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  <p:sldMasterId id="2147483954" r:id="rId3"/>
  </p:sldMasterIdLst>
  <p:notesMasterIdLst>
    <p:notesMasterId r:id="rId24"/>
  </p:notesMasterIdLst>
  <p:sldIdLst>
    <p:sldId id="582" r:id="rId4"/>
    <p:sldId id="482" r:id="rId5"/>
    <p:sldId id="610" r:id="rId6"/>
    <p:sldId id="605" r:id="rId7"/>
    <p:sldId id="607" r:id="rId8"/>
    <p:sldId id="608" r:id="rId9"/>
    <p:sldId id="609" r:id="rId10"/>
    <p:sldId id="611" r:id="rId11"/>
    <p:sldId id="625" r:id="rId12"/>
    <p:sldId id="621" r:id="rId13"/>
    <p:sldId id="624" r:id="rId14"/>
    <p:sldId id="626" r:id="rId15"/>
    <p:sldId id="612" r:id="rId16"/>
    <p:sldId id="615" r:id="rId17"/>
    <p:sldId id="616" r:id="rId18"/>
    <p:sldId id="623" r:id="rId19"/>
    <p:sldId id="627" r:id="rId20"/>
    <p:sldId id="619" r:id="rId21"/>
    <p:sldId id="620" r:id="rId22"/>
    <p:sldId id="628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B9F90-613E-4C54-AB49-A0F2D2AB4736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C694-ED1C-4544-B2BA-82F85778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38D7EC6-0C4F-4999-A0D9-18E67F8B9274}" type="datetime1">
              <a:rPr lang="en-US" smtClean="0"/>
              <a:t>3/27/2017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C924D-4333-4D67-B759-D35085157BD6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228B-5575-47C7-8762-27C7FA0C3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27550" y="1600200"/>
            <a:ext cx="4071938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7550" y="3962400"/>
            <a:ext cx="4071938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054295B6-3808-4AA2-AECF-668E713DF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60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1D70-26E2-42C9-95C6-6F2C70535464}" type="datetime1">
              <a:rPr lang="en-US" smtClean="0"/>
              <a:t>3/27/2017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317C-AEA7-49DA-87DC-899376C3845E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DC2B-07EC-4F3D-8B3E-73038B73F1D1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2987-F10D-4D02-B0F2-5FC14EB7EE32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A1A-BBBC-4E5D-8AEE-C268E34F5E52}" type="datetime1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443B-D56C-4C88-B360-038359EA4598}" type="datetime1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A35-0EBB-497E-BD85-EF89DC25CA68}" type="datetime1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2BC1-E07D-4107-A8EC-6C7EFEE5DCD1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6F91-7583-4F04-8B52-FBB26FBF9326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95-8C95-49ED-9888-077B839063CE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5DE3-6812-4372-BB97-8CE2BE3C2D58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3/27/2017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3/27/2017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952" r:id="rId12"/>
    <p:sldLayoutId id="214748395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7A17AF4-825D-4880-BFB2-A875CF2AD56E}" type="datetime1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195434-6F97-49F1-A1DA-48BDBB8A55D5}" type="datetime1">
              <a:rPr lang="en-US" smtClean="0"/>
              <a:t>3/27/2017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©1992-2010 by Pearson Education, Inc.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infixToPostfixConversion.ppt" TargetMode="Externa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/>
          <a:lstStyle/>
          <a:p>
            <a:r>
              <a:rPr lang="en-US" dirty="0" smtClean="0"/>
              <a:t>ECE 532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3276600"/>
          </a:xfrm>
        </p:spPr>
        <p:txBody>
          <a:bodyPr>
            <a:norm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2: FUNDAMENTAL DATA STRUCTURES: STACKS APPLICATION (PART 2: INFIX, PREFIX AND POSTFIX CONVERSION)</a:t>
            </a:r>
            <a:endParaRPr lang="en-US" dirty="0"/>
          </a:p>
          <a:p>
            <a:r>
              <a:rPr lang="en-US" dirty="0"/>
              <a:t>Lecturer: Dr. </a:t>
            </a:r>
            <a:r>
              <a:rPr lang="en-US" dirty="0" err="1"/>
              <a:t>Roslina</a:t>
            </a:r>
            <a:r>
              <a:rPr lang="en-US" dirty="0"/>
              <a:t> </a:t>
            </a:r>
            <a:r>
              <a:rPr lang="en-US" dirty="0" err="1"/>
              <a:t>Mohamad</a:t>
            </a:r>
            <a:endParaRPr lang="en-US" dirty="0"/>
          </a:p>
          <a:p>
            <a:r>
              <a:rPr lang="en-US" dirty="0" smtClean="0"/>
              <a:t>Room: Tower 2, Level 13, No:14C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08062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RPN to Infix Conversion </a:t>
            </a:r>
            <a:r>
              <a:rPr lang="en-US" sz="5400" dirty="0"/>
              <a:t>Method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93875"/>
            <a:ext cx="8229600" cy="5064125"/>
          </a:xfrm>
        </p:spPr>
        <p:txBody>
          <a:bodyPr>
            <a:normAutofit fontScale="85000" lnSpcReduction="20000"/>
          </a:bodyPr>
          <a:lstStyle/>
          <a:p>
            <a:pPr marL="660400" indent="-660400">
              <a:buFontTx/>
              <a:buAutoNum type="arabicPeriod"/>
            </a:pPr>
            <a:r>
              <a:rPr lang="en-US" dirty="0"/>
              <a:t>Initialize an empty </a:t>
            </a:r>
            <a:r>
              <a:rPr lang="en-US" dirty="0" smtClean="0"/>
              <a:t>stack</a:t>
            </a:r>
            <a:endParaRPr lang="en-US" dirty="0"/>
          </a:p>
          <a:p>
            <a:pPr marL="660400" indent="-660400">
              <a:buFontTx/>
              <a:buAutoNum type="arabicPeriod"/>
            </a:pPr>
            <a:r>
              <a:rPr lang="en-US" dirty="0"/>
              <a:t>While no error &amp;&amp;   !end of expression</a:t>
            </a:r>
          </a:p>
          <a:p>
            <a:pPr marL="1035050" lvl="1" indent="-577850">
              <a:buFontTx/>
              <a:buAutoNum type="alphaLcParenR"/>
            </a:pPr>
            <a:r>
              <a:rPr lang="en-US" dirty="0" smtClean="0"/>
              <a:t>Scan left to right. Get </a:t>
            </a:r>
            <a:r>
              <a:rPr lang="en-US" dirty="0"/>
              <a:t>next input "token" from </a:t>
            </a:r>
            <a:r>
              <a:rPr lang="en-US" dirty="0" smtClean="0"/>
              <a:t>RPN </a:t>
            </a:r>
            <a:r>
              <a:rPr lang="en-US" dirty="0"/>
              <a:t>expression</a:t>
            </a:r>
          </a:p>
          <a:p>
            <a:pPr marL="1035050" lvl="1" indent="-577850">
              <a:buFontTx/>
              <a:buAutoNum type="alphaLcParenR"/>
            </a:pPr>
            <a:r>
              <a:rPr lang="en-US" dirty="0"/>
              <a:t>If token is …</a:t>
            </a:r>
          </a:p>
          <a:p>
            <a:pPr marL="1409700" lvl="2" indent="-495300">
              <a:buFontTx/>
              <a:buAutoNum type="romanLcPeriod"/>
            </a:pPr>
            <a:r>
              <a:rPr lang="en-US" sz="2800" dirty="0"/>
              <a:t>operand </a:t>
            </a:r>
          </a:p>
          <a:p>
            <a:pPr lvl="2" indent="0">
              <a:buNone/>
            </a:pPr>
            <a:r>
              <a:rPr lang="en-US" sz="2800" dirty="0"/>
              <a:t> 	push token onto stack</a:t>
            </a:r>
          </a:p>
          <a:p>
            <a:pPr marL="1485900" lvl="2" indent="-571500">
              <a:buFont typeface="+mj-lt"/>
              <a:buAutoNum type="romanLcPeriod" startAt="2"/>
            </a:pPr>
            <a:r>
              <a:rPr lang="en-US" sz="2800" dirty="0"/>
              <a:t>operator</a:t>
            </a:r>
          </a:p>
          <a:p>
            <a:pPr marL="1768475" lvl="2" indent="-104775">
              <a:buFont typeface="Arial" pitchFamily="34" charset="0"/>
              <a:buChar char="•"/>
            </a:pPr>
            <a:r>
              <a:rPr lang="en-US" sz="2800" dirty="0"/>
              <a:t>	</a:t>
            </a:r>
            <a:r>
              <a:rPr lang="en-US" sz="2800" dirty="0" smtClean="0"/>
              <a:t>Insert </a:t>
            </a:r>
            <a:r>
              <a:rPr lang="en-US" sz="2800" dirty="0"/>
              <a:t>the parenthesize into the expression on 	both	stacks (*Depends to </a:t>
            </a:r>
            <a:r>
              <a:rPr lang="en-US" sz="2800" dirty="0" smtClean="0"/>
              <a:t>precedence-if  	higher put ( ) )</a:t>
            </a:r>
            <a:endParaRPr lang="en-US" sz="2800" dirty="0"/>
          </a:p>
          <a:p>
            <a:pPr marL="1645920" lvl="3" indent="112713">
              <a:buFont typeface="Wingdings" pitchFamily="2" charset="2"/>
              <a:buChar char="§"/>
            </a:pPr>
            <a:r>
              <a:rPr lang="en-US" sz="2700" dirty="0" smtClean="0"/>
              <a:t>Pop two </a:t>
            </a:r>
            <a:r>
              <a:rPr lang="en-US" sz="2700" dirty="0" smtClean="0"/>
              <a:t>operand </a:t>
            </a:r>
            <a:r>
              <a:rPr lang="en-US" sz="2700" dirty="0" smtClean="0"/>
              <a:t>from </a:t>
            </a:r>
            <a:r>
              <a:rPr lang="en-US" sz="2700" dirty="0"/>
              <a:t>stack (first operand on top 	stack 	as </a:t>
            </a:r>
            <a:r>
              <a:rPr lang="en-US" sz="3700" b="1" dirty="0" smtClean="0"/>
              <a:t>op2 and the rest is op1</a:t>
            </a:r>
            <a:r>
              <a:rPr lang="en-US" sz="2700" dirty="0" smtClean="0"/>
              <a:t>)</a:t>
            </a:r>
          </a:p>
          <a:p>
            <a:pPr marL="1645920" lvl="3" indent="112713">
              <a:buFont typeface="Wingdings" pitchFamily="2" charset="2"/>
              <a:buChar char="§"/>
            </a:pPr>
            <a:r>
              <a:rPr lang="en-US" sz="2800" dirty="0" smtClean="0"/>
              <a:t>Apply operator to the two operand</a:t>
            </a:r>
          </a:p>
          <a:p>
            <a:pPr marL="1645920" lvl="3" indent="112713">
              <a:buFont typeface="Wingdings" pitchFamily="2" charset="2"/>
              <a:buChar char="§"/>
            </a:pPr>
            <a:r>
              <a:rPr lang="en-US" sz="2800" dirty="0"/>
              <a:t>Push the expression back onto </a:t>
            </a:r>
            <a:r>
              <a:rPr lang="en-US" sz="2800" dirty="0" smtClean="0"/>
              <a:t>stack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FF5D-C47B-452E-9F63-771245B2190D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4953000" y="3084513"/>
            <a:ext cx="3967163" cy="931862"/>
            <a:chOff x="3052" y="2145"/>
            <a:chExt cx="2499" cy="587"/>
          </a:xfrm>
        </p:grpSpPr>
        <p:sp>
          <p:nvSpPr>
            <p:cNvPr id="88069" name="Text Box 5"/>
            <p:cNvSpPr txBox="1">
              <a:spLocks noChangeArrowheads="1"/>
            </p:cNvSpPr>
            <p:nvPr/>
          </p:nvSpPr>
          <p:spPr bwMode="auto">
            <a:xfrm>
              <a:off x="3665" y="2328"/>
              <a:ext cx="1886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const, var, arith operator, left or right paren</a:t>
              </a:r>
            </a:p>
          </p:txBody>
        </p:sp>
        <p:sp>
          <p:nvSpPr>
            <p:cNvPr id="88070" name="Line 6"/>
            <p:cNvSpPr>
              <a:spLocks noChangeShapeType="1"/>
            </p:cNvSpPr>
            <p:nvPr/>
          </p:nvSpPr>
          <p:spPr bwMode="auto">
            <a:xfrm flipH="1" flipV="1">
              <a:off x="3052" y="2145"/>
              <a:ext cx="60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33400" y="1219200"/>
            <a:ext cx="7513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 dirty="0" smtClean="0"/>
              <a:t>Using Stack Algorithm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351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lvl="2" indent="0">
              <a:buNone/>
            </a:pPr>
            <a:endParaRPr lang="en-US" sz="2800" dirty="0"/>
          </a:p>
          <a:p>
            <a:pPr marL="1428750" lvl="2" indent="-514350">
              <a:buFont typeface="+mj-lt"/>
              <a:buAutoNum type="arabicPeriod" startAt="3"/>
            </a:pPr>
            <a:r>
              <a:rPr lang="en-US" sz="2800" dirty="0" smtClean="0"/>
              <a:t>When </a:t>
            </a:r>
            <a:r>
              <a:rPr lang="en-US" sz="2800" dirty="0"/>
              <a:t>end of </a:t>
            </a:r>
            <a:r>
              <a:rPr lang="en-US" sz="2800" dirty="0" smtClean="0"/>
              <a:t>postfix</a:t>
            </a:r>
            <a:r>
              <a:rPr lang="en-US" sz="2800" dirty="0" smtClean="0"/>
              <a:t> </a:t>
            </a:r>
            <a:r>
              <a:rPr lang="en-US" sz="2800" dirty="0"/>
              <a:t>reached, pop and display stack items until empty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A54-F82F-4501-A9E3-6FF9735CAFA2}" type="slidenum">
              <a:rPr lang="en-US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728"/>
            <a:ext cx="8229600" cy="1219200"/>
          </a:xfrm>
        </p:spPr>
        <p:txBody>
          <a:bodyPr>
            <a:normAutofit/>
          </a:bodyPr>
          <a:lstStyle/>
          <a:p>
            <a:r>
              <a:rPr lang="en-US" sz="3600" dirty="0"/>
              <a:t>Using Table to perform stack </a:t>
            </a:r>
            <a:r>
              <a:rPr lang="en-US" sz="3600" dirty="0" smtClean="0"/>
              <a:t>operation</a:t>
            </a:r>
            <a:br>
              <a:rPr lang="en-US" sz="3600" dirty="0" smtClean="0"/>
            </a:br>
            <a:r>
              <a:rPr lang="en-US" sz="3600" dirty="0" smtClean="0"/>
              <a:t>Example: </a:t>
            </a:r>
            <a:r>
              <a:rPr lang="pt-BR" sz="3600" dirty="0" smtClean="0"/>
              <a:t>ab+c-d*ef+-</a:t>
            </a:r>
            <a:endParaRPr lang="pt-BR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325360"/>
              </p:ext>
            </p:extLst>
          </p:nvPr>
        </p:nvGraphicFramePr>
        <p:xfrm>
          <a:off x="914400" y="1295400"/>
          <a:ext cx="7239000" cy="49423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3052"/>
                <a:gridCol w="1992722"/>
                <a:gridCol w="282322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ms-MY" sz="1800" dirty="0">
                          <a:effectLst/>
                        </a:rPr>
                        <a:t>Symbol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ms-MY" sz="1800">
                          <a:effectLst/>
                        </a:rPr>
                        <a:t>Stack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ms-MY" sz="1800" dirty="0" smtClean="0">
                          <a:effectLst/>
                        </a:rPr>
                        <a:t>Infix </a:t>
                      </a:r>
                      <a:r>
                        <a:rPr lang="ms-MY" sz="1800" dirty="0">
                          <a:effectLst/>
                        </a:rPr>
                        <a:t>Expression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a,</a:t>
                      </a:r>
                      <a:r>
                        <a:rPr lang="en-US" sz="24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 b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4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a+b</a:t>
                      </a:r>
                      <a:endParaRPr lang="en-US" sz="24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4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r>
                        <a:rPr lang="en-US" sz="2400" baseline="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+b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c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4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a+b,c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4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-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4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a+b-c</a:t>
                      </a:r>
                      <a:endParaRPr lang="en-US" sz="24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4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a+b-c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4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a+b-c,</a:t>
                      </a:r>
                      <a:r>
                        <a:rPr lang="en-US" sz="2400" baseline="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  <a:endParaRPr lang="en-US" sz="24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4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*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(</a:t>
                      </a:r>
                      <a:r>
                        <a:rPr lang="en-US" sz="24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a+b-c</a:t>
                      </a: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)*d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(</a:t>
                      </a:r>
                      <a:r>
                        <a:rPr lang="en-US" sz="24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a+b-c</a:t>
                      </a: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)*</a:t>
                      </a:r>
                      <a:r>
                        <a:rPr lang="en-US" sz="24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d,e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4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f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(</a:t>
                      </a:r>
                      <a:r>
                        <a:rPr lang="en-US" sz="24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a+b-c</a:t>
                      </a: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)*</a:t>
                      </a:r>
                      <a:r>
                        <a:rPr lang="en-US" sz="24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d,e,f</a:t>
                      </a:r>
                      <a:endParaRPr lang="en-US" sz="24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4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(</a:t>
                      </a:r>
                      <a:r>
                        <a:rPr lang="en-US" sz="24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a+b-c</a:t>
                      </a: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)*</a:t>
                      </a:r>
                      <a:r>
                        <a:rPr lang="en-US" sz="24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d,e+f</a:t>
                      </a:r>
                      <a:endParaRPr lang="en-US" sz="24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4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e+f</a:t>
                      </a:r>
                      <a:endParaRPr lang="en-US" sz="24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-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(</a:t>
                      </a:r>
                      <a:r>
                        <a:rPr lang="en-US" sz="24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a+b-c</a:t>
                      </a: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)*d-(</a:t>
                      </a:r>
                      <a:r>
                        <a:rPr lang="en-US" sz="24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e+f</a:t>
                      </a: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)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Converting Infix to </a:t>
            </a:r>
            <a:r>
              <a:rPr lang="en-US" altLang="en-US" dirty="0" smtClean="0">
                <a:solidFill>
                  <a:schemeClr val="tx1"/>
                </a:solidFill>
              </a:rPr>
              <a:t>Prefix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5BD-7EF2-42AE-874A-440117A05363}" type="slidenum">
              <a:rPr lang="en-US"/>
              <a:pPr/>
              <a:t>13</a:t>
            </a:fld>
            <a:endParaRPr lang="en-US"/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304800" y="2035277"/>
            <a:ext cx="8610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 dirty="0"/>
              <a:t>By hand:</a:t>
            </a:r>
            <a:r>
              <a:rPr lang="en-US" sz="2400" dirty="0"/>
              <a:t> </a:t>
            </a:r>
            <a:endParaRPr lang="en-US" sz="2400" dirty="0" smtClean="0"/>
          </a:p>
          <a:p>
            <a:pPr eaLnBrk="0" hangingPunct="0">
              <a:spcBef>
                <a:spcPct val="50000"/>
              </a:spcBef>
            </a:pPr>
            <a:r>
              <a:rPr lang="en-US" sz="2400" dirty="0" smtClean="0"/>
              <a:t>1) "Fully </a:t>
            </a:r>
            <a:r>
              <a:rPr lang="en-US" sz="2400" dirty="0"/>
              <a:t>parenthesize-move-erase" method</a:t>
            </a:r>
          </a:p>
          <a:p>
            <a:pPr marL="280988" indent="-280988" eaLnBrk="0" hangingPunct="0">
              <a:spcBef>
                <a:spcPct val="50000"/>
              </a:spcBef>
            </a:pPr>
            <a:r>
              <a:rPr lang="en-US" sz="2400" dirty="0" smtClean="0"/>
              <a:t>2) Represent </a:t>
            </a:r>
            <a:r>
              <a:rPr lang="en-US" sz="2400" dirty="0"/>
              <a:t>infix expression as an </a:t>
            </a:r>
            <a:r>
              <a:rPr lang="en-US" sz="2400" i="1" dirty="0"/>
              <a:t>expression </a:t>
            </a:r>
            <a:r>
              <a:rPr lang="en-US" sz="2400" i="1" dirty="0" smtClean="0"/>
              <a:t>tree</a:t>
            </a:r>
            <a:r>
              <a:rPr lang="en-US" sz="2400" dirty="0"/>
              <a:t> </a:t>
            </a:r>
            <a:r>
              <a:rPr lang="en-US" sz="2400" dirty="0" smtClean="0"/>
              <a:t>(Chapter 3: Tree)</a:t>
            </a:r>
            <a:endParaRPr lang="en-US" sz="2400" dirty="0"/>
          </a:p>
        </p:txBody>
      </p:sp>
      <p:sp>
        <p:nvSpPr>
          <p:cNvPr id="68" name="Text Box 3"/>
          <p:cNvSpPr txBox="1">
            <a:spLocks noChangeArrowheads="1"/>
          </p:cNvSpPr>
          <p:nvPr/>
        </p:nvSpPr>
        <p:spPr bwMode="auto">
          <a:xfrm>
            <a:off x="314632" y="4419600"/>
            <a:ext cx="861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 dirty="0" smtClean="0"/>
              <a:t>Using Stack Algorithm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51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67" name="Rectangle 2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0875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Infix to Prefix </a:t>
            </a:r>
            <a:r>
              <a:rPr lang="en-US" sz="4000" dirty="0"/>
              <a:t>Conversion Method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BF00-365C-4624-857B-E095FA24A735}" type="slidenum">
              <a:rPr lang="en-US"/>
              <a:pPr/>
              <a:t>14</a:t>
            </a:fld>
            <a:endParaRPr lang="en-US"/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544513" y="1098550"/>
            <a:ext cx="751363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 dirty="0"/>
              <a:t>By hand:</a:t>
            </a:r>
            <a:r>
              <a:rPr lang="en-US" sz="2400" dirty="0"/>
              <a:t>  "Fully parenthesize-move-erase" method: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1. Fully parenthesize the expression.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2. Replace each </a:t>
            </a:r>
            <a:r>
              <a:rPr lang="en-US" sz="2400" dirty="0" smtClean="0"/>
              <a:t>left </a:t>
            </a:r>
            <a:r>
              <a:rPr lang="en-US" sz="2400" dirty="0"/>
              <a:t>parenthesis by the corresponding operator.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3. Erase all </a:t>
            </a:r>
            <a:r>
              <a:rPr lang="en-US" sz="2400" dirty="0" smtClean="0"/>
              <a:t>right </a:t>
            </a:r>
            <a:r>
              <a:rPr lang="en-US" sz="2400" dirty="0"/>
              <a:t>parentheses.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Examples: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290513" y="4694238"/>
            <a:ext cx="172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A * B + C  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</a:t>
            </a:r>
            <a:endParaRPr lang="en-US" sz="2400">
              <a:solidFill>
                <a:srgbClr val="FF0000"/>
              </a:solidFill>
              <a:latin typeface="Times New Roman MT Extra Bold" pitchFamily="18" charset="0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779588" y="5059363"/>
            <a:ext cx="2157642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 dirty="0">
                <a:solidFill>
                  <a:srgbClr val="6666FF"/>
                </a:solidFill>
                <a:latin typeface="Courier New" pitchFamily="49" charset="0"/>
                <a:sym typeface="Symbol" pitchFamily="18" charset="2"/>
              </a:rPr>
              <a:t> </a:t>
            </a:r>
            <a:r>
              <a:rPr lang="en-US" b="1" dirty="0" smtClean="0">
                <a:solidFill>
                  <a:srgbClr val="6666FF"/>
                </a:solidFill>
                <a:latin typeface="Courier New" pitchFamily="49" charset="0"/>
                <a:sym typeface="Symbol" pitchFamily="18" charset="2"/>
              </a:rPr>
              <a:t>+ * A B C ) )</a:t>
            </a:r>
            <a:endParaRPr lang="en-US" b="1" dirty="0">
              <a:solidFill>
                <a:srgbClr val="6666FF"/>
              </a:solidFill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solidFill>
                  <a:srgbClr val="6666FF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b="1" dirty="0">
                <a:solidFill>
                  <a:srgbClr val="6666FF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6666FF"/>
                </a:solidFill>
                <a:latin typeface="Courier New" pitchFamily="49" charset="0"/>
              </a:rPr>
              <a:t>+ * A B C</a:t>
            </a:r>
            <a:endParaRPr lang="en-US" b="1" dirty="0">
              <a:solidFill>
                <a:srgbClr val="6666FF"/>
              </a:solidFill>
              <a:latin typeface="Courier New" pitchFamily="49" charset="0"/>
            </a:endParaRP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4224338" y="4710113"/>
            <a:ext cx="2000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A * (B + C)  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</a:t>
            </a:r>
            <a:endParaRPr lang="en-US" sz="2400">
              <a:solidFill>
                <a:srgbClr val="FF0000"/>
              </a:solidFill>
              <a:latin typeface="Times New Roman MT Extra Bold" pitchFamily="18" charset="0"/>
            </a:endParaRP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6018213" y="5075238"/>
            <a:ext cx="215764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 dirty="0">
                <a:solidFill>
                  <a:srgbClr val="6666FF"/>
                </a:solidFill>
                <a:latin typeface="Courier New" pitchFamily="49" charset="0"/>
                <a:sym typeface="Symbol" pitchFamily="18" charset="2"/>
              </a:rPr>
              <a:t> </a:t>
            </a:r>
            <a:r>
              <a:rPr lang="en-US" b="1" dirty="0" smtClean="0">
                <a:solidFill>
                  <a:srgbClr val="6666FF"/>
                </a:solidFill>
                <a:latin typeface="Courier New" pitchFamily="49" charset="0"/>
                <a:sym typeface="Symbol" pitchFamily="18" charset="2"/>
              </a:rPr>
              <a:t>* A + B C ) )</a:t>
            </a:r>
          </a:p>
          <a:p>
            <a:pPr eaLnBrk="0" hangingPunct="0"/>
            <a:r>
              <a:rPr lang="en-US" b="1" dirty="0" smtClean="0">
                <a:solidFill>
                  <a:srgbClr val="6666FF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b="1" dirty="0" smtClean="0">
                <a:solidFill>
                  <a:srgbClr val="6666FF"/>
                </a:solidFill>
                <a:latin typeface="Courier New" pitchFamily="49" charset="0"/>
              </a:rPr>
              <a:t> * A + B C</a:t>
            </a:r>
            <a:endParaRPr lang="en-US" b="1" dirty="0">
              <a:solidFill>
                <a:srgbClr val="6666FF"/>
              </a:solidFill>
              <a:latin typeface="Courier New" pitchFamily="49" charset="0"/>
            </a:endParaRPr>
          </a:p>
        </p:txBody>
      </p:sp>
      <p:grpSp>
        <p:nvGrpSpPr>
          <p:cNvPr id="87053" name="Group 13"/>
          <p:cNvGrpSpPr>
            <a:grpSpLocks/>
          </p:cNvGrpSpPr>
          <p:nvPr/>
        </p:nvGrpSpPr>
        <p:grpSpPr bwMode="auto">
          <a:xfrm flipH="1">
            <a:off x="7158038" y="4478338"/>
            <a:ext cx="457200" cy="304800"/>
            <a:chOff x="4944" y="2016"/>
            <a:chExt cx="288" cy="192"/>
          </a:xfrm>
        </p:grpSpPr>
        <p:sp>
          <p:nvSpPr>
            <p:cNvPr id="87054" name="Line 14"/>
            <p:cNvSpPr>
              <a:spLocks noChangeShapeType="1"/>
            </p:cNvSpPr>
            <p:nvPr/>
          </p:nvSpPr>
          <p:spPr bwMode="auto">
            <a:xfrm flipV="1">
              <a:off x="4944" y="2016"/>
              <a:ext cx="1" cy="1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5" name="Line 15"/>
            <p:cNvSpPr>
              <a:spLocks noChangeShapeType="1"/>
            </p:cNvSpPr>
            <p:nvPr/>
          </p:nvSpPr>
          <p:spPr bwMode="auto">
            <a:xfrm>
              <a:off x="4944" y="2016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6" name="Line 16"/>
            <p:cNvSpPr>
              <a:spLocks noChangeShapeType="1"/>
            </p:cNvSpPr>
            <p:nvPr/>
          </p:nvSpPr>
          <p:spPr bwMode="auto">
            <a:xfrm>
              <a:off x="5232" y="2016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2043113" y="4632325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6666FF"/>
                </a:solidFill>
                <a:latin typeface="Courier New" pitchFamily="49" charset="0"/>
              </a:rPr>
              <a:t>((A * B) + C)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6281738" y="46482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6666FF"/>
                </a:solidFill>
                <a:latin typeface="Courier New" pitchFamily="49" charset="0"/>
              </a:rPr>
              <a:t>(A * (B + C) )</a:t>
            </a:r>
          </a:p>
        </p:txBody>
      </p:sp>
      <p:grpSp>
        <p:nvGrpSpPr>
          <p:cNvPr id="87059" name="Group 19"/>
          <p:cNvGrpSpPr>
            <a:grpSpLocks/>
          </p:cNvGrpSpPr>
          <p:nvPr/>
        </p:nvGrpSpPr>
        <p:grpSpPr bwMode="auto">
          <a:xfrm flipH="1">
            <a:off x="2209800" y="4111625"/>
            <a:ext cx="1295400" cy="582613"/>
            <a:chOff x="2112" y="1968"/>
            <a:chExt cx="240" cy="192"/>
          </a:xfrm>
        </p:grpSpPr>
        <p:sp>
          <p:nvSpPr>
            <p:cNvPr id="87060" name="Line 20"/>
            <p:cNvSpPr>
              <a:spLocks noChangeShapeType="1"/>
            </p:cNvSpPr>
            <p:nvPr/>
          </p:nvSpPr>
          <p:spPr bwMode="auto">
            <a:xfrm flipV="1">
              <a:off x="2112" y="1968"/>
              <a:ext cx="1" cy="1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1" name="Line 21"/>
            <p:cNvSpPr>
              <a:spLocks noChangeShapeType="1"/>
            </p:cNvSpPr>
            <p:nvPr/>
          </p:nvSpPr>
          <p:spPr bwMode="auto">
            <a:xfrm>
              <a:off x="2112" y="1968"/>
              <a:ext cx="2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2" name="Line 22"/>
            <p:cNvSpPr>
              <a:spLocks noChangeShapeType="1"/>
            </p:cNvSpPr>
            <p:nvPr/>
          </p:nvSpPr>
          <p:spPr bwMode="auto">
            <a:xfrm>
              <a:off x="2352" y="1968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063" name="Group 23"/>
          <p:cNvGrpSpPr>
            <a:grpSpLocks/>
          </p:cNvGrpSpPr>
          <p:nvPr/>
        </p:nvGrpSpPr>
        <p:grpSpPr bwMode="auto">
          <a:xfrm flipH="1">
            <a:off x="2418173" y="4404519"/>
            <a:ext cx="381000" cy="304800"/>
            <a:chOff x="2112" y="1968"/>
            <a:chExt cx="240" cy="192"/>
          </a:xfrm>
        </p:grpSpPr>
        <p:sp>
          <p:nvSpPr>
            <p:cNvPr id="87064" name="Line 24"/>
            <p:cNvSpPr>
              <a:spLocks noChangeShapeType="1"/>
            </p:cNvSpPr>
            <p:nvPr/>
          </p:nvSpPr>
          <p:spPr bwMode="auto">
            <a:xfrm flipV="1">
              <a:off x="2112" y="1968"/>
              <a:ext cx="1" cy="1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5" name="Line 25"/>
            <p:cNvSpPr>
              <a:spLocks noChangeShapeType="1"/>
            </p:cNvSpPr>
            <p:nvPr/>
          </p:nvSpPr>
          <p:spPr bwMode="auto">
            <a:xfrm>
              <a:off x="2112" y="1968"/>
              <a:ext cx="2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6" name="Line 26"/>
            <p:cNvSpPr>
              <a:spLocks noChangeShapeType="1"/>
            </p:cNvSpPr>
            <p:nvPr/>
          </p:nvSpPr>
          <p:spPr bwMode="auto">
            <a:xfrm>
              <a:off x="2352" y="1968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13"/>
          <p:cNvGrpSpPr>
            <a:grpSpLocks/>
          </p:cNvGrpSpPr>
          <p:nvPr/>
        </p:nvGrpSpPr>
        <p:grpSpPr bwMode="auto">
          <a:xfrm flipH="1">
            <a:off x="6468449" y="4405313"/>
            <a:ext cx="457200" cy="304800"/>
            <a:chOff x="4944" y="2016"/>
            <a:chExt cx="288" cy="192"/>
          </a:xfrm>
        </p:grpSpPr>
        <p:sp>
          <p:nvSpPr>
            <p:cNvPr id="29" name="Line 14"/>
            <p:cNvSpPr>
              <a:spLocks noChangeShapeType="1"/>
            </p:cNvSpPr>
            <p:nvPr/>
          </p:nvSpPr>
          <p:spPr bwMode="auto">
            <a:xfrm flipV="1">
              <a:off x="4944" y="2016"/>
              <a:ext cx="1" cy="1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>
              <a:off x="4944" y="2016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5232" y="2016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541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build="p" autoUpdateAnimBg="0"/>
      <p:bldP spid="87045" grpId="0" autoUpdateAnimBg="0"/>
      <p:bldP spid="87046" grpId="0" build="p" autoUpdateAnimBg="0"/>
      <p:bldP spid="87057" grpId="0" autoUpdateAnimBg="0"/>
      <p:bldP spid="8705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08062"/>
          </a:xfrm>
        </p:spPr>
        <p:txBody>
          <a:bodyPr>
            <a:normAutofit/>
          </a:bodyPr>
          <a:lstStyle/>
          <a:p>
            <a:r>
              <a:rPr lang="en-US" sz="4400" dirty="0"/>
              <a:t>Infix to </a:t>
            </a:r>
            <a:r>
              <a:rPr lang="en-US" sz="4400" dirty="0" smtClean="0"/>
              <a:t>Prefix </a:t>
            </a:r>
            <a:r>
              <a:rPr lang="en-US" sz="4400" dirty="0"/>
              <a:t>Conversion Method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93875"/>
            <a:ext cx="8229600" cy="5064125"/>
          </a:xfrm>
        </p:spPr>
        <p:txBody>
          <a:bodyPr>
            <a:normAutofit/>
          </a:bodyPr>
          <a:lstStyle/>
          <a:p>
            <a:pPr marL="660400" indent="-660400">
              <a:buFontTx/>
              <a:buAutoNum type="arabicPeriod"/>
            </a:pPr>
            <a:r>
              <a:rPr lang="en-US" dirty="0"/>
              <a:t>Initialize an empty stack of operators</a:t>
            </a:r>
          </a:p>
          <a:p>
            <a:pPr marL="660400" indent="-660400">
              <a:buFontTx/>
              <a:buAutoNum type="arabicPeriod"/>
            </a:pPr>
            <a:r>
              <a:rPr lang="en-US" dirty="0"/>
              <a:t>While no error &amp;&amp;   !end of expression</a:t>
            </a:r>
          </a:p>
          <a:p>
            <a:pPr marL="1035050" lvl="1" indent="-577850">
              <a:buFontTx/>
              <a:buAutoNum type="alphaLcParenR"/>
            </a:pPr>
            <a:r>
              <a:rPr lang="en-US" dirty="0" smtClean="0"/>
              <a:t>Scan right to left. Get </a:t>
            </a:r>
            <a:r>
              <a:rPr lang="en-US" dirty="0"/>
              <a:t>next input "token" from infix expression</a:t>
            </a:r>
          </a:p>
          <a:p>
            <a:pPr marL="1035050" lvl="1" indent="-577850">
              <a:buFontTx/>
              <a:buAutoNum type="alphaLcParenR"/>
            </a:pPr>
            <a:r>
              <a:rPr lang="en-US" dirty="0" smtClean="0"/>
              <a:t>If </a:t>
            </a:r>
            <a:r>
              <a:rPr lang="en-US" dirty="0"/>
              <a:t>token is …</a:t>
            </a:r>
          </a:p>
          <a:p>
            <a:pPr marL="1409700" lvl="2" indent="-495300">
              <a:buFontTx/>
              <a:buAutoNum type="romanLcPeriod"/>
            </a:pPr>
            <a:r>
              <a:rPr lang="en-US" sz="2800" dirty="0" smtClean="0"/>
              <a:t>“)" </a:t>
            </a:r>
            <a:r>
              <a:rPr lang="en-US" sz="2800" dirty="0"/>
              <a:t>: push onto stack</a:t>
            </a:r>
          </a:p>
          <a:p>
            <a:pPr marL="1409700" lvl="2" indent="-495300">
              <a:buFontTx/>
              <a:buAutoNum type="romanLcPeriod"/>
            </a:pPr>
            <a:r>
              <a:rPr lang="en-US" sz="2800" dirty="0" smtClean="0"/>
              <a:t>“(" </a:t>
            </a:r>
            <a:r>
              <a:rPr lang="en-US" sz="2800" dirty="0"/>
              <a:t>: pop and display stack elements until</a:t>
            </a:r>
            <a:br>
              <a:rPr lang="en-US" sz="2800" dirty="0"/>
            </a:br>
            <a:r>
              <a:rPr lang="en-US" sz="2800" dirty="0"/>
              <a:t>       </a:t>
            </a:r>
            <a:r>
              <a:rPr lang="en-US" sz="2800" dirty="0" smtClean="0"/>
              <a:t>“)" </a:t>
            </a:r>
            <a:r>
              <a:rPr lang="en-US" sz="2800" dirty="0"/>
              <a:t>occurs, do not display 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FF5D-C47B-452E-9F63-771245B2190D}" type="slidenum">
              <a:rPr lang="en-US"/>
              <a:pPr/>
              <a:t>15</a:t>
            </a:fld>
            <a:endParaRPr lang="en-US"/>
          </a:p>
        </p:txBody>
      </p:sp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4953000" y="3084513"/>
            <a:ext cx="3967163" cy="931862"/>
            <a:chOff x="3052" y="2145"/>
            <a:chExt cx="2499" cy="587"/>
          </a:xfrm>
        </p:grpSpPr>
        <p:sp>
          <p:nvSpPr>
            <p:cNvPr id="88069" name="Text Box 5"/>
            <p:cNvSpPr txBox="1">
              <a:spLocks noChangeArrowheads="1"/>
            </p:cNvSpPr>
            <p:nvPr/>
          </p:nvSpPr>
          <p:spPr bwMode="auto">
            <a:xfrm>
              <a:off x="3665" y="2328"/>
              <a:ext cx="1886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const, var, arith operator, left or right paren</a:t>
              </a:r>
            </a:p>
          </p:txBody>
        </p:sp>
        <p:sp>
          <p:nvSpPr>
            <p:cNvPr id="88070" name="Line 6"/>
            <p:cNvSpPr>
              <a:spLocks noChangeShapeType="1"/>
            </p:cNvSpPr>
            <p:nvPr/>
          </p:nvSpPr>
          <p:spPr bwMode="auto">
            <a:xfrm flipH="1" flipV="1">
              <a:off x="3052" y="2145"/>
              <a:ext cx="60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33400" y="1219200"/>
            <a:ext cx="7513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 dirty="0" smtClean="0"/>
              <a:t>Using Stack Algorithm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621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lnSpcReduction="10000"/>
          </a:bodyPr>
          <a:lstStyle/>
          <a:p>
            <a:pPr marL="1409700" lvl="2" indent="-495300">
              <a:buFontTx/>
              <a:buAutoNum type="romanLcPeriod" startAt="3"/>
            </a:pPr>
            <a:r>
              <a:rPr lang="en-US" sz="2800" dirty="0"/>
              <a:t>operator </a:t>
            </a:r>
            <a:br>
              <a:rPr lang="en-US" sz="2800" dirty="0"/>
            </a:br>
            <a:r>
              <a:rPr lang="en-US" sz="2800" dirty="0"/>
              <a:t>if operator has higher </a:t>
            </a:r>
            <a:r>
              <a:rPr lang="en-US" sz="2800" dirty="0" smtClean="0"/>
              <a:t>and equal priority </a:t>
            </a:r>
            <a:r>
              <a:rPr lang="en-US" sz="2800" dirty="0"/>
              <a:t>than top of stack</a:t>
            </a:r>
            <a:br>
              <a:rPr lang="en-US" sz="2800" dirty="0"/>
            </a:br>
            <a:r>
              <a:rPr lang="en-US" sz="2800" dirty="0"/>
              <a:t>     push token onto stack</a:t>
            </a:r>
            <a:br>
              <a:rPr lang="en-US" sz="2800" dirty="0"/>
            </a:br>
            <a:r>
              <a:rPr lang="en-US" sz="2800" dirty="0"/>
              <a:t>else</a:t>
            </a:r>
            <a:br>
              <a:rPr lang="en-US" sz="2800" dirty="0"/>
            </a:br>
            <a:r>
              <a:rPr lang="en-US" sz="2800" dirty="0"/>
              <a:t>     pop and display top of stack</a:t>
            </a:r>
            <a:br>
              <a:rPr lang="en-US" sz="2800" dirty="0"/>
            </a:br>
            <a:r>
              <a:rPr lang="en-US" sz="2800" dirty="0"/>
              <a:t>     repeat comparison of token with top of stack</a:t>
            </a:r>
          </a:p>
          <a:p>
            <a:pPr marL="1409700" lvl="2" indent="-495300">
              <a:buFontTx/>
              <a:buAutoNum type="romanLcPeriod" startAt="3"/>
            </a:pPr>
            <a:r>
              <a:rPr lang="en-US" sz="2800" dirty="0"/>
              <a:t>operand     display it</a:t>
            </a:r>
          </a:p>
          <a:p>
            <a:pPr marL="660400" indent="-660400">
              <a:buFontTx/>
              <a:buAutoNum type="arabicPeriod" startAt="3"/>
            </a:pPr>
            <a:r>
              <a:rPr lang="en-US" sz="2800" dirty="0"/>
              <a:t>When end of infix reached, pop and display stack items until empty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A54-F82F-4501-A9E3-6FF9735CAFA2}" type="slidenum">
              <a:rPr lang="en-US"/>
              <a:pPr/>
              <a:t>16</a:t>
            </a:fld>
            <a:endParaRPr lang="en-US"/>
          </a:p>
        </p:txBody>
      </p:sp>
      <p:sp>
        <p:nvSpPr>
          <p:cNvPr id="89092" name="Freeform 4"/>
          <p:cNvSpPr>
            <a:spLocks/>
          </p:cNvSpPr>
          <p:nvPr/>
        </p:nvSpPr>
        <p:spPr bwMode="auto">
          <a:xfrm>
            <a:off x="519113" y="2344738"/>
            <a:ext cx="1028700" cy="1781175"/>
          </a:xfrm>
          <a:custGeom>
            <a:avLst/>
            <a:gdLst>
              <a:gd name="T0" fmla="*/ 648 w 648"/>
              <a:gd name="T1" fmla="*/ 1122 h 1122"/>
              <a:gd name="T2" fmla="*/ 101 w 648"/>
              <a:gd name="T3" fmla="*/ 916 h 1122"/>
              <a:gd name="T4" fmla="*/ 42 w 648"/>
              <a:gd name="T5" fmla="*/ 532 h 1122"/>
              <a:gd name="T6" fmla="*/ 116 w 648"/>
              <a:gd name="T7" fmla="*/ 89 h 1122"/>
              <a:gd name="T8" fmla="*/ 500 w 648"/>
              <a:gd name="T9" fmla="*/ 0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8" h="1122">
                <a:moveTo>
                  <a:pt x="648" y="1122"/>
                </a:moveTo>
                <a:cubicBezTo>
                  <a:pt x="425" y="1068"/>
                  <a:pt x="202" y="1014"/>
                  <a:pt x="101" y="916"/>
                </a:cubicBezTo>
                <a:cubicBezTo>
                  <a:pt x="0" y="818"/>
                  <a:pt x="40" y="670"/>
                  <a:pt x="42" y="532"/>
                </a:cubicBezTo>
                <a:cubicBezTo>
                  <a:pt x="44" y="394"/>
                  <a:pt x="40" y="178"/>
                  <a:pt x="116" y="89"/>
                </a:cubicBezTo>
                <a:cubicBezTo>
                  <a:pt x="192" y="0"/>
                  <a:pt x="346" y="0"/>
                  <a:pt x="50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9093" name="Group 5"/>
          <p:cNvGrpSpPr>
            <a:grpSpLocks/>
          </p:cNvGrpSpPr>
          <p:nvPr/>
        </p:nvGrpSpPr>
        <p:grpSpPr bwMode="auto">
          <a:xfrm>
            <a:off x="4338638" y="673100"/>
            <a:ext cx="4279900" cy="1273175"/>
            <a:chOff x="2733" y="424"/>
            <a:chExt cx="2696" cy="802"/>
          </a:xfrm>
        </p:grpSpPr>
        <p:sp>
          <p:nvSpPr>
            <p:cNvPr id="89094" name="Text Box 6"/>
            <p:cNvSpPr txBox="1">
              <a:spLocks noChangeArrowheads="1"/>
            </p:cNvSpPr>
            <p:nvPr/>
          </p:nvSpPr>
          <p:spPr bwMode="auto">
            <a:xfrm>
              <a:off x="3578" y="424"/>
              <a:ext cx="1851" cy="5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Note: Left parenthesis in stack has lower priority </a:t>
              </a:r>
              <a:br>
                <a:rPr lang="en-US"/>
              </a:br>
              <a:r>
                <a:rPr lang="en-US"/>
                <a:t>than operators</a:t>
              </a:r>
            </a:p>
          </p:txBody>
        </p:sp>
        <p:sp>
          <p:nvSpPr>
            <p:cNvPr id="89095" name="Line 7"/>
            <p:cNvSpPr>
              <a:spLocks noChangeShapeType="1"/>
            </p:cNvSpPr>
            <p:nvPr/>
          </p:nvSpPr>
          <p:spPr bwMode="auto">
            <a:xfrm flipH="1">
              <a:off x="2733" y="699"/>
              <a:ext cx="821" cy="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728"/>
            <a:ext cx="8229600" cy="8806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Using Table to perform stack </a:t>
            </a:r>
            <a:r>
              <a:rPr lang="en-US" sz="3600" dirty="0" smtClean="0"/>
              <a:t>operation</a:t>
            </a:r>
            <a:br>
              <a:rPr lang="en-US" sz="3600" dirty="0" smtClean="0"/>
            </a:br>
            <a:r>
              <a:rPr lang="en-US" sz="3600" dirty="0" smtClean="0"/>
              <a:t>Example: </a:t>
            </a:r>
            <a:r>
              <a:rPr lang="pt-BR" sz="3600" dirty="0"/>
              <a:t>( (A+B) * (C+D) / (E-F) ) + 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915104"/>
              </p:ext>
            </p:extLst>
          </p:nvPr>
        </p:nvGraphicFramePr>
        <p:xfrm>
          <a:off x="838200" y="914400"/>
          <a:ext cx="7848600" cy="59786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4064"/>
                <a:gridCol w="2034674"/>
                <a:gridCol w="3339862"/>
              </a:tblGrid>
              <a:tr h="334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ms-MY" sz="1800" dirty="0">
                          <a:effectLst/>
                        </a:rPr>
                        <a:t>Symbol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ms-MY" sz="1800" dirty="0" smtClean="0">
                          <a:effectLst/>
                        </a:rPr>
                        <a:t>Stack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ms-MY" sz="1800" dirty="0" smtClean="0">
                          <a:effectLst/>
                        </a:rPr>
                        <a:t>Prefix </a:t>
                      </a:r>
                      <a:r>
                        <a:rPr lang="ms-MY" sz="1800" dirty="0">
                          <a:effectLst/>
                        </a:rPr>
                        <a:t>Expression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44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44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44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+))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44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F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+))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GF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44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-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+))-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GF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+))-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GFE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(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GFE-</a:t>
                      </a:r>
                    </a:p>
                  </a:txBody>
                  <a:tcPr marL="68580" marR="68580" marT="0" marB="0"/>
                </a:tc>
              </a:tr>
              <a:tr h="2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/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+)/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GFE-</a:t>
                      </a:r>
                    </a:p>
                  </a:txBody>
                  <a:tcPr marL="68580" marR="68580" marT="0" marB="0"/>
                </a:tc>
              </a:tr>
              <a:tr h="2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+)/)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GFE-</a:t>
                      </a:r>
                      <a:endParaRPr lang="en-US" sz="14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+)/)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GFE-D</a:t>
                      </a:r>
                    </a:p>
                  </a:txBody>
                  <a:tcPr marL="68580" marR="68580" marT="0" marB="0"/>
                </a:tc>
              </a:tr>
              <a:tr h="2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+)/)+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GFE-D</a:t>
                      </a:r>
                      <a:endParaRPr lang="en-US" sz="14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C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+)/)+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GFE-DC</a:t>
                      </a:r>
                    </a:p>
                  </a:txBody>
                  <a:tcPr marL="68580" marR="68580" marT="0" marB="0"/>
                </a:tc>
              </a:tr>
              <a:tr h="2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(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+)/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GFE-DC+</a:t>
                      </a:r>
                    </a:p>
                  </a:txBody>
                  <a:tcPr marL="68580" marR="68580" marT="0" marB="0"/>
                </a:tc>
              </a:tr>
              <a:tr h="2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*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+)/*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GFE-DC+</a:t>
                      </a:r>
                      <a:endParaRPr lang="en-US" sz="14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+)/*)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GFE-DC+</a:t>
                      </a:r>
                    </a:p>
                  </a:txBody>
                  <a:tcPr marL="68580" marR="68580" marT="0" marB="0"/>
                </a:tc>
              </a:tr>
              <a:tr h="2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+)/*)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GFE-DC+B</a:t>
                      </a:r>
                    </a:p>
                  </a:txBody>
                  <a:tcPr marL="68580" marR="68580" marT="0" marB="0"/>
                </a:tc>
              </a:tr>
              <a:tr h="2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+)/*)+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GFE-DC+B</a:t>
                      </a:r>
                    </a:p>
                  </a:txBody>
                  <a:tcPr marL="68580" marR="68580" marT="0" marB="0"/>
                </a:tc>
              </a:tr>
              <a:tr h="2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+)/*)+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GFE-DC+BA</a:t>
                      </a:r>
                    </a:p>
                  </a:txBody>
                  <a:tcPr marL="68580" marR="68580" marT="0" marB="0"/>
                </a:tc>
              </a:tr>
              <a:tr h="2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(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+)/*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GFE-DC+BA+</a:t>
                      </a:r>
                    </a:p>
                  </a:txBody>
                  <a:tcPr marL="68580" marR="68580" marT="0" marB="0"/>
                </a:tc>
              </a:tr>
              <a:tr h="2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(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GFE-DC+BA+*/</a:t>
                      </a:r>
                    </a:p>
                  </a:txBody>
                  <a:tcPr marL="68580" marR="68580" marT="0" marB="0"/>
                </a:tc>
              </a:tr>
              <a:tr h="2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GFE-DC+BA+*/+  </a:t>
                      </a: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Arial"/>
                          <a:sym typeface="Wingdings" pitchFamily="2" charset="2"/>
                        </a:rPr>
                        <a:t> </a:t>
                      </a:r>
                      <a:r>
                        <a:rPr lang="pt-BR" sz="1400" dirty="0" smtClean="0">
                          <a:effectLst/>
                          <a:latin typeface="Calibri"/>
                          <a:ea typeface="Calibri"/>
                          <a:cs typeface="Arial"/>
                          <a:sym typeface="Wingdings" pitchFamily="2" charset="2"/>
                        </a:rPr>
                        <a:t>+ / * + A B + C D – E F G</a:t>
                      </a:r>
                      <a:endParaRPr lang="en-US" sz="14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819" y="211138"/>
            <a:ext cx="8229600" cy="100806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Prefix </a:t>
            </a:r>
            <a:r>
              <a:rPr lang="en-US" sz="4400" dirty="0"/>
              <a:t>to </a:t>
            </a:r>
            <a:r>
              <a:rPr lang="en-US" sz="4400" dirty="0" smtClean="0"/>
              <a:t>Infix </a:t>
            </a:r>
            <a:r>
              <a:rPr lang="en-US" sz="4400" dirty="0"/>
              <a:t>Conversion Method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80865"/>
            <a:ext cx="8229600" cy="4948535"/>
          </a:xfrm>
        </p:spPr>
        <p:txBody>
          <a:bodyPr>
            <a:normAutofit fontScale="77500" lnSpcReduction="20000"/>
          </a:bodyPr>
          <a:lstStyle/>
          <a:p>
            <a:pPr marL="660400" indent="-660400">
              <a:buFontTx/>
              <a:buAutoNum type="arabicPeriod"/>
            </a:pPr>
            <a:r>
              <a:rPr lang="en-US" dirty="0"/>
              <a:t>Initialize an empty </a:t>
            </a:r>
            <a:r>
              <a:rPr lang="en-US" dirty="0" smtClean="0"/>
              <a:t>stack</a:t>
            </a:r>
            <a:endParaRPr lang="en-US" dirty="0"/>
          </a:p>
          <a:p>
            <a:pPr marL="660400" indent="-660400">
              <a:buFontTx/>
              <a:buAutoNum type="arabicPeriod"/>
            </a:pPr>
            <a:r>
              <a:rPr lang="en-US" dirty="0"/>
              <a:t>While no error &amp;&amp;   !end of expression</a:t>
            </a:r>
          </a:p>
          <a:p>
            <a:pPr marL="1035050" lvl="1" indent="-577850">
              <a:buFontTx/>
              <a:buAutoNum type="alphaLcParenR"/>
            </a:pPr>
            <a:r>
              <a:rPr lang="en-US" dirty="0" smtClean="0"/>
              <a:t>Scan right to left. Get </a:t>
            </a:r>
            <a:r>
              <a:rPr lang="en-US" dirty="0"/>
              <a:t>next input "token" from </a:t>
            </a:r>
            <a:r>
              <a:rPr lang="en-US" dirty="0" smtClean="0"/>
              <a:t>PREFIX </a:t>
            </a:r>
            <a:r>
              <a:rPr lang="en-US" dirty="0"/>
              <a:t>expression</a:t>
            </a:r>
          </a:p>
          <a:p>
            <a:pPr marL="1035050" lvl="1" indent="-577850">
              <a:buFontTx/>
              <a:buAutoNum type="alphaLcParenR"/>
            </a:pPr>
            <a:r>
              <a:rPr lang="en-US" dirty="0"/>
              <a:t>If token is …</a:t>
            </a:r>
          </a:p>
          <a:p>
            <a:pPr marL="1409700" lvl="2" indent="-495300">
              <a:buFontTx/>
              <a:buAutoNum type="romanLcPeriod"/>
            </a:pPr>
            <a:r>
              <a:rPr lang="en-US" sz="2800" dirty="0"/>
              <a:t>operand </a:t>
            </a:r>
            <a:endParaRPr lang="en-US" sz="2800" dirty="0" smtClean="0"/>
          </a:p>
          <a:p>
            <a:pPr lvl="2" indent="0">
              <a:buNone/>
            </a:pPr>
            <a:r>
              <a:rPr lang="en-US" sz="2800" dirty="0" smtClean="0"/>
              <a:t> 	push </a:t>
            </a:r>
            <a:r>
              <a:rPr lang="en-US" sz="2800" dirty="0"/>
              <a:t>token onto stack</a:t>
            </a:r>
          </a:p>
          <a:p>
            <a:pPr marL="1485900" lvl="2" indent="-571500">
              <a:buFont typeface="+mj-lt"/>
              <a:buAutoNum type="romanLcPeriod" startAt="2"/>
            </a:pPr>
            <a:r>
              <a:rPr lang="en-US" sz="2800" dirty="0"/>
              <a:t>o</a:t>
            </a:r>
            <a:r>
              <a:rPr lang="en-US" sz="2800" dirty="0" smtClean="0"/>
              <a:t>perator</a:t>
            </a:r>
          </a:p>
          <a:p>
            <a:pPr marL="1371600" lvl="2" indent="292100">
              <a:buFont typeface="Wingdings" pitchFamily="2" charset="2"/>
              <a:buChar char="§"/>
            </a:pPr>
            <a:r>
              <a:rPr lang="en-US" sz="2800" dirty="0"/>
              <a:t>	</a:t>
            </a:r>
            <a:r>
              <a:rPr lang="en-US" sz="2800" dirty="0" smtClean="0"/>
              <a:t>Insert </a:t>
            </a:r>
            <a:r>
              <a:rPr lang="en-US" sz="2800" dirty="0"/>
              <a:t>the parenthesize into the expression on 	both	stacks (*Depends to precedence-if  	higher put ( ) )</a:t>
            </a:r>
          </a:p>
          <a:p>
            <a:pPr marL="1371600" lvl="2" indent="292100">
              <a:buFont typeface="Wingdings" pitchFamily="2" charset="2"/>
              <a:buChar char="§"/>
            </a:pPr>
            <a:r>
              <a:rPr lang="en-US" sz="2800" dirty="0"/>
              <a:t>Pop two operand from stack (first operand on top 	stack 	as </a:t>
            </a:r>
            <a:r>
              <a:rPr lang="en-US" sz="4100" b="1" dirty="0" smtClean="0"/>
              <a:t>op1 </a:t>
            </a:r>
            <a:r>
              <a:rPr lang="en-US" sz="4100" b="1" dirty="0"/>
              <a:t>and the rest is </a:t>
            </a:r>
            <a:r>
              <a:rPr lang="en-US" sz="4100" b="1" dirty="0" smtClean="0"/>
              <a:t>op2</a:t>
            </a:r>
            <a:r>
              <a:rPr lang="en-US" sz="2800" dirty="0" smtClean="0"/>
              <a:t>)</a:t>
            </a:r>
          </a:p>
          <a:p>
            <a:pPr marL="1371600" lvl="2" indent="292100">
              <a:buFont typeface="Wingdings" pitchFamily="2" charset="2"/>
              <a:buChar char="§"/>
            </a:pPr>
            <a:r>
              <a:rPr lang="en-US" sz="2800" dirty="0" smtClean="0"/>
              <a:t>Apply </a:t>
            </a:r>
            <a:r>
              <a:rPr lang="en-US" sz="2800" dirty="0"/>
              <a:t>operator to the two </a:t>
            </a:r>
            <a:r>
              <a:rPr lang="en-US" sz="2800" dirty="0" smtClean="0"/>
              <a:t>values</a:t>
            </a:r>
          </a:p>
          <a:p>
            <a:pPr marL="1371600" lvl="2" indent="292100">
              <a:buFont typeface="Wingdings" pitchFamily="2" charset="2"/>
              <a:buChar char="§"/>
            </a:pPr>
            <a:r>
              <a:rPr lang="en-US" sz="2800" dirty="0" smtClean="0"/>
              <a:t>Push </a:t>
            </a:r>
            <a:r>
              <a:rPr lang="en-US" sz="2800" dirty="0"/>
              <a:t>the expression back onto </a:t>
            </a:r>
            <a:r>
              <a:rPr lang="en-US" sz="2800" dirty="0" smtClean="0"/>
              <a:t>stack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FF5D-C47B-452E-9F63-771245B2190D}" type="slidenum">
              <a:rPr lang="en-US"/>
              <a:pPr/>
              <a:t>18</a:t>
            </a:fld>
            <a:endParaRPr lang="en-US"/>
          </a:p>
        </p:txBody>
      </p:sp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4953000" y="2229644"/>
            <a:ext cx="3967163" cy="931862"/>
            <a:chOff x="3052" y="2145"/>
            <a:chExt cx="2499" cy="587"/>
          </a:xfrm>
        </p:grpSpPr>
        <p:sp>
          <p:nvSpPr>
            <p:cNvPr id="88069" name="Text Box 5"/>
            <p:cNvSpPr txBox="1">
              <a:spLocks noChangeArrowheads="1"/>
            </p:cNvSpPr>
            <p:nvPr/>
          </p:nvSpPr>
          <p:spPr bwMode="auto">
            <a:xfrm>
              <a:off x="3665" y="2328"/>
              <a:ext cx="1886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const, var, arith operator, left or right paren</a:t>
              </a:r>
            </a:p>
          </p:txBody>
        </p:sp>
        <p:sp>
          <p:nvSpPr>
            <p:cNvPr id="88070" name="Line 6"/>
            <p:cNvSpPr>
              <a:spLocks noChangeShapeType="1"/>
            </p:cNvSpPr>
            <p:nvPr/>
          </p:nvSpPr>
          <p:spPr bwMode="auto">
            <a:xfrm flipH="1" flipV="1">
              <a:off x="3052" y="2145"/>
              <a:ext cx="60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33400" y="1219200"/>
            <a:ext cx="7513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 dirty="0" smtClean="0"/>
              <a:t>Using Stack Algorithm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394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lvl="2" indent="0">
              <a:buNone/>
            </a:pPr>
            <a:endParaRPr lang="en-US" sz="2800" dirty="0"/>
          </a:p>
          <a:p>
            <a:pPr marL="1428750" lvl="2" indent="-514350">
              <a:buFont typeface="+mj-lt"/>
              <a:buAutoNum type="arabicPeriod" startAt="3"/>
            </a:pPr>
            <a:r>
              <a:rPr lang="en-US" sz="2800" dirty="0" smtClean="0"/>
              <a:t>When </a:t>
            </a:r>
            <a:r>
              <a:rPr lang="en-US" sz="2800" dirty="0"/>
              <a:t>end of </a:t>
            </a:r>
            <a:r>
              <a:rPr lang="en-US" sz="2800" dirty="0" smtClean="0"/>
              <a:t>pre</a:t>
            </a:r>
            <a:r>
              <a:rPr lang="en-US" sz="2800" dirty="0" smtClean="0"/>
              <a:t>fix </a:t>
            </a:r>
            <a:r>
              <a:rPr lang="en-US" sz="2800" dirty="0"/>
              <a:t>reached, pop and display stack items until empty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A54-F82F-4501-A9E3-6FF9735CAFA2}" type="slidenum">
              <a:rPr lang="en-US"/>
              <a:pPr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024744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Learning Outcomes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43492" y="1981200"/>
            <a:ext cx="6777317" cy="41910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dirty="0" smtClean="0"/>
              <a:t>At the end of this lecture, you will be able to: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Discover </a:t>
            </a:r>
            <a:r>
              <a:rPr lang="en-US" dirty="0"/>
              <a:t>stack </a:t>
            </a:r>
            <a:r>
              <a:rPr lang="en-US" dirty="0" smtClean="0"/>
              <a:t>applications in infix, postfix and prefix operation</a:t>
            </a:r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4B84-804E-4FB8-9801-9FD0D5C8C4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728"/>
            <a:ext cx="8229600" cy="8806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Using Table to perform stack </a:t>
            </a:r>
            <a:r>
              <a:rPr lang="en-US" sz="3600" dirty="0" smtClean="0"/>
              <a:t>operation</a:t>
            </a:r>
            <a:br>
              <a:rPr lang="en-US" sz="3600" dirty="0" smtClean="0"/>
            </a:br>
            <a:r>
              <a:rPr lang="en-US" sz="3600" dirty="0" smtClean="0"/>
              <a:t>Example: </a:t>
            </a:r>
            <a:r>
              <a:rPr lang="pt-BR" sz="3600" dirty="0"/>
              <a:t>+ / * + A B + C D – E F 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590790"/>
              </p:ext>
            </p:extLst>
          </p:nvPr>
        </p:nvGraphicFramePr>
        <p:xfrm>
          <a:off x="838200" y="914400"/>
          <a:ext cx="7848600" cy="5257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000"/>
                <a:gridCol w="2603738"/>
                <a:gridCol w="3339862"/>
              </a:tblGrid>
              <a:tr h="3341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ms-MY" sz="2000" dirty="0">
                          <a:effectLst/>
                        </a:rPr>
                        <a:t>Symbol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ms-MY" sz="2000" dirty="0" smtClean="0">
                          <a:effectLst/>
                        </a:rPr>
                        <a:t>Stack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ms-MY" sz="2000" dirty="0" smtClean="0">
                          <a:effectLst/>
                        </a:rPr>
                        <a:t>Infix </a:t>
                      </a:r>
                      <a:r>
                        <a:rPr lang="ms-MY" sz="2000" dirty="0">
                          <a:effectLst/>
                        </a:rPr>
                        <a:t>Expression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44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F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G,F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44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G,F,E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44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-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G,E+F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E+F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44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G,E+F,D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44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C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G,E+F,D,C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G,E+F,C+D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C+D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G,E+F,C+D,B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0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G,E+F,C+D,B,A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0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G,E+F,C+D,A+B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A+B</a:t>
                      </a:r>
                    </a:p>
                  </a:txBody>
                  <a:tcPr marL="68580" marR="68580" marT="0" marB="0"/>
                </a:tc>
              </a:tr>
              <a:tr h="2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*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G,E+F, (A+B)*(C+D)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(A+B)*(C+D)</a:t>
                      </a:r>
                    </a:p>
                  </a:txBody>
                  <a:tcPr marL="68580" marR="68580" marT="0" marB="0"/>
                </a:tc>
              </a:tr>
              <a:tr h="2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/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G, (A+B)*(C+D)/(E+F)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(A+B)*(C+D)/(E+F)</a:t>
                      </a:r>
                    </a:p>
                  </a:txBody>
                  <a:tcPr marL="68580" marR="68580" marT="0" marB="0"/>
                </a:tc>
              </a:tr>
              <a:tr h="2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0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((A+B)*(C+D)/(E+F))+G</a:t>
                      </a:r>
                    </a:p>
                  </a:txBody>
                  <a:tcPr marL="68580" marR="68580" marT="0" marB="0"/>
                </a:tc>
              </a:tr>
              <a:tr h="259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0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20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Precedence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448377"/>
              </p:ext>
            </p:extLst>
          </p:nvPr>
        </p:nvGraphicFramePr>
        <p:xfrm>
          <a:off x="381000" y="2133600"/>
          <a:ext cx="8229600" cy="3154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398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PRECEDENCE</a:t>
                      </a:r>
                      <a:r>
                        <a:rPr lang="en-US" sz="1800" baseline="0" dirty="0" smtClean="0"/>
                        <a:t> IN STACK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PRECEDENCE IN EXPRESSION</a:t>
                      </a:r>
                      <a:endParaRPr lang="en-US" sz="1800" dirty="0"/>
                    </a:p>
                  </a:txBody>
                  <a:tcPr marT="45706" marB="45706"/>
                </a:tc>
              </a:tr>
              <a:tr h="6246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^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06" marB="45706"/>
                </a:tc>
              </a:tr>
              <a:tr h="6246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*,/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06" marB="45706"/>
                </a:tc>
              </a:tr>
              <a:tr h="6246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+,-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6" marB="45706"/>
                </a:tc>
              </a:tr>
              <a:tr h="6246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Do process</a:t>
                      </a:r>
                      <a:r>
                        <a:rPr lang="en-US" sz="1800" baseline="0" dirty="0" smtClean="0"/>
                        <a:t> inside the bracket until meet  )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06" marB="4570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3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Converting Infix to RPN</a:t>
            </a: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5BD-7EF2-42AE-874A-440117A05363}" type="slidenum">
              <a:rPr lang="en-US"/>
              <a:pPr/>
              <a:t>4</a:t>
            </a:fld>
            <a:endParaRPr lang="en-US"/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304800" y="2035277"/>
            <a:ext cx="8610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 dirty="0"/>
              <a:t>By hand:</a:t>
            </a:r>
            <a:r>
              <a:rPr lang="en-US" sz="2400" dirty="0"/>
              <a:t> </a:t>
            </a:r>
            <a:endParaRPr lang="en-US" sz="2400" dirty="0" smtClean="0"/>
          </a:p>
          <a:p>
            <a:pPr eaLnBrk="0" hangingPunct="0">
              <a:spcBef>
                <a:spcPct val="50000"/>
              </a:spcBef>
            </a:pPr>
            <a:r>
              <a:rPr lang="en-US" sz="2400" dirty="0" smtClean="0"/>
              <a:t>1) "Fully </a:t>
            </a:r>
            <a:r>
              <a:rPr lang="en-US" sz="2400" dirty="0"/>
              <a:t>parenthesize-move-erase" method</a:t>
            </a:r>
          </a:p>
          <a:p>
            <a:pPr marL="280988" indent="-280988" eaLnBrk="0" hangingPunct="0">
              <a:spcBef>
                <a:spcPct val="50000"/>
              </a:spcBef>
            </a:pPr>
            <a:r>
              <a:rPr lang="en-US" sz="2400" dirty="0" smtClean="0"/>
              <a:t>2) Represent </a:t>
            </a:r>
            <a:r>
              <a:rPr lang="en-US" sz="2400" dirty="0"/>
              <a:t>infix expression as an </a:t>
            </a:r>
            <a:r>
              <a:rPr lang="en-US" sz="2400" i="1" dirty="0"/>
              <a:t>expression </a:t>
            </a:r>
            <a:r>
              <a:rPr lang="en-US" sz="2400" i="1" dirty="0" smtClean="0"/>
              <a:t>tree</a:t>
            </a:r>
            <a:r>
              <a:rPr lang="en-US" sz="2400" dirty="0"/>
              <a:t> </a:t>
            </a:r>
            <a:r>
              <a:rPr lang="en-US" sz="2400" dirty="0" smtClean="0"/>
              <a:t>(Chapter 3: Tree)</a:t>
            </a:r>
            <a:endParaRPr lang="en-US" sz="2400" dirty="0"/>
          </a:p>
        </p:txBody>
      </p:sp>
      <p:sp>
        <p:nvSpPr>
          <p:cNvPr id="68" name="Text Box 3"/>
          <p:cNvSpPr txBox="1">
            <a:spLocks noChangeArrowheads="1"/>
          </p:cNvSpPr>
          <p:nvPr/>
        </p:nvSpPr>
        <p:spPr bwMode="auto">
          <a:xfrm>
            <a:off x="314632" y="4419600"/>
            <a:ext cx="861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 dirty="0" smtClean="0"/>
              <a:t>Using Stack Algorithm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28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67" name="Rectangle 2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0875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Infix to RPN </a:t>
            </a:r>
            <a:r>
              <a:rPr lang="en-US" sz="4000" dirty="0"/>
              <a:t>Conversion Method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5BF00-365C-4624-857B-E095FA24A735}" type="slidenum">
              <a:rPr lang="en-US"/>
              <a:pPr/>
              <a:t>5</a:t>
            </a:fld>
            <a:endParaRPr lang="en-US"/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544513" y="1098550"/>
            <a:ext cx="7513637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 dirty="0"/>
              <a:t>By hand:</a:t>
            </a:r>
            <a:r>
              <a:rPr lang="en-US" sz="2400" dirty="0"/>
              <a:t>  "Fully parenthesize-move-erase" method: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1. Fully parenthesize the expression.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2. Replace each right parenthesis by the corresponding operator.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3. Erase all left parentheses.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Examples: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290513" y="4694238"/>
            <a:ext cx="172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A * B + C  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</a:t>
            </a:r>
            <a:endParaRPr lang="en-US" sz="2400">
              <a:solidFill>
                <a:srgbClr val="FF0000"/>
              </a:solidFill>
              <a:latin typeface="Times New Roman MT Extra Bold" pitchFamily="18" charset="0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779588" y="5059363"/>
            <a:ext cx="186372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>
                <a:solidFill>
                  <a:srgbClr val="6666FF"/>
                </a:solidFill>
                <a:latin typeface="Courier New" pitchFamily="49" charset="0"/>
                <a:sym typeface="Symbol" pitchFamily="18" charset="2"/>
              </a:rPr>
              <a:t> </a:t>
            </a:r>
            <a:r>
              <a:rPr lang="en-US" b="1">
                <a:solidFill>
                  <a:srgbClr val="6666FF"/>
                </a:solidFill>
                <a:latin typeface="Courier New" pitchFamily="49" charset="0"/>
              </a:rPr>
              <a:t>((A B * C +</a:t>
            </a:r>
          </a:p>
          <a:p>
            <a:pPr eaLnBrk="0" hangingPunct="0">
              <a:spcBef>
                <a:spcPct val="20000"/>
              </a:spcBef>
            </a:pPr>
            <a:r>
              <a:rPr lang="en-US" b="1">
                <a:solidFill>
                  <a:srgbClr val="6666FF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b="1">
                <a:solidFill>
                  <a:srgbClr val="6666FF"/>
                </a:solidFill>
                <a:latin typeface="Courier New" pitchFamily="49" charset="0"/>
              </a:rPr>
              <a:t> A B * C +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4224338" y="4710113"/>
            <a:ext cx="2000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A * (B + C)  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</a:t>
            </a:r>
            <a:endParaRPr lang="en-US" sz="2400">
              <a:solidFill>
                <a:srgbClr val="FF0000"/>
              </a:solidFill>
              <a:latin typeface="Times New Roman MT Extra Bold" pitchFamily="18" charset="0"/>
            </a:endParaRP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6018213" y="5075238"/>
            <a:ext cx="186372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b="1">
                <a:solidFill>
                  <a:srgbClr val="6666FF"/>
                </a:solidFill>
                <a:latin typeface="Courier New" pitchFamily="49" charset="0"/>
                <a:sym typeface="Symbol" pitchFamily="18" charset="2"/>
              </a:rPr>
              <a:t> </a:t>
            </a:r>
            <a:r>
              <a:rPr lang="en-US" b="1">
                <a:solidFill>
                  <a:srgbClr val="6666FF"/>
                </a:solidFill>
                <a:latin typeface="Courier New" pitchFamily="49" charset="0"/>
              </a:rPr>
              <a:t>(A (B C + *</a:t>
            </a:r>
          </a:p>
          <a:p>
            <a:pPr eaLnBrk="0" hangingPunct="0">
              <a:spcBef>
                <a:spcPct val="20000"/>
              </a:spcBef>
            </a:pPr>
            <a:r>
              <a:rPr lang="en-US" b="1">
                <a:solidFill>
                  <a:srgbClr val="6666FF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b="1">
                <a:solidFill>
                  <a:srgbClr val="6666FF"/>
                </a:solidFill>
                <a:latin typeface="Courier New" pitchFamily="49" charset="0"/>
              </a:rPr>
              <a:t> A B C + *</a:t>
            </a:r>
          </a:p>
        </p:txBody>
      </p:sp>
      <p:grpSp>
        <p:nvGrpSpPr>
          <p:cNvPr id="87049" name="Group 9"/>
          <p:cNvGrpSpPr>
            <a:grpSpLocks/>
          </p:cNvGrpSpPr>
          <p:nvPr/>
        </p:nvGrpSpPr>
        <p:grpSpPr bwMode="auto">
          <a:xfrm>
            <a:off x="6815138" y="4176713"/>
            <a:ext cx="1371600" cy="606425"/>
            <a:chOff x="4512" y="1872"/>
            <a:chExt cx="864" cy="382"/>
          </a:xfrm>
        </p:grpSpPr>
        <p:sp>
          <p:nvSpPr>
            <p:cNvPr id="87050" name="Line 10"/>
            <p:cNvSpPr>
              <a:spLocks noChangeShapeType="1"/>
            </p:cNvSpPr>
            <p:nvPr/>
          </p:nvSpPr>
          <p:spPr bwMode="auto">
            <a:xfrm flipV="1">
              <a:off x="4512" y="1872"/>
              <a:ext cx="1" cy="38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1" name="Line 11"/>
            <p:cNvSpPr>
              <a:spLocks noChangeShapeType="1"/>
            </p:cNvSpPr>
            <p:nvPr/>
          </p:nvSpPr>
          <p:spPr bwMode="auto">
            <a:xfrm>
              <a:off x="4512" y="1872"/>
              <a:ext cx="86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2" name="Line 12"/>
            <p:cNvSpPr>
              <a:spLocks noChangeShapeType="1"/>
            </p:cNvSpPr>
            <p:nvPr/>
          </p:nvSpPr>
          <p:spPr bwMode="auto">
            <a:xfrm>
              <a:off x="5376" y="1872"/>
              <a:ext cx="0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053" name="Group 13"/>
          <p:cNvGrpSpPr>
            <a:grpSpLocks/>
          </p:cNvGrpSpPr>
          <p:nvPr/>
        </p:nvGrpSpPr>
        <p:grpSpPr bwMode="auto">
          <a:xfrm>
            <a:off x="7500938" y="4405313"/>
            <a:ext cx="457200" cy="304800"/>
            <a:chOff x="4944" y="2016"/>
            <a:chExt cx="288" cy="192"/>
          </a:xfrm>
        </p:grpSpPr>
        <p:sp>
          <p:nvSpPr>
            <p:cNvPr id="87054" name="Line 14"/>
            <p:cNvSpPr>
              <a:spLocks noChangeShapeType="1"/>
            </p:cNvSpPr>
            <p:nvPr/>
          </p:nvSpPr>
          <p:spPr bwMode="auto">
            <a:xfrm flipV="1">
              <a:off x="4944" y="2016"/>
              <a:ext cx="1" cy="1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5" name="Line 15"/>
            <p:cNvSpPr>
              <a:spLocks noChangeShapeType="1"/>
            </p:cNvSpPr>
            <p:nvPr/>
          </p:nvSpPr>
          <p:spPr bwMode="auto">
            <a:xfrm>
              <a:off x="4944" y="2016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6" name="Line 16"/>
            <p:cNvSpPr>
              <a:spLocks noChangeShapeType="1"/>
            </p:cNvSpPr>
            <p:nvPr/>
          </p:nvSpPr>
          <p:spPr bwMode="auto">
            <a:xfrm>
              <a:off x="5232" y="2016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2043113" y="4632325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6666FF"/>
                </a:solidFill>
                <a:latin typeface="Courier New" pitchFamily="49" charset="0"/>
              </a:rPr>
              <a:t>((A * B) + C)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6281738" y="46482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6666FF"/>
                </a:solidFill>
                <a:latin typeface="Courier New" pitchFamily="49" charset="0"/>
              </a:rPr>
              <a:t>(A * (B + C) )</a:t>
            </a:r>
          </a:p>
        </p:txBody>
      </p:sp>
      <p:grpSp>
        <p:nvGrpSpPr>
          <p:cNvPr id="87059" name="Group 19"/>
          <p:cNvGrpSpPr>
            <a:grpSpLocks/>
          </p:cNvGrpSpPr>
          <p:nvPr/>
        </p:nvGrpSpPr>
        <p:grpSpPr bwMode="auto">
          <a:xfrm>
            <a:off x="3414713" y="4389438"/>
            <a:ext cx="381000" cy="304800"/>
            <a:chOff x="2112" y="1968"/>
            <a:chExt cx="240" cy="192"/>
          </a:xfrm>
        </p:grpSpPr>
        <p:sp>
          <p:nvSpPr>
            <p:cNvPr id="87060" name="Line 20"/>
            <p:cNvSpPr>
              <a:spLocks noChangeShapeType="1"/>
            </p:cNvSpPr>
            <p:nvPr/>
          </p:nvSpPr>
          <p:spPr bwMode="auto">
            <a:xfrm flipV="1">
              <a:off x="2112" y="1968"/>
              <a:ext cx="1" cy="1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1" name="Line 21"/>
            <p:cNvSpPr>
              <a:spLocks noChangeShapeType="1"/>
            </p:cNvSpPr>
            <p:nvPr/>
          </p:nvSpPr>
          <p:spPr bwMode="auto">
            <a:xfrm>
              <a:off x="2112" y="1968"/>
              <a:ext cx="2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2" name="Line 22"/>
            <p:cNvSpPr>
              <a:spLocks noChangeShapeType="1"/>
            </p:cNvSpPr>
            <p:nvPr/>
          </p:nvSpPr>
          <p:spPr bwMode="auto">
            <a:xfrm>
              <a:off x="2352" y="1968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063" name="Group 23"/>
          <p:cNvGrpSpPr>
            <a:grpSpLocks/>
          </p:cNvGrpSpPr>
          <p:nvPr/>
        </p:nvGrpSpPr>
        <p:grpSpPr bwMode="auto">
          <a:xfrm>
            <a:off x="2728913" y="4389438"/>
            <a:ext cx="381000" cy="304800"/>
            <a:chOff x="2112" y="1968"/>
            <a:chExt cx="240" cy="192"/>
          </a:xfrm>
        </p:grpSpPr>
        <p:sp>
          <p:nvSpPr>
            <p:cNvPr id="87064" name="Line 24"/>
            <p:cNvSpPr>
              <a:spLocks noChangeShapeType="1"/>
            </p:cNvSpPr>
            <p:nvPr/>
          </p:nvSpPr>
          <p:spPr bwMode="auto">
            <a:xfrm flipV="1">
              <a:off x="2112" y="1968"/>
              <a:ext cx="1" cy="1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5" name="Line 25"/>
            <p:cNvSpPr>
              <a:spLocks noChangeShapeType="1"/>
            </p:cNvSpPr>
            <p:nvPr/>
          </p:nvSpPr>
          <p:spPr bwMode="auto">
            <a:xfrm>
              <a:off x="2112" y="1968"/>
              <a:ext cx="2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6" name="Line 26"/>
            <p:cNvSpPr>
              <a:spLocks noChangeShapeType="1"/>
            </p:cNvSpPr>
            <p:nvPr/>
          </p:nvSpPr>
          <p:spPr bwMode="auto">
            <a:xfrm>
              <a:off x="2352" y="1968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364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build="p" autoUpdateAnimBg="0"/>
      <p:bldP spid="87045" grpId="0" autoUpdateAnimBg="0"/>
      <p:bldP spid="87046" grpId="0" build="p" autoUpdateAnimBg="0"/>
      <p:bldP spid="87057" grpId="0" autoUpdateAnimBg="0"/>
      <p:bldP spid="8705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08062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Infix to RPN Conversion Method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93875"/>
            <a:ext cx="8229600" cy="5064125"/>
          </a:xfrm>
        </p:spPr>
        <p:txBody>
          <a:bodyPr/>
          <a:lstStyle/>
          <a:p>
            <a:pPr marL="660400" indent="-660400">
              <a:buFontTx/>
              <a:buAutoNum type="arabicPeriod"/>
            </a:pPr>
            <a:r>
              <a:rPr lang="en-US" dirty="0"/>
              <a:t>Initialize an empty stack of operators</a:t>
            </a:r>
          </a:p>
          <a:p>
            <a:pPr marL="660400" indent="-660400">
              <a:buFontTx/>
              <a:buAutoNum type="arabicPeriod"/>
            </a:pPr>
            <a:r>
              <a:rPr lang="en-US" dirty="0"/>
              <a:t>While no error &amp;&amp;   !end of expression</a:t>
            </a:r>
          </a:p>
          <a:p>
            <a:pPr marL="1035050" lvl="1" indent="-577850">
              <a:buFontTx/>
              <a:buAutoNum type="alphaLcParenR"/>
            </a:pPr>
            <a:r>
              <a:rPr lang="en-US" dirty="0" smtClean="0"/>
              <a:t>Scan left to right. Get </a:t>
            </a:r>
            <a:r>
              <a:rPr lang="en-US" dirty="0"/>
              <a:t>next input "token" from infix expression</a:t>
            </a:r>
          </a:p>
          <a:p>
            <a:pPr marL="1035050" lvl="1" indent="-577850">
              <a:buFontTx/>
              <a:buAutoNum type="alphaLcParenR"/>
            </a:pPr>
            <a:r>
              <a:rPr lang="en-US" dirty="0"/>
              <a:t>If token is …</a:t>
            </a:r>
          </a:p>
          <a:p>
            <a:pPr marL="1409700" lvl="2" indent="-495300">
              <a:buFontTx/>
              <a:buAutoNum type="romanLcPeriod"/>
            </a:pPr>
            <a:r>
              <a:rPr lang="en-US" sz="2800" dirty="0"/>
              <a:t>"(" : push onto stack</a:t>
            </a:r>
          </a:p>
          <a:p>
            <a:pPr marL="1409700" lvl="2" indent="-495300">
              <a:buFontTx/>
              <a:buAutoNum type="romanLcPeriod"/>
            </a:pPr>
            <a:r>
              <a:rPr lang="en-US" sz="2800" dirty="0"/>
              <a:t>")" : pop and display stack elements until</a:t>
            </a:r>
            <a:br>
              <a:rPr lang="en-US" sz="2800" dirty="0"/>
            </a:br>
            <a:r>
              <a:rPr lang="en-US" sz="2800" dirty="0"/>
              <a:t>       "(" occurs, do not display it</a:t>
            </a:r>
          </a:p>
          <a:p>
            <a:pPr marL="1035050" lvl="1" indent="-577850">
              <a:buFontTx/>
              <a:buAutoNum type="alphaLcParenR"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FF5D-C47B-452E-9F63-771245B2190D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4953000" y="3084513"/>
            <a:ext cx="3967163" cy="931862"/>
            <a:chOff x="3052" y="2145"/>
            <a:chExt cx="2499" cy="587"/>
          </a:xfrm>
        </p:grpSpPr>
        <p:sp>
          <p:nvSpPr>
            <p:cNvPr id="88069" name="Text Box 5"/>
            <p:cNvSpPr txBox="1">
              <a:spLocks noChangeArrowheads="1"/>
            </p:cNvSpPr>
            <p:nvPr/>
          </p:nvSpPr>
          <p:spPr bwMode="auto">
            <a:xfrm>
              <a:off x="3665" y="2328"/>
              <a:ext cx="1886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const, var, arith operator, left or right paren</a:t>
              </a:r>
            </a:p>
          </p:txBody>
        </p:sp>
        <p:sp>
          <p:nvSpPr>
            <p:cNvPr id="88070" name="Line 6"/>
            <p:cNvSpPr>
              <a:spLocks noChangeShapeType="1"/>
            </p:cNvSpPr>
            <p:nvPr/>
          </p:nvSpPr>
          <p:spPr bwMode="auto">
            <a:xfrm flipH="1" flipV="1">
              <a:off x="3052" y="2145"/>
              <a:ext cx="60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33400" y="1219200"/>
            <a:ext cx="7513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 dirty="0" smtClean="0"/>
              <a:t>Using Stack Algorithm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43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1409700" lvl="2" indent="-495300">
              <a:buFontTx/>
              <a:buAutoNum type="romanLcPeriod" startAt="3"/>
            </a:pPr>
            <a:r>
              <a:rPr lang="en-US" sz="2800" dirty="0"/>
              <a:t>operator </a:t>
            </a:r>
            <a:br>
              <a:rPr lang="en-US" sz="2800" dirty="0"/>
            </a:br>
            <a:r>
              <a:rPr lang="en-US" sz="2800" dirty="0"/>
              <a:t>if operator has higher priority than top of stack</a:t>
            </a:r>
            <a:br>
              <a:rPr lang="en-US" sz="2800" dirty="0"/>
            </a:br>
            <a:r>
              <a:rPr lang="en-US" sz="2800" dirty="0"/>
              <a:t>     push token onto stack</a:t>
            </a:r>
            <a:br>
              <a:rPr lang="en-US" sz="2800" dirty="0"/>
            </a:br>
            <a:r>
              <a:rPr lang="en-US" sz="2800" dirty="0"/>
              <a:t>else</a:t>
            </a:r>
            <a:br>
              <a:rPr lang="en-US" sz="2800" dirty="0"/>
            </a:br>
            <a:r>
              <a:rPr lang="en-US" sz="2800" dirty="0"/>
              <a:t>     pop and display top of stack</a:t>
            </a:r>
            <a:br>
              <a:rPr lang="en-US" sz="2800" dirty="0"/>
            </a:br>
            <a:r>
              <a:rPr lang="en-US" sz="2800" dirty="0"/>
              <a:t>     repeat comparison of token with top of stack</a:t>
            </a:r>
          </a:p>
          <a:p>
            <a:pPr marL="1409700" lvl="2" indent="-495300">
              <a:buFontTx/>
              <a:buAutoNum type="romanLcPeriod" startAt="3"/>
            </a:pPr>
            <a:r>
              <a:rPr lang="en-US" sz="2800" dirty="0"/>
              <a:t>operand     display it</a:t>
            </a:r>
          </a:p>
          <a:p>
            <a:pPr marL="660400" indent="-660400">
              <a:buFontTx/>
              <a:buAutoNum type="arabicPeriod" startAt="3"/>
            </a:pPr>
            <a:r>
              <a:rPr lang="en-US" sz="2800" dirty="0"/>
              <a:t>When end of infix reached, pop and display stack items until empty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A54-F82F-4501-A9E3-6FF9735CAFA2}" type="slidenum">
              <a:rPr lang="en-US"/>
              <a:pPr/>
              <a:t>7</a:t>
            </a:fld>
            <a:endParaRPr lang="en-US"/>
          </a:p>
        </p:txBody>
      </p:sp>
      <p:sp>
        <p:nvSpPr>
          <p:cNvPr id="89092" name="Freeform 4"/>
          <p:cNvSpPr>
            <a:spLocks/>
          </p:cNvSpPr>
          <p:nvPr/>
        </p:nvSpPr>
        <p:spPr bwMode="auto">
          <a:xfrm>
            <a:off x="519113" y="2344738"/>
            <a:ext cx="1028700" cy="1781175"/>
          </a:xfrm>
          <a:custGeom>
            <a:avLst/>
            <a:gdLst>
              <a:gd name="T0" fmla="*/ 648 w 648"/>
              <a:gd name="T1" fmla="*/ 1122 h 1122"/>
              <a:gd name="T2" fmla="*/ 101 w 648"/>
              <a:gd name="T3" fmla="*/ 916 h 1122"/>
              <a:gd name="T4" fmla="*/ 42 w 648"/>
              <a:gd name="T5" fmla="*/ 532 h 1122"/>
              <a:gd name="T6" fmla="*/ 116 w 648"/>
              <a:gd name="T7" fmla="*/ 89 h 1122"/>
              <a:gd name="T8" fmla="*/ 500 w 648"/>
              <a:gd name="T9" fmla="*/ 0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8" h="1122">
                <a:moveTo>
                  <a:pt x="648" y="1122"/>
                </a:moveTo>
                <a:cubicBezTo>
                  <a:pt x="425" y="1068"/>
                  <a:pt x="202" y="1014"/>
                  <a:pt x="101" y="916"/>
                </a:cubicBezTo>
                <a:cubicBezTo>
                  <a:pt x="0" y="818"/>
                  <a:pt x="40" y="670"/>
                  <a:pt x="42" y="532"/>
                </a:cubicBezTo>
                <a:cubicBezTo>
                  <a:pt x="44" y="394"/>
                  <a:pt x="40" y="178"/>
                  <a:pt x="116" y="89"/>
                </a:cubicBezTo>
                <a:cubicBezTo>
                  <a:pt x="192" y="0"/>
                  <a:pt x="346" y="0"/>
                  <a:pt x="50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9093" name="Group 5"/>
          <p:cNvGrpSpPr>
            <a:grpSpLocks/>
          </p:cNvGrpSpPr>
          <p:nvPr/>
        </p:nvGrpSpPr>
        <p:grpSpPr bwMode="auto">
          <a:xfrm>
            <a:off x="4338638" y="673100"/>
            <a:ext cx="4279900" cy="1273175"/>
            <a:chOff x="2733" y="424"/>
            <a:chExt cx="2696" cy="802"/>
          </a:xfrm>
        </p:grpSpPr>
        <p:sp>
          <p:nvSpPr>
            <p:cNvPr id="89094" name="Text Box 6"/>
            <p:cNvSpPr txBox="1">
              <a:spLocks noChangeArrowheads="1"/>
            </p:cNvSpPr>
            <p:nvPr/>
          </p:nvSpPr>
          <p:spPr bwMode="auto">
            <a:xfrm>
              <a:off x="3578" y="424"/>
              <a:ext cx="1851" cy="5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Note: Left parenthesis in stack has lower priority </a:t>
              </a:r>
              <a:br>
                <a:rPr lang="en-US"/>
              </a:br>
              <a:r>
                <a:rPr lang="en-US"/>
                <a:t>than operators</a:t>
              </a:r>
            </a:p>
          </p:txBody>
        </p:sp>
        <p:sp>
          <p:nvSpPr>
            <p:cNvPr id="89095" name="Line 7"/>
            <p:cNvSpPr>
              <a:spLocks noChangeShapeType="1"/>
            </p:cNvSpPr>
            <p:nvPr/>
          </p:nvSpPr>
          <p:spPr bwMode="auto">
            <a:xfrm flipH="1">
              <a:off x="2733" y="699"/>
              <a:ext cx="821" cy="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// See </a:t>
            </a:r>
            <a:r>
              <a:rPr lang="en-US" altLang="zh-TW" dirty="0" smtClean="0">
                <a:hlinkClick r:id="rId2" action="ppaction://hlinkpres?slideindex=1&amp;slidetitle="/>
              </a:rPr>
              <a:t>Infix </a:t>
            </a:r>
            <a:r>
              <a:rPr lang="en-US" altLang="zh-TW" dirty="0">
                <a:hlinkClick r:id="rId2" action="ppaction://hlinkpres?slideindex=1&amp;slidetitle="/>
              </a:rPr>
              <a:t>to postfix conversion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9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728"/>
            <a:ext cx="8229600" cy="1219200"/>
          </a:xfrm>
        </p:spPr>
        <p:txBody>
          <a:bodyPr>
            <a:normAutofit/>
          </a:bodyPr>
          <a:lstStyle/>
          <a:p>
            <a:r>
              <a:rPr lang="en-US" sz="3600" dirty="0"/>
              <a:t>Using Table to perform stack </a:t>
            </a:r>
            <a:r>
              <a:rPr lang="en-US" sz="3600" dirty="0" smtClean="0"/>
              <a:t>operation</a:t>
            </a:r>
            <a:br>
              <a:rPr lang="en-US" sz="3600" dirty="0" smtClean="0"/>
            </a:br>
            <a:r>
              <a:rPr lang="en-US" sz="3600" dirty="0" smtClean="0"/>
              <a:t>Example: </a:t>
            </a:r>
            <a:r>
              <a:rPr lang="pt-BR" sz="3600" dirty="0" smtClean="0"/>
              <a:t>( </a:t>
            </a:r>
            <a:r>
              <a:rPr lang="pt-BR" sz="3600" dirty="0"/>
              <a:t>a + b - c ) * d – ( e + f 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174518"/>
              </p:ext>
            </p:extLst>
          </p:nvPr>
        </p:nvGraphicFramePr>
        <p:xfrm>
          <a:off x="914400" y="1295400"/>
          <a:ext cx="7239000" cy="5177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3052"/>
                <a:gridCol w="1992722"/>
                <a:gridCol w="282322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ms-MY" sz="1800" dirty="0">
                          <a:effectLst/>
                        </a:rPr>
                        <a:t>Symbol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ms-MY" sz="1800">
                          <a:effectLst/>
                        </a:rPr>
                        <a:t>Stack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ms-MY" sz="1800">
                          <a:effectLst/>
                        </a:rPr>
                        <a:t>Postfix Expression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(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(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(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(</a:t>
                      </a:r>
                      <a:r>
                        <a:rPr lang="en-US" sz="18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( +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( 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ab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( 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ab+c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ab+c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*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*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ab+c-</a:t>
                      </a:r>
                      <a:endParaRPr lang="en-US" sz="18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ab+c-d</a:t>
                      </a:r>
                      <a:endParaRPr lang="en-US" sz="18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ab+c-d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*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(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-(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ab+c-d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*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ab+c-d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*e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-(+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ab+c-d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*e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f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-(+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ab+c-d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*</a:t>
                      </a: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ef</a:t>
                      </a:r>
                      <a:endParaRPr lang="en-US" sz="18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ab+c-d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*</a:t>
                      </a: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ef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8675" algn="l"/>
                        </a:tabLst>
                      </a:pP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ab+c-d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*</a:t>
                      </a: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Arial"/>
                        </a:rPr>
                        <a:t>ef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+-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8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ccd93c54c5b32b84fc3a010df7c74db20ce8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36650</TotalTime>
  <Words>937</Words>
  <Application>Microsoft Office PowerPoint</Application>
  <PresentationFormat>On-screen Show (4:3)</PresentationFormat>
  <Paragraphs>315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1_Austin</vt:lpstr>
      <vt:lpstr>Apex</vt:lpstr>
      <vt:lpstr>Flow</vt:lpstr>
      <vt:lpstr>ECE 532</vt:lpstr>
      <vt:lpstr>Learning Outcomes</vt:lpstr>
      <vt:lpstr>Precedence </vt:lpstr>
      <vt:lpstr>Converting Infix to RPN</vt:lpstr>
      <vt:lpstr>Infix to RPN Conversion Method</vt:lpstr>
      <vt:lpstr>Infix to RPN Conversion Method</vt:lpstr>
      <vt:lpstr>PowerPoint Presentation</vt:lpstr>
      <vt:lpstr>PowerPoint Presentation</vt:lpstr>
      <vt:lpstr>Using Table to perform stack operation Example: ( a + b - c ) * d – ( e + f )</vt:lpstr>
      <vt:lpstr>RPN to Infix Conversion Method</vt:lpstr>
      <vt:lpstr>PowerPoint Presentation</vt:lpstr>
      <vt:lpstr>Using Table to perform stack operation Example: ab+c-d*ef+-</vt:lpstr>
      <vt:lpstr>Converting Infix to Prefix</vt:lpstr>
      <vt:lpstr>Infix to Prefix Conversion Method</vt:lpstr>
      <vt:lpstr>Infix to Prefix Conversion Method</vt:lpstr>
      <vt:lpstr>PowerPoint Presentation</vt:lpstr>
      <vt:lpstr>Using Table to perform stack operation Example: ( (A+B) * (C+D) / (E-F) ) + G</vt:lpstr>
      <vt:lpstr>Prefix to Infix Conversion Method</vt:lpstr>
      <vt:lpstr>PowerPoint Presentation</vt:lpstr>
      <vt:lpstr>Using Table to perform stack operation Example: + / * + A B + C D – E F G</vt:lpstr>
    </vt:vector>
  </TitlesOfParts>
  <Company>TEAM 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431</dc:title>
  <dc:creator>Asus</dc:creator>
  <cp:lastModifiedBy>Asus</cp:lastModifiedBy>
  <cp:revision>448</cp:revision>
  <dcterms:created xsi:type="dcterms:W3CDTF">2015-08-28T06:37:10Z</dcterms:created>
  <dcterms:modified xsi:type="dcterms:W3CDTF">2017-03-27T04:20:48Z</dcterms:modified>
</cp:coreProperties>
</file>