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6.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7.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699" r:id="rId2"/>
    <p:sldMasterId id="2147483953" r:id="rId3"/>
    <p:sldMasterId id="2147483971" r:id="rId4"/>
    <p:sldMasterId id="2147484007" r:id="rId5"/>
    <p:sldMasterId id="2147484019" r:id="rId6"/>
    <p:sldMasterId id="2147484036" r:id="rId7"/>
    <p:sldMasterId id="2147484048" r:id="rId8"/>
  </p:sldMasterIdLst>
  <p:notesMasterIdLst>
    <p:notesMasterId r:id="rId54"/>
  </p:notesMasterIdLst>
  <p:sldIdLst>
    <p:sldId id="582" r:id="rId9"/>
    <p:sldId id="482" r:id="rId10"/>
    <p:sldId id="736" r:id="rId11"/>
    <p:sldId id="737" r:id="rId12"/>
    <p:sldId id="738" r:id="rId13"/>
    <p:sldId id="739" r:id="rId14"/>
    <p:sldId id="740" r:id="rId15"/>
    <p:sldId id="741" r:id="rId16"/>
    <p:sldId id="742" r:id="rId17"/>
    <p:sldId id="743" r:id="rId18"/>
    <p:sldId id="744" r:id="rId19"/>
    <p:sldId id="745" r:id="rId20"/>
    <p:sldId id="746" r:id="rId21"/>
    <p:sldId id="747" r:id="rId22"/>
    <p:sldId id="749" r:id="rId23"/>
    <p:sldId id="750" r:id="rId24"/>
    <p:sldId id="763" r:id="rId25"/>
    <p:sldId id="762" r:id="rId26"/>
    <p:sldId id="751" r:id="rId27"/>
    <p:sldId id="752" r:id="rId28"/>
    <p:sldId id="770" r:id="rId29"/>
    <p:sldId id="769" r:id="rId30"/>
    <p:sldId id="764" r:id="rId31"/>
    <p:sldId id="771" r:id="rId32"/>
    <p:sldId id="772" r:id="rId33"/>
    <p:sldId id="767" r:id="rId34"/>
    <p:sldId id="773" r:id="rId35"/>
    <p:sldId id="774" r:id="rId36"/>
    <p:sldId id="775" r:id="rId37"/>
    <p:sldId id="753" r:id="rId38"/>
    <p:sldId id="776" r:id="rId39"/>
    <p:sldId id="777" r:id="rId40"/>
    <p:sldId id="778" r:id="rId41"/>
    <p:sldId id="779" r:id="rId42"/>
    <p:sldId id="780" r:id="rId43"/>
    <p:sldId id="781" r:id="rId44"/>
    <p:sldId id="782" r:id="rId45"/>
    <p:sldId id="754" r:id="rId46"/>
    <p:sldId id="755" r:id="rId47"/>
    <p:sldId id="783" r:id="rId48"/>
    <p:sldId id="756" r:id="rId49"/>
    <p:sldId id="757" r:id="rId50"/>
    <p:sldId id="758" r:id="rId51"/>
    <p:sldId id="759" r:id="rId52"/>
    <p:sldId id="760" r:id="rId53"/>
  </p:sldIdLst>
  <p:sldSz cx="9144000" cy="6858000" type="screen4x3"/>
  <p:notesSz cx="6858000" cy="9144000"/>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434" autoAdjust="0"/>
  </p:normalViewPr>
  <p:slideViewPr>
    <p:cSldViewPr>
      <p:cViewPr varScale="1">
        <p:scale>
          <a:sx n="70" d="100"/>
          <a:sy n="70" d="100"/>
        </p:scale>
        <p:origin x="-1302" y="-96"/>
      </p:cViewPr>
      <p:guideLst>
        <p:guide orient="horz" pos="2160"/>
        <p:guide pos="2880"/>
      </p:guideLst>
    </p:cSldViewPr>
  </p:slideViewPr>
  <p:outlineViewPr>
    <p:cViewPr>
      <p:scale>
        <a:sx n="33" d="100"/>
        <a:sy n="33" d="100"/>
      </p:scale>
      <p:origin x="0" y="-9378"/>
    </p:cViewPr>
  </p:outlineViewPr>
  <p:notesTextViewPr>
    <p:cViewPr>
      <p:scale>
        <a:sx n="1" d="1"/>
        <a:sy n="1" d="1"/>
      </p:scale>
      <p:origin x="0" y="0"/>
    </p:cViewPr>
  </p:notesTextViewPr>
  <p:sorterViewPr>
    <p:cViewPr>
      <p:scale>
        <a:sx n="100" d="100"/>
        <a:sy n="100" d="100"/>
      </p:scale>
      <p:origin x="0" y="-2376"/>
    </p:cViewPr>
  </p:sorterViewPr>
  <p:notesViewPr>
    <p:cSldViewPr>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tags" Target="tags/tag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theme" Target="theme/theme1.xml"/><Relationship Id="rId5" Type="http://schemas.openxmlformats.org/officeDocument/2006/relationships/slideMaster" Target="slideMasters/slideMaster5.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tableStyles" Target="tableStyle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viewProps" Target="viewProps.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9B9F90-613E-4C54-AB49-A0F2D2AB4736}" type="datetimeFigureOut">
              <a:rPr lang="en-US" smtClean="0"/>
              <a:t>12/1/2016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2BC694-ED1C-4544-B2BA-82F857784AB5}" type="slidenum">
              <a:rPr lang="en-US" smtClean="0"/>
              <a:t>‹#›</a:t>
            </a:fld>
            <a:endParaRPr lang="en-US"/>
          </a:p>
        </p:txBody>
      </p:sp>
    </p:spTree>
    <p:extLst>
      <p:ext uri="{BB962C8B-B14F-4D97-AF65-F5344CB8AC3E}">
        <p14:creationId xmlns:p14="http://schemas.microsoft.com/office/powerpoint/2010/main" val="756197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A596389E-E4A9-4A7B-9DE6-C423C11C7CE3}" type="slidenum">
              <a:rPr lang="en-US" sz="1200" baseline="0"/>
              <a:pPr eaLnBrk="1" hangingPunct="1"/>
              <a:t>3</a:t>
            </a:fld>
            <a:endParaRPr lang="en-US" sz="1200" baseline="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anose="02020603050405020304" pitchFamily="18" charset="0"/>
              </a:rPr>
              <a:t> </a:t>
            </a:r>
          </a:p>
        </p:txBody>
      </p:sp>
    </p:spTree>
    <p:extLst>
      <p:ext uri="{BB962C8B-B14F-4D97-AF65-F5344CB8AC3E}">
        <p14:creationId xmlns:p14="http://schemas.microsoft.com/office/powerpoint/2010/main" val="2756852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C758F318-B009-4402-A849-F5D816C404CB}" type="slidenum">
              <a:rPr lang="en-US" sz="1200" baseline="0"/>
              <a:pPr eaLnBrk="1" hangingPunct="1"/>
              <a:t>12</a:t>
            </a:fld>
            <a:endParaRPr lang="en-US" sz="1200" baseline="0"/>
          </a:p>
        </p:txBody>
      </p:sp>
      <p:sp>
        <p:nvSpPr>
          <p:cNvPr id="45059" name="Rectangle 1026"/>
          <p:cNvSpPr>
            <a:spLocks noGrp="1" noRot="1" noChangeAspect="1" noChangeArrowheads="1" noTextEdit="1"/>
          </p:cNvSpPr>
          <p:nvPr>
            <p:ph type="sldImg"/>
          </p:nvPr>
        </p:nvSpPr>
        <p:spPr>
          <a:ln/>
        </p:spPr>
      </p:sp>
      <p:sp>
        <p:nvSpPr>
          <p:cNvPr id="4506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anose="02020603050405020304" pitchFamily="18" charset="0"/>
              </a:rPr>
              <a:t> </a:t>
            </a:r>
          </a:p>
        </p:txBody>
      </p:sp>
    </p:spTree>
    <p:extLst>
      <p:ext uri="{BB962C8B-B14F-4D97-AF65-F5344CB8AC3E}">
        <p14:creationId xmlns:p14="http://schemas.microsoft.com/office/powerpoint/2010/main" val="527514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A0EC029F-F545-43DF-AC67-2D221869DA5F}" type="slidenum">
              <a:rPr lang="en-US" sz="1200" baseline="0"/>
              <a:pPr eaLnBrk="1" hangingPunct="1"/>
              <a:t>13</a:t>
            </a:fld>
            <a:endParaRPr lang="en-US" sz="1200" baseline="0"/>
          </a:p>
        </p:txBody>
      </p:sp>
      <p:sp>
        <p:nvSpPr>
          <p:cNvPr id="46083" name="Rectangle 1026"/>
          <p:cNvSpPr>
            <a:spLocks noGrp="1" noRot="1" noChangeAspect="1" noChangeArrowheads="1" noTextEdit="1"/>
          </p:cNvSpPr>
          <p:nvPr>
            <p:ph type="sldImg"/>
          </p:nvPr>
        </p:nvSpPr>
        <p:spPr>
          <a:ln/>
        </p:spPr>
      </p:sp>
      <p:sp>
        <p:nvSpPr>
          <p:cNvPr id="4608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anose="02020603050405020304" pitchFamily="18" charset="0"/>
              </a:rPr>
              <a:t> </a:t>
            </a:r>
          </a:p>
        </p:txBody>
      </p:sp>
    </p:spTree>
    <p:extLst>
      <p:ext uri="{BB962C8B-B14F-4D97-AF65-F5344CB8AC3E}">
        <p14:creationId xmlns:p14="http://schemas.microsoft.com/office/powerpoint/2010/main" val="2283937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D4241E54-0F11-49F3-B4C1-922C8751D77E}" type="slidenum">
              <a:rPr lang="en-US" sz="1200" baseline="0"/>
              <a:pPr eaLnBrk="1" hangingPunct="1"/>
              <a:t>14</a:t>
            </a:fld>
            <a:endParaRPr lang="en-US" sz="1200" baseline="0"/>
          </a:p>
        </p:txBody>
      </p:sp>
      <p:sp>
        <p:nvSpPr>
          <p:cNvPr id="47107" name="Rectangle 1026"/>
          <p:cNvSpPr>
            <a:spLocks noGrp="1" noRot="1" noChangeAspect="1" noChangeArrowheads="1" noTextEdit="1"/>
          </p:cNvSpPr>
          <p:nvPr>
            <p:ph type="sldImg"/>
          </p:nvPr>
        </p:nvSpPr>
        <p:spPr>
          <a:ln/>
        </p:spPr>
      </p:sp>
      <p:sp>
        <p:nvSpPr>
          <p:cNvPr id="4710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anose="02020603050405020304" pitchFamily="18" charset="0"/>
              </a:rPr>
              <a:t>See IntBinaryTree.h</a:t>
            </a:r>
          </a:p>
        </p:txBody>
      </p:sp>
    </p:spTree>
    <p:extLst>
      <p:ext uri="{BB962C8B-B14F-4D97-AF65-F5344CB8AC3E}">
        <p14:creationId xmlns:p14="http://schemas.microsoft.com/office/powerpoint/2010/main" val="3441366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52C5ECD7-DACD-4507-9EDD-BAF8F3345054}" type="slidenum">
              <a:rPr lang="en-US" sz="1200" baseline="0"/>
              <a:pPr eaLnBrk="1" hangingPunct="1"/>
              <a:t>15</a:t>
            </a:fld>
            <a:endParaRPr lang="en-US" sz="1200" baseline="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anose="02020603050405020304" pitchFamily="18" charset="0"/>
              </a:rPr>
              <a:t> </a:t>
            </a:r>
          </a:p>
        </p:txBody>
      </p:sp>
    </p:spTree>
    <p:extLst>
      <p:ext uri="{BB962C8B-B14F-4D97-AF65-F5344CB8AC3E}">
        <p14:creationId xmlns:p14="http://schemas.microsoft.com/office/powerpoint/2010/main" val="260612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21A66CA9-8696-4C89-82E5-806F5F222056}" type="slidenum">
              <a:rPr lang="en-US" sz="1200" baseline="0"/>
              <a:pPr eaLnBrk="1" hangingPunct="1"/>
              <a:t>16</a:t>
            </a:fld>
            <a:endParaRPr lang="en-US" sz="1200" baseline="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anose="02020603050405020304" pitchFamily="18" charset="0"/>
              </a:rPr>
              <a:t>See IntBinaryTree.h, IntBinaryTree.cpp, and pr19-01.cpp</a:t>
            </a:r>
          </a:p>
        </p:txBody>
      </p:sp>
    </p:spTree>
    <p:extLst>
      <p:ext uri="{BB962C8B-B14F-4D97-AF65-F5344CB8AC3E}">
        <p14:creationId xmlns:p14="http://schemas.microsoft.com/office/powerpoint/2010/main" val="787103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21A66CA9-8696-4C89-82E5-806F5F222056}" type="slidenum">
              <a:rPr lang="en-US" sz="1200" baseline="0"/>
              <a:pPr eaLnBrk="1" hangingPunct="1"/>
              <a:t>17</a:t>
            </a:fld>
            <a:endParaRPr lang="en-US" sz="1200" baseline="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anose="02020603050405020304" pitchFamily="18" charset="0"/>
              </a:rPr>
              <a:t>See IntBinaryTree.h, IntBinaryTree.cpp, and pr19-01.cpp</a:t>
            </a:r>
          </a:p>
        </p:txBody>
      </p:sp>
    </p:spTree>
    <p:extLst>
      <p:ext uri="{BB962C8B-B14F-4D97-AF65-F5344CB8AC3E}">
        <p14:creationId xmlns:p14="http://schemas.microsoft.com/office/powerpoint/2010/main" val="388330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97B78E26-9C59-4B3C-923C-E2C9629E7DFB}" type="slidenum">
              <a:rPr lang="en-US" sz="1200" baseline="0"/>
              <a:pPr eaLnBrk="1" hangingPunct="1"/>
              <a:t>18</a:t>
            </a:fld>
            <a:endParaRPr lang="en-US" sz="1200" baseline="0"/>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1561929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97B78E26-9C59-4B3C-923C-E2C9629E7DFB}" type="slidenum">
              <a:rPr lang="en-US" sz="1200" baseline="0"/>
              <a:pPr eaLnBrk="1" hangingPunct="1"/>
              <a:t>19</a:t>
            </a:fld>
            <a:endParaRPr lang="en-US" sz="1200" baseline="0"/>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690246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250849C3-B524-4F74-98A0-6C4A7BB1102F}" type="slidenum">
              <a:rPr lang="en-US" sz="1200" baseline="0"/>
              <a:pPr eaLnBrk="1" hangingPunct="1"/>
              <a:t>20</a:t>
            </a:fld>
            <a:endParaRPr lang="en-US" sz="1200" baseline="0"/>
          </a:p>
        </p:txBody>
      </p:sp>
      <p:sp>
        <p:nvSpPr>
          <p:cNvPr id="52227" name="Rectangle 1026"/>
          <p:cNvSpPr>
            <a:spLocks noGrp="1" noRot="1" noChangeAspect="1" noChangeArrowheads="1" noTextEdit="1"/>
          </p:cNvSpPr>
          <p:nvPr>
            <p:ph type="sldImg"/>
          </p:nvPr>
        </p:nvSpPr>
        <p:spPr>
          <a:ln/>
        </p:spPr>
      </p:sp>
      <p:sp>
        <p:nvSpPr>
          <p:cNvPr id="5222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anose="02020603050405020304" pitchFamily="18" charset="0"/>
              </a:rPr>
              <a:t> </a:t>
            </a:r>
          </a:p>
        </p:txBody>
      </p:sp>
    </p:spTree>
    <p:extLst>
      <p:ext uri="{BB962C8B-B14F-4D97-AF65-F5344CB8AC3E}">
        <p14:creationId xmlns:p14="http://schemas.microsoft.com/office/powerpoint/2010/main" val="2292454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C3E38AF7-3E92-4D41-9F6E-FCDC2D0E8F9A}" type="slidenum">
              <a:rPr lang="en-US" sz="1000" smtClean="0"/>
              <a:pPr/>
              <a:t>21</a:t>
            </a:fld>
            <a:endParaRPr lang="en-US" sz="1000" smtClean="0"/>
          </a:p>
        </p:txBody>
      </p:sp>
      <p:sp>
        <p:nvSpPr>
          <p:cNvPr id="91139" name="Rectangle 2"/>
          <p:cNvSpPr>
            <a:spLocks noGrp="1" noRot="1" noChangeAspect="1" noChangeArrowheads="1" noTextEdit="1"/>
          </p:cNvSpPr>
          <p:nvPr>
            <p:ph type="sldImg"/>
          </p:nvPr>
        </p:nvSpPr>
        <p:spPr>
          <a:xfrm>
            <a:off x="1150938" y="692150"/>
            <a:ext cx="4556125" cy="3416300"/>
          </a:xfrm>
          <a:ln cap="flat"/>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8584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B100ACBD-FEB2-4E99-AE2A-3A29ADCA5FE7}" type="slidenum">
              <a:rPr lang="en-US" sz="1200" baseline="0"/>
              <a:pPr eaLnBrk="1" hangingPunct="1"/>
              <a:t>4</a:t>
            </a:fld>
            <a:endParaRPr lang="en-US" sz="1200" baseline="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anose="02020603050405020304" pitchFamily="18" charset="0"/>
              </a:rPr>
              <a:t> </a:t>
            </a:r>
          </a:p>
        </p:txBody>
      </p:sp>
    </p:spTree>
    <p:extLst>
      <p:ext uri="{BB962C8B-B14F-4D97-AF65-F5344CB8AC3E}">
        <p14:creationId xmlns:p14="http://schemas.microsoft.com/office/powerpoint/2010/main" val="2288716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2BC694-ED1C-4544-B2BA-82F857784AB5}" type="slidenum">
              <a:rPr lang="en-US" smtClean="0"/>
              <a:t>23</a:t>
            </a:fld>
            <a:endParaRPr lang="en-US"/>
          </a:p>
        </p:txBody>
      </p:sp>
    </p:spTree>
    <p:extLst>
      <p:ext uri="{BB962C8B-B14F-4D97-AF65-F5344CB8AC3E}">
        <p14:creationId xmlns:p14="http://schemas.microsoft.com/office/powerpoint/2010/main" val="2562687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797AD982-87A3-41F7-AE95-8983E42005F4}" type="slidenum">
              <a:rPr lang="en-US" sz="1000" smtClean="0"/>
              <a:pPr/>
              <a:t>24</a:t>
            </a:fld>
            <a:endParaRPr lang="en-US" sz="1000" smtClean="0"/>
          </a:p>
        </p:txBody>
      </p:sp>
      <p:sp>
        <p:nvSpPr>
          <p:cNvPr id="90115" name="Rectangle 2"/>
          <p:cNvSpPr>
            <a:spLocks noGrp="1" noRot="1" noChangeAspect="1" noChangeArrowheads="1" noTextEdit="1"/>
          </p:cNvSpPr>
          <p:nvPr>
            <p:ph type="sldImg"/>
          </p:nvPr>
        </p:nvSpPr>
        <p:spPr>
          <a:xfrm>
            <a:off x="1150938" y="692150"/>
            <a:ext cx="4556125" cy="3416300"/>
          </a:xfrm>
          <a:ln cap="flat"/>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047696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78A2D0C4-8155-4228-A4BB-5EB77D5AA5EC}" type="slidenum">
              <a:rPr lang="en-US" sz="1000" smtClean="0"/>
              <a:pPr/>
              <a:t>27</a:t>
            </a:fld>
            <a:endParaRPr lang="en-US" sz="1000" smtClean="0"/>
          </a:p>
        </p:txBody>
      </p:sp>
      <p:sp>
        <p:nvSpPr>
          <p:cNvPr id="92163" name="Rectangle 2"/>
          <p:cNvSpPr>
            <a:spLocks noGrp="1" noRot="1" noChangeAspect="1" noChangeArrowheads="1" noTextEdit="1"/>
          </p:cNvSpPr>
          <p:nvPr>
            <p:ph type="sldImg"/>
          </p:nvPr>
        </p:nvSpPr>
        <p:spPr>
          <a:xfrm>
            <a:off x="1150938" y="692150"/>
            <a:ext cx="4556125" cy="3416300"/>
          </a:xfrm>
          <a:ln cap="flat"/>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12199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999FA8DC-7804-4AF1-A68C-F3E4C20D2B9A}" type="slidenum">
              <a:rPr lang="en-US" sz="1200" baseline="0"/>
              <a:pPr eaLnBrk="1" hangingPunct="1"/>
              <a:t>30</a:t>
            </a:fld>
            <a:endParaRPr lang="en-US" sz="1200" baseline="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anose="02020603050405020304" pitchFamily="18" charset="0"/>
              </a:rPr>
              <a:t>See IntBinaryTree.h, IntBinaryTree.cpp, and pr19-02.cpp</a:t>
            </a:r>
          </a:p>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3507287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2BC694-ED1C-4544-B2BA-82F857784AB5}" type="slidenum">
              <a:rPr lang="en-US" smtClean="0"/>
              <a:t>31</a:t>
            </a:fld>
            <a:endParaRPr lang="en-US"/>
          </a:p>
        </p:txBody>
      </p:sp>
    </p:spTree>
    <p:extLst>
      <p:ext uri="{BB962C8B-B14F-4D97-AF65-F5344CB8AC3E}">
        <p14:creationId xmlns:p14="http://schemas.microsoft.com/office/powerpoint/2010/main" val="2525675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A8D3B072-1B8A-4553-B62D-FFEBAB799879}" type="slidenum">
              <a:rPr lang="en-US" sz="1000" smtClean="0"/>
              <a:pPr/>
              <a:t>32</a:t>
            </a:fld>
            <a:endParaRPr lang="en-US" sz="1000" smtClean="0"/>
          </a:p>
        </p:txBody>
      </p:sp>
      <p:sp>
        <p:nvSpPr>
          <p:cNvPr id="93187" name="Rectangle 2"/>
          <p:cNvSpPr>
            <a:spLocks noGrp="1" noRot="1" noChangeAspect="1" noChangeArrowheads="1" noTextEdit="1"/>
          </p:cNvSpPr>
          <p:nvPr>
            <p:ph type="sldImg"/>
          </p:nvPr>
        </p:nvSpPr>
        <p:spPr>
          <a:xfrm>
            <a:off x="1150938" y="692150"/>
            <a:ext cx="4556125" cy="3416300"/>
          </a:xfrm>
          <a:ln cap="flat"/>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47987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019C256E-3C22-4AE0-8588-C391502E81F8}" type="slidenum">
              <a:rPr lang="en-US" sz="1000" smtClean="0"/>
              <a:pPr/>
              <a:t>34</a:t>
            </a:fld>
            <a:endParaRPr lang="en-US" sz="1000" smtClean="0"/>
          </a:p>
        </p:txBody>
      </p:sp>
      <p:sp>
        <p:nvSpPr>
          <p:cNvPr id="94211" name="Rectangle 2"/>
          <p:cNvSpPr>
            <a:spLocks noGrp="1" noRot="1" noChangeAspect="1" noChangeArrowheads="1" noTextEdit="1"/>
          </p:cNvSpPr>
          <p:nvPr>
            <p:ph type="sldImg"/>
          </p:nvPr>
        </p:nvSpPr>
        <p:spPr>
          <a:xfrm>
            <a:off x="1150938" y="692150"/>
            <a:ext cx="4556125" cy="3416300"/>
          </a:xfrm>
          <a:ln cap="flat"/>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239121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F0D305F6-3EC1-4F05-A4DC-02E75D1CEA05}" type="slidenum">
              <a:rPr lang="en-US" sz="1200" baseline="0"/>
              <a:pPr eaLnBrk="1" hangingPunct="1"/>
              <a:t>38</a:t>
            </a:fld>
            <a:endParaRPr lang="en-US" sz="1200" baseline="0"/>
          </a:p>
        </p:txBody>
      </p:sp>
      <p:sp>
        <p:nvSpPr>
          <p:cNvPr id="54275" name="Rectangle 1026"/>
          <p:cNvSpPr>
            <a:spLocks noGrp="1" noRot="1" noChangeAspect="1" noChangeArrowheads="1" noTextEdit="1"/>
          </p:cNvSpPr>
          <p:nvPr>
            <p:ph type="sldImg"/>
          </p:nvPr>
        </p:nvSpPr>
        <p:spPr>
          <a:ln/>
        </p:spPr>
      </p:sp>
      <p:sp>
        <p:nvSpPr>
          <p:cNvPr id="5427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anose="02020603050405020304" pitchFamily="18" charset="0"/>
              </a:rPr>
              <a:t>See IntBinaryTree.h, IntBinaryTree.cpp, and pr19-03.cpp</a:t>
            </a:r>
          </a:p>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19853014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2D7AE0BC-9E1C-464E-9DC3-56D3466B459E}" type="slidenum">
              <a:rPr lang="en-US" sz="1200" baseline="0"/>
              <a:pPr eaLnBrk="1" hangingPunct="1"/>
              <a:t>39</a:t>
            </a:fld>
            <a:endParaRPr lang="en-US" sz="1200" baseline="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1486735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2D7AE0BC-9E1C-464E-9DC3-56D3466B459E}" type="slidenum">
              <a:rPr lang="en-US" sz="1200" baseline="0"/>
              <a:pPr eaLnBrk="1" hangingPunct="1"/>
              <a:t>40</a:t>
            </a:fld>
            <a:endParaRPr lang="en-US" sz="1200" baseline="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670586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14A9B8A1-7E61-4EA0-A0B2-5F76BD6D7069}" type="slidenum">
              <a:rPr lang="en-US" sz="1200" baseline="0"/>
              <a:pPr eaLnBrk="1" hangingPunct="1"/>
              <a:t>5</a:t>
            </a:fld>
            <a:endParaRPr lang="en-US" sz="1200" baseline="0"/>
          </a:p>
        </p:txBody>
      </p:sp>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anose="02020603050405020304" pitchFamily="18" charset="0"/>
              </a:rPr>
              <a:t> </a:t>
            </a:r>
          </a:p>
        </p:txBody>
      </p:sp>
    </p:spTree>
    <p:extLst>
      <p:ext uri="{BB962C8B-B14F-4D97-AF65-F5344CB8AC3E}">
        <p14:creationId xmlns:p14="http://schemas.microsoft.com/office/powerpoint/2010/main" val="2384079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8DEF1D48-64AF-4262-B1FA-538AA0591142}" type="slidenum">
              <a:rPr lang="en-US" sz="1200" baseline="0"/>
              <a:pPr eaLnBrk="1" hangingPunct="1"/>
              <a:t>41</a:t>
            </a:fld>
            <a:endParaRPr lang="en-US" sz="1200" baseline="0"/>
          </a:p>
        </p:txBody>
      </p:sp>
      <p:sp>
        <p:nvSpPr>
          <p:cNvPr id="56323" name="Rectangle 1026"/>
          <p:cNvSpPr>
            <a:spLocks noGrp="1" noRot="1" noChangeAspect="1" noChangeArrowheads="1" noTextEdit="1"/>
          </p:cNvSpPr>
          <p:nvPr>
            <p:ph type="sldImg"/>
          </p:nvPr>
        </p:nvSpPr>
        <p:spPr>
          <a:ln/>
        </p:spPr>
      </p:sp>
      <p:sp>
        <p:nvSpPr>
          <p:cNvPr id="5632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952523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3E7D0DDB-313A-46DA-8524-7B01C3591EA0}" type="slidenum">
              <a:rPr lang="en-US" sz="1200" baseline="0"/>
              <a:pPr eaLnBrk="1" hangingPunct="1"/>
              <a:t>42</a:t>
            </a:fld>
            <a:endParaRPr lang="en-US" sz="1200" baseline="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27087402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D4B7B6F9-CFC2-43BF-9DEC-0CD4581D73E2}" type="slidenum">
              <a:rPr lang="en-US" sz="1200" baseline="0"/>
              <a:pPr eaLnBrk="1" hangingPunct="1"/>
              <a:t>43</a:t>
            </a:fld>
            <a:endParaRPr lang="en-US" sz="1200" baseline="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41645702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7FC0E979-E433-4CF3-931B-E86B0017F2B4}" type="slidenum">
              <a:rPr lang="en-US" sz="1200" baseline="0"/>
              <a:pPr eaLnBrk="1" hangingPunct="1"/>
              <a:t>44</a:t>
            </a:fld>
            <a:endParaRPr lang="en-US" sz="1200" baseline="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39758659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28FFEC1B-8A30-4265-93E4-FAEF96CA2BB7}" type="slidenum">
              <a:rPr lang="en-US" sz="1200" baseline="0"/>
              <a:pPr eaLnBrk="1" hangingPunct="1"/>
              <a:t>45</a:t>
            </a:fld>
            <a:endParaRPr lang="en-US" sz="1200" baseline="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anose="02020603050405020304" pitchFamily="18" charset="0"/>
              </a:rPr>
              <a:t>See IntBinaryTree.h, IntBinaryTree.cpp, and pr19-04.cpp</a:t>
            </a:r>
          </a:p>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197110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88AC28AA-DD42-4785-BFA0-A5E638D37C56}" type="slidenum">
              <a:rPr lang="en-US" sz="1200" baseline="0"/>
              <a:pPr eaLnBrk="1" hangingPunct="1"/>
              <a:t>6</a:t>
            </a:fld>
            <a:endParaRPr lang="en-US" sz="1200" baseline="0"/>
          </a:p>
        </p:txBody>
      </p:sp>
      <p:sp>
        <p:nvSpPr>
          <p:cNvPr id="38915" name="Rectangle 1026"/>
          <p:cNvSpPr>
            <a:spLocks noGrp="1" noRot="1" noChangeAspect="1" noChangeArrowheads="1" noTextEdit="1"/>
          </p:cNvSpPr>
          <p:nvPr>
            <p:ph type="sldImg"/>
          </p:nvPr>
        </p:nvSpPr>
        <p:spPr>
          <a:ln/>
        </p:spPr>
      </p:sp>
      <p:sp>
        <p:nvSpPr>
          <p:cNvPr id="389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anose="02020603050405020304" pitchFamily="18" charset="0"/>
              </a:rPr>
              <a:t> </a:t>
            </a:r>
          </a:p>
        </p:txBody>
      </p:sp>
    </p:spTree>
    <p:extLst>
      <p:ext uri="{BB962C8B-B14F-4D97-AF65-F5344CB8AC3E}">
        <p14:creationId xmlns:p14="http://schemas.microsoft.com/office/powerpoint/2010/main" val="3943870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E90D966E-5731-4CD0-B78C-37D57C240D7C}" type="slidenum">
              <a:rPr lang="en-US" sz="1200" baseline="0"/>
              <a:pPr eaLnBrk="1" hangingPunct="1"/>
              <a:t>7</a:t>
            </a:fld>
            <a:endParaRPr lang="en-US" sz="1200" baseline="0"/>
          </a:p>
        </p:txBody>
      </p:sp>
      <p:sp>
        <p:nvSpPr>
          <p:cNvPr id="39939" name="Rectangle 1026"/>
          <p:cNvSpPr>
            <a:spLocks noGrp="1" noRot="1" noChangeAspect="1" noChangeArrowheads="1" noTextEdit="1"/>
          </p:cNvSpPr>
          <p:nvPr>
            <p:ph type="sldImg"/>
          </p:nvPr>
        </p:nvSpPr>
        <p:spPr>
          <a:ln/>
        </p:spPr>
      </p:sp>
      <p:sp>
        <p:nvSpPr>
          <p:cNvPr id="3994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anose="02020603050405020304" pitchFamily="18" charset="0"/>
              </a:rPr>
              <a:t> </a:t>
            </a:r>
          </a:p>
        </p:txBody>
      </p:sp>
    </p:spTree>
    <p:extLst>
      <p:ext uri="{BB962C8B-B14F-4D97-AF65-F5344CB8AC3E}">
        <p14:creationId xmlns:p14="http://schemas.microsoft.com/office/powerpoint/2010/main" val="1880581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9CEBBAFA-CF2F-4D17-AB74-A768C88C83DD}" type="slidenum">
              <a:rPr lang="en-US" sz="1200" baseline="0"/>
              <a:pPr eaLnBrk="1" hangingPunct="1"/>
              <a:t>8</a:t>
            </a:fld>
            <a:endParaRPr lang="en-US" sz="1200" baseline="0"/>
          </a:p>
        </p:txBody>
      </p:sp>
      <p:sp>
        <p:nvSpPr>
          <p:cNvPr id="40963" name="Rectangle 1026"/>
          <p:cNvSpPr>
            <a:spLocks noGrp="1" noRot="1" noChangeAspect="1" noChangeArrowheads="1" noTextEdit="1"/>
          </p:cNvSpPr>
          <p:nvPr>
            <p:ph type="sldImg"/>
          </p:nvPr>
        </p:nvSpPr>
        <p:spPr>
          <a:ln/>
        </p:spPr>
      </p:sp>
      <p:sp>
        <p:nvSpPr>
          <p:cNvPr id="4096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anose="02020603050405020304" pitchFamily="18" charset="0"/>
              </a:rPr>
              <a:t> </a:t>
            </a:r>
          </a:p>
        </p:txBody>
      </p:sp>
    </p:spTree>
    <p:extLst>
      <p:ext uri="{BB962C8B-B14F-4D97-AF65-F5344CB8AC3E}">
        <p14:creationId xmlns:p14="http://schemas.microsoft.com/office/powerpoint/2010/main" val="4053030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40378F37-DF9C-4CA6-BF1A-FCACA958899C}" type="slidenum">
              <a:rPr lang="en-US" sz="1200" baseline="0"/>
              <a:pPr eaLnBrk="1" hangingPunct="1"/>
              <a:t>9</a:t>
            </a:fld>
            <a:endParaRPr lang="en-US" sz="1200" baseline="0"/>
          </a:p>
        </p:txBody>
      </p:sp>
      <p:sp>
        <p:nvSpPr>
          <p:cNvPr id="41987" name="Rectangle 1026"/>
          <p:cNvSpPr>
            <a:spLocks noGrp="1" noRot="1" noChangeAspect="1" noChangeArrowheads="1" noTextEdit="1"/>
          </p:cNvSpPr>
          <p:nvPr>
            <p:ph type="sldImg"/>
          </p:nvPr>
        </p:nvSpPr>
        <p:spPr>
          <a:ln/>
        </p:spPr>
      </p:sp>
      <p:sp>
        <p:nvSpPr>
          <p:cNvPr id="4198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anose="02020603050405020304" pitchFamily="18" charset="0"/>
              </a:rPr>
              <a:t> </a:t>
            </a:r>
          </a:p>
        </p:txBody>
      </p:sp>
    </p:spTree>
    <p:extLst>
      <p:ext uri="{BB962C8B-B14F-4D97-AF65-F5344CB8AC3E}">
        <p14:creationId xmlns:p14="http://schemas.microsoft.com/office/powerpoint/2010/main" val="3521016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0534D1E9-4C81-4262-9328-6ABD645807B2}" type="slidenum">
              <a:rPr lang="en-US" sz="1200" baseline="0"/>
              <a:pPr eaLnBrk="1" hangingPunct="1"/>
              <a:t>10</a:t>
            </a:fld>
            <a:endParaRPr lang="en-US" sz="1200" baseline="0"/>
          </a:p>
        </p:txBody>
      </p:sp>
      <p:sp>
        <p:nvSpPr>
          <p:cNvPr id="43011" name="Rectangle 1026"/>
          <p:cNvSpPr>
            <a:spLocks noGrp="1" noRot="1" noChangeAspect="1" noChangeArrowheads="1" noTextEdit="1"/>
          </p:cNvSpPr>
          <p:nvPr>
            <p:ph type="sldImg"/>
          </p:nvPr>
        </p:nvSpPr>
        <p:spPr>
          <a:ln/>
        </p:spPr>
      </p:sp>
      <p:sp>
        <p:nvSpPr>
          <p:cNvPr id="430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anose="02020603050405020304" pitchFamily="18" charset="0"/>
              </a:rPr>
              <a:t> </a:t>
            </a:r>
          </a:p>
        </p:txBody>
      </p:sp>
    </p:spTree>
    <p:extLst>
      <p:ext uri="{BB962C8B-B14F-4D97-AF65-F5344CB8AC3E}">
        <p14:creationId xmlns:p14="http://schemas.microsoft.com/office/powerpoint/2010/main" val="3739946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fld id="{3C514ED2-BE3B-4BD9-BCDE-ADC784949D7A}" type="slidenum">
              <a:rPr lang="en-US" sz="1200" baseline="0"/>
              <a:pPr eaLnBrk="1" hangingPunct="1"/>
              <a:t>11</a:t>
            </a:fld>
            <a:endParaRPr lang="en-US" sz="1200" baseline="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anose="02020603050405020304" pitchFamily="18" charset="0"/>
              </a:rPr>
              <a:t> </a:t>
            </a:r>
          </a:p>
        </p:txBody>
      </p:sp>
    </p:spTree>
    <p:extLst>
      <p:ext uri="{BB962C8B-B14F-4D97-AF65-F5344CB8AC3E}">
        <p14:creationId xmlns:p14="http://schemas.microsoft.com/office/powerpoint/2010/main" val="784888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EE01F008-B014-440B-B6A1-A472595AFEF3}"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192975327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203815089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163280783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372461621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142567710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363962352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3502914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D83228B-5575-47C7-8762-27C7FA0C368B}" type="slidenum">
              <a:rPr lang="en-US"/>
              <a:pPr>
                <a:defRPr/>
              </a:pPr>
              <a:t>‹#›</a:t>
            </a:fld>
            <a:endParaRPr lang="en-US"/>
          </a:p>
        </p:txBody>
      </p:sp>
    </p:spTree>
    <p:extLst>
      <p:ext uri="{BB962C8B-B14F-4D97-AF65-F5344CB8AC3E}">
        <p14:creationId xmlns:p14="http://schemas.microsoft.com/office/powerpoint/2010/main" val="3650938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EE01F008-B014-440B-B6A1-A472595AFEF3}"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EE01F008-B014-440B-B6A1-A472595AFEF3}"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EE01F008-B014-440B-B6A1-A472595AFEF3}"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42421222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331758143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1191906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36114330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1602610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294269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35823185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23499152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1350122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13167171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1172567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22104055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12646251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29671556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998109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4042378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16268487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endParaRPr lang="en-US"/>
          </a:p>
        </p:txBody>
      </p:sp>
      <p:sp>
        <p:nvSpPr>
          <p:cNvPr id="5" name="Footer Placeholder 4"/>
          <p:cNvSpPr>
            <a:spLocks noGrp="1"/>
          </p:cNvSpPr>
          <p:nvPr>
            <p:ph type="ftr" sz="quarter" idx="11"/>
          </p:nvPr>
        </p:nvSpPr>
        <p:spPr>
          <a:xfrm>
            <a:off x="533401" y="5936189"/>
            <a:ext cx="4021666" cy="365125"/>
          </a:xfrm>
        </p:spPr>
        <p:txBody>
          <a:bodyPr/>
          <a:lstStyle/>
          <a:p>
            <a:endParaRPr lang="en-US"/>
          </a:p>
        </p:txBody>
      </p:sp>
      <p:sp>
        <p:nvSpPr>
          <p:cNvPr id="6" name="Slide Number Placeholder 5"/>
          <p:cNvSpPr>
            <a:spLocks noGrp="1"/>
          </p:cNvSpPr>
          <p:nvPr>
            <p:ph type="sldNum" sz="quarter" idx="12"/>
          </p:nvPr>
        </p:nvSpPr>
        <p:spPr>
          <a:xfrm>
            <a:off x="7010399" y="2750337"/>
            <a:ext cx="1370293" cy="1356442"/>
          </a:xfrm>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38968290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92493409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endParaRPr lang="en-US"/>
          </a:p>
        </p:txBody>
      </p:sp>
      <p:sp>
        <p:nvSpPr>
          <p:cNvPr id="5" name="Footer Placeholder 4"/>
          <p:cNvSpPr>
            <a:spLocks noGrp="1"/>
          </p:cNvSpPr>
          <p:nvPr>
            <p:ph type="ftr" sz="quarter" idx="11"/>
          </p:nvPr>
        </p:nvSpPr>
        <p:spPr>
          <a:xfrm>
            <a:off x="533400" y="5936189"/>
            <a:ext cx="4834673" cy="365125"/>
          </a:xfrm>
        </p:spPr>
        <p:txBody>
          <a:bodyPr/>
          <a:lstStyle/>
          <a:p>
            <a:endParaRPr lang="en-US"/>
          </a:p>
        </p:txBody>
      </p:sp>
      <p:sp>
        <p:nvSpPr>
          <p:cNvPr id="6" name="Slide Number Placeholder 5"/>
          <p:cNvSpPr>
            <a:spLocks noGrp="1"/>
          </p:cNvSpPr>
          <p:nvPr>
            <p:ph type="sldNum" sz="quarter" idx="12"/>
          </p:nvPr>
        </p:nvSpPr>
        <p:spPr>
          <a:xfrm>
            <a:off x="7856438" y="2869896"/>
            <a:ext cx="1149836" cy="1090789"/>
          </a:xfrm>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14219213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2423765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9574821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5157455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2589040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29180582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3163724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310"/>
            <a:ext cx="1149836" cy="1090789"/>
          </a:xfrm>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8886214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616"/>
            <a:ext cx="1149836" cy="1090789"/>
          </a:xfrm>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26805317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EE01F008-B014-440B-B6A1-A472595AFEF3}" type="slidenum">
              <a:rPr lang="en-US" smtClean="0"/>
              <a:t>‹#›</a:t>
            </a:fld>
            <a:endParaRPr 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8742128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29166588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12191630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22744425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4468343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endParaRPr lang="en-US"/>
          </a:p>
        </p:txBody>
      </p:sp>
      <p:sp>
        <p:nvSpPr>
          <p:cNvPr id="5" name="Footer Placeholder 4"/>
          <p:cNvSpPr>
            <a:spLocks noGrp="1"/>
          </p:cNvSpPr>
          <p:nvPr>
            <p:ph type="ftr" sz="quarter" idx="11"/>
          </p:nvPr>
        </p:nvSpPr>
        <p:spPr>
          <a:xfrm>
            <a:off x="510241" y="5936189"/>
            <a:ext cx="4518959" cy="365125"/>
          </a:xfrm>
        </p:spPr>
        <p:txBody>
          <a:bodyPr/>
          <a:lstStyle/>
          <a:p>
            <a:endParaRPr 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EE01F008-B014-440B-B6A1-A472595AFEF3}" type="slidenum">
              <a:rPr lang="en-US" smtClean="0"/>
              <a:t>‹#›</a:t>
            </a:fld>
            <a:endParaRPr lang="en-US"/>
          </a:p>
        </p:txBody>
      </p:sp>
    </p:spTree>
    <p:extLst>
      <p:ext uri="{BB962C8B-B14F-4D97-AF65-F5344CB8AC3E}">
        <p14:creationId xmlns:p14="http://schemas.microsoft.com/office/powerpoint/2010/main" val="137410610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5621822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142510325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31527483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22439764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33145640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1058670719"/>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965649556"/>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262676346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181295461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83104414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68456644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2767558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2033170947"/>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29481476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32825791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275535188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315201558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94119310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28446534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100331225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14099594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9527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417829871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3115162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44367398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233045618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185806334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25571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185622326"/>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02289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170363696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362449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348722242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216798777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100346779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234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47962640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24590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E01F008-B014-440B-B6A1-A472595AFEF3}" type="slidenum">
              <a:rPr lang="en-US" smtClean="0"/>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78416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2950010995"/>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55595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extLst>
      <p:ext uri="{BB962C8B-B14F-4D97-AF65-F5344CB8AC3E}">
        <p14:creationId xmlns:p14="http://schemas.microsoft.com/office/powerpoint/2010/main" val="212233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theme" Target="../theme/theme4.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image" Target="../media/image2.png"/><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5.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theme" Target="../theme/theme6.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2.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theme" Target="../theme/theme7.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3.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theme" Target="../theme/theme8.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EE01F008-B014-440B-B6A1-A472595AFEF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952" r:id="rId12"/>
  </p:sldLayoutIdLst>
  <p:timing>
    <p:tnLst>
      <p:par>
        <p:cTn id="1" dur="indefinite" restart="never" nodeType="tmRoot"/>
      </p:par>
    </p:tnLst>
  </p:timing>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E01F008-B014-440B-B6A1-A472595AFEF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iming>
    <p:tnLst>
      <p:par>
        <p:cTn id="1" dur="indefinite" restart="never" nodeType="tmRoot"/>
      </p:par>
    </p:tnLst>
  </p:timing>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01F008-B014-440B-B6A1-A472595AFEF3}" type="slidenum">
              <a:rPr lang="en-US" smtClean="0"/>
              <a:t>‹#›</a:t>
            </a:fld>
            <a:endParaRPr lang="en-US"/>
          </a:p>
        </p:txBody>
      </p:sp>
    </p:spTree>
    <p:extLst>
      <p:ext uri="{BB962C8B-B14F-4D97-AF65-F5344CB8AC3E}">
        <p14:creationId xmlns:p14="http://schemas.microsoft.com/office/powerpoint/2010/main" val="2084227570"/>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 id="2147483967" r:id="rId14"/>
    <p:sldLayoutId id="2147483968" r:id="rId15"/>
    <p:sldLayoutId id="2147483969" r:id="rId16"/>
    <p:sldLayoutId id="2147483970" r:id="rId17"/>
  </p:sldLayoutIdLst>
  <p:timing>
    <p:tnLst>
      <p:par>
        <p:cTn id="1" dur="indefinite" restart="never" nodeType="tmRoot"/>
      </p:par>
    </p:tnLst>
  </p:timing>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E01F008-B014-440B-B6A1-A472595AFEF3}" type="slidenum">
              <a:rPr lang="en-US" smtClean="0"/>
              <a:t>‹#›</a:t>
            </a:fld>
            <a:endParaRPr lang="en-US"/>
          </a:p>
        </p:txBody>
      </p:sp>
    </p:spTree>
    <p:extLst>
      <p:ext uri="{BB962C8B-B14F-4D97-AF65-F5344CB8AC3E}">
        <p14:creationId xmlns:p14="http://schemas.microsoft.com/office/powerpoint/2010/main" val="166937714"/>
      </p:ext>
    </p:extLst>
  </p:cSld>
  <p:clrMap bg1="dk1" tx1="lt1" bg2="dk2" tx2="lt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 id="2147483988" r:id="rId1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01F008-B014-440B-B6A1-A472595AFEF3}" type="slidenum">
              <a:rPr lang="en-US" smtClean="0"/>
              <a:t>‹#›</a:t>
            </a:fld>
            <a:endParaRPr lang="en-US"/>
          </a:p>
        </p:txBody>
      </p:sp>
    </p:spTree>
    <p:extLst>
      <p:ext uri="{BB962C8B-B14F-4D97-AF65-F5344CB8AC3E}">
        <p14:creationId xmlns:p14="http://schemas.microsoft.com/office/powerpoint/2010/main" val="778092752"/>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EE01F008-B014-440B-B6A1-A472595AFEF3}" type="slidenum">
              <a:rPr lang="en-US" smtClean="0"/>
              <a:t>‹#›</a:t>
            </a:fld>
            <a:endParaRPr lang="en-US"/>
          </a:p>
        </p:txBody>
      </p:sp>
    </p:spTree>
    <p:extLst>
      <p:ext uri="{BB962C8B-B14F-4D97-AF65-F5344CB8AC3E}">
        <p14:creationId xmlns:p14="http://schemas.microsoft.com/office/powerpoint/2010/main" val="1938701563"/>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 id="2147484032" r:id="rId13"/>
    <p:sldLayoutId id="2147484033" r:id="rId14"/>
    <p:sldLayoutId id="2147484034" r:id="rId15"/>
    <p:sldLayoutId id="2147484035" r:id="rId16"/>
  </p:sldLayoutIdLs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E01F008-B014-440B-B6A1-A472595AFEF3}"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491943"/>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timing>
    <p:tnLst>
      <p:par>
        <p:cTn id="1" dur="indefinite" restart="never" nodeType="tmRoot"/>
      </p:par>
    </p:tnLst>
  </p:timing>
  <p:hf hdr="0" ft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EE01F008-B014-440B-B6A1-A472595AFEF3}" type="slidenum">
              <a:rPr lang="en-US" smtClean="0"/>
              <a:t>‹#›</a:t>
            </a:fld>
            <a:endParaRPr lang="en-US"/>
          </a:p>
        </p:txBody>
      </p:sp>
    </p:spTree>
    <p:extLst>
      <p:ext uri="{BB962C8B-B14F-4D97-AF65-F5344CB8AC3E}">
        <p14:creationId xmlns:p14="http://schemas.microsoft.com/office/powerpoint/2010/main" val="3042615588"/>
      </p:ext>
    </p:extLst>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hyperlink" Target="PROGRAM%20CHAPTER%203/Example%203.1.cpp" TargetMode="External"/><Relationship Id="rId2" Type="http://schemas.openxmlformats.org/officeDocument/2006/relationships/notesSlide" Target="../notesSlides/notesSlide16.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3" Type="http://schemas.openxmlformats.org/officeDocument/2006/relationships/hyperlink" Target="PROGRAM%20CHAPTER%203/Example%203.2.cpp" TargetMode="External"/><Relationship Id="rId2" Type="http://schemas.openxmlformats.org/officeDocument/2006/relationships/notesSlide" Target="../notesSlides/notesSlide17.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hyperlink" Target="PROGRAM%20CHAPTER%203/Example%203.3.cpp"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hyperlink" Target="PROGRAM%20CHAPTER%203/Example%203.4.cpp"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PROGRAM%20CHAPTER%203/Example%203.5.cpp" TargetMode="External"/><Relationship Id="rId2" Type="http://schemas.openxmlformats.org/officeDocument/2006/relationships/notesSlide" Target="../notesSlides/notesSlide29.xml"/><Relationship Id="rId1" Type="http://schemas.openxmlformats.org/officeDocument/2006/relationships/slideLayout" Target="../slideLayouts/slideLayout9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9.xml"/></Relationships>
</file>

<file path=ppt/slides/_rels/slide45.xml.rels><?xml version="1.0" encoding="UTF-8" standalone="yes"?>
<Relationships xmlns="http://schemas.openxmlformats.org/package/2006/relationships"><Relationship Id="rId3" Type="http://schemas.openxmlformats.org/officeDocument/2006/relationships/hyperlink" Target="PROGRAM%20CHAPTER%203/Example%203.6.cpp" TargetMode="External"/><Relationship Id="rId2" Type="http://schemas.openxmlformats.org/officeDocument/2006/relationships/notesSlide" Target="../notesSlides/notesSlide34.xml"/><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90600"/>
            <a:ext cx="7772400" cy="1470025"/>
          </a:xfrm>
        </p:spPr>
        <p:txBody>
          <a:bodyPr/>
          <a:lstStyle/>
          <a:p>
            <a:r>
              <a:rPr lang="en-US" dirty="0"/>
              <a:t>ECE 532</a:t>
            </a:r>
          </a:p>
        </p:txBody>
      </p:sp>
      <p:sp>
        <p:nvSpPr>
          <p:cNvPr id="3" name="Subtitle 2"/>
          <p:cNvSpPr>
            <a:spLocks noGrp="1"/>
          </p:cNvSpPr>
          <p:nvPr>
            <p:ph type="subTitle" idx="1"/>
          </p:nvPr>
        </p:nvSpPr>
        <p:spPr>
          <a:xfrm>
            <a:off x="1371600" y="2971800"/>
            <a:ext cx="6400800" cy="3276600"/>
          </a:xfrm>
        </p:spPr>
        <p:txBody>
          <a:bodyPr>
            <a:normAutofit/>
          </a:bodyPr>
          <a:lstStyle/>
          <a:p>
            <a:r>
              <a:rPr lang="en-US"/>
              <a:t>CHAPTER </a:t>
            </a:r>
            <a:r>
              <a:rPr lang="en-US" smtClean="0"/>
              <a:t>3: </a:t>
            </a:r>
            <a:r>
              <a:rPr lang="en-US" dirty="0" smtClean="0"/>
              <a:t>TREES (PART 2: BINARY SEARCH TREE) </a:t>
            </a:r>
          </a:p>
          <a:p>
            <a:r>
              <a:rPr lang="en-US" dirty="0" smtClean="0"/>
              <a:t>Lecturer</a:t>
            </a:r>
            <a:r>
              <a:rPr lang="en-US" dirty="0"/>
              <a:t>: Dr. </a:t>
            </a:r>
            <a:r>
              <a:rPr lang="en-US" dirty="0" err="1"/>
              <a:t>Roslina</a:t>
            </a:r>
            <a:r>
              <a:rPr lang="en-US" dirty="0"/>
              <a:t> </a:t>
            </a:r>
            <a:r>
              <a:rPr lang="en-US" dirty="0" err="1"/>
              <a:t>Mohamad</a:t>
            </a:r>
            <a:endParaRPr lang="en-US" dirty="0"/>
          </a:p>
          <a:p>
            <a:r>
              <a:rPr lang="en-US" dirty="0"/>
              <a:t>Room: Tower 2, Level 13, No:14C</a:t>
            </a:r>
          </a:p>
          <a:p>
            <a:endParaRPr lang="en-US" dirty="0"/>
          </a:p>
          <a:p>
            <a:endParaRPr lang="en-US" dirty="0"/>
          </a:p>
        </p:txBody>
      </p:sp>
      <p:sp>
        <p:nvSpPr>
          <p:cNvPr id="4" name="Slide Number Placeholder 3"/>
          <p:cNvSpPr>
            <a:spLocks noGrp="1"/>
          </p:cNvSpPr>
          <p:nvPr>
            <p:ph type="sldNum" sz="quarter" idx="12"/>
          </p:nvPr>
        </p:nvSpPr>
        <p:spPr/>
        <p:txBody>
          <a:bodyPr/>
          <a:lstStyle/>
          <a:p>
            <a:fld id="{EE01F008-B014-440B-B6A1-A472595AFEF3}" type="slidenum">
              <a:rPr lang="en-US" smtClean="0"/>
              <a:t>1</a:t>
            </a:fld>
            <a:endParaRPr lang="en-US"/>
          </a:p>
        </p:txBody>
      </p:sp>
    </p:spTree>
    <p:extLst>
      <p:ext uri="{BB962C8B-B14F-4D97-AF65-F5344CB8AC3E}">
        <p14:creationId xmlns:p14="http://schemas.microsoft.com/office/powerpoint/2010/main" val="2542035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Subtrees of Binary Trees</a:t>
            </a:r>
          </a:p>
        </p:txBody>
      </p:sp>
      <p:sp>
        <p:nvSpPr>
          <p:cNvPr id="12291" name="Rectangle 3"/>
          <p:cNvSpPr>
            <a:spLocks noGrp="1" noChangeArrowheads="1"/>
          </p:cNvSpPr>
          <p:nvPr>
            <p:ph idx="1"/>
          </p:nvPr>
        </p:nvSpPr>
        <p:spPr>
          <a:xfrm>
            <a:off x="304800" y="1770063"/>
            <a:ext cx="8294688" cy="4064000"/>
          </a:xfrm>
        </p:spPr>
        <p:txBody>
          <a:bodyPr/>
          <a:lstStyle/>
          <a:p>
            <a:pPr eaLnBrk="1" hangingPunct="1"/>
            <a:r>
              <a:rPr lang="en-US" smtClean="0"/>
              <a:t>A subtree of a binary tree is itself a binary tree</a:t>
            </a:r>
          </a:p>
          <a:p>
            <a:pPr eaLnBrk="1" hangingPunct="1"/>
            <a:r>
              <a:rPr lang="en-US" smtClean="0"/>
              <a:t>A nonempty binary tree consists of a root node, with the rest of its nodes forming two subtrees, called the left and right subtree</a:t>
            </a:r>
          </a:p>
        </p:txBody>
      </p:sp>
      <p:sp>
        <p:nvSpPr>
          <p:cNvPr id="4" name="Slide Number Placeholder 3"/>
          <p:cNvSpPr>
            <a:spLocks noGrp="1"/>
          </p:cNvSpPr>
          <p:nvPr>
            <p:ph type="sldNum" sz="quarter" idx="12"/>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6B7CCDDD-163C-4C72-A0A7-A6C5E97F8178}" type="slidenum">
              <a:rPr lang="en-US" sz="1200" baseline="0" smtClean="0">
                <a:latin typeface="Arial" panose="020B0604020202020204" pitchFamily="34" charset="0"/>
              </a:rPr>
              <a:pPr/>
              <a:t>10</a:t>
            </a:fld>
            <a:endParaRPr lang="en-US" sz="1200" baseline="0" dirty="0">
              <a:latin typeface="Arial" panose="020B0604020202020204" pitchFamily="34" charset="0"/>
            </a:endParaRPr>
          </a:p>
        </p:txBody>
      </p:sp>
    </p:spTree>
    <p:extLst>
      <p:ext uri="{BB962C8B-B14F-4D97-AF65-F5344CB8AC3E}">
        <p14:creationId xmlns:p14="http://schemas.microsoft.com/office/powerpoint/2010/main" val="3915704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Binary Tree Terminology</a:t>
            </a:r>
          </a:p>
        </p:txBody>
      </p:sp>
      <p:sp>
        <p:nvSpPr>
          <p:cNvPr id="13315" name="Rectangle 3"/>
          <p:cNvSpPr>
            <a:spLocks noGrp="1" noChangeArrowheads="1"/>
          </p:cNvSpPr>
          <p:nvPr>
            <p:ph idx="1"/>
          </p:nvPr>
        </p:nvSpPr>
        <p:spPr>
          <a:xfrm>
            <a:off x="304800" y="1981200"/>
            <a:ext cx="3886200" cy="4114800"/>
          </a:xfrm>
        </p:spPr>
        <p:txBody>
          <a:bodyPr>
            <a:normAutofit fontScale="92500"/>
          </a:bodyPr>
          <a:lstStyle/>
          <a:p>
            <a:pPr eaLnBrk="1" hangingPunct="1"/>
            <a:r>
              <a:rPr lang="en-US" sz="2800" smtClean="0"/>
              <a:t>The node containing </a:t>
            </a:r>
            <a:r>
              <a:rPr lang="en-US" sz="2800" b="1" smtClean="0">
                <a:latin typeface="Courier New" panose="02070309020205020404" pitchFamily="49" charset="0"/>
              </a:rPr>
              <a:t>31</a:t>
            </a:r>
            <a:r>
              <a:rPr lang="en-US" sz="2800" smtClean="0"/>
              <a:t> is the root</a:t>
            </a:r>
          </a:p>
          <a:p>
            <a:pPr eaLnBrk="1" hangingPunct="1"/>
            <a:r>
              <a:rPr lang="en-US" sz="2800" smtClean="0"/>
              <a:t>The nodes containing </a:t>
            </a:r>
            <a:r>
              <a:rPr lang="en-US" sz="2800" b="1" smtClean="0">
                <a:latin typeface="Courier New" panose="02070309020205020404" pitchFamily="49" charset="0"/>
              </a:rPr>
              <a:t>19</a:t>
            </a:r>
            <a:r>
              <a:rPr lang="en-US" sz="2800" smtClean="0"/>
              <a:t> and </a:t>
            </a:r>
            <a:r>
              <a:rPr lang="en-US" sz="2800" b="1" smtClean="0">
                <a:latin typeface="Courier New" panose="02070309020205020404" pitchFamily="49" charset="0"/>
              </a:rPr>
              <a:t>7</a:t>
            </a:r>
            <a:r>
              <a:rPr lang="en-US" sz="2800" smtClean="0"/>
              <a:t> form the left subtree </a:t>
            </a:r>
          </a:p>
          <a:p>
            <a:pPr eaLnBrk="1" hangingPunct="1"/>
            <a:r>
              <a:rPr lang="en-US" sz="2800" smtClean="0"/>
              <a:t>The nodes containing </a:t>
            </a:r>
            <a:r>
              <a:rPr lang="en-US" sz="2800" b="1" smtClean="0">
                <a:latin typeface="Courier New" panose="02070309020205020404" pitchFamily="49" charset="0"/>
              </a:rPr>
              <a:t>59</a:t>
            </a:r>
            <a:r>
              <a:rPr lang="en-US" sz="2800" smtClean="0"/>
              <a:t> and </a:t>
            </a:r>
            <a:r>
              <a:rPr lang="en-US" sz="2800" b="1" smtClean="0">
                <a:latin typeface="Courier New" panose="02070309020205020404" pitchFamily="49" charset="0"/>
              </a:rPr>
              <a:t>43</a:t>
            </a:r>
            <a:r>
              <a:rPr lang="en-US" sz="2800" smtClean="0"/>
              <a:t> form the right subtree</a:t>
            </a:r>
            <a:endParaRPr lang="en-US" sz="2800" b="1" smtClean="0">
              <a:latin typeface="Courier New" panose="02070309020205020404" pitchFamily="49" charset="0"/>
            </a:endParaRPr>
          </a:p>
        </p:txBody>
      </p:sp>
      <p:sp>
        <p:nvSpPr>
          <p:cNvPr id="42" name="Slide Number Placeholder 3"/>
          <p:cNvSpPr>
            <a:spLocks noGrp="1"/>
          </p:cNvSpPr>
          <p:nvPr>
            <p:ph type="sldNum" sz="quarter" idx="10"/>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F7E345EC-50D4-48BE-9643-B5DC1B5A6A5A}" type="slidenum">
              <a:rPr lang="en-US" sz="1200" baseline="0" smtClean="0">
                <a:latin typeface="Arial" panose="020B0604020202020204" pitchFamily="34" charset="0"/>
              </a:rPr>
              <a:pPr/>
              <a:t>11</a:t>
            </a:fld>
            <a:endParaRPr lang="en-US" sz="1200" baseline="0" dirty="0">
              <a:latin typeface="Arial" panose="020B0604020202020204" pitchFamily="34" charset="0"/>
            </a:endParaRPr>
          </a:p>
        </p:txBody>
      </p:sp>
      <p:sp>
        <p:nvSpPr>
          <p:cNvPr id="13317" name="Rectangle 4"/>
          <p:cNvSpPr>
            <a:spLocks noChangeArrowheads="1"/>
          </p:cNvSpPr>
          <p:nvPr/>
        </p:nvSpPr>
        <p:spPr bwMode="auto">
          <a:xfrm>
            <a:off x="6172200" y="24384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3318" name="Rectangle 5"/>
          <p:cNvSpPr>
            <a:spLocks noChangeArrowheads="1"/>
          </p:cNvSpPr>
          <p:nvPr/>
        </p:nvSpPr>
        <p:spPr bwMode="auto">
          <a:xfrm>
            <a:off x="5943600" y="32004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3319" name="Rectangle 6"/>
          <p:cNvSpPr>
            <a:spLocks noChangeArrowheads="1"/>
          </p:cNvSpPr>
          <p:nvPr/>
        </p:nvSpPr>
        <p:spPr bwMode="auto">
          <a:xfrm>
            <a:off x="6629400" y="3200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3320" name="Rectangle 7"/>
          <p:cNvSpPr>
            <a:spLocks noChangeArrowheads="1"/>
          </p:cNvSpPr>
          <p:nvPr/>
        </p:nvSpPr>
        <p:spPr bwMode="auto">
          <a:xfrm>
            <a:off x="6400800" y="3200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3321" name="Rectangle 8"/>
          <p:cNvSpPr>
            <a:spLocks noChangeArrowheads="1"/>
          </p:cNvSpPr>
          <p:nvPr/>
        </p:nvSpPr>
        <p:spPr bwMode="auto">
          <a:xfrm>
            <a:off x="7315200" y="38862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3322" name="Rectangle 9"/>
          <p:cNvSpPr>
            <a:spLocks noChangeArrowheads="1"/>
          </p:cNvSpPr>
          <p:nvPr/>
        </p:nvSpPr>
        <p:spPr bwMode="auto">
          <a:xfrm>
            <a:off x="80010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3323" name="Rectangle 10"/>
          <p:cNvSpPr>
            <a:spLocks noChangeArrowheads="1"/>
          </p:cNvSpPr>
          <p:nvPr/>
        </p:nvSpPr>
        <p:spPr bwMode="auto">
          <a:xfrm>
            <a:off x="77724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3324" name="Rectangle 11"/>
          <p:cNvSpPr>
            <a:spLocks noChangeArrowheads="1"/>
          </p:cNvSpPr>
          <p:nvPr/>
        </p:nvSpPr>
        <p:spPr bwMode="auto">
          <a:xfrm>
            <a:off x="4953000" y="38862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3325" name="Rectangle 12"/>
          <p:cNvSpPr>
            <a:spLocks noChangeArrowheads="1"/>
          </p:cNvSpPr>
          <p:nvPr/>
        </p:nvSpPr>
        <p:spPr bwMode="auto">
          <a:xfrm>
            <a:off x="56388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3326" name="Rectangle 13"/>
          <p:cNvSpPr>
            <a:spLocks noChangeArrowheads="1"/>
          </p:cNvSpPr>
          <p:nvPr/>
        </p:nvSpPr>
        <p:spPr bwMode="auto">
          <a:xfrm>
            <a:off x="54102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3327" name="Rectangle 14"/>
          <p:cNvSpPr>
            <a:spLocks noChangeArrowheads="1"/>
          </p:cNvSpPr>
          <p:nvPr/>
        </p:nvSpPr>
        <p:spPr bwMode="auto">
          <a:xfrm>
            <a:off x="4419600" y="4572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3328" name="Rectangle 15"/>
          <p:cNvSpPr>
            <a:spLocks noChangeArrowheads="1"/>
          </p:cNvSpPr>
          <p:nvPr/>
        </p:nvSpPr>
        <p:spPr bwMode="auto">
          <a:xfrm>
            <a:off x="5105400" y="4572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3329" name="Rectangle 16"/>
          <p:cNvSpPr>
            <a:spLocks noChangeArrowheads="1"/>
          </p:cNvSpPr>
          <p:nvPr/>
        </p:nvSpPr>
        <p:spPr bwMode="auto">
          <a:xfrm>
            <a:off x="4876800" y="4572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3330" name="Rectangle 17"/>
          <p:cNvSpPr>
            <a:spLocks noChangeArrowheads="1"/>
          </p:cNvSpPr>
          <p:nvPr/>
        </p:nvSpPr>
        <p:spPr bwMode="auto">
          <a:xfrm>
            <a:off x="6934200" y="4572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3331" name="Rectangle 18"/>
          <p:cNvSpPr>
            <a:spLocks noChangeArrowheads="1"/>
          </p:cNvSpPr>
          <p:nvPr/>
        </p:nvSpPr>
        <p:spPr bwMode="auto">
          <a:xfrm>
            <a:off x="7620000" y="4572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3332" name="Rectangle 19"/>
          <p:cNvSpPr>
            <a:spLocks noChangeArrowheads="1"/>
          </p:cNvSpPr>
          <p:nvPr/>
        </p:nvSpPr>
        <p:spPr bwMode="auto">
          <a:xfrm>
            <a:off x="7391400" y="4572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3333" name="Line 20"/>
          <p:cNvSpPr>
            <a:spLocks noChangeShapeType="1"/>
          </p:cNvSpPr>
          <p:nvPr/>
        </p:nvSpPr>
        <p:spPr bwMode="auto">
          <a:xfrm>
            <a:off x="6400800" y="2667000"/>
            <a:ext cx="0" cy="5334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4" name="Line 21"/>
          <p:cNvSpPr>
            <a:spLocks noChangeShapeType="1"/>
          </p:cNvSpPr>
          <p:nvPr/>
        </p:nvSpPr>
        <p:spPr bwMode="auto">
          <a:xfrm flipH="1">
            <a:off x="5410200" y="34290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5" name="Line 22"/>
          <p:cNvSpPr>
            <a:spLocks noChangeShapeType="1"/>
          </p:cNvSpPr>
          <p:nvPr/>
        </p:nvSpPr>
        <p:spPr bwMode="auto">
          <a:xfrm>
            <a:off x="6705600" y="34290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6" name="Line 23"/>
          <p:cNvSpPr>
            <a:spLocks noChangeShapeType="1"/>
          </p:cNvSpPr>
          <p:nvPr/>
        </p:nvSpPr>
        <p:spPr bwMode="auto">
          <a:xfrm flipH="1">
            <a:off x="4876800" y="4114800"/>
            <a:ext cx="685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7" name="Line 24"/>
          <p:cNvSpPr>
            <a:spLocks noChangeShapeType="1"/>
          </p:cNvSpPr>
          <p:nvPr/>
        </p:nvSpPr>
        <p:spPr bwMode="auto">
          <a:xfrm>
            <a:off x="5715000" y="41148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8" name="Line 25"/>
          <p:cNvSpPr>
            <a:spLocks noChangeShapeType="1"/>
          </p:cNvSpPr>
          <p:nvPr/>
        </p:nvSpPr>
        <p:spPr bwMode="auto">
          <a:xfrm flipH="1">
            <a:off x="7391400" y="4114800"/>
            <a:ext cx="5334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9" name="Line 26"/>
          <p:cNvSpPr>
            <a:spLocks noChangeShapeType="1"/>
          </p:cNvSpPr>
          <p:nvPr/>
        </p:nvSpPr>
        <p:spPr bwMode="auto">
          <a:xfrm>
            <a:off x="8077200" y="41148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40" name="Text Box 27"/>
          <p:cNvSpPr txBox="1">
            <a:spLocks noChangeArrowheads="1"/>
          </p:cNvSpPr>
          <p:nvPr/>
        </p:nvSpPr>
        <p:spPr bwMode="auto">
          <a:xfrm>
            <a:off x="5699125" y="46291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13341" name="Text Box 28"/>
          <p:cNvSpPr txBox="1">
            <a:spLocks noChangeArrowheads="1"/>
          </p:cNvSpPr>
          <p:nvPr/>
        </p:nvSpPr>
        <p:spPr bwMode="auto">
          <a:xfrm>
            <a:off x="8077200" y="45720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13342" name="Text Box 29"/>
          <p:cNvSpPr txBox="1">
            <a:spLocks noChangeArrowheads="1"/>
          </p:cNvSpPr>
          <p:nvPr/>
        </p:nvSpPr>
        <p:spPr bwMode="auto">
          <a:xfrm>
            <a:off x="4495800" y="45720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7</a:t>
            </a:r>
          </a:p>
        </p:txBody>
      </p:sp>
      <p:sp>
        <p:nvSpPr>
          <p:cNvPr id="13343" name="Text Box 30"/>
          <p:cNvSpPr txBox="1">
            <a:spLocks noChangeArrowheads="1"/>
          </p:cNvSpPr>
          <p:nvPr/>
        </p:nvSpPr>
        <p:spPr bwMode="auto">
          <a:xfrm>
            <a:off x="4953000" y="38862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19</a:t>
            </a:r>
          </a:p>
        </p:txBody>
      </p:sp>
      <p:sp>
        <p:nvSpPr>
          <p:cNvPr id="13344" name="Text Box 31"/>
          <p:cNvSpPr txBox="1">
            <a:spLocks noChangeArrowheads="1"/>
          </p:cNvSpPr>
          <p:nvPr/>
        </p:nvSpPr>
        <p:spPr bwMode="auto">
          <a:xfrm>
            <a:off x="5943600" y="32004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31</a:t>
            </a:r>
          </a:p>
        </p:txBody>
      </p:sp>
      <p:sp>
        <p:nvSpPr>
          <p:cNvPr id="13345" name="Text Box 32"/>
          <p:cNvSpPr txBox="1">
            <a:spLocks noChangeArrowheads="1"/>
          </p:cNvSpPr>
          <p:nvPr/>
        </p:nvSpPr>
        <p:spPr bwMode="auto">
          <a:xfrm>
            <a:off x="6934200" y="45720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43</a:t>
            </a:r>
          </a:p>
        </p:txBody>
      </p:sp>
      <p:sp>
        <p:nvSpPr>
          <p:cNvPr id="13346" name="Text Box 33"/>
          <p:cNvSpPr txBox="1">
            <a:spLocks noChangeArrowheads="1"/>
          </p:cNvSpPr>
          <p:nvPr/>
        </p:nvSpPr>
        <p:spPr bwMode="auto">
          <a:xfrm>
            <a:off x="7315200" y="38862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59</a:t>
            </a:r>
          </a:p>
        </p:txBody>
      </p:sp>
      <p:sp>
        <p:nvSpPr>
          <p:cNvPr id="13347" name="Text Box 34"/>
          <p:cNvSpPr txBox="1">
            <a:spLocks noChangeArrowheads="1"/>
          </p:cNvSpPr>
          <p:nvPr/>
        </p:nvSpPr>
        <p:spPr bwMode="auto">
          <a:xfrm>
            <a:off x="4114800" y="5181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13348" name="Text Box 35"/>
          <p:cNvSpPr txBox="1">
            <a:spLocks noChangeArrowheads="1"/>
          </p:cNvSpPr>
          <p:nvPr/>
        </p:nvSpPr>
        <p:spPr bwMode="auto">
          <a:xfrm>
            <a:off x="5257800" y="5181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13349" name="Line 36"/>
          <p:cNvSpPr>
            <a:spLocks noChangeShapeType="1"/>
          </p:cNvSpPr>
          <p:nvPr/>
        </p:nvSpPr>
        <p:spPr bwMode="auto">
          <a:xfrm flipH="1">
            <a:off x="4495800" y="48006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50" name="Line 37"/>
          <p:cNvSpPr>
            <a:spLocks noChangeShapeType="1"/>
          </p:cNvSpPr>
          <p:nvPr/>
        </p:nvSpPr>
        <p:spPr bwMode="auto">
          <a:xfrm>
            <a:off x="5257800" y="48006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51" name="Text Box 38"/>
          <p:cNvSpPr txBox="1">
            <a:spLocks noChangeArrowheads="1"/>
          </p:cNvSpPr>
          <p:nvPr/>
        </p:nvSpPr>
        <p:spPr bwMode="auto">
          <a:xfrm>
            <a:off x="6553200" y="5181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13352" name="Text Box 39"/>
          <p:cNvSpPr txBox="1">
            <a:spLocks noChangeArrowheads="1"/>
          </p:cNvSpPr>
          <p:nvPr/>
        </p:nvSpPr>
        <p:spPr bwMode="auto">
          <a:xfrm>
            <a:off x="7696200" y="5181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13353" name="Line 40"/>
          <p:cNvSpPr>
            <a:spLocks noChangeShapeType="1"/>
          </p:cNvSpPr>
          <p:nvPr/>
        </p:nvSpPr>
        <p:spPr bwMode="auto">
          <a:xfrm flipH="1">
            <a:off x="6934200" y="48006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54" name="Line 41"/>
          <p:cNvSpPr>
            <a:spLocks noChangeShapeType="1"/>
          </p:cNvSpPr>
          <p:nvPr/>
        </p:nvSpPr>
        <p:spPr bwMode="auto">
          <a:xfrm>
            <a:off x="7696200" y="48006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61596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Uses of Binary Trees</a:t>
            </a:r>
          </a:p>
        </p:txBody>
      </p:sp>
      <p:sp>
        <p:nvSpPr>
          <p:cNvPr id="14339" name="Rectangle 3"/>
          <p:cNvSpPr>
            <a:spLocks noGrp="1" noChangeArrowheads="1"/>
          </p:cNvSpPr>
          <p:nvPr>
            <p:ph idx="1"/>
          </p:nvPr>
        </p:nvSpPr>
        <p:spPr>
          <a:xfrm>
            <a:off x="228600" y="1828800"/>
            <a:ext cx="4038600" cy="4191000"/>
          </a:xfrm>
        </p:spPr>
        <p:txBody>
          <a:bodyPr>
            <a:normAutofit/>
          </a:bodyPr>
          <a:lstStyle/>
          <a:p>
            <a:pPr eaLnBrk="1" hangingPunct="1">
              <a:lnSpc>
                <a:spcPct val="80000"/>
              </a:lnSpc>
              <a:buClr>
                <a:schemeClr val="tx1"/>
              </a:buClr>
            </a:pPr>
            <a:r>
              <a:rPr lang="en-US" sz="2400" smtClean="0">
                <a:solidFill>
                  <a:schemeClr val="accent2"/>
                </a:solidFill>
              </a:rPr>
              <a:t>Binary search tree</a:t>
            </a:r>
            <a:r>
              <a:rPr lang="en-US" sz="2400" smtClean="0"/>
              <a:t>: a binary tree whose data is organized to simplify searches</a:t>
            </a:r>
          </a:p>
          <a:p>
            <a:pPr eaLnBrk="1" hangingPunct="1">
              <a:lnSpc>
                <a:spcPct val="80000"/>
              </a:lnSpc>
            </a:pPr>
            <a:endParaRPr lang="en-US" sz="2400" smtClean="0"/>
          </a:p>
          <a:p>
            <a:pPr eaLnBrk="1" hangingPunct="1">
              <a:lnSpc>
                <a:spcPct val="80000"/>
              </a:lnSpc>
            </a:pPr>
            <a:r>
              <a:rPr lang="en-US" sz="2400" smtClean="0"/>
              <a:t>Left subtree at each node contains data values less than the data in the node</a:t>
            </a:r>
          </a:p>
          <a:p>
            <a:pPr eaLnBrk="1" hangingPunct="1">
              <a:lnSpc>
                <a:spcPct val="80000"/>
              </a:lnSpc>
            </a:pPr>
            <a:endParaRPr lang="en-US" sz="2400" smtClean="0"/>
          </a:p>
          <a:p>
            <a:pPr eaLnBrk="1" hangingPunct="1">
              <a:lnSpc>
                <a:spcPct val="80000"/>
              </a:lnSpc>
            </a:pPr>
            <a:r>
              <a:rPr lang="en-US" sz="2400" smtClean="0"/>
              <a:t>Right subtree at each node contains values greater than the data in the node</a:t>
            </a:r>
          </a:p>
          <a:p>
            <a:pPr eaLnBrk="1" hangingPunct="1">
              <a:lnSpc>
                <a:spcPct val="80000"/>
              </a:lnSpc>
            </a:pPr>
            <a:r>
              <a:rPr lang="en-US" sz="2000" smtClean="0"/>
              <a:t> </a:t>
            </a:r>
            <a:endParaRPr lang="en-US" sz="2000" u="sng" smtClean="0"/>
          </a:p>
        </p:txBody>
      </p:sp>
      <p:sp>
        <p:nvSpPr>
          <p:cNvPr id="42" name="Slide Number Placeholder 3"/>
          <p:cNvSpPr>
            <a:spLocks noGrp="1"/>
          </p:cNvSpPr>
          <p:nvPr>
            <p:ph type="sldNum" sz="quarter" idx="12"/>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654CC339-F521-4ECF-8D10-C61DC0FE61B6}" type="slidenum">
              <a:rPr lang="en-US" sz="1200" baseline="0" smtClean="0">
                <a:latin typeface="Arial" panose="020B0604020202020204" pitchFamily="34" charset="0"/>
              </a:rPr>
              <a:pPr/>
              <a:t>12</a:t>
            </a:fld>
            <a:endParaRPr lang="en-US" sz="1200" baseline="0" dirty="0">
              <a:latin typeface="Arial" panose="020B0604020202020204" pitchFamily="34" charset="0"/>
            </a:endParaRPr>
          </a:p>
        </p:txBody>
      </p:sp>
      <p:sp>
        <p:nvSpPr>
          <p:cNvPr id="14341" name="Rectangle 4"/>
          <p:cNvSpPr>
            <a:spLocks noChangeArrowheads="1"/>
          </p:cNvSpPr>
          <p:nvPr/>
        </p:nvSpPr>
        <p:spPr bwMode="auto">
          <a:xfrm>
            <a:off x="6172200" y="24384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4342" name="Rectangle 5"/>
          <p:cNvSpPr>
            <a:spLocks noChangeArrowheads="1"/>
          </p:cNvSpPr>
          <p:nvPr/>
        </p:nvSpPr>
        <p:spPr bwMode="auto">
          <a:xfrm>
            <a:off x="5943600" y="32004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4343" name="Rectangle 6"/>
          <p:cNvSpPr>
            <a:spLocks noChangeArrowheads="1"/>
          </p:cNvSpPr>
          <p:nvPr/>
        </p:nvSpPr>
        <p:spPr bwMode="auto">
          <a:xfrm>
            <a:off x="6629400" y="3200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4344" name="Rectangle 7"/>
          <p:cNvSpPr>
            <a:spLocks noChangeArrowheads="1"/>
          </p:cNvSpPr>
          <p:nvPr/>
        </p:nvSpPr>
        <p:spPr bwMode="auto">
          <a:xfrm>
            <a:off x="6400800" y="3200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4345" name="Rectangle 8"/>
          <p:cNvSpPr>
            <a:spLocks noChangeArrowheads="1"/>
          </p:cNvSpPr>
          <p:nvPr/>
        </p:nvSpPr>
        <p:spPr bwMode="auto">
          <a:xfrm>
            <a:off x="7315200" y="38862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4346" name="Rectangle 9"/>
          <p:cNvSpPr>
            <a:spLocks noChangeArrowheads="1"/>
          </p:cNvSpPr>
          <p:nvPr/>
        </p:nvSpPr>
        <p:spPr bwMode="auto">
          <a:xfrm>
            <a:off x="80010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4347" name="Rectangle 10"/>
          <p:cNvSpPr>
            <a:spLocks noChangeArrowheads="1"/>
          </p:cNvSpPr>
          <p:nvPr/>
        </p:nvSpPr>
        <p:spPr bwMode="auto">
          <a:xfrm>
            <a:off x="77724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4348" name="Rectangle 11"/>
          <p:cNvSpPr>
            <a:spLocks noChangeArrowheads="1"/>
          </p:cNvSpPr>
          <p:nvPr/>
        </p:nvSpPr>
        <p:spPr bwMode="auto">
          <a:xfrm>
            <a:off x="4953000" y="38862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4349" name="Rectangle 12"/>
          <p:cNvSpPr>
            <a:spLocks noChangeArrowheads="1"/>
          </p:cNvSpPr>
          <p:nvPr/>
        </p:nvSpPr>
        <p:spPr bwMode="auto">
          <a:xfrm>
            <a:off x="56388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4350" name="Rectangle 13"/>
          <p:cNvSpPr>
            <a:spLocks noChangeArrowheads="1"/>
          </p:cNvSpPr>
          <p:nvPr/>
        </p:nvSpPr>
        <p:spPr bwMode="auto">
          <a:xfrm>
            <a:off x="54102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4351" name="Rectangle 14"/>
          <p:cNvSpPr>
            <a:spLocks noChangeArrowheads="1"/>
          </p:cNvSpPr>
          <p:nvPr/>
        </p:nvSpPr>
        <p:spPr bwMode="auto">
          <a:xfrm>
            <a:off x="4419600" y="4572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4352" name="Rectangle 15"/>
          <p:cNvSpPr>
            <a:spLocks noChangeArrowheads="1"/>
          </p:cNvSpPr>
          <p:nvPr/>
        </p:nvSpPr>
        <p:spPr bwMode="auto">
          <a:xfrm>
            <a:off x="5105400" y="4572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4353" name="Rectangle 16"/>
          <p:cNvSpPr>
            <a:spLocks noChangeArrowheads="1"/>
          </p:cNvSpPr>
          <p:nvPr/>
        </p:nvSpPr>
        <p:spPr bwMode="auto">
          <a:xfrm>
            <a:off x="4876800" y="4572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4354" name="Rectangle 17"/>
          <p:cNvSpPr>
            <a:spLocks noChangeArrowheads="1"/>
          </p:cNvSpPr>
          <p:nvPr/>
        </p:nvSpPr>
        <p:spPr bwMode="auto">
          <a:xfrm>
            <a:off x="6934200" y="4572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4355" name="Rectangle 18"/>
          <p:cNvSpPr>
            <a:spLocks noChangeArrowheads="1"/>
          </p:cNvSpPr>
          <p:nvPr/>
        </p:nvSpPr>
        <p:spPr bwMode="auto">
          <a:xfrm>
            <a:off x="7620000" y="4572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4356" name="Rectangle 19"/>
          <p:cNvSpPr>
            <a:spLocks noChangeArrowheads="1"/>
          </p:cNvSpPr>
          <p:nvPr/>
        </p:nvSpPr>
        <p:spPr bwMode="auto">
          <a:xfrm>
            <a:off x="7391400" y="4572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4357" name="Line 20"/>
          <p:cNvSpPr>
            <a:spLocks noChangeShapeType="1"/>
          </p:cNvSpPr>
          <p:nvPr/>
        </p:nvSpPr>
        <p:spPr bwMode="auto">
          <a:xfrm>
            <a:off x="6400800" y="2667000"/>
            <a:ext cx="0" cy="5334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58" name="Line 21"/>
          <p:cNvSpPr>
            <a:spLocks noChangeShapeType="1"/>
          </p:cNvSpPr>
          <p:nvPr/>
        </p:nvSpPr>
        <p:spPr bwMode="auto">
          <a:xfrm flipH="1">
            <a:off x="5410200" y="34290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59" name="Line 22"/>
          <p:cNvSpPr>
            <a:spLocks noChangeShapeType="1"/>
          </p:cNvSpPr>
          <p:nvPr/>
        </p:nvSpPr>
        <p:spPr bwMode="auto">
          <a:xfrm>
            <a:off x="6705600" y="34290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60" name="Line 23"/>
          <p:cNvSpPr>
            <a:spLocks noChangeShapeType="1"/>
          </p:cNvSpPr>
          <p:nvPr/>
        </p:nvSpPr>
        <p:spPr bwMode="auto">
          <a:xfrm flipH="1">
            <a:off x="4876800" y="4114800"/>
            <a:ext cx="685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61" name="Line 24"/>
          <p:cNvSpPr>
            <a:spLocks noChangeShapeType="1"/>
          </p:cNvSpPr>
          <p:nvPr/>
        </p:nvSpPr>
        <p:spPr bwMode="auto">
          <a:xfrm>
            <a:off x="5715000" y="41148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62" name="Line 25"/>
          <p:cNvSpPr>
            <a:spLocks noChangeShapeType="1"/>
          </p:cNvSpPr>
          <p:nvPr/>
        </p:nvSpPr>
        <p:spPr bwMode="auto">
          <a:xfrm flipH="1">
            <a:off x="7391400" y="4114800"/>
            <a:ext cx="5334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63" name="Line 26"/>
          <p:cNvSpPr>
            <a:spLocks noChangeShapeType="1"/>
          </p:cNvSpPr>
          <p:nvPr/>
        </p:nvSpPr>
        <p:spPr bwMode="auto">
          <a:xfrm>
            <a:off x="8077200" y="41148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64" name="Text Box 27"/>
          <p:cNvSpPr txBox="1">
            <a:spLocks noChangeArrowheads="1"/>
          </p:cNvSpPr>
          <p:nvPr/>
        </p:nvSpPr>
        <p:spPr bwMode="auto">
          <a:xfrm>
            <a:off x="5699125" y="46291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14365" name="Text Box 28"/>
          <p:cNvSpPr txBox="1">
            <a:spLocks noChangeArrowheads="1"/>
          </p:cNvSpPr>
          <p:nvPr/>
        </p:nvSpPr>
        <p:spPr bwMode="auto">
          <a:xfrm>
            <a:off x="8077200" y="45720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14366" name="Text Box 30"/>
          <p:cNvSpPr txBox="1">
            <a:spLocks noChangeArrowheads="1"/>
          </p:cNvSpPr>
          <p:nvPr/>
        </p:nvSpPr>
        <p:spPr bwMode="auto">
          <a:xfrm>
            <a:off x="4495800" y="45720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7</a:t>
            </a:r>
          </a:p>
        </p:txBody>
      </p:sp>
      <p:sp>
        <p:nvSpPr>
          <p:cNvPr id="14367" name="Text Box 31"/>
          <p:cNvSpPr txBox="1">
            <a:spLocks noChangeArrowheads="1"/>
          </p:cNvSpPr>
          <p:nvPr/>
        </p:nvSpPr>
        <p:spPr bwMode="auto">
          <a:xfrm>
            <a:off x="4953000" y="39084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19</a:t>
            </a:r>
          </a:p>
        </p:txBody>
      </p:sp>
      <p:sp>
        <p:nvSpPr>
          <p:cNvPr id="14368" name="Text Box 32"/>
          <p:cNvSpPr txBox="1">
            <a:spLocks noChangeArrowheads="1"/>
          </p:cNvSpPr>
          <p:nvPr/>
        </p:nvSpPr>
        <p:spPr bwMode="auto">
          <a:xfrm>
            <a:off x="5943600" y="32226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31</a:t>
            </a:r>
          </a:p>
        </p:txBody>
      </p:sp>
      <p:sp>
        <p:nvSpPr>
          <p:cNvPr id="14369" name="Text Box 33"/>
          <p:cNvSpPr txBox="1">
            <a:spLocks noChangeArrowheads="1"/>
          </p:cNvSpPr>
          <p:nvPr/>
        </p:nvSpPr>
        <p:spPr bwMode="auto">
          <a:xfrm>
            <a:off x="6934200" y="45942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43</a:t>
            </a:r>
          </a:p>
        </p:txBody>
      </p:sp>
      <p:sp>
        <p:nvSpPr>
          <p:cNvPr id="14370" name="Text Box 34"/>
          <p:cNvSpPr txBox="1">
            <a:spLocks noChangeArrowheads="1"/>
          </p:cNvSpPr>
          <p:nvPr/>
        </p:nvSpPr>
        <p:spPr bwMode="auto">
          <a:xfrm>
            <a:off x="7315200" y="39084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59</a:t>
            </a:r>
          </a:p>
        </p:txBody>
      </p:sp>
      <p:sp>
        <p:nvSpPr>
          <p:cNvPr id="14371" name="Text Box 35"/>
          <p:cNvSpPr txBox="1">
            <a:spLocks noChangeArrowheads="1"/>
          </p:cNvSpPr>
          <p:nvPr/>
        </p:nvSpPr>
        <p:spPr bwMode="auto">
          <a:xfrm>
            <a:off x="4114800" y="5181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14372" name="Text Box 36"/>
          <p:cNvSpPr txBox="1">
            <a:spLocks noChangeArrowheads="1"/>
          </p:cNvSpPr>
          <p:nvPr/>
        </p:nvSpPr>
        <p:spPr bwMode="auto">
          <a:xfrm>
            <a:off x="5257800" y="5181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14373" name="Line 37"/>
          <p:cNvSpPr>
            <a:spLocks noChangeShapeType="1"/>
          </p:cNvSpPr>
          <p:nvPr/>
        </p:nvSpPr>
        <p:spPr bwMode="auto">
          <a:xfrm flipH="1">
            <a:off x="4495800" y="48006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74" name="Line 38"/>
          <p:cNvSpPr>
            <a:spLocks noChangeShapeType="1"/>
          </p:cNvSpPr>
          <p:nvPr/>
        </p:nvSpPr>
        <p:spPr bwMode="auto">
          <a:xfrm>
            <a:off x="5257800" y="48006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75" name="Text Box 39"/>
          <p:cNvSpPr txBox="1">
            <a:spLocks noChangeArrowheads="1"/>
          </p:cNvSpPr>
          <p:nvPr/>
        </p:nvSpPr>
        <p:spPr bwMode="auto">
          <a:xfrm>
            <a:off x="6553200" y="5181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14376" name="Text Box 40"/>
          <p:cNvSpPr txBox="1">
            <a:spLocks noChangeArrowheads="1"/>
          </p:cNvSpPr>
          <p:nvPr/>
        </p:nvSpPr>
        <p:spPr bwMode="auto">
          <a:xfrm>
            <a:off x="7696200" y="5181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14377" name="Line 41"/>
          <p:cNvSpPr>
            <a:spLocks noChangeShapeType="1"/>
          </p:cNvSpPr>
          <p:nvPr/>
        </p:nvSpPr>
        <p:spPr bwMode="auto">
          <a:xfrm flipH="1">
            <a:off x="6934200" y="48006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78" name="Line 42"/>
          <p:cNvSpPr>
            <a:spLocks noChangeShapeType="1"/>
          </p:cNvSpPr>
          <p:nvPr/>
        </p:nvSpPr>
        <p:spPr bwMode="auto">
          <a:xfrm>
            <a:off x="7696200" y="48006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76789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Binary Search Tree Operations</a:t>
            </a:r>
          </a:p>
        </p:txBody>
      </p:sp>
      <p:sp>
        <p:nvSpPr>
          <p:cNvPr id="15363" name="Rectangle 3"/>
          <p:cNvSpPr>
            <a:spLocks noGrp="1" noChangeArrowheads="1"/>
          </p:cNvSpPr>
          <p:nvPr>
            <p:ph idx="1"/>
          </p:nvPr>
        </p:nvSpPr>
        <p:spPr>
          <a:xfrm>
            <a:off x="533400" y="1981200"/>
            <a:ext cx="8153400" cy="4114800"/>
          </a:xfrm>
        </p:spPr>
        <p:txBody>
          <a:bodyPr>
            <a:normAutofit/>
          </a:bodyPr>
          <a:lstStyle/>
          <a:p>
            <a:pPr eaLnBrk="1" hangingPunct="1"/>
            <a:r>
              <a:rPr lang="en-US" sz="2800" b="1" smtClean="0"/>
              <a:t>Create</a:t>
            </a:r>
            <a:r>
              <a:rPr lang="en-US" sz="2800" smtClean="0"/>
              <a:t> a binary search tree </a:t>
            </a:r>
          </a:p>
          <a:p>
            <a:pPr eaLnBrk="1" hangingPunct="1"/>
            <a:r>
              <a:rPr lang="en-US" sz="2800" b="1" smtClean="0"/>
              <a:t>Insert a node</a:t>
            </a:r>
            <a:r>
              <a:rPr lang="en-US" sz="2800" smtClean="0"/>
              <a:t> into a binary tree – put node into tree in its correct position to maintain order</a:t>
            </a:r>
          </a:p>
          <a:p>
            <a:pPr eaLnBrk="1" hangingPunct="1"/>
            <a:r>
              <a:rPr lang="en-US" sz="2800" b="1" smtClean="0"/>
              <a:t>Find a node</a:t>
            </a:r>
            <a:r>
              <a:rPr lang="en-US" sz="2800" smtClean="0"/>
              <a:t> in a binary tree – locate a node with particular data value</a:t>
            </a:r>
          </a:p>
          <a:p>
            <a:pPr eaLnBrk="1" hangingPunct="1"/>
            <a:r>
              <a:rPr lang="en-US" sz="2800" b="1" smtClean="0"/>
              <a:t>Delete a node</a:t>
            </a:r>
            <a:r>
              <a:rPr lang="en-US" sz="2800" smtClean="0"/>
              <a:t> from a binary tree – remove a node and adjust links to preserve the binary tree and the order</a:t>
            </a:r>
          </a:p>
        </p:txBody>
      </p:sp>
      <p:sp>
        <p:nvSpPr>
          <p:cNvPr id="4" name="Slide Number Placeholder 3"/>
          <p:cNvSpPr>
            <a:spLocks noGrp="1"/>
          </p:cNvSpPr>
          <p:nvPr>
            <p:ph type="sldNum" sz="quarter" idx="12"/>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3F313E4F-A2A4-4250-8DA4-E0C3B5162556}" type="slidenum">
              <a:rPr lang="en-US" sz="1200" baseline="0" smtClean="0">
                <a:latin typeface="Arial" panose="020B0604020202020204" pitchFamily="34" charset="0"/>
              </a:rPr>
              <a:pPr/>
              <a:t>13</a:t>
            </a:fld>
            <a:endParaRPr lang="en-US" sz="1200" baseline="0" dirty="0">
              <a:latin typeface="Arial" panose="020B0604020202020204" pitchFamily="34" charset="0"/>
            </a:endParaRPr>
          </a:p>
        </p:txBody>
      </p:sp>
    </p:spTree>
    <p:extLst>
      <p:ext uri="{BB962C8B-B14F-4D97-AF65-F5344CB8AC3E}">
        <p14:creationId xmlns:p14="http://schemas.microsoft.com/office/powerpoint/2010/main" val="7201719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Binary Search Tree Node</a:t>
            </a:r>
          </a:p>
        </p:txBody>
      </p:sp>
      <p:sp>
        <p:nvSpPr>
          <p:cNvPr id="16387" name="Rectangle 3"/>
          <p:cNvSpPr>
            <a:spLocks noGrp="1" noChangeArrowheads="1"/>
          </p:cNvSpPr>
          <p:nvPr>
            <p:ph idx="1"/>
          </p:nvPr>
        </p:nvSpPr>
        <p:spPr>
          <a:xfrm>
            <a:off x="609600" y="1600200"/>
            <a:ext cx="7924800" cy="4419600"/>
          </a:xfrm>
        </p:spPr>
        <p:txBody>
          <a:bodyPr>
            <a:normAutofit fontScale="92500"/>
          </a:bodyPr>
          <a:lstStyle/>
          <a:p>
            <a:pPr eaLnBrk="1" hangingPunct="1">
              <a:lnSpc>
                <a:spcPct val="90000"/>
              </a:lnSpc>
            </a:pPr>
            <a:r>
              <a:rPr lang="en-US" sz="2800" dirty="0" smtClean="0"/>
              <a:t>A node in a binary tree is like a node in a linked list, except that it has two node pointer fields:</a:t>
            </a:r>
          </a:p>
          <a:p>
            <a:pPr lvl="1" eaLnBrk="1" hangingPunct="1">
              <a:lnSpc>
                <a:spcPct val="90000"/>
              </a:lnSpc>
              <a:buFontTx/>
              <a:buNone/>
            </a:pPr>
            <a:r>
              <a:rPr lang="en-US" sz="2400" b="1" dirty="0" err="1" smtClean="0">
                <a:solidFill>
                  <a:srgbClr val="3D8963"/>
                </a:solidFill>
                <a:latin typeface="Courier New" panose="02070309020205020404" pitchFamily="49" charset="0"/>
              </a:rPr>
              <a:t>struct</a:t>
            </a:r>
            <a:r>
              <a:rPr lang="en-US" sz="2400" b="1" dirty="0" smtClean="0">
                <a:solidFill>
                  <a:srgbClr val="3D8963"/>
                </a:solidFill>
                <a:latin typeface="Courier New" panose="02070309020205020404" pitchFamily="49" charset="0"/>
              </a:rPr>
              <a:t> </a:t>
            </a:r>
            <a:r>
              <a:rPr lang="en-US" sz="2400" b="1" dirty="0" err="1" smtClean="0">
                <a:solidFill>
                  <a:srgbClr val="3D8963"/>
                </a:solidFill>
                <a:latin typeface="Courier New" panose="02070309020205020404" pitchFamily="49" charset="0"/>
              </a:rPr>
              <a:t>TreeNode</a:t>
            </a:r>
            <a:endParaRPr lang="en-US" sz="2400" b="1" dirty="0" smtClean="0">
              <a:solidFill>
                <a:srgbClr val="3D8963"/>
              </a:solidFill>
              <a:latin typeface="Courier New" panose="02070309020205020404" pitchFamily="49" charset="0"/>
            </a:endParaRPr>
          </a:p>
          <a:p>
            <a:pPr lvl="1" eaLnBrk="1" hangingPunct="1">
              <a:lnSpc>
                <a:spcPct val="90000"/>
              </a:lnSpc>
              <a:buFontTx/>
              <a:buNone/>
            </a:pPr>
            <a:r>
              <a:rPr lang="en-US" sz="2400" b="1" dirty="0" smtClean="0">
                <a:solidFill>
                  <a:srgbClr val="3D8963"/>
                </a:solidFill>
                <a:latin typeface="Courier New" panose="02070309020205020404" pitchFamily="49" charset="0"/>
              </a:rPr>
              <a:t>{		</a:t>
            </a:r>
          </a:p>
          <a:p>
            <a:pPr lvl="1" eaLnBrk="1" hangingPunct="1">
              <a:lnSpc>
                <a:spcPct val="90000"/>
              </a:lnSpc>
              <a:buFontTx/>
              <a:buNone/>
            </a:pPr>
            <a:r>
              <a:rPr lang="en-US" sz="2400" b="1" dirty="0" smtClean="0">
                <a:solidFill>
                  <a:srgbClr val="3D8963"/>
                </a:solidFill>
                <a:latin typeface="Courier New" panose="02070309020205020404" pitchFamily="49" charset="0"/>
              </a:rPr>
              <a:t>  </a:t>
            </a:r>
            <a:r>
              <a:rPr lang="en-US" sz="2400" b="1" dirty="0" err="1" smtClean="0">
                <a:solidFill>
                  <a:srgbClr val="3D8963"/>
                </a:solidFill>
                <a:latin typeface="Courier New" panose="02070309020205020404" pitchFamily="49" charset="0"/>
              </a:rPr>
              <a:t>int</a:t>
            </a:r>
            <a:r>
              <a:rPr lang="en-US" sz="2400" b="1" dirty="0" smtClean="0">
                <a:solidFill>
                  <a:srgbClr val="3D8963"/>
                </a:solidFill>
                <a:latin typeface="Courier New" panose="02070309020205020404" pitchFamily="49" charset="0"/>
              </a:rPr>
              <a:t> value;</a:t>
            </a:r>
          </a:p>
          <a:p>
            <a:pPr lvl="1" eaLnBrk="1" hangingPunct="1">
              <a:lnSpc>
                <a:spcPct val="90000"/>
              </a:lnSpc>
              <a:spcBef>
                <a:spcPct val="0"/>
              </a:spcBef>
              <a:buFontTx/>
              <a:buNone/>
            </a:pPr>
            <a:r>
              <a:rPr lang="en-US" sz="2400" b="1" dirty="0" smtClean="0">
                <a:solidFill>
                  <a:srgbClr val="3D8963"/>
                </a:solidFill>
                <a:latin typeface="Courier New" panose="02070309020205020404" pitchFamily="49" charset="0"/>
              </a:rPr>
              <a:t>		</a:t>
            </a:r>
            <a:r>
              <a:rPr lang="en-US" sz="2400" b="1" dirty="0" err="1" smtClean="0">
                <a:solidFill>
                  <a:srgbClr val="3D8963"/>
                </a:solidFill>
                <a:latin typeface="Courier New" panose="02070309020205020404" pitchFamily="49" charset="0"/>
              </a:rPr>
              <a:t>TreeNode</a:t>
            </a:r>
            <a:r>
              <a:rPr lang="en-US" sz="2400" b="1" dirty="0" smtClean="0">
                <a:solidFill>
                  <a:srgbClr val="3D8963"/>
                </a:solidFill>
                <a:latin typeface="Courier New" panose="02070309020205020404" pitchFamily="49" charset="0"/>
              </a:rPr>
              <a:t> *left;</a:t>
            </a:r>
          </a:p>
          <a:p>
            <a:pPr lvl="1" eaLnBrk="1" hangingPunct="1">
              <a:lnSpc>
                <a:spcPct val="90000"/>
              </a:lnSpc>
              <a:spcBef>
                <a:spcPct val="0"/>
              </a:spcBef>
              <a:buFontTx/>
              <a:buNone/>
            </a:pPr>
            <a:r>
              <a:rPr lang="en-US" sz="2400" b="1" dirty="0" smtClean="0">
                <a:solidFill>
                  <a:srgbClr val="3D8963"/>
                </a:solidFill>
                <a:latin typeface="Courier New" panose="02070309020205020404" pitchFamily="49" charset="0"/>
              </a:rPr>
              <a:t>		</a:t>
            </a:r>
            <a:r>
              <a:rPr lang="en-US" sz="2400" b="1" dirty="0" err="1" smtClean="0">
                <a:solidFill>
                  <a:srgbClr val="3D8963"/>
                </a:solidFill>
                <a:latin typeface="Courier New" panose="02070309020205020404" pitchFamily="49" charset="0"/>
              </a:rPr>
              <a:t>TreeNode</a:t>
            </a:r>
            <a:r>
              <a:rPr lang="en-US" sz="2400" b="1" dirty="0" smtClean="0">
                <a:solidFill>
                  <a:srgbClr val="3D8963"/>
                </a:solidFill>
                <a:latin typeface="Courier New" panose="02070309020205020404" pitchFamily="49" charset="0"/>
              </a:rPr>
              <a:t> *right;</a:t>
            </a:r>
          </a:p>
          <a:p>
            <a:pPr lvl="1" eaLnBrk="1" hangingPunct="1">
              <a:lnSpc>
                <a:spcPct val="90000"/>
              </a:lnSpc>
              <a:buFontTx/>
              <a:buNone/>
            </a:pPr>
            <a:r>
              <a:rPr lang="en-US" sz="2400" b="1" dirty="0" smtClean="0">
                <a:solidFill>
                  <a:srgbClr val="3D8963"/>
                </a:solidFill>
                <a:latin typeface="Courier New" panose="02070309020205020404" pitchFamily="49" charset="0"/>
              </a:rPr>
              <a:t>};</a:t>
            </a:r>
          </a:p>
          <a:p>
            <a:pPr eaLnBrk="1" hangingPunct="1">
              <a:lnSpc>
                <a:spcPct val="90000"/>
              </a:lnSpc>
            </a:pPr>
            <a:r>
              <a:rPr lang="en-US" sz="2800" dirty="0" smtClean="0"/>
              <a:t>Define the nodes as structure variable with a member (s) for data and two link to the next nodes (left and right).</a:t>
            </a:r>
          </a:p>
        </p:txBody>
      </p:sp>
      <p:sp>
        <p:nvSpPr>
          <p:cNvPr id="4" name="Slide Number Placeholder 3"/>
          <p:cNvSpPr>
            <a:spLocks noGrp="1"/>
          </p:cNvSpPr>
          <p:nvPr>
            <p:ph type="sldNum" sz="quarter" idx="12"/>
          </p:nvPr>
        </p:nvSpPr>
        <p:spPr>
          <a:xfrm rot="5400000">
            <a:off x="7541945" y="565766"/>
            <a:ext cx="990599" cy="228659"/>
          </a:xfrm>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981BCFFD-D52C-4E96-87B0-55916E920009}" type="slidenum">
              <a:rPr lang="en-US" sz="1200" baseline="0" smtClean="0">
                <a:latin typeface="Arial" panose="020B0604020202020204" pitchFamily="34" charset="0"/>
              </a:rPr>
              <a:pPr/>
              <a:t>14</a:t>
            </a:fld>
            <a:endParaRPr lang="en-US" sz="1200" baseline="0" dirty="0">
              <a:latin typeface="Arial" panose="020B0604020202020204" pitchFamily="34" charset="0"/>
            </a:endParaRPr>
          </a:p>
        </p:txBody>
      </p:sp>
    </p:spTree>
    <p:extLst>
      <p:ext uri="{BB962C8B-B14F-4D97-AF65-F5344CB8AC3E}">
        <p14:creationId xmlns:p14="http://schemas.microsoft.com/office/powerpoint/2010/main" val="1463446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Creating a New Node</a:t>
            </a:r>
          </a:p>
        </p:txBody>
      </p:sp>
      <p:sp>
        <p:nvSpPr>
          <p:cNvPr id="18435" name="Rectangle 3"/>
          <p:cNvSpPr>
            <a:spLocks noGrp="1" noChangeArrowheads="1"/>
          </p:cNvSpPr>
          <p:nvPr>
            <p:ph idx="1"/>
          </p:nvPr>
        </p:nvSpPr>
        <p:spPr>
          <a:xfrm>
            <a:off x="762000" y="2057400"/>
            <a:ext cx="6781800" cy="4114800"/>
          </a:xfrm>
        </p:spPr>
        <p:txBody>
          <a:bodyPr/>
          <a:lstStyle/>
          <a:p>
            <a:pPr eaLnBrk="1" hangingPunct="1">
              <a:buFontTx/>
              <a:buNone/>
            </a:pPr>
            <a:r>
              <a:rPr lang="en-US" dirty="0" smtClean="0"/>
              <a:t>  </a:t>
            </a:r>
            <a:r>
              <a:rPr lang="en-US" b="1" dirty="0" err="1" smtClean="0">
                <a:solidFill>
                  <a:srgbClr val="3D8963"/>
                </a:solidFill>
                <a:latin typeface="Courier New" panose="02070309020205020404" pitchFamily="49" charset="0"/>
              </a:rPr>
              <a:t>TreeNode</a:t>
            </a:r>
            <a:r>
              <a:rPr lang="en-US" b="1" dirty="0" smtClean="0">
                <a:solidFill>
                  <a:srgbClr val="3D8963"/>
                </a:solidFill>
                <a:latin typeface="Courier New" panose="02070309020205020404" pitchFamily="49" charset="0"/>
              </a:rPr>
              <a:t> *p;</a:t>
            </a:r>
          </a:p>
          <a:p>
            <a:pPr eaLnBrk="1" hangingPunct="1">
              <a:spcBef>
                <a:spcPct val="0"/>
              </a:spcBef>
              <a:buFontTx/>
              <a:buNone/>
            </a:pPr>
            <a:r>
              <a:rPr lang="en-US" b="1" dirty="0" smtClean="0">
                <a:solidFill>
                  <a:srgbClr val="3D8963"/>
                </a:solidFill>
                <a:latin typeface="Courier New" panose="02070309020205020404" pitchFamily="49" charset="0"/>
              </a:rPr>
              <a:t> </a:t>
            </a:r>
            <a:r>
              <a:rPr lang="en-US" b="1" dirty="0" err="1" smtClean="0">
                <a:solidFill>
                  <a:srgbClr val="3D8963"/>
                </a:solidFill>
                <a:latin typeface="Courier New" panose="02070309020205020404" pitchFamily="49" charset="0"/>
              </a:rPr>
              <a:t>int</a:t>
            </a:r>
            <a:r>
              <a:rPr lang="en-US" b="1" dirty="0" smtClean="0">
                <a:solidFill>
                  <a:srgbClr val="3D8963"/>
                </a:solidFill>
                <a:latin typeface="Courier New" panose="02070309020205020404" pitchFamily="49" charset="0"/>
              </a:rPr>
              <a:t> </a:t>
            </a:r>
            <a:r>
              <a:rPr lang="en-US" b="1" dirty="0" err="1" smtClean="0">
                <a:solidFill>
                  <a:srgbClr val="3D8963"/>
                </a:solidFill>
                <a:latin typeface="Courier New" panose="02070309020205020404" pitchFamily="49" charset="0"/>
              </a:rPr>
              <a:t>num</a:t>
            </a:r>
            <a:r>
              <a:rPr lang="en-US" b="1" dirty="0" smtClean="0">
                <a:solidFill>
                  <a:srgbClr val="3D8963"/>
                </a:solidFill>
                <a:latin typeface="Courier New" panose="02070309020205020404" pitchFamily="49" charset="0"/>
              </a:rPr>
              <a:t> = 23;</a:t>
            </a:r>
          </a:p>
          <a:p>
            <a:pPr eaLnBrk="1" hangingPunct="1">
              <a:spcBef>
                <a:spcPct val="0"/>
              </a:spcBef>
              <a:buFontTx/>
              <a:buNone/>
            </a:pPr>
            <a:r>
              <a:rPr lang="en-US" b="1" dirty="0" smtClean="0">
                <a:solidFill>
                  <a:srgbClr val="3D8963"/>
                </a:solidFill>
                <a:latin typeface="Courier New" panose="02070309020205020404" pitchFamily="49" charset="0"/>
              </a:rPr>
              <a:t> p = new </a:t>
            </a:r>
            <a:r>
              <a:rPr lang="en-US" b="1" dirty="0" err="1" smtClean="0">
                <a:solidFill>
                  <a:srgbClr val="3D8963"/>
                </a:solidFill>
                <a:latin typeface="Courier New" panose="02070309020205020404" pitchFamily="49" charset="0"/>
              </a:rPr>
              <a:t>TreeNode</a:t>
            </a:r>
            <a:r>
              <a:rPr lang="en-US" b="1" dirty="0" smtClean="0">
                <a:solidFill>
                  <a:srgbClr val="3D8963"/>
                </a:solidFill>
                <a:latin typeface="Courier New" panose="02070309020205020404" pitchFamily="49" charset="0"/>
              </a:rPr>
              <a:t>;</a:t>
            </a:r>
          </a:p>
          <a:p>
            <a:pPr eaLnBrk="1" hangingPunct="1">
              <a:spcBef>
                <a:spcPct val="0"/>
              </a:spcBef>
              <a:buFontTx/>
              <a:buNone/>
            </a:pPr>
            <a:r>
              <a:rPr lang="en-US" b="1" dirty="0">
                <a:solidFill>
                  <a:srgbClr val="3D8963"/>
                </a:solidFill>
                <a:latin typeface="Courier New" panose="02070309020205020404" pitchFamily="49" charset="0"/>
              </a:rPr>
              <a:t> </a:t>
            </a:r>
            <a:r>
              <a:rPr lang="en-US" b="1" dirty="0" smtClean="0">
                <a:solidFill>
                  <a:srgbClr val="3D8963"/>
                </a:solidFill>
                <a:latin typeface="Courier New" panose="02070309020205020404" pitchFamily="49" charset="0"/>
              </a:rPr>
              <a:t>p-&gt;value=</a:t>
            </a:r>
            <a:r>
              <a:rPr lang="en-US" b="1" dirty="0" err="1" smtClean="0">
                <a:solidFill>
                  <a:srgbClr val="3D8963"/>
                </a:solidFill>
                <a:latin typeface="Courier New" panose="02070309020205020404" pitchFamily="49" charset="0"/>
              </a:rPr>
              <a:t>num</a:t>
            </a:r>
            <a:r>
              <a:rPr lang="en-US" b="1" dirty="0" smtClean="0">
                <a:solidFill>
                  <a:srgbClr val="3D8963"/>
                </a:solidFill>
                <a:latin typeface="Courier New" panose="02070309020205020404" pitchFamily="49" charset="0"/>
              </a:rPr>
              <a:t>;</a:t>
            </a:r>
          </a:p>
          <a:p>
            <a:pPr eaLnBrk="1" hangingPunct="1">
              <a:spcBef>
                <a:spcPct val="0"/>
              </a:spcBef>
              <a:buFontTx/>
              <a:buNone/>
            </a:pPr>
            <a:r>
              <a:rPr lang="en-US" b="1" dirty="0">
                <a:solidFill>
                  <a:srgbClr val="3D8963"/>
                </a:solidFill>
                <a:latin typeface="Courier New" panose="02070309020205020404" pitchFamily="49" charset="0"/>
              </a:rPr>
              <a:t> </a:t>
            </a:r>
            <a:r>
              <a:rPr lang="en-US" b="1" dirty="0" smtClean="0">
                <a:solidFill>
                  <a:srgbClr val="3D8963"/>
                </a:solidFill>
                <a:latin typeface="Courier New" panose="02070309020205020404" pitchFamily="49" charset="0"/>
              </a:rPr>
              <a:t>p-&gt;left=NULL;</a:t>
            </a:r>
          </a:p>
          <a:p>
            <a:pPr eaLnBrk="1" hangingPunct="1">
              <a:spcBef>
                <a:spcPct val="0"/>
              </a:spcBef>
              <a:buFontTx/>
              <a:buNone/>
            </a:pPr>
            <a:r>
              <a:rPr lang="en-US" b="1" dirty="0">
                <a:solidFill>
                  <a:srgbClr val="3D8963"/>
                </a:solidFill>
                <a:latin typeface="Courier New" panose="02070309020205020404" pitchFamily="49" charset="0"/>
              </a:rPr>
              <a:t> </a:t>
            </a:r>
            <a:r>
              <a:rPr lang="en-US" b="1" dirty="0" smtClean="0">
                <a:solidFill>
                  <a:srgbClr val="3D8963"/>
                </a:solidFill>
                <a:latin typeface="Courier New" panose="02070309020205020404" pitchFamily="49" charset="0"/>
              </a:rPr>
              <a:t>p-&gt;right=NULL;</a:t>
            </a:r>
          </a:p>
        </p:txBody>
      </p:sp>
      <p:sp>
        <p:nvSpPr>
          <p:cNvPr id="17" name="Slide Number Placeholder 3"/>
          <p:cNvSpPr>
            <a:spLocks noGrp="1"/>
          </p:cNvSpPr>
          <p:nvPr>
            <p:ph type="sldNum" sz="quarter" idx="12"/>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9D8F6E2E-8F41-4848-B065-9888163651B0}" type="slidenum">
              <a:rPr lang="en-US" sz="1200" baseline="0" smtClean="0">
                <a:latin typeface="Arial" panose="020B0604020202020204" pitchFamily="34" charset="0"/>
              </a:rPr>
              <a:pPr/>
              <a:t>15</a:t>
            </a:fld>
            <a:endParaRPr lang="en-US" sz="1200" baseline="0" dirty="0">
              <a:latin typeface="Arial" panose="020B0604020202020204" pitchFamily="34" charset="0"/>
            </a:endParaRPr>
          </a:p>
        </p:txBody>
      </p:sp>
      <p:sp>
        <p:nvSpPr>
          <p:cNvPr id="18437" name="Rectangle 7"/>
          <p:cNvSpPr>
            <a:spLocks noChangeArrowheads="1"/>
          </p:cNvSpPr>
          <p:nvPr/>
        </p:nvSpPr>
        <p:spPr bwMode="auto">
          <a:xfrm>
            <a:off x="2971800" y="4953000"/>
            <a:ext cx="609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grpSp>
        <p:nvGrpSpPr>
          <p:cNvPr id="18438" name="Group 30"/>
          <p:cNvGrpSpPr>
            <a:grpSpLocks/>
          </p:cNvGrpSpPr>
          <p:nvPr/>
        </p:nvGrpSpPr>
        <p:grpSpPr bwMode="auto">
          <a:xfrm>
            <a:off x="2667000" y="4191000"/>
            <a:ext cx="2178050" cy="1814513"/>
            <a:chOff x="1680" y="2640"/>
            <a:chExt cx="1372" cy="1143"/>
          </a:xfrm>
        </p:grpSpPr>
        <p:sp>
          <p:nvSpPr>
            <p:cNvPr id="18440" name="Text Box 11"/>
            <p:cNvSpPr txBox="1">
              <a:spLocks noChangeArrowheads="1"/>
            </p:cNvSpPr>
            <p:nvPr/>
          </p:nvSpPr>
          <p:spPr bwMode="auto">
            <a:xfrm>
              <a:off x="2592" y="3552"/>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18441" name="Text Box 12"/>
            <p:cNvSpPr txBox="1">
              <a:spLocks noChangeArrowheads="1"/>
            </p:cNvSpPr>
            <p:nvPr/>
          </p:nvSpPr>
          <p:spPr bwMode="auto">
            <a:xfrm>
              <a:off x="1680" y="3552"/>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grpSp>
          <p:nvGrpSpPr>
            <p:cNvPr id="18442" name="Group 29"/>
            <p:cNvGrpSpPr>
              <a:grpSpLocks/>
            </p:cNvGrpSpPr>
            <p:nvPr/>
          </p:nvGrpSpPr>
          <p:grpSpPr bwMode="auto">
            <a:xfrm>
              <a:off x="1872" y="2640"/>
              <a:ext cx="864" cy="864"/>
              <a:chOff x="4272" y="2976"/>
              <a:chExt cx="864" cy="864"/>
            </a:xfrm>
          </p:grpSpPr>
          <p:sp>
            <p:nvSpPr>
              <p:cNvPr id="18443" name="Rectangle 4"/>
              <p:cNvSpPr>
                <a:spLocks noChangeArrowheads="1"/>
              </p:cNvSpPr>
              <p:nvPr/>
            </p:nvSpPr>
            <p:spPr bwMode="auto">
              <a:xfrm>
                <a:off x="4512" y="2976"/>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8444" name="Line 5"/>
              <p:cNvSpPr>
                <a:spLocks noChangeShapeType="1"/>
              </p:cNvSpPr>
              <p:nvPr/>
            </p:nvSpPr>
            <p:spPr bwMode="auto">
              <a:xfrm>
                <a:off x="4656" y="3120"/>
                <a:ext cx="0" cy="336"/>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5" name="Rectangle 8"/>
              <p:cNvSpPr>
                <a:spLocks noChangeArrowheads="1"/>
              </p:cNvSpPr>
              <p:nvPr/>
            </p:nvSpPr>
            <p:spPr bwMode="auto">
              <a:xfrm>
                <a:off x="4800" y="3456"/>
                <a:ext cx="144"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8446" name="Rectangle 9"/>
              <p:cNvSpPr>
                <a:spLocks noChangeArrowheads="1"/>
              </p:cNvSpPr>
              <p:nvPr/>
            </p:nvSpPr>
            <p:spPr bwMode="auto">
              <a:xfrm>
                <a:off x="4656" y="3456"/>
                <a:ext cx="144"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8447" name="Text Box 10"/>
              <p:cNvSpPr txBox="1">
                <a:spLocks noChangeArrowheads="1"/>
              </p:cNvSpPr>
              <p:nvPr/>
            </p:nvSpPr>
            <p:spPr bwMode="auto">
              <a:xfrm>
                <a:off x="4368" y="3456"/>
                <a:ext cx="3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23</a:t>
                </a:r>
              </a:p>
            </p:txBody>
          </p:sp>
          <p:sp>
            <p:nvSpPr>
              <p:cNvPr id="18448" name="Line 13"/>
              <p:cNvSpPr>
                <a:spLocks noChangeShapeType="1"/>
              </p:cNvSpPr>
              <p:nvPr/>
            </p:nvSpPr>
            <p:spPr bwMode="auto">
              <a:xfrm flipH="1">
                <a:off x="4272" y="3600"/>
                <a:ext cx="432" cy="24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9" name="Line 14"/>
              <p:cNvSpPr>
                <a:spLocks noChangeShapeType="1"/>
              </p:cNvSpPr>
              <p:nvPr/>
            </p:nvSpPr>
            <p:spPr bwMode="auto">
              <a:xfrm>
                <a:off x="4896" y="3600"/>
                <a:ext cx="240" cy="24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grpSp>
      <p:sp>
        <p:nvSpPr>
          <p:cNvPr id="18439" name="Text Box 31"/>
          <p:cNvSpPr txBox="1">
            <a:spLocks noChangeArrowheads="1"/>
          </p:cNvSpPr>
          <p:nvPr/>
        </p:nvSpPr>
        <p:spPr bwMode="auto">
          <a:xfrm>
            <a:off x="3352800" y="36576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spcBef>
                <a:spcPct val="50000"/>
              </a:spcBef>
            </a:pPr>
            <a:r>
              <a:rPr lang="en-US" sz="2800" b="1">
                <a:latin typeface="Courier New" panose="02070309020205020404" pitchFamily="49" charset="0"/>
              </a:rPr>
              <a:t>p</a:t>
            </a:r>
          </a:p>
        </p:txBody>
      </p:sp>
    </p:spTree>
    <p:extLst>
      <p:ext uri="{BB962C8B-B14F-4D97-AF65-F5344CB8AC3E}">
        <p14:creationId xmlns:p14="http://schemas.microsoft.com/office/powerpoint/2010/main" val="3260146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Inserting an item into a Binary Search Tree</a:t>
            </a:r>
          </a:p>
        </p:txBody>
      </p:sp>
      <p:sp>
        <p:nvSpPr>
          <p:cNvPr id="19459" name="Rectangle 3"/>
          <p:cNvSpPr>
            <a:spLocks noGrp="1" noChangeArrowheads="1"/>
          </p:cNvSpPr>
          <p:nvPr>
            <p:ph idx="1"/>
          </p:nvPr>
        </p:nvSpPr>
        <p:spPr>
          <a:xfrm>
            <a:off x="304800" y="1905000"/>
            <a:ext cx="8382000" cy="4191000"/>
          </a:xfrm>
        </p:spPr>
        <p:txBody>
          <a:bodyPr/>
          <a:lstStyle/>
          <a:p>
            <a:pPr marL="609600" indent="-609600" eaLnBrk="1" hangingPunct="1">
              <a:lnSpc>
                <a:spcPct val="90000"/>
              </a:lnSpc>
              <a:buFontTx/>
              <a:buAutoNum type="arabicParenR"/>
            </a:pPr>
            <a:r>
              <a:rPr lang="en-US" smtClean="0"/>
              <a:t>If the tree is empty, replace the empty tree with a new binary tree consisting of the new node as root, with empty left and right subtrees</a:t>
            </a:r>
          </a:p>
          <a:p>
            <a:pPr marL="609600" indent="-609600" eaLnBrk="1" hangingPunct="1">
              <a:lnSpc>
                <a:spcPct val="90000"/>
              </a:lnSpc>
              <a:buFontTx/>
              <a:buAutoNum type="arabicParenR"/>
            </a:pPr>
            <a:r>
              <a:rPr lang="en-US" smtClean="0"/>
              <a:t>Otherwise, if the item  is less than the root, recursively insert the item in the left subtree.  If the item is greater than the root, recursively insert the item into the right subtree</a:t>
            </a:r>
          </a:p>
        </p:txBody>
      </p:sp>
      <p:sp>
        <p:nvSpPr>
          <p:cNvPr id="4" name="Slide Number Placeholder 3"/>
          <p:cNvSpPr>
            <a:spLocks noGrp="1"/>
          </p:cNvSpPr>
          <p:nvPr>
            <p:ph type="sldNum" sz="quarter" idx="12"/>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1EF6F3B6-D9DA-4308-A496-3A93A67B16F6}" type="slidenum">
              <a:rPr lang="en-US" sz="1200" baseline="0" smtClean="0">
                <a:latin typeface="Arial" panose="020B0604020202020204" pitchFamily="34" charset="0"/>
              </a:rPr>
              <a:pPr/>
              <a:t>16</a:t>
            </a:fld>
            <a:endParaRPr lang="en-US" sz="1200" baseline="0" dirty="0">
              <a:latin typeface="Arial" panose="020B0604020202020204" pitchFamily="34" charset="0"/>
            </a:endParaRPr>
          </a:p>
        </p:txBody>
      </p:sp>
    </p:spTree>
    <p:extLst>
      <p:ext uri="{BB962C8B-B14F-4D97-AF65-F5344CB8AC3E}">
        <p14:creationId xmlns:p14="http://schemas.microsoft.com/office/powerpoint/2010/main" val="2415845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82133" y="457201"/>
            <a:ext cx="7704667" cy="457199"/>
          </a:xfrm>
        </p:spPr>
        <p:txBody>
          <a:bodyPr>
            <a:normAutofit fontScale="90000"/>
          </a:bodyPr>
          <a:lstStyle/>
          <a:p>
            <a:pPr eaLnBrk="1" hangingPunct="1"/>
            <a:r>
              <a:rPr lang="en-US" dirty="0" err="1" smtClean="0"/>
              <a:t>InsertNode</a:t>
            </a:r>
            <a:r>
              <a:rPr lang="en-US" dirty="0" smtClean="0"/>
              <a:t> Function</a:t>
            </a:r>
          </a:p>
        </p:txBody>
      </p:sp>
      <p:sp>
        <p:nvSpPr>
          <p:cNvPr id="19459" name="Rectangle 3"/>
          <p:cNvSpPr>
            <a:spLocks noGrp="1" noChangeArrowheads="1"/>
          </p:cNvSpPr>
          <p:nvPr>
            <p:ph idx="1"/>
          </p:nvPr>
        </p:nvSpPr>
        <p:spPr>
          <a:xfrm>
            <a:off x="2209800" y="1066800"/>
            <a:ext cx="6477000" cy="5638800"/>
          </a:xfrm>
        </p:spPr>
        <p:txBody>
          <a:bodyPr>
            <a:normAutofit fontScale="55000" lnSpcReduction="20000"/>
          </a:bodyPr>
          <a:lstStyle/>
          <a:p>
            <a:pPr marL="0" indent="0">
              <a:lnSpc>
                <a:spcPct val="90000"/>
              </a:lnSpc>
              <a:buNone/>
            </a:pPr>
            <a:r>
              <a:rPr lang="en-US" dirty="0"/>
              <a:t>void </a:t>
            </a:r>
            <a:r>
              <a:rPr lang="en-US" dirty="0" err="1"/>
              <a:t>insertNode</a:t>
            </a:r>
            <a:r>
              <a:rPr lang="en-US" dirty="0"/>
              <a:t>(</a:t>
            </a:r>
            <a:r>
              <a:rPr lang="en-US" dirty="0" err="1"/>
              <a:t>int</a:t>
            </a:r>
            <a:r>
              <a:rPr lang="en-US" dirty="0"/>
              <a:t> </a:t>
            </a:r>
            <a:r>
              <a:rPr lang="en-US" dirty="0" err="1"/>
              <a:t>num</a:t>
            </a:r>
            <a:r>
              <a:rPr lang="en-US" dirty="0"/>
              <a:t>)</a:t>
            </a:r>
          </a:p>
          <a:p>
            <a:pPr marL="0" indent="0">
              <a:lnSpc>
                <a:spcPct val="90000"/>
              </a:lnSpc>
              <a:buNone/>
            </a:pPr>
            <a:r>
              <a:rPr lang="en-US" dirty="0"/>
              <a:t>{</a:t>
            </a:r>
          </a:p>
          <a:p>
            <a:pPr marL="0" indent="0">
              <a:lnSpc>
                <a:spcPct val="90000"/>
              </a:lnSpc>
              <a:buNone/>
            </a:pPr>
            <a:r>
              <a:rPr lang="en-US" dirty="0"/>
              <a:t>   </a:t>
            </a:r>
            <a:r>
              <a:rPr lang="en-US" dirty="0" err="1"/>
              <a:t>TreeNode</a:t>
            </a:r>
            <a:r>
              <a:rPr lang="en-US" dirty="0"/>
              <a:t> *</a:t>
            </a:r>
            <a:r>
              <a:rPr lang="en-US" dirty="0" err="1"/>
              <a:t>newNode</a:t>
            </a:r>
            <a:r>
              <a:rPr lang="en-US" dirty="0"/>
              <a:t> = NULL;	// Pointer to a new node.</a:t>
            </a:r>
          </a:p>
          <a:p>
            <a:pPr marL="0" indent="0">
              <a:lnSpc>
                <a:spcPct val="90000"/>
              </a:lnSpc>
              <a:buNone/>
            </a:pPr>
            <a:endParaRPr lang="en-US" dirty="0"/>
          </a:p>
          <a:p>
            <a:pPr marL="0" indent="0">
              <a:lnSpc>
                <a:spcPct val="90000"/>
              </a:lnSpc>
              <a:buNone/>
            </a:pPr>
            <a:r>
              <a:rPr lang="en-US" dirty="0"/>
              <a:t>   // Create a new node and store </a:t>
            </a:r>
            <a:r>
              <a:rPr lang="en-US" dirty="0" err="1"/>
              <a:t>num</a:t>
            </a:r>
            <a:r>
              <a:rPr lang="en-US" dirty="0"/>
              <a:t> in it.</a:t>
            </a:r>
          </a:p>
          <a:p>
            <a:pPr marL="0" indent="0">
              <a:lnSpc>
                <a:spcPct val="90000"/>
              </a:lnSpc>
              <a:buNone/>
            </a:pPr>
            <a:r>
              <a:rPr lang="en-US" dirty="0"/>
              <a:t>   </a:t>
            </a:r>
            <a:r>
              <a:rPr lang="en-US" dirty="0" err="1"/>
              <a:t>newNode</a:t>
            </a:r>
            <a:r>
              <a:rPr lang="en-US" dirty="0"/>
              <a:t> = new </a:t>
            </a:r>
            <a:r>
              <a:rPr lang="en-US" dirty="0" err="1"/>
              <a:t>TreeNode</a:t>
            </a:r>
            <a:r>
              <a:rPr lang="en-US" dirty="0"/>
              <a:t>;</a:t>
            </a:r>
          </a:p>
          <a:p>
            <a:pPr marL="0" indent="0">
              <a:lnSpc>
                <a:spcPct val="90000"/>
              </a:lnSpc>
              <a:buNone/>
            </a:pPr>
            <a:r>
              <a:rPr lang="en-US" dirty="0"/>
              <a:t>   </a:t>
            </a:r>
            <a:r>
              <a:rPr lang="en-US" dirty="0" err="1"/>
              <a:t>newNode</a:t>
            </a:r>
            <a:r>
              <a:rPr lang="en-US" dirty="0"/>
              <a:t>-&gt;value = </a:t>
            </a:r>
            <a:r>
              <a:rPr lang="en-US" dirty="0" err="1"/>
              <a:t>num</a:t>
            </a:r>
            <a:r>
              <a:rPr lang="en-US" dirty="0"/>
              <a:t>;</a:t>
            </a:r>
          </a:p>
          <a:p>
            <a:pPr marL="0" indent="0">
              <a:lnSpc>
                <a:spcPct val="90000"/>
              </a:lnSpc>
              <a:buNone/>
            </a:pPr>
            <a:r>
              <a:rPr lang="en-US" dirty="0"/>
              <a:t>   </a:t>
            </a:r>
            <a:r>
              <a:rPr lang="en-US" dirty="0" err="1"/>
              <a:t>newNode</a:t>
            </a:r>
            <a:r>
              <a:rPr lang="en-US" dirty="0"/>
              <a:t>-&gt;left = </a:t>
            </a:r>
            <a:r>
              <a:rPr lang="en-US" dirty="0" err="1"/>
              <a:t>newNode</a:t>
            </a:r>
            <a:r>
              <a:rPr lang="en-US" dirty="0"/>
              <a:t>-&gt;right = NULL;</a:t>
            </a:r>
          </a:p>
          <a:p>
            <a:pPr marL="0" indent="0">
              <a:lnSpc>
                <a:spcPct val="90000"/>
              </a:lnSpc>
              <a:buNone/>
            </a:pPr>
            <a:endParaRPr lang="en-US" dirty="0"/>
          </a:p>
          <a:p>
            <a:pPr marL="0" indent="0">
              <a:lnSpc>
                <a:spcPct val="90000"/>
              </a:lnSpc>
              <a:buNone/>
            </a:pPr>
            <a:r>
              <a:rPr lang="en-US" dirty="0"/>
              <a:t>   // Insert the node.</a:t>
            </a:r>
          </a:p>
          <a:p>
            <a:pPr marL="0" indent="0">
              <a:lnSpc>
                <a:spcPct val="90000"/>
              </a:lnSpc>
              <a:buNone/>
            </a:pPr>
            <a:r>
              <a:rPr lang="en-US" dirty="0"/>
              <a:t>   insert(root, </a:t>
            </a:r>
            <a:r>
              <a:rPr lang="en-US" dirty="0" err="1"/>
              <a:t>newNode</a:t>
            </a:r>
            <a:r>
              <a:rPr lang="en-US" dirty="0"/>
              <a:t>);</a:t>
            </a:r>
          </a:p>
          <a:p>
            <a:pPr marL="0" indent="0">
              <a:lnSpc>
                <a:spcPct val="90000"/>
              </a:lnSpc>
              <a:buNone/>
            </a:pPr>
            <a:r>
              <a:rPr lang="en-US" dirty="0"/>
              <a:t>}</a:t>
            </a:r>
          </a:p>
          <a:p>
            <a:pPr marL="0" indent="0">
              <a:lnSpc>
                <a:spcPct val="90000"/>
              </a:lnSpc>
              <a:buNone/>
            </a:pPr>
            <a:endParaRPr lang="en-US" dirty="0"/>
          </a:p>
          <a:p>
            <a:pPr marL="0" indent="0">
              <a:lnSpc>
                <a:spcPct val="90000"/>
              </a:lnSpc>
              <a:buNone/>
            </a:pPr>
            <a:r>
              <a:rPr lang="en-US" dirty="0"/>
              <a:t>void insert(</a:t>
            </a:r>
            <a:r>
              <a:rPr lang="en-US" dirty="0" err="1"/>
              <a:t>TreeNode</a:t>
            </a:r>
            <a:r>
              <a:rPr lang="en-US" dirty="0"/>
              <a:t> *&amp;</a:t>
            </a:r>
            <a:r>
              <a:rPr lang="en-US" dirty="0" err="1"/>
              <a:t>nodePtr</a:t>
            </a:r>
            <a:r>
              <a:rPr lang="en-US" dirty="0"/>
              <a:t>, </a:t>
            </a:r>
            <a:r>
              <a:rPr lang="en-US" dirty="0" err="1"/>
              <a:t>TreeNode</a:t>
            </a:r>
            <a:r>
              <a:rPr lang="en-US" dirty="0"/>
              <a:t> *&amp;</a:t>
            </a:r>
            <a:r>
              <a:rPr lang="en-US" dirty="0" err="1"/>
              <a:t>newNode</a:t>
            </a:r>
            <a:r>
              <a:rPr lang="en-US" dirty="0"/>
              <a:t>)</a:t>
            </a:r>
          </a:p>
          <a:p>
            <a:pPr marL="0" indent="0">
              <a:lnSpc>
                <a:spcPct val="90000"/>
              </a:lnSpc>
              <a:buNone/>
            </a:pPr>
            <a:r>
              <a:rPr lang="en-US" dirty="0"/>
              <a:t>{</a:t>
            </a:r>
          </a:p>
          <a:p>
            <a:pPr marL="0" indent="0">
              <a:lnSpc>
                <a:spcPct val="90000"/>
              </a:lnSpc>
              <a:buNone/>
            </a:pPr>
            <a:r>
              <a:rPr lang="en-US" dirty="0"/>
              <a:t>   if (</a:t>
            </a:r>
            <a:r>
              <a:rPr lang="en-US" dirty="0" err="1"/>
              <a:t>nodePtr</a:t>
            </a:r>
            <a:r>
              <a:rPr lang="en-US" dirty="0"/>
              <a:t> == NULL)</a:t>
            </a:r>
          </a:p>
          <a:p>
            <a:pPr marL="0" indent="0">
              <a:lnSpc>
                <a:spcPct val="90000"/>
              </a:lnSpc>
              <a:buNone/>
            </a:pPr>
            <a:r>
              <a:rPr lang="en-US" dirty="0"/>
              <a:t>      </a:t>
            </a:r>
            <a:r>
              <a:rPr lang="en-US" dirty="0" err="1"/>
              <a:t>nodePtr</a:t>
            </a:r>
            <a:r>
              <a:rPr lang="en-US" dirty="0"/>
              <a:t> = </a:t>
            </a:r>
            <a:r>
              <a:rPr lang="en-US" dirty="0" err="1"/>
              <a:t>newNode</a:t>
            </a:r>
            <a:r>
              <a:rPr lang="en-US" dirty="0"/>
              <a:t>;                  // Insert the node.</a:t>
            </a:r>
          </a:p>
          <a:p>
            <a:pPr marL="0" indent="0">
              <a:lnSpc>
                <a:spcPct val="90000"/>
              </a:lnSpc>
              <a:buNone/>
            </a:pPr>
            <a:r>
              <a:rPr lang="en-US" dirty="0"/>
              <a:t>   else if (</a:t>
            </a:r>
            <a:r>
              <a:rPr lang="en-US" dirty="0" err="1"/>
              <a:t>newNode</a:t>
            </a:r>
            <a:r>
              <a:rPr lang="en-US" dirty="0"/>
              <a:t>-&gt;value &lt; </a:t>
            </a:r>
            <a:r>
              <a:rPr lang="en-US" dirty="0" err="1"/>
              <a:t>nodePtr</a:t>
            </a:r>
            <a:r>
              <a:rPr lang="en-US" dirty="0"/>
              <a:t>-&gt;value)</a:t>
            </a:r>
          </a:p>
          <a:p>
            <a:pPr marL="0" indent="0">
              <a:lnSpc>
                <a:spcPct val="90000"/>
              </a:lnSpc>
              <a:buNone/>
            </a:pPr>
            <a:r>
              <a:rPr lang="en-US" dirty="0"/>
              <a:t>      insert(</a:t>
            </a:r>
            <a:r>
              <a:rPr lang="en-US" dirty="0" err="1"/>
              <a:t>nodePtr</a:t>
            </a:r>
            <a:r>
              <a:rPr lang="en-US" dirty="0"/>
              <a:t>-&gt;left, </a:t>
            </a:r>
            <a:r>
              <a:rPr lang="en-US" dirty="0" err="1"/>
              <a:t>newNode</a:t>
            </a:r>
            <a:r>
              <a:rPr lang="en-US" dirty="0"/>
              <a:t>);     // Search the left branch</a:t>
            </a:r>
          </a:p>
          <a:p>
            <a:pPr marL="0" indent="0">
              <a:lnSpc>
                <a:spcPct val="90000"/>
              </a:lnSpc>
              <a:buNone/>
            </a:pPr>
            <a:r>
              <a:rPr lang="en-US" dirty="0"/>
              <a:t>   else</a:t>
            </a:r>
          </a:p>
          <a:p>
            <a:pPr marL="0" indent="0">
              <a:lnSpc>
                <a:spcPct val="90000"/>
              </a:lnSpc>
              <a:buNone/>
            </a:pPr>
            <a:r>
              <a:rPr lang="en-US" dirty="0"/>
              <a:t>      insert(</a:t>
            </a:r>
            <a:r>
              <a:rPr lang="en-US" dirty="0" err="1"/>
              <a:t>nodePtr</a:t>
            </a:r>
            <a:r>
              <a:rPr lang="en-US" dirty="0"/>
              <a:t>-&gt;right, </a:t>
            </a:r>
            <a:r>
              <a:rPr lang="en-US" dirty="0" err="1"/>
              <a:t>newNode</a:t>
            </a:r>
            <a:r>
              <a:rPr lang="en-US" dirty="0"/>
              <a:t>);    // Search the right branch</a:t>
            </a:r>
          </a:p>
          <a:p>
            <a:pPr marL="0" indent="0">
              <a:lnSpc>
                <a:spcPct val="90000"/>
              </a:lnSpc>
              <a:buNone/>
            </a:pPr>
            <a:r>
              <a:rPr lang="en-US" dirty="0"/>
              <a:t>}</a:t>
            </a:r>
            <a:endParaRPr lang="en-US" dirty="0" smtClean="0"/>
          </a:p>
        </p:txBody>
      </p:sp>
      <p:sp>
        <p:nvSpPr>
          <p:cNvPr id="4" name="Slide Number Placeholder 3"/>
          <p:cNvSpPr>
            <a:spLocks noGrp="1"/>
          </p:cNvSpPr>
          <p:nvPr>
            <p:ph type="sldNum" sz="quarter" idx="12"/>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1EF6F3B6-D9DA-4308-A496-3A93A67B16F6}" type="slidenum">
              <a:rPr lang="en-US" sz="1200" baseline="0" smtClean="0">
                <a:latin typeface="Arial" panose="020B0604020202020204" pitchFamily="34" charset="0"/>
              </a:rPr>
              <a:pPr/>
              <a:t>17</a:t>
            </a:fld>
            <a:endParaRPr lang="en-US" sz="1200" baseline="0" dirty="0">
              <a:latin typeface="Arial" panose="020B0604020202020204" pitchFamily="34" charset="0"/>
            </a:endParaRPr>
          </a:p>
        </p:txBody>
      </p:sp>
    </p:spTree>
    <p:extLst>
      <p:ext uri="{BB962C8B-B14F-4D97-AF65-F5344CB8AC3E}">
        <p14:creationId xmlns:p14="http://schemas.microsoft.com/office/powerpoint/2010/main" val="1749568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Inserting an item into a Binary Search Tree</a:t>
            </a:r>
          </a:p>
        </p:txBody>
      </p:sp>
      <p:sp>
        <p:nvSpPr>
          <p:cNvPr id="48" name="Slide Number Placeholder 3"/>
          <p:cNvSpPr>
            <a:spLocks noGrp="1"/>
          </p:cNvSpPr>
          <p:nvPr>
            <p:ph type="sldNum" sz="quarter" idx="12"/>
          </p:nvPr>
        </p:nvSpPr>
        <p:spPr>
          <a:xfrm>
            <a:off x="7597559" y="511978"/>
            <a:ext cx="990599" cy="228659"/>
          </a:xfrm>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68ED098F-1025-4C4B-90EE-DF0741C7E694}" type="slidenum">
              <a:rPr lang="en-US" sz="1200" baseline="0" smtClean="0">
                <a:latin typeface="Arial" panose="020B0604020202020204" pitchFamily="34" charset="0"/>
              </a:rPr>
              <a:pPr/>
              <a:t>18</a:t>
            </a:fld>
            <a:endParaRPr lang="en-US" sz="1200" baseline="0" dirty="0">
              <a:latin typeface="Arial" panose="020B0604020202020204" pitchFamily="34" charset="0"/>
            </a:endParaRPr>
          </a:p>
        </p:txBody>
      </p:sp>
      <p:sp>
        <p:nvSpPr>
          <p:cNvPr id="20484" name="Rectangle 5"/>
          <p:cNvSpPr>
            <a:spLocks noChangeArrowheads="1"/>
          </p:cNvSpPr>
          <p:nvPr/>
        </p:nvSpPr>
        <p:spPr bwMode="auto">
          <a:xfrm>
            <a:off x="3124200" y="23622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85" name="Rectangle 6"/>
          <p:cNvSpPr>
            <a:spLocks noChangeArrowheads="1"/>
          </p:cNvSpPr>
          <p:nvPr/>
        </p:nvSpPr>
        <p:spPr bwMode="auto">
          <a:xfrm>
            <a:off x="2895600" y="31242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86" name="Rectangle 7"/>
          <p:cNvSpPr>
            <a:spLocks noChangeArrowheads="1"/>
          </p:cNvSpPr>
          <p:nvPr/>
        </p:nvSpPr>
        <p:spPr bwMode="auto">
          <a:xfrm>
            <a:off x="3581400" y="3124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87" name="Rectangle 8"/>
          <p:cNvSpPr>
            <a:spLocks noChangeArrowheads="1"/>
          </p:cNvSpPr>
          <p:nvPr/>
        </p:nvSpPr>
        <p:spPr bwMode="auto">
          <a:xfrm>
            <a:off x="3352800" y="3124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88" name="Rectangle 9"/>
          <p:cNvSpPr>
            <a:spLocks noChangeArrowheads="1"/>
          </p:cNvSpPr>
          <p:nvPr/>
        </p:nvSpPr>
        <p:spPr bwMode="auto">
          <a:xfrm>
            <a:off x="4267200" y="3810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89" name="Rectangle 10"/>
          <p:cNvSpPr>
            <a:spLocks noChangeArrowheads="1"/>
          </p:cNvSpPr>
          <p:nvPr/>
        </p:nvSpPr>
        <p:spPr bwMode="auto">
          <a:xfrm>
            <a:off x="4953000" y="3810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90" name="Rectangle 11"/>
          <p:cNvSpPr>
            <a:spLocks noChangeArrowheads="1"/>
          </p:cNvSpPr>
          <p:nvPr/>
        </p:nvSpPr>
        <p:spPr bwMode="auto">
          <a:xfrm>
            <a:off x="4724400" y="3810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91" name="Rectangle 12"/>
          <p:cNvSpPr>
            <a:spLocks noChangeArrowheads="1"/>
          </p:cNvSpPr>
          <p:nvPr/>
        </p:nvSpPr>
        <p:spPr bwMode="auto">
          <a:xfrm>
            <a:off x="1905000" y="3810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92" name="Rectangle 13"/>
          <p:cNvSpPr>
            <a:spLocks noChangeArrowheads="1"/>
          </p:cNvSpPr>
          <p:nvPr/>
        </p:nvSpPr>
        <p:spPr bwMode="auto">
          <a:xfrm>
            <a:off x="2590800" y="3810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93" name="Rectangle 14"/>
          <p:cNvSpPr>
            <a:spLocks noChangeArrowheads="1"/>
          </p:cNvSpPr>
          <p:nvPr/>
        </p:nvSpPr>
        <p:spPr bwMode="auto">
          <a:xfrm>
            <a:off x="2362200" y="3810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99" name="Line 20"/>
          <p:cNvSpPr>
            <a:spLocks noChangeShapeType="1"/>
          </p:cNvSpPr>
          <p:nvPr/>
        </p:nvSpPr>
        <p:spPr bwMode="auto">
          <a:xfrm>
            <a:off x="3352800" y="2590800"/>
            <a:ext cx="0" cy="5334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0" name="Line 21"/>
          <p:cNvSpPr>
            <a:spLocks noChangeShapeType="1"/>
          </p:cNvSpPr>
          <p:nvPr/>
        </p:nvSpPr>
        <p:spPr bwMode="auto">
          <a:xfrm flipH="1">
            <a:off x="2362200" y="33528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1" name="Line 22"/>
          <p:cNvSpPr>
            <a:spLocks noChangeShapeType="1"/>
          </p:cNvSpPr>
          <p:nvPr/>
        </p:nvSpPr>
        <p:spPr bwMode="auto">
          <a:xfrm>
            <a:off x="3657600" y="33528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2" name="Line 23"/>
          <p:cNvSpPr>
            <a:spLocks noChangeShapeType="1"/>
          </p:cNvSpPr>
          <p:nvPr/>
        </p:nvSpPr>
        <p:spPr bwMode="auto">
          <a:xfrm flipH="1">
            <a:off x="1828800" y="4038600"/>
            <a:ext cx="685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3" name="Line 24"/>
          <p:cNvSpPr>
            <a:spLocks noChangeShapeType="1"/>
          </p:cNvSpPr>
          <p:nvPr/>
        </p:nvSpPr>
        <p:spPr bwMode="auto">
          <a:xfrm>
            <a:off x="2667000" y="40386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4" name="Line 25"/>
          <p:cNvSpPr>
            <a:spLocks noChangeShapeType="1"/>
          </p:cNvSpPr>
          <p:nvPr/>
        </p:nvSpPr>
        <p:spPr bwMode="auto">
          <a:xfrm flipH="1">
            <a:off x="4343400" y="4038600"/>
            <a:ext cx="5334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5" name="Line 26"/>
          <p:cNvSpPr>
            <a:spLocks noChangeShapeType="1"/>
          </p:cNvSpPr>
          <p:nvPr/>
        </p:nvSpPr>
        <p:spPr bwMode="auto">
          <a:xfrm>
            <a:off x="5029200" y="40386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6" name="Text Box 27"/>
          <p:cNvSpPr txBox="1">
            <a:spLocks noChangeArrowheads="1"/>
          </p:cNvSpPr>
          <p:nvPr/>
        </p:nvSpPr>
        <p:spPr bwMode="auto">
          <a:xfrm>
            <a:off x="2651125" y="45529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0507" name="Text Box 28"/>
          <p:cNvSpPr txBox="1">
            <a:spLocks noChangeArrowheads="1"/>
          </p:cNvSpPr>
          <p:nvPr/>
        </p:nvSpPr>
        <p:spPr bwMode="auto">
          <a:xfrm>
            <a:off x="4069042" y="452422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dirty="0">
                <a:latin typeface="Courier New" panose="02070309020205020404" pitchFamily="49" charset="0"/>
              </a:rPr>
              <a:t>NULL</a:t>
            </a:r>
          </a:p>
        </p:txBody>
      </p:sp>
      <p:sp>
        <p:nvSpPr>
          <p:cNvPr id="20509" name="Text Box 30"/>
          <p:cNvSpPr txBox="1">
            <a:spLocks noChangeArrowheads="1"/>
          </p:cNvSpPr>
          <p:nvPr/>
        </p:nvSpPr>
        <p:spPr bwMode="auto">
          <a:xfrm>
            <a:off x="1905000" y="381000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dirty="0" smtClean="0">
                <a:latin typeface="Courier New" panose="02070309020205020404" pitchFamily="49" charset="0"/>
              </a:rPr>
              <a:t>3</a:t>
            </a:r>
            <a:endParaRPr lang="en-US" sz="2000" b="1" baseline="0" dirty="0">
              <a:latin typeface="Courier New" panose="02070309020205020404" pitchFamily="49" charset="0"/>
            </a:endParaRPr>
          </a:p>
        </p:txBody>
      </p:sp>
      <p:sp>
        <p:nvSpPr>
          <p:cNvPr id="20510" name="Text Box 31"/>
          <p:cNvSpPr txBox="1">
            <a:spLocks noChangeArrowheads="1"/>
          </p:cNvSpPr>
          <p:nvPr/>
        </p:nvSpPr>
        <p:spPr bwMode="auto">
          <a:xfrm>
            <a:off x="2895600" y="312420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dirty="0">
                <a:latin typeface="Courier New" panose="02070309020205020404" pitchFamily="49" charset="0"/>
              </a:rPr>
              <a:t>5</a:t>
            </a:r>
          </a:p>
        </p:txBody>
      </p:sp>
      <p:sp>
        <p:nvSpPr>
          <p:cNvPr id="20512" name="Text Box 33"/>
          <p:cNvSpPr txBox="1">
            <a:spLocks noChangeArrowheads="1"/>
          </p:cNvSpPr>
          <p:nvPr/>
        </p:nvSpPr>
        <p:spPr bwMode="auto">
          <a:xfrm>
            <a:off x="4267200" y="381000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dirty="0" smtClean="0">
                <a:latin typeface="Courier New" panose="02070309020205020404" pitchFamily="49" charset="0"/>
              </a:rPr>
              <a:t>8</a:t>
            </a:r>
            <a:endParaRPr lang="en-US" sz="2000" b="1" baseline="0" dirty="0">
              <a:latin typeface="Courier New" panose="02070309020205020404" pitchFamily="49" charset="0"/>
            </a:endParaRPr>
          </a:p>
        </p:txBody>
      </p:sp>
      <p:sp>
        <p:nvSpPr>
          <p:cNvPr id="20513" name="Text Box 36"/>
          <p:cNvSpPr txBox="1">
            <a:spLocks noChangeArrowheads="1"/>
          </p:cNvSpPr>
          <p:nvPr/>
        </p:nvSpPr>
        <p:spPr bwMode="auto">
          <a:xfrm>
            <a:off x="3505200" y="22860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root</a:t>
            </a:r>
          </a:p>
        </p:txBody>
      </p:sp>
      <p:sp>
        <p:nvSpPr>
          <p:cNvPr id="20520" name="Text Box 48"/>
          <p:cNvSpPr txBox="1">
            <a:spLocks noChangeArrowheads="1"/>
          </p:cNvSpPr>
          <p:nvPr/>
        </p:nvSpPr>
        <p:spPr bwMode="auto">
          <a:xfrm>
            <a:off x="1402883" y="45529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dirty="0">
                <a:latin typeface="Courier New" panose="02070309020205020404" pitchFamily="49" charset="0"/>
              </a:rPr>
              <a:t>NULL</a:t>
            </a:r>
          </a:p>
        </p:txBody>
      </p:sp>
      <p:sp>
        <p:nvSpPr>
          <p:cNvPr id="20521" name="Text Box 49"/>
          <p:cNvSpPr txBox="1">
            <a:spLocks noChangeArrowheads="1"/>
          </p:cNvSpPr>
          <p:nvPr/>
        </p:nvSpPr>
        <p:spPr bwMode="auto">
          <a:xfrm>
            <a:off x="4325283" y="558921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dirty="0">
                <a:latin typeface="Courier New" panose="02070309020205020404" pitchFamily="49" charset="0"/>
              </a:rPr>
              <a:t>NULL</a:t>
            </a:r>
          </a:p>
        </p:txBody>
      </p:sp>
      <p:sp>
        <p:nvSpPr>
          <p:cNvPr id="20526" name="Line 54"/>
          <p:cNvSpPr>
            <a:spLocks noChangeShapeType="1"/>
          </p:cNvSpPr>
          <p:nvPr/>
        </p:nvSpPr>
        <p:spPr bwMode="auto">
          <a:xfrm flipH="1">
            <a:off x="5187576" y="4697131"/>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 name="Rectangle 17"/>
          <p:cNvSpPr>
            <a:spLocks noChangeArrowheads="1"/>
          </p:cNvSpPr>
          <p:nvPr/>
        </p:nvSpPr>
        <p:spPr bwMode="auto">
          <a:xfrm>
            <a:off x="5105026" y="4468531"/>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53" name="Rectangle 18"/>
          <p:cNvSpPr>
            <a:spLocks noChangeArrowheads="1"/>
          </p:cNvSpPr>
          <p:nvPr/>
        </p:nvSpPr>
        <p:spPr bwMode="auto">
          <a:xfrm>
            <a:off x="5790826" y="4468531"/>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54" name="Rectangle 19"/>
          <p:cNvSpPr>
            <a:spLocks noChangeArrowheads="1"/>
          </p:cNvSpPr>
          <p:nvPr/>
        </p:nvSpPr>
        <p:spPr bwMode="auto">
          <a:xfrm>
            <a:off x="5562226" y="4468531"/>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55" name="Text Box 32"/>
          <p:cNvSpPr txBox="1">
            <a:spLocks noChangeArrowheads="1"/>
          </p:cNvSpPr>
          <p:nvPr/>
        </p:nvSpPr>
        <p:spPr bwMode="auto">
          <a:xfrm>
            <a:off x="5105026" y="4468531"/>
            <a:ext cx="4924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dirty="0" smtClean="0">
                <a:latin typeface="Courier New" panose="02070309020205020404" pitchFamily="49" charset="0"/>
              </a:rPr>
              <a:t>12</a:t>
            </a:r>
            <a:endParaRPr lang="en-US" sz="2000" b="1" baseline="0" dirty="0">
              <a:latin typeface="Courier New" panose="02070309020205020404" pitchFamily="49" charset="0"/>
            </a:endParaRPr>
          </a:p>
        </p:txBody>
      </p:sp>
      <p:sp>
        <p:nvSpPr>
          <p:cNvPr id="57" name="Text Box 53"/>
          <p:cNvSpPr txBox="1">
            <a:spLocks noChangeArrowheads="1"/>
          </p:cNvSpPr>
          <p:nvPr/>
        </p:nvSpPr>
        <p:spPr bwMode="auto">
          <a:xfrm>
            <a:off x="5997201" y="5024808"/>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dirty="0">
                <a:latin typeface="Courier New" panose="02070309020205020404" pitchFamily="49" charset="0"/>
              </a:rPr>
              <a:t>NULL</a:t>
            </a:r>
          </a:p>
        </p:txBody>
      </p:sp>
      <p:sp>
        <p:nvSpPr>
          <p:cNvPr id="58" name="Line 55"/>
          <p:cNvSpPr>
            <a:spLocks noChangeShapeType="1"/>
          </p:cNvSpPr>
          <p:nvPr/>
        </p:nvSpPr>
        <p:spPr bwMode="auto">
          <a:xfrm>
            <a:off x="5867026" y="4697131"/>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 name="Line 54"/>
          <p:cNvSpPr>
            <a:spLocks noChangeShapeType="1"/>
          </p:cNvSpPr>
          <p:nvPr/>
        </p:nvSpPr>
        <p:spPr bwMode="auto">
          <a:xfrm flipH="1">
            <a:off x="4684849" y="5279462"/>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 name="Rectangle 17"/>
          <p:cNvSpPr>
            <a:spLocks noChangeArrowheads="1"/>
          </p:cNvSpPr>
          <p:nvPr/>
        </p:nvSpPr>
        <p:spPr bwMode="auto">
          <a:xfrm>
            <a:off x="4602299" y="5050862"/>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61" name="Rectangle 18"/>
          <p:cNvSpPr>
            <a:spLocks noChangeArrowheads="1"/>
          </p:cNvSpPr>
          <p:nvPr/>
        </p:nvSpPr>
        <p:spPr bwMode="auto">
          <a:xfrm>
            <a:off x="5288099" y="5050862"/>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62" name="Rectangle 19"/>
          <p:cNvSpPr>
            <a:spLocks noChangeArrowheads="1"/>
          </p:cNvSpPr>
          <p:nvPr/>
        </p:nvSpPr>
        <p:spPr bwMode="auto">
          <a:xfrm>
            <a:off x="5059499" y="5050862"/>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63" name="Text Box 32"/>
          <p:cNvSpPr txBox="1">
            <a:spLocks noChangeArrowheads="1"/>
          </p:cNvSpPr>
          <p:nvPr/>
        </p:nvSpPr>
        <p:spPr bwMode="auto">
          <a:xfrm>
            <a:off x="4602299" y="5050862"/>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dirty="0">
                <a:latin typeface="Courier New" panose="02070309020205020404" pitchFamily="49" charset="0"/>
              </a:rPr>
              <a:t>9</a:t>
            </a:r>
          </a:p>
        </p:txBody>
      </p:sp>
      <p:sp>
        <p:nvSpPr>
          <p:cNvPr id="64" name="Text Box 53"/>
          <p:cNvSpPr txBox="1">
            <a:spLocks noChangeArrowheads="1"/>
          </p:cNvSpPr>
          <p:nvPr/>
        </p:nvSpPr>
        <p:spPr bwMode="auto">
          <a:xfrm>
            <a:off x="5494474" y="5607139"/>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dirty="0">
                <a:latin typeface="Courier New" panose="02070309020205020404" pitchFamily="49" charset="0"/>
              </a:rPr>
              <a:t>NULL</a:t>
            </a:r>
          </a:p>
        </p:txBody>
      </p:sp>
      <p:sp>
        <p:nvSpPr>
          <p:cNvPr id="65" name="Line 55"/>
          <p:cNvSpPr>
            <a:spLocks noChangeShapeType="1"/>
          </p:cNvSpPr>
          <p:nvPr/>
        </p:nvSpPr>
        <p:spPr bwMode="auto">
          <a:xfrm>
            <a:off x="5364299" y="5279462"/>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TextBox 1"/>
          <p:cNvSpPr txBox="1"/>
          <p:nvPr/>
        </p:nvSpPr>
        <p:spPr>
          <a:xfrm>
            <a:off x="479778" y="5973851"/>
            <a:ext cx="2339622" cy="369332"/>
          </a:xfrm>
          <a:prstGeom prst="rect">
            <a:avLst/>
          </a:prstGeom>
          <a:noFill/>
        </p:spPr>
        <p:txBody>
          <a:bodyPr wrap="square" rtlCol="0">
            <a:spAutoFit/>
          </a:bodyPr>
          <a:lstStyle/>
          <a:p>
            <a:r>
              <a:rPr lang="en-US" dirty="0" smtClean="0"/>
              <a:t>//See </a:t>
            </a:r>
            <a:r>
              <a:rPr lang="en-US" dirty="0" smtClean="0">
                <a:hlinkClick r:id="rId3" action="ppaction://hlinkfile"/>
              </a:rPr>
              <a:t>Example 3.1</a:t>
            </a:r>
            <a:endParaRPr lang="en-US" dirty="0"/>
          </a:p>
        </p:txBody>
      </p:sp>
    </p:spTree>
    <p:extLst>
      <p:ext uri="{BB962C8B-B14F-4D97-AF65-F5344CB8AC3E}">
        <p14:creationId xmlns:p14="http://schemas.microsoft.com/office/powerpoint/2010/main" val="3893889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Inserting an item into a Binary Search Tree</a:t>
            </a:r>
          </a:p>
        </p:txBody>
      </p:sp>
      <p:sp>
        <p:nvSpPr>
          <p:cNvPr id="48" name="Slide Number Placeholder 3"/>
          <p:cNvSpPr>
            <a:spLocks noGrp="1"/>
          </p:cNvSpPr>
          <p:nvPr>
            <p:ph type="sldNum" sz="quarter" idx="12"/>
          </p:nvPr>
        </p:nvSpPr>
        <p:spPr>
          <a:xfrm>
            <a:off x="7597559" y="511978"/>
            <a:ext cx="990599" cy="228659"/>
          </a:xfrm>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68ED098F-1025-4C4B-90EE-DF0741C7E694}" type="slidenum">
              <a:rPr lang="en-US" sz="1200" baseline="0" smtClean="0">
                <a:latin typeface="Arial" panose="020B0604020202020204" pitchFamily="34" charset="0"/>
              </a:rPr>
              <a:pPr/>
              <a:t>19</a:t>
            </a:fld>
            <a:endParaRPr lang="en-US" sz="1200" baseline="0" dirty="0">
              <a:latin typeface="Arial" panose="020B0604020202020204" pitchFamily="34" charset="0"/>
            </a:endParaRPr>
          </a:p>
        </p:txBody>
      </p:sp>
      <p:sp>
        <p:nvSpPr>
          <p:cNvPr id="20484" name="Rectangle 5"/>
          <p:cNvSpPr>
            <a:spLocks noChangeArrowheads="1"/>
          </p:cNvSpPr>
          <p:nvPr/>
        </p:nvSpPr>
        <p:spPr bwMode="auto">
          <a:xfrm>
            <a:off x="3124200" y="23622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85" name="Rectangle 6"/>
          <p:cNvSpPr>
            <a:spLocks noChangeArrowheads="1"/>
          </p:cNvSpPr>
          <p:nvPr/>
        </p:nvSpPr>
        <p:spPr bwMode="auto">
          <a:xfrm>
            <a:off x="2895600" y="31242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86" name="Rectangle 7"/>
          <p:cNvSpPr>
            <a:spLocks noChangeArrowheads="1"/>
          </p:cNvSpPr>
          <p:nvPr/>
        </p:nvSpPr>
        <p:spPr bwMode="auto">
          <a:xfrm>
            <a:off x="3581400" y="3124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87" name="Rectangle 8"/>
          <p:cNvSpPr>
            <a:spLocks noChangeArrowheads="1"/>
          </p:cNvSpPr>
          <p:nvPr/>
        </p:nvSpPr>
        <p:spPr bwMode="auto">
          <a:xfrm>
            <a:off x="3352800" y="3124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88" name="Rectangle 9"/>
          <p:cNvSpPr>
            <a:spLocks noChangeArrowheads="1"/>
          </p:cNvSpPr>
          <p:nvPr/>
        </p:nvSpPr>
        <p:spPr bwMode="auto">
          <a:xfrm>
            <a:off x="4267200" y="3810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89" name="Rectangle 10"/>
          <p:cNvSpPr>
            <a:spLocks noChangeArrowheads="1"/>
          </p:cNvSpPr>
          <p:nvPr/>
        </p:nvSpPr>
        <p:spPr bwMode="auto">
          <a:xfrm>
            <a:off x="4953000" y="3810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90" name="Rectangle 11"/>
          <p:cNvSpPr>
            <a:spLocks noChangeArrowheads="1"/>
          </p:cNvSpPr>
          <p:nvPr/>
        </p:nvSpPr>
        <p:spPr bwMode="auto">
          <a:xfrm>
            <a:off x="4724400" y="3810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91" name="Rectangle 12"/>
          <p:cNvSpPr>
            <a:spLocks noChangeArrowheads="1"/>
          </p:cNvSpPr>
          <p:nvPr/>
        </p:nvSpPr>
        <p:spPr bwMode="auto">
          <a:xfrm>
            <a:off x="1905000" y="3810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92" name="Rectangle 13"/>
          <p:cNvSpPr>
            <a:spLocks noChangeArrowheads="1"/>
          </p:cNvSpPr>
          <p:nvPr/>
        </p:nvSpPr>
        <p:spPr bwMode="auto">
          <a:xfrm>
            <a:off x="2590800" y="3810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93" name="Rectangle 14"/>
          <p:cNvSpPr>
            <a:spLocks noChangeArrowheads="1"/>
          </p:cNvSpPr>
          <p:nvPr/>
        </p:nvSpPr>
        <p:spPr bwMode="auto">
          <a:xfrm>
            <a:off x="2362200" y="3810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94" name="Rectangle 15"/>
          <p:cNvSpPr>
            <a:spLocks noChangeArrowheads="1"/>
          </p:cNvSpPr>
          <p:nvPr/>
        </p:nvSpPr>
        <p:spPr bwMode="auto">
          <a:xfrm>
            <a:off x="2057400" y="4495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95" name="Rectangle 16"/>
          <p:cNvSpPr>
            <a:spLocks noChangeArrowheads="1"/>
          </p:cNvSpPr>
          <p:nvPr/>
        </p:nvSpPr>
        <p:spPr bwMode="auto">
          <a:xfrm>
            <a:off x="1828800" y="4495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96" name="Rectangle 17"/>
          <p:cNvSpPr>
            <a:spLocks noChangeArrowheads="1"/>
          </p:cNvSpPr>
          <p:nvPr/>
        </p:nvSpPr>
        <p:spPr bwMode="auto">
          <a:xfrm>
            <a:off x="3886200" y="44958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97" name="Rectangle 18"/>
          <p:cNvSpPr>
            <a:spLocks noChangeArrowheads="1"/>
          </p:cNvSpPr>
          <p:nvPr/>
        </p:nvSpPr>
        <p:spPr bwMode="auto">
          <a:xfrm>
            <a:off x="4572000" y="4495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98" name="Rectangle 19"/>
          <p:cNvSpPr>
            <a:spLocks noChangeArrowheads="1"/>
          </p:cNvSpPr>
          <p:nvPr/>
        </p:nvSpPr>
        <p:spPr bwMode="auto">
          <a:xfrm>
            <a:off x="4343400" y="4495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0499" name="Line 20"/>
          <p:cNvSpPr>
            <a:spLocks noChangeShapeType="1"/>
          </p:cNvSpPr>
          <p:nvPr/>
        </p:nvSpPr>
        <p:spPr bwMode="auto">
          <a:xfrm>
            <a:off x="3352800" y="2590800"/>
            <a:ext cx="0" cy="5334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0" name="Line 21"/>
          <p:cNvSpPr>
            <a:spLocks noChangeShapeType="1"/>
          </p:cNvSpPr>
          <p:nvPr/>
        </p:nvSpPr>
        <p:spPr bwMode="auto">
          <a:xfrm flipH="1">
            <a:off x="2362200" y="33528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1" name="Line 22"/>
          <p:cNvSpPr>
            <a:spLocks noChangeShapeType="1"/>
          </p:cNvSpPr>
          <p:nvPr/>
        </p:nvSpPr>
        <p:spPr bwMode="auto">
          <a:xfrm>
            <a:off x="3657600" y="33528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2" name="Line 23"/>
          <p:cNvSpPr>
            <a:spLocks noChangeShapeType="1"/>
          </p:cNvSpPr>
          <p:nvPr/>
        </p:nvSpPr>
        <p:spPr bwMode="auto">
          <a:xfrm flipH="1">
            <a:off x="1828800" y="4038600"/>
            <a:ext cx="685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3" name="Line 24"/>
          <p:cNvSpPr>
            <a:spLocks noChangeShapeType="1"/>
          </p:cNvSpPr>
          <p:nvPr/>
        </p:nvSpPr>
        <p:spPr bwMode="auto">
          <a:xfrm>
            <a:off x="2667000" y="40386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4" name="Line 25"/>
          <p:cNvSpPr>
            <a:spLocks noChangeShapeType="1"/>
          </p:cNvSpPr>
          <p:nvPr/>
        </p:nvSpPr>
        <p:spPr bwMode="auto">
          <a:xfrm flipH="1">
            <a:off x="4343400" y="4038600"/>
            <a:ext cx="5334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5" name="Line 26"/>
          <p:cNvSpPr>
            <a:spLocks noChangeShapeType="1"/>
          </p:cNvSpPr>
          <p:nvPr/>
        </p:nvSpPr>
        <p:spPr bwMode="auto">
          <a:xfrm>
            <a:off x="5029200" y="40386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6" name="Text Box 27"/>
          <p:cNvSpPr txBox="1">
            <a:spLocks noChangeArrowheads="1"/>
          </p:cNvSpPr>
          <p:nvPr/>
        </p:nvSpPr>
        <p:spPr bwMode="auto">
          <a:xfrm>
            <a:off x="2651125" y="45529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0507" name="Text Box 28"/>
          <p:cNvSpPr txBox="1">
            <a:spLocks noChangeArrowheads="1"/>
          </p:cNvSpPr>
          <p:nvPr/>
        </p:nvSpPr>
        <p:spPr bwMode="auto">
          <a:xfrm>
            <a:off x="5029200" y="4495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0508" name="Text Box 29"/>
          <p:cNvSpPr txBox="1">
            <a:spLocks noChangeArrowheads="1"/>
          </p:cNvSpPr>
          <p:nvPr/>
        </p:nvSpPr>
        <p:spPr bwMode="auto">
          <a:xfrm>
            <a:off x="1447800" y="4495800"/>
            <a:ext cx="3810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7</a:t>
            </a:r>
          </a:p>
        </p:txBody>
      </p:sp>
      <p:sp>
        <p:nvSpPr>
          <p:cNvPr id="20509" name="Text Box 30"/>
          <p:cNvSpPr txBox="1">
            <a:spLocks noChangeArrowheads="1"/>
          </p:cNvSpPr>
          <p:nvPr/>
        </p:nvSpPr>
        <p:spPr bwMode="auto">
          <a:xfrm>
            <a:off x="1905000" y="38100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19</a:t>
            </a:r>
          </a:p>
        </p:txBody>
      </p:sp>
      <p:sp>
        <p:nvSpPr>
          <p:cNvPr id="20510" name="Text Box 31"/>
          <p:cNvSpPr txBox="1">
            <a:spLocks noChangeArrowheads="1"/>
          </p:cNvSpPr>
          <p:nvPr/>
        </p:nvSpPr>
        <p:spPr bwMode="auto">
          <a:xfrm>
            <a:off x="2895600" y="31242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31</a:t>
            </a:r>
          </a:p>
        </p:txBody>
      </p:sp>
      <p:sp>
        <p:nvSpPr>
          <p:cNvPr id="20511" name="Text Box 32"/>
          <p:cNvSpPr txBox="1">
            <a:spLocks noChangeArrowheads="1"/>
          </p:cNvSpPr>
          <p:nvPr/>
        </p:nvSpPr>
        <p:spPr bwMode="auto">
          <a:xfrm>
            <a:off x="3886200" y="44958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43</a:t>
            </a:r>
          </a:p>
        </p:txBody>
      </p:sp>
      <p:sp>
        <p:nvSpPr>
          <p:cNvPr id="20512" name="Text Box 33"/>
          <p:cNvSpPr txBox="1">
            <a:spLocks noChangeArrowheads="1"/>
          </p:cNvSpPr>
          <p:nvPr/>
        </p:nvSpPr>
        <p:spPr bwMode="auto">
          <a:xfrm>
            <a:off x="4267200" y="38100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59</a:t>
            </a:r>
          </a:p>
        </p:txBody>
      </p:sp>
      <p:sp>
        <p:nvSpPr>
          <p:cNvPr id="20513" name="Text Box 36"/>
          <p:cNvSpPr txBox="1">
            <a:spLocks noChangeArrowheads="1"/>
          </p:cNvSpPr>
          <p:nvPr/>
        </p:nvSpPr>
        <p:spPr bwMode="auto">
          <a:xfrm>
            <a:off x="3505200" y="22860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root</a:t>
            </a:r>
          </a:p>
        </p:txBody>
      </p:sp>
      <p:sp>
        <p:nvSpPr>
          <p:cNvPr id="20514" name="Text Box 42"/>
          <p:cNvSpPr txBox="1">
            <a:spLocks noChangeArrowheads="1"/>
          </p:cNvSpPr>
          <p:nvPr/>
        </p:nvSpPr>
        <p:spPr bwMode="auto">
          <a:xfrm>
            <a:off x="5410200" y="1941513"/>
            <a:ext cx="28194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lnSpc>
                <a:spcPct val="80000"/>
              </a:lnSpc>
            </a:pPr>
            <a:r>
              <a:rPr lang="en-US" sz="1800" b="1" baseline="0">
                <a:latin typeface="Arial" panose="020B0604020202020204" pitchFamily="34" charset="0"/>
              </a:rPr>
              <a:t>Step 1: 23 is less than 31.  Recursively insert 23 into the left subtree</a:t>
            </a:r>
          </a:p>
        </p:txBody>
      </p:sp>
      <p:sp>
        <p:nvSpPr>
          <p:cNvPr id="20515" name="Line 43"/>
          <p:cNvSpPr>
            <a:spLocks noChangeShapeType="1"/>
          </p:cNvSpPr>
          <p:nvPr/>
        </p:nvSpPr>
        <p:spPr bwMode="auto">
          <a:xfrm flipH="1">
            <a:off x="3810000" y="2286000"/>
            <a:ext cx="1524000" cy="838200"/>
          </a:xfrm>
          <a:prstGeom prst="line">
            <a:avLst/>
          </a:prstGeom>
          <a:noFill/>
          <a:ln w="952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16" name="Text Box 44"/>
          <p:cNvSpPr txBox="1">
            <a:spLocks noChangeArrowheads="1"/>
          </p:cNvSpPr>
          <p:nvPr/>
        </p:nvSpPr>
        <p:spPr bwMode="auto">
          <a:xfrm>
            <a:off x="381000" y="2209800"/>
            <a:ext cx="2057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lnSpc>
                <a:spcPct val="80000"/>
              </a:lnSpc>
            </a:pPr>
            <a:r>
              <a:rPr lang="en-US" sz="1800" b="1" baseline="0">
                <a:latin typeface="Arial" panose="020B0604020202020204" pitchFamily="34" charset="0"/>
              </a:rPr>
              <a:t>Step 2: 23 is greater than 19. Recursively insert 23 into the right subtree</a:t>
            </a:r>
          </a:p>
        </p:txBody>
      </p:sp>
      <p:sp>
        <p:nvSpPr>
          <p:cNvPr id="20517" name="Line 45"/>
          <p:cNvSpPr>
            <a:spLocks noChangeShapeType="1"/>
          </p:cNvSpPr>
          <p:nvPr/>
        </p:nvSpPr>
        <p:spPr bwMode="auto">
          <a:xfrm>
            <a:off x="1600200" y="3429000"/>
            <a:ext cx="381000" cy="381000"/>
          </a:xfrm>
          <a:prstGeom prst="line">
            <a:avLst/>
          </a:prstGeom>
          <a:noFill/>
          <a:ln w="952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18" name="Text Box 46"/>
          <p:cNvSpPr txBox="1">
            <a:spLocks noChangeArrowheads="1"/>
          </p:cNvSpPr>
          <p:nvPr/>
        </p:nvSpPr>
        <p:spPr bwMode="auto">
          <a:xfrm>
            <a:off x="5715000" y="5410200"/>
            <a:ext cx="26828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lnSpc>
                <a:spcPct val="80000"/>
              </a:lnSpc>
            </a:pPr>
            <a:r>
              <a:rPr lang="en-US" sz="1800" b="1" baseline="0">
                <a:latin typeface="Arial" panose="020B0604020202020204" pitchFamily="34" charset="0"/>
              </a:rPr>
              <a:t>Step 3: Since the right subtree is </a:t>
            </a:r>
            <a:r>
              <a:rPr lang="en-US" sz="1800" b="1" baseline="0">
                <a:latin typeface="Courier New" panose="02070309020205020404" pitchFamily="49" charset="0"/>
              </a:rPr>
              <a:t>NULL</a:t>
            </a:r>
            <a:r>
              <a:rPr lang="en-US" sz="1800" b="1" baseline="0">
                <a:latin typeface="Arial" panose="020B0604020202020204" pitchFamily="34" charset="0"/>
              </a:rPr>
              <a:t>, insert 23 here</a:t>
            </a:r>
            <a:r>
              <a:rPr lang="en-US" sz="1800" baseline="0">
                <a:latin typeface="Arial" panose="020B0604020202020204" pitchFamily="34" charset="0"/>
              </a:rPr>
              <a:t> </a:t>
            </a:r>
          </a:p>
        </p:txBody>
      </p:sp>
      <p:sp>
        <p:nvSpPr>
          <p:cNvPr id="20519" name="Line 47"/>
          <p:cNvSpPr>
            <a:spLocks noChangeShapeType="1"/>
          </p:cNvSpPr>
          <p:nvPr/>
        </p:nvSpPr>
        <p:spPr bwMode="auto">
          <a:xfrm flipH="1" flipV="1">
            <a:off x="3276600" y="4876800"/>
            <a:ext cx="2438400" cy="914400"/>
          </a:xfrm>
          <a:prstGeom prst="line">
            <a:avLst/>
          </a:prstGeom>
          <a:noFill/>
          <a:ln w="952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20" name="Text Box 48"/>
          <p:cNvSpPr txBox="1">
            <a:spLocks noChangeArrowheads="1"/>
          </p:cNvSpPr>
          <p:nvPr/>
        </p:nvSpPr>
        <p:spPr bwMode="auto">
          <a:xfrm>
            <a:off x="990600" y="51054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0521" name="Text Box 49"/>
          <p:cNvSpPr txBox="1">
            <a:spLocks noChangeArrowheads="1"/>
          </p:cNvSpPr>
          <p:nvPr/>
        </p:nvSpPr>
        <p:spPr bwMode="auto">
          <a:xfrm>
            <a:off x="2133600" y="51054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0522" name="Line 50"/>
          <p:cNvSpPr>
            <a:spLocks noChangeShapeType="1"/>
          </p:cNvSpPr>
          <p:nvPr/>
        </p:nvSpPr>
        <p:spPr bwMode="auto">
          <a:xfrm flipH="1">
            <a:off x="1371600" y="47244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23" name="Line 51"/>
          <p:cNvSpPr>
            <a:spLocks noChangeShapeType="1"/>
          </p:cNvSpPr>
          <p:nvPr/>
        </p:nvSpPr>
        <p:spPr bwMode="auto">
          <a:xfrm>
            <a:off x="2133600" y="47244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24" name="Text Box 52"/>
          <p:cNvSpPr txBox="1">
            <a:spLocks noChangeArrowheads="1"/>
          </p:cNvSpPr>
          <p:nvPr/>
        </p:nvSpPr>
        <p:spPr bwMode="auto">
          <a:xfrm>
            <a:off x="3505200" y="51054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0525" name="Text Box 53"/>
          <p:cNvSpPr txBox="1">
            <a:spLocks noChangeArrowheads="1"/>
          </p:cNvSpPr>
          <p:nvPr/>
        </p:nvSpPr>
        <p:spPr bwMode="auto">
          <a:xfrm>
            <a:off x="4648200" y="51054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0526" name="Line 54"/>
          <p:cNvSpPr>
            <a:spLocks noChangeShapeType="1"/>
          </p:cNvSpPr>
          <p:nvPr/>
        </p:nvSpPr>
        <p:spPr bwMode="auto">
          <a:xfrm flipH="1">
            <a:off x="3886200" y="47244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27" name="Line 55"/>
          <p:cNvSpPr>
            <a:spLocks noChangeShapeType="1"/>
          </p:cNvSpPr>
          <p:nvPr/>
        </p:nvSpPr>
        <p:spPr bwMode="auto">
          <a:xfrm>
            <a:off x="4648200" y="47244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28" name="Text Box 70"/>
          <p:cNvSpPr txBox="1">
            <a:spLocks noChangeArrowheads="1"/>
          </p:cNvSpPr>
          <p:nvPr/>
        </p:nvSpPr>
        <p:spPr bwMode="auto">
          <a:xfrm>
            <a:off x="6629400" y="3733800"/>
            <a:ext cx="18097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algn="ctr" eaLnBrk="1" hangingPunct="1"/>
            <a:r>
              <a:rPr lang="en-US" sz="1800" b="1" baseline="0">
                <a:latin typeface="Arial" panose="020B0604020202020204" pitchFamily="34" charset="0"/>
              </a:rPr>
              <a:t>value to insert:</a:t>
            </a:r>
          </a:p>
          <a:p>
            <a:pPr algn="ctr" eaLnBrk="1" hangingPunct="1"/>
            <a:r>
              <a:rPr lang="en-US" b="1" baseline="0">
                <a:latin typeface="Courier New" panose="02070309020205020404" pitchFamily="49" charset="0"/>
              </a:rPr>
              <a:t>23</a:t>
            </a:r>
          </a:p>
        </p:txBody>
      </p:sp>
      <p:sp>
        <p:nvSpPr>
          <p:cNvPr id="49" name="TextBox 48"/>
          <p:cNvSpPr txBox="1"/>
          <p:nvPr/>
        </p:nvSpPr>
        <p:spPr>
          <a:xfrm>
            <a:off x="479778" y="5973851"/>
            <a:ext cx="2339622" cy="369332"/>
          </a:xfrm>
          <a:prstGeom prst="rect">
            <a:avLst/>
          </a:prstGeom>
          <a:noFill/>
        </p:spPr>
        <p:txBody>
          <a:bodyPr wrap="square" rtlCol="0">
            <a:spAutoFit/>
          </a:bodyPr>
          <a:lstStyle/>
          <a:p>
            <a:r>
              <a:rPr lang="en-US" dirty="0" smtClean="0"/>
              <a:t>//See </a:t>
            </a:r>
            <a:r>
              <a:rPr lang="en-US" dirty="0" smtClean="0">
                <a:hlinkClick r:id="rId3" action="ppaction://hlinkfile"/>
              </a:rPr>
              <a:t>Example 3.2</a:t>
            </a:r>
            <a:endParaRPr lang="en-US" dirty="0"/>
          </a:p>
        </p:txBody>
      </p:sp>
    </p:spTree>
    <p:extLst>
      <p:ext uri="{BB962C8B-B14F-4D97-AF65-F5344CB8AC3E}">
        <p14:creationId xmlns:p14="http://schemas.microsoft.com/office/powerpoint/2010/main" val="206897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66800" y="685800"/>
            <a:ext cx="7024744" cy="1143000"/>
          </a:xfrm>
        </p:spPr>
        <p:txBody>
          <a:bodyPr/>
          <a:lstStyle/>
          <a:p>
            <a:pPr eaLnBrk="1" hangingPunct="1"/>
            <a:r>
              <a:rPr lang="en-US" dirty="0"/>
              <a:t>Learning Outcomes</a:t>
            </a:r>
          </a:p>
        </p:txBody>
      </p:sp>
      <p:sp>
        <p:nvSpPr>
          <p:cNvPr id="5123" name="Rectangle 3"/>
          <p:cNvSpPr>
            <a:spLocks noGrp="1" noChangeArrowheads="1"/>
          </p:cNvSpPr>
          <p:nvPr>
            <p:ph idx="1"/>
          </p:nvPr>
        </p:nvSpPr>
        <p:spPr>
          <a:xfrm>
            <a:off x="1043492" y="1981200"/>
            <a:ext cx="6777317" cy="4191000"/>
          </a:xfrm>
        </p:spPr>
        <p:txBody>
          <a:bodyPr>
            <a:normAutofit/>
          </a:bodyPr>
          <a:lstStyle/>
          <a:p>
            <a:pPr eaLnBrk="1" hangingPunct="1">
              <a:spcBef>
                <a:spcPct val="80000"/>
              </a:spcBef>
              <a:buFontTx/>
              <a:buNone/>
            </a:pPr>
            <a:r>
              <a:rPr lang="en-US" dirty="0"/>
              <a:t>At the end of this lecture, you will be able to:</a:t>
            </a:r>
          </a:p>
          <a:p>
            <a:pPr>
              <a:buFont typeface="Arial" pitchFamily="34" charset="0"/>
              <a:buChar char="•"/>
              <a:defRPr/>
            </a:pPr>
            <a:r>
              <a:rPr lang="en-US" dirty="0"/>
              <a:t>Learn about binary trees</a:t>
            </a:r>
          </a:p>
          <a:p>
            <a:pPr>
              <a:buFont typeface="Arial" pitchFamily="34" charset="0"/>
              <a:buChar char="•"/>
              <a:defRPr/>
            </a:pPr>
            <a:r>
              <a:rPr lang="en-US" dirty="0"/>
              <a:t>Explore various binary tree traversal algorithms</a:t>
            </a:r>
          </a:p>
          <a:p>
            <a:pPr>
              <a:buFont typeface="Arial" pitchFamily="34" charset="0"/>
              <a:buChar char="•"/>
              <a:defRPr/>
            </a:pPr>
            <a:r>
              <a:rPr lang="en-US" dirty="0"/>
              <a:t>Organize data in a binary search tree</a:t>
            </a:r>
          </a:p>
          <a:p>
            <a:pPr>
              <a:buFont typeface="Arial" pitchFamily="34" charset="0"/>
              <a:buChar char="•"/>
              <a:defRPr/>
            </a:pPr>
            <a:r>
              <a:rPr lang="en-US" dirty="0"/>
              <a:t>Insert and delete items in a binary search tree</a:t>
            </a:r>
          </a:p>
          <a:p>
            <a:pPr>
              <a:buFont typeface="Arial" pitchFamily="34" charset="0"/>
              <a:buChar char="•"/>
              <a:defRPr/>
            </a:pPr>
            <a:r>
              <a:rPr lang="en-US" dirty="0"/>
              <a:t>Explore </a:t>
            </a:r>
            <a:r>
              <a:rPr lang="en-US" dirty="0" err="1"/>
              <a:t>nonrecursive</a:t>
            </a:r>
            <a:r>
              <a:rPr lang="en-US" dirty="0"/>
              <a:t> binary tree traversal algorithms</a:t>
            </a:r>
          </a:p>
          <a:p>
            <a:endParaRPr lang="en-US" dirty="0"/>
          </a:p>
          <a:p>
            <a:endParaRPr lang="en-US" dirty="0"/>
          </a:p>
        </p:txBody>
      </p:sp>
      <p:sp>
        <p:nvSpPr>
          <p:cNvPr id="3" name="Slide Number Placeholder 5"/>
          <p:cNvSpPr>
            <a:spLocks noGrp="1"/>
          </p:cNvSpPr>
          <p:nvPr>
            <p:ph type="sldNum" sz="quarter" idx="12"/>
          </p:nvPr>
        </p:nvSpPr>
        <p:spPr/>
        <p:txBody>
          <a:bodyPr/>
          <a:lstStyle/>
          <a:p>
            <a:pPr>
              <a:defRPr/>
            </a:pPr>
            <a:fld id="{02A64B84-804E-4FB8-9801-9FD0D5C8C427}" type="slidenum">
              <a:rPr lang="en-US"/>
              <a:pPr>
                <a:defRPr/>
              </a:pPr>
              <a:t>2</a:t>
            </a:fld>
            <a:endParaRPr lang="en-US"/>
          </a:p>
        </p:txBody>
      </p:sp>
    </p:spTree>
    <p:extLst>
      <p:ext uri="{BB962C8B-B14F-4D97-AF65-F5344CB8AC3E}">
        <p14:creationId xmlns:p14="http://schemas.microsoft.com/office/powerpoint/2010/main" val="1445056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Traversing a Binary Tree</a:t>
            </a:r>
          </a:p>
        </p:txBody>
      </p:sp>
      <p:sp>
        <p:nvSpPr>
          <p:cNvPr id="21507" name="Rectangle 3"/>
          <p:cNvSpPr>
            <a:spLocks noGrp="1" noChangeArrowheads="1"/>
          </p:cNvSpPr>
          <p:nvPr>
            <p:ph idx="1"/>
          </p:nvPr>
        </p:nvSpPr>
        <p:spPr>
          <a:xfrm>
            <a:off x="685800" y="1752600"/>
            <a:ext cx="7772400" cy="4114800"/>
          </a:xfrm>
        </p:spPr>
        <p:txBody>
          <a:bodyPr>
            <a:normAutofit lnSpcReduction="10000"/>
          </a:bodyPr>
          <a:lstStyle/>
          <a:p>
            <a:pPr marL="609600" indent="-609600" eaLnBrk="1" hangingPunct="1">
              <a:lnSpc>
                <a:spcPct val="80000"/>
              </a:lnSpc>
              <a:buFontTx/>
              <a:buNone/>
            </a:pPr>
            <a:r>
              <a:rPr lang="en-US" sz="2800" smtClean="0"/>
              <a:t>	Three traversal methods:</a:t>
            </a:r>
          </a:p>
          <a:p>
            <a:pPr marL="990600" lvl="1" indent="-533400" eaLnBrk="1" hangingPunct="1">
              <a:lnSpc>
                <a:spcPct val="80000"/>
              </a:lnSpc>
              <a:buFontTx/>
              <a:buAutoNum type="arabicParenR"/>
            </a:pPr>
            <a:r>
              <a:rPr lang="en-US" sz="2400" u="sng" smtClean="0"/>
              <a:t>Inorder</a:t>
            </a:r>
            <a:r>
              <a:rPr lang="en-US" sz="2400" smtClean="0"/>
              <a:t>: </a:t>
            </a:r>
          </a:p>
          <a:p>
            <a:pPr marL="1371600" lvl="2" indent="-457200" eaLnBrk="1" hangingPunct="1">
              <a:lnSpc>
                <a:spcPct val="80000"/>
              </a:lnSpc>
              <a:buFontTx/>
              <a:buAutoNum type="alphaLcParenR"/>
            </a:pPr>
            <a:r>
              <a:rPr lang="en-US" sz="2000" smtClean="0"/>
              <a:t>Traverse left subtree of node</a:t>
            </a:r>
          </a:p>
          <a:p>
            <a:pPr marL="1371600" lvl="2" indent="-457200" eaLnBrk="1" hangingPunct="1">
              <a:lnSpc>
                <a:spcPct val="80000"/>
              </a:lnSpc>
              <a:buFontTx/>
              <a:buAutoNum type="alphaLcParenR"/>
            </a:pPr>
            <a:r>
              <a:rPr lang="en-US" sz="2000" smtClean="0"/>
              <a:t>Process data in node</a:t>
            </a:r>
          </a:p>
          <a:p>
            <a:pPr marL="1371600" lvl="2" indent="-457200" eaLnBrk="1" hangingPunct="1">
              <a:lnSpc>
                <a:spcPct val="80000"/>
              </a:lnSpc>
              <a:buFontTx/>
              <a:buAutoNum type="alphaLcParenR"/>
            </a:pPr>
            <a:r>
              <a:rPr lang="en-US" sz="2000" smtClean="0"/>
              <a:t>Traverse right subtree of node</a:t>
            </a:r>
          </a:p>
          <a:p>
            <a:pPr marL="990600" lvl="1" indent="-533400" eaLnBrk="1" hangingPunct="1">
              <a:lnSpc>
                <a:spcPct val="80000"/>
              </a:lnSpc>
              <a:buFontTx/>
              <a:buAutoNum type="arabicParenR"/>
            </a:pPr>
            <a:r>
              <a:rPr lang="en-US" sz="2400" u="sng" smtClean="0"/>
              <a:t>Preorder</a:t>
            </a:r>
            <a:r>
              <a:rPr lang="en-US" sz="2400" smtClean="0"/>
              <a:t>: </a:t>
            </a:r>
          </a:p>
          <a:p>
            <a:pPr marL="1371600" lvl="2" indent="-457200" eaLnBrk="1" hangingPunct="1">
              <a:lnSpc>
                <a:spcPct val="80000"/>
              </a:lnSpc>
              <a:buFontTx/>
              <a:buAutoNum type="alphaLcParenR"/>
            </a:pPr>
            <a:r>
              <a:rPr lang="en-US" sz="2000" smtClean="0"/>
              <a:t>Process data in node</a:t>
            </a:r>
          </a:p>
          <a:p>
            <a:pPr marL="1371600" lvl="2" indent="-457200" eaLnBrk="1" hangingPunct="1">
              <a:lnSpc>
                <a:spcPct val="80000"/>
              </a:lnSpc>
              <a:buFontTx/>
              <a:buAutoNum type="alphaLcParenR"/>
            </a:pPr>
            <a:r>
              <a:rPr lang="en-US" sz="2000" smtClean="0"/>
              <a:t>Traverse left subtree of node</a:t>
            </a:r>
          </a:p>
          <a:p>
            <a:pPr marL="1371600" lvl="2" indent="-457200" eaLnBrk="1" hangingPunct="1">
              <a:lnSpc>
                <a:spcPct val="80000"/>
              </a:lnSpc>
              <a:buFontTx/>
              <a:buAutoNum type="alphaLcParenR"/>
            </a:pPr>
            <a:r>
              <a:rPr lang="en-US" sz="2000" smtClean="0"/>
              <a:t>Traverse right subtree of node</a:t>
            </a:r>
          </a:p>
          <a:p>
            <a:pPr marL="990600" lvl="1" indent="-533400" eaLnBrk="1" hangingPunct="1">
              <a:lnSpc>
                <a:spcPct val="80000"/>
              </a:lnSpc>
              <a:buFontTx/>
              <a:buAutoNum type="arabicParenR"/>
            </a:pPr>
            <a:r>
              <a:rPr lang="en-US" sz="2400" u="sng" smtClean="0"/>
              <a:t>Postorder</a:t>
            </a:r>
            <a:r>
              <a:rPr lang="en-US" sz="2400" smtClean="0"/>
              <a:t>: </a:t>
            </a:r>
          </a:p>
          <a:p>
            <a:pPr marL="1371600" lvl="2" indent="-457200" eaLnBrk="1" hangingPunct="1">
              <a:lnSpc>
                <a:spcPct val="80000"/>
              </a:lnSpc>
              <a:buFontTx/>
              <a:buAutoNum type="alphaLcParenR"/>
            </a:pPr>
            <a:r>
              <a:rPr lang="en-US" sz="2000" smtClean="0"/>
              <a:t>Traverse left subtree of node</a:t>
            </a:r>
          </a:p>
          <a:p>
            <a:pPr marL="1371600" lvl="2" indent="-457200" eaLnBrk="1" hangingPunct="1">
              <a:lnSpc>
                <a:spcPct val="80000"/>
              </a:lnSpc>
              <a:buFontTx/>
              <a:buAutoNum type="alphaLcParenR"/>
            </a:pPr>
            <a:r>
              <a:rPr lang="en-US" sz="2000" smtClean="0"/>
              <a:t>Traverse right subtree of node</a:t>
            </a:r>
          </a:p>
          <a:p>
            <a:pPr marL="1371600" lvl="2" indent="-457200" eaLnBrk="1" hangingPunct="1">
              <a:lnSpc>
                <a:spcPct val="80000"/>
              </a:lnSpc>
              <a:buFontTx/>
              <a:buAutoNum type="alphaLcParenR"/>
            </a:pPr>
            <a:r>
              <a:rPr lang="en-US" sz="2000" smtClean="0"/>
              <a:t>Process data in node</a:t>
            </a:r>
          </a:p>
        </p:txBody>
      </p:sp>
      <p:sp>
        <p:nvSpPr>
          <p:cNvPr id="4" name="Slide Number Placeholder 3"/>
          <p:cNvSpPr>
            <a:spLocks noGrp="1"/>
          </p:cNvSpPr>
          <p:nvPr>
            <p:ph type="sldNum" sz="quarter" idx="12"/>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9C9A656B-0109-4558-8509-0DCD84DA4895}" type="slidenum">
              <a:rPr lang="en-US" sz="1200" baseline="0" smtClean="0">
                <a:latin typeface="Arial" panose="020B0604020202020204" pitchFamily="34" charset="0"/>
              </a:rPr>
              <a:pPr/>
              <a:t>20</a:t>
            </a:fld>
            <a:endParaRPr lang="en-US" sz="1200" baseline="0" dirty="0">
              <a:latin typeface="Arial" panose="020B0604020202020204" pitchFamily="34" charset="0"/>
            </a:endParaRPr>
          </a:p>
        </p:txBody>
      </p:sp>
    </p:spTree>
    <p:extLst>
      <p:ext uri="{BB962C8B-B14F-4D97-AF65-F5344CB8AC3E}">
        <p14:creationId xmlns:p14="http://schemas.microsoft.com/office/powerpoint/2010/main" val="229706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type="title"/>
          </p:nvPr>
        </p:nvSpPr>
        <p:spPr>
          <a:xfrm>
            <a:off x="381000" y="457200"/>
            <a:ext cx="8439150" cy="990600"/>
          </a:xfrm>
          <a:noFill/>
        </p:spPr>
        <p:txBody>
          <a:bodyPr/>
          <a:lstStyle/>
          <a:p>
            <a:r>
              <a:rPr lang="en-US" smtClean="0"/>
              <a:t>INORDER Traversal Algorithm</a:t>
            </a:r>
          </a:p>
        </p:txBody>
      </p:sp>
      <p:sp>
        <p:nvSpPr>
          <p:cNvPr id="48131" name="Rectangle 2"/>
          <p:cNvSpPr>
            <a:spLocks noGrp="1" noChangeArrowheads="1"/>
          </p:cNvSpPr>
          <p:nvPr>
            <p:ph idx="1"/>
          </p:nvPr>
        </p:nvSpPr>
        <p:spPr>
          <a:xfrm>
            <a:off x="533400" y="1752600"/>
            <a:ext cx="8001000" cy="4648200"/>
          </a:xfrm>
          <a:noFill/>
        </p:spPr>
        <p:txBody>
          <a:bodyPr/>
          <a:lstStyle/>
          <a:p>
            <a:pPr>
              <a:lnSpc>
                <a:spcPct val="120000"/>
              </a:lnSpc>
              <a:buSzPct val="65000"/>
              <a:buFont typeface="Monotype Sorts" pitchFamily="2" charset="2"/>
              <a:buNone/>
            </a:pPr>
            <a:r>
              <a:rPr lang="en-US" sz="2800" b="1" smtClean="0"/>
              <a:t>Let T be an ordered binary tree with root r.</a:t>
            </a:r>
          </a:p>
          <a:p>
            <a:pPr>
              <a:lnSpc>
                <a:spcPct val="120000"/>
              </a:lnSpc>
              <a:buSzPct val="65000"/>
              <a:buFont typeface="Monotype Sorts" pitchFamily="2" charset="2"/>
              <a:buNone/>
            </a:pPr>
            <a:endParaRPr lang="en-US" sz="2000" b="1" smtClean="0"/>
          </a:p>
          <a:p>
            <a:pPr>
              <a:lnSpc>
                <a:spcPct val="120000"/>
              </a:lnSpc>
              <a:buSzPct val="65000"/>
              <a:buFont typeface="Monotype Sorts" pitchFamily="2" charset="2"/>
              <a:buNone/>
            </a:pPr>
            <a:r>
              <a:rPr lang="en-US" sz="2800" b="1" smtClean="0"/>
              <a:t>If T has only r, then r is the inorder traversal.  </a:t>
            </a:r>
          </a:p>
          <a:p>
            <a:pPr>
              <a:lnSpc>
                <a:spcPct val="120000"/>
              </a:lnSpc>
              <a:buSzPct val="65000"/>
              <a:buFont typeface="Monotype Sorts" pitchFamily="2" charset="2"/>
              <a:buNone/>
            </a:pPr>
            <a:r>
              <a:rPr lang="en-US" sz="2800" b="1" smtClean="0"/>
              <a:t>Otherwise, suppose T</a:t>
            </a:r>
            <a:r>
              <a:rPr lang="en-US" sz="2800" b="1" baseline="-25000" smtClean="0"/>
              <a:t>1</a:t>
            </a:r>
            <a:r>
              <a:rPr lang="en-US" sz="2800" b="1" smtClean="0"/>
              <a:t>, T</a:t>
            </a:r>
            <a:r>
              <a:rPr lang="en-US" sz="2800" b="1" baseline="-25000" smtClean="0"/>
              <a:t>2</a:t>
            </a:r>
            <a:r>
              <a:rPr lang="en-US" sz="2800" b="1" smtClean="0"/>
              <a:t> are the left and right subtrees at r.  </a:t>
            </a:r>
            <a:r>
              <a:rPr lang="en-US" sz="2800" b="1" smtClean="0">
                <a:solidFill>
                  <a:srgbClr val="CC0000"/>
                </a:solidFill>
              </a:rPr>
              <a:t>The inorder traversal begins by traversing T</a:t>
            </a:r>
            <a:r>
              <a:rPr lang="en-US" sz="2800" b="1" baseline="-25000" smtClean="0">
                <a:solidFill>
                  <a:srgbClr val="CC0000"/>
                </a:solidFill>
              </a:rPr>
              <a:t>1</a:t>
            </a:r>
            <a:r>
              <a:rPr lang="en-US" sz="2800" b="1" smtClean="0">
                <a:solidFill>
                  <a:srgbClr val="CC0000"/>
                </a:solidFill>
              </a:rPr>
              <a:t> in inorder.</a:t>
            </a:r>
            <a:r>
              <a:rPr lang="en-US" sz="2800" b="1" smtClean="0"/>
              <a:t>  Then visits r, then traverses T</a:t>
            </a:r>
            <a:r>
              <a:rPr lang="en-US" sz="2800" b="1" baseline="-25000" smtClean="0"/>
              <a:t>2</a:t>
            </a:r>
            <a:r>
              <a:rPr lang="en-US" sz="2800" b="1" smtClean="0"/>
              <a:t> in inorder.   </a:t>
            </a:r>
          </a:p>
        </p:txBody>
      </p:sp>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1546BCFD-654B-4555-B654-F89F75BFC9F0}" type="slidenum">
              <a:rPr lang="en-US" sz="1400" smtClean="0"/>
              <a:pPr/>
              <a:t>21</a:t>
            </a:fld>
            <a:endParaRPr lang="en-US" sz="1400" smtClean="0"/>
          </a:p>
        </p:txBody>
      </p:sp>
    </p:spTree>
    <p:extLst>
      <p:ext uri="{BB962C8B-B14F-4D97-AF65-F5344CB8AC3E}">
        <p14:creationId xmlns:p14="http://schemas.microsoft.com/office/powerpoint/2010/main" val="70651199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Rectangle 6"/>
          <p:cNvSpPr>
            <a:spLocks noGrp="1" noChangeArrowheads="1"/>
          </p:cNvSpPr>
          <p:nvPr>
            <p:ph type="title"/>
          </p:nvPr>
        </p:nvSpPr>
        <p:spPr>
          <a:xfrm>
            <a:off x="361950" y="152400"/>
            <a:ext cx="8515350" cy="1143000"/>
          </a:xfrm>
          <a:noFill/>
        </p:spPr>
        <p:txBody>
          <a:bodyPr>
            <a:normAutofit fontScale="90000"/>
          </a:bodyPr>
          <a:lstStyle/>
          <a:p>
            <a:r>
              <a:rPr lang="en-US" smtClean="0"/>
              <a:t/>
            </a:r>
            <a:br>
              <a:rPr lang="en-US" smtClean="0"/>
            </a:br>
            <a:r>
              <a:rPr lang="en-US" sz="3600" smtClean="0"/>
              <a:t>Inorder Traversal:  </a:t>
            </a:r>
            <a:r>
              <a:rPr lang="en-US" sz="3600" smtClean="0">
                <a:solidFill>
                  <a:schemeClr val="tx1"/>
                </a:solidFill>
              </a:rPr>
              <a:t>A E H J M T Y</a:t>
            </a:r>
            <a:r>
              <a:rPr lang="en-US" smtClean="0"/>
              <a:t> </a:t>
            </a:r>
          </a:p>
        </p:txBody>
      </p:sp>
      <p:sp>
        <p:nvSpPr>
          <p:cNvPr id="49158" name="Rectangle 5"/>
          <p:cNvSpPr>
            <a:spLocks noGrp="1" noChangeArrowheads="1"/>
          </p:cNvSpPr>
          <p:nvPr>
            <p:ph idx="1"/>
          </p:nvPr>
        </p:nvSpPr>
        <p:spPr>
          <a:xfrm>
            <a:off x="620713" y="1958975"/>
            <a:ext cx="7913687" cy="4311650"/>
          </a:xfrm>
          <a:noFill/>
        </p:spPr>
        <p:txBody>
          <a:bodyPr/>
          <a:lstStyle/>
          <a:p>
            <a:pPr>
              <a:buFont typeface="Monotype Sorts" pitchFamily="2" charset="2"/>
              <a:buNone/>
            </a:pPr>
            <a:endParaRPr lang="en-US" sz="800" b="1" smtClean="0">
              <a:latin typeface="Courier New" pitchFamily="49" charset="0"/>
            </a:endParaRPr>
          </a:p>
          <a:p>
            <a:pPr>
              <a:buFont typeface="Monotype Sorts" pitchFamily="2" charset="2"/>
              <a:buNone/>
            </a:pPr>
            <a:endParaRPr lang="en-US" sz="800" b="1" smtClean="0">
              <a:latin typeface="Courier New" pitchFamily="49" charset="0"/>
            </a:endParaRPr>
          </a:p>
          <a:p>
            <a:pPr>
              <a:buFont typeface="Monotype Sorts" pitchFamily="2" charset="2"/>
              <a:buNone/>
            </a:pPr>
            <a:endParaRPr lang="en-US" sz="2800" b="1" smtClean="0">
              <a:latin typeface="Courier New" pitchFamily="49" charset="0"/>
            </a:endParaRPr>
          </a:p>
          <a:p>
            <a:pPr>
              <a:buFont typeface="Monotype Sorts" pitchFamily="2" charset="2"/>
              <a:buNone/>
            </a:pPr>
            <a:endParaRPr lang="en-US" sz="1800" smtClean="0"/>
          </a:p>
          <a:p>
            <a:pPr>
              <a:buFont typeface="Monotype Sorts" pitchFamily="2" charset="2"/>
              <a:buNone/>
            </a:pPr>
            <a:endParaRPr lang="en-US" sz="2800" b="1" smtClean="0">
              <a:latin typeface="Courier New" pitchFamily="49" charset="0"/>
            </a:endParaRPr>
          </a:p>
          <a:p>
            <a:pPr>
              <a:buFont typeface="Monotype Sorts" pitchFamily="2" charset="2"/>
              <a:buNone/>
            </a:pPr>
            <a:endParaRPr lang="en-US" sz="2800" b="1" smtClean="0">
              <a:latin typeface="Courier New" pitchFamily="49" charset="0"/>
            </a:endParaRPr>
          </a:p>
          <a:p>
            <a:pPr>
              <a:buFont typeface="Monotype Sorts" pitchFamily="2" charset="2"/>
              <a:buNone/>
            </a:pPr>
            <a:endParaRPr lang="en-US" sz="1800" smtClean="0"/>
          </a:p>
          <a:p>
            <a:pPr>
              <a:buFont typeface="Monotype Sorts" pitchFamily="2" charset="2"/>
              <a:buNone/>
            </a:pPr>
            <a:r>
              <a:rPr lang="en-US" sz="2800" b="1" smtClean="0">
                <a:latin typeface="Courier New" pitchFamily="49" charset="0"/>
              </a:rPr>
              <a:t> </a:t>
            </a:r>
            <a:r>
              <a:rPr lang="en-US" sz="2800" smtClean="0"/>
              <a:t> </a:t>
            </a:r>
          </a:p>
        </p:txBody>
      </p:sp>
      <p:sp>
        <p:nvSpPr>
          <p:cNvPr id="491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EE51734B-38E9-4948-B58A-2A64F2A7CA9E}" type="slidenum">
              <a:rPr lang="en-US" sz="1400" smtClean="0"/>
              <a:pPr/>
              <a:t>22</a:t>
            </a:fld>
            <a:endParaRPr lang="en-US" sz="1400" smtClean="0"/>
          </a:p>
        </p:txBody>
      </p:sp>
      <p:sp>
        <p:nvSpPr>
          <p:cNvPr id="49155" name="Oval 2"/>
          <p:cNvSpPr>
            <a:spLocks noChangeArrowheads="1"/>
          </p:cNvSpPr>
          <p:nvPr/>
        </p:nvSpPr>
        <p:spPr bwMode="auto">
          <a:xfrm>
            <a:off x="4795838" y="3336925"/>
            <a:ext cx="3798887" cy="2471738"/>
          </a:xfrm>
          <a:prstGeom prst="ellipse">
            <a:avLst/>
          </a:prstGeom>
          <a:solidFill>
            <a:srgbClr val="FFCC99"/>
          </a:solidFill>
          <a:ln w="12700">
            <a:solidFill>
              <a:schemeClr val="tx1"/>
            </a:solidFill>
            <a:round/>
            <a:headEnd/>
            <a:tailEnd/>
          </a:ln>
        </p:spPr>
        <p:txBody>
          <a:bodyPr wrap="none" anchor="ctr"/>
          <a:lstStyle/>
          <a:p>
            <a:endParaRPr lang="en-MY"/>
          </a:p>
        </p:txBody>
      </p:sp>
      <p:sp>
        <p:nvSpPr>
          <p:cNvPr id="49156" name="Oval 3"/>
          <p:cNvSpPr>
            <a:spLocks noChangeArrowheads="1"/>
          </p:cNvSpPr>
          <p:nvPr/>
        </p:nvSpPr>
        <p:spPr bwMode="auto">
          <a:xfrm>
            <a:off x="2717800" y="1778000"/>
            <a:ext cx="3514725" cy="1766888"/>
          </a:xfrm>
          <a:prstGeom prst="ellipse">
            <a:avLst/>
          </a:prstGeom>
          <a:solidFill>
            <a:srgbClr val="FFCC99"/>
          </a:solidFill>
          <a:ln w="12700">
            <a:solidFill>
              <a:schemeClr val="tx1"/>
            </a:solidFill>
            <a:round/>
            <a:headEnd/>
            <a:tailEnd/>
          </a:ln>
        </p:spPr>
        <p:txBody>
          <a:bodyPr wrap="none" anchor="ctr"/>
          <a:lstStyle/>
          <a:p>
            <a:endParaRPr lang="en-MY"/>
          </a:p>
        </p:txBody>
      </p:sp>
      <p:sp>
        <p:nvSpPr>
          <p:cNvPr id="49157" name="Oval 4"/>
          <p:cNvSpPr>
            <a:spLocks noChangeArrowheads="1"/>
          </p:cNvSpPr>
          <p:nvPr/>
        </p:nvSpPr>
        <p:spPr bwMode="auto">
          <a:xfrm>
            <a:off x="396875" y="3446463"/>
            <a:ext cx="3798888" cy="2362200"/>
          </a:xfrm>
          <a:prstGeom prst="ellipse">
            <a:avLst/>
          </a:prstGeom>
          <a:solidFill>
            <a:srgbClr val="FFCC99"/>
          </a:solidFill>
          <a:ln w="12700">
            <a:solidFill>
              <a:schemeClr val="tx1"/>
            </a:solidFill>
            <a:round/>
            <a:headEnd/>
            <a:tailEnd/>
          </a:ln>
        </p:spPr>
        <p:txBody>
          <a:bodyPr wrap="none" anchor="ctr"/>
          <a:lstStyle/>
          <a:p>
            <a:endParaRPr lang="en-MY"/>
          </a:p>
        </p:txBody>
      </p:sp>
      <p:sp>
        <p:nvSpPr>
          <p:cNvPr id="49160" name="Rectangle 7"/>
          <p:cNvSpPr>
            <a:spLocks noChangeArrowheads="1"/>
          </p:cNvSpPr>
          <p:nvPr/>
        </p:nvSpPr>
        <p:spPr bwMode="auto">
          <a:xfrm>
            <a:off x="2035175" y="3695700"/>
            <a:ext cx="957263" cy="387350"/>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49161" name="Rectangle 8"/>
          <p:cNvSpPr>
            <a:spLocks noChangeArrowheads="1"/>
          </p:cNvSpPr>
          <p:nvPr/>
        </p:nvSpPr>
        <p:spPr bwMode="auto">
          <a:xfrm>
            <a:off x="1182688" y="4476750"/>
            <a:ext cx="846137" cy="373063"/>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49162" name="Rectangle 9"/>
          <p:cNvSpPr>
            <a:spLocks noChangeArrowheads="1"/>
          </p:cNvSpPr>
          <p:nvPr/>
        </p:nvSpPr>
        <p:spPr bwMode="auto">
          <a:xfrm>
            <a:off x="2605088" y="4459288"/>
            <a:ext cx="865187" cy="404812"/>
          </a:xfrm>
          <a:prstGeom prst="rect">
            <a:avLst/>
          </a:prstGeom>
          <a:solidFill>
            <a:schemeClr val="accent1"/>
          </a:solidFill>
          <a:ln w="12700">
            <a:solidFill>
              <a:schemeClr val="tx1"/>
            </a:solidFill>
            <a:miter lim="800000"/>
            <a:headEnd/>
            <a:tailEnd/>
          </a:ln>
        </p:spPr>
        <p:txBody>
          <a:bodyPr wrap="none" anchor="ctr"/>
          <a:lstStyle/>
          <a:p>
            <a:endParaRPr lang="en-MY"/>
          </a:p>
        </p:txBody>
      </p:sp>
      <p:grpSp>
        <p:nvGrpSpPr>
          <p:cNvPr id="49163" name="Group 12"/>
          <p:cNvGrpSpPr>
            <a:grpSpLocks/>
          </p:cNvGrpSpPr>
          <p:nvPr/>
        </p:nvGrpSpPr>
        <p:grpSpPr bwMode="auto">
          <a:xfrm>
            <a:off x="4162425" y="2876550"/>
            <a:ext cx="927100" cy="457200"/>
            <a:chOff x="2622" y="1812"/>
            <a:chExt cx="584" cy="288"/>
          </a:xfrm>
        </p:grpSpPr>
        <p:sp>
          <p:nvSpPr>
            <p:cNvPr id="49183" name="Rectangle 10"/>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49184" name="Rectangle 11"/>
            <p:cNvSpPr>
              <a:spLocks noChangeArrowheads="1"/>
            </p:cNvSpPr>
            <p:nvPr/>
          </p:nvSpPr>
          <p:spPr bwMode="auto">
            <a:xfrm>
              <a:off x="2708" y="1812"/>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t>‘J’</a:t>
              </a:r>
            </a:p>
          </p:txBody>
        </p:sp>
      </p:grpSp>
      <p:sp>
        <p:nvSpPr>
          <p:cNvPr id="49164" name="Line 13"/>
          <p:cNvSpPr>
            <a:spLocks noChangeShapeType="1"/>
          </p:cNvSpPr>
          <p:nvPr/>
        </p:nvSpPr>
        <p:spPr bwMode="auto">
          <a:xfrm flipH="1" flipV="1">
            <a:off x="5056188" y="3108325"/>
            <a:ext cx="1490662" cy="6000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49165" name="Line 14"/>
          <p:cNvSpPr>
            <a:spLocks noChangeShapeType="1"/>
          </p:cNvSpPr>
          <p:nvPr/>
        </p:nvSpPr>
        <p:spPr bwMode="auto">
          <a:xfrm flipH="1" flipV="1">
            <a:off x="2786063" y="3967163"/>
            <a:ext cx="542925" cy="47466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49166" name="Line 15"/>
          <p:cNvSpPr>
            <a:spLocks noChangeShapeType="1"/>
          </p:cNvSpPr>
          <p:nvPr/>
        </p:nvSpPr>
        <p:spPr bwMode="auto">
          <a:xfrm flipV="1">
            <a:off x="1706563" y="3979863"/>
            <a:ext cx="568325" cy="50006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49167" name="Line 16"/>
          <p:cNvSpPr>
            <a:spLocks noChangeShapeType="1"/>
          </p:cNvSpPr>
          <p:nvPr/>
        </p:nvSpPr>
        <p:spPr bwMode="auto">
          <a:xfrm flipV="1">
            <a:off x="2641600" y="3121025"/>
            <a:ext cx="1576388" cy="57785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49168" name="Rectangle 17"/>
          <p:cNvSpPr>
            <a:spLocks noChangeArrowheads="1"/>
          </p:cNvSpPr>
          <p:nvPr/>
        </p:nvSpPr>
        <p:spPr bwMode="auto">
          <a:xfrm>
            <a:off x="2151063" y="3686175"/>
            <a:ext cx="64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b="1"/>
              <a:t> ‘E’</a:t>
            </a:r>
          </a:p>
        </p:txBody>
      </p:sp>
      <p:sp>
        <p:nvSpPr>
          <p:cNvPr id="49169" name="Rectangle 18"/>
          <p:cNvSpPr>
            <a:spLocks noChangeArrowheads="1"/>
          </p:cNvSpPr>
          <p:nvPr/>
        </p:nvSpPr>
        <p:spPr bwMode="auto">
          <a:xfrm>
            <a:off x="1293813" y="4478338"/>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b="1"/>
              <a:t>‘A’</a:t>
            </a:r>
          </a:p>
        </p:txBody>
      </p:sp>
      <p:sp>
        <p:nvSpPr>
          <p:cNvPr id="49170" name="Rectangle 19"/>
          <p:cNvSpPr>
            <a:spLocks noChangeArrowheads="1"/>
          </p:cNvSpPr>
          <p:nvPr/>
        </p:nvSpPr>
        <p:spPr bwMode="auto">
          <a:xfrm>
            <a:off x="2716213" y="4483100"/>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b="1"/>
              <a:t>‘H’</a:t>
            </a:r>
          </a:p>
        </p:txBody>
      </p:sp>
      <p:sp>
        <p:nvSpPr>
          <p:cNvPr id="49171" name="Rectangle 20"/>
          <p:cNvSpPr>
            <a:spLocks noChangeArrowheads="1"/>
          </p:cNvSpPr>
          <p:nvPr/>
        </p:nvSpPr>
        <p:spPr bwMode="auto">
          <a:xfrm>
            <a:off x="6132513" y="3689350"/>
            <a:ext cx="882650" cy="381000"/>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49172" name="Rectangle 21"/>
          <p:cNvSpPr>
            <a:spLocks noChangeArrowheads="1"/>
          </p:cNvSpPr>
          <p:nvPr/>
        </p:nvSpPr>
        <p:spPr bwMode="auto">
          <a:xfrm>
            <a:off x="5226050" y="4475163"/>
            <a:ext cx="898525" cy="388937"/>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49173" name="Rectangle 22"/>
          <p:cNvSpPr>
            <a:spLocks noChangeArrowheads="1"/>
          </p:cNvSpPr>
          <p:nvPr/>
        </p:nvSpPr>
        <p:spPr bwMode="auto">
          <a:xfrm>
            <a:off x="6937375" y="4506913"/>
            <a:ext cx="822325" cy="403225"/>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49174" name="Rectangle 23"/>
          <p:cNvSpPr>
            <a:spLocks noChangeArrowheads="1"/>
          </p:cNvSpPr>
          <p:nvPr/>
        </p:nvSpPr>
        <p:spPr bwMode="auto">
          <a:xfrm>
            <a:off x="6229350" y="3660775"/>
            <a:ext cx="542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b="1"/>
              <a:t>‘T’</a:t>
            </a:r>
          </a:p>
        </p:txBody>
      </p:sp>
      <p:sp>
        <p:nvSpPr>
          <p:cNvPr id="49175" name="Line 24"/>
          <p:cNvSpPr>
            <a:spLocks noChangeShapeType="1"/>
          </p:cNvSpPr>
          <p:nvPr/>
        </p:nvSpPr>
        <p:spPr bwMode="auto">
          <a:xfrm flipH="1" flipV="1">
            <a:off x="6931025" y="3992563"/>
            <a:ext cx="514350" cy="47466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49176" name="Line 25"/>
          <p:cNvSpPr>
            <a:spLocks noChangeShapeType="1"/>
          </p:cNvSpPr>
          <p:nvPr/>
        </p:nvSpPr>
        <p:spPr bwMode="auto">
          <a:xfrm flipV="1">
            <a:off x="5686425" y="3917950"/>
            <a:ext cx="593725" cy="52228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49177" name="Rectangle 26"/>
          <p:cNvSpPr>
            <a:spLocks noChangeArrowheads="1"/>
          </p:cNvSpPr>
          <p:nvPr/>
        </p:nvSpPr>
        <p:spPr bwMode="auto">
          <a:xfrm>
            <a:off x="5256213" y="4486275"/>
            <a:ext cx="696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b="1"/>
              <a:t> ‘M’</a:t>
            </a:r>
          </a:p>
        </p:txBody>
      </p:sp>
      <p:sp>
        <p:nvSpPr>
          <p:cNvPr id="49178" name="Rectangle 27"/>
          <p:cNvSpPr>
            <a:spLocks noChangeArrowheads="1"/>
          </p:cNvSpPr>
          <p:nvPr/>
        </p:nvSpPr>
        <p:spPr bwMode="auto">
          <a:xfrm>
            <a:off x="7029450" y="4486275"/>
            <a:ext cx="560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b="1"/>
              <a:t>‘Y’</a:t>
            </a:r>
          </a:p>
        </p:txBody>
      </p:sp>
      <p:sp>
        <p:nvSpPr>
          <p:cNvPr id="49179" name="Rectangle 30"/>
          <p:cNvSpPr>
            <a:spLocks noChangeArrowheads="1"/>
          </p:cNvSpPr>
          <p:nvPr/>
        </p:nvSpPr>
        <p:spPr bwMode="auto">
          <a:xfrm>
            <a:off x="4038600" y="22860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b="1"/>
              <a:t>ROOT</a:t>
            </a:r>
          </a:p>
        </p:txBody>
      </p:sp>
      <p:sp>
        <p:nvSpPr>
          <p:cNvPr id="49180" name="Rectangle 31"/>
          <p:cNvSpPr>
            <a:spLocks noChangeArrowheads="1"/>
          </p:cNvSpPr>
          <p:nvPr/>
        </p:nvSpPr>
        <p:spPr bwMode="auto">
          <a:xfrm>
            <a:off x="712788" y="5834063"/>
            <a:ext cx="321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solidFill>
                  <a:srgbClr val="CC0000"/>
                </a:solidFill>
              </a:rPr>
              <a:t>Visit left subtree first</a:t>
            </a:r>
            <a:endParaRPr lang="en-US" b="1">
              <a:solidFill>
                <a:srgbClr val="A50021"/>
              </a:solidFill>
            </a:endParaRPr>
          </a:p>
        </p:txBody>
      </p:sp>
      <p:sp>
        <p:nvSpPr>
          <p:cNvPr id="49181" name="Rectangle 32"/>
          <p:cNvSpPr>
            <a:spLocks noChangeArrowheads="1"/>
          </p:cNvSpPr>
          <p:nvPr/>
        </p:nvSpPr>
        <p:spPr bwMode="auto">
          <a:xfrm>
            <a:off x="5176838" y="5834063"/>
            <a:ext cx="338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solidFill>
                  <a:srgbClr val="006633"/>
                </a:solidFill>
              </a:rPr>
              <a:t>Visit right subtree last</a:t>
            </a:r>
          </a:p>
        </p:txBody>
      </p:sp>
      <p:sp>
        <p:nvSpPr>
          <p:cNvPr id="49182" name="Rectangle 33"/>
          <p:cNvSpPr>
            <a:spLocks noChangeArrowheads="1"/>
          </p:cNvSpPr>
          <p:nvPr/>
        </p:nvSpPr>
        <p:spPr bwMode="auto">
          <a:xfrm>
            <a:off x="5648325" y="1657350"/>
            <a:ext cx="197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solidFill>
                  <a:srgbClr val="3333CC"/>
                </a:solidFill>
              </a:rPr>
              <a:t>Visit second</a:t>
            </a:r>
            <a:endParaRPr lang="en-US" b="1">
              <a:solidFill>
                <a:srgbClr val="330099"/>
              </a:solidFill>
            </a:endParaRPr>
          </a:p>
        </p:txBody>
      </p:sp>
    </p:spTree>
    <p:extLst>
      <p:ext uri="{BB962C8B-B14F-4D97-AF65-F5344CB8AC3E}">
        <p14:creationId xmlns:p14="http://schemas.microsoft.com/office/powerpoint/2010/main" val="7210113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p:nvPr/>
        </p:nvSpPr>
        <p:spPr>
          <a:xfrm>
            <a:off x="7212105" y="268288"/>
            <a:ext cx="1645920" cy="1645920"/>
          </a:xfrm>
          <a:custGeom>
            <a:avLst/>
            <a:gdLst/>
            <a:ahLst/>
            <a:cxnLst/>
            <a:rect l="l" t="t" r="r" b="b"/>
            <a:pathLst>
              <a:path w="1645920" h="1645920">
                <a:moveTo>
                  <a:pt x="0" y="0"/>
                </a:moveTo>
                <a:lnTo>
                  <a:pt x="0" y="1645920"/>
                </a:lnTo>
                <a:lnTo>
                  <a:pt x="1645920" y="1645920"/>
                </a:lnTo>
                <a:lnTo>
                  <a:pt x="1645920" y="0"/>
                </a:lnTo>
                <a:lnTo>
                  <a:pt x="0" y="0"/>
                </a:lnTo>
                <a:close/>
              </a:path>
            </a:pathLst>
          </a:custGeom>
          <a:solidFill>
            <a:srgbClr val="6094C9"/>
          </a:solidFill>
        </p:spPr>
        <p:txBody>
          <a:bodyPr wrap="square" lIns="0" tIns="0" rIns="0" bIns="0" rtlCol="0">
            <a:noAutofit/>
          </a:bodyPr>
          <a:lstStyle/>
          <a:p>
            <a:endParaRPr/>
          </a:p>
        </p:txBody>
      </p:sp>
      <p:sp>
        <p:nvSpPr>
          <p:cNvPr id="20" name="object 20"/>
          <p:cNvSpPr/>
          <p:nvPr/>
        </p:nvSpPr>
        <p:spPr>
          <a:xfrm>
            <a:off x="6257925" y="3323367"/>
            <a:ext cx="381000" cy="381000"/>
          </a:xfrm>
          <a:custGeom>
            <a:avLst/>
            <a:gdLst/>
            <a:ahLst/>
            <a:cxnLst/>
            <a:rect l="l" t="t" r="r" b="b"/>
            <a:pathLst>
              <a:path w="381000" h="381000">
                <a:moveTo>
                  <a:pt x="0" y="190500"/>
                </a:moveTo>
                <a:lnTo>
                  <a:pt x="631" y="206124"/>
                </a:lnTo>
                <a:lnTo>
                  <a:pt x="2493" y="221400"/>
                </a:lnTo>
                <a:lnTo>
                  <a:pt x="5536" y="236279"/>
                </a:lnTo>
                <a:lnTo>
                  <a:pt x="9711" y="250712"/>
                </a:lnTo>
                <a:lnTo>
                  <a:pt x="14970" y="264651"/>
                </a:lnTo>
                <a:lnTo>
                  <a:pt x="21263" y="278045"/>
                </a:lnTo>
                <a:lnTo>
                  <a:pt x="28541" y="290847"/>
                </a:lnTo>
                <a:lnTo>
                  <a:pt x="36755" y="303006"/>
                </a:lnTo>
                <a:lnTo>
                  <a:pt x="45856" y="314475"/>
                </a:lnTo>
                <a:lnTo>
                  <a:pt x="55796" y="325203"/>
                </a:lnTo>
                <a:lnTo>
                  <a:pt x="66524" y="335143"/>
                </a:lnTo>
                <a:lnTo>
                  <a:pt x="77993" y="344244"/>
                </a:lnTo>
                <a:lnTo>
                  <a:pt x="90152" y="352458"/>
                </a:lnTo>
                <a:lnTo>
                  <a:pt x="102954" y="359736"/>
                </a:lnTo>
                <a:lnTo>
                  <a:pt x="116348" y="366029"/>
                </a:lnTo>
                <a:lnTo>
                  <a:pt x="130287" y="371288"/>
                </a:lnTo>
                <a:lnTo>
                  <a:pt x="144720" y="375463"/>
                </a:lnTo>
                <a:lnTo>
                  <a:pt x="159599" y="378506"/>
                </a:lnTo>
                <a:lnTo>
                  <a:pt x="174875" y="380368"/>
                </a:lnTo>
                <a:lnTo>
                  <a:pt x="190500" y="381000"/>
                </a:lnTo>
                <a:lnTo>
                  <a:pt x="206123" y="380368"/>
                </a:lnTo>
                <a:lnTo>
                  <a:pt x="221399" y="378506"/>
                </a:lnTo>
                <a:lnTo>
                  <a:pt x="236279" y="375463"/>
                </a:lnTo>
                <a:lnTo>
                  <a:pt x="250712" y="371288"/>
                </a:lnTo>
                <a:lnTo>
                  <a:pt x="264650" y="366029"/>
                </a:lnTo>
                <a:lnTo>
                  <a:pt x="278045" y="359736"/>
                </a:lnTo>
                <a:lnTo>
                  <a:pt x="290846" y="352458"/>
                </a:lnTo>
                <a:lnTo>
                  <a:pt x="303006" y="344244"/>
                </a:lnTo>
                <a:lnTo>
                  <a:pt x="314474" y="335143"/>
                </a:lnTo>
                <a:lnTo>
                  <a:pt x="325203" y="325203"/>
                </a:lnTo>
                <a:lnTo>
                  <a:pt x="335142" y="314475"/>
                </a:lnTo>
                <a:lnTo>
                  <a:pt x="344244" y="303006"/>
                </a:lnTo>
                <a:lnTo>
                  <a:pt x="352458" y="290847"/>
                </a:lnTo>
                <a:lnTo>
                  <a:pt x="359736" y="278045"/>
                </a:lnTo>
                <a:lnTo>
                  <a:pt x="366029" y="264651"/>
                </a:lnTo>
                <a:lnTo>
                  <a:pt x="371288" y="250712"/>
                </a:lnTo>
                <a:lnTo>
                  <a:pt x="375463" y="236279"/>
                </a:lnTo>
                <a:lnTo>
                  <a:pt x="378506" y="221400"/>
                </a:lnTo>
                <a:lnTo>
                  <a:pt x="380368" y="206124"/>
                </a:lnTo>
                <a:lnTo>
                  <a:pt x="381000" y="190500"/>
                </a:lnTo>
                <a:lnTo>
                  <a:pt x="380368" y="174876"/>
                </a:lnTo>
                <a:lnTo>
                  <a:pt x="378506" y="159600"/>
                </a:lnTo>
                <a:lnTo>
                  <a:pt x="375463" y="144720"/>
                </a:lnTo>
                <a:lnTo>
                  <a:pt x="371288" y="130287"/>
                </a:lnTo>
                <a:lnTo>
                  <a:pt x="366029" y="116349"/>
                </a:lnTo>
                <a:lnTo>
                  <a:pt x="359736" y="102954"/>
                </a:lnTo>
                <a:lnTo>
                  <a:pt x="352458" y="90153"/>
                </a:lnTo>
                <a:lnTo>
                  <a:pt x="344244" y="77993"/>
                </a:lnTo>
                <a:lnTo>
                  <a:pt x="335142" y="66525"/>
                </a:lnTo>
                <a:lnTo>
                  <a:pt x="325203" y="55796"/>
                </a:lnTo>
                <a:lnTo>
                  <a:pt x="314474" y="45857"/>
                </a:lnTo>
                <a:lnTo>
                  <a:pt x="303006" y="36755"/>
                </a:lnTo>
                <a:lnTo>
                  <a:pt x="290846" y="28541"/>
                </a:lnTo>
                <a:lnTo>
                  <a:pt x="278045" y="21263"/>
                </a:lnTo>
                <a:lnTo>
                  <a:pt x="264650" y="14970"/>
                </a:lnTo>
                <a:lnTo>
                  <a:pt x="250712" y="9711"/>
                </a:lnTo>
                <a:lnTo>
                  <a:pt x="236279" y="5536"/>
                </a:lnTo>
                <a:lnTo>
                  <a:pt x="221399" y="2493"/>
                </a:lnTo>
                <a:lnTo>
                  <a:pt x="206123" y="631"/>
                </a:lnTo>
                <a:lnTo>
                  <a:pt x="190500" y="0"/>
                </a:lnTo>
                <a:lnTo>
                  <a:pt x="174875" y="631"/>
                </a:lnTo>
                <a:lnTo>
                  <a:pt x="159599" y="2493"/>
                </a:lnTo>
                <a:lnTo>
                  <a:pt x="144720" y="5536"/>
                </a:lnTo>
                <a:lnTo>
                  <a:pt x="130287" y="9711"/>
                </a:lnTo>
                <a:lnTo>
                  <a:pt x="116348" y="14970"/>
                </a:lnTo>
                <a:lnTo>
                  <a:pt x="102954" y="21263"/>
                </a:lnTo>
                <a:lnTo>
                  <a:pt x="90152" y="28541"/>
                </a:lnTo>
                <a:lnTo>
                  <a:pt x="77993" y="36755"/>
                </a:lnTo>
                <a:lnTo>
                  <a:pt x="66524" y="45857"/>
                </a:lnTo>
                <a:lnTo>
                  <a:pt x="55796" y="55796"/>
                </a:lnTo>
                <a:lnTo>
                  <a:pt x="45856" y="66525"/>
                </a:lnTo>
                <a:lnTo>
                  <a:pt x="36755" y="77993"/>
                </a:lnTo>
                <a:lnTo>
                  <a:pt x="28541" y="90153"/>
                </a:lnTo>
                <a:lnTo>
                  <a:pt x="21263" y="102954"/>
                </a:lnTo>
                <a:lnTo>
                  <a:pt x="14970" y="116349"/>
                </a:lnTo>
                <a:lnTo>
                  <a:pt x="9711" y="130287"/>
                </a:lnTo>
                <a:lnTo>
                  <a:pt x="5536" y="144720"/>
                </a:lnTo>
                <a:lnTo>
                  <a:pt x="2493" y="159600"/>
                </a:lnTo>
                <a:lnTo>
                  <a:pt x="631" y="174876"/>
                </a:lnTo>
                <a:lnTo>
                  <a:pt x="0" y="190500"/>
                </a:lnTo>
                <a:close/>
              </a:path>
            </a:pathLst>
          </a:custGeom>
          <a:solidFill>
            <a:srgbClr val="6094C9"/>
          </a:solidFill>
        </p:spPr>
        <p:txBody>
          <a:bodyPr wrap="square" lIns="0" tIns="0" rIns="0" bIns="0" rtlCol="0">
            <a:noAutofit/>
          </a:bodyPr>
          <a:lstStyle/>
          <a:p>
            <a:endParaRPr/>
          </a:p>
        </p:txBody>
      </p:sp>
      <p:sp>
        <p:nvSpPr>
          <p:cNvPr id="21" name="object 21"/>
          <p:cNvSpPr/>
          <p:nvPr/>
        </p:nvSpPr>
        <p:spPr>
          <a:xfrm>
            <a:off x="6257924" y="3323367"/>
            <a:ext cx="380999" cy="380999"/>
          </a:xfrm>
          <a:custGeom>
            <a:avLst/>
            <a:gdLst/>
            <a:ahLst/>
            <a:cxnLst/>
            <a:rect l="l" t="t" r="r" b="b"/>
            <a:pathLst>
              <a:path w="380999" h="380999">
                <a:moveTo>
                  <a:pt x="0" y="190500"/>
                </a:moveTo>
                <a:lnTo>
                  <a:pt x="631" y="174876"/>
                </a:lnTo>
                <a:lnTo>
                  <a:pt x="2493" y="159599"/>
                </a:lnTo>
                <a:lnTo>
                  <a:pt x="5536" y="144720"/>
                </a:lnTo>
                <a:lnTo>
                  <a:pt x="9711" y="130287"/>
                </a:lnTo>
                <a:lnTo>
                  <a:pt x="14970" y="116348"/>
                </a:lnTo>
                <a:lnTo>
                  <a:pt x="21263" y="102954"/>
                </a:lnTo>
                <a:lnTo>
                  <a:pt x="28541" y="90152"/>
                </a:lnTo>
                <a:lnTo>
                  <a:pt x="36755" y="77993"/>
                </a:lnTo>
                <a:lnTo>
                  <a:pt x="45856" y="66524"/>
                </a:lnTo>
                <a:lnTo>
                  <a:pt x="55796" y="55796"/>
                </a:lnTo>
                <a:lnTo>
                  <a:pt x="66524" y="45856"/>
                </a:lnTo>
                <a:lnTo>
                  <a:pt x="77993" y="36755"/>
                </a:lnTo>
                <a:lnTo>
                  <a:pt x="90152" y="28541"/>
                </a:lnTo>
                <a:lnTo>
                  <a:pt x="102954" y="21263"/>
                </a:lnTo>
                <a:lnTo>
                  <a:pt x="116348" y="14970"/>
                </a:lnTo>
                <a:lnTo>
                  <a:pt x="130287" y="9711"/>
                </a:lnTo>
                <a:lnTo>
                  <a:pt x="144720" y="5536"/>
                </a:lnTo>
                <a:lnTo>
                  <a:pt x="159599" y="2493"/>
                </a:lnTo>
                <a:lnTo>
                  <a:pt x="174876" y="631"/>
                </a:lnTo>
                <a:lnTo>
                  <a:pt x="190499" y="0"/>
                </a:lnTo>
                <a:lnTo>
                  <a:pt x="206123" y="631"/>
                </a:lnTo>
                <a:lnTo>
                  <a:pt x="221399" y="2493"/>
                </a:lnTo>
                <a:lnTo>
                  <a:pt x="236279" y="5536"/>
                </a:lnTo>
                <a:lnTo>
                  <a:pt x="250712" y="9711"/>
                </a:lnTo>
                <a:lnTo>
                  <a:pt x="264651" y="14970"/>
                </a:lnTo>
                <a:lnTo>
                  <a:pt x="278045" y="21263"/>
                </a:lnTo>
                <a:lnTo>
                  <a:pt x="290847" y="28541"/>
                </a:lnTo>
                <a:lnTo>
                  <a:pt x="303006" y="36755"/>
                </a:lnTo>
                <a:lnTo>
                  <a:pt x="314475" y="45856"/>
                </a:lnTo>
                <a:lnTo>
                  <a:pt x="325203" y="55796"/>
                </a:lnTo>
                <a:lnTo>
                  <a:pt x="335143" y="66524"/>
                </a:lnTo>
                <a:lnTo>
                  <a:pt x="344244" y="77993"/>
                </a:lnTo>
                <a:lnTo>
                  <a:pt x="352458" y="90152"/>
                </a:lnTo>
                <a:lnTo>
                  <a:pt x="359736" y="102954"/>
                </a:lnTo>
                <a:lnTo>
                  <a:pt x="366029" y="116348"/>
                </a:lnTo>
                <a:lnTo>
                  <a:pt x="371288" y="130287"/>
                </a:lnTo>
                <a:lnTo>
                  <a:pt x="375463" y="144720"/>
                </a:lnTo>
                <a:lnTo>
                  <a:pt x="378506" y="159599"/>
                </a:lnTo>
                <a:lnTo>
                  <a:pt x="380368" y="174876"/>
                </a:lnTo>
                <a:lnTo>
                  <a:pt x="380999" y="190500"/>
                </a:lnTo>
                <a:lnTo>
                  <a:pt x="380368" y="206123"/>
                </a:lnTo>
                <a:lnTo>
                  <a:pt x="378506" y="221400"/>
                </a:lnTo>
                <a:lnTo>
                  <a:pt x="375463" y="236279"/>
                </a:lnTo>
                <a:lnTo>
                  <a:pt x="371288" y="250712"/>
                </a:lnTo>
                <a:lnTo>
                  <a:pt x="366029" y="264651"/>
                </a:lnTo>
                <a:lnTo>
                  <a:pt x="359736" y="278045"/>
                </a:lnTo>
                <a:lnTo>
                  <a:pt x="352458" y="290847"/>
                </a:lnTo>
                <a:lnTo>
                  <a:pt x="344244" y="303006"/>
                </a:lnTo>
                <a:lnTo>
                  <a:pt x="335143" y="314475"/>
                </a:lnTo>
                <a:lnTo>
                  <a:pt x="325203" y="325203"/>
                </a:lnTo>
                <a:lnTo>
                  <a:pt x="314475" y="335143"/>
                </a:lnTo>
                <a:lnTo>
                  <a:pt x="303006" y="344244"/>
                </a:lnTo>
                <a:lnTo>
                  <a:pt x="290847" y="352458"/>
                </a:lnTo>
                <a:lnTo>
                  <a:pt x="278045" y="359736"/>
                </a:lnTo>
                <a:lnTo>
                  <a:pt x="264651" y="366029"/>
                </a:lnTo>
                <a:lnTo>
                  <a:pt x="250712" y="371288"/>
                </a:lnTo>
                <a:lnTo>
                  <a:pt x="236279" y="375463"/>
                </a:lnTo>
                <a:lnTo>
                  <a:pt x="221399" y="378506"/>
                </a:lnTo>
                <a:lnTo>
                  <a:pt x="206123" y="380368"/>
                </a:lnTo>
                <a:lnTo>
                  <a:pt x="190499" y="380999"/>
                </a:lnTo>
                <a:lnTo>
                  <a:pt x="174876" y="380368"/>
                </a:lnTo>
                <a:lnTo>
                  <a:pt x="159599" y="378506"/>
                </a:lnTo>
                <a:lnTo>
                  <a:pt x="144720" y="375463"/>
                </a:lnTo>
                <a:lnTo>
                  <a:pt x="130287" y="371288"/>
                </a:lnTo>
                <a:lnTo>
                  <a:pt x="116348" y="366029"/>
                </a:lnTo>
                <a:lnTo>
                  <a:pt x="102954" y="359736"/>
                </a:lnTo>
                <a:lnTo>
                  <a:pt x="90152" y="352458"/>
                </a:lnTo>
                <a:lnTo>
                  <a:pt x="77993" y="344244"/>
                </a:lnTo>
                <a:lnTo>
                  <a:pt x="66524" y="335143"/>
                </a:lnTo>
                <a:lnTo>
                  <a:pt x="55796" y="325203"/>
                </a:lnTo>
                <a:lnTo>
                  <a:pt x="45856" y="314475"/>
                </a:lnTo>
                <a:lnTo>
                  <a:pt x="36755" y="303006"/>
                </a:lnTo>
                <a:lnTo>
                  <a:pt x="28541" y="290847"/>
                </a:lnTo>
                <a:lnTo>
                  <a:pt x="21263" y="278045"/>
                </a:lnTo>
                <a:lnTo>
                  <a:pt x="14970" y="264651"/>
                </a:lnTo>
                <a:lnTo>
                  <a:pt x="9711" y="250712"/>
                </a:lnTo>
                <a:lnTo>
                  <a:pt x="5536" y="236279"/>
                </a:lnTo>
                <a:lnTo>
                  <a:pt x="2493" y="221400"/>
                </a:lnTo>
                <a:lnTo>
                  <a:pt x="631" y="206123"/>
                </a:lnTo>
                <a:lnTo>
                  <a:pt x="0" y="190500"/>
                </a:lnTo>
                <a:close/>
              </a:path>
            </a:pathLst>
          </a:custGeom>
          <a:ln w="19049">
            <a:solidFill>
              <a:srgbClr val="000000"/>
            </a:solidFill>
          </a:ln>
        </p:spPr>
        <p:txBody>
          <a:bodyPr wrap="square" lIns="0" tIns="0" rIns="0" bIns="0" rtlCol="0">
            <a:noAutofit/>
          </a:bodyPr>
          <a:lstStyle/>
          <a:p>
            <a:endParaRPr/>
          </a:p>
        </p:txBody>
      </p:sp>
      <p:sp>
        <p:nvSpPr>
          <p:cNvPr id="22" name="object 22"/>
          <p:cNvSpPr/>
          <p:nvPr/>
        </p:nvSpPr>
        <p:spPr>
          <a:xfrm>
            <a:off x="4733925" y="3932967"/>
            <a:ext cx="381000" cy="381000"/>
          </a:xfrm>
          <a:custGeom>
            <a:avLst/>
            <a:gdLst/>
            <a:ahLst/>
            <a:cxnLst/>
            <a:rect l="l" t="t" r="r" b="b"/>
            <a:pathLst>
              <a:path w="381000" h="381000">
                <a:moveTo>
                  <a:pt x="0" y="190500"/>
                </a:moveTo>
                <a:lnTo>
                  <a:pt x="631" y="206124"/>
                </a:lnTo>
                <a:lnTo>
                  <a:pt x="2493" y="221400"/>
                </a:lnTo>
                <a:lnTo>
                  <a:pt x="5536" y="236279"/>
                </a:lnTo>
                <a:lnTo>
                  <a:pt x="9711" y="250712"/>
                </a:lnTo>
                <a:lnTo>
                  <a:pt x="14970" y="264651"/>
                </a:lnTo>
                <a:lnTo>
                  <a:pt x="21263" y="278045"/>
                </a:lnTo>
                <a:lnTo>
                  <a:pt x="28541" y="290847"/>
                </a:lnTo>
                <a:lnTo>
                  <a:pt x="36755" y="303006"/>
                </a:lnTo>
                <a:lnTo>
                  <a:pt x="45857" y="314475"/>
                </a:lnTo>
                <a:lnTo>
                  <a:pt x="55796" y="325203"/>
                </a:lnTo>
                <a:lnTo>
                  <a:pt x="66525" y="335143"/>
                </a:lnTo>
                <a:lnTo>
                  <a:pt x="77993" y="344244"/>
                </a:lnTo>
                <a:lnTo>
                  <a:pt x="90153" y="352458"/>
                </a:lnTo>
                <a:lnTo>
                  <a:pt x="102954" y="359736"/>
                </a:lnTo>
                <a:lnTo>
                  <a:pt x="116349" y="366029"/>
                </a:lnTo>
                <a:lnTo>
                  <a:pt x="130287" y="371288"/>
                </a:lnTo>
                <a:lnTo>
                  <a:pt x="144720" y="375463"/>
                </a:lnTo>
                <a:lnTo>
                  <a:pt x="159600" y="378506"/>
                </a:lnTo>
                <a:lnTo>
                  <a:pt x="174876" y="380368"/>
                </a:lnTo>
                <a:lnTo>
                  <a:pt x="190500" y="381000"/>
                </a:lnTo>
                <a:lnTo>
                  <a:pt x="206124" y="380368"/>
                </a:lnTo>
                <a:lnTo>
                  <a:pt x="221400" y="378506"/>
                </a:lnTo>
                <a:lnTo>
                  <a:pt x="236279" y="375463"/>
                </a:lnTo>
                <a:lnTo>
                  <a:pt x="250712" y="371288"/>
                </a:lnTo>
                <a:lnTo>
                  <a:pt x="264651" y="366029"/>
                </a:lnTo>
                <a:lnTo>
                  <a:pt x="278045" y="359736"/>
                </a:lnTo>
                <a:lnTo>
                  <a:pt x="290847" y="352458"/>
                </a:lnTo>
                <a:lnTo>
                  <a:pt x="303006" y="344244"/>
                </a:lnTo>
                <a:lnTo>
                  <a:pt x="314475" y="335143"/>
                </a:lnTo>
                <a:lnTo>
                  <a:pt x="325203" y="325203"/>
                </a:lnTo>
                <a:lnTo>
                  <a:pt x="335143" y="314475"/>
                </a:lnTo>
                <a:lnTo>
                  <a:pt x="344244" y="303006"/>
                </a:lnTo>
                <a:lnTo>
                  <a:pt x="352458" y="290847"/>
                </a:lnTo>
                <a:lnTo>
                  <a:pt x="359736" y="278045"/>
                </a:lnTo>
                <a:lnTo>
                  <a:pt x="366029" y="264651"/>
                </a:lnTo>
                <a:lnTo>
                  <a:pt x="371288" y="250712"/>
                </a:lnTo>
                <a:lnTo>
                  <a:pt x="375463" y="236279"/>
                </a:lnTo>
                <a:lnTo>
                  <a:pt x="378506" y="221400"/>
                </a:lnTo>
                <a:lnTo>
                  <a:pt x="380368" y="206124"/>
                </a:lnTo>
                <a:lnTo>
                  <a:pt x="381000" y="190500"/>
                </a:lnTo>
                <a:lnTo>
                  <a:pt x="380368" y="174876"/>
                </a:lnTo>
                <a:lnTo>
                  <a:pt x="378506" y="159600"/>
                </a:lnTo>
                <a:lnTo>
                  <a:pt x="375463" y="144720"/>
                </a:lnTo>
                <a:lnTo>
                  <a:pt x="371288" y="130287"/>
                </a:lnTo>
                <a:lnTo>
                  <a:pt x="366029" y="116349"/>
                </a:lnTo>
                <a:lnTo>
                  <a:pt x="359736" y="102954"/>
                </a:lnTo>
                <a:lnTo>
                  <a:pt x="352458" y="90153"/>
                </a:lnTo>
                <a:lnTo>
                  <a:pt x="344244" y="77993"/>
                </a:lnTo>
                <a:lnTo>
                  <a:pt x="335143" y="66525"/>
                </a:lnTo>
                <a:lnTo>
                  <a:pt x="325203" y="55796"/>
                </a:lnTo>
                <a:lnTo>
                  <a:pt x="314475" y="45857"/>
                </a:lnTo>
                <a:lnTo>
                  <a:pt x="303006" y="36755"/>
                </a:lnTo>
                <a:lnTo>
                  <a:pt x="290847" y="28541"/>
                </a:lnTo>
                <a:lnTo>
                  <a:pt x="278045" y="21263"/>
                </a:lnTo>
                <a:lnTo>
                  <a:pt x="264651" y="14970"/>
                </a:lnTo>
                <a:lnTo>
                  <a:pt x="250712" y="9711"/>
                </a:lnTo>
                <a:lnTo>
                  <a:pt x="236279" y="5536"/>
                </a:lnTo>
                <a:lnTo>
                  <a:pt x="221400" y="2493"/>
                </a:lnTo>
                <a:lnTo>
                  <a:pt x="206124" y="631"/>
                </a:lnTo>
                <a:lnTo>
                  <a:pt x="190500" y="0"/>
                </a:lnTo>
                <a:lnTo>
                  <a:pt x="174876" y="631"/>
                </a:lnTo>
                <a:lnTo>
                  <a:pt x="159600" y="2493"/>
                </a:lnTo>
                <a:lnTo>
                  <a:pt x="144720" y="5536"/>
                </a:lnTo>
                <a:lnTo>
                  <a:pt x="130287" y="9711"/>
                </a:lnTo>
                <a:lnTo>
                  <a:pt x="116349" y="14970"/>
                </a:lnTo>
                <a:lnTo>
                  <a:pt x="102954" y="21263"/>
                </a:lnTo>
                <a:lnTo>
                  <a:pt x="90153" y="28541"/>
                </a:lnTo>
                <a:lnTo>
                  <a:pt x="77993" y="36755"/>
                </a:lnTo>
                <a:lnTo>
                  <a:pt x="66525" y="45857"/>
                </a:lnTo>
                <a:lnTo>
                  <a:pt x="55796" y="55796"/>
                </a:lnTo>
                <a:lnTo>
                  <a:pt x="45857" y="66525"/>
                </a:lnTo>
                <a:lnTo>
                  <a:pt x="36755" y="77993"/>
                </a:lnTo>
                <a:lnTo>
                  <a:pt x="28541" y="90153"/>
                </a:lnTo>
                <a:lnTo>
                  <a:pt x="21263" y="102954"/>
                </a:lnTo>
                <a:lnTo>
                  <a:pt x="14970" y="116349"/>
                </a:lnTo>
                <a:lnTo>
                  <a:pt x="9711" y="130287"/>
                </a:lnTo>
                <a:lnTo>
                  <a:pt x="5536" y="144720"/>
                </a:lnTo>
                <a:lnTo>
                  <a:pt x="2493" y="159600"/>
                </a:lnTo>
                <a:lnTo>
                  <a:pt x="631" y="174876"/>
                </a:lnTo>
                <a:lnTo>
                  <a:pt x="0" y="190500"/>
                </a:lnTo>
                <a:close/>
              </a:path>
            </a:pathLst>
          </a:custGeom>
          <a:solidFill>
            <a:srgbClr val="6094C9"/>
          </a:solidFill>
        </p:spPr>
        <p:txBody>
          <a:bodyPr wrap="square" lIns="0" tIns="0" rIns="0" bIns="0" rtlCol="0">
            <a:noAutofit/>
          </a:bodyPr>
          <a:lstStyle/>
          <a:p>
            <a:endParaRPr/>
          </a:p>
        </p:txBody>
      </p:sp>
      <p:sp>
        <p:nvSpPr>
          <p:cNvPr id="23" name="object 23"/>
          <p:cNvSpPr/>
          <p:nvPr/>
        </p:nvSpPr>
        <p:spPr>
          <a:xfrm>
            <a:off x="4733925" y="3932967"/>
            <a:ext cx="380999" cy="380999"/>
          </a:xfrm>
          <a:custGeom>
            <a:avLst/>
            <a:gdLst/>
            <a:ahLst/>
            <a:cxnLst/>
            <a:rect l="l" t="t" r="r" b="b"/>
            <a:pathLst>
              <a:path w="380999" h="380999">
                <a:moveTo>
                  <a:pt x="0" y="190499"/>
                </a:moveTo>
                <a:lnTo>
                  <a:pt x="631" y="174876"/>
                </a:lnTo>
                <a:lnTo>
                  <a:pt x="2493" y="159599"/>
                </a:lnTo>
                <a:lnTo>
                  <a:pt x="5536" y="144720"/>
                </a:lnTo>
                <a:lnTo>
                  <a:pt x="9711" y="130287"/>
                </a:lnTo>
                <a:lnTo>
                  <a:pt x="14970" y="116348"/>
                </a:lnTo>
                <a:lnTo>
                  <a:pt x="21263" y="102954"/>
                </a:lnTo>
                <a:lnTo>
                  <a:pt x="28541" y="90152"/>
                </a:lnTo>
                <a:lnTo>
                  <a:pt x="36755" y="77993"/>
                </a:lnTo>
                <a:lnTo>
                  <a:pt x="45856" y="66524"/>
                </a:lnTo>
                <a:lnTo>
                  <a:pt x="55796" y="55796"/>
                </a:lnTo>
                <a:lnTo>
                  <a:pt x="66524" y="45856"/>
                </a:lnTo>
                <a:lnTo>
                  <a:pt x="77993" y="36755"/>
                </a:lnTo>
                <a:lnTo>
                  <a:pt x="90152" y="28541"/>
                </a:lnTo>
                <a:lnTo>
                  <a:pt x="102954" y="21263"/>
                </a:lnTo>
                <a:lnTo>
                  <a:pt x="116348" y="14970"/>
                </a:lnTo>
                <a:lnTo>
                  <a:pt x="130287" y="9711"/>
                </a:lnTo>
                <a:lnTo>
                  <a:pt x="144720" y="5536"/>
                </a:lnTo>
                <a:lnTo>
                  <a:pt x="159599" y="2493"/>
                </a:lnTo>
                <a:lnTo>
                  <a:pt x="174875" y="631"/>
                </a:lnTo>
                <a:lnTo>
                  <a:pt x="190499" y="0"/>
                </a:lnTo>
                <a:lnTo>
                  <a:pt x="206123" y="631"/>
                </a:lnTo>
                <a:lnTo>
                  <a:pt x="221400" y="2493"/>
                </a:lnTo>
                <a:lnTo>
                  <a:pt x="236279" y="5536"/>
                </a:lnTo>
                <a:lnTo>
                  <a:pt x="250712" y="9711"/>
                </a:lnTo>
                <a:lnTo>
                  <a:pt x="264651" y="14970"/>
                </a:lnTo>
                <a:lnTo>
                  <a:pt x="278045" y="21263"/>
                </a:lnTo>
                <a:lnTo>
                  <a:pt x="290847" y="28541"/>
                </a:lnTo>
                <a:lnTo>
                  <a:pt x="303006" y="36755"/>
                </a:lnTo>
                <a:lnTo>
                  <a:pt x="314475" y="45856"/>
                </a:lnTo>
                <a:lnTo>
                  <a:pt x="325203" y="55796"/>
                </a:lnTo>
                <a:lnTo>
                  <a:pt x="335143" y="66524"/>
                </a:lnTo>
                <a:lnTo>
                  <a:pt x="344244" y="77993"/>
                </a:lnTo>
                <a:lnTo>
                  <a:pt x="352458" y="90152"/>
                </a:lnTo>
                <a:lnTo>
                  <a:pt x="359736" y="102954"/>
                </a:lnTo>
                <a:lnTo>
                  <a:pt x="366029" y="116348"/>
                </a:lnTo>
                <a:lnTo>
                  <a:pt x="371288" y="130287"/>
                </a:lnTo>
                <a:lnTo>
                  <a:pt x="375463" y="144720"/>
                </a:lnTo>
                <a:lnTo>
                  <a:pt x="378506" y="159599"/>
                </a:lnTo>
                <a:lnTo>
                  <a:pt x="380368" y="174876"/>
                </a:lnTo>
                <a:lnTo>
                  <a:pt x="380999" y="190499"/>
                </a:lnTo>
                <a:lnTo>
                  <a:pt x="380368" y="206123"/>
                </a:lnTo>
                <a:lnTo>
                  <a:pt x="378506" y="221400"/>
                </a:lnTo>
                <a:lnTo>
                  <a:pt x="375463" y="236279"/>
                </a:lnTo>
                <a:lnTo>
                  <a:pt x="371288" y="250712"/>
                </a:lnTo>
                <a:lnTo>
                  <a:pt x="366029" y="264651"/>
                </a:lnTo>
                <a:lnTo>
                  <a:pt x="359736" y="278045"/>
                </a:lnTo>
                <a:lnTo>
                  <a:pt x="352458" y="290847"/>
                </a:lnTo>
                <a:lnTo>
                  <a:pt x="344244" y="303006"/>
                </a:lnTo>
                <a:lnTo>
                  <a:pt x="335143" y="314475"/>
                </a:lnTo>
                <a:lnTo>
                  <a:pt x="325203" y="325203"/>
                </a:lnTo>
                <a:lnTo>
                  <a:pt x="314475" y="335143"/>
                </a:lnTo>
                <a:lnTo>
                  <a:pt x="303006" y="344244"/>
                </a:lnTo>
                <a:lnTo>
                  <a:pt x="290847" y="352458"/>
                </a:lnTo>
                <a:lnTo>
                  <a:pt x="278045" y="359736"/>
                </a:lnTo>
                <a:lnTo>
                  <a:pt x="264651" y="366029"/>
                </a:lnTo>
                <a:lnTo>
                  <a:pt x="250712" y="371288"/>
                </a:lnTo>
                <a:lnTo>
                  <a:pt x="236279" y="375463"/>
                </a:lnTo>
                <a:lnTo>
                  <a:pt x="221400" y="378506"/>
                </a:lnTo>
                <a:lnTo>
                  <a:pt x="206123" y="380368"/>
                </a:lnTo>
                <a:lnTo>
                  <a:pt x="190499" y="380999"/>
                </a:lnTo>
                <a:lnTo>
                  <a:pt x="174875" y="380368"/>
                </a:lnTo>
                <a:lnTo>
                  <a:pt x="159599" y="378506"/>
                </a:lnTo>
                <a:lnTo>
                  <a:pt x="144720" y="375463"/>
                </a:lnTo>
                <a:lnTo>
                  <a:pt x="130287" y="371288"/>
                </a:lnTo>
                <a:lnTo>
                  <a:pt x="116348" y="366029"/>
                </a:lnTo>
                <a:lnTo>
                  <a:pt x="102954" y="359736"/>
                </a:lnTo>
                <a:lnTo>
                  <a:pt x="90152" y="352458"/>
                </a:lnTo>
                <a:lnTo>
                  <a:pt x="77993" y="344244"/>
                </a:lnTo>
                <a:lnTo>
                  <a:pt x="66524" y="335143"/>
                </a:lnTo>
                <a:lnTo>
                  <a:pt x="55796" y="325203"/>
                </a:lnTo>
                <a:lnTo>
                  <a:pt x="45856" y="314475"/>
                </a:lnTo>
                <a:lnTo>
                  <a:pt x="36755" y="303006"/>
                </a:lnTo>
                <a:lnTo>
                  <a:pt x="28541" y="290847"/>
                </a:lnTo>
                <a:lnTo>
                  <a:pt x="21263" y="278045"/>
                </a:lnTo>
                <a:lnTo>
                  <a:pt x="14970" y="264651"/>
                </a:lnTo>
                <a:lnTo>
                  <a:pt x="9711" y="250712"/>
                </a:lnTo>
                <a:lnTo>
                  <a:pt x="5536" y="236279"/>
                </a:lnTo>
                <a:lnTo>
                  <a:pt x="2493" y="221400"/>
                </a:lnTo>
                <a:lnTo>
                  <a:pt x="631" y="206123"/>
                </a:lnTo>
                <a:lnTo>
                  <a:pt x="0" y="190499"/>
                </a:lnTo>
                <a:close/>
              </a:path>
            </a:pathLst>
          </a:custGeom>
          <a:ln w="19049">
            <a:solidFill>
              <a:srgbClr val="000000"/>
            </a:solidFill>
          </a:ln>
        </p:spPr>
        <p:txBody>
          <a:bodyPr wrap="square" lIns="0" tIns="0" rIns="0" bIns="0" rtlCol="0">
            <a:noAutofit/>
          </a:bodyPr>
          <a:lstStyle/>
          <a:p>
            <a:endParaRPr/>
          </a:p>
        </p:txBody>
      </p:sp>
      <p:sp>
        <p:nvSpPr>
          <p:cNvPr id="24" name="object 24"/>
          <p:cNvSpPr/>
          <p:nvPr/>
        </p:nvSpPr>
        <p:spPr>
          <a:xfrm>
            <a:off x="5059364" y="3658331"/>
            <a:ext cx="1254124" cy="320675"/>
          </a:xfrm>
          <a:custGeom>
            <a:avLst/>
            <a:gdLst/>
            <a:ahLst/>
            <a:cxnLst/>
            <a:rect l="l" t="t" r="r" b="b"/>
            <a:pathLst>
              <a:path w="1254124" h="320675">
                <a:moveTo>
                  <a:pt x="1254124" y="0"/>
                </a:moveTo>
                <a:lnTo>
                  <a:pt x="0" y="320675"/>
                </a:lnTo>
              </a:path>
            </a:pathLst>
          </a:custGeom>
          <a:ln w="19049">
            <a:solidFill>
              <a:srgbClr val="000000"/>
            </a:solidFill>
          </a:ln>
        </p:spPr>
        <p:txBody>
          <a:bodyPr wrap="square" lIns="0" tIns="0" rIns="0" bIns="0" rtlCol="0">
            <a:noAutofit/>
          </a:bodyPr>
          <a:lstStyle/>
          <a:p>
            <a:endParaRPr/>
          </a:p>
        </p:txBody>
      </p:sp>
      <p:sp>
        <p:nvSpPr>
          <p:cNvPr id="25" name="object 25"/>
          <p:cNvSpPr/>
          <p:nvPr/>
        </p:nvSpPr>
        <p:spPr>
          <a:xfrm>
            <a:off x="7019925" y="3932967"/>
            <a:ext cx="381000" cy="381000"/>
          </a:xfrm>
          <a:custGeom>
            <a:avLst/>
            <a:gdLst/>
            <a:ahLst/>
            <a:cxnLst/>
            <a:rect l="l" t="t" r="r" b="b"/>
            <a:pathLst>
              <a:path w="381000" h="381000">
                <a:moveTo>
                  <a:pt x="0" y="190500"/>
                </a:moveTo>
                <a:lnTo>
                  <a:pt x="631" y="206124"/>
                </a:lnTo>
                <a:lnTo>
                  <a:pt x="2493" y="221400"/>
                </a:lnTo>
                <a:lnTo>
                  <a:pt x="5536" y="236279"/>
                </a:lnTo>
                <a:lnTo>
                  <a:pt x="9711" y="250712"/>
                </a:lnTo>
                <a:lnTo>
                  <a:pt x="14970" y="264651"/>
                </a:lnTo>
                <a:lnTo>
                  <a:pt x="21263" y="278045"/>
                </a:lnTo>
                <a:lnTo>
                  <a:pt x="28541" y="290847"/>
                </a:lnTo>
                <a:lnTo>
                  <a:pt x="36755" y="303006"/>
                </a:lnTo>
                <a:lnTo>
                  <a:pt x="45856" y="314475"/>
                </a:lnTo>
                <a:lnTo>
                  <a:pt x="55796" y="325203"/>
                </a:lnTo>
                <a:lnTo>
                  <a:pt x="66524" y="335143"/>
                </a:lnTo>
                <a:lnTo>
                  <a:pt x="77993" y="344244"/>
                </a:lnTo>
                <a:lnTo>
                  <a:pt x="90152" y="352458"/>
                </a:lnTo>
                <a:lnTo>
                  <a:pt x="102954" y="359736"/>
                </a:lnTo>
                <a:lnTo>
                  <a:pt x="116348" y="366029"/>
                </a:lnTo>
                <a:lnTo>
                  <a:pt x="130287" y="371288"/>
                </a:lnTo>
                <a:lnTo>
                  <a:pt x="144720" y="375463"/>
                </a:lnTo>
                <a:lnTo>
                  <a:pt x="159599" y="378506"/>
                </a:lnTo>
                <a:lnTo>
                  <a:pt x="174875" y="380368"/>
                </a:lnTo>
                <a:lnTo>
                  <a:pt x="190500" y="381000"/>
                </a:lnTo>
                <a:lnTo>
                  <a:pt x="206123" y="380368"/>
                </a:lnTo>
                <a:lnTo>
                  <a:pt x="221399" y="378506"/>
                </a:lnTo>
                <a:lnTo>
                  <a:pt x="236279" y="375463"/>
                </a:lnTo>
                <a:lnTo>
                  <a:pt x="250712" y="371288"/>
                </a:lnTo>
                <a:lnTo>
                  <a:pt x="264650" y="366029"/>
                </a:lnTo>
                <a:lnTo>
                  <a:pt x="278045" y="359736"/>
                </a:lnTo>
                <a:lnTo>
                  <a:pt x="290846" y="352458"/>
                </a:lnTo>
                <a:lnTo>
                  <a:pt x="303006" y="344244"/>
                </a:lnTo>
                <a:lnTo>
                  <a:pt x="314474" y="335143"/>
                </a:lnTo>
                <a:lnTo>
                  <a:pt x="325203" y="325203"/>
                </a:lnTo>
                <a:lnTo>
                  <a:pt x="335142" y="314475"/>
                </a:lnTo>
                <a:lnTo>
                  <a:pt x="344244" y="303006"/>
                </a:lnTo>
                <a:lnTo>
                  <a:pt x="352458" y="290847"/>
                </a:lnTo>
                <a:lnTo>
                  <a:pt x="359736" y="278045"/>
                </a:lnTo>
                <a:lnTo>
                  <a:pt x="366029" y="264651"/>
                </a:lnTo>
                <a:lnTo>
                  <a:pt x="371288" y="250712"/>
                </a:lnTo>
                <a:lnTo>
                  <a:pt x="375463" y="236279"/>
                </a:lnTo>
                <a:lnTo>
                  <a:pt x="378506" y="221400"/>
                </a:lnTo>
                <a:lnTo>
                  <a:pt x="380368" y="206124"/>
                </a:lnTo>
                <a:lnTo>
                  <a:pt x="381000" y="190500"/>
                </a:lnTo>
                <a:lnTo>
                  <a:pt x="380368" y="174876"/>
                </a:lnTo>
                <a:lnTo>
                  <a:pt x="378506" y="159600"/>
                </a:lnTo>
                <a:lnTo>
                  <a:pt x="375463" y="144720"/>
                </a:lnTo>
                <a:lnTo>
                  <a:pt x="371288" y="130287"/>
                </a:lnTo>
                <a:lnTo>
                  <a:pt x="366029" y="116349"/>
                </a:lnTo>
                <a:lnTo>
                  <a:pt x="359736" y="102954"/>
                </a:lnTo>
                <a:lnTo>
                  <a:pt x="352458" y="90153"/>
                </a:lnTo>
                <a:lnTo>
                  <a:pt x="344244" y="77993"/>
                </a:lnTo>
                <a:lnTo>
                  <a:pt x="335142" y="66525"/>
                </a:lnTo>
                <a:lnTo>
                  <a:pt x="325203" y="55796"/>
                </a:lnTo>
                <a:lnTo>
                  <a:pt x="314474" y="45857"/>
                </a:lnTo>
                <a:lnTo>
                  <a:pt x="303006" y="36755"/>
                </a:lnTo>
                <a:lnTo>
                  <a:pt x="290846" y="28541"/>
                </a:lnTo>
                <a:lnTo>
                  <a:pt x="278045" y="21263"/>
                </a:lnTo>
                <a:lnTo>
                  <a:pt x="264650" y="14970"/>
                </a:lnTo>
                <a:lnTo>
                  <a:pt x="250712" y="9711"/>
                </a:lnTo>
                <a:lnTo>
                  <a:pt x="236279" y="5536"/>
                </a:lnTo>
                <a:lnTo>
                  <a:pt x="221399" y="2493"/>
                </a:lnTo>
                <a:lnTo>
                  <a:pt x="206123" y="631"/>
                </a:lnTo>
                <a:lnTo>
                  <a:pt x="190500" y="0"/>
                </a:lnTo>
                <a:lnTo>
                  <a:pt x="174875" y="631"/>
                </a:lnTo>
                <a:lnTo>
                  <a:pt x="159599" y="2493"/>
                </a:lnTo>
                <a:lnTo>
                  <a:pt x="144720" y="5536"/>
                </a:lnTo>
                <a:lnTo>
                  <a:pt x="130287" y="9711"/>
                </a:lnTo>
                <a:lnTo>
                  <a:pt x="116348" y="14970"/>
                </a:lnTo>
                <a:lnTo>
                  <a:pt x="102954" y="21263"/>
                </a:lnTo>
                <a:lnTo>
                  <a:pt x="90152" y="28541"/>
                </a:lnTo>
                <a:lnTo>
                  <a:pt x="77993" y="36755"/>
                </a:lnTo>
                <a:lnTo>
                  <a:pt x="66524" y="45857"/>
                </a:lnTo>
                <a:lnTo>
                  <a:pt x="55796" y="55796"/>
                </a:lnTo>
                <a:lnTo>
                  <a:pt x="45856" y="66525"/>
                </a:lnTo>
                <a:lnTo>
                  <a:pt x="36755" y="77993"/>
                </a:lnTo>
                <a:lnTo>
                  <a:pt x="28541" y="90153"/>
                </a:lnTo>
                <a:lnTo>
                  <a:pt x="21263" y="102954"/>
                </a:lnTo>
                <a:lnTo>
                  <a:pt x="14970" y="116349"/>
                </a:lnTo>
                <a:lnTo>
                  <a:pt x="9711" y="130287"/>
                </a:lnTo>
                <a:lnTo>
                  <a:pt x="5536" y="144720"/>
                </a:lnTo>
                <a:lnTo>
                  <a:pt x="2493" y="159600"/>
                </a:lnTo>
                <a:lnTo>
                  <a:pt x="631" y="174876"/>
                </a:lnTo>
                <a:lnTo>
                  <a:pt x="0" y="190500"/>
                </a:lnTo>
                <a:close/>
              </a:path>
            </a:pathLst>
          </a:custGeom>
          <a:solidFill>
            <a:srgbClr val="6094C9"/>
          </a:solidFill>
        </p:spPr>
        <p:txBody>
          <a:bodyPr wrap="square" lIns="0" tIns="0" rIns="0" bIns="0" rtlCol="0">
            <a:noAutofit/>
          </a:bodyPr>
          <a:lstStyle/>
          <a:p>
            <a:endParaRPr/>
          </a:p>
        </p:txBody>
      </p:sp>
      <p:sp>
        <p:nvSpPr>
          <p:cNvPr id="26" name="object 26"/>
          <p:cNvSpPr/>
          <p:nvPr/>
        </p:nvSpPr>
        <p:spPr>
          <a:xfrm>
            <a:off x="7019925" y="3932967"/>
            <a:ext cx="380999" cy="380999"/>
          </a:xfrm>
          <a:custGeom>
            <a:avLst/>
            <a:gdLst/>
            <a:ahLst/>
            <a:cxnLst/>
            <a:rect l="l" t="t" r="r" b="b"/>
            <a:pathLst>
              <a:path w="380999" h="380999">
                <a:moveTo>
                  <a:pt x="0" y="190499"/>
                </a:moveTo>
                <a:lnTo>
                  <a:pt x="631" y="174876"/>
                </a:lnTo>
                <a:lnTo>
                  <a:pt x="2493" y="159599"/>
                </a:lnTo>
                <a:lnTo>
                  <a:pt x="5536" y="144720"/>
                </a:lnTo>
                <a:lnTo>
                  <a:pt x="9711" y="130287"/>
                </a:lnTo>
                <a:lnTo>
                  <a:pt x="14970" y="116348"/>
                </a:lnTo>
                <a:lnTo>
                  <a:pt x="21263" y="102954"/>
                </a:lnTo>
                <a:lnTo>
                  <a:pt x="28541" y="90152"/>
                </a:lnTo>
                <a:lnTo>
                  <a:pt x="36755" y="77993"/>
                </a:lnTo>
                <a:lnTo>
                  <a:pt x="45856" y="66524"/>
                </a:lnTo>
                <a:lnTo>
                  <a:pt x="55796" y="55796"/>
                </a:lnTo>
                <a:lnTo>
                  <a:pt x="66524" y="45856"/>
                </a:lnTo>
                <a:lnTo>
                  <a:pt x="77992" y="36755"/>
                </a:lnTo>
                <a:lnTo>
                  <a:pt x="90152" y="28541"/>
                </a:lnTo>
                <a:lnTo>
                  <a:pt x="102954" y="21263"/>
                </a:lnTo>
                <a:lnTo>
                  <a:pt x="116348" y="14970"/>
                </a:lnTo>
                <a:lnTo>
                  <a:pt x="130287" y="9711"/>
                </a:lnTo>
                <a:lnTo>
                  <a:pt x="144720" y="5536"/>
                </a:lnTo>
                <a:lnTo>
                  <a:pt x="159599" y="2493"/>
                </a:lnTo>
                <a:lnTo>
                  <a:pt x="174875" y="631"/>
                </a:lnTo>
                <a:lnTo>
                  <a:pt x="190499" y="0"/>
                </a:lnTo>
                <a:lnTo>
                  <a:pt x="206123" y="631"/>
                </a:lnTo>
                <a:lnTo>
                  <a:pt x="221399" y="2493"/>
                </a:lnTo>
                <a:lnTo>
                  <a:pt x="236279" y="5536"/>
                </a:lnTo>
                <a:lnTo>
                  <a:pt x="250712" y="9711"/>
                </a:lnTo>
                <a:lnTo>
                  <a:pt x="264651" y="14970"/>
                </a:lnTo>
                <a:lnTo>
                  <a:pt x="278045" y="21263"/>
                </a:lnTo>
                <a:lnTo>
                  <a:pt x="290847" y="28541"/>
                </a:lnTo>
                <a:lnTo>
                  <a:pt x="303006" y="36755"/>
                </a:lnTo>
                <a:lnTo>
                  <a:pt x="314475" y="45856"/>
                </a:lnTo>
                <a:lnTo>
                  <a:pt x="325203" y="55796"/>
                </a:lnTo>
                <a:lnTo>
                  <a:pt x="335143" y="66524"/>
                </a:lnTo>
                <a:lnTo>
                  <a:pt x="344244" y="77993"/>
                </a:lnTo>
                <a:lnTo>
                  <a:pt x="352458" y="90152"/>
                </a:lnTo>
                <a:lnTo>
                  <a:pt x="359736" y="102954"/>
                </a:lnTo>
                <a:lnTo>
                  <a:pt x="366029" y="116348"/>
                </a:lnTo>
                <a:lnTo>
                  <a:pt x="371288" y="130287"/>
                </a:lnTo>
                <a:lnTo>
                  <a:pt x="375463" y="144720"/>
                </a:lnTo>
                <a:lnTo>
                  <a:pt x="378506" y="159599"/>
                </a:lnTo>
                <a:lnTo>
                  <a:pt x="380368" y="174876"/>
                </a:lnTo>
                <a:lnTo>
                  <a:pt x="380999" y="190499"/>
                </a:lnTo>
                <a:lnTo>
                  <a:pt x="380368" y="206123"/>
                </a:lnTo>
                <a:lnTo>
                  <a:pt x="378506" y="221400"/>
                </a:lnTo>
                <a:lnTo>
                  <a:pt x="375463" y="236279"/>
                </a:lnTo>
                <a:lnTo>
                  <a:pt x="371288" y="250712"/>
                </a:lnTo>
                <a:lnTo>
                  <a:pt x="366029" y="264651"/>
                </a:lnTo>
                <a:lnTo>
                  <a:pt x="359736" y="278045"/>
                </a:lnTo>
                <a:lnTo>
                  <a:pt x="352458" y="290847"/>
                </a:lnTo>
                <a:lnTo>
                  <a:pt x="344244" y="303006"/>
                </a:lnTo>
                <a:lnTo>
                  <a:pt x="335143" y="314475"/>
                </a:lnTo>
                <a:lnTo>
                  <a:pt x="325203" y="325203"/>
                </a:lnTo>
                <a:lnTo>
                  <a:pt x="314475" y="335143"/>
                </a:lnTo>
                <a:lnTo>
                  <a:pt x="303006" y="344244"/>
                </a:lnTo>
                <a:lnTo>
                  <a:pt x="290847" y="352458"/>
                </a:lnTo>
                <a:lnTo>
                  <a:pt x="278045" y="359736"/>
                </a:lnTo>
                <a:lnTo>
                  <a:pt x="264651" y="366029"/>
                </a:lnTo>
                <a:lnTo>
                  <a:pt x="250712" y="371288"/>
                </a:lnTo>
                <a:lnTo>
                  <a:pt x="236279" y="375463"/>
                </a:lnTo>
                <a:lnTo>
                  <a:pt x="221399" y="378506"/>
                </a:lnTo>
                <a:lnTo>
                  <a:pt x="206123" y="380368"/>
                </a:lnTo>
                <a:lnTo>
                  <a:pt x="190499" y="380999"/>
                </a:lnTo>
                <a:lnTo>
                  <a:pt x="174875" y="380368"/>
                </a:lnTo>
                <a:lnTo>
                  <a:pt x="159599" y="378506"/>
                </a:lnTo>
                <a:lnTo>
                  <a:pt x="144720" y="375463"/>
                </a:lnTo>
                <a:lnTo>
                  <a:pt x="130287" y="371288"/>
                </a:lnTo>
                <a:lnTo>
                  <a:pt x="116348" y="366029"/>
                </a:lnTo>
                <a:lnTo>
                  <a:pt x="102954" y="359736"/>
                </a:lnTo>
                <a:lnTo>
                  <a:pt x="90152" y="352458"/>
                </a:lnTo>
                <a:lnTo>
                  <a:pt x="77992" y="344244"/>
                </a:lnTo>
                <a:lnTo>
                  <a:pt x="66524" y="335143"/>
                </a:lnTo>
                <a:lnTo>
                  <a:pt x="55796" y="325203"/>
                </a:lnTo>
                <a:lnTo>
                  <a:pt x="45856" y="314475"/>
                </a:lnTo>
                <a:lnTo>
                  <a:pt x="36755" y="303006"/>
                </a:lnTo>
                <a:lnTo>
                  <a:pt x="28541" y="290847"/>
                </a:lnTo>
                <a:lnTo>
                  <a:pt x="21263" y="278045"/>
                </a:lnTo>
                <a:lnTo>
                  <a:pt x="14970" y="264651"/>
                </a:lnTo>
                <a:lnTo>
                  <a:pt x="9711" y="250712"/>
                </a:lnTo>
                <a:lnTo>
                  <a:pt x="5536" y="236279"/>
                </a:lnTo>
                <a:lnTo>
                  <a:pt x="2493" y="221400"/>
                </a:lnTo>
                <a:lnTo>
                  <a:pt x="631" y="206123"/>
                </a:lnTo>
                <a:lnTo>
                  <a:pt x="0" y="190499"/>
                </a:lnTo>
                <a:close/>
              </a:path>
            </a:pathLst>
          </a:custGeom>
          <a:ln w="19049">
            <a:solidFill>
              <a:srgbClr val="000000"/>
            </a:solidFill>
          </a:ln>
        </p:spPr>
        <p:txBody>
          <a:bodyPr wrap="square" lIns="0" tIns="0" rIns="0" bIns="0" rtlCol="0">
            <a:noAutofit/>
          </a:bodyPr>
          <a:lstStyle/>
          <a:p>
            <a:endParaRPr/>
          </a:p>
        </p:txBody>
      </p:sp>
      <p:sp>
        <p:nvSpPr>
          <p:cNvPr id="27" name="object 27"/>
          <p:cNvSpPr/>
          <p:nvPr/>
        </p:nvSpPr>
        <p:spPr>
          <a:xfrm>
            <a:off x="6583363" y="3658331"/>
            <a:ext cx="492124" cy="320674"/>
          </a:xfrm>
          <a:custGeom>
            <a:avLst/>
            <a:gdLst/>
            <a:ahLst/>
            <a:cxnLst/>
            <a:rect l="l" t="t" r="r" b="b"/>
            <a:pathLst>
              <a:path w="492124" h="320674">
                <a:moveTo>
                  <a:pt x="492124" y="320674"/>
                </a:moveTo>
                <a:lnTo>
                  <a:pt x="0" y="0"/>
                </a:lnTo>
              </a:path>
            </a:pathLst>
          </a:custGeom>
          <a:ln w="19049">
            <a:solidFill>
              <a:srgbClr val="000000"/>
            </a:solidFill>
          </a:ln>
        </p:spPr>
        <p:txBody>
          <a:bodyPr wrap="square" lIns="0" tIns="0" rIns="0" bIns="0" rtlCol="0">
            <a:noAutofit/>
          </a:bodyPr>
          <a:lstStyle/>
          <a:p>
            <a:endParaRPr/>
          </a:p>
        </p:txBody>
      </p:sp>
      <p:sp>
        <p:nvSpPr>
          <p:cNvPr id="28" name="object 28"/>
          <p:cNvSpPr/>
          <p:nvPr/>
        </p:nvSpPr>
        <p:spPr>
          <a:xfrm>
            <a:off x="7400925" y="4542567"/>
            <a:ext cx="381000" cy="381000"/>
          </a:xfrm>
          <a:custGeom>
            <a:avLst/>
            <a:gdLst/>
            <a:ahLst/>
            <a:cxnLst/>
            <a:rect l="l" t="t" r="r" b="b"/>
            <a:pathLst>
              <a:path w="381000" h="381000">
                <a:moveTo>
                  <a:pt x="0" y="0"/>
                </a:moveTo>
                <a:lnTo>
                  <a:pt x="0" y="381000"/>
                </a:lnTo>
                <a:lnTo>
                  <a:pt x="381000" y="381000"/>
                </a:lnTo>
                <a:lnTo>
                  <a:pt x="381000" y="0"/>
                </a:lnTo>
                <a:lnTo>
                  <a:pt x="0" y="0"/>
                </a:lnTo>
                <a:close/>
              </a:path>
            </a:pathLst>
          </a:custGeom>
          <a:solidFill>
            <a:srgbClr val="942092"/>
          </a:solidFill>
        </p:spPr>
        <p:txBody>
          <a:bodyPr wrap="square" lIns="0" tIns="0" rIns="0" bIns="0" rtlCol="0">
            <a:noAutofit/>
          </a:bodyPr>
          <a:lstStyle/>
          <a:p>
            <a:endParaRPr/>
          </a:p>
        </p:txBody>
      </p:sp>
      <p:sp>
        <p:nvSpPr>
          <p:cNvPr id="29" name="object 29"/>
          <p:cNvSpPr/>
          <p:nvPr/>
        </p:nvSpPr>
        <p:spPr>
          <a:xfrm>
            <a:off x="7400924" y="4542567"/>
            <a:ext cx="380999" cy="381000"/>
          </a:xfrm>
          <a:custGeom>
            <a:avLst/>
            <a:gdLst/>
            <a:ahLst/>
            <a:cxnLst/>
            <a:rect l="l" t="t" r="r" b="b"/>
            <a:pathLst>
              <a:path w="380999" h="381000">
                <a:moveTo>
                  <a:pt x="0" y="0"/>
                </a:moveTo>
                <a:lnTo>
                  <a:pt x="380999" y="0"/>
                </a:lnTo>
                <a:lnTo>
                  <a:pt x="380999" y="381000"/>
                </a:lnTo>
                <a:lnTo>
                  <a:pt x="0" y="381000"/>
                </a:lnTo>
                <a:lnTo>
                  <a:pt x="0" y="0"/>
                </a:lnTo>
                <a:close/>
              </a:path>
            </a:pathLst>
          </a:custGeom>
          <a:ln w="19049">
            <a:solidFill>
              <a:srgbClr val="000000"/>
            </a:solidFill>
          </a:ln>
        </p:spPr>
        <p:txBody>
          <a:bodyPr wrap="square" lIns="0" tIns="0" rIns="0" bIns="0" rtlCol="0">
            <a:noAutofit/>
          </a:bodyPr>
          <a:lstStyle/>
          <a:p>
            <a:endParaRPr/>
          </a:p>
        </p:txBody>
      </p:sp>
      <p:sp>
        <p:nvSpPr>
          <p:cNvPr id="30" name="object 30"/>
          <p:cNvSpPr/>
          <p:nvPr/>
        </p:nvSpPr>
        <p:spPr>
          <a:xfrm>
            <a:off x="7345362" y="4267931"/>
            <a:ext cx="246063" cy="265112"/>
          </a:xfrm>
          <a:custGeom>
            <a:avLst/>
            <a:gdLst/>
            <a:ahLst/>
            <a:cxnLst/>
            <a:rect l="l" t="t" r="r" b="b"/>
            <a:pathLst>
              <a:path w="246063" h="265112">
                <a:moveTo>
                  <a:pt x="246063" y="265112"/>
                </a:moveTo>
                <a:lnTo>
                  <a:pt x="0" y="0"/>
                </a:lnTo>
              </a:path>
            </a:pathLst>
          </a:custGeom>
          <a:ln w="19049">
            <a:solidFill>
              <a:srgbClr val="000000"/>
            </a:solidFill>
          </a:ln>
        </p:spPr>
        <p:txBody>
          <a:bodyPr wrap="square" lIns="0" tIns="0" rIns="0" bIns="0" rtlCol="0">
            <a:noAutofit/>
          </a:bodyPr>
          <a:lstStyle/>
          <a:p>
            <a:endParaRPr/>
          </a:p>
        </p:txBody>
      </p:sp>
      <p:sp>
        <p:nvSpPr>
          <p:cNvPr id="31" name="object 31"/>
          <p:cNvSpPr/>
          <p:nvPr/>
        </p:nvSpPr>
        <p:spPr>
          <a:xfrm>
            <a:off x="6638925" y="4542567"/>
            <a:ext cx="381000" cy="381000"/>
          </a:xfrm>
          <a:custGeom>
            <a:avLst/>
            <a:gdLst/>
            <a:ahLst/>
            <a:cxnLst/>
            <a:rect l="l" t="t" r="r" b="b"/>
            <a:pathLst>
              <a:path w="381000" h="381000">
                <a:moveTo>
                  <a:pt x="0" y="0"/>
                </a:moveTo>
                <a:lnTo>
                  <a:pt x="0" y="381000"/>
                </a:lnTo>
                <a:lnTo>
                  <a:pt x="381000" y="381000"/>
                </a:lnTo>
                <a:lnTo>
                  <a:pt x="381000" y="0"/>
                </a:lnTo>
                <a:lnTo>
                  <a:pt x="0" y="0"/>
                </a:lnTo>
                <a:close/>
              </a:path>
            </a:pathLst>
          </a:custGeom>
          <a:solidFill>
            <a:srgbClr val="942092"/>
          </a:solidFill>
        </p:spPr>
        <p:txBody>
          <a:bodyPr wrap="square" lIns="0" tIns="0" rIns="0" bIns="0" rtlCol="0">
            <a:noAutofit/>
          </a:bodyPr>
          <a:lstStyle/>
          <a:p>
            <a:endParaRPr/>
          </a:p>
        </p:txBody>
      </p:sp>
      <p:sp>
        <p:nvSpPr>
          <p:cNvPr id="32" name="object 32"/>
          <p:cNvSpPr/>
          <p:nvPr/>
        </p:nvSpPr>
        <p:spPr>
          <a:xfrm>
            <a:off x="6638925" y="4542567"/>
            <a:ext cx="380999" cy="381000"/>
          </a:xfrm>
          <a:custGeom>
            <a:avLst/>
            <a:gdLst/>
            <a:ahLst/>
            <a:cxnLst/>
            <a:rect l="l" t="t" r="r" b="b"/>
            <a:pathLst>
              <a:path w="380999" h="381000">
                <a:moveTo>
                  <a:pt x="0" y="0"/>
                </a:moveTo>
                <a:lnTo>
                  <a:pt x="380999" y="0"/>
                </a:lnTo>
                <a:lnTo>
                  <a:pt x="380999" y="381000"/>
                </a:lnTo>
                <a:lnTo>
                  <a:pt x="0" y="381000"/>
                </a:lnTo>
                <a:lnTo>
                  <a:pt x="0" y="0"/>
                </a:lnTo>
                <a:close/>
              </a:path>
            </a:pathLst>
          </a:custGeom>
          <a:ln w="19049">
            <a:solidFill>
              <a:srgbClr val="000000"/>
            </a:solidFill>
          </a:ln>
        </p:spPr>
        <p:txBody>
          <a:bodyPr wrap="square" lIns="0" tIns="0" rIns="0" bIns="0" rtlCol="0">
            <a:noAutofit/>
          </a:bodyPr>
          <a:lstStyle/>
          <a:p>
            <a:endParaRPr/>
          </a:p>
        </p:txBody>
      </p:sp>
      <p:sp>
        <p:nvSpPr>
          <p:cNvPr id="33" name="object 33"/>
          <p:cNvSpPr/>
          <p:nvPr/>
        </p:nvSpPr>
        <p:spPr>
          <a:xfrm>
            <a:off x="6829425" y="4267931"/>
            <a:ext cx="246063" cy="265112"/>
          </a:xfrm>
          <a:custGeom>
            <a:avLst/>
            <a:gdLst/>
            <a:ahLst/>
            <a:cxnLst/>
            <a:rect l="l" t="t" r="r" b="b"/>
            <a:pathLst>
              <a:path w="246063" h="265112">
                <a:moveTo>
                  <a:pt x="0" y="265112"/>
                </a:moveTo>
                <a:lnTo>
                  <a:pt x="246063" y="0"/>
                </a:lnTo>
              </a:path>
            </a:pathLst>
          </a:custGeom>
          <a:ln w="19049">
            <a:solidFill>
              <a:srgbClr val="000000"/>
            </a:solidFill>
          </a:ln>
        </p:spPr>
        <p:txBody>
          <a:bodyPr wrap="square" lIns="0" tIns="0" rIns="0" bIns="0" rtlCol="0">
            <a:noAutofit/>
          </a:bodyPr>
          <a:lstStyle/>
          <a:p>
            <a:endParaRPr/>
          </a:p>
        </p:txBody>
      </p:sp>
      <p:sp>
        <p:nvSpPr>
          <p:cNvPr id="34" name="object 34"/>
          <p:cNvSpPr/>
          <p:nvPr/>
        </p:nvSpPr>
        <p:spPr>
          <a:xfrm>
            <a:off x="4352925" y="4542567"/>
            <a:ext cx="381000" cy="381000"/>
          </a:xfrm>
          <a:custGeom>
            <a:avLst/>
            <a:gdLst/>
            <a:ahLst/>
            <a:cxnLst/>
            <a:rect l="l" t="t" r="r" b="b"/>
            <a:pathLst>
              <a:path w="381000" h="381000">
                <a:moveTo>
                  <a:pt x="0" y="0"/>
                </a:moveTo>
                <a:lnTo>
                  <a:pt x="0" y="381000"/>
                </a:lnTo>
                <a:lnTo>
                  <a:pt x="381000" y="381000"/>
                </a:lnTo>
                <a:lnTo>
                  <a:pt x="381000" y="0"/>
                </a:lnTo>
                <a:lnTo>
                  <a:pt x="0" y="0"/>
                </a:lnTo>
                <a:close/>
              </a:path>
            </a:pathLst>
          </a:custGeom>
          <a:solidFill>
            <a:srgbClr val="942092"/>
          </a:solidFill>
        </p:spPr>
        <p:txBody>
          <a:bodyPr wrap="square" lIns="0" tIns="0" rIns="0" bIns="0" rtlCol="0">
            <a:noAutofit/>
          </a:bodyPr>
          <a:lstStyle/>
          <a:p>
            <a:endParaRPr/>
          </a:p>
        </p:txBody>
      </p:sp>
      <p:sp>
        <p:nvSpPr>
          <p:cNvPr id="35" name="object 35"/>
          <p:cNvSpPr/>
          <p:nvPr/>
        </p:nvSpPr>
        <p:spPr>
          <a:xfrm>
            <a:off x="4352925" y="4542567"/>
            <a:ext cx="380999" cy="381000"/>
          </a:xfrm>
          <a:custGeom>
            <a:avLst/>
            <a:gdLst/>
            <a:ahLst/>
            <a:cxnLst/>
            <a:rect l="l" t="t" r="r" b="b"/>
            <a:pathLst>
              <a:path w="380999" h="381000">
                <a:moveTo>
                  <a:pt x="0" y="0"/>
                </a:moveTo>
                <a:lnTo>
                  <a:pt x="380999" y="0"/>
                </a:lnTo>
                <a:lnTo>
                  <a:pt x="380999" y="381000"/>
                </a:lnTo>
                <a:lnTo>
                  <a:pt x="0" y="381000"/>
                </a:lnTo>
                <a:lnTo>
                  <a:pt x="0" y="0"/>
                </a:lnTo>
                <a:close/>
              </a:path>
            </a:pathLst>
          </a:custGeom>
          <a:ln w="19049">
            <a:solidFill>
              <a:srgbClr val="000000"/>
            </a:solidFill>
          </a:ln>
        </p:spPr>
        <p:txBody>
          <a:bodyPr wrap="square" lIns="0" tIns="0" rIns="0" bIns="0" rtlCol="0">
            <a:noAutofit/>
          </a:bodyPr>
          <a:lstStyle/>
          <a:p>
            <a:endParaRPr/>
          </a:p>
        </p:txBody>
      </p:sp>
      <p:sp>
        <p:nvSpPr>
          <p:cNvPr id="36" name="object 36"/>
          <p:cNvSpPr/>
          <p:nvPr/>
        </p:nvSpPr>
        <p:spPr>
          <a:xfrm>
            <a:off x="4543425" y="4267931"/>
            <a:ext cx="246062" cy="265112"/>
          </a:xfrm>
          <a:custGeom>
            <a:avLst/>
            <a:gdLst/>
            <a:ahLst/>
            <a:cxnLst/>
            <a:rect l="l" t="t" r="r" b="b"/>
            <a:pathLst>
              <a:path w="246062" h="265112">
                <a:moveTo>
                  <a:pt x="0" y="265112"/>
                </a:moveTo>
                <a:lnTo>
                  <a:pt x="246062" y="0"/>
                </a:lnTo>
              </a:path>
            </a:pathLst>
          </a:custGeom>
          <a:ln w="19049">
            <a:solidFill>
              <a:srgbClr val="000000"/>
            </a:solidFill>
          </a:ln>
        </p:spPr>
        <p:txBody>
          <a:bodyPr wrap="square" lIns="0" tIns="0" rIns="0" bIns="0" rtlCol="0">
            <a:noAutofit/>
          </a:bodyPr>
          <a:lstStyle/>
          <a:p>
            <a:endParaRPr/>
          </a:p>
        </p:txBody>
      </p:sp>
      <p:sp>
        <p:nvSpPr>
          <p:cNvPr id="37" name="object 37"/>
          <p:cNvSpPr/>
          <p:nvPr/>
        </p:nvSpPr>
        <p:spPr>
          <a:xfrm>
            <a:off x="5495925" y="4542567"/>
            <a:ext cx="381000" cy="381000"/>
          </a:xfrm>
          <a:custGeom>
            <a:avLst/>
            <a:gdLst/>
            <a:ahLst/>
            <a:cxnLst/>
            <a:rect l="l" t="t" r="r" b="b"/>
            <a:pathLst>
              <a:path w="381000" h="381000">
                <a:moveTo>
                  <a:pt x="0" y="190500"/>
                </a:moveTo>
                <a:lnTo>
                  <a:pt x="631" y="206124"/>
                </a:lnTo>
                <a:lnTo>
                  <a:pt x="2493" y="221400"/>
                </a:lnTo>
                <a:lnTo>
                  <a:pt x="5536" y="236279"/>
                </a:lnTo>
                <a:lnTo>
                  <a:pt x="9711" y="250712"/>
                </a:lnTo>
                <a:lnTo>
                  <a:pt x="14970" y="264651"/>
                </a:lnTo>
                <a:lnTo>
                  <a:pt x="21263" y="278045"/>
                </a:lnTo>
                <a:lnTo>
                  <a:pt x="28541" y="290847"/>
                </a:lnTo>
                <a:lnTo>
                  <a:pt x="36755" y="303006"/>
                </a:lnTo>
                <a:lnTo>
                  <a:pt x="45856" y="314475"/>
                </a:lnTo>
                <a:lnTo>
                  <a:pt x="55796" y="325203"/>
                </a:lnTo>
                <a:lnTo>
                  <a:pt x="66524" y="335143"/>
                </a:lnTo>
                <a:lnTo>
                  <a:pt x="77993" y="344244"/>
                </a:lnTo>
                <a:lnTo>
                  <a:pt x="90152" y="352458"/>
                </a:lnTo>
                <a:lnTo>
                  <a:pt x="102954" y="359736"/>
                </a:lnTo>
                <a:lnTo>
                  <a:pt x="116348" y="366029"/>
                </a:lnTo>
                <a:lnTo>
                  <a:pt x="130287" y="371288"/>
                </a:lnTo>
                <a:lnTo>
                  <a:pt x="144720" y="375463"/>
                </a:lnTo>
                <a:lnTo>
                  <a:pt x="159599" y="378506"/>
                </a:lnTo>
                <a:lnTo>
                  <a:pt x="174875" y="380368"/>
                </a:lnTo>
                <a:lnTo>
                  <a:pt x="190500" y="381000"/>
                </a:lnTo>
                <a:lnTo>
                  <a:pt x="206124" y="380368"/>
                </a:lnTo>
                <a:lnTo>
                  <a:pt x="221400" y="378506"/>
                </a:lnTo>
                <a:lnTo>
                  <a:pt x="236279" y="375463"/>
                </a:lnTo>
                <a:lnTo>
                  <a:pt x="250712" y="371288"/>
                </a:lnTo>
                <a:lnTo>
                  <a:pt x="264651" y="366029"/>
                </a:lnTo>
                <a:lnTo>
                  <a:pt x="278045" y="359736"/>
                </a:lnTo>
                <a:lnTo>
                  <a:pt x="290847" y="352458"/>
                </a:lnTo>
                <a:lnTo>
                  <a:pt x="303006" y="344244"/>
                </a:lnTo>
                <a:lnTo>
                  <a:pt x="314475" y="335143"/>
                </a:lnTo>
                <a:lnTo>
                  <a:pt x="325203" y="325203"/>
                </a:lnTo>
                <a:lnTo>
                  <a:pt x="335143" y="314475"/>
                </a:lnTo>
                <a:lnTo>
                  <a:pt x="344244" y="303006"/>
                </a:lnTo>
                <a:lnTo>
                  <a:pt x="352458" y="290847"/>
                </a:lnTo>
                <a:lnTo>
                  <a:pt x="359736" y="278045"/>
                </a:lnTo>
                <a:lnTo>
                  <a:pt x="366029" y="264651"/>
                </a:lnTo>
                <a:lnTo>
                  <a:pt x="371288" y="250712"/>
                </a:lnTo>
                <a:lnTo>
                  <a:pt x="375463" y="236279"/>
                </a:lnTo>
                <a:lnTo>
                  <a:pt x="378506" y="221400"/>
                </a:lnTo>
                <a:lnTo>
                  <a:pt x="380368" y="206124"/>
                </a:lnTo>
                <a:lnTo>
                  <a:pt x="381000" y="190500"/>
                </a:lnTo>
                <a:lnTo>
                  <a:pt x="380368" y="174876"/>
                </a:lnTo>
                <a:lnTo>
                  <a:pt x="378506" y="159600"/>
                </a:lnTo>
                <a:lnTo>
                  <a:pt x="375463" y="144720"/>
                </a:lnTo>
                <a:lnTo>
                  <a:pt x="371288" y="130287"/>
                </a:lnTo>
                <a:lnTo>
                  <a:pt x="366029" y="116349"/>
                </a:lnTo>
                <a:lnTo>
                  <a:pt x="359736" y="102954"/>
                </a:lnTo>
                <a:lnTo>
                  <a:pt x="352458" y="90153"/>
                </a:lnTo>
                <a:lnTo>
                  <a:pt x="344244" y="77993"/>
                </a:lnTo>
                <a:lnTo>
                  <a:pt x="335143" y="66525"/>
                </a:lnTo>
                <a:lnTo>
                  <a:pt x="325203" y="55796"/>
                </a:lnTo>
                <a:lnTo>
                  <a:pt x="314475" y="45857"/>
                </a:lnTo>
                <a:lnTo>
                  <a:pt x="303006" y="36755"/>
                </a:lnTo>
                <a:lnTo>
                  <a:pt x="290847" y="28541"/>
                </a:lnTo>
                <a:lnTo>
                  <a:pt x="278045" y="21263"/>
                </a:lnTo>
                <a:lnTo>
                  <a:pt x="264651" y="14970"/>
                </a:lnTo>
                <a:lnTo>
                  <a:pt x="250712" y="9711"/>
                </a:lnTo>
                <a:lnTo>
                  <a:pt x="236279" y="5536"/>
                </a:lnTo>
                <a:lnTo>
                  <a:pt x="221400" y="2493"/>
                </a:lnTo>
                <a:lnTo>
                  <a:pt x="206124" y="631"/>
                </a:lnTo>
                <a:lnTo>
                  <a:pt x="190500" y="0"/>
                </a:lnTo>
                <a:lnTo>
                  <a:pt x="174875" y="631"/>
                </a:lnTo>
                <a:lnTo>
                  <a:pt x="159599" y="2493"/>
                </a:lnTo>
                <a:lnTo>
                  <a:pt x="144720" y="5536"/>
                </a:lnTo>
                <a:lnTo>
                  <a:pt x="130287" y="9711"/>
                </a:lnTo>
                <a:lnTo>
                  <a:pt x="116348" y="14970"/>
                </a:lnTo>
                <a:lnTo>
                  <a:pt x="102954" y="21263"/>
                </a:lnTo>
                <a:lnTo>
                  <a:pt x="90152" y="28541"/>
                </a:lnTo>
                <a:lnTo>
                  <a:pt x="77993" y="36755"/>
                </a:lnTo>
                <a:lnTo>
                  <a:pt x="66524" y="45857"/>
                </a:lnTo>
                <a:lnTo>
                  <a:pt x="55796" y="55796"/>
                </a:lnTo>
                <a:lnTo>
                  <a:pt x="45856" y="66525"/>
                </a:lnTo>
                <a:lnTo>
                  <a:pt x="36755" y="77993"/>
                </a:lnTo>
                <a:lnTo>
                  <a:pt x="28541" y="90153"/>
                </a:lnTo>
                <a:lnTo>
                  <a:pt x="21263" y="102954"/>
                </a:lnTo>
                <a:lnTo>
                  <a:pt x="14970" y="116349"/>
                </a:lnTo>
                <a:lnTo>
                  <a:pt x="9711" y="130287"/>
                </a:lnTo>
                <a:lnTo>
                  <a:pt x="5536" y="144720"/>
                </a:lnTo>
                <a:lnTo>
                  <a:pt x="2493" y="159600"/>
                </a:lnTo>
                <a:lnTo>
                  <a:pt x="631" y="174876"/>
                </a:lnTo>
                <a:lnTo>
                  <a:pt x="0" y="190500"/>
                </a:lnTo>
                <a:close/>
              </a:path>
            </a:pathLst>
          </a:custGeom>
          <a:solidFill>
            <a:srgbClr val="6094C9"/>
          </a:solidFill>
        </p:spPr>
        <p:txBody>
          <a:bodyPr wrap="square" lIns="0" tIns="0" rIns="0" bIns="0" rtlCol="0">
            <a:noAutofit/>
          </a:bodyPr>
          <a:lstStyle/>
          <a:p>
            <a:endParaRPr/>
          </a:p>
        </p:txBody>
      </p:sp>
      <p:sp>
        <p:nvSpPr>
          <p:cNvPr id="38" name="object 38"/>
          <p:cNvSpPr/>
          <p:nvPr/>
        </p:nvSpPr>
        <p:spPr>
          <a:xfrm>
            <a:off x="5495924" y="4542567"/>
            <a:ext cx="380999" cy="381000"/>
          </a:xfrm>
          <a:custGeom>
            <a:avLst/>
            <a:gdLst/>
            <a:ahLst/>
            <a:cxnLst/>
            <a:rect l="l" t="t" r="r" b="b"/>
            <a:pathLst>
              <a:path w="380999" h="381000">
                <a:moveTo>
                  <a:pt x="0" y="190499"/>
                </a:moveTo>
                <a:lnTo>
                  <a:pt x="631" y="174875"/>
                </a:lnTo>
                <a:lnTo>
                  <a:pt x="2493" y="159599"/>
                </a:lnTo>
                <a:lnTo>
                  <a:pt x="5536" y="144720"/>
                </a:lnTo>
                <a:lnTo>
                  <a:pt x="9711" y="130287"/>
                </a:lnTo>
                <a:lnTo>
                  <a:pt x="14970" y="116348"/>
                </a:lnTo>
                <a:lnTo>
                  <a:pt x="21263" y="102954"/>
                </a:lnTo>
                <a:lnTo>
                  <a:pt x="28541" y="90152"/>
                </a:lnTo>
                <a:lnTo>
                  <a:pt x="36755" y="77993"/>
                </a:lnTo>
                <a:lnTo>
                  <a:pt x="45856" y="66524"/>
                </a:lnTo>
                <a:lnTo>
                  <a:pt x="55796" y="55796"/>
                </a:lnTo>
                <a:lnTo>
                  <a:pt x="66524" y="45856"/>
                </a:lnTo>
                <a:lnTo>
                  <a:pt x="77993" y="36755"/>
                </a:lnTo>
                <a:lnTo>
                  <a:pt x="90152" y="28541"/>
                </a:lnTo>
                <a:lnTo>
                  <a:pt x="102954" y="21263"/>
                </a:lnTo>
                <a:lnTo>
                  <a:pt x="116348" y="14970"/>
                </a:lnTo>
                <a:lnTo>
                  <a:pt x="130287" y="9711"/>
                </a:lnTo>
                <a:lnTo>
                  <a:pt x="144720" y="5536"/>
                </a:lnTo>
                <a:lnTo>
                  <a:pt x="159599" y="2493"/>
                </a:lnTo>
                <a:lnTo>
                  <a:pt x="174876" y="631"/>
                </a:lnTo>
                <a:lnTo>
                  <a:pt x="190500" y="0"/>
                </a:lnTo>
                <a:lnTo>
                  <a:pt x="206123" y="631"/>
                </a:lnTo>
                <a:lnTo>
                  <a:pt x="221400" y="2493"/>
                </a:lnTo>
                <a:lnTo>
                  <a:pt x="236279" y="5536"/>
                </a:lnTo>
                <a:lnTo>
                  <a:pt x="250712" y="9711"/>
                </a:lnTo>
                <a:lnTo>
                  <a:pt x="264651" y="14970"/>
                </a:lnTo>
                <a:lnTo>
                  <a:pt x="278045" y="21263"/>
                </a:lnTo>
                <a:lnTo>
                  <a:pt x="290847" y="28541"/>
                </a:lnTo>
                <a:lnTo>
                  <a:pt x="303006" y="36755"/>
                </a:lnTo>
                <a:lnTo>
                  <a:pt x="314475" y="45856"/>
                </a:lnTo>
                <a:lnTo>
                  <a:pt x="325203" y="55796"/>
                </a:lnTo>
                <a:lnTo>
                  <a:pt x="335143" y="66524"/>
                </a:lnTo>
                <a:lnTo>
                  <a:pt x="344244" y="77993"/>
                </a:lnTo>
                <a:lnTo>
                  <a:pt x="352458" y="90152"/>
                </a:lnTo>
                <a:lnTo>
                  <a:pt x="359736" y="102954"/>
                </a:lnTo>
                <a:lnTo>
                  <a:pt x="366029" y="116348"/>
                </a:lnTo>
                <a:lnTo>
                  <a:pt x="371288" y="130287"/>
                </a:lnTo>
                <a:lnTo>
                  <a:pt x="375463" y="144720"/>
                </a:lnTo>
                <a:lnTo>
                  <a:pt x="378506" y="159599"/>
                </a:lnTo>
                <a:lnTo>
                  <a:pt x="380368" y="174875"/>
                </a:lnTo>
                <a:lnTo>
                  <a:pt x="380999" y="190499"/>
                </a:lnTo>
                <a:lnTo>
                  <a:pt x="380368" y="206123"/>
                </a:lnTo>
                <a:lnTo>
                  <a:pt x="378506" y="221400"/>
                </a:lnTo>
                <a:lnTo>
                  <a:pt x="375463" y="236279"/>
                </a:lnTo>
                <a:lnTo>
                  <a:pt x="371288" y="250712"/>
                </a:lnTo>
                <a:lnTo>
                  <a:pt x="366029" y="264651"/>
                </a:lnTo>
                <a:lnTo>
                  <a:pt x="359736" y="278045"/>
                </a:lnTo>
                <a:lnTo>
                  <a:pt x="352458" y="290847"/>
                </a:lnTo>
                <a:lnTo>
                  <a:pt x="344244" y="303006"/>
                </a:lnTo>
                <a:lnTo>
                  <a:pt x="335143" y="314475"/>
                </a:lnTo>
                <a:lnTo>
                  <a:pt x="325203" y="325203"/>
                </a:lnTo>
                <a:lnTo>
                  <a:pt x="314475" y="335143"/>
                </a:lnTo>
                <a:lnTo>
                  <a:pt x="303006" y="344244"/>
                </a:lnTo>
                <a:lnTo>
                  <a:pt x="290847" y="352458"/>
                </a:lnTo>
                <a:lnTo>
                  <a:pt x="278045" y="359736"/>
                </a:lnTo>
                <a:lnTo>
                  <a:pt x="264651" y="366029"/>
                </a:lnTo>
                <a:lnTo>
                  <a:pt x="250712" y="371288"/>
                </a:lnTo>
                <a:lnTo>
                  <a:pt x="236279" y="375463"/>
                </a:lnTo>
                <a:lnTo>
                  <a:pt x="221400" y="378506"/>
                </a:lnTo>
                <a:lnTo>
                  <a:pt x="206123" y="380368"/>
                </a:lnTo>
                <a:lnTo>
                  <a:pt x="190500" y="381000"/>
                </a:lnTo>
                <a:lnTo>
                  <a:pt x="174876" y="380368"/>
                </a:lnTo>
                <a:lnTo>
                  <a:pt x="159599" y="378506"/>
                </a:lnTo>
                <a:lnTo>
                  <a:pt x="144720" y="375463"/>
                </a:lnTo>
                <a:lnTo>
                  <a:pt x="130287" y="371288"/>
                </a:lnTo>
                <a:lnTo>
                  <a:pt x="116348" y="366029"/>
                </a:lnTo>
                <a:lnTo>
                  <a:pt x="102954" y="359736"/>
                </a:lnTo>
                <a:lnTo>
                  <a:pt x="90152" y="352458"/>
                </a:lnTo>
                <a:lnTo>
                  <a:pt x="77993" y="344244"/>
                </a:lnTo>
                <a:lnTo>
                  <a:pt x="66524" y="335143"/>
                </a:lnTo>
                <a:lnTo>
                  <a:pt x="55796" y="325203"/>
                </a:lnTo>
                <a:lnTo>
                  <a:pt x="45856" y="314475"/>
                </a:lnTo>
                <a:lnTo>
                  <a:pt x="36755" y="303006"/>
                </a:lnTo>
                <a:lnTo>
                  <a:pt x="28541" y="290847"/>
                </a:lnTo>
                <a:lnTo>
                  <a:pt x="21263" y="278045"/>
                </a:lnTo>
                <a:lnTo>
                  <a:pt x="14970" y="264651"/>
                </a:lnTo>
                <a:lnTo>
                  <a:pt x="9711" y="250712"/>
                </a:lnTo>
                <a:lnTo>
                  <a:pt x="5536" y="236279"/>
                </a:lnTo>
                <a:lnTo>
                  <a:pt x="2493" y="221400"/>
                </a:lnTo>
                <a:lnTo>
                  <a:pt x="631" y="206123"/>
                </a:lnTo>
                <a:lnTo>
                  <a:pt x="0" y="190499"/>
                </a:lnTo>
                <a:close/>
              </a:path>
            </a:pathLst>
          </a:custGeom>
          <a:ln w="19049">
            <a:solidFill>
              <a:srgbClr val="000000"/>
            </a:solidFill>
          </a:ln>
        </p:spPr>
        <p:txBody>
          <a:bodyPr wrap="square" lIns="0" tIns="0" rIns="0" bIns="0" rtlCol="0">
            <a:noAutofit/>
          </a:bodyPr>
          <a:lstStyle/>
          <a:p>
            <a:endParaRPr/>
          </a:p>
        </p:txBody>
      </p:sp>
      <p:sp>
        <p:nvSpPr>
          <p:cNvPr id="39" name="object 39"/>
          <p:cNvSpPr/>
          <p:nvPr/>
        </p:nvSpPr>
        <p:spPr>
          <a:xfrm>
            <a:off x="5876925" y="5228367"/>
            <a:ext cx="381000" cy="381000"/>
          </a:xfrm>
          <a:custGeom>
            <a:avLst/>
            <a:gdLst/>
            <a:ahLst/>
            <a:cxnLst/>
            <a:rect l="l" t="t" r="r" b="b"/>
            <a:pathLst>
              <a:path w="381000" h="381000">
                <a:moveTo>
                  <a:pt x="0" y="0"/>
                </a:moveTo>
                <a:lnTo>
                  <a:pt x="0" y="381000"/>
                </a:lnTo>
                <a:lnTo>
                  <a:pt x="381000" y="381000"/>
                </a:lnTo>
                <a:lnTo>
                  <a:pt x="381000" y="0"/>
                </a:lnTo>
                <a:lnTo>
                  <a:pt x="0" y="0"/>
                </a:lnTo>
                <a:close/>
              </a:path>
            </a:pathLst>
          </a:custGeom>
          <a:solidFill>
            <a:srgbClr val="942092"/>
          </a:solidFill>
        </p:spPr>
        <p:txBody>
          <a:bodyPr wrap="square" lIns="0" tIns="0" rIns="0" bIns="0" rtlCol="0">
            <a:noAutofit/>
          </a:bodyPr>
          <a:lstStyle/>
          <a:p>
            <a:endParaRPr/>
          </a:p>
        </p:txBody>
      </p:sp>
      <p:sp>
        <p:nvSpPr>
          <p:cNvPr id="40" name="object 40"/>
          <p:cNvSpPr/>
          <p:nvPr/>
        </p:nvSpPr>
        <p:spPr>
          <a:xfrm>
            <a:off x="5876924" y="5228367"/>
            <a:ext cx="380999" cy="380999"/>
          </a:xfrm>
          <a:custGeom>
            <a:avLst/>
            <a:gdLst/>
            <a:ahLst/>
            <a:cxnLst/>
            <a:rect l="l" t="t" r="r" b="b"/>
            <a:pathLst>
              <a:path w="380999" h="380999">
                <a:moveTo>
                  <a:pt x="0" y="0"/>
                </a:moveTo>
                <a:lnTo>
                  <a:pt x="380999" y="0"/>
                </a:lnTo>
                <a:lnTo>
                  <a:pt x="380999" y="380999"/>
                </a:lnTo>
                <a:lnTo>
                  <a:pt x="0" y="380999"/>
                </a:lnTo>
                <a:lnTo>
                  <a:pt x="0" y="0"/>
                </a:lnTo>
                <a:close/>
              </a:path>
            </a:pathLst>
          </a:custGeom>
          <a:ln w="19049">
            <a:solidFill>
              <a:srgbClr val="000000"/>
            </a:solidFill>
          </a:ln>
        </p:spPr>
        <p:txBody>
          <a:bodyPr wrap="square" lIns="0" tIns="0" rIns="0" bIns="0" rtlCol="0">
            <a:noAutofit/>
          </a:bodyPr>
          <a:lstStyle/>
          <a:p>
            <a:endParaRPr/>
          </a:p>
        </p:txBody>
      </p:sp>
      <p:sp>
        <p:nvSpPr>
          <p:cNvPr id="41" name="object 41"/>
          <p:cNvSpPr/>
          <p:nvPr/>
        </p:nvSpPr>
        <p:spPr>
          <a:xfrm>
            <a:off x="5821363" y="4877531"/>
            <a:ext cx="246062" cy="341312"/>
          </a:xfrm>
          <a:custGeom>
            <a:avLst/>
            <a:gdLst/>
            <a:ahLst/>
            <a:cxnLst/>
            <a:rect l="l" t="t" r="r" b="b"/>
            <a:pathLst>
              <a:path w="246062" h="341312">
                <a:moveTo>
                  <a:pt x="246062" y="341312"/>
                </a:moveTo>
                <a:lnTo>
                  <a:pt x="0" y="0"/>
                </a:lnTo>
              </a:path>
            </a:pathLst>
          </a:custGeom>
          <a:ln w="19049">
            <a:solidFill>
              <a:srgbClr val="000000"/>
            </a:solidFill>
          </a:ln>
        </p:spPr>
        <p:txBody>
          <a:bodyPr wrap="square" lIns="0" tIns="0" rIns="0" bIns="0" rtlCol="0">
            <a:noAutofit/>
          </a:bodyPr>
          <a:lstStyle/>
          <a:p>
            <a:endParaRPr/>
          </a:p>
        </p:txBody>
      </p:sp>
      <p:sp>
        <p:nvSpPr>
          <p:cNvPr id="42" name="object 42"/>
          <p:cNvSpPr/>
          <p:nvPr/>
        </p:nvSpPr>
        <p:spPr>
          <a:xfrm>
            <a:off x="5114925" y="5228367"/>
            <a:ext cx="381000" cy="381000"/>
          </a:xfrm>
          <a:custGeom>
            <a:avLst/>
            <a:gdLst/>
            <a:ahLst/>
            <a:cxnLst/>
            <a:rect l="l" t="t" r="r" b="b"/>
            <a:pathLst>
              <a:path w="381000" h="381000">
                <a:moveTo>
                  <a:pt x="0" y="0"/>
                </a:moveTo>
                <a:lnTo>
                  <a:pt x="0" y="381000"/>
                </a:lnTo>
                <a:lnTo>
                  <a:pt x="381000" y="381000"/>
                </a:lnTo>
                <a:lnTo>
                  <a:pt x="381000" y="0"/>
                </a:lnTo>
                <a:lnTo>
                  <a:pt x="0" y="0"/>
                </a:lnTo>
                <a:close/>
              </a:path>
            </a:pathLst>
          </a:custGeom>
          <a:solidFill>
            <a:srgbClr val="942092"/>
          </a:solidFill>
        </p:spPr>
        <p:txBody>
          <a:bodyPr wrap="square" lIns="0" tIns="0" rIns="0" bIns="0" rtlCol="0">
            <a:noAutofit/>
          </a:bodyPr>
          <a:lstStyle/>
          <a:p>
            <a:endParaRPr/>
          </a:p>
        </p:txBody>
      </p:sp>
      <p:sp>
        <p:nvSpPr>
          <p:cNvPr id="43" name="object 43"/>
          <p:cNvSpPr/>
          <p:nvPr/>
        </p:nvSpPr>
        <p:spPr>
          <a:xfrm>
            <a:off x="5114924" y="5228367"/>
            <a:ext cx="380999" cy="380999"/>
          </a:xfrm>
          <a:custGeom>
            <a:avLst/>
            <a:gdLst/>
            <a:ahLst/>
            <a:cxnLst/>
            <a:rect l="l" t="t" r="r" b="b"/>
            <a:pathLst>
              <a:path w="380999" h="380999">
                <a:moveTo>
                  <a:pt x="0" y="0"/>
                </a:moveTo>
                <a:lnTo>
                  <a:pt x="380999" y="0"/>
                </a:lnTo>
                <a:lnTo>
                  <a:pt x="380999" y="380999"/>
                </a:lnTo>
                <a:lnTo>
                  <a:pt x="0" y="380999"/>
                </a:lnTo>
                <a:lnTo>
                  <a:pt x="0" y="0"/>
                </a:lnTo>
                <a:close/>
              </a:path>
            </a:pathLst>
          </a:custGeom>
          <a:ln w="19049">
            <a:solidFill>
              <a:srgbClr val="000000"/>
            </a:solidFill>
          </a:ln>
        </p:spPr>
        <p:txBody>
          <a:bodyPr wrap="square" lIns="0" tIns="0" rIns="0" bIns="0" rtlCol="0">
            <a:noAutofit/>
          </a:bodyPr>
          <a:lstStyle/>
          <a:p>
            <a:endParaRPr/>
          </a:p>
        </p:txBody>
      </p:sp>
      <p:sp>
        <p:nvSpPr>
          <p:cNvPr id="44" name="object 44"/>
          <p:cNvSpPr/>
          <p:nvPr/>
        </p:nvSpPr>
        <p:spPr>
          <a:xfrm>
            <a:off x="5305424" y="4877531"/>
            <a:ext cx="246062" cy="341312"/>
          </a:xfrm>
          <a:custGeom>
            <a:avLst/>
            <a:gdLst/>
            <a:ahLst/>
            <a:cxnLst/>
            <a:rect l="l" t="t" r="r" b="b"/>
            <a:pathLst>
              <a:path w="246062" h="341312">
                <a:moveTo>
                  <a:pt x="0" y="341312"/>
                </a:moveTo>
                <a:lnTo>
                  <a:pt x="246062" y="0"/>
                </a:lnTo>
              </a:path>
            </a:pathLst>
          </a:custGeom>
          <a:ln w="19049">
            <a:solidFill>
              <a:srgbClr val="000000"/>
            </a:solidFill>
          </a:ln>
        </p:spPr>
        <p:txBody>
          <a:bodyPr wrap="square" lIns="0" tIns="0" rIns="0" bIns="0" rtlCol="0">
            <a:noAutofit/>
          </a:bodyPr>
          <a:lstStyle/>
          <a:p>
            <a:endParaRPr/>
          </a:p>
        </p:txBody>
      </p:sp>
      <p:sp>
        <p:nvSpPr>
          <p:cNvPr id="45" name="object 45"/>
          <p:cNvSpPr/>
          <p:nvPr/>
        </p:nvSpPr>
        <p:spPr>
          <a:xfrm>
            <a:off x="5059362" y="4267931"/>
            <a:ext cx="492124" cy="320675"/>
          </a:xfrm>
          <a:custGeom>
            <a:avLst/>
            <a:gdLst/>
            <a:ahLst/>
            <a:cxnLst/>
            <a:rect l="l" t="t" r="r" b="b"/>
            <a:pathLst>
              <a:path w="492124" h="320675">
                <a:moveTo>
                  <a:pt x="492124" y="320675"/>
                </a:moveTo>
                <a:lnTo>
                  <a:pt x="0" y="0"/>
                </a:lnTo>
              </a:path>
            </a:pathLst>
          </a:custGeom>
          <a:ln w="19049">
            <a:solidFill>
              <a:srgbClr val="000000"/>
            </a:solidFill>
          </a:ln>
        </p:spPr>
        <p:txBody>
          <a:bodyPr wrap="square" lIns="0" tIns="0" rIns="0" bIns="0" rtlCol="0">
            <a:noAutofit/>
          </a:bodyPr>
          <a:lstStyle/>
          <a:p>
            <a:endParaRPr/>
          </a:p>
        </p:txBody>
      </p:sp>
      <p:sp>
        <p:nvSpPr>
          <p:cNvPr id="19" name="object 19"/>
          <p:cNvSpPr txBox="1"/>
          <p:nvPr/>
        </p:nvSpPr>
        <p:spPr>
          <a:xfrm>
            <a:off x="535938" y="1537064"/>
            <a:ext cx="4016592" cy="1276068"/>
          </a:xfrm>
          <a:prstGeom prst="rect">
            <a:avLst/>
          </a:prstGeom>
        </p:spPr>
        <p:txBody>
          <a:bodyPr wrap="square" lIns="0" tIns="0" rIns="0" bIns="0" rtlCol="0">
            <a:noAutofit/>
          </a:bodyPr>
          <a:lstStyle/>
          <a:p>
            <a:pPr marL="12700" marR="31111">
              <a:lnSpc>
                <a:spcPts val="3779"/>
              </a:lnSpc>
              <a:spcBef>
                <a:spcPts val="189"/>
              </a:spcBef>
            </a:pPr>
            <a:r>
              <a:rPr sz="3600" spc="0" dirty="0" smtClean="0">
                <a:solidFill>
                  <a:srgbClr val="4E81BC"/>
                </a:solidFill>
                <a:latin typeface="Arial"/>
                <a:cs typeface="Arial"/>
              </a:rPr>
              <a:t>Inorder</a:t>
            </a:r>
            <a:r>
              <a:rPr sz="3600" spc="-59" dirty="0" smtClean="0">
                <a:solidFill>
                  <a:srgbClr val="4E81BC"/>
                </a:solidFill>
                <a:latin typeface="Arial"/>
                <a:cs typeface="Arial"/>
              </a:rPr>
              <a:t> </a:t>
            </a:r>
            <a:r>
              <a:rPr sz="3600" spc="-134" dirty="0" smtClean="0">
                <a:solidFill>
                  <a:srgbClr val="4E81BC"/>
                </a:solidFill>
                <a:latin typeface="Arial"/>
                <a:cs typeface="Arial"/>
              </a:rPr>
              <a:t>T</a:t>
            </a:r>
            <a:r>
              <a:rPr sz="3600" spc="0" dirty="0" smtClean="0">
                <a:solidFill>
                  <a:srgbClr val="4E81BC"/>
                </a:solidFill>
                <a:latin typeface="Arial"/>
                <a:cs typeface="Arial"/>
              </a:rPr>
              <a:t>raversal</a:t>
            </a:r>
            <a:endParaRPr sz="3600">
              <a:latin typeface="Arial"/>
              <a:cs typeface="Arial"/>
            </a:endParaRPr>
          </a:p>
          <a:p>
            <a:pPr marL="241300" indent="-228600">
              <a:lnSpc>
                <a:spcPts val="2100"/>
              </a:lnSpc>
              <a:spcBef>
                <a:spcPts val="1913"/>
              </a:spcBef>
            </a:pPr>
            <a:r>
              <a:rPr sz="2000" spc="0" dirty="0" smtClean="0">
                <a:solidFill>
                  <a:srgbClr val="4E81BC"/>
                </a:solidFill>
                <a:latin typeface="Wingdings 2"/>
                <a:cs typeface="Wingdings 2"/>
              </a:rPr>
              <a:t></a:t>
            </a:r>
            <a:r>
              <a:rPr sz="2000" spc="-354" dirty="0" smtClean="0">
                <a:solidFill>
                  <a:srgbClr val="4E81BC"/>
                </a:solidFill>
                <a:latin typeface="Times New Roman"/>
                <a:cs typeface="Times New Roman"/>
              </a:rPr>
              <a:t> </a:t>
            </a:r>
            <a:r>
              <a:rPr sz="2000" spc="0" dirty="0" smtClean="0">
                <a:solidFill>
                  <a:srgbClr val="1F487D"/>
                </a:solidFill>
                <a:latin typeface="Times New Roman"/>
                <a:cs typeface="Times New Roman"/>
              </a:rPr>
              <a:t>A</a:t>
            </a:r>
            <a:r>
              <a:rPr sz="2000" spc="-109" dirty="0" smtClean="0">
                <a:solidFill>
                  <a:srgbClr val="1F487D"/>
                </a:solidFill>
                <a:latin typeface="Times New Roman"/>
                <a:cs typeface="Times New Roman"/>
              </a:rPr>
              <a:t> </a:t>
            </a:r>
            <a:r>
              <a:rPr sz="2000" spc="0" dirty="0" smtClean="0">
                <a:solidFill>
                  <a:srgbClr val="1F487D"/>
                </a:solidFill>
                <a:latin typeface="Times New Roman"/>
                <a:cs typeface="Times New Roman"/>
              </a:rPr>
              <a:t>node is visited after its left subtree subtree</a:t>
            </a:r>
            <a:endParaRPr sz="2000">
              <a:latin typeface="Times New Roman"/>
              <a:cs typeface="Times New Roman"/>
            </a:endParaRPr>
          </a:p>
        </p:txBody>
      </p:sp>
      <p:sp>
        <p:nvSpPr>
          <p:cNvPr id="18" name="object 18"/>
          <p:cNvSpPr txBox="1"/>
          <p:nvPr/>
        </p:nvSpPr>
        <p:spPr>
          <a:xfrm>
            <a:off x="4559532" y="2267032"/>
            <a:ext cx="1989031" cy="279400"/>
          </a:xfrm>
          <a:prstGeom prst="rect">
            <a:avLst/>
          </a:prstGeom>
        </p:spPr>
        <p:txBody>
          <a:bodyPr wrap="square" lIns="0" tIns="0" rIns="0" bIns="0" rtlCol="0">
            <a:noAutofit/>
          </a:bodyPr>
          <a:lstStyle/>
          <a:p>
            <a:pPr marL="12700">
              <a:lnSpc>
                <a:spcPts val="2140"/>
              </a:lnSpc>
              <a:spcBef>
                <a:spcPts val="107"/>
              </a:spcBef>
            </a:pPr>
            <a:r>
              <a:rPr sz="2000" spc="0" dirty="0" smtClean="0">
                <a:solidFill>
                  <a:srgbClr val="1F487D"/>
                </a:solidFill>
                <a:latin typeface="Times New Roman"/>
                <a:cs typeface="Times New Roman"/>
              </a:rPr>
              <a:t>and before its right</a:t>
            </a:r>
            <a:endParaRPr sz="2000">
              <a:latin typeface="Times New Roman"/>
              <a:cs typeface="Times New Roman"/>
            </a:endParaRPr>
          </a:p>
        </p:txBody>
      </p:sp>
      <p:sp>
        <p:nvSpPr>
          <p:cNvPr id="17" name="object 17"/>
          <p:cNvSpPr txBox="1"/>
          <p:nvPr/>
        </p:nvSpPr>
        <p:spPr>
          <a:xfrm>
            <a:off x="6090602" y="3177400"/>
            <a:ext cx="190500" cy="279400"/>
          </a:xfrm>
          <a:prstGeom prst="rect">
            <a:avLst/>
          </a:prstGeom>
        </p:spPr>
        <p:txBody>
          <a:bodyPr wrap="square" lIns="0" tIns="0" rIns="0" bIns="0" rtlCol="0">
            <a:noAutofit/>
          </a:bodyPr>
          <a:lstStyle/>
          <a:p>
            <a:pPr marL="12700">
              <a:lnSpc>
                <a:spcPts val="2140"/>
              </a:lnSpc>
              <a:spcBef>
                <a:spcPts val="107"/>
              </a:spcBef>
            </a:pPr>
            <a:r>
              <a:rPr sz="2000" spc="0" dirty="0" smtClean="0">
                <a:solidFill>
                  <a:srgbClr val="1F487D"/>
                </a:solidFill>
                <a:latin typeface="Times New Roman"/>
                <a:cs typeface="Times New Roman"/>
              </a:rPr>
              <a:t>6</a:t>
            </a:r>
            <a:endParaRPr sz="2000">
              <a:latin typeface="Times New Roman"/>
              <a:cs typeface="Times New Roman"/>
            </a:endParaRPr>
          </a:p>
        </p:txBody>
      </p:sp>
      <p:sp>
        <p:nvSpPr>
          <p:cNvPr id="16" name="object 16"/>
          <p:cNvSpPr txBox="1"/>
          <p:nvPr/>
        </p:nvSpPr>
        <p:spPr>
          <a:xfrm>
            <a:off x="4642802" y="3702864"/>
            <a:ext cx="190500" cy="279399"/>
          </a:xfrm>
          <a:prstGeom prst="rect">
            <a:avLst/>
          </a:prstGeom>
        </p:spPr>
        <p:txBody>
          <a:bodyPr wrap="square" lIns="0" tIns="0" rIns="0" bIns="0" rtlCol="0">
            <a:noAutofit/>
          </a:bodyPr>
          <a:lstStyle/>
          <a:p>
            <a:pPr marL="12700">
              <a:lnSpc>
                <a:spcPts val="2140"/>
              </a:lnSpc>
              <a:spcBef>
                <a:spcPts val="107"/>
              </a:spcBef>
            </a:pPr>
            <a:r>
              <a:rPr sz="2000" spc="0" dirty="0" smtClean="0">
                <a:solidFill>
                  <a:srgbClr val="1F487D"/>
                </a:solidFill>
                <a:latin typeface="Times New Roman"/>
                <a:cs typeface="Times New Roman"/>
              </a:rPr>
              <a:t>2</a:t>
            </a:r>
            <a:endParaRPr sz="2000">
              <a:latin typeface="Times New Roman"/>
              <a:cs typeface="Times New Roman"/>
            </a:endParaRPr>
          </a:p>
        </p:txBody>
      </p:sp>
      <p:sp>
        <p:nvSpPr>
          <p:cNvPr id="15" name="object 15"/>
          <p:cNvSpPr txBox="1"/>
          <p:nvPr/>
        </p:nvSpPr>
        <p:spPr>
          <a:xfrm>
            <a:off x="7260590" y="3702864"/>
            <a:ext cx="190500" cy="279399"/>
          </a:xfrm>
          <a:prstGeom prst="rect">
            <a:avLst/>
          </a:prstGeom>
        </p:spPr>
        <p:txBody>
          <a:bodyPr wrap="square" lIns="0" tIns="0" rIns="0" bIns="0" rtlCol="0">
            <a:noAutofit/>
          </a:bodyPr>
          <a:lstStyle/>
          <a:p>
            <a:pPr marL="12700">
              <a:lnSpc>
                <a:spcPts val="2140"/>
              </a:lnSpc>
              <a:spcBef>
                <a:spcPts val="107"/>
              </a:spcBef>
            </a:pPr>
            <a:r>
              <a:rPr sz="2000" spc="0" dirty="0" smtClean="0">
                <a:solidFill>
                  <a:srgbClr val="1F487D"/>
                </a:solidFill>
                <a:latin typeface="Times New Roman"/>
                <a:cs typeface="Times New Roman"/>
              </a:rPr>
              <a:t>8</a:t>
            </a:r>
            <a:endParaRPr sz="2000">
              <a:latin typeface="Times New Roman"/>
              <a:cs typeface="Times New Roman"/>
            </a:endParaRPr>
          </a:p>
        </p:txBody>
      </p:sp>
      <p:sp>
        <p:nvSpPr>
          <p:cNvPr id="14" name="object 14"/>
          <p:cNvSpPr txBox="1"/>
          <p:nvPr/>
        </p:nvSpPr>
        <p:spPr>
          <a:xfrm>
            <a:off x="4214177" y="4282300"/>
            <a:ext cx="190500" cy="279400"/>
          </a:xfrm>
          <a:prstGeom prst="rect">
            <a:avLst/>
          </a:prstGeom>
        </p:spPr>
        <p:txBody>
          <a:bodyPr wrap="square" lIns="0" tIns="0" rIns="0" bIns="0" rtlCol="0">
            <a:noAutofit/>
          </a:bodyPr>
          <a:lstStyle/>
          <a:p>
            <a:pPr marL="12700">
              <a:lnSpc>
                <a:spcPts val="2140"/>
              </a:lnSpc>
              <a:spcBef>
                <a:spcPts val="107"/>
              </a:spcBef>
            </a:pPr>
            <a:r>
              <a:rPr sz="2000" spc="0" dirty="0" smtClean="0">
                <a:solidFill>
                  <a:srgbClr val="1F487D"/>
                </a:solidFill>
                <a:latin typeface="Times New Roman"/>
                <a:cs typeface="Times New Roman"/>
              </a:rPr>
              <a:t>1</a:t>
            </a:r>
            <a:endParaRPr sz="2000">
              <a:latin typeface="Times New Roman"/>
              <a:cs typeface="Times New Roman"/>
            </a:endParaRPr>
          </a:p>
        </p:txBody>
      </p:sp>
      <p:sp>
        <p:nvSpPr>
          <p:cNvPr id="13" name="object 13"/>
          <p:cNvSpPr txBox="1"/>
          <p:nvPr/>
        </p:nvSpPr>
        <p:spPr>
          <a:xfrm>
            <a:off x="5650865" y="4282300"/>
            <a:ext cx="190500" cy="279400"/>
          </a:xfrm>
          <a:prstGeom prst="rect">
            <a:avLst/>
          </a:prstGeom>
        </p:spPr>
        <p:txBody>
          <a:bodyPr wrap="square" lIns="0" tIns="0" rIns="0" bIns="0" rtlCol="0">
            <a:noAutofit/>
          </a:bodyPr>
          <a:lstStyle/>
          <a:p>
            <a:pPr marL="12700">
              <a:lnSpc>
                <a:spcPts val="2140"/>
              </a:lnSpc>
              <a:spcBef>
                <a:spcPts val="107"/>
              </a:spcBef>
            </a:pPr>
            <a:r>
              <a:rPr sz="2000" spc="0" dirty="0" smtClean="0">
                <a:solidFill>
                  <a:srgbClr val="1F487D"/>
                </a:solidFill>
                <a:latin typeface="Times New Roman"/>
                <a:cs typeface="Times New Roman"/>
              </a:rPr>
              <a:t>4</a:t>
            </a:r>
            <a:endParaRPr sz="2000">
              <a:latin typeface="Times New Roman"/>
              <a:cs typeface="Times New Roman"/>
            </a:endParaRPr>
          </a:p>
        </p:txBody>
      </p:sp>
      <p:sp>
        <p:nvSpPr>
          <p:cNvPr id="12" name="object 12"/>
          <p:cNvSpPr txBox="1"/>
          <p:nvPr/>
        </p:nvSpPr>
        <p:spPr>
          <a:xfrm>
            <a:off x="6565265" y="4282300"/>
            <a:ext cx="190500" cy="279400"/>
          </a:xfrm>
          <a:prstGeom prst="rect">
            <a:avLst/>
          </a:prstGeom>
        </p:spPr>
        <p:txBody>
          <a:bodyPr wrap="square" lIns="0" tIns="0" rIns="0" bIns="0" rtlCol="0">
            <a:noAutofit/>
          </a:bodyPr>
          <a:lstStyle/>
          <a:p>
            <a:pPr marL="12700">
              <a:lnSpc>
                <a:spcPts val="2140"/>
              </a:lnSpc>
              <a:spcBef>
                <a:spcPts val="107"/>
              </a:spcBef>
            </a:pPr>
            <a:r>
              <a:rPr sz="2000" spc="0" dirty="0" smtClean="0">
                <a:solidFill>
                  <a:srgbClr val="1F487D"/>
                </a:solidFill>
                <a:latin typeface="Times New Roman"/>
                <a:cs typeface="Times New Roman"/>
              </a:rPr>
              <a:t>7</a:t>
            </a:r>
            <a:endParaRPr sz="2000">
              <a:latin typeface="Times New Roman"/>
              <a:cs typeface="Times New Roman"/>
            </a:endParaRPr>
          </a:p>
        </p:txBody>
      </p:sp>
      <p:sp>
        <p:nvSpPr>
          <p:cNvPr id="11" name="object 11"/>
          <p:cNvSpPr txBox="1"/>
          <p:nvPr/>
        </p:nvSpPr>
        <p:spPr>
          <a:xfrm>
            <a:off x="7708265" y="4282300"/>
            <a:ext cx="190500" cy="279400"/>
          </a:xfrm>
          <a:prstGeom prst="rect">
            <a:avLst/>
          </a:prstGeom>
        </p:spPr>
        <p:txBody>
          <a:bodyPr wrap="square" lIns="0" tIns="0" rIns="0" bIns="0" rtlCol="0">
            <a:noAutofit/>
          </a:bodyPr>
          <a:lstStyle/>
          <a:p>
            <a:pPr marL="12700">
              <a:lnSpc>
                <a:spcPts val="2140"/>
              </a:lnSpc>
              <a:spcBef>
                <a:spcPts val="107"/>
              </a:spcBef>
            </a:pPr>
            <a:r>
              <a:rPr sz="2000" spc="0" dirty="0" smtClean="0">
                <a:solidFill>
                  <a:srgbClr val="1F487D"/>
                </a:solidFill>
                <a:latin typeface="Times New Roman"/>
                <a:cs typeface="Times New Roman"/>
              </a:rPr>
              <a:t>9</a:t>
            </a:r>
            <a:endParaRPr sz="2000">
              <a:latin typeface="Times New Roman"/>
              <a:cs typeface="Times New Roman"/>
            </a:endParaRPr>
          </a:p>
        </p:txBody>
      </p:sp>
      <p:sp>
        <p:nvSpPr>
          <p:cNvPr id="10" name="object 10"/>
          <p:cNvSpPr txBox="1"/>
          <p:nvPr/>
        </p:nvSpPr>
        <p:spPr>
          <a:xfrm>
            <a:off x="5023802" y="4930000"/>
            <a:ext cx="190500" cy="279400"/>
          </a:xfrm>
          <a:prstGeom prst="rect">
            <a:avLst/>
          </a:prstGeom>
        </p:spPr>
        <p:txBody>
          <a:bodyPr wrap="square" lIns="0" tIns="0" rIns="0" bIns="0" rtlCol="0">
            <a:noAutofit/>
          </a:bodyPr>
          <a:lstStyle/>
          <a:p>
            <a:pPr marL="12700">
              <a:lnSpc>
                <a:spcPts val="2140"/>
              </a:lnSpc>
              <a:spcBef>
                <a:spcPts val="107"/>
              </a:spcBef>
            </a:pPr>
            <a:r>
              <a:rPr sz="2000" spc="0" dirty="0" smtClean="0">
                <a:solidFill>
                  <a:srgbClr val="1F487D"/>
                </a:solidFill>
                <a:latin typeface="Times New Roman"/>
                <a:cs typeface="Times New Roman"/>
              </a:rPr>
              <a:t>3</a:t>
            </a:r>
            <a:endParaRPr sz="2000">
              <a:latin typeface="Times New Roman"/>
              <a:cs typeface="Times New Roman"/>
            </a:endParaRPr>
          </a:p>
        </p:txBody>
      </p:sp>
      <p:sp>
        <p:nvSpPr>
          <p:cNvPr id="9" name="object 9"/>
          <p:cNvSpPr txBox="1"/>
          <p:nvPr/>
        </p:nvSpPr>
        <p:spPr>
          <a:xfrm>
            <a:off x="6108065" y="4930000"/>
            <a:ext cx="190500" cy="279400"/>
          </a:xfrm>
          <a:prstGeom prst="rect">
            <a:avLst/>
          </a:prstGeom>
        </p:spPr>
        <p:txBody>
          <a:bodyPr wrap="square" lIns="0" tIns="0" rIns="0" bIns="0" rtlCol="0">
            <a:noAutofit/>
          </a:bodyPr>
          <a:lstStyle/>
          <a:p>
            <a:pPr marL="12700">
              <a:lnSpc>
                <a:spcPts val="2140"/>
              </a:lnSpc>
              <a:spcBef>
                <a:spcPts val="107"/>
              </a:spcBef>
            </a:pPr>
            <a:r>
              <a:rPr sz="2000" spc="0" dirty="0" smtClean="0">
                <a:solidFill>
                  <a:srgbClr val="1F487D"/>
                </a:solidFill>
                <a:latin typeface="Times New Roman"/>
                <a:cs typeface="Times New Roman"/>
              </a:rPr>
              <a:t>5</a:t>
            </a:r>
            <a:endParaRPr sz="2000">
              <a:latin typeface="Times New Roman"/>
              <a:cs typeface="Times New Roman"/>
            </a:endParaRPr>
          </a:p>
        </p:txBody>
      </p:sp>
      <p:sp>
        <p:nvSpPr>
          <p:cNvPr id="8" name="object 8"/>
          <p:cNvSpPr txBox="1"/>
          <p:nvPr/>
        </p:nvSpPr>
        <p:spPr>
          <a:xfrm>
            <a:off x="5876924" y="5228367"/>
            <a:ext cx="380999" cy="380999"/>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5114924" y="5228367"/>
            <a:ext cx="380999" cy="380999"/>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7400924" y="4542567"/>
            <a:ext cx="380999" cy="3810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6638925" y="4542567"/>
            <a:ext cx="380999" cy="3810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4352925" y="4542567"/>
            <a:ext cx="380999" cy="3810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7212105" y="268288"/>
            <a:ext cx="1645920" cy="1645920"/>
          </a:xfrm>
          <a:prstGeom prst="rect">
            <a:avLst/>
          </a:prstGeom>
        </p:spPr>
        <p:txBody>
          <a:bodyPr wrap="square" lIns="0" tIns="0" rIns="0" bIns="0" rtlCol="0">
            <a:noAutofit/>
          </a:bodyPr>
          <a:lstStyle/>
          <a:p>
            <a:pPr marL="25400">
              <a:lnSpc>
                <a:spcPts val="1000"/>
              </a:lnSpc>
            </a:pPr>
            <a:endParaRPr sz="1000"/>
          </a:p>
        </p:txBody>
      </p:sp>
      <p:sp>
        <p:nvSpPr>
          <p:cNvPr id="48" name="Rectangle 47"/>
          <p:cNvSpPr/>
          <p:nvPr/>
        </p:nvSpPr>
        <p:spPr>
          <a:xfrm>
            <a:off x="208411" y="3269038"/>
            <a:ext cx="4152769" cy="2585323"/>
          </a:xfrm>
          <a:prstGeom prst="rect">
            <a:avLst/>
          </a:prstGeom>
        </p:spPr>
        <p:txBody>
          <a:bodyPr wrap="square">
            <a:spAutoFit/>
          </a:bodyPr>
          <a:lstStyle/>
          <a:p>
            <a:r>
              <a:rPr lang="en-US" dirty="0"/>
              <a:t>void </a:t>
            </a:r>
            <a:r>
              <a:rPr lang="en-US" dirty="0" err="1"/>
              <a:t>displayInOrder</a:t>
            </a:r>
            <a:r>
              <a:rPr lang="en-US" dirty="0"/>
              <a:t>(</a:t>
            </a:r>
            <a:r>
              <a:rPr lang="en-US" dirty="0" err="1"/>
              <a:t>TreeNode</a:t>
            </a:r>
            <a:r>
              <a:rPr lang="en-US" dirty="0"/>
              <a:t> *</a:t>
            </a:r>
            <a:r>
              <a:rPr lang="en-US" dirty="0" err="1"/>
              <a:t>nodePtr</a:t>
            </a:r>
            <a:r>
              <a:rPr lang="en-US" dirty="0"/>
              <a:t>)</a:t>
            </a:r>
          </a:p>
          <a:p>
            <a:r>
              <a:rPr lang="en-US" dirty="0"/>
              <a:t>{</a:t>
            </a:r>
          </a:p>
          <a:p>
            <a:r>
              <a:rPr lang="en-US" dirty="0"/>
              <a:t>   if (</a:t>
            </a:r>
            <a:r>
              <a:rPr lang="en-US" dirty="0" err="1"/>
              <a:t>nodePtr</a:t>
            </a:r>
            <a:r>
              <a:rPr lang="en-US" dirty="0"/>
              <a:t>)</a:t>
            </a:r>
          </a:p>
          <a:p>
            <a:r>
              <a:rPr lang="en-US" dirty="0"/>
              <a:t>   {</a:t>
            </a:r>
          </a:p>
          <a:p>
            <a:r>
              <a:rPr lang="en-US" dirty="0"/>
              <a:t>      </a:t>
            </a:r>
            <a:r>
              <a:rPr lang="en-US" dirty="0" err="1"/>
              <a:t>displayInOrder</a:t>
            </a:r>
            <a:r>
              <a:rPr lang="en-US" dirty="0"/>
              <a:t>(</a:t>
            </a:r>
            <a:r>
              <a:rPr lang="en-US" dirty="0" err="1"/>
              <a:t>nodePtr</a:t>
            </a:r>
            <a:r>
              <a:rPr lang="en-US" dirty="0"/>
              <a:t>-&gt;left);</a:t>
            </a:r>
          </a:p>
          <a:p>
            <a:r>
              <a:rPr lang="en-US" dirty="0"/>
              <a:t>      </a:t>
            </a:r>
            <a:r>
              <a:rPr lang="en-US" dirty="0" err="1"/>
              <a:t>cout</a:t>
            </a:r>
            <a:r>
              <a:rPr lang="en-US" dirty="0"/>
              <a:t> &lt;&lt; </a:t>
            </a:r>
            <a:r>
              <a:rPr lang="en-US" dirty="0" err="1"/>
              <a:t>nodePtr</a:t>
            </a:r>
            <a:r>
              <a:rPr lang="en-US" dirty="0"/>
              <a:t>-&gt;value &lt;&lt; </a:t>
            </a:r>
            <a:r>
              <a:rPr lang="en-US" dirty="0" err="1"/>
              <a:t>endl</a:t>
            </a:r>
            <a:r>
              <a:rPr lang="en-US" dirty="0"/>
              <a:t>;</a:t>
            </a:r>
          </a:p>
          <a:p>
            <a:r>
              <a:rPr lang="en-US" dirty="0"/>
              <a:t>      </a:t>
            </a:r>
            <a:r>
              <a:rPr lang="en-US" dirty="0" err="1"/>
              <a:t>displayInOrder</a:t>
            </a:r>
            <a:r>
              <a:rPr lang="en-US" dirty="0"/>
              <a:t>(</a:t>
            </a:r>
            <a:r>
              <a:rPr lang="en-US" dirty="0" err="1"/>
              <a:t>nodePtr</a:t>
            </a:r>
            <a:r>
              <a:rPr lang="en-US" dirty="0"/>
              <a:t>-&gt;right);</a:t>
            </a:r>
          </a:p>
          <a:p>
            <a:r>
              <a:rPr lang="en-US" dirty="0"/>
              <a:t>   }</a:t>
            </a:r>
          </a:p>
          <a:p>
            <a:r>
              <a:rPr lang="en-US" dirty="0"/>
              <a:t>}</a:t>
            </a:r>
          </a:p>
        </p:txBody>
      </p:sp>
      <p:sp>
        <p:nvSpPr>
          <p:cNvPr id="49" name="Slide Number Placeholder 48"/>
          <p:cNvSpPr>
            <a:spLocks noGrp="1"/>
          </p:cNvSpPr>
          <p:nvPr>
            <p:ph type="sldNum" sz="quarter" idx="12"/>
          </p:nvPr>
        </p:nvSpPr>
        <p:spPr/>
        <p:txBody>
          <a:bodyPr/>
          <a:lstStyle/>
          <a:p>
            <a:fld id="{EE01F008-B014-440B-B6A1-A472595AFEF3}" type="slidenum">
              <a:rPr lang="en-US" smtClean="0"/>
              <a:t>23</a:t>
            </a:fld>
            <a:endParaRPr lang="en-US"/>
          </a:p>
        </p:txBody>
      </p:sp>
    </p:spTree>
    <p:extLst>
      <p:ext uri="{BB962C8B-B14F-4D97-AF65-F5344CB8AC3E}">
        <p14:creationId xmlns:p14="http://schemas.microsoft.com/office/powerpoint/2010/main" val="8672573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type="title"/>
          </p:nvPr>
        </p:nvSpPr>
        <p:spPr>
          <a:xfrm>
            <a:off x="381000" y="457200"/>
            <a:ext cx="8439150" cy="990600"/>
          </a:xfrm>
          <a:noFill/>
        </p:spPr>
        <p:txBody>
          <a:bodyPr/>
          <a:lstStyle/>
          <a:p>
            <a:r>
              <a:rPr lang="en-US" smtClean="0"/>
              <a:t>PREORDER Traversal Algorithm</a:t>
            </a:r>
          </a:p>
        </p:txBody>
      </p:sp>
      <p:sp>
        <p:nvSpPr>
          <p:cNvPr id="46083" name="Rectangle 2"/>
          <p:cNvSpPr>
            <a:spLocks noGrp="1" noChangeArrowheads="1"/>
          </p:cNvSpPr>
          <p:nvPr>
            <p:ph idx="1"/>
          </p:nvPr>
        </p:nvSpPr>
        <p:spPr>
          <a:xfrm>
            <a:off x="533400" y="1752600"/>
            <a:ext cx="8001000" cy="4648200"/>
          </a:xfrm>
          <a:noFill/>
        </p:spPr>
        <p:txBody>
          <a:bodyPr/>
          <a:lstStyle/>
          <a:p>
            <a:pPr>
              <a:lnSpc>
                <a:spcPct val="120000"/>
              </a:lnSpc>
              <a:buSzPct val="65000"/>
              <a:buFont typeface="Monotype Sorts" pitchFamily="2" charset="2"/>
              <a:buNone/>
            </a:pPr>
            <a:r>
              <a:rPr lang="en-US" sz="2800" b="1" smtClean="0"/>
              <a:t>Let T be an ordered binary tree with root r.</a:t>
            </a:r>
          </a:p>
          <a:p>
            <a:pPr>
              <a:lnSpc>
                <a:spcPct val="120000"/>
              </a:lnSpc>
              <a:buSzPct val="65000"/>
              <a:buFont typeface="Monotype Sorts" pitchFamily="2" charset="2"/>
              <a:buNone/>
            </a:pPr>
            <a:endParaRPr lang="en-US" sz="2000" b="1" smtClean="0"/>
          </a:p>
          <a:p>
            <a:pPr>
              <a:lnSpc>
                <a:spcPct val="120000"/>
              </a:lnSpc>
              <a:buSzPct val="65000"/>
              <a:buFont typeface="Monotype Sorts" pitchFamily="2" charset="2"/>
              <a:buNone/>
            </a:pPr>
            <a:r>
              <a:rPr lang="en-US" sz="2800" b="1" smtClean="0"/>
              <a:t>If T has only r, then r is the preorder traversal.  </a:t>
            </a:r>
          </a:p>
          <a:p>
            <a:pPr>
              <a:lnSpc>
                <a:spcPct val="120000"/>
              </a:lnSpc>
              <a:buSzPct val="65000"/>
              <a:buFont typeface="Monotype Sorts" pitchFamily="2" charset="2"/>
              <a:buNone/>
            </a:pPr>
            <a:r>
              <a:rPr lang="en-US" sz="2800" b="1" smtClean="0"/>
              <a:t>Otherwise, suppose T</a:t>
            </a:r>
            <a:r>
              <a:rPr lang="en-US" sz="2800" b="1" baseline="-25000" smtClean="0"/>
              <a:t>1</a:t>
            </a:r>
            <a:r>
              <a:rPr lang="en-US" sz="2800" b="1" smtClean="0"/>
              <a:t>, T</a:t>
            </a:r>
            <a:r>
              <a:rPr lang="en-US" sz="2800" b="1" baseline="-25000" smtClean="0"/>
              <a:t>2</a:t>
            </a:r>
            <a:r>
              <a:rPr lang="en-US" sz="2800" b="1" smtClean="0"/>
              <a:t> are the left and right subtrees at r.  </a:t>
            </a:r>
            <a:r>
              <a:rPr lang="en-US" sz="2800" b="1" smtClean="0">
                <a:solidFill>
                  <a:srgbClr val="CC0000"/>
                </a:solidFill>
              </a:rPr>
              <a:t>The preorder traversal begins by visiting r.</a:t>
            </a:r>
            <a:r>
              <a:rPr lang="en-US" sz="2800" b="1" smtClean="0"/>
              <a:t>  Then traverses T</a:t>
            </a:r>
            <a:r>
              <a:rPr lang="en-US" sz="2800" b="1" baseline="-25000" smtClean="0"/>
              <a:t>1</a:t>
            </a:r>
            <a:r>
              <a:rPr lang="en-US" sz="2800" b="1" smtClean="0"/>
              <a:t> in preorder, then traverses T</a:t>
            </a:r>
            <a:r>
              <a:rPr lang="en-US" sz="2800" b="1" baseline="-25000" smtClean="0"/>
              <a:t>2</a:t>
            </a:r>
            <a:r>
              <a:rPr lang="en-US" sz="2800" b="1" smtClean="0"/>
              <a:t> in preorder.   </a:t>
            </a:r>
            <a:endParaRPr lang="en-US" sz="3600" b="1" smtClean="0"/>
          </a:p>
        </p:txBody>
      </p:sp>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AD67A7E7-D66E-4F04-93B7-678A887CF4EA}" type="slidenum">
              <a:rPr lang="en-US" sz="1400" smtClean="0"/>
              <a:pPr/>
              <a:t>24</a:t>
            </a:fld>
            <a:endParaRPr lang="en-US" sz="1400" smtClean="0"/>
          </a:p>
        </p:txBody>
      </p:sp>
    </p:spTree>
    <p:extLst>
      <p:ext uri="{BB962C8B-B14F-4D97-AF65-F5344CB8AC3E}">
        <p14:creationId xmlns:p14="http://schemas.microsoft.com/office/powerpoint/2010/main" val="219379074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1" name="Rectangle 6"/>
          <p:cNvSpPr>
            <a:spLocks noGrp="1" noChangeArrowheads="1"/>
          </p:cNvSpPr>
          <p:nvPr>
            <p:ph type="title"/>
          </p:nvPr>
        </p:nvSpPr>
        <p:spPr>
          <a:xfrm>
            <a:off x="306388" y="293688"/>
            <a:ext cx="8509000" cy="1143000"/>
          </a:xfrm>
        </p:spPr>
        <p:txBody>
          <a:bodyPr>
            <a:normAutofit fontScale="90000"/>
          </a:bodyPr>
          <a:lstStyle/>
          <a:p>
            <a:r>
              <a:rPr lang="en-US" smtClean="0"/>
              <a:t/>
            </a:r>
            <a:br>
              <a:rPr lang="en-US" smtClean="0"/>
            </a:br>
            <a:r>
              <a:rPr lang="en-US" sz="3600" smtClean="0"/>
              <a:t>Preorder Traversal: </a:t>
            </a:r>
            <a:r>
              <a:rPr lang="en-US" sz="3600" smtClean="0">
                <a:solidFill>
                  <a:schemeClr val="tx1"/>
                </a:solidFill>
              </a:rPr>
              <a:t>  J E A H T M Y</a:t>
            </a:r>
          </a:p>
        </p:txBody>
      </p:sp>
      <p:sp>
        <p:nvSpPr>
          <p:cNvPr id="47110" name="Rectangle 5"/>
          <p:cNvSpPr>
            <a:spLocks noGrp="1" noChangeArrowheads="1"/>
          </p:cNvSpPr>
          <p:nvPr>
            <p:ph idx="1"/>
          </p:nvPr>
        </p:nvSpPr>
        <p:spPr>
          <a:xfrm>
            <a:off x="620713" y="1958975"/>
            <a:ext cx="7913687" cy="4311650"/>
          </a:xfrm>
          <a:noFill/>
        </p:spPr>
        <p:txBody>
          <a:bodyPr/>
          <a:lstStyle/>
          <a:p>
            <a:pPr>
              <a:buFont typeface="Monotype Sorts" pitchFamily="2" charset="2"/>
              <a:buNone/>
            </a:pPr>
            <a:endParaRPr lang="en-US" sz="800" b="1" smtClean="0">
              <a:latin typeface="Courier New" pitchFamily="49" charset="0"/>
            </a:endParaRPr>
          </a:p>
          <a:p>
            <a:pPr>
              <a:buFont typeface="Monotype Sorts" pitchFamily="2" charset="2"/>
              <a:buNone/>
            </a:pPr>
            <a:endParaRPr lang="en-US" sz="800" b="1" smtClean="0">
              <a:latin typeface="Courier New" pitchFamily="49" charset="0"/>
            </a:endParaRPr>
          </a:p>
          <a:p>
            <a:pPr>
              <a:buFont typeface="Monotype Sorts" pitchFamily="2" charset="2"/>
              <a:buNone/>
            </a:pPr>
            <a:endParaRPr lang="en-US" sz="2800" b="1" smtClean="0">
              <a:latin typeface="Courier New" pitchFamily="49" charset="0"/>
            </a:endParaRPr>
          </a:p>
          <a:p>
            <a:pPr>
              <a:buFont typeface="Monotype Sorts" pitchFamily="2" charset="2"/>
              <a:buNone/>
            </a:pPr>
            <a:endParaRPr lang="en-US" sz="1800" smtClean="0"/>
          </a:p>
          <a:p>
            <a:pPr>
              <a:buFont typeface="Monotype Sorts" pitchFamily="2" charset="2"/>
              <a:buNone/>
            </a:pPr>
            <a:endParaRPr lang="en-US" sz="2800" b="1" smtClean="0">
              <a:latin typeface="Courier New" pitchFamily="49" charset="0"/>
            </a:endParaRPr>
          </a:p>
          <a:p>
            <a:pPr>
              <a:buFont typeface="Monotype Sorts" pitchFamily="2" charset="2"/>
              <a:buNone/>
            </a:pPr>
            <a:endParaRPr lang="en-US" sz="2800" b="1" smtClean="0">
              <a:latin typeface="Courier New" pitchFamily="49" charset="0"/>
            </a:endParaRPr>
          </a:p>
          <a:p>
            <a:pPr>
              <a:buFont typeface="Monotype Sorts" pitchFamily="2" charset="2"/>
              <a:buNone/>
            </a:pPr>
            <a:endParaRPr lang="en-US" sz="1800" smtClean="0"/>
          </a:p>
          <a:p>
            <a:pPr>
              <a:buFont typeface="Monotype Sorts" pitchFamily="2" charset="2"/>
              <a:buNone/>
            </a:pPr>
            <a:r>
              <a:rPr lang="en-US" sz="2800" b="1" smtClean="0">
                <a:latin typeface="Courier New" pitchFamily="49" charset="0"/>
              </a:rPr>
              <a:t> </a:t>
            </a:r>
            <a:r>
              <a:rPr lang="en-US" sz="2800" smtClean="0"/>
              <a:t> </a:t>
            </a:r>
          </a:p>
        </p:txBody>
      </p:sp>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88B71EE1-F870-4024-B61B-91F306E3D720}" type="slidenum">
              <a:rPr lang="en-US" sz="1400" smtClean="0"/>
              <a:pPr/>
              <a:t>25</a:t>
            </a:fld>
            <a:endParaRPr lang="en-US" sz="1400" smtClean="0"/>
          </a:p>
        </p:txBody>
      </p:sp>
      <p:sp>
        <p:nvSpPr>
          <p:cNvPr id="47107" name="Oval 2"/>
          <p:cNvSpPr>
            <a:spLocks noChangeArrowheads="1"/>
          </p:cNvSpPr>
          <p:nvPr/>
        </p:nvSpPr>
        <p:spPr bwMode="auto">
          <a:xfrm>
            <a:off x="4795838" y="3336925"/>
            <a:ext cx="3798887" cy="2471738"/>
          </a:xfrm>
          <a:prstGeom prst="ellipse">
            <a:avLst/>
          </a:prstGeom>
          <a:solidFill>
            <a:srgbClr val="FFCC99"/>
          </a:solidFill>
          <a:ln w="12700">
            <a:solidFill>
              <a:schemeClr val="tx1"/>
            </a:solidFill>
            <a:round/>
            <a:headEnd/>
            <a:tailEnd/>
          </a:ln>
        </p:spPr>
        <p:txBody>
          <a:bodyPr wrap="none" anchor="ctr"/>
          <a:lstStyle/>
          <a:p>
            <a:endParaRPr lang="en-MY"/>
          </a:p>
        </p:txBody>
      </p:sp>
      <p:sp>
        <p:nvSpPr>
          <p:cNvPr id="47108" name="Oval 3"/>
          <p:cNvSpPr>
            <a:spLocks noChangeArrowheads="1"/>
          </p:cNvSpPr>
          <p:nvPr/>
        </p:nvSpPr>
        <p:spPr bwMode="auto">
          <a:xfrm>
            <a:off x="2717800" y="1778000"/>
            <a:ext cx="3514725" cy="1766888"/>
          </a:xfrm>
          <a:prstGeom prst="ellipse">
            <a:avLst/>
          </a:prstGeom>
          <a:solidFill>
            <a:srgbClr val="FFCC99"/>
          </a:solidFill>
          <a:ln w="12700">
            <a:solidFill>
              <a:schemeClr val="tx1"/>
            </a:solidFill>
            <a:round/>
            <a:headEnd/>
            <a:tailEnd/>
          </a:ln>
        </p:spPr>
        <p:txBody>
          <a:bodyPr wrap="none" anchor="ctr"/>
          <a:lstStyle/>
          <a:p>
            <a:endParaRPr lang="en-MY"/>
          </a:p>
        </p:txBody>
      </p:sp>
      <p:sp>
        <p:nvSpPr>
          <p:cNvPr id="47109" name="Oval 4"/>
          <p:cNvSpPr>
            <a:spLocks noChangeArrowheads="1"/>
          </p:cNvSpPr>
          <p:nvPr/>
        </p:nvSpPr>
        <p:spPr bwMode="auto">
          <a:xfrm>
            <a:off x="396875" y="3446463"/>
            <a:ext cx="3798888" cy="2362200"/>
          </a:xfrm>
          <a:prstGeom prst="ellipse">
            <a:avLst/>
          </a:prstGeom>
          <a:solidFill>
            <a:srgbClr val="FFCC99"/>
          </a:solidFill>
          <a:ln w="12700">
            <a:solidFill>
              <a:schemeClr val="tx1"/>
            </a:solidFill>
            <a:round/>
            <a:headEnd/>
            <a:tailEnd/>
          </a:ln>
        </p:spPr>
        <p:txBody>
          <a:bodyPr wrap="none" anchor="ctr"/>
          <a:lstStyle/>
          <a:p>
            <a:endParaRPr lang="en-MY"/>
          </a:p>
        </p:txBody>
      </p:sp>
      <p:sp>
        <p:nvSpPr>
          <p:cNvPr id="47112" name="Rectangle 7"/>
          <p:cNvSpPr>
            <a:spLocks noChangeArrowheads="1"/>
          </p:cNvSpPr>
          <p:nvPr/>
        </p:nvSpPr>
        <p:spPr bwMode="auto">
          <a:xfrm>
            <a:off x="2035175" y="3695700"/>
            <a:ext cx="957263" cy="387350"/>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47113" name="Rectangle 8"/>
          <p:cNvSpPr>
            <a:spLocks noChangeArrowheads="1"/>
          </p:cNvSpPr>
          <p:nvPr/>
        </p:nvSpPr>
        <p:spPr bwMode="auto">
          <a:xfrm>
            <a:off x="1182688" y="4476750"/>
            <a:ext cx="846137" cy="373063"/>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47114" name="Rectangle 9"/>
          <p:cNvSpPr>
            <a:spLocks noChangeArrowheads="1"/>
          </p:cNvSpPr>
          <p:nvPr/>
        </p:nvSpPr>
        <p:spPr bwMode="auto">
          <a:xfrm>
            <a:off x="2605088" y="4459288"/>
            <a:ext cx="865187" cy="404812"/>
          </a:xfrm>
          <a:prstGeom prst="rect">
            <a:avLst/>
          </a:prstGeom>
          <a:solidFill>
            <a:schemeClr val="accent1"/>
          </a:solidFill>
          <a:ln w="12700">
            <a:solidFill>
              <a:schemeClr val="tx1"/>
            </a:solidFill>
            <a:miter lim="800000"/>
            <a:headEnd/>
            <a:tailEnd/>
          </a:ln>
        </p:spPr>
        <p:txBody>
          <a:bodyPr wrap="none" anchor="ctr"/>
          <a:lstStyle/>
          <a:p>
            <a:endParaRPr lang="en-MY"/>
          </a:p>
        </p:txBody>
      </p:sp>
      <p:grpSp>
        <p:nvGrpSpPr>
          <p:cNvPr id="47115" name="Group 12"/>
          <p:cNvGrpSpPr>
            <a:grpSpLocks/>
          </p:cNvGrpSpPr>
          <p:nvPr/>
        </p:nvGrpSpPr>
        <p:grpSpPr bwMode="auto">
          <a:xfrm>
            <a:off x="4162425" y="2876550"/>
            <a:ext cx="927100" cy="457200"/>
            <a:chOff x="2622" y="1812"/>
            <a:chExt cx="584" cy="288"/>
          </a:xfrm>
        </p:grpSpPr>
        <p:sp>
          <p:nvSpPr>
            <p:cNvPr id="47135" name="Rectangle 10"/>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47136" name="Rectangle 11"/>
            <p:cNvSpPr>
              <a:spLocks noChangeArrowheads="1"/>
            </p:cNvSpPr>
            <p:nvPr/>
          </p:nvSpPr>
          <p:spPr bwMode="auto">
            <a:xfrm>
              <a:off x="2708" y="1812"/>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t>‘J’</a:t>
              </a:r>
            </a:p>
          </p:txBody>
        </p:sp>
      </p:grpSp>
      <p:sp>
        <p:nvSpPr>
          <p:cNvPr id="47116" name="Line 13"/>
          <p:cNvSpPr>
            <a:spLocks noChangeShapeType="1"/>
          </p:cNvSpPr>
          <p:nvPr/>
        </p:nvSpPr>
        <p:spPr bwMode="auto">
          <a:xfrm flipH="1" flipV="1">
            <a:off x="5056188" y="3108325"/>
            <a:ext cx="1490662" cy="6000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47117" name="Line 14"/>
          <p:cNvSpPr>
            <a:spLocks noChangeShapeType="1"/>
          </p:cNvSpPr>
          <p:nvPr/>
        </p:nvSpPr>
        <p:spPr bwMode="auto">
          <a:xfrm flipH="1" flipV="1">
            <a:off x="2786063" y="3967163"/>
            <a:ext cx="542925" cy="47466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47118" name="Line 15"/>
          <p:cNvSpPr>
            <a:spLocks noChangeShapeType="1"/>
          </p:cNvSpPr>
          <p:nvPr/>
        </p:nvSpPr>
        <p:spPr bwMode="auto">
          <a:xfrm flipV="1">
            <a:off x="1706563" y="3979863"/>
            <a:ext cx="568325" cy="50006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47119" name="Line 16"/>
          <p:cNvSpPr>
            <a:spLocks noChangeShapeType="1"/>
          </p:cNvSpPr>
          <p:nvPr/>
        </p:nvSpPr>
        <p:spPr bwMode="auto">
          <a:xfrm flipV="1">
            <a:off x="2641600" y="3121025"/>
            <a:ext cx="1576388" cy="57785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47120" name="Rectangle 17"/>
          <p:cNvSpPr>
            <a:spLocks noChangeArrowheads="1"/>
          </p:cNvSpPr>
          <p:nvPr/>
        </p:nvSpPr>
        <p:spPr bwMode="auto">
          <a:xfrm>
            <a:off x="2151063" y="3686175"/>
            <a:ext cx="64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b="1"/>
              <a:t> ‘E’</a:t>
            </a:r>
          </a:p>
        </p:txBody>
      </p:sp>
      <p:sp>
        <p:nvSpPr>
          <p:cNvPr id="47121" name="Rectangle 18"/>
          <p:cNvSpPr>
            <a:spLocks noChangeArrowheads="1"/>
          </p:cNvSpPr>
          <p:nvPr/>
        </p:nvSpPr>
        <p:spPr bwMode="auto">
          <a:xfrm>
            <a:off x="1293813" y="4478338"/>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b="1"/>
              <a:t>‘A’</a:t>
            </a:r>
          </a:p>
        </p:txBody>
      </p:sp>
      <p:sp>
        <p:nvSpPr>
          <p:cNvPr id="47122" name="Rectangle 19"/>
          <p:cNvSpPr>
            <a:spLocks noChangeArrowheads="1"/>
          </p:cNvSpPr>
          <p:nvPr/>
        </p:nvSpPr>
        <p:spPr bwMode="auto">
          <a:xfrm>
            <a:off x="2716213" y="4483100"/>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b="1"/>
              <a:t>‘H’</a:t>
            </a:r>
          </a:p>
        </p:txBody>
      </p:sp>
      <p:sp>
        <p:nvSpPr>
          <p:cNvPr id="47123" name="Rectangle 20"/>
          <p:cNvSpPr>
            <a:spLocks noChangeArrowheads="1"/>
          </p:cNvSpPr>
          <p:nvPr/>
        </p:nvSpPr>
        <p:spPr bwMode="auto">
          <a:xfrm>
            <a:off x="6132513" y="3689350"/>
            <a:ext cx="882650" cy="381000"/>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47124" name="Rectangle 21"/>
          <p:cNvSpPr>
            <a:spLocks noChangeArrowheads="1"/>
          </p:cNvSpPr>
          <p:nvPr/>
        </p:nvSpPr>
        <p:spPr bwMode="auto">
          <a:xfrm>
            <a:off x="5226050" y="4475163"/>
            <a:ext cx="898525" cy="388937"/>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47125" name="Rectangle 22"/>
          <p:cNvSpPr>
            <a:spLocks noChangeArrowheads="1"/>
          </p:cNvSpPr>
          <p:nvPr/>
        </p:nvSpPr>
        <p:spPr bwMode="auto">
          <a:xfrm>
            <a:off x="6937375" y="4506913"/>
            <a:ext cx="822325" cy="403225"/>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47126" name="Rectangle 23"/>
          <p:cNvSpPr>
            <a:spLocks noChangeArrowheads="1"/>
          </p:cNvSpPr>
          <p:nvPr/>
        </p:nvSpPr>
        <p:spPr bwMode="auto">
          <a:xfrm>
            <a:off x="6229350" y="3660775"/>
            <a:ext cx="542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b="1"/>
              <a:t>‘T’</a:t>
            </a:r>
          </a:p>
        </p:txBody>
      </p:sp>
      <p:sp>
        <p:nvSpPr>
          <p:cNvPr id="47127" name="Line 24"/>
          <p:cNvSpPr>
            <a:spLocks noChangeShapeType="1"/>
          </p:cNvSpPr>
          <p:nvPr/>
        </p:nvSpPr>
        <p:spPr bwMode="auto">
          <a:xfrm flipH="1" flipV="1">
            <a:off x="6931025" y="3992563"/>
            <a:ext cx="514350" cy="47466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47128" name="Line 25"/>
          <p:cNvSpPr>
            <a:spLocks noChangeShapeType="1"/>
          </p:cNvSpPr>
          <p:nvPr/>
        </p:nvSpPr>
        <p:spPr bwMode="auto">
          <a:xfrm flipV="1">
            <a:off x="5686425" y="3917950"/>
            <a:ext cx="593725" cy="52228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47129" name="Rectangle 26"/>
          <p:cNvSpPr>
            <a:spLocks noChangeArrowheads="1"/>
          </p:cNvSpPr>
          <p:nvPr/>
        </p:nvSpPr>
        <p:spPr bwMode="auto">
          <a:xfrm>
            <a:off x="5256213" y="4486275"/>
            <a:ext cx="696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b="1"/>
              <a:t> ‘M’</a:t>
            </a:r>
          </a:p>
        </p:txBody>
      </p:sp>
      <p:sp>
        <p:nvSpPr>
          <p:cNvPr id="47130" name="Rectangle 27"/>
          <p:cNvSpPr>
            <a:spLocks noChangeArrowheads="1"/>
          </p:cNvSpPr>
          <p:nvPr/>
        </p:nvSpPr>
        <p:spPr bwMode="auto">
          <a:xfrm>
            <a:off x="7029450" y="4486275"/>
            <a:ext cx="560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b="1"/>
              <a:t>‘Y’</a:t>
            </a:r>
          </a:p>
        </p:txBody>
      </p:sp>
      <p:sp>
        <p:nvSpPr>
          <p:cNvPr id="47131" name="Rectangle 30"/>
          <p:cNvSpPr>
            <a:spLocks noChangeArrowheads="1"/>
          </p:cNvSpPr>
          <p:nvPr/>
        </p:nvSpPr>
        <p:spPr bwMode="auto">
          <a:xfrm>
            <a:off x="4038600" y="22098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b="1"/>
              <a:t>ROOT</a:t>
            </a:r>
          </a:p>
        </p:txBody>
      </p:sp>
      <p:sp>
        <p:nvSpPr>
          <p:cNvPr id="47132" name="Rectangle 31"/>
          <p:cNvSpPr>
            <a:spLocks noChangeArrowheads="1"/>
          </p:cNvSpPr>
          <p:nvPr/>
        </p:nvSpPr>
        <p:spPr bwMode="auto">
          <a:xfrm>
            <a:off x="712788" y="5834063"/>
            <a:ext cx="370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solidFill>
                  <a:srgbClr val="3333CC"/>
                </a:solidFill>
              </a:rPr>
              <a:t>Visit left subtree second</a:t>
            </a:r>
            <a:endParaRPr lang="en-US" b="1">
              <a:solidFill>
                <a:srgbClr val="A50021"/>
              </a:solidFill>
            </a:endParaRPr>
          </a:p>
        </p:txBody>
      </p:sp>
      <p:sp>
        <p:nvSpPr>
          <p:cNvPr id="47133" name="Rectangle 32"/>
          <p:cNvSpPr>
            <a:spLocks noChangeArrowheads="1"/>
          </p:cNvSpPr>
          <p:nvPr/>
        </p:nvSpPr>
        <p:spPr bwMode="auto">
          <a:xfrm>
            <a:off x="5176838" y="5834063"/>
            <a:ext cx="338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solidFill>
                  <a:srgbClr val="006633"/>
                </a:solidFill>
              </a:rPr>
              <a:t>Visit right subtree last</a:t>
            </a:r>
          </a:p>
        </p:txBody>
      </p:sp>
      <p:sp>
        <p:nvSpPr>
          <p:cNvPr id="47134" name="Rectangle 33"/>
          <p:cNvSpPr>
            <a:spLocks noChangeArrowheads="1"/>
          </p:cNvSpPr>
          <p:nvPr/>
        </p:nvSpPr>
        <p:spPr bwMode="auto">
          <a:xfrm>
            <a:off x="5648325" y="1657350"/>
            <a:ext cx="157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solidFill>
                  <a:srgbClr val="CC0000"/>
                </a:solidFill>
              </a:rPr>
              <a:t>Visit first.</a:t>
            </a:r>
            <a:endParaRPr lang="en-US" b="1">
              <a:solidFill>
                <a:srgbClr val="330099"/>
              </a:solidFill>
            </a:endParaRPr>
          </a:p>
        </p:txBody>
      </p:sp>
    </p:spTree>
    <p:extLst>
      <p:ext uri="{BB962C8B-B14F-4D97-AF65-F5344CB8AC3E}">
        <p14:creationId xmlns:p14="http://schemas.microsoft.com/office/powerpoint/2010/main" val="18263742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7212105" y="268288"/>
            <a:ext cx="1645920" cy="1645920"/>
          </a:xfrm>
          <a:custGeom>
            <a:avLst/>
            <a:gdLst/>
            <a:ahLst/>
            <a:cxnLst/>
            <a:rect l="l" t="t" r="r" b="b"/>
            <a:pathLst>
              <a:path w="1645920" h="1645920">
                <a:moveTo>
                  <a:pt x="0" y="0"/>
                </a:moveTo>
                <a:lnTo>
                  <a:pt x="0" y="1645920"/>
                </a:lnTo>
                <a:lnTo>
                  <a:pt x="1645920" y="1645920"/>
                </a:lnTo>
                <a:lnTo>
                  <a:pt x="1645920" y="0"/>
                </a:lnTo>
                <a:lnTo>
                  <a:pt x="0" y="0"/>
                </a:lnTo>
                <a:close/>
              </a:path>
            </a:pathLst>
          </a:custGeom>
          <a:solidFill>
            <a:srgbClr val="6094C9"/>
          </a:solidFill>
        </p:spPr>
        <p:txBody>
          <a:bodyPr wrap="square" lIns="0" tIns="0" rIns="0" bIns="0" rtlCol="0">
            <a:noAutofit/>
          </a:bodyPr>
          <a:lstStyle/>
          <a:p>
            <a:endParaRPr/>
          </a:p>
        </p:txBody>
      </p:sp>
      <p:sp>
        <p:nvSpPr>
          <p:cNvPr id="5" name="object 5"/>
          <p:cNvSpPr txBox="1"/>
          <p:nvPr/>
        </p:nvSpPr>
        <p:spPr>
          <a:xfrm>
            <a:off x="535938" y="1537064"/>
            <a:ext cx="6387886" cy="1043570"/>
          </a:xfrm>
          <a:prstGeom prst="rect">
            <a:avLst/>
          </a:prstGeom>
        </p:spPr>
        <p:txBody>
          <a:bodyPr wrap="square" lIns="0" tIns="0" rIns="0" bIns="0" rtlCol="0">
            <a:noAutofit/>
          </a:bodyPr>
          <a:lstStyle/>
          <a:p>
            <a:pPr marL="12700" marR="39420">
              <a:lnSpc>
                <a:spcPts val="3779"/>
              </a:lnSpc>
              <a:spcBef>
                <a:spcPts val="189"/>
              </a:spcBef>
            </a:pPr>
            <a:r>
              <a:rPr sz="3600" spc="0" dirty="0" smtClean="0">
                <a:solidFill>
                  <a:srgbClr val="4E81BC"/>
                </a:solidFill>
                <a:latin typeface="Arial"/>
                <a:cs typeface="Arial"/>
              </a:rPr>
              <a:t>Preorder</a:t>
            </a:r>
            <a:r>
              <a:rPr sz="3600" spc="-59" dirty="0" smtClean="0">
                <a:solidFill>
                  <a:srgbClr val="4E81BC"/>
                </a:solidFill>
                <a:latin typeface="Arial"/>
                <a:cs typeface="Arial"/>
              </a:rPr>
              <a:t> </a:t>
            </a:r>
            <a:r>
              <a:rPr sz="3600" spc="-134" dirty="0" smtClean="0">
                <a:solidFill>
                  <a:srgbClr val="4E81BC"/>
                </a:solidFill>
                <a:latin typeface="Arial"/>
                <a:cs typeface="Arial"/>
              </a:rPr>
              <a:t>T</a:t>
            </a:r>
            <a:r>
              <a:rPr sz="3600" spc="0" dirty="0" smtClean="0">
                <a:solidFill>
                  <a:srgbClr val="4E81BC"/>
                </a:solidFill>
                <a:latin typeface="Arial"/>
                <a:cs typeface="Arial"/>
              </a:rPr>
              <a:t>raversal</a:t>
            </a:r>
            <a:endParaRPr sz="3600" dirty="0">
              <a:latin typeface="Arial"/>
              <a:cs typeface="Arial"/>
            </a:endParaRPr>
          </a:p>
          <a:p>
            <a:pPr marL="12700">
              <a:lnSpc>
                <a:spcPct val="95825"/>
              </a:lnSpc>
              <a:spcBef>
                <a:spcPts val="1812"/>
              </a:spcBef>
            </a:pPr>
            <a:r>
              <a:rPr sz="2000" dirty="0" smtClean="0">
                <a:solidFill>
                  <a:srgbClr val="4E81BC"/>
                </a:solidFill>
                <a:latin typeface="Wingdings 2"/>
                <a:cs typeface="Wingdings 2"/>
              </a:rPr>
              <a:t></a:t>
            </a:r>
            <a:r>
              <a:rPr sz="2000" dirty="0" smtClean="0">
                <a:solidFill>
                  <a:srgbClr val="6094C9"/>
                </a:solidFill>
                <a:latin typeface="Arial"/>
                <a:cs typeface="Arial"/>
              </a:rPr>
              <a:t> </a:t>
            </a:r>
            <a:r>
              <a:rPr sz="2000" spc="-139" dirty="0" smtClean="0">
                <a:solidFill>
                  <a:srgbClr val="6094C9"/>
                </a:solidFill>
                <a:latin typeface="Arial"/>
                <a:cs typeface="Arial"/>
              </a:rPr>
              <a:t> </a:t>
            </a:r>
            <a:r>
              <a:rPr sz="2000" spc="0" dirty="0" smtClean="0">
                <a:solidFill>
                  <a:srgbClr val="1F487D"/>
                </a:solidFill>
                <a:latin typeface="Times New Roman"/>
                <a:cs typeface="Times New Roman"/>
              </a:rPr>
              <a:t>A</a:t>
            </a:r>
            <a:r>
              <a:rPr sz="2000" spc="-109" dirty="0" smtClean="0">
                <a:solidFill>
                  <a:srgbClr val="1F487D"/>
                </a:solidFill>
                <a:latin typeface="Times New Roman"/>
                <a:cs typeface="Times New Roman"/>
              </a:rPr>
              <a:t> </a:t>
            </a:r>
            <a:r>
              <a:rPr sz="2000" spc="0" dirty="0" smtClean="0">
                <a:solidFill>
                  <a:srgbClr val="1F487D"/>
                </a:solidFill>
                <a:latin typeface="Times New Roman"/>
                <a:cs typeface="Times New Roman"/>
              </a:rPr>
              <a:t>node is visited (so is the operation) before its descendants</a:t>
            </a:r>
            <a:endParaRPr sz="2000" dirty="0">
              <a:latin typeface="Times New Roman"/>
              <a:cs typeface="Times New Roman"/>
            </a:endParaRPr>
          </a:p>
        </p:txBody>
      </p:sp>
      <p:sp>
        <p:nvSpPr>
          <p:cNvPr id="2" name="object 2"/>
          <p:cNvSpPr txBox="1"/>
          <p:nvPr/>
        </p:nvSpPr>
        <p:spPr>
          <a:xfrm>
            <a:off x="7212105" y="268288"/>
            <a:ext cx="1645920" cy="1645920"/>
          </a:xfrm>
          <a:prstGeom prst="rect">
            <a:avLst/>
          </a:prstGeom>
        </p:spPr>
        <p:txBody>
          <a:bodyPr wrap="square" lIns="0" tIns="0" rIns="0" bIns="0" rtlCol="0">
            <a:noAutofit/>
          </a:bodyPr>
          <a:lstStyle/>
          <a:p>
            <a:pPr marL="25400">
              <a:lnSpc>
                <a:spcPts val="1000"/>
              </a:lnSpc>
            </a:pPr>
            <a:endParaRPr sz="1000"/>
          </a:p>
        </p:txBody>
      </p:sp>
      <p:sp>
        <p:nvSpPr>
          <p:cNvPr id="8" name="Rectangle 7"/>
          <p:cNvSpPr/>
          <p:nvPr/>
        </p:nvSpPr>
        <p:spPr>
          <a:xfrm>
            <a:off x="1066800" y="3276600"/>
            <a:ext cx="4572000" cy="2585323"/>
          </a:xfrm>
          <a:prstGeom prst="rect">
            <a:avLst/>
          </a:prstGeom>
        </p:spPr>
        <p:txBody>
          <a:bodyPr>
            <a:spAutoFit/>
          </a:bodyPr>
          <a:lstStyle/>
          <a:p>
            <a:r>
              <a:rPr lang="en-US" dirty="0"/>
              <a:t>void </a:t>
            </a:r>
            <a:r>
              <a:rPr lang="en-US" dirty="0" err="1"/>
              <a:t>displayPreOrder</a:t>
            </a:r>
            <a:r>
              <a:rPr lang="en-US" dirty="0"/>
              <a:t>(</a:t>
            </a:r>
            <a:r>
              <a:rPr lang="en-US" dirty="0" err="1"/>
              <a:t>TreeNode</a:t>
            </a:r>
            <a:r>
              <a:rPr lang="en-US" dirty="0"/>
              <a:t> *</a:t>
            </a:r>
            <a:r>
              <a:rPr lang="en-US" dirty="0" err="1"/>
              <a:t>nodePtr</a:t>
            </a:r>
            <a:r>
              <a:rPr lang="en-US" dirty="0"/>
              <a:t>)</a:t>
            </a:r>
          </a:p>
          <a:p>
            <a:r>
              <a:rPr lang="en-US" dirty="0"/>
              <a:t>{</a:t>
            </a:r>
          </a:p>
          <a:p>
            <a:r>
              <a:rPr lang="en-US" dirty="0"/>
              <a:t>   if (</a:t>
            </a:r>
            <a:r>
              <a:rPr lang="en-US" dirty="0" err="1"/>
              <a:t>nodePtr</a:t>
            </a:r>
            <a:r>
              <a:rPr lang="en-US" dirty="0"/>
              <a:t>)</a:t>
            </a:r>
          </a:p>
          <a:p>
            <a:r>
              <a:rPr lang="en-US" dirty="0"/>
              <a:t>   {</a:t>
            </a:r>
          </a:p>
          <a:p>
            <a:r>
              <a:rPr lang="en-US" dirty="0"/>
              <a:t>      </a:t>
            </a:r>
            <a:r>
              <a:rPr lang="en-US" dirty="0" err="1"/>
              <a:t>cout</a:t>
            </a:r>
            <a:r>
              <a:rPr lang="en-US" dirty="0"/>
              <a:t> &lt;&lt; </a:t>
            </a:r>
            <a:r>
              <a:rPr lang="en-US" dirty="0" err="1"/>
              <a:t>nodePtr</a:t>
            </a:r>
            <a:r>
              <a:rPr lang="en-US" dirty="0"/>
              <a:t>-&gt;value &lt;&lt; </a:t>
            </a:r>
            <a:r>
              <a:rPr lang="en-US" dirty="0" err="1"/>
              <a:t>endl</a:t>
            </a:r>
            <a:r>
              <a:rPr lang="en-US" dirty="0"/>
              <a:t>;</a:t>
            </a:r>
          </a:p>
          <a:p>
            <a:r>
              <a:rPr lang="en-US" dirty="0"/>
              <a:t>      </a:t>
            </a:r>
            <a:r>
              <a:rPr lang="en-US" dirty="0" err="1"/>
              <a:t>displayPreOrder</a:t>
            </a:r>
            <a:r>
              <a:rPr lang="en-US" dirty="0"/>
              <a:t>(</a:t>
            </a:r>
            <a:r>
              <a:rPr lang="en-US" dirty="0" err="1"/>
              <a:t>nodePtr</a:t>
            </a:r>
            <a:r>
              <a:rPr lang="en-US" dirty="0"/>
              <a:t>-&gt;left);</a:t>
            </a:r>
          </a:p>
          <a:p>
            <a:r>
              <a:rPr lang="en-US" dirty="0"/>
              <a:t>      </a:t>
            </a:r>
            <a:r>
              <a:rPr lang="en-US" dirty="0" err="1"/>
              <a:t>displayPreOrder</a:t>
            </a:r>
            <a:r>
              <a:rPr lang="en-US" dirty="0"/>
              <a:t>(</a:t>
            </a:r>
            <a:r>
              <a:rPr lang="en-US" dirty="0" err="1"/>
              <a:t>nodePtr</a:t>
            </a:r>
            <a:r>
              <a:rPr lang="en-US" dirty="0"/>
              <a:t>-&gt;right);</a:t>
            </a:r>
          </a:p>
          <a:p>
            <a:r>
              <a:rPr lang="en-US" dirty="0"/>
              <a:t>   }</a:t>
            </a:r>
          </a:p>
          <a:p>
            <a:r>
              <a:rPr lang="en-US" dirty="0"/>
              <a:t>}</a:t>
            </a:r>
          </a:p>
        </p:txBody>
      </p:sp>
      <p:sp>
        <p:nvSpPr>
          <p:cNvPr id="9" name="Slide Number Placeholder 8"/>
          <p:cNvSpPr>
            <a:spLocks noGrp="1"/>
          </p:cNvSpPr>
          <p:nvPr>
            <p:ph type="sldNum" sz="quarter" idx="12"/>
          </p:nvPr>
        </p:nvSpPr>
        <p:spPr/>
        <p:txBody>
          <a:bodyPr/>
          <a:lstStyle/>
          <a:p>
            <a:fld id="{EE01F008-B014-440B-B6A1-A472595AFEF3}" type="slidenum">
              <a:rPr lang="en-US" smtClean="0"/>
              <a:t>26</a:t>
            </a:fld>
            <a:endParaRPr lang="en-US"/>
          </a:p>
        </p:txBody>
      </p:sp>
    </p:spTree>
    <p:extLst>
      <p:ext uri="{BB962C8B-B14F-4D97-AF65-F5344CB8AC3E}">
        <p14:creationId xmlns:p14="http://schemas.microsoft.com/office/powerpoint/2010/main" val="5641438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title"/>
          </p:nvPr>
        </p:nvSpPr>
        <p:spPr>
          <a:xfrm>
            <a:off x="381000" y="457200"/>
            <a:ext cx="8439150" cy="990600"/>
          </a:xfrm>
          <a:noFill/>
        </p:spPr>
        <p:txBody>
          <a:bodyPr/>
          <a:lstStyle/>
          <a:p>
            <a:r>
              <a:rPr lang="en-US" smtClean="0"/>
              <a:t>POSTORDER Traversal Algorithm</a:t>
            </a:r>
          </a:p>
        </p:txBody>
      </p:sp>
      <p:sp>
        <p:nvSpPr>
          <p:cNvPr id="50179" name="Rectangle 2"/>
          <p:cNvSpPr>
            <a:spLocks noGrp="1" noChangeArrowheads="1"/>
          </p:cNvSpPr>
          <p:nvPr>
            <p:ph idx="1"/>
          </p:nvPr>
        </p:nvSpPr>
        <p:spPr>
          <a:xfrm>
            <a:off x="533400" y="1752600"/>
            <a:ext cx="8305800" cy="4648200"/>
          </a:xfrm>
          <a:noFill/>
        </p:spPr>
        <p:txBody>
          <a:bodyPr/>
          <a:lstStyle/>
          <a:p>
            <a:pPr>
              <a:lnSpc>
                <a:spcPct val="120000"/>
              </a:lnSpc>
              <a:buSzPct val="65000"/>
              <a:buFont typeface="Monotype Sorts" pitchFamily="2" charset="2"/>
              <a:buNone/>
            </a:pPr>
            <a:r>
              <a:rPr lang="en-US" sz="2800" b="1" smtClean="0"/>
              <a:t>Let T be an ordered binary tree with root r.</a:t>
            </a:r>
          </a:p>
          <a:p>
            <a:pPr>
              <a:lnSpc>
                <a:spcPct val="120000"/>
              </a:lnSpc>
              <a:buSzPct val="65000"/>
              <a:buFont typeface="Monotype Sorts" pitchFamily="2" charset="2"/>
              <a:buNone/>
            </a:pPr>
            <a:endParaRPr lang="en-US" sz="2000" b="1" smtClean="0"/>
          </a:p>
          <a:p>
            <a:pPr>
              <a:lnSpc>
                <a:spcPct val="120000"/>
              </a:lnSpc>
              <a:buSzPct val="65000"/>
              <a:buFont typeface="Monotype Sorts" pitchFamily="2" charset="2"/>
              <a:buNone/>
            </a:pPr>
            <a:r>
              <a:rPr lang="en-US" sz="2800" b="1" smtClean="0"/>
              <a:t>If T has only r, then r is the postorder traversal.  </a:t>
            </a:r>
          </a:p>
          <a:p>
            <a:pPr>
              <a:lnSpc>
                <a:spcPct val="120000"/>
              </a:lnSpc>
              <a:buSzPct val="65000"/>
              <a:buFont typeface="Monotype Sorts" pitchFamily="2" charset="2"/>
              <a:buNone/>
            </a:pPr>
            <a:r>
              <a:rPr lang="en-US" sz="2800" b="1" smtClean="0"/>
              <a:t>Otherwise, suppose T</a:t>
            </a:r>
            <a:r>
              <a:rPr lang="en-US" sz="2800" b="1" baseline="-25000" smtClean="0"/>
              <a:t>1</a:t>
            </a:r>
            <a:r>
              <a:rPr lang="en-US" sz="2800" b="1" smtClean="0"/>
              <a:t>, T</a:t>
            </a:r>
            <a:r>
              <a:rPr lang="en-US" sz="2800" b="1" baseline="-25000" smtClean="0"/>
              <a:t>2</a:t>
            </a:r>
            <a:r>
              <a:rPr lang="en-US" sz="2800" b="1" smtClean="0"/>
              <a:t> are the left and right subtrees at r.  </a:t>
            </a:r>
            <a:r>
              <a:rPr lang="en-US" sz="2800" b="1" smtClean="0">
                <a:solidFill>
                  <a:srgbClr val="CC0000"/>
                </a:solidFill>
              </a:rPr>
              <a:t>The postorder traversal begins by traversing T</a:t>
            </a:r>
            <a:r>
              <a:rPr lang="en-US" sz="2800" b="1" baseline="-25000" smtClean="0">
                <a:solidFill>
                  <a:srgbClr val="CC0000"/>
                </a:solidFill>
              </a:rPr>
              <a:t>1</a:t>
            </a:r>
            <a:r>
              <a:rPr lang="en-US" sz="2800" b="1" smtClean="0">
                <a:solidFill>
                  <a:srgbClr val="CC0000"/>
                </a:solidFill>
              </a:rPr>
              <a:t> in postorder.</a:t>
            </a:r>
            <a:r>
              <a:rPr lang="en-US" sz="2800" b="1" smtClean="0"/>
              <a:t>  Then traverses T</a:t>
            </a:r>
            <a:r>
              <a:rPr lang="en-US" sz="2800" b="1" baseline="-25000" smtClean="0"/>
              <a:t>2</a:t>
            </a:r>
            <a:r>
              <a:rPr lang="en-US" sz="2800" b="1" smtClean="0"/>
              <a:t> in postorder, then ends by visiting r.   </a:t>
            </a:r>
          </a:p>
        </p:txBody>
      </p:sp>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EBEC5A05-9F80-4EAD-BC07-89E5385429B3}" type="slidenum">
              <a:rPr lang="en-US" sz="1400" smtClean="0"/>
              <a:pPr/>
              <a:t>27</a:t>
            </a:fld>
            <a:endParaRPr lang="en-US" sz="1400" smtClean="0"/>
          </a:p>
        </p:txBody>
      </p:sp>
    </p:spTree>
    <p:extLst>
      <p:ext uri="{BB962C8B-B14F-4D97-AF65-F5344CB8AC3E}">
        <p14:creationId xmlns:p14="http://schemas.microsoft.com/office/powerpoint/2010/main" val="170984136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Rectangle 5"/>
          <p:cNvSpPr>
            <a:spLocks noGrp="1" noChangeArrowheads="1"/>
          </p:cNvSpPr>
          <p:nvPr>
            <p:ph idx="1"/>
          </p:nvPr>
        </p:nvSpPr>
        <p:spPr>
          <a:xfrm>
            <a:off x="620713" y="1958975"/>
            <a:ext cx="7913687" cy="4311650"/>
          </a:xfrm>
          <a:noFill/>
        </p:spPr>
        <p:txBody>
          <a:bodyPr/>
          <a:lstStyle/>
          <a:p>
            <a:pPr>
              <a:buFont typeface="Monotype Sorts" pitchFamily="2" charset="2"/>
              <a:buNone/>
            </a:pPr>
            <a:endParaRPr lang="en-US" sz="800" b="1" smtClean="0">
              <a:latin typeface="Courier New" pitchFamily="49" charset="0"/>
            </a:endParaRPr>
          </a:p>
          <a:p>
            <a:pPr>
              <a:buFont typeface="Monotype Sorts" pitchFamily="2" charset="2"/>
              <a:buNone/>
            </a:pPr>
            <a:endParaRPr lang="en-US" sz="800" b="1" smtClean="0">
              <a:latin typeface="Courier New" pitchFamily="49" charset="0"/>
            </a:endParaRPr>
          </a:p>
          <a:p>
            <a:pPr>
              <a:buFont typeface="Monotype Sorts" pitchFamily="2" charset="2"/>
              <a:buNone/>
            </a:pPr>
            <a:endParaRPr lang="en-US" sz="2800" b="1" smtClean="0">
              <a:latin typeface="Courier New" pitchFamily="49" charset="0"/>
            </a:endParaRPr>
          </a:p>
          <a:p>
            <a:pPr>
              <a:buFont typeface="Monotype Sorts" pitchFamily="2" charset="2"/>
              <a:buNone/>
            </a:pPr>
            <a:endParaRPr lang="en-US" sz="1800" smtClean="0"/>
          </a:p>
          <a:p>
            <a:pPr>
              <a:buFont typeface="Monotype Sorts" pitchFamily="2" charset="2"/>
              <a:buNone/>
            </a:pPr>
            <a:endParaRPr lang="en-US" sz="2800" b="1" smtClean="0">
              <a:latin typeface="Courier New" pitchFamily="49" charset="0"/>
            </a:endParaRPr>
          </a:p>
          <a:p>
            <a:pPr>
              <a:buFont typeface="Monotype Sorts" pitchFamily="2" charset="2"/>
              <a:buNone/>
            </a:pPr>
            <a:endParaRPr lang="en-US" sz="2800" b="1" smtClean="0">
              <a:latin typeface="Courier New" pitchFamily="49" charset="0"/>
            </a:endParaRPr>
          </a:p>
          <a:p>
            <a:pPr>
              <a:buFont typeface="Monotype Sorts" pitchFamily="2" charset="2"/>
              <a:buNone/>
            </a:pPr>
            <a:endParaRPr lang="en-US" sz="1800" smtClean="0"/>
          </a:p>
          <a:p>
            <a:pPr>
              <a:buFont typeface="Monotype Sorts" pitchFamily="2" charset="2"/>
              <a:buNone/>
            </a:pPr>
            <a:r>
              <a:rPr lang="en-US" sz="2800" b="1" smtClean="0">
                <a:latin typeface="Courier New" pitchFamily="49" charset="0"/>
              </a:rPr>
              <a:t> </a:t>
            </a:r>
            <a:r>
              <a:rPr lang="en-US" sz="2800" smtClean="0"/>
              <a:t> </a:t>
            </a:r>
          </a:p>
        </p:txBody>
      </p:sp>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9B6ED57D-93CD-4713-9CC2-D2D6F81CCA08}" type="slidenum">
              <a:rPr lang="en-US" sz="1400" smtClean="0"/>
              <a:pPr/>
              <a:t>28</a:t>
            </a:fld>
            <a:endParaRPr lang="en-US" sz="1400" smtClean="0"/>
          </a:p>
        </p:txBody>
      </p:sp>
      <p:sp>
        <p:nvSpPr>
          <p:cNvPr id="51203" name="Oval 2"/>
          <p:cNvSpPr>
            <a:spLocks noChangeArrowheads="1"/>
          </p:cNvSpPr>
          <p:nvPr/>
        </p:nvSpPr>
        <p:spPr bwMode="auto">
          <a:xfrm>
            <a:off x="4795838" y="3336925"/>
            <a:ext cx="3798887" cy="2471738"/>
          </a:xfrm>
          <a:prstGeom prst="ellipse">
            <a:avLst/>
          </a:prstGeom>
          <a:solidFill>
            <a:srgbClr val="FFCC99"/>
          </a:solidFill>
          <a:ln w="12700">
            <a:solidFill>
              <a:schemeClr val="tx1"/>
            </a:solidFill>
            <a:round/>
            <a:headEnd/>
            <a:tailEnd/>
          </a:ln>
        </p:spPr>
        <p:txBody>
          <a:bodyPr wrap="none" anchor="ctr"/>
          <a:lstStyle/>
          <a:p>
            <a:endParaRPr lang="en-MY"/>
          </a:p>
        </p:txBody>
      </p:sp>
      <p:sp>
        <p:nvSpPr>
          <p:cNvPr id="51204" name="Oval 3"/>
          <p:cNvSpPr>
            <a:spLocks noChangeArrowheads="1"/>
          </p:cNvSpPr>
          <p:nvPr/>
        </p:nvSpPr>
        <p:spPr bwMode="auto">
          <a:xfrm>
            <a:off x="2717800" y="1778000"/>
            <a:ext cx="3514725" cy="1766888"/>
          </a:xfrm>
          <a:prstGeom prst="ellipse">
            <a:avLst/>
          </a:prstGeom>
          <a:solidFill>
            <a:srgbClr val="FFCC99"/>
          </a:solidFill>
          <a:ln w="12700">
            <a:solidFill>
              <a:schemeClr val="tx1"/>
            </a:solidFill>
            <a:round/>
            <a:headEnd/>
            <a:tailEnd/>
          </a:ln>
        </p:spPr>
        <p:txBody>
          <a:bodyPr wrap="none" anchor="ctr"/>
          <a:lstStyle/>
          <a:p>
            <a:endParaRPr lang="en-MY"/>
          </a:p>
        </p:txBody>
      </p:sp>
      <p:sp>
        <p:nvSpPr>
          <p:cNvPr id="51205" name="Oval 4"/>
          <p:cNvSpPr>
            <a:spLocks noChangeArrowheads="1"/>
          </p:cNvSpPr>
          <p:nvPr/>
        </p:nvSpPr>
        <p:spPr bwMode="auto">
          <a:xfrm>
            <a:off x="396875" y="3446463"/>
            <a:ext cx="3798888" cy="2362200"/>
          </a:xfrm>
          <a:prstGeom prst="ellipse">
            <a:avLst/>
          </a:prstGeom>
          <a:solidFill>
            <a:srgbClr val="FFCC99"/>
          </a:solidFill>
          <a:ln w="12700">
            <a:solidFill>
              <a:schemeClr val="tx1"/>
            </a:solidFill>
            <a:round/>
            <a:headEnd/>
            <a:tailEnd/>
          </a:ln>
        </p:spPr>
        <p:txBody>
          <a:bodyPr wrap="none" anchor="ctr"/>
          <a:lstStyle/>
          <a:p>
            <a:endParaRPr lang="en-MY"/>
          </a:p>
        </p:txBody>
      </p:sp>
      <p:sp>
        <p:nvSpPr>
          <p:cNvPr id="51207" name="Rectangle 6"/>
          <p:cNvSpPr>
            <a:spLocks noChangeArrowheads="1"/>
          </p:cNvSpPr>
          <p:nvPr/>
        </p:nvSpPr>
        <p:spPr bwMode="auto">
          <a:xfrm>
            <a:off x="2035175" y="3695700"/>
            <a:ext cx="957263" cy="387350"/>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51208" name="Rectangle 7"/>
          <p:cNvSpPr>
            <a:spLocks noChangeArrowheads="1"/>
          </p:cNvSpPr>
          <p:nvPr/>
        </p:nvSpPr>
        <p:spPr bwMode="auto">
          <a:xfrm>
            <a:off x="1182688" y="4476750"/>
            <a:ext cx="846137" cy="373063"/>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51209" name="Rectangle 8"/>
          <p:cNvSpPr>
            <a:spLocks noChangeArrowheads="1"/>
          </p:cNvSpPr>
          <p:nvPr/>
        </p:nvSpPr>
        <p:spPr bwMode="auto">
          <a:xfrm>
            <a:off x="2605088" y="4459288"/>
            <a:ext cx="865187" cy="404812"/>
          </a:xfrm>
          <a:prstGeom prst="rect">
            <a:avLst/>
          </a:prstGeom>
          <a:solidFill>
            <a:schemeClr val="accent1"/>
          </a:solidFill>
          <a:ln w="12700">
            <a:solidFill>
              <a:schemeClr val="tx1"/>
            </a:solidFill>
            <a:miter lim="800000"/>
            <a:headEnd/>
            <a:tailEnd/>
          </a:ln>
        </p:spPr>
        <p:txBody>
          <a:bodyPr wrap="none" anchor="ctr"/>
          <a:lstStyle/>
          <a:p>
            <a:endParaRPr lang="en-MY"/>
          </a:p>
        </p:txBody>
      </p:sp>
      <p:grpSp>
        <p:nvGrpSpPr>
          <p:cNvPr id="51210" name="Group 11"/>
          <p:cNvGrpSpPr>
            <a:grpSpLocks/>
          </p:cNvGrpSpPr>
          <p:nvPr/>
        </p:nvGrpSpPr>
        <p:grpSpPr bwMode="auto">
          <a:xfrm>
            <a:off x="4162425" y="2876550"/>
            <a:ext cx="927100" cy="457200"/>
            <a:chOff x="2622" y="1812"/>
            <a:chExt cx="584" cy="288"/>
          </a:xfrm>
        </p:grpSpPr>
        <p:sp>
          <p:nvSpPr>
            <p:cNvPr id="51231" name="Rectangle 9"/>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51232" name="Rectangle 10"/>
            <p:cNvSpPr>
              <a:spLocks noChangeArrowheads="1"/>
            </p:cNvSpPr>
            <p:nvPr/>
          </p:nvSpPr>
          <p:spPr bwMode="auto">
            <a:xfrm>
              <a:off x="2708" y="1812"/>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t>‘J’</a:t>
              </a:r>
            </a:p>
          </p:txBody>
        </p:sp>
      </p:grpSp>
      <p:sp>
        <p:nvSpPr>
          <p:cNvPr id="51211" name="Line 12"/>
          <p:cNvSpPr>
            <a:spLocks noChangeShapeType="1"/>
          </p:cNvSpPr>
          <p:nvPr/>
        </p:nvSpPr>
        <p:spPr bwMode="auto">
          <a:xfrm flipH="1" flipV="1">
            <a:off x="5056188" y="3108325"/>
            <a:ext cx="1490662" cy="60007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51212" name="Line 13"/>
          <p:cNvSpPr>
            <a:spLocks noChangeShapeType="1"/>
          </p:cNvSpPr>
          <p:nvPr/>
        </p:nvSpPr>
        <p:spPr bwMode="auto">
          <a:xfrm flipH="1" flipV="1">
            <a:off x="2786063" y="3967163"/>
            <a:ext cx="542925" cy="47466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51213" name="Line 14"/>
          <p:cNvSpPr>
            <a:spLocks noChangeShapeType="1"/>
          </p:cNvSpPr>
          <p:nvPr/>
        </p:nvSpPr>
        <p:spPr bwMode="auto">
          <a:xfrm flipV="1">
            <a:off x="1706563" y="3979863"/>
            <a:ext cx="568325" cy="50006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51214" name="Line 15"/>
          <p:cNvSpPr>
            <a:spLocks noChangeShapeType="1"/>
          </p:cNvSpPr>
          <p:nvPr/>
        </p:nvSpPr>
        <p:spPr bwMode="auto">
          <a:xfrm flipV="1">
            <a:off x="2641600" y="3121025"/>
            <a:ext cx="1576388" cy="57785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51215" name="Rectangle 16"/>
          <p:cNvSpPr>
            <a:spLocks noChangeArrowheads="1"/>
          </p:cNvSpPr>
          <p:nvPr/>
        </p:nvSpPr>
        <p:spPr bwMode="auto">
          <a:xfrm>
            <a:off x="2151063" y="3686175"/>
            <a:ext cx="64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b="1"/>
              <a:t> ‘E’</a:t>
            </a:r>
          </a:p>
        </p:txBody>
      </p:sp>
      <p:sp>
        <p:nvSpPr>
          <p:cNvPr id="51216" name="Rectangle 17"/>
          <p:cNvSpPr>
            <a:spLocks noChangeArrowheads="1"/>
          </p:cNvSpPr>
          <p:nvPr/>
        </p:nvSpPr>
        <p:spPr bwMode="auto">
          <a:xfrm>
            <a:off x="1293813" y="4478338"/>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b="1"/>
              <a:t>‘A’</a:t>
            </a:r>
          </a:p>
        </p:txBody>
      </p:sp>
      <p:sp>
        <p:nvSpPr>
          <p:cNvPr id="51217" name="Rectangle 18"/>
          <p:cNvSpPr>
            <a:spLocks noChangeArrowheads="1"/>
          </p:cNvSpPr>
          <p:nvPr/>
        </p:nvSpPr>
        <p:spPr bwMode="auto">
          <a:xfrm>
            <a:off x="2716213" y="4483100"/>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b="1"/>
              <a:t>‘H’</a:t>
            </a:r>
          </a:p>
        </p:txBody>
      </p:sp>
      <p:sp>
        <p:nvSpPr>
          <p:cNvPr id="51218" name="Rectangle 19"/>
          <p:cNvSpPr>
            <a:spLocks noChangeArrowheads="1"/>
          </p:cNvSpPr>
          <p:nvPr/>
        </p:nvSpPr>
        <p:spPr bwMode="auto">
          <a:xfrm>
            <a:off x="6132513" y="3689350"/>
            <a:ext cx="882650" cy="381000"/>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51219" name="Rectangle 20"/>
          <p:cNvSpPr>
            <a:spLocks noChangeArrowheads="1"/>
          </p:cNvSpPr>
          <p:nvPr/>
        </p:nvSpPr>
        <p:spPr bwMode="auto">
          <a:xfrm>
            <a:off x="5226050" y="4475163"/>
            <a:ext cx="898525" cy="388937"/>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51220" name="Rectangle 21"/>
          <p:cNvSpPr>
            <a:spLocks noChangeArrowheads="1"/>
          </p:cNvSpPr>
          <p:nvPr/>
        </p:nvSpPr>
        <p:spPr bwMode="auto">
          <a:xfrm>
            <a:off x="6937375" y="4506913"/>
            <a:ext cx="822325" cy="403225"/>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51221" name="Rectangle 22"/>
          <p:cNvSpPr>
            <a:spLocks noChangeArrowheads="1"/>
          </p:cNvSpPr>
          <p:nvPr/>
        </p:nvSpPr>
        <p:spPr bwMode="auto">
          <a:xfrm>
            <a:off x="6229350" y="3660775"/>
            <a:ext cx="542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b="1"/>
              <a:t>‘T’</a:t>
            </a:r>
          </a:p>
        </p:txBody>
      </p:sp>
      <p:sp>
        <p:nvSpPr>
          <p:cNvPr id="51222" name="Line 23"/>
          <p:cNvSpPr>
            <a:spLocks noChangeShapeType="1"/>
          </p:cNvSpPr>
          <p:nvPr/>
        </p:nvSpPr>
        <p:spPr bwMode="auto">
          <a:xfrm flipH="1" flipV="1">
            <a:off x="6931025" y="3992563"/>
            <a:ext cx="514350" cy="47466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51223" name="Line 24"/>
          <p:cNvSpPr>
            <a:spLocks noChangeShapeType="1"/>
          </p:cNvSpPr>
          <p:nvPr/>
        </p:nvSpPr>
        <p:spPr bwMode="auto">
          <a:xfrm flipV="1">
            <a:off x="5686425" y="3917950"/>
            <a:ext cx="593725" cy="52228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51224" name="Rectangle 25"/>
          <p:cNvSpPr>
            <a:spLocks noChangeArrowheads="1"/>
          </p:cNvSpPr>
          <p:nvPr/>
        </p:nvSpPr>
        <p:spPr bwMode="auto">
          <a:xfrm>
            <a:off x="5256213" y="4486275"/>
            <a:ext cx="696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b="1"/>
              <a:t> ‘M’</a:t>
            </a:r>
          </a:p>
        </p:txBody>
      </p:sp>
      <p:sp>
        <p:nvSpPr>
          <p:cNvPr id="51225" name="Rectangle 26"/>
          <p:cNvSpPr>
            <a:spLocks noChangeArrowheads="1"/>
          </p:cNvSpPr>
          <p:nvPr/>
        </p:nvSpPr>
        <p:spPr bwMode="auto">
          <a:xfrm>
            <a:off x="7029450" y="4486275"/>
            <a:ext cx="560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b="1"/>
              <a:t>‘Y’</a:t>
            </a:r>
          </a:p>
        </p:txBody>
      </p:sp>
      <p:sp>
        <p:nvSpPr>
          <p:cNvPr id="51226" name="Rectangle 29"/>
          <p:cNvSpPr>
            <a:spLocks noChangeArrowheads="1"/>
          </p:cNvSpPr>
          <p:nvPr/>
        </p:nvSpPr>
        <p:spPr bwMode="auto">
          <a:xfrm>
            <a:off x="4038600" y="22860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b="1"/>
              <a:t>ROOT</a:t>
            </a:r>
          </a:p>
        </p:txBody>
      </p:sp>
      <p:sp>
        <p:nvSpPr>
          <p:cNvPr id="51227" name="Rectangle 30"/>
          <p:cNvSpPr>
            <a:spLocks noChangeArrowheads="1"/>
          </p:cNvSpPr>
          <p:nvPr/>
        </p:nvSpPr>
        <p:spPr bwMode="auto">
          <a:xfrm>
            <a:off x="712788" y="5834063"/>
            <a:ext cx="321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solidFill>
                  <a:srgbClr val="CC0000"/>
                </a:solidFill>
              </a:rPr>
              <a:t>Visit left subtree first</a:t>
            </a:r>
            <a:endParaRPr lang="en-US" b="1">
              <a:solidFill>
                <a:srgbClr val="A50021"/>
              </a:solidFill>
            </a:endParaRPr>
          </a:p>
        </p:txBody>
      </p:sp>
      <p:sp>
        <p:nvSpPr>
          <p:cNvPr id="51228" name="Rectangle 31"/>
          <p:cNvSpPr>
            <a:spLocks noChangeArrowheads="1"/>
          </p:cNvSpPr>
          <p:nvPr/>
        </p:nvSpPr>
        <p:spPr bwMode="auto">
          <a:xfrm>
            <a:off x="4776788" y="5834063"/>
            <a:ext cx="3924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solidFill>
                  <a:srgbClr val="3333CC"/>
                </a:solidFill>
              </a:rPr>
              <a:t>Visit right subtree second</a:t>
            </a:r>
          </a:p>
        </p:txBody>
      </p:sp>
      <p:sp>
        <p:nvSpPr>
          <p:cNvPr id="51229" name="Rectangle 32"/>
          <p:cNvSpPr>
            <a:spLocks noChangeArrowheads="1"/>
          </p:cNvSpPr>
          <p:nvPr/>
        </p:nvSpPr>
        <p:spPr bwMode="auto">
          <a:xfrm>
            <a:off x="5648325" y="1657350"/>
            <a:ext cx="1436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solidFill>
                  <a:srgbClr val="006666"/>
                </a:solidFill>
              </a:rPr>
              <a:t>Visit last</a:t>
            </a:r>
            <a:endParaRPr lang="en-US" b="1">
              <a:solidFill>
                <a:srgbClr val="330099"/>
              </a:solidFill>
            </a:endParaRPr>
          </a:p>
        </p:txBody>
      </p:sp>
      <p:sp>
        <p:nvSpPr>
          <p:cNvPr id="51230" name="Rectangle 33"/>
          <p:cNvSpPr>
            <a:spLocks noChangeArrowheads="1"/>
          </p:cNvSpPr>
          <p:nvPr/>
        </p:nvSpPr>
        <p:spPr bwMode="auto">
          <a:xfrm>
            <a:off x="360363" y="152400"/>
            <a:ext cx="85153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p>
            <a:pPr algn="ctr"/>
            <a:r>
              <a:rPr lang="en-US" sz="4400" b="1">
                <a:solidFill>
                  <a:schemeClr val="tx2"/>
                </a:solidFill>
                <a:latin typeface="Times New Roman" charset="0"/>
              </a:rPr>
              <a:t/>
            </a:r>
            <a:br>
              <a:rPr lang="en-US" sz="4400" b="1">
                <a:solidFill>
                  <a:schemeClr val="tx2"/>
                </a:solidFill>
                <a:latin typeface="Times New Roman" charset="0"/>
              </a:rPr>
            </a:br>
            <a:r>
              <a:rPr lang="en-US" sz="3600" b="1">
                <a:solidFill>
                  <a:schemeClr val="tx2"/>
                </a:solidFill>
              </a:rPr>
              <a:t>Postorder Traversal:  </a:t>
            </a:r>
            <a:r>
              <a:rPr lang="en-US" sz="3600" b="1"/>
              <a:t>A H E M Y T J</a:t>
            </a:r>
            <a:r>
              <a:rPr lang="en-US" sz="4400" b="1">
                <a:solidFill>
                  <a:schemeClr val="tx2"/>
                </a:solidFill>
                <a:latin typeface="Times New Roman" charset="0"/>
              </a:rPr>
              <a:t> </a:t>
            </a:r>
          </a:p>
        </p:txBody>
      </p:sp>
    </p:spTree>
    <p:extLst>
      <p:ext uri="{BB962C8B-B14F-4D97-AF65-F5344CB8AC3E}">
        <p14:creationId xmlns:p14="http://schemas.microsoft.com/office/powerpoint/2010/main" val="12293250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7212105" y="268288"/>
            <a:ext cx="1645920" cy="1645920"/>
          </a:xfrm>
          <a:custGeom>
            <a:avLst/>
            <a:gdLst/>
            <a:ahLst/>
            <a:cxnLst/>
            <a:rect l="l" t="t" r="r" b="b"/>
            <a:pathLst>
              <a:path w="1645920" h="1645920">
                <a:moveTo>
                  <a:pt x="0" y="0"/>
                </a:moveTo>
                <a:lnTo>
                  <a:pt x="0" y="1645920"/>
                </a:lnTo>
                <a:lnTo>
                  <a:pt x="1645920" y="1645920"/>
                </a:lnTo>
                <a:lnTo>
                  <a:pt x="1645920" y="0"/>
                </a:lnTo>
                <a:lnTo>
                  <a:pt x="0" y="0"/>
                </a:lnTo>
                <a:close/>
              </a:path>
            </a:pathLst>
          </a:custGeom>
          <a:solidFill>
            <a:srgbClr val="6094C9"/>
          </a:solidFill>
        </p:spPr>
        <p:txBody>
          <a:bodyPr wrap="square" lIns="0" tIns="0" rIns="0" bIns="0" rtlCol="0">
            <a:noAutofit/>
          </a:bodyPr>
          <a:lstStyle/>
          <a:p>
            <a:endParaRPr/>
          </a:p>
        </p:txBody>
      </p:sp>
      <p:sp>
        <p:nvSpPr>
          <p:cNvPr id="5" name="object 5"/>
          <p:cNvSpPr txBox="1"/>
          <p:nvPr/>
        </p:nvSpPr>
        <p:spPr>
          <a:xfrm>
            <a:off x="535938" y="1537064"/>
            <a:ext cx="4116567" cy="1043570"/>
          </a:xfrm>
          <a:prstGeom prst="rect">
            <a:avLst/>
          </a:prstGeom>
        </p:spPr>
        <p:txBody>
          <a:bodyPr wrap="square" lIns="0" tIns="0" rIns="0" bIns="0" rtlCol="0">
            <a:noAutofit/>
          </a:bodyPr>
          <a:lstStyle/>
          <a:p>
            <a:pPr marL="12700" marR="39420">
              <a:lnSpc>
                <a:spcPts val="3779"/>
              </a:lnSpc>
              <a:spcBef>
                <a:spcPts val="189"/>
              </a:spcBef>
            </a:pPr>
            <a:r>
              <a:rPr sz="3600" spc="0" dirty="0" smtClean="0">
                <a:solidFill>
                  <a:srgbClr val="4E81BC"/>
                </a:solidFill>
                <a:latin typeface="Arial"/>
                <a:cs typeface="Arial"/>
              </a:rPr>
              <a:t>Postorder</a:t>
            </a:r>
            <a:r>
              <a:rPr sz="3600" spc="-59" dirty="0" smtClean="0">
                <a:solidFill>
                  <a:srgbClr val="4E81BC"/>
                </a:solidFill>
                <a:latin typeface="Arial"/>
                <a:cs typeface="Arial"/>
              </a:rPr>
              <a:t> </a:t>
            </a:r>
            <a:r>
              <a:rPr sz="3600" spc="-134" dirty="0" smtClean="0">
                <a:solidFill>
                  <a:srgbClr val="4E81BC"/>
                </a:solidFill>
                <a:latin typeface="Arial"/>
                <a:cs typeface="Arial"/>
              </a:rPr>
              <a:t>T</a:t>
            </a:r>
            <a:r>
              <a:rPr sz="3600" spc="0" dirty="0" smtClean="0">
                <a:solidFill>
                  <a:srgbClr val="4E81BC"/>
                </a:solidFill>
                <a:latin typeface="Arial"/>
                <a:cs typeface="Arial"/>
              </a:rPr>
              <a:t>raversal</a:t>
            </a:r>
            <a:endParaRPr sz="3600">
              <a:latin typeface="Arial"/>
              <a:cs typeface="Arial"/>
            </a:endParaRPr>
          </a:p>
          <a:p>
            <a:pPr marL="12700">
              <a:lnSpc>
                <a:spcPct val="95825"/>
              </a:lnSpc>
              <a:spcBef>
                <a:spcPts val="1812"/>
              </a:spcBef>
            </a:pPr>
            <a:r>
              <a:rPr sz="2000" dirty="0" smtClean="0">
                <a:solidFill>
                  <a:srgbClr val="4E81BC"/>
                </a:solidFill>
                <a:latin typeface="Wingdings 2"/>
                <a:cs typeface="Wingdings 2"/>
              </a:rPr>
              <a:t></a:t>
            </a:r>
            <a:r>
              <a:rPr sz="2000" dirty="0" smtClean="0">
                <a:solidFill>
                  <a:srgbClr val="6094C9"/>
                </a:solidFill>
                <a:latin typeface="Arial"/>
                <a:cs typeface="Arial"/>
              </a:rPr>
              <a:t> </a:t>
            </a:r>
            <a:r>
              <a:rPr sz="2000" spc="-139" dirty="0" smtClean="0">
                <a:solidFill>
                  <a:srgbClr val="6094C9"/>
                </a:solidFill>
                <a:latin typeface="Arial"/>
                <a:cs typeface="Arial"/>
              </a:rPr>
              <a:t> </a:t>
            </a:r>
            <a:r>
              <a:rPr sz="2000" spc="0" dirty="0" smtClean="0">
                <a:solidFill>
                  <a:srgbClr val="1F487D"/>
                </a:solidFill>
                <a:latin typeface="Times New Roman"/>
                <a:cs typeface="Times New Roman"/>
              </a:rPr>
              <a:t>A</a:t>
            </a:r>
            <a:r>
              <a:rPr sz="2000" spc="-109" dirty="0" smtClean="0">
                <a:solidFill>
                  <a:srgbClr val="1F487D"/>
                </a:solidFill>
                <a:latin typeface="Times New Roman"/>
                <a:cs typeface="Times New Roman"/>
              </a:rPr>
              <a:t> </a:t>
            </a:r>
            <a:r>
              <a:rPr sz="2000" spc="0" dirty="0" smtClean="0">
                <a:solidFill>
                  <a:srgbClr val="1F487D"/>
                </a:solidFill>
                <a:latin typeface="Times New Roman"/>
                <a:cs typeface="Times New Roman"/>
              </a:rPr>
              <a:t>node is visited after its descendants</a:t>
            </a:r>
            <a:endParaRPr sz="2000">
              <a:latin typeface="Times New Roman"/>
              <a:cs typeface="Times New Roman"/>
            </a:endParaRPr>
          </a:p>
        </p:txBody>
      </p:sp>
      <p:sp>
        <p:nvSpPr>
          <p:cNvPr id="2" name="object 2"/>
          <p:cNvSpPr txBox="1"/>
          <p:nvPr/>
        </p:nvSpPr>
        <p:spPr>
          <a:xfrm>
            <a:off x="7212105" y="268288"/>
            <a:ext cx="1645920" cy="1645920"/>
          </a:xfrm>
          <a:prstGeom prst="rect">
            <a:avLst/>
          </a:prstGeom>
        </p:spPr>
        <p:txBody>
          <a:bodyPr wrap="square" lIns="0" tIns="0" rIns="0" bIns="0" rtlCol="0">
            <a:noAutofit/>
          </a:bodyPr>
          <a:lstStyle/>
          <a:p>
            <a:pPr marL="25400">
              <a:lnSpc>
                <a:spcPts val="1000"/>
              </a:lnSpc>
            </a:pPr>
            <a:endParaRPr sz="1000"/>
          </a:p>
        </p:txBody>
      </p:sp>
      <p:sp>
        <p:nvSpPr>
          <p:cNvPr id="8" name="Rectangle 7"/>
          <p:cNvSpPr/>
          <p:nvPr/>
        </p:nvSpPr>
        <p:spPr>
          <a:xfrm>
            <a:off x="1143000" y="3505200"/>
            <a:ext cx="4572000" cy="2585323"/>
          </a:xfrm>
          <a:prstGeom prst="rect">
            <a:avLst/>
          </a:prstGeom>
        </p:spPr>
        <p:txBody>
          <a:bodyPr>
            <a:spAutoFit/>
          </a:bodyPr>
          <a:lstStyle/>
          <a:p>
            <a:r>
              <a:rPr lang="en-US" dirty="0"/>
              <a:t>void </a:t>
            </a:r>
            <a:r>
              <a:rPr lang="en-US" dirty="0" err="1"/>
              <a:t>displayPostOrder</a:t>
            </a:r>
            <a:r>
              <a:rPr lang="en-US" dirty="0"/>
              <a:t>(</a:t>
            </a:r>
            <a:r>
              <a:rPr lang="en-US" dirty="0" err="1"/>
              <a:t>TreeNode</a:t>
            </a:r>
            <a:r>
              <a:rPr lang="en-US" dirty="0"/>
              <a:t> *</a:t>
            </a:r>
            <a:r>
              <a:rPr lang="en-US" dirty="0" err="1"/>
              <a:t>nodePtr</a:t>
            </a:r>
            <a:r>
              <a:rPr lang="en-US" dirty="0"/>
              <a:t>)</a:t>
            </a:r>
          </a:p>
          <a:p>
            <a:r>
              <a:rPr lang="en-US" dirty="0"/>
              <a:t>{</a:t>
            </a:r>
          </a:p>
          <a:p>
            <a:r>
              <a:rPr lang="en-US" dirty="0"/>
              <a:t>   if (</a:t>
            </a:r>
            <a:r>
              <a:rPr lang="en-US" dirty="0" err="1"/>
              <a:t>nodePtr</a:t>
            </a:r>
            <a:r>
              <a:rPr lang="en-US" dirty="0"/>
              <a:t>)</a:t>
            </a:r>
          </a:p>
          <a:p>
            <a:r>
              <a:rPr lang="en-US" dirty="0"/>
              <a:t>   {</a:t>
            </a:r>
          </a:p>
          <a:p>
            <a:r>
              <a:rPr lang="en-US" dirty="0"/>
              <a:t>      </a:t>
            </a:r>
            <a:r>
              <a:rPr lang="en-US" dirty="0" err="1"/>
              <a:t>displayPostOrder</a:t>
            </a:r>
            <a:r>
              <a:rPr lang="en-US" dirty="0"/>
              <a:t>(</a:t>
            </a:r>
            <a:r>
              <a:rPr lang="en-US" dirty="0" err="1"/>
              <a:t>nodePtr</a:t>
            </a:r>
            <a:r>
              <a:rPr lang="en-US" dirty="0"/>
              <a:t>-&gt;left);</a:t>
            </a:r>
          </a:p>
          <a:p>
            <a:r>
              <a:rPr lang="en-US" dirty="0"/>
              <a:t>      </a:t>
            </a:r>
            <a:r>
              <a:rPr lang="en-US" dirty="0" err="1"/>
              <a:t>displayPostOrder</a:t>
            </a:r>
            <a:r>
              <a:rPr lang="en-US" dirty="0"/>
              <a:t>(</a:t>
            </a:r>
            <a:r>
              <a:rPr lang="en-US" dirty="0" err="1"/>
              <a:t>nodePtr</a:t>
            </a:r>
            <a:r>
              <a:rPr lang="en-US" dirty="0"/>
              <a:t>-&gt;right);</a:t>
            </a:r>
          </a:p>
          <a:p>
            <a:r>
              <a:rPr lang="en-US" dirty="0"/>
              <a:t>      </a:t>
            </a:r>
            <a:r>
              <a:rPr lang="en-US" dirty="0" err="1"/>
              <a:t>cout</a:t>
            </a:r>
            <a:r>
              <a:rPr lang="en-US" dirty="0"/>
              <a:t> &lt;&lt; </a:t>
            </a:r>
            <a:r>
              <a:rPr lang="en-US" dirty="0" err="1"/>
              <a:t>nodePtr</a:t>
            </a:r>
            <a:r>
              <a:rPr lang="en-US" dirty="0"/>
              <a:t>-&gt;value &lt;&lt; </a:t>
            </a:r>
            <a:r>
              <a:rPr lang="en-US" dirty="0" err="1"/>
              <a:t>endl</a:t>
            </a:r>
            <a:r>
              <a:rPr lang="en-US" dirty="0"/>
              <a:t>;</a:t>
            </a:r>
          </a:p>
          <a:p>
            <a:r>
              <a:rPr lang="en-US" dirty="0"/>
              <a:t>   }</a:t>
            </a:r>
          </a:p>
          <a:p>
            <a:r>
              <a:rPr lang="en-US" dirty="0"/>
              <a:t>}</a:t>
            </a:r>
          </a:p>
        </p:txBody>
      </p:sp>
      <p:sp>
        <p:nvSpPr>
          <p:cNvPr id="9" name="Slide Number Placeholder 8"/>
          <p:cNvSpPr>
            <a:spLocks noGrp="1"/>
          </p:cNvSpPr>
          <p:nvPr>
            <p:ph type="sldNum" sz="quarter" idx="12"/>
          </p:nvPr>
        </p:nvSpPr>
        <p:spPr/>
        <p:txBody>
          <a:bodyPr/>
          <a:lstStyle/>
          <a:p>
            <a:fld id="{EE01F008-B014-440B-B6A1-A472595AFEF3}" type="slidenum">
              <a:rPr lang="en-US" smtClean="0"/>
              <a:t>29</a:t>
            </a:fld>
            <a:endParaRPr lang="en-US"/>
          </a:p>
        </p:txBody>
      </p:sp>
    </p:spTree>
    <p:extLst>
      <p:ext uri="{BB962C8B-B14F-4D97-AF65-F5344CB8AC3E}">
        <p14:creationId xmlns:p14="http://schemas.microsoft.com/office/powerpoint/2010/main" val="2660926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457200"/>
            <a:ext cx="8458200" cy="1143000"/>
          </a:xfrm>
        </p:spPr>
        <p:txBody>
          <a:bodyPr>
            <a:normAutofit fontScale="90000"/>
          </a:bodyPr>
          <a:lstStyle/>
          <a:p>
            <a:pPr eaLnBrk="1" hangingPunct="1"/>
            <a:r>
              <a:rPr lang="en-US" dirty="0" smtClean="0"/>
              <a:t>Definition and Application of Binary Trees</a:t>
            </a:r>
          </a:p>
        </p:txBody>
      </p:sp>
      <p:sp>
        <p:nvSpPr>
          <p:cNvPr id="5123" name="Rectangle 3"/>
          <p:cNvSpPr>
            <a:spLocks noGrp="1" noChangeArrowheads="1"/>
          </p:cNvSpPr>
          <p:nvPr>
            <p:ph idx="1"/>
          </p:nvPr>
        </p:nvSpPr>
        <p:spPr>
          <a:xfrm>
            <a:off x="685800" y="1981200"/>
            <a:ext cx="7772400" cy="4191000"/>
          </a:xfrm>
        </p:spPr>
        <p:txBody>
          <a:bodyPr/>
          <a:lstStyle/>
          <a:p>
            <a:pPr eaLnBrk="1" hangingPunct="1">
              <a:buClr>
                <a:schemeClr val="tx1"/>
              </a:buClr>
            </a:pPr>
            <a:r>
              <a:rPr lang="en-US" dirty="0" smtClean="0">
                <a:solidFill>
                  <a:schemeClr val="accent2"/>
                </a:solidFill>
              </a:rPr>
              <a:t>Binary tree</a:t>
            </a:r>
            <a:r>
              <a:rPr lang="en-US" dirty="0" smtClean="0"/>
              <a:t>: a nonlinear data structure in which each node  may point to 0, 1, or two other nodes</a:t>
            </a:r>
          </a:p>
          <a:p>
            <a:pPr eaLnBrk="1" hangingPunct="1">
              <a:buClr>
                <a:schemeClr val="tx1"/>
              </a:buClr>
            </a:pPr>
            <a:r>
              <a:rPr lang="en-US" dirty="0" smtClean="0"/>
              <a:t>The nodes that a node (vertex)</a:t>
            </a:r>
          </a:p>
          <a:p>
            <a:pPr eaLnBrk="1" hangingPunct="1">
              <a:spcBef>
                <a:spcPct val="0"/>
              </a:spcBef>
              <a:buClr>
                <a:schemeClr val="tx1"/>
              </a:buClr>
              <a:buFontTx/>
              <a:buNone/>
            </a:pPr>
            <a:r>
              <a:rPr lang="en-US" dirty="0" smtClean="0"/>
              <a:t>	</a:t>
            </a:r>
            <a:r>
              <a:rPr lang="en-US" b="1" i="1" dirty="0" smtClean="0">
                <a:latin typeface="Times New Roman" panose="02020603050405020304" pitchFamily="18" charset="0"/>
              </a:rPr>
              <a:t>N</a:t>
            </a:r>
            <a:r>
              <a:rPr lang="en-US" dirty="0" smtClean="0"/>
              <a:t> points to are the</a:t>
            </a:r>
          </a:p>
          <a:p>
            <a:pPr eaLnBrk="1" hangingPunct="1">
              <a:spcBef>
                <a:spcPct val="0"/>
              </a:spcBef>
              <a:buFontTx/>
              <a:buNone/>
            </a:pPr>
            <a:r>
              <a:rPr lang="en-US" dirty="0" smtClean="0"/>
              <a:t>   (left or right)</a:t>
            </a:r>
          </a:p>
          <a:p>
            <a:pPr eaLnBrk="1" hangingPunct="1">
              <a:spcBef>
                <a:spcPct val="0"/>
              </a:spcBef>
              <a:buFontTx/>
              <a:buNone/>
            </a:pPr>
            <a:r>
              <a:rPr lang="en-US" dirty="0" smtClean="0">
                <a:solidFill>
                  <a:schemeClr val="accent2"/>
                </a:solidFill>
              </a:rPr>
              <a:t>	children</a:t>
            </a:r>
          </a:p>
          <a:p>
            <a:pPr eaLnBrk="1" hangingPunct="1">
              <a:spcBef>
                <a:spcPct val="0"/>
              </a:spcBef>
              <a:buFontTx/>
              <a:buNone/>
            </a:pPr>
            <a:r>
              <a:rPr lang="en-US" dirty="0" smtClean="0"/>
              <a:t>	of </a:t>
            </a:r>
            <a:r>
              <a:rPr lang="en-US" b="1" i="1" dirty="0" smtClean="0">
                <a:latin typeface="Times New Roman" panose="02020603050405020304" pitchFamily="18" charset="0"/>
              </a:rPr>
              <a:t>N</a:t>
            </a:r>
          </a:p>
        </p:txBody>
      </p:sp>
      <p:sp>
        <p:nvSpPr>
          <p:cNvPr id="37" name="Slide Number Placeholder 3"/>
          <p:cNvSpPr>
            <a:spLocks noGrp="1"/>
          </p:cNvSpPr>
          <p:nvPr>
            <p:ph type="sldNum" sz="quarter" idx="12"/>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935D738A-BC29-48BF-A564-361EBB481462}" type="slidenum">
              <a:rPr lang="en-US" sz="1200" baseline="0" smtClean="0">
                <a:latin typeface="Arial" panose="020B0604020202020204" pitchFamily="34" charset="0"/>
              </a:rPr>
              <a:pPr/>
              <a:t>3</a:t>
            </a:fld>
            <a:endParaRPr lang="en-US" sz="1200" baseline="0" dirty="0">
              <a:latin typeface="Arial" panose="020B0604020202020204" pitchFamily="34" charset="0"/>
            </a:endParaRPr>
          </a:p>
        </p:txBody>
      </p:sp>
      <p:sp>
        <p:nvSpPr>
          <p:cNvPr id="5125" name="Rectangle 4"/>
          <p:cNvSpPr>
            <a:spLocks noChangeArrowheads="1"/>
          </p:cNvSpPr>
          <p:nvPr/>
        </p:nvSpPr>
        <p:spPr bwMode="auto">
          <a:xfrm>
            <a:off x="5791200" y="30480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5126" name="Rectangle 17"/>
          <p:cNvSpPr>
            <a:spLocks noChangeArrowheads="1"/>
          </p:cNvSpPr>
          <p:nvPr/>
        </p:nvSpPr>
        <p:spPr bwMode="auto">
          <a:xfrm>
            <a:off x="5562600" y="3810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5127" name="Rectangle 18"/>
          <p:cNvSpPr>
            <a:spLocks noChangeArrowheads="1"/>
          </p:cNvSpPr>
          <p:nvPr/>
        </p:nvSpPr>
        <p:spPr bwMode="auto">
          <a:xfrm>
            <a:off x="6248400" y="3810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5128" name="Rectangle 19"/>
          <p:cNvSpPr>
            <a:spLocks noChangeArrowheads="1"/>
          </p:cNvSpPr>
          <p:nvPr/>
        </p:nvSpPr>
        <p:spPr bwMode="auto">
          <a:xfrm>
            <a:off x="6019800" y="3810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5129" name="Rectangle 20"/>
          <p:cNvSpPr>
            <a:spLocks noChangeArrowheads="1"/>
          </p:cNvSpPr>
          <p:nvPr/>
        </p:nvSpPr>
        <p:spPr bwMode="auto">
          <a:xfrm>
            <a:off x="6934200" y="44958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5130" name="Rectangle 21"/>
          <p:cNvSpPr>
            <a:spLocks noChangeArrowheads="1"/>
          </p:cNvSpPr>
          <p:nvPr/>
        </p:nvSpPr>
        <p:spPr bwMode="auto">
          <a:xfrm>
            <a:off x="7620000" y="4495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5131" name="Rectangle 22"/>
          <p:cNvSpPr>
            <a:spLocks noChangeArrowheads="1"/>
          </p:cNvSpPr>
          <p:nvPr/>
        </p:nvSpPr>
        <p:spPr bwMode="auto">
          <a:xfrm>
            <a:off x="7391400" y="4495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5132" name="Rectangle 23"/>
          <p:cNvSpPr>
            <a:spLocks noChangeArrowheads="1"/>
          </p:cNvSpPr>
          <p:nvPr/>
        </p:nvSpPr>
        <p:spPr bwMode="auto">
          <a:xfrm>
            <a:off x="4572000" y="44958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5133" name="Rectangle 24"/>
          <p:cNvSpPr>
            <a:spLocks noChangeArrowheads="1"/>
          </p:cNvSpPr>
          <p:nvPr/>
        </p:nvSpPr>
        <p:spPr bwMode="auto">
          <a:xfrm>
            <a:off x="5257800" y="4495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5134" name="Rectangle 25"/>
          <p:cNvSpPr>
            <a:spLocks noChangeArrowheads="1"/>
          </p:cNvSpPr>
          <p:nvPr/>
        </p:nvSpPr>
        <p:spPr bwMode="auto">
          <a:xfrm>
            <a:off x="5029200" y="4495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5135" name="Rectangle 26"/>
          <p:cNvSpPr>
            <a:spLocks noChangeArrowheads="1"/>
          </p:cNvSpPr>
          <p:nvPr/>
        </p:nvSpPr>
        <p:spPr bwMode="auto">
          <a:xfrm>
            <a:off x="4038600" y="51816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5136" name="Rectangle 27"/>
          <p:cNvSpPr>
            <a:spLocks noChangeArrowheads="1"/>
          </p:cNvSpPr>
          <p:nvPr/>
        </p:nvSpPr>
        <p:spPr bwMode="auto">
          <a:xfrm>
            <a:off x="4724400" y="51816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5137" name="Rectangle 28"/>
          <p:cNvSpPr>
            <a:spLocks noChangeArrowheads="1"/>
          </p:cNvSpPr>
          <p:nvPr/>
        </p:nvSpPr>
        <p:spPr bwMode="auto">
          <a:xfrm>
            <a:off x="4495800" y="51816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5138" name="Rectangle 29"/>
          <p:cNvSpPr>
            <a:spLocks noChangeArrowheads="1"/>
          </p:cNvSpPr>
          <p:nvPr/>
        </p:nvSpPr>
        <p:spPr bwMode="auto">
          <a:xfrm>
            <a:off x="6553200" y="51816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5139" name="Rectangle 30"/>
          <p:cNvSpPr>
            <a:spLocks noChangeArrowheads="1"/>
          </p:cNvSpPr>
          <p:nvPr/>
        </p:nvSpPr>
        <p:spPr bwMode="auto">
          <a:xfrm>
            <a:off x="7239000" y="51816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5140" name="Rectangle 31"/>
          <p:cNvSpPr>
            <a:spLocks noChangeArrowheads="1"/>
          </p:cNvSpPr>
          <p:nvPr/>
        </p:nvSpPr>
        <p:spPr bwMode="auto">
          <a:xfrm>
            <a:off x="7010400" y="51816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5141" name="Line 33"/>
          <p:cNvSpPr>
            <a:spLocks noChangeShapeType="1"/>
          </p:cNvSpPr>
          <p:nvPr/>
        </p:nvSpPr>
        <p:spPr bwMode="auto">
          <a:xfrm>
            <a:off x="6019800" y="3276600"/>
            <a:ext cx="0" cy="5334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2" name="Line 34"/>
          <p:cNvSpPr>
            <a:spLocks noChangeShapeType="1"/>
          </p:cNvSpPr>
          <p:nvPr/>
        </p:nvSpPr>
        <p:spPr bwMode="auto">
          <a:xfrm flipH="1">
            <a:off x="5029200" y="40386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3" name="Line 35"/>
          <p:cNvSpPr>
            <a:spLocks noChangeShapeType="1"/>
          </p:cNvSpPr>
          <p:nvPr/>
        </p:nvSpPr>
        <p:spPr bwMode="auto">
          <a:xfrm>
            <a:off x="6324600" y="40386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4" name="Line 36"/>
          <p:cNvSpPr>
            <a:spLocks noChangeShapeType="1"/>
          </p:cNvSpPr>
          <p:nvPr/>
        </p:nvSpPr>
        <p:spPr bwMode="auto">
          <a:xfrm flipH="1">
            <a:off x="4495800" y="4724400"/>
            <a:ext cx="685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5" name="Line 37"/>
          <p:cNvSpPr>
            <a:spLocks noChangeShapeType="1"/>
          </p:cNvSpPr>
          <p:nvPr/>
        </p:nvSpPr>
        <p:spPr bwMode="auto">
          <a:xfrm>
            <a:off x="5334000" y="47244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6" name="Line 38"/>
          <p:cNvSpPr>
            <a:spLocks noChangeShapeType="1"/>
          </p:cNvSpPr>
          <p:nvPr/>
        </p:nvSpPr>
        <p:spPr bwMode="auto">
          <a:xfrm flipH="1">
            <a:off x="7010400" y="4724400"/>
            <a:ext cx="5334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7" name="Line 39"/>
          <p:cNvSpPr>
            <a:spLocks noChangeShapeType="1"/>
          </p:cNvSpPr>
          <p:nvPr/>
        </p:nvSpPr>
        <p:spPr bwMode="auto">
          <a:xfrm>
            <a:off x="7696200" y="47244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8" name="Text Box 40"/>
          <p:cNvSpPr txBox="1">
            <a:spLocks noChangeArrowheads="1"/>
          </p:cNvSpPr>
          <p:nvPr/>
        </p:nvSpPr>
        <p:spPr bwMode="auto">
          <a:xfrm>
            <a:off x="5318125" y="52387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5149" name="Text Box 41"/>
          <p:cNvSpPr txBox="1">
            <a:spLocks noChangeArrowheads="1"/>
          </p:cNvSpPr>
          <p:nvPr/>
        </p:nvSpPr>
        <p:spPr bwMode="auto">
          <a:xfrm>
            <a:off x="7696200" y="5181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5150" name="Text Box 42"/>
          <p:cNvSpPr txBox="1">
            <a:spLocks noChangeArrowheads="1"/>
          </p:cNvSpPr>
          <p:nvPr/>
        </p:nvSpPr>
        <p:spPr bwMode="auto">
          <a:xfrm>
            <a:off x="3733800" y="5791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5151" name="Text Box 43"/>
          <p:cNvSpPr txBox="1">
            <a:spLocks noChangeArrowheads="1"/>
          </p:cNvSpPr>
          <p:nvPr/>
        </p:nvSpPr>
        <p:spPr bwMode="auto">
          <a:xfrm>
            <a:off x="4876800" y="5791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5152" name="Line 44"/>
          <p:cNvSpPr>
            <a:spLocks noChangeShapeType="1"/>
          </p:cNvSpPr>
          <p:nvPr/>
        </p:nvSpPr>
        <p:spPr bwMode="auto">
          <a:xfrm flipH="1">
            <a:off x="4114800" y="54102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53" name="Line 45"/>
          <p:cNvSpPr>
            <a:spLocks noChangeShapeType="1"/>
          </p:cNvSpPr>
          <p:nvPr/>
        </p:nvSpPr>
        <p:spPr bwMode="auto">
          <a:xfrm>
            <a:off x="4876800" y="54102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54" name="Text Box 46"/>
          <p:cNvSpPr txBox="1">
            <a:spLocks noChangeArrowheads="1"/>
          </p:cNvSpPr>
          <p:nvPr/>
        </p:nvSpPr>
        <p:spPr bwMode="auto">
          <a:xfrm>
            <a:off x="6248400" y="5791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5155" name="Text Box 47"/>
          <p:cNvSpPr txBox="1">
            <a:spLocks noChangeArrowheads="1"/>
          </p:cNvSpPr>
          <p:nvPr/>
        </p:nvSpPr>
        <p:spPr bwMode="auto">
          <a:xfrm>
            <a:off x="7391400" y="5791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5156" name="Line 48"/>
          <p:cNvSpPr>
            <a:spLocks noChangeShapeType="1"/>
          </p:cNvSpPr>
          <p:nvPr/>
        </p:nvSpPr>
        <p:spPr bwMode="auto">
          <a:xfrm flipH="1">
            <a:off x="6629400" y="54102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57" name="Line 49"/>
          <p:cNvSpPr>
            <a:spLocks noChangeShapeType="1"/>
          </p:cNvSpPr>
          <p:nvPr/>
        </p:nvSpPr>
        <p:spPr bwMode="auto">
          <a:xfrm>
            <a:off x="7391400" y="54102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8659820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Traversing a Binary Tree</a:t>
            </a:r>
          </a:p>
        </p:txBody>
      </p:sp>
      <p:sp>
        <p:nvSpPr>
          <p:cNvPr id="60" name="Slide Number Placeholder 3"/>
          <p:cNvSpPr>
            <a:spLocks noGrp="1"/>
          </p:cNvSpPr>
          <p:nvPr>
            <p:ph type="sldNum" sz="quarter" idx="12"/>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12632E83-A5B1-4741-8326-E0002522FD84}" type="slidenum">
              <a:rPr lang="en-US" sz="1200" baseline="0" smtClean="0">
                <a:latin typeface="Arial" panose="020B0604020202020204" pitchFamily="34" charset="0"/>
              </a:rPr>
              <a:pPr/>
              <a:t>30</a:t>
            </a:fld>
            <a:endParaRPr lang="en-US" sz="1200" baseline="0" dirty="0">
              <a:latin typeface="Arial" panose="020B0604020202020204" pitchFamily="34" charset="0"/>
            </a:endParaRPr>
          </a:p>
        </p:txBody>
      </p:sp>
      <p:sp>
        <p:nvSpPr>
          <p:cNvPr id="22532" name="Rectangle 5"/>
          <p:cNvSpPr>
            <a:spLocks noChangeArrowheads="1"/>
          </p:cNvSpPr>
          <p:nvPr/>
        </p:nvSpPr>
        <p:spPr bwMode="auto">
          <a:xfrm>
            <a:off x="2514600" y="18288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2533" name="Rectangle 6"/>
          <p:cNvSpPr>
            <a:spLocks noChangeArrowheads="1"/>
          </p:cNvSpPr>
          <p:nvPr/>
        </p:nvSpPr>
        <p:spPr bwMode="auto">
          <a:xfrm>
            <a:off x="2286000" y="25908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2534" name="Rectangle 7"/>
          <p:cNvSpPr>
            <a:spLocks noChangeArrowheads="1"/>
          </p:cNvSpPr>
          <p:nvPr/>
        </p:nvSpPr>
        <p:spPr bwMode="auto">
          <a:xfrm>
            <a:off x="2971800" y="2590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2535" name="Rectangle 8"/>
          <p:cNvSpPr>
            <a:spLocks noChangeArrowheads="1"/>
          </p:cNvSpPr>
          <p:nvPr/>
        </p:nvSpPr>
        <p:spPr bwMode="auto">
          <a:xfrm>
            <a:off x="2743200" y="2590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2536" name="Rectangle 9"/>
          <p:cNvSpPr>
            <a:spLocks noChangeArrowheads="1"/>
          </p:cNvSpPr>
          <p:nvPr/>
        </p:nvSpPr>
        <p:spPr bwMode="auto">
          <a:xfrm>
            <a:off x="3657600" y="32766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2537" name="Rectangle 10"/>
          <p:cNvSpPr>
            <a:spLocks noChangeArrowheads="1"/>
          </p:cNvSpPr>
          <p:nvPr/>
        </p:nvSpPr>
        <p:spPr bwMode="auto">
          <a:xfrm>
            <a:off x="4343400" y="32766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2538" name="Rectangle 11"/>
          <p:cNvSpPr>
            <a:spLocks noChangeArrowheads="1"/>
          </p:cNvSpPr>
          <p:nvPr/>
        </p:nvSpPr>
        <p:spPr bwMode="auto">
          <a:xfrm>
            <a:off x="4114800" y="32766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2539" name="Rectangle 12"/>
          <p:cNvSpPr>
            <a:spLocks noChangeArrowheads="1"/>
          </p:cNvSpPr>
          <p:nvPr/>
        </p:nvSpPr>
        <p:spPr bwMode="auto">
          <a:xfrm>
            <a:off x="1295400" y="32766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2540" name="Rectangle 13"/>
          <p:cNvSpPr>
            <a:spLocks noChangeArrowheads="1"/>
          </p:cNvSpPr>
          <p:nvPr/>
        </p:nvSpPr>
        <p:spPr bwMode="auto">
          <a:xfrm>
            <a:off x="1981200" y="32766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2541" name="Rectangle 14"/>
          <p:cNvSpPr>
            <a:spLocks noChangeArrowheads="1"/>
          </p:cNvSpPr>
          <p:nvPr/>
        </p:nvSpPr>
        <p:spPr bwMode="auto">
          <a:xfrm>
            <a:off x="1752600" y="32766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2542" name="Rectangle 15"/>
          <p:cNvSpPr>
            <a:spLocks noChangeArrowheads="1"/>
          </p:cNvSpPr>
          <p:nvPr/>
        </p:nvSpPr>
        <p:spPr bwMode="auto">
          <a:xfrm>
            <a:off x="762000" y="39624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2543" name="Rectangle 16"/>
          <p:cNvSpPr>
            <a:spLocks noChangeArrowheads="1"/>
          </p:cNvSpPr>
          <p:nvPr/>
        </p:nvSpPr>
        <p:spPr bwMode="auto">
          <a:xfrm>
            <a:off x="1447800" y="3962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2544" name="Rectangle 17"/>
          <p:cNvSpPr>
            <a:spLocks noChangeArrowheads="1"/>
          </p:cNvSpPr>
          <p:nvPr/>
        </p:nvSpPr>
        <p:spPr bwMode="auto">
          <a:xfrm>
            <a:off x="1219200" y="3962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2545" name="Rectangle 18"/>
          <p:cNvSpPr>
            <a:spLocks noChangeArrowheads="1"/>
          </p:cNvSpPr>
          <p:nvPr/>
        </p:nvSpPr>
        <p:spPr bwMode="auto">
          <a:xfrm>
            <a:off x="3276600" y="39624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2546" name="Rectangle 19"/>
          <p:cNvSpPr>
            <a:spLocks noChangeArrowheads="1"/>
          </p:cNvSpPr>
          <p:nvPr/>
        </p:nvSpPr>
        <p:spPr bwMode="auto">
          <a:xfrm>
            <a:off x="3962400" y="3962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2547" name="Rectangle 20"/>
          <p:cNvSpPr>
            <a:spLocks noChangeArrowheads="1"/>
          </p:cNvSpPr>
          <p:nvPr/>
        </p:nvSpPr>
        <p:spPr bwMode="auto">
          <a:xfrm>
            <a:off x="3733800" y="3962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2548" name="Line 21"/>
          <p:cNvSpPr>
            <a:spLocks noChangeShapeType="1"/>
          </p:cNvSpPr>
          <p:nvPr/>
        </p:nvSpPr>
        <p:spPr bwMode="auto">
          <a:xfrm>
            <a:off x="2743200" y="2057400"/>
            <a:ext cx="0" cy="5334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9" name="Line 22"/>
          <p:cNvSpPr>
            <a:spLocks noChangeShapeType="1"/>
          </p:cNvSpPr>
          <p:nvPr/>
        </p:nvSpPr>
        <p:spPr bwMode="auto">
          <a:xfrm flipH="1">
            <a:off x="1752600" y="28194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0" name="Line 23"/>
          <p:cNvSpPr>
            <a:spLocks noChangeShapeType="1"/>
          </p:cNvSpPr>
          <p:nvPr/>
        </p:nvSpPr>
        <p:spPr bwMode="auto">
          <a:xfrm>
            <a:off x="3048000" y="28194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1" name="Line 24"/>
          <p:cNvSpPr>
            <a:spLocks noChangeShapeType="1"/>
          </p:cNvSpPr>
          <p:nvPr/>
        </p:nvSpPr>
        <p:spPr bwMode="auto">
          <a:xfrm flipH="1">
            <a:off x="1219200" y="3505200"/>
            <a:ext cx="685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2" name="Line 25"/>
          <p:cNvSpPr>
            <a:spLocks noChangeShapeType="1"/>
          </p:cNvSpPr>
          <p:nvPr/>
        </p:nvSpPr>
        <p:spPr bwMode="auto">
          <a:xfrm>
            <a:off x="2057400" y="35052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3" name="Line 26"/>
          <p:cNvSpPr>
            <a:spLocks noChangeShapeType="1"/>
          </p:cNvSpPr>
          <p:nvPr/>
        </p:nvSpPr>
        <p:spPr bwMode="auto">
          <a:xfrm flipH="1">
            <a:off x="3733800" y="3505200"/>
            <a:ext cx="5334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4" name="Line 27"/>
          <p:cNvSpPr>
            <a:spLocks noChangeShapeType="1"/>
          </p:cNvSpPr>
          <p:nvPr/>
        </p:nvSpPr>
        <p:spPr bwMode="auto">
          <a:xfrm>
            <a:off x="4419600" y="35052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5" name="Text Box 28"/>
          <p:cNvSpPr txBox="1">
            <a:spLocks noChangeArrowheads="1"/>
          </p:cNvSpPr>
          <p:nvPr/>
        </p:nvSpPr>
        <p:spPr bwMode="auto">
          <a:xfrm>
            <a:off x="2041525" y="40195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2556" name="Text Box 29"/>
          <p:cNvSpPr txBox="1">
            <a:spLocks noChangeArrowheads="1"/>
          </p:cNvSpPr>
          <p:nvPr/>
        </p:nvSpPr>
        <p:spPr bwMode="auto">
          <a:xfrm>
            <a:off x="4419600" y="39624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2557" name="Text Box 30"/>
          <p:cNvSpPr txBox="1">
            <a:spLocks noChangeArrowheads="1"/>
          </p:cNvSpPr>
          <p:nvPr/>
        </p:nvSpPr>
        <p:spPr bwMode="auto">
          <a:xfrm>
            <a:off x="838200" y="39624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7</a:t>
            </a:r>
          </a:p>
        </p:txBody>
      </p:sp>
      <p:sp>
        <p:nvSpPr>
          <p:cNvPr id="22558" name="Text Box 31"/>
          <p:cNvSpPr txBox="1">
            <a:spLocks noChangeArrowheads="1"/>
          </p:cNvSpPr>
          <p:nvPr/>
        </p:nvSpPr>
        <p:spPr bwMode="auto">
          <a:xfrm>
            <a:off x="1295400" y="32766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19</a:t>
            </a:r>
          </a:p>
        </p:txBody>
      </p:sp>
      <p:sp>
        <p:nvSpPr>
          <p:cNvPr id="22559" name="Text Box 32"/>
          <p:cNvSpPr txBox="1">
            <a:spLocks noChangeArrowheads="1"/>
          </p:cNvSpPr>
          <p:nvPr/>
        </p:nvSpPr>
        <p:spPr bwMode="auto">
          <a:xfrm>
            <a:off x="2286000" y="25908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31</a:t>
            </a:r>
          </a:p>
        </p:txBody>
      </p:sp>
      <p:sp>
        <p:nvSpPr>
          <p:cNvPr id="22560" name="Text Box 33"/>
          <p:cNvSpPr txBox="1">
            <a:spLocks noChangeArrowheads="1"/>
          </p:cNvSpPr>
          <p:nvPr/>
        </p:nvSpPr>
        <p:spPr bwMode="auto">
          <a:xfrm>
            <a:off x="3276600" y="39624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43</a:t>
            </a:r>
          </a:p>
        </p:txBody>
      </p:sp>
      <p:sp>
        <p:nvSpPr>
          <p:cNvPr id="22561" name="Text Box 34"/>
          <p:cNvSpPr txBox="1">
            <a:spLocks noChangeArrowheads="1"/>
          </p:cNvSpPr>
          <p:nvPr/>
        </p:nvSpPr>
        <p:spPr bwMode="auto">
          <a:xfrm>
            <a:off x="3657600" y="32766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59</a:t>
            </a:r>
          </a:p>
        </p:txBody>
      </p:sp>
      <p:sp>
        <p:nvSpPr>
          <p:cNvPr id="22562" name="Text Box 35"/>
          <p:cNvSpPr txBox="1">
            <a:spLocks noChangeArrowheads="1"/>
          </p:cNvSpPr>
          <p:nvPr/>
        </p:nvSpPr>
        <p:spPr bwMode="auto">
          <a:xfrm>
            <a:off x="6080125" y="2098675"/>
            <a:ext cx="291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u="sng" baseline="0"/>
          </a:p>
        </p:txBody>
      </p:sp>
      <p:sp>
        <p:nvSpPr>
          <p:cNvPr id="22563" name="Text Box 36"/>
          <p:cNvSpPr txBox="1">
            <a:spLocks noChangeArrowheads="1"/>
          </p:cNvSpPr>
          <p:nvPr/>
        </p:nvSpPr>
        <p:spPr bwMode="auto">
          <a:xfrm>
            <a:off x="5318125" y="1641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u="sng" baseline="0"/>
          </a:p>
        </p:txBody>
      </p:sp>
      <p:graphicFrame>
        <p:nvGraphicFramePr>
          <p:cNvPr id="60478" name="Group 62"/>
          <p:cNvGraphicFramePr>
            <a:graphicFrameLocks noGrp="1"/>
          </p:cNvGraphicFramePr>
          <p:nvPr/>
        </p:nvGraphicFramePr>
        <p:xfrm>
          <a:off x="5181600" y="1752600"/>
          <a:ext cx="3733800" cy="4064000"/>
        </p:xfrm>
        <a:graphic>
          <a:graphicData uri="http://schemas.openxmlformats.org/drawingml/2006/table">
            <a:tbl>
              <a:tblPr/>
              <a:tblGrid>
                <a:gridCol w="1789113"/>
                <a:gridCol w="1944687"/>
              </a:tblGrid>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TRAVERSAL 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NODES ARE VISITED IN THIS ORDER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Inorder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Courier New" pitchFamily="49" charset="0"/>
                        </a:rPr>
                        <a:t>7</a:t>
                      </a:r>
                      <a:r>
                        <a:rPr kumimoji="0" lang="en-US" sz="2000" b="0" i="0" u="none" strike="noStrike" cap="none" normalizeH="0" baseline="0" smtClean="0">
                          <a:ln>
                            <a:noFill/>
                          </a:ln>
                          <a:solidFill>
                            <a:schemeClr val="tx1"/>
                          </a:solidFill>
                          <a:effectLst/>
                          <a:latin typeface="Courier New" pitchFamily="49" charset="0"/>
                        </a:rPr>
                        <a:t>, </a:t>
                      </a:r>
                      <a:r>
                        <a:rPr kumimoji="0" lang="en-US" sz="2000" b="1" i="0" u="none" strike="noStrike" cap="none" normalizeH="0" baseline="0" smtClean="0">
                          <a:ln>
                            <a:noFill/>
                          </a:ln>
                          <a:solidFill>
                            <a:schemeClr val="tx1"/>
                          </a:solidFill>
                          <a:effectLst/>
                          <a:latin typeface="Courier New" pitchFamily="49" charset="0"/>
                        </a:rPr>
                        <a:t>19</a:t>
                      </a:r>
                      <a:r>
                        <a:rPr kumimoji="0" lang="en-US" sz="2000" b="0" i="0" u="none" strike="noStrike" cap="none" normalizeH="0" baseline="0" smtClean="0">
                          <a:ln>
                            <a:noFill/>
                          </a:ln>
                          <a:solidFill>
                            <a:schemeClr val="tx1"/>
                          </a:solidFill>
                          <a:effectLst/>
                          <a:latin typeface="Courier New" pitchFamily="49" charset="0"/>
                        </a:rPr>
                        <a:t>, </a:t>
                      </a:r>
                      <a:r>
                        <a:rPr kumimoji="0" lang="en-US" sz="2000" b="1" i="0" u="none" strike="noStrike" cap="none" normalizeH="0" baseline="0" smtClean="0">
                          <a:ln>
                            <a:noFill/>
                          </a:ln>
                          <a:solidFill>
                            <a:schemeClr val="tx1"/>
                          </a:solidFill>
                          <a:effectLst/>
                          <a:latin typeface="Courier New" pitchFamily="49" charset="0"/>
                        </a:rPr>
                        <a:t>31</a:t>
                      </a:r>
                      <a:r>
                        <a:rPr kumimoji="0" lang="en-US" sz="2000" b="0" i="0" u="none" strike="noStrike" cap="none" normalizeH="0" baseline="0" smtClean="0">
                          <a:ln>
                            <a:noFill/>
                          </a:ln>
                          <a:solidFill>
                            <a:schemeClr val="tx1"/>
                          </a:solidFill>
                          <a:effectLst/>
                          <a:latin typeface="Courier New" pitchFamily="49" charset="0"/>
                        </a:rPr>
                        <a:t>, </a:t>
                      </a:r>
                      <a:r>
                        <a:rPr kumimoji="0" lang="en-US" sz="2000" b="1" i="0" u="none" strike="noStrike" cap="none" normalizeH="0" baseline="0" smtClean="0">
                          <a:ln>
                            <a:noFill/>
                          </a:ln>
                          <a:solidFill>
                            <a:schemeClr val="tx1"/>
                          </a:solidFill>
                          <a:effectLst/>
                          <a:latin typeface="Courier New" pitchFamily="49" charset="0"/>
                        </a:rPr>
                        <a:t>43</a:t>
                      </a:r>
                      <a:r>
                        <a:rPr kumimoji="0" lang="en-US" sz="2000" b="0" i="0" u="none" strike="noStrike" cap="none" normalizeH="0" baseline="0" smtClean="0">
                          <a:ln>
                            <a:noFill/>
                          </a:ln>
                          <a:solidFill>
                            <a:schemeClr val="tx1"/>
                          </a:solidFill>
                          <a:effectLst/>
                          <a:latin typeface="Courier New" pitchFamily="49" charset="0"/>
                        </a:rPr>
                        <a:t>, </a:t>
                      </a:r>
                      <a:r>
                        <a:rPr kumimoji="0" lang="en-US" sz="2000" b="1" i="0" u="none" strike="noStrike" cap="none" normalizeH="0" baseline="0" smtClean="0">
                          <a:ln>
                            <a:noFill/>
                          </a:ln>
                          <a:solidFill>
                            <a:schemeClr val="tx1"/>
                          </a:solidFill>
                          <a:effectLst/>
                          <a:latin typeface="Courier New" pitchFamily="49" charset="0"/>
                        </a:rPr>
                        <a:t>59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Preorder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Courier New" pitchFamily="49" charset="0"/>
                        </a:rPr>
                        <a:t>31</a:t>
                      </a:r>
                      <a:r>
                        <a:rPr kumimoji="0" lang="en-US" sz="2000" b="0" i="0" u="none" strike="noStrike" cap="none" normalizeH="0" baseline="0" smtClean="0">
                          <a:ln>
                            <a:noFill/>
                          </a:ln>
                          <a:solidFill>
                            <a:schemeClr val="tx1"/>
                          </a:solidFill>
                          <a:effectLst/>
                          <a:latin typeface="Courier New" pitchFamily="49" charset="0"/>
                        </a:rPr>
                        <a:t>, </a:t>
                      </a:r>
                      <a:r>
                        <a:rPr kumimoji="0" lang="en-US" sz="2000" b="1" i="0" u="none" strike="noStrike" cap="none" normalizeH="0" baseline="0" smtClean="0">
                          <a:ln>
                            <a:noFill/>
                          </a:ln>
                          <a:solidFill>
                            <a:schemeClr val="tx1"/>
                          </a:solidFill>
                          <a:effectLst/>
                          <a:latin typeface="Courier New" pitchFamily="49" charset="0"/>
                        </a:rPr>
                        <a:t>19, 7</a:t>
                      </a:r>
                      <a:r>
                        <a:rPr kumimoji="0" lang="en-US" sz="2000" b="0" i="0" u="none" strike="noStrike" cap="none" normalizeH="0" baseline="0" smtClean="0">
                          <a:ln>
                            <a:noFill/>
                          </a:ln>
                          <a:solidFill>
                            <a:schemeClr val="tx1"/>
                          </a:solidFill>
                          <a:effectLst/>
                          <a:latin typeface="Courier New" pitchFamily="49" charset="0"/>
                        </a:rPr>
                        <a:t>, </a:t>
                      </a:r>
                      <a:r>
                        <a:rPr kumimoji="0" lang="en-US" sz="2000" b="1" i="0" u="none" strike="noStrike" cap="none" normalizeH="0" baseline="0" smtClean="0">
                          <a:ln>
                            <a:noFill/>
                          </a:ln>
                          <a:solidFill>
                            <a:schemeClr val="tx1"/>
                          </a:solidFill>
                          <a:effectLst/>
                          <a:latin typeface="Courier New" pitchFamily="49" charset="0"/>
                        </a:rPr>
                        <a:t>59</a:t>
                      </a:r>
                      <a:r>
                        <a:rPr kumimoji="0" lang="en-US" sz="2000" b="0" i="0" u="none" strike="noStrike" cap="none" normalizeH="0" baseline="0" smtClean="0">
                          <a:ln>
                            <a:noFill/>
                          </a:ln>
                          <a:solidFill>
                            <a:schemeClr val="tx1"/>
                          </a:solidFill>
                          <a:effectLst/>
                          <a:latin typeface="Courier New" pitchFamily="49" charset="0"/>
                        </a:rPr>
                        <a:t>, </a:t>
                      </a:r>
                      <a:r>
                        <a:rPr kumimoji="0" lang="en-US" sz="2000" b="1" i="0" u="none" strike="noStrike" cap="none" normalizeH="0" baseline="0" smtClean="0">
                          <a:ln>
                            <a:noFill/>
                          </a:ln>
                          <a:solidFill>
                            <a:schemeClr val="tx1"/>
                          </a:solidFill>
                          <a:effectLst/>
                          <a:latin typeface="Courier New" pitchFamily="49" charset="0"/>
                        </a:rPr>
                        <a:t>43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Postorder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Courier New" pitchFamily="49" charset="0"/>
                        </a:rPr>
                        <a:t>7</a:t>
                      </a:r>
                      <a:r>
                        <a:rPr kumimoji="0" lang="en-US" sz="2000" b="0" i="0" u="none" strike="noStrike" cap="none" normalizeH="0" baseline="0" smtClean="0">
                          <a:ln>
                            <a:noFill/>
                          </a:ln>
                          <a:solidFill>
                            <a:schemeClr val="tx1"/>
                          </a:solidFill>
                          <a:effectLst/>
                          <a:latin typeface="Courier New" pitchFamily="49" charset="0"/>
                        </a:rPr>
                        <a:t>, </a:t>
                      </a:r>
                      <a:r>
                        <a:rPr kumimoji="0" lang="en-US" sz="2000" b="1" i="0" u="none" strike="noStrike" cap="none" normalizeH="0" baseline="0" smtClean="0">
                          <a:ln>
                            <a:noFill/>
                          </a:ln>
                          <a:solidFill>
                            <a:schemeClr val="tx1"/>
                          </a:solidFill>
                          <a:effectLst/>
                          <a:latin typeface="Courier New" pitchFamily="49" charset="0"/>
                        </a:rPr>
                        <a:t>19</a:t>
                      </a:r>
                      <a:r>
                        <a:rPr kumimoji="0" lang="en-US" sz="2000" b="0" i="0" u="none" strike="noStrike" cap="none" normalizeH="0" baseline="0" smtClean="0">
                          <a:ln>
                            <a:noFill/>
                          </a:ln>
                          <a:solidFill>
                            <a:schemeClr val="tx1"/>
                          </a:solidFill>
                          <a:effectLst/>
                          <a:latin typeface="Courier New" pitchFamily="49" charset="0"/>
                        </a:rPr>
                        <a:t>, </a:t>
                      </a:r>
                      <a:r>
                        <a:rPr kumimoji="0" lang="en-US" sz="2000" b="1" i="0" u="none" strike="noStrike" cap="none" normalizeH="0" baseline="0" smtClean="0">
                          <a:ln>
                            <a:noFill/>
                          </a:ln>
                          <a:solidFill>
                            <a:schemeClr val="tx1"/>
                          </a:solidFill>
                          <a:effectLst/>
                          <a:latin typeface="Courier New" pitchFamily="49" charset="0"/>
                        </a:rPr>
                        <a:t>43</a:t>
                      </a:r>
                      <a:r>
                        <a:rPr kumimoji="0" lang="en-US" sz="2000" b="0" i="0" u="none" strike="noStrike" cap="none" normalizeH="0" baseline="0" smtClean="0">
                          <a:ln>
                            <a:noFill/>
                          </a:ln>
                          <a:solidFill>
                            <a:schemeClr val="tx1"/>
                          </a:solidFill>
                          <a:effectLst/>
                          <a:latin typeface="Courier New" pitchFamily="49" charset="0"/>
                        </a:rPr>
                        <a:t>, </a:t>
                      </a:r>
                      <a:r>
                        <a:rPr kumimoji="0" lang="en-US" sz="2000" b="1" i="0" u="none" strike="noStrike" cap="none" normalizeH="0" baseline="0" smtClean="0">
                          <a:ln>
                            <a:noFill/>
                          </a:ln>
                          <a:solidFill>
                            <a:schemeClr val="tx1"/>
                          </a:solidFill>
                          <a:effectLst/>
                          <a:latin typeface="Courier New" pitchFamily="49" charset="0"/>
                        </a:rPr>
                        <a:t>59</a:t>
                      </a:r>
                      <a:r>
                        <a:rPr kumimoji="0" lang="en-US" sz="2000" b="0" i="0" u="none" strike="noStrike" cap="none" normalizeH="0" baseline="0" smtClean="0">
                          <a:ln>
                            <a:noFill/>
                          </a:ln>
                          <a:solidFill>
                            <a:schemeClr val="tx1"/>
                          </a:solidFill>
                          <a:effectLst/>
                          <a:latin typeface="Courier New" pitchFamily="49" charset="0"/>
                        </a:rPr>
                        <a:t>, </a:t>
                      </a:r>
                      <a:r>
                        <a:rPr kumimoji="0" lang="en-US" sz="2000" b="1" i="0" u="none" strike="noStrike" cap="none" normalizeH="0" baseline="0" smtClean="0">
                          <a:ln>
                            <a:noFill/>
                          </a:ln>
                          <a:solidFill>
                            <a:schemeClr val="tx1"/>
                          </a:solidFill>
                          <a:effectLst/>
                          <a:latin typeface="Courier New" pitchFamily="49" charset="0"/>
                        </a:rPr>
                        <a:t>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81" name="Text Box 63"/>
          <p:cNvSpPr txBox="1">
            <a:spLocks noChangeArrowheads="1"/>
          </p:cNvSpPr>
          <p:nvPr/>
        </p:nvSpPr>
        <p:spPr bwMode="auto">
          <a:xfrm>
            <a:off x="381000" y="45720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2582" name="Text Box 64"/>
          <p:cNvSpPr txBox="1">
            <a:spLocks noChangeArrowheads="1"/>
          </p:cNvSpPr>
          <p:nvPr/>
        </p:nvSpPr>
        <p:spPr bwMode="auto">
          <a:xfrm>
            <a:off x="1524000" y="45720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2583" name="Line 65"/>
          <p:cNvSpPr>
            <a:spLocks noChangeShapeType="1"/>
          </p:cNvSpPr>
          <p:nvPr/>
        </p:nvSpPr>
        <p:spPr bwMode="auto">
          <a:xfrm flipH="1">
            <a:off x="762000" y="41910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84" name="Line 66"/>
          <p:cNvSpPr>
            <a:spLocks noChangeShapeType="1"/>
          </p:cNvSpPr>
          <p:nvPr/>
        </p:nvSpPr>
        <p:spPr bwMode="auto">
          <a:xfrm>
            <a:off x="1524000" y="41910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85" name="Text Box 67"/>
          <p:cNvSpPr txBox="1">
            <a:spLocks noChangeArrowheads="1"/>
          </p:cNvSpPr>
          <p:nvPr/>
        </p:nvSpPr>
        <p:spPr bwMode="auto">
          <a:xfrm>
            <a:off x="2895600" y="45720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2586" name="Text Box 68"/>
          <p:cNvSpPr txBox="1">
            <a:spLocks noChangeArrowheads="1"/>
          </p:cNvSpPr>
          <p:nvPr/>
        </p:nvSpPr>
        <p:spPr bwMode="auto">
          <a:xfrm>
            <a:off x="4038600" y="45720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dirty="0">
                <a:latin typeface="Courier New" panose="02070309020205020404" pitchFamily="49" charset="0"/>
              </a:rPr>
              <a:t>NULL</a:t>
            </a:r>
          </a:p>
        </p:txBody>
      </p:sp>
      <p:sp>
        <p:nvSpPr>
          <p:cNvPr id="22587" name="Line 69"/>
          <p:cNvSpPr>
            <a:spLocks noChangeShapeType="1"/>
          </p:cNvSpPr>
          <p:nvPr/>
        </p:nvSpPr>
        <p:spPr bwMode="auto">
          <a:xfrm flipH="1">
            <a:off x="3276600" y="41910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88" name="Line 70"/>
          <p:cNvSpPr>
            <a:spLocks noChangeShapeType="1"/>
          </p:cNvSpPr>
          <p:nvPr/>
        </p:nvSpPr>
        <p:spPr bwMode="auto">
          <a:xfrm>
            <a:off x="4038600" y="41910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 name="TextBox 44"/>
          <p:cNvSpPr txBox="1"/>
          <p:nvPr/>
        </p:nvSpPr>
        <p:spPr>
          <a:xfrm>
            <a:off x="479778" y="5973851"/>
            <a:ext cx="3666772" cy="369332"/>
          </a:xfrm>
          <a:prstGeom prst="rect">
            <a:avLst/>
          </a:prstGeom>
          <a:noFill/>
        </p:spPr>
        <p:txBody>
          <a:bodyPr wrap="square" rtlCol="0">
            <a:spAutoFit/>
          </a:bodyPr>
          <a:lstStyle/>
          <a:p>
            <a:r>
              <a:rPr lang="en-US" dirty="0" smtClean="0"/>
              <a:t>//See </a:t>
            </a:r>
            <a:r>
              <a:rPr lang="en-US" dirty="0" smtClean="0">
                <a:hlinkClick r:id="rId3" action="ppaction://hlinkfile"/>
              </a:rPr>
              <a:t>Example 3.3</a:t>
            </a:r>
            <a:r>
              <a:rPr lang="en-US" dirty="0" smtClean="0"/>
              <a:t>, </a:t>
            </a:r>
            <a:r>
              <a:rPr lang="en-US" dirty="0" smtClean="0">
                <a:hlinkClick r:id="rId4" action="ppaction://hlinkfile"/>
              </a:rPr>
              <a:t>Example 3.4</a:t>
            </a:r>
            <a:endParaRPr lang="en-US" dirty="0"/>
          </a:p>
        </p:txBody>
      </p:sp>
    </p:spTree>
    <p:extLst>
      <p:ext uri="{BB962C8B-B14F-4D97-AF65-F5344CB8AC3E}">
        <p14:creationId xmlns:p14="http://schemas.microsoft.com/office/powerpoint/2010/main" val="27147653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3"/>
          <p:cNvSpPr>
            <a:spLocks noGrp="1" noChangeArrowheads="1"/>
          </p:cNvSpPr>
          <p:nvPr>
            <p:ph type="title"/>
          </p:nvPr>
        </p:nvSpPr>
        <p:spPr>
          <a:xfrm>
            <a:off x="609600" y="533400"/>
            <a:ext cx="7696200" cy="762000"/>
          </a:xfrm>
          <a:noFill/>
        </p:spPr>
        <p:txBody>
          <a:bodyPr/>
          <a:lstStyle/>
          <a:p>
            <a:r>
              <a:rPr lang="en-US" sz="3600" smtClean="0"/>
              <a:t>A Binary Expression Tree</a:t>
            </a:r>
            <a:r>
              <a:rPr lang="en-US" smtClean="0"/>
              <a:t>       </a:t>
            </a:r>
          </a:p>
        </p:txBody>
      </p:sp>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495826CB-EF79-4B77-AFED-8EE26D5EA651}" type="slidenum">
              <a:rPr lang="en-US" sz="1400" smtClean="0"/>
              <a:pPr/>
              <a:t>31</a:t>
            </a:fld>
            <a:endParaRPr lang="en-US" sz="1400" smtClean="0"/>
          </a:p>
        </p:txBody>
      </p:sp>
      <p:sp>
        <p:nvSpPr>
          <p:cNvPr id="52227" name="Rectangle 2"/>
          <p:cNvSpPr>
            <a:spLocks noChangeArrowheads="1"/>
          </p:cNvSpPr>
          <p:nvPr/>
        </p:nvSpPr>
        <p:spPr bwMode="auto">
          <a:xfrm>
            <a:off x="539750" y="4273550"/>
            <a:ext cx="7607300" cy="2044700"/>
          </a:xfrm>
          <a:prstGeom prst="rect">
            <a:avLst/>
          </a:prstGeom>
          <a:solidFill>
            <a:schemeClr val="bg2"/>
          </a:solidFill>
          <a:ln w="12700">
            <a:solidFill>
              <a:schemeClr val="tx1"/>
            </a:solidFill>
            <a:miter lim="800000"/>
            <a:headEnd/>
            <a:tailEnd/>
          </a:ln>
        </p:spPr>
        <p:txBody>
          <a:bodyPr wrap="none" anchor="ctr"/>
          <a:lstStyle/>
          <a:p>
            <a:endParaRPr lang="en-MY"/>
          </a:p>
        </p:txBody>
      </p:sp>
      <p:sp>
        <p:nvSpPr>
          <p:cNvPr id="52229" name="Rectangle 4"/>
          <p:cNvSpPr>
            <a:spLocks noChangeArrowheads="1"/>
          </p:cNvSpPr>
          <p:nvPr/>
        </p:nvSpPr>
        <p:spPr bwMode="auto">
          <a:xfrm>
            <a:off x="3863975" y="2351088"/>
            <a:ext cx="855663" cy="519112"/>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52230" name="Rectangle 5"/>
          <p:cNvSpPr>
            <a:spLocks noChangeArrowheads="1"/>
          </p:cNvSpPr>
          <p:nvPr/>
        </p:nvSpPr>
        <p:spPr bwMode="auto">
          <a:xfrm>
            <a:off x="3092450" y="3400425"/>
            <a:ext cx="758825" cy="498475"/>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52231" name="Rectangle 6"/>
          <p:cNvSpPr>
            <a:spLocks noChangeArrowheads="1"/>
          </p:cNvSpPr>
          <p:nvPr/>
        </p:nvSpPr>
        <p:spPr bwMode="auto">
          <a:xfrm>
            <a:off x="4603750" y="3378200"/>
            <a:ext cx="777875" cy="539750"/>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52232" name="Line 7"/>
          <p:cNvSpPr>
            <a:spLocks noChangeShapeType="1"/>
          </p:cNvSpPr>
          <p:nvPr/>
        </p:nvSpPr>
        <p:spPr bwMode="auto">
          <a:xfrm flipH="1" flipV="1">
            <a:off x="4537075" y="2719388"/>
            <a:ext cx="487363" cy="62865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52233" name="Line 8"/>
          <p:cNvSpPr>
            <a:spLocks noChangeShapeType="1"/>
          </p:cNvSpPr>
          <p:nvPr/>
        </p:nvSpPr>
        <p:spPr bwMode="auto">
          <a:xfrm flipV="1">
            <a:off x="3563938" y="2735263"/>
            <a:ext cx="509587" cy="6619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52234" name="Rectangle 10"/>
          <p:cNvSpPr>
            <a:spLocks noChangeArrowheads="1"/>
          </p:cNvSpPr>
          <p:nvPr/>
        </p:nvSpPr>
        <p:spPr bwMode="auto">
          <a:xfrm>
            <a:off x="3895725" y="2357438"/>
            <a:ext cx="669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t>  </a:t>
            </a:r>
            <a:r>
              <a:rPr lang="en-US" sz="2800" b="1"/>
              <a:t>‘-’</a:t>
            </a:r>
          </a:p>
        </p:txBody>
      </p:sp>
      <p:sp>
        <p:nvSpPr>
          <p:cNvPr id="52235" name="Rectangle 11"/>
          <p:cNvSpPr>
            <a:spLocks noChangeArrowheads="1"/>
          </p:cNvSpPr>
          <p:nvPr/>
        </p:nvSpPr>
        <p:spPr bwMode="auto">
          <a:xfrm>
            <a:off x="3155950" y="3402013"/>
            <a:ext cx="579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800" b="1"/>
              <a:t>‘8’</a:t>
            </a:r>
          </a:p>
        </p:txBody>
      </p:sp>
      <p:sp>
        <p:nvSpPr>
          <p:cNvPr id="52236" name="Rectangle 12"/>
          <p:cNvSpPr>
            <a:spLocks noChangeArrowheads="1"/>
          </p:cNvSpPr>
          <p:nvPr/>
        </p:nvSpPr>
        <p:spPr bwMode="auto">
          <a:xfrm>
            <a:off x="4635500" y="3402013"/>
            <a:ext cx="6778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800" b="1"/>
              <a:t> ‘5’</a:t>
            </a:r>
          </a:p>
        </p:txBody>
      </p:sp>
      <p:sp>
        <p:nvSpPr>
          <p:cNvPr id="52237" name="Rectangle 13"/>
          <p:cNvSpPr>
            <a:spLocks noChangeArrowheads="1"/>
          </p:cNvSpPr>
          <p:nvPr/>
        </p:nvSpPr>
        <p:spPr bwMode="auto">
          <a:xfrm>
            <a:off x="3810000" y="1828800"/>
            <a:ext cx="917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000" b="1"/>
              <a:t>ROOT</a:t>
            </a:r>
          </a:p>
        </p:txBody>
      </p:sp>
      <p:sp>
        <p:nvSpPr>
          <p:cNvPr id="52238" name="Rectangle 14"/>
          <p:cNvSpPr>
            <a:spLocks noChangeArrowheads="1"/>
          </p:cNvSpPr>
          <p:nvPr/>
        </p:nvSpPr>
        <p:spPr bwMode="auto">
          <a:xfrm>
            <a:off x="593725" y="4403725"/>
            <a:ext cx="7559675"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2000" b="1">
                <a:solidFill>
                  <a:srgbClr val="990000"/>
                </a:solidFill>
              </a:rPr>
              <a:t>      INORDER TRAVERSAL</a:t>
            </a:r>
            <a:r>
              <a:rPr lang="en-US" sz="2000" b="1">
                <a:solidFill>
                  <a:srgbClr val="990000"/>
                </a:solidFill>
                <a:latin typeface="Courier New" pitchFamily="49" charset="0"/>
              </a:rPr>
              <a:t>:   </a:t>
            </a:r>
            <a:r>
              <a:rPr lang="en-US" b="1">
                <a:solidFill>
                  <a:srgbClr val="990000"/>
                </a:solidFill>
                <a:latin typeface="Courier New" pitchFamily="49" charset="0"/>
              </a:rPr>
              <a:t>8 - 5  has value 3</a:t>
            </a:r>
            <a:endParaRPr lang="en-US" sz="2000" b="1">
              <a:latin typeface="Courier New" pitchFamily="49" charset="0"/>
            </a:endParaRPr>
          </a:p>
          <a:p>
            <a:endParaRPr lang="en-US" sz="2000" b="1"/>
          </a:p>
          <a:p>
            <a:r>
              <a:rPr lang="en-US" sz="2000" b="1">
                <a:solidFill>
                  <a:srgbClr val="000099"/>
                </a:solidFill>
              </a:rPr>
              <a:t>  PREORDER TRAVERSAL:        </a:t>
            </a:r>
            <a:r>
              <a:rPr lang="en-US" b="1">
                <a:solidFill>
                  <a:srgbClr val="000099"/>
                </a:solidFill>
                <a:latin typeface="Courier New" pitchFamily="49" charset="0"/>
              </a:rPr>
              <a:t>- 8 5</a:t>
            </a:r>
            <a:endParaRPr lang="en-US" sz="2000" b="1">
              <a:latin typeface="Courier New" pitchFamily="49" charset="0"/>
            </a:endParaRPr>
          </a:p>
          <a:p>
            <a:endParaRPr lang="en-US" sz="2000" b="1"/>
          </a:p>
          <a:p>
            <a:r>
              <a:rPr lang="en-US" sz="2000" b="1">
                <a:solidFill>
                  <a:srgbClr val="006600"/>
                </a:solidFill>
              </a:rPr>
              <a:t>POSTORDER TRAVERSAL:</a:t>
            </a:r>
            <a:r>
              <a:rPr lang="en-US" sz="2000" b="1">
                <a:solidFill>
                  <a:srgbClr val="006600"/>
                </a:solidFill>
                <a:latin typeface="Courier New" pitchFamily="49" charset="0"/>
              </a:rPr>
              <a:t> 	 </a:t>
            </a:r>
            <a:r>
              <a:rPr lang="en-US" b="1">
                <a:solidFill>
                  <a:srgbClr val="006600"/>
                </a:solidFill>
                <a:latin typeface="Courier New" pitchFamily="49" charset="0"/>
              </a:rPr>
              <a:t>8 5 -</a:t>
            </a:r>
            <a:r>
              <a:rPr lang="en-US" b="1"/>
              <a:t> </a:t>
            </a:r>
            <a:endParaRPr lang="en-US" sz="2000" b="1"/>
          </a:p>
          <a:p>
            <a:endParaRPr lang="en-US" sz="2000" b="1"/>
          </a:p>
        </p:txBody>
      </p:sp>
    </p:spTree>
    <p:extLst>
      <p:ext uri="{BB962C8B-B14F-4D97-AF65-F5344CB8AC3E}">
        <p14:creationId xmlns:p14="http://schemas.microsoft.com/office/powerpoint/2010/main" val="38452693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3"/>
          <p:cNvSpPr>
            <a:spLocks noGrp="1" noChangeArrowheads="1"/>
          </p:cNvSpPr>
          <p:nvPr>
            <p:ph type="title"/>
          </p:nvPr>
        </p:nvSpPr>
        <p:spPr>
          <a:xfrm>
            <a:off x="533400" y="419100"/>
            <a:ext cx="8001000" cy="990600"/>
          </a:xfrm>
          <a:noFill/>
        </p:spPr>
        <p:txBody>
          <a:bodyPr>
            <a:normAutofit/>
          </a:bodyPr>
          <a:lstStyle/>
          <a:p>
            <a:r>
              <a:rPr lang="en-US" smtClean="0"/>
              <a:t>A Binary Expression Tree is . . .</a:t>
            </a:r>
          </a:p>
        </p:txBody>
      </p:sp>
      <p:sp>
        <p:nvSpPr>
          <p:cNvPr id="53251" name="Rectangle 2"/>
          <p:cNvSpPr>
            <a:spLocks noGrp="1" noChangeArrowheads="1"/>
          </p:cNvSpPr>
          <p:nvPr>
            <p:ph idx="1"/>
          </p:nvPr>
        </p:nvSpPr>
        <p:spPr>
          <a:xfrm>
            <a:off x="438150" y="1676400"/>
            <a:ext cx="8115300" cy="4514850"/>
          </a:xfrm>
          <a:noFill/>
        </p:spPr>
        <p:txBody>
          <a:bodyPr>
            <a:normAutofit lnSpcReduction="10000"/>
          </a:bodyPr>
          <a:lstStyle/>
          <a:p>
            <a:pPr>
              <a:buFont typeface="Monotype Sorts" pitchFamily="2" charset="2"/>
              <a:buNone/>
            </a:pPr>
            <a:r>
              <a:rPr lang="en-US" sz="2800" b="1" smtClean="0"/>
              <a:t>A special kind of binary tree in which:</a:t>
            </a:r>
            <a:endParaRPr lang="en-US" sz="1800" b="1" smtClean="0"/>
          </a:p>
          <a:p>
            <a:pPr>
              <a:buFont typeface="Monotype Sorts" pitchFamily="2" charset="2"/>
              <a:buNone/>
            </a:pPr>
            <a:endParaRPr lang="en-US" sz="900" b="1" smtClean="0"/>
          </a:p>
          <a:p>
            <a:pPr>
              <a:buFont typeface="Monotype Sorts" pitchFamily="2" charset="2"/>
              <a:buNone/>
            </a:pPr>
            <a:r>
              <a:rPr lang="en-US" sz="2800" b="1" smtClean="0"/>
              <a:t>1.  Each </a:t>
            </a:r>
            <a:r>
              <a:rPr lang="en-US" sz="2800" b="1" smtClean="0">
                <a:solidFill>
                  <a:srgbClr val="CC0000"/>
                </a:solidFill>
              </a:rPr>
              <a:t>leaf node </a:t>
            </a:r>
            <a:r>
              <a:rPr lang="en-US" sz="2800" b="1" smtClean="0"/>
              <a:t>contains a single operand,</a:t>
            </a:r>
          </a:p>
          <a:p>
            <a:pPr>
              <a:buFont typeface="Monotype Sorts" pitchFamily="2" charset="2"/>
              <a:buNone/>
            </a:pPr>
            <a:endParaRPr lang="en-US" sz="900" b="1" smtClean="0"/>
          </a:p>
          <a:p>
            <a:pPr>
              <a:buFont typeface="Monotype Sorts" pitchFamily="2" charset="2"/>
              <a:buNone/>
            </a:pPr>
            <a:r>
              <a:rPr lang="en-US" sz="2800" b="1" smtClean="0"/>
              <a:t>2.  Each </a:t>
            </a:r>
            <a:r>
              <a:rPr lang="en-US" sz="2800" b="1" smtClean="0">
                <a:solidFill>
                  <a:srgbClr val="CC0000"/>
                </a:solidFill>
              </a:rPr>
              <a:t>nonleaf node </a:t>
            </a:r>
            <a:r>
              <a:rPr lang="en-US" sz="2800" b="1" smtClean="0"/>
              <a:t>contains a</a:t>
            </a:r>
            <a:r>
              <a:rPr lang="en-US" sz="2800" b="1" smtClean="0">
                <a:solidFill>
                  <a:srgbClr val="CC0000"/>
                </a:solidFill>
              </a:rPr>
              <a:t> </a:t>
            </a:r>
            <a:r>
              <a:rPr lang="en-US" sz="2800" b="1" smtClean="0"/>
              <a:t>single binary operator, and</a:t>
            </a:r>
          </a:p>
          <a:p>
            <a:pPr>
              <a:buFont typeface="Monotype Sorts" pitchFamily="2" charset="2"/>
              <a:buNone/>
            </a:pPr>
            <a:endParaRPr lang="en-US" sz="900" b="1" smtClean="0"/>
          </a:p>
          <a:p>
            <a:pPr>
              <a:buFont typeface="Monotype Sorts" pitchFamily="2" charset="2"/>
              <a:buNone/>
            </a:pPr>
            <a:r>
              <a:rPr lang="en-US" sz="2800" b="1" smtClean="0"/>
              <a:t>3.  The left and right subtrees of an operator node represent </a:t>
            </a:r>
            <a:r>
              <a:rPr lang="en-US" sz="2800" b="1" smtClean="0">
                <a:solidFill>
                  <a:srgbClr val="CC0000"/>
                </a:solidFill>
              </a:rPr>
              <a:t>subexpressions </a:t>
            </a:r>
            <a:r>
              <a:rPr lang="en-US" sz="2800" b="1" smtClean="0"/>
              <a:t>that must be evaluated </a:t>
            </a:r>
            <a:r>
              <a:rPr lang="en-US" sz="2800" b="1" smtClean="0">
                <a:solidFill>
                  <a:srgbClr val="CC0000"/>
                </a:solidFill>
              </a:rPr>
              <a:t>before</a:t>
            </a:r>
            <a:r>
              <a:rPr lang="en-US" sz="2800" b="1" smtClean="0"/>
              <a:t> applying the operator at the root of the subtree.</a:t>
            </a:r>
            <a:endParaRPr lang="en-US" sz="2400" b="1" smtClean="0"/>
          </a:p>
          <a:p>
            <a:pPr>
              <a:buFont typeface="Monotype Sorts" pitchFamily="2" charset="2"/>
              <a:buNone/>
            </a:pPr>
            <a:endParaRPr lang="en-US" sz="2400" b="1" smtClean="0"/>
          </a:p>
        </p:txBody>
      </p:sp>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D9DBAA20-1B89-4C6C-9D20-F45310CA5EE9}" type="slidenum">
              <a:rPr lang="en-US" sz="1400" smtClean="0"/>
              <a:pPr/>
              <a:t>32</a:t>
            </a:fld>
            <a:endParaRPr lang="en-US" sz="1400" smtClean="0"/>
          </a:p>
        </p:txBody>
      </p:sp>
    </p:spTree>
    <p:extLst>
      <p:ext uri="{BB962C8B-B14F-4D97-AF65-F5344CB8AC3E}">
        <p14:creationId xmlns:p14="http://schemas.microsoft.com/office/powerpoint/2010/main" val="106880024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4"/>
          <p:cNvSpPr>
            <a:spLocks noGrp="1" noChangeArrowheads="1"/>
          </p:cNvSpPr>
          <p:nvPr>
            <p:ph type="title"/>
          </p:nvPr>
        </p:nvSpPr>
        <p:spPr>
          <a:xfrm>
            <a:off x="590550" y="209550"/>
            <a:ext cx="7848600" cy="1143000"/>
          </a:xfrm>
          <a:noFill/>
        </p:spPr>
        <p:txBody>
          <a:bodyPr/>
          <a:lstStyle/>
          <a:p>
            <a:r>
              <a:rPr lang="en-US" smtClean="0"/>
              <a:t>A Binary Expression Tree</a:t>
            </a:r>
          </a:p>
        </p:txBody>
      </p:sp>
      <p:sp>
        <p:nvSpPr>
          <p:cNvPr id="54276" name="Rectangle 3"/>
          <p:cNvSpPr>
            <a:spLocks noGrp="1" noChangeArrowheads="1"/>
          </p:cNvSpPr>
          <p:nvPr>
            <p:ph idx="1"/>
          </p:nvPr>
        </p:nvSpPr>
        <p:spPr>
          <a:xfrm>
            <a:off x="666750" y="1714500"/>
            <a:ext cx="7867650" cy="4248150"/>
          </a:xfrm>
          <a:noFill/>
        </p:spPr>
        <p:txBody>
          <a:bodyPr/>
          <a:lstStyle/>
          <a:p>
            <a:pPr>
              <a:buFont typeface="Monotype Sorts" pitchFamily="2" charset="2"/>
              <a:buNone/>
            </a:pPr>
            <a:endParaRPr lang="en-US" sz="800" b="1" smtClean="0">
              <a:latin typeface="Courier New" pitchFamily="49" charset="0"/>
            </a:endParaRPr>
          </a:p>
          <a:p>
            <a:pPr>
              <a:buFont typeface="Monotype Sorts" pitchFamily="2" charset="2"/>
              <a:buNone/>
            </a:pPr>
            <a:endParaRPr lang="en-US" sz="800" b="1" smtClean="0">
              <a:latin typeface="Courier New" pitchFamily="49" charset="0"/>
            </a:endParaRPr>
          </a:p>
          <a:p>
            <a:pPr>
              <a:buFont typeface="Monotype Sorts" pitchFamily="2" charset="2"/>
              <a:buNone/>
            </a:pPr>
            <a:endParaRPr lang="en-US" sz="2800" b="1" smtClean="0">
              <a:latin typeface="Courier New" pitchFamily="49" charset="0"/>
            </a:endParaRPr>
          </a:p>
          <a:p>
            <a:pPr>
              <a:buFont typeface="Monotype Sorts" pitchFamily="2" charset="2"/>
              <a:buNone/>
            </a:pPr>
            <a:endParaRPr lang="en-US" sz="1800" smtClean="0"/>
          </a:p>
          <a:p>
            <a:pPr>
              <a:buFont typeface="Monotype Sorts" pitchFamily="2" charset="2"/>
              <a:buNone/>
            </a:pPr>
            <a:endParaRPr lang="en-US" sz="2800" b="1" smtClean="0">
              <a:latin typeface="Courier New" pitchFamily="49" charset="0"/>
            </a:endParaRPr>
          </a:p>
          <a:p>
            <a:pPr>
              <a:buFont typeface="Monotype Sorts" pitchFamily="2" charset="2"/>
              <a:buNone/>
            </a:pPr>
            <a:endParaRPr lang="en-US" sz="2800" b="1" smtClean="0">
              <a:latin typeface="Courier New" pitchFamily="49" charset="0"/>
            </a:endParaRPr>
          </a:p>
          <a:p>
            <a:pPr>
              <a:buFont typeface="Monotype Sorts" pitchFamily="2" charset="2"/>
              <a:buNone/>
            </a:pPr>
            <a:endParaRPr lang="en-US" sz="1800" smtClean="0"/>
          </a:p>
          <a:p>
            <a:pPr>
              <a:buFont typeface="Monotype Sorts" pitchFamily="2" charset="2"/>
              <a:buNone/>
            </a:pPr>
            <a:r>
              <a:rPr lang="en-US" sz="2800" b="1" smtClean="0">
                <a:latin typeface="Courier New" pitchFamily="49" charset="0"/>
              </a:rPr>
              <a:t> </a:t>
            </a:r>
            <a:r>
              <a:rPr lang="en-US" sz="2800" smtClean="0"/>
              <a:t> </a:t>
            </a:r>
          </a:p>
        </p:txBody>
      </p:sp>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A1439E04-A540-4845-BA9F-22642EE311B6}" type="slidenum">
              <a:rPr lang="en-US" sz="1400" smtClean="0"/>
              <a:pPr/>
              <a:t>33</a:t>
            </a:fld>
            <a:endParaRPr lang="en-US" sz="1400" smtClean="0"/>
          </a:p>
        </p:txBody>
      </p:sp>
      <p:sp>
        <p:nvSpPr>
          <p:cNvPr id="54275" name="Rectangle 2"/>
          <p:cNvSpPr>
            <a:spLocks noChangeArrowheads="1"/>
          </p:cNvSpPr>
          <p:nvPr/>
        </p:nvSpPr>
        <p:spPr bwMode="auto">
          <a:xfrm>
            <a:off x="311150" y="5111750"/>
            <a:ext cx="5473700" cy="1358900"/>
          </a:xfrm>
          <a:prstGeom prst="rect">
            <a:avLst/>
          </a:prstGeom>
          <a:solidFill>
            <a:schemeClr val="bg2"/>
          </a:solidFill>
          <a:ln w="12700">
            <a:solidFill>
              <a:schemeClr val="tx1"/>
            </a:solidFill>
            <a:miter lim="800000"/>
            <a:headEnd/>
            <a:tailEnd/>
          </a:ln>
        </p:spPr>
        <p:txBody>
          <a:bodyPr wrap="none" anchor="ctr"/>
          <a:lstStyle/>
          <a:p>
            <a:endParaRPr lang="en-MY"/>
          </a:p>
        </p:txBody>
      </p:sp>
      <p:grpSp>
        <p:nvGrpSpPr>
          <p:cNvPr id="54278" name="Group 5"/>
          <p:cNvGrpSpPr>
            <a:grpSpLocks/>
          </p:cNvGrpSpPr>
          <p:nvPr/>
        </p:nvGrpSpPr>
        <p:grpSpPr bwMode="auto">
          <a:xfrm>
            <a:off x="2984500" y="2036763"/>
            <a:ext cx="2590800" cy="2654300"/>
            <a:chOff x="1880" y="1283"/>
            <a:chExt cx="1632" cy="1672"/>
          </a:xfrm>
        </p:grpSpPr>
        <p:sp>
          <p:nvSpPr>
            <p:cNvPr id="54280" name="Rectangle 6"/>
            <p:cNvSpPr>
              <a:spLocks noChangeArrowheads="1"/>
            </p:cNvSpPr>
            <p:nvPr/>
          </p:nvSpPr>
          <p:spPr bwMode="auto">
            <a:xfrm>
              <a:off x="2704" y="1283"/>
              <a:ext cx="414" cy="321"/>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54281" name="Rectangle 7"/>
            <p:cNvSpPr>
              <a:spLocks noChangeArrowheads="1"/>
            </p:cNvSpPr>
            <p:nvPr/>
          </p:nvSpPr>
          <p:spPr bwMode="auto">
            <a:xfrm>
              <a:off x="2272" y="1949"/>
              <a:ext cx="424" cy="327"/>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54282" name="Rectangle 8"/>
            <p:cNvSpPr>
              <a:spLocks noChangeArrowheads="1"/>
            </p:cNvSpPr>
            <p:nvPr/>
          </p:nvSpPr>
          <p:spPr bwMode="auto">
            <a:xfrm>
              <a:off x="3114" y="1944"/>
              <a:ext cx="398" cy="332"/>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54283" name="Rectangle 9"/>
            <p:cNvSpPr>
              <a:spLocks noChangeArrowheads="1"/>
            </p:cNvSpPr>
            <p:nvPr/>
          </p:nvSpPr>
          <p:spPr bwMode="auto">
            <a:xfrm>
              <a:off x="1887" y="2610"/>
              <a:ext cx="377" cy="314"/>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54284" name="Rectangle 10"/>
            <p:cNvSpPr>
              <a:spLocks noChangeArrowheads="1"/>
            </p:cNvSpPr>
            <p:nvPr/>
          </p:nvSpPr>
          <p:spPr bwMode="auto">
            <a:xfrm>
              <a:off x="2526" y="2596"/>
              <a:ext cx="386" cy="340"/>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54285" name="Rectangle 11"/>
            <p:cNvSpPr>
              <a:spLocks noChangeArrowheads="1"/>
            </p:cNvSpPr>
            <p:nvPr/>
          </p:nvSpPr>
          <p:spPr bwMode="auto">
            <a:xfrm>
              <a:off x="2667" y="1307"/>
              <a:ext cx="4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latin typeface="Courier New" pitchFamily="49" charset="0"/>
                </a:rPr>
                <a:t>‘*’</a:t>
              </a:r>
            </a:p>
          </p:txBody>
        </p:sp>
        <p:sp>
          <p:nvSpPr>
            <p:cNvPr id="54286" name="Line 12"/>
            <p:cNvSpPr>
              <a:spLocks noChangeShapeType="1"/>
            </p:cNvSpPr>
            <p:nvPr/>
          </p:nvSpPr>
          <p:spPr bwMode="auto">
            <a:xfrm flipH="1" flipV="1">
              <a:off x="3122" y="1539"/>
              <a:ext cx="311" cy="42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54287" name="Line 13"/>
            <p:cNvSpPr>
              <a:spLocks noChangeShapeType="1"/>
            </p:cNvSpPr>
            <p:nvPr/>
          </p:nvSpPr>
          <p:spPr bwMode="auto">
            <a:xfrm flipH="1" flipV="1">
              <a:off x="2606" y="2181"/>
              <a:ext cx="243" cy="396"/>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54288" name="Line 14"/>
            <p:cNvSpPr>
              <a:spLocks noChangeShapeType="1"/>
            </p:cNvSpPr>
            <p:nvPr/>
          </p:nvSpPr>
          <p:spPr bwMode="auto">
            <a:xfrm flipV="1">
              <a:off x="2121" y="2191"/>
              <a:ext cx="254" cy="41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54289" name="Line 15"/>
            <p:cNvSpPr>
              <a:spLocks noChangeShapeType="1"/>
            </p:cNvSpPr>
            <p:nvPr/>
          </p:nvSpPr>
          <p:spPr bwMode="auto">
            <a:xfrm flipV="1">
              <a:off x="2545" y="1509"/>
              <a:ext cx="279" cy="43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54290" name="Rectangle 16"/>
            <p:cNvSpPr>
              <a:spLocks noChangeArrowheads="1"/>
            </p:cNvSpPr>
            <p:nvPr/>
          </p:nvSpPr>
          <p:spPr bwMode="auto">
            <a:xfrm>
              <a:off x="2258" y="1953"/>
              <a:ext cx="4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t> </a:t>
              </a:r>
              <a:r>
                <a:rPr lang="en-US" sz="2800" b="1"/>
                <a:t>‘+’</a:t>
              </a:r>
            </a:p>
          </p:txBody>
        </p:sp>
        <p:sp>
          <p:nvSpPr>
            <p:cNvPr id="54291" name="Rectangle 17"/>
            <p:cNvSpPr>
              <a:spLocks noChangeArrowheads="1"/>
            </p:cNvSpPr>
            <p:nvPr/>
          </p:nvSpPr>
          <p:spPr bwMode="auto">
            <a:xfrm>
              <a:off x="1880" y="2628"/>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800" b="1"/>
                <a:t>‘4’</a:t>
              </a:r>
            </a:p>
          </p:txBody>
        </p:sp>
        <p:sp>
          <p:nvSpPr>
            <p:cNvPr id="54292" name="Rectangle 18"/>
            <p:cNvSpPr>
              <a:spLocks noChangeArrowheads="1"/>
            </p:cNvSpPr>
            <p:nvPr/>
          </p:nvSpPr>
          <p:spPr bwMode="auto">
            <a:xfrm>
              <a:off x="3125" y="1939"/>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800" b="1"/>
                <a:t>‘3’</a:t>
              </a:r>
            </a:p>
          </p:txBody>
        </p:sp>
        <p:sp>
          <p:nvSpPr>
            <p:cNvPr id="54293" name="Rectangle 19"/>
            <p:cNvSpPr>
              <a:spLocks noChangeArrowheads="1"/>
            </p:cNvSpPr>
            <p:nvPr/>
          </p:nvSpPr>
          <p:spPr bwMode="auto">
            <a:xfrm>
              <a:off x="2541" y="2611"/>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800" b="1"/>
                <a:t>‘2’</a:t>
              </a:r>
            </a:p>
          </p:txBody>
        </p:sp>
      </p:grpSp>
      <p:sp>
        <p:nvSpPr>
          <p:cNvPr id="54279" name="Rectangle 20"/>
          <p:cNvSpPr>
            <a:spLocks noChangeArrowheads="1"/>
          </p:cNvSpPr>
          <p:nvPr/>
        </p:nvSpPr>
        <p:spPr bwMode="auto">
          <a:xfrm>
            <a:off x="463550" y="5146675"/>
            <a:ext cx="38258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solidFill>
                  <a:srgbClr val="A50021"/>
                </a:solidFill>
              </a:rPr>
              <a:t>What value does it have?</a:t>
            </a:r>
          </a:p>
          <a:p>
            <a:endParaRPr lang="en-US" b="1">
              <a:solidFill>
                <a:srgbClr val="A50021"/>
              </a:solidFill>
            </a:endParaRPr>
          </a:p>
          <a:p>
            <a:r>
              <a:rPr lang="en-US" b="1">
                <a:solidFill>
                  <a:srgbClr val="A50021"/>
                </a:solidFill>
              </a:rPr>
              <a:t>( 4 + 2 )  *  3  =  18</a:t>
            </a:r>
          </a:p>
        </p:txBody>
      </p:sp>
    </p:spTree>
    <p:extLst>
      <p:ext uri="{BB962C8B-B14F-4D97-AF65-F5344CB8AC3E}">
        <p14:creationId xmlns:p14="http://schemas.microsoft.com/office/powerpoint/2010/main" val="7963480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3"/>
          <p:cNvSpPr>
            <a:spLocks noGrp="1" noChangeArrowheads="1"/>
          </p:cNvSpPr>
          <p:nvPr>
            <p:ph type="title"/>
          </p:nvPr>
        </p:nvSpPr>
        <p:spPr>
          <a:xfrm>
            <a:off x="590550" y="209550"/>
            <a:ext cx="7848600" cy="1143000"/>
          </a:xfrm>
          <a:noFill/>
        </p:spPr>
        <p:txBody>
          <a:bodyPr/>
          <a:lstStyle/>
          <a:p>
            <a:r>
              <a:rPr lang="en-US" smtClean="0"/>
              <a:t>A Binary Expression Tree</a:t>
            </a:r>
          </a:p>
        </p:txBody>
      </p:sp>
      <p:sp>
        <p:nvSpPr>
          <p:cNvPr id="55299" name="Rectangle 2"/>
          <p:cNvSpPr>
            <a:spLocks noGrp="1" noChangeArrowheads="1"/>
          </p:cNvSpPr>
          <p:nvPr>
            <p:ph idx="1"/>
          </p:nvPr>
        </p:nvSpPr>
        <p:spPr>
          <a:xfrm>
            <a:off x="666750" y="1714500"/>
            <a:ext cx="7867650" cy="4248150"/>
          </a:xfrm>
          <a:noFill/>
        </p:spPr>
        <p:txBody>
          <a:bodyPr/>
          <a:lstStyle/>
          <a:p>
            <a:pPr>
              <a:buFont typeface="Monotype Sorts" pitchFamily="2" charset="2"/>
              <a:buNone/>
            </a:pPr>
            <a:endParaRPr lang="en-US" sz="800" b="1" smtClean="0">
              <a:latin typeface="Courier New" pitchFamily="49" charset="0"/>
            </a:endParaRPr>
          </a:p>
          <a:p>
            <a:pPr>
              <a:buFont typeface="Monotype Sorts" pitchFamily="2" charset="2"/>
              <a:buNone/>
            </a:pPr>
            <a:endParaRPr lang="en-US" sz="800" b="1" smtClean="0">
              <a:latin typeface="Courier New" pitchFamily="49" charset="0"/>
            </a:endParaRPr>
          </a:p>
          <a:p>
            <a:pPr>
              <a:buFont typeface="Monotype Sorts" pitchFamily="2" charset="2"/>
              <a:buNone/>
            </a:pPr>
            <a:endParaRPr lang="en-US" sz="2800" b="1" smtClean="0">
              <a:latin typeface="Courier New" pitchFamily="49" charset="0"/>
            </a:endParaRPr>
          </a:p>
          <a:p>
            <a:pPr>
              <a:buFont typeface="Monotype Sorts" pitchFamily="2" charset="2"/>
              <a:buNone/>
            </a:pPr>
            <a:endParaRPr lang="en-US" sz="1800" smtClean="0"/>
          </a:p>
          <a:p>
            <a:pPr>
              <a:buFont typeface="Monotype Sorts" pitchFamily="2" charset="2"/>
              <a:buNone/>
            </a:pPr>
            <a:endParaRPr lang="en-US" sz="2800" b="1" smtClean="0">
              <a:latin typeface="Courier New" pitchFamily="49" charset="0"/>
            </a:endParaRPr>
          </a:p>
          <a:p>
            <a:pPr>
              <a:buFont typeface="Monotype Sorts" pitchFamily="2" charset="2"/>
              <a:buNone/>
            </a:pPr>
            <a:endParaRPr lang="en-US" sz="2800" b="1" smtClean="0">
              <a:latin typeface="Courier New" pitchFamily="49" charset="0"/>
            </a:endParaRPr>
          </a:p>
          <a:p>
            <a:pPr>
              <a:buFont typeface="Monotype Sorts" pitchFamily="2" charset="2"/>
              <a:buNone/>
            </a:pPr>
            <a:endParaRPr lang="en-US" sz="1800" smtClean="0"/>
          </a:p>
          <a:p>
            <a:pPr>
              <a:buFont typeface="Monotype Sorts" pitchFamily="2" charset="2"/>
              <a:buNone/>
            </a:pPr>
            <a:r>
              <a:rPr lang="en-US" sz="2800" b="1" smtClean="0">
                <a:latin typeface="Courier New" pitchFamily="49" charset="0"/>
              </a:rPr>
              <a:t> </a:t>
            </a:r>
            <a:r>
              <a:rPr lang="en-US" sz="2800" smtClean="0"/>
              <a:t> </a:t>
            </a:r>
          </a:p>
        </p:txBody>
      </p:sp>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2DD53A1F-7CF9-47E3-8461-657B4ED798EF}" type="slidenum">
              <a:rPr lang="en-US" sz="1400" smtClean="0"/>
              <a:pPr/>
              <a:t>34</a:t>
            </a:fld>
            <a:endParaRPr lang="en-US" sz="1400" smtClean="0"/>
          </a:p>
        </p:txBody>
      </p:sp>
      <p:grpSp>
        <p:nvGrpSpPr>
          <p:cNvPr id="55301" name="Group 4"/>
          <p:cNvGrpSpPr>
            <a:grpSpLocks/>
          </p:cNvGrpSpPr>
          <p:nvPr/>
        </p:nvGrpSpPr>
        <p:grpSpPr bwMode="auto">
          <a:xfrm>
            <a:off x="2984500" y="2036763"/>
            <a:ext cx="2590800" cy="2654300"/>
            <a:chOff x="1880" y="1283"/>
            <a:chExt cx="1632" cy="1672"/>
          </a:xfrm>
        </p:grpSpPr>
        <p:sp>
          <p:nvSpPr>
            <p:cNvPr id="55303" name="Rectangle 5"/>
            <p:cNvSpPr>
              <a:spLocks noChangeArrowheads="1"/>
            </p:cNvSpPr>
            <p:nvPr/>
          </p:nvSpPr>
          <p:spPr bwMode="auto">
            <a:xfrm>
              <a:off x="2704" y="1283"/>
              <a:ext cx="414" cy="321"/>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55304" name="Rectangle 6"/>
            <p:cNvSpPr>
              <a:spLocks noChangeArrowheads="1"/>
            </p:cNvSpPr>
            <p:nvPr/>
          </p:nvSpPr>
          <p:spPr bwMode="auto">
            <a:xfrm>
              <a:off x="2272" y="1949"/>
              <a:ext cx="424" cy="327"/>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55305" name="Rectangle 7"/>
            <p:cNvSpPr>
              <a:spLocks noChangeArrowheads="1"/>
            </p:cNvSpPr>
            <p:nvPr/>
          </p:nvSpPr>
          <p:spPr bwMode="auto">
            <a:xfrm>
              <a:off x="3114" y="1944"/>
              <a:ext cx="398" cy="332"/>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55306" name="Rectangle 8"/>
            <p:cNvSpPr>
              <a:spLocks noChangeArrowheads="1"/>
            </p:cNvSpPr>
            <p:nvPr/>
          </p:nvSpPr>
          <p:spPr bwMode="auto">
            <a:xfrm>
              <a:off x="1887" y="2610"/>
              <a:ext cx="377" cy="314"/>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55307" name="Rectangle 9"/>
            <p:cNvSpPr>
              <a:spLocks noChangeArrowheads="1"/>
            </p:cNvSpPr>
            <p:nvPr/>
          </p:nvSpPr>
          <p:spPr bwMode="auto">
            <a:xfrm>
              <a:off x="2526" y="2596"/>
              <a:ext cx="386" cy="340"/>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55308" name="Rectangle 10"/>
            <p:cNvSpPr>
              <a:spLocks noChangeArrowheads="1"/>
            </p:cNvSpPr>
            <p:nvPr/>
          </p:nvSpPr>
          <p:spPr bwMode="auto">
            <a:xfrm>
              <a:off x="2667" y="1307"/>
              <a:ext cx="4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latin typeface="Courier New" pitchFamily="49" charset="0"/>
                </a:rPr>
                <a:t>‘*’</a:t>
              </a:r>
            </a:p>
          </p:txBody>
        </p:sp>
        <p:sp>
          <p:nvSpPr>
            <p:cNvPr id="55309" name="Line 11"/>
            <p:cNvSpPr>
              <a:spLocks noChangeShapeType="1"/>
            </p:cNvSpPr>
            <p:nvPr/>
          </p:nvSpPr>
          <p:spPr bwMode="auto">
            <a:xfrm flipH="1" flipV="1">
              <a:off x="3122" y="1540"/>
              <a:ext cx="310" cy="42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55310" name="Line 12"/>
            <p:cNvSpPr>
              <a:spLocks noChangeShapeType="1"/>
            </p:cNvSpPr>
            <p:nvPr/>
          </p:nvSpPr>
          <p:spPr bwMode="auto">
            <a:xfrm flipH="1" flipV="1">
              <a:off x="2606" y="2182"/>
              <a:ext cx="242" cy="39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55311" name="Line 13"/>
            <p:cNvSpPr>
              <a:spLocks noChangeShapeType="1"/>
            </p:cNvSpPr>
            <p:nvPr/>
          </p:nvSpPr>
          <p:spPr bwMode="auto">
            <a:xfrm flipV="1">
              <a:off x="2122" y="2191"/>
              <a:ext cx="253" cy="416"/>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55312" name="Line 14"/>
            <p:cNvSpPr>
              <a:spLocks noChangeShapeType="1"/>
            </p:cNvSpPr>
            <p:nvPr/>
          </p:nvSpPr>
          <p:spPr bwMode="auto">
            <a:xfrm flipV="1">
              <a:off x="2545" y="1510"/>
              <a:ext cx="278" cy="43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55313" name="Rectangle 15"/>
            <p:cNvSpPr>
              <a:spLocks noChangeArrowheads="1"/>
            </p:cNvSpPr>
            <p:nvPr/>
          </p:nvSpPr>
          <p:spPr bwMode="auto">
            <a:xfrm>
              <a:off x="2258" y="1953"/>
              <a:ext cx="4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t> </a:t>
              </a:r>
              <a:r>
                <a:rPr lang="en-US" sz="2800" b="1"/>
                <a:t>‘+’</a:t>
              </a:r>
            </a:p>
          </p:txBody>
        </p:sp>
        <p:sp>
          <p:nvSpPr>
            <p:cNvPr id="55314" name="Rectangle 16"/>
            <p:cNvSpPr>
              <a:spLocks noChangeArrowheads="1"/>
            </p:cNvSpPr>
            <p:nvPr/>
          </p:nvSpPr>
          <p:spPr bwMode="auto">
            <a:xfrm>
              <a:off x="1880" y="2628"/>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800" b="1"/>
                <a:t>‘4’</a:t>
              </a:r>
            </a:p>
          </p:txBody>
        </p:sp>
        <p:sp>
          <p:nvSpPr>
            <p:cNvPr id="55315" name="Rectangle 17"/>
            <p:cNvSpPr>
              <a:spLocks noChangeArrowheads="1"/>
            </p:cNvSpPr>
            <p:nvPr/>
          </p:nvSpPr>
          <p:spPr bwMode="auto">
            <a:xfrm>
              <a:off x="3125" y="1939"/>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800" b="1"/>
                <a:t>‘3’</a:t>
              </a:r>
            </a:p>
          </p:txBody>
        </p:sp>
        <p:sp>
          <p:nvSpPr>
            <p:cNvPr id="55316" name="Rectangle 18"/>
            <p:cNvSpPr>
              <a:spLocks noChangeArrowheads="1"/>
            </p:cNvSpPr>
            <p:nvPr/>
          </p:nvSpPr>
          <p:spPr bwMode="auto">
            <a:xfrm>
              <a:off x="2541" y="2611"/>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800" b="1"/>
                <a:t>‘2’</a:t>
              </a:r>
            </a:p>
          </p:txBody>
        </p:sp>
      </p:grpSp>
      <p:sp>
        <p:nvSpPr>
          <p:cNvPr id="55302" name="Rectangle 19"/>
          <p:cNvSpPr>
            <a:spLocks noChangeArrowheads="1"/>
          </p:cNvSpPr>
          <p:nvPr/>
        </p:nvSpPr>
        <p:spPr bwMode="auto">
          <a:xfrm>
            <a:off x="463550" y="5146675"/>
            <a:ext cx="8399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solidFill>
                  <a:srgbClr val="A50021"/>
                </a:solidFill>
              </a:rPr>
              <a:t>What infix, prefix, postfix expressions does it represent?</a:t>
            </a:r>
          </a:p>
        </p:txBody>
      </p:sp>
    </p:spTree>
    <p:extLst>
      <p:ext uri="{BB962C8B-B14F-4D97-AF65-F5344CB8AC3E}">
        <p14:creationId xmlns:p14="http://schemas.microsoft.com/office/powerpoint/2010/main" val="27097047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4"/>
          <p:cNvSpPr>
            <a:spLocks noGrp="1" noChangeArrowheads="1"/>
          </p:cNvSpPr>
          <p:nvPr>
            <p:ph type="title"/>
          </p:nvPr>
        </p:nvSpPr>
        <p:spPr>
          <a:xfrm>
            <a:off x="590550" y="209550"/>
            <a:ext cx="7848600" cy="1143000"/>
          </a:xfrm>
          <a:noFill/>
        </p:spPr>
        <p:txBody>
          <a:bodyPr/>
          <a:lstStyle/>
          <a:p>
            <a:r>
              <a:rPr lang="en-US" smtClean="0"/>
              <a:t>A Binary Expression Tree</a:t>
            </a:r>
          </a:p>
        </p:txBody>
      </p:sp>
      <p:sp>
        <p:nvSpPr>
          <p:cNvPr id="56324" name="Rectangle 3"/>
          <p:cNvSpPr>
            <a:spLocks noGrp="1" noChangeArrowheads="1"/>
          </p:cNvSpPr>
          <p:nvPr>
            <p:ph idx="1"/>
          </p:nvPr>
        </p:nvSpPr>
        <p:spPr>
          <a:xfrm>
            <a:off x="666750" y="1714500"/>
            <a:ext cx="7867650" cy="4248150"/>
          </a:xfrm>
          <a:noFill/>
        </p:spPr>
        <p:txBody>
          <a:bodyPr/>
          <a:lstStyle/>
          <a:p>
            <a:pPr>
              <a:buFont typeface="Monotype Sorts" pitchFamily="2" charset="2"/>
              <a:buNone/>
            </a:pPr>
            <a:endParaRPr lang="en-US" sz="800" b="1" smtClean="0">
              <a:latin typeface="Courier New" pitchFamily="49" charset="0"/>
            </a:endParaRPr>
          </a:p>
          <a:p>
            <a:pPr>
              <a:buFont typeface="Monotype Sorts" pitchFamily="2" charset="2"/>
              <a:buNone/>
            </a:pPr>
            <a:endParaRPr lang="en-US" sz="800" b="1" smtClean="0">
              <a:latin typeface="Courier New" pitchFamily="49" charset="0"/>
            </a:endParaRPr>
          </a:p>
          <a:p>
            <a:pPr>
              <a:buFont typeface="Monotype Sorts" pitchFamily="2" charset="2"/>
              <a:buNone/>
            </a:pPr>
            <a:endParaRPr lang="en-US" sz="2800" b="1" smtClean="0">
              <a:latin typeface="Courier New" pitchFamily="49" charset="0"/>
            </a:endParaRPr>
          </a:p>
          <a:p>
            <a:pPr>
              <a:buFont typeface="Monotype Sorts" pitchFamily="2" charset="2"/>
              <a:buNone/>
            </a:pPr>
            <a:endParaRPr lang="en-US" sz="1800" smtClean="0"/>
          </a:p>
          <a:p>
            <a:pPr>
              <a:buFont typeface="Monotype Sorts" pitchFamily="2" charset="2"/>
              <a:buNone/>
            </a:pPr>
            <a:endParaRPr lang="en-US" sz="2800" b="1" smtClean="0">
              <a:latin typeface="Courier New" pitchFamily="49" charset="0"/>
            </a:endParaRPr>
          </a:p>
          <a:p>
            <a:pPr>
              <a:buFont typeface="Monotype Sorts" pitchFamily="2" charset="2"/>
              <a:buNone/>
            </a:pPr>
            <a:endParaRPr lang="en-US" sz="2800" b="1" smtClean="0">
              <a:latin typeface="Courier New" pitchFamily="49" charset="0"/>
            </a:endParaRPr>
          </a:p>
          <a:p>
            <a:pPr>
              <a:buFont typeface="Monotype Sorts" pitchFamily="2" charset="2"/>
              <a:buNone/>
            </a:pPr>
            <a:endParaRPr lang="en-US" sz="1800" smtClean="0"/>
          </a:p>
          <a:p>
            <a:pPr>
              <a:buFont typeface="Monotype Sorts" pitchFamily="2" charset="2"/>
              <a:buNone/>
            </a:pPr>
            <a:r>
              <a:rPr lang="en-US" sz="2800" b="1" smtClean="0">
                <a:latin typeface="Courier New" pitchFamily="49" charset="0"/>
              </a:rPr>
              <a:t> </a:t>
            </a:r>
            <a:r>
              <a:rPr lang="en-US" sz="2800" smtClean="0"/>
              <a:t> </a:t>
            </a:r>
          </a:p>
        </p:txBody>
      </p:sp>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C3D60F64-FBB7-4BA1-97CC-66E14B638062}" type="slidenum">
              <a:rPr lang="en-US" sz="1400" smtClean="0"/>
              <a:pPr/>
              <a:t>35</a:t>
            </a:fld>
            <a:endParaRPr lang="en-US" sz="1400" smtClean="0"/>
          </a:p>
        </p:txBody>
      </p:sp>
      <p:sp>
        <p:nvSpPr>
          <p:cNvPr id="56323" name="Rectangle 2"/>
          <p:cNvSpPr>
            <a:spLocks noChangeArrowheads="1"/>
          </p:cNvSpPr>
          <p:nvPr/>
        </p:nvSpPr>
        <p:spPr bwMode="auto">
          <a:xfrm>
            <a:off x="158750" y="4883150"/>
            <a:ext cx="7988300" cy="1587500"/>
          </a:xfrm>
          <a:prstGeom prst="rect">
            <a:avLst/>
          </a:prstGeom>
          <a:solidFill>
            <a:schemeClr val="bg2"/>
          </a:solidFill>
          <a:ln w="12700">
            <a:solidFill>
              <a:schemeClr val="tx1"/>
            </a:solidFill>
            <a:miter lim="800000"/>
            <a:headEnd/>
            <a:tailEnd/>
          </a:ln>
        </p:spPr>
        <p:txBody>
          <a:bodyPr wrap="none" anchor="ctr"/>
          <a:lstStyle/>
          <a:p>
            <a:endParaRPr lang="en-MY"/>
          </a:p>
        </p:txBody>
      </p:sp>
      <p:grpSp>
        <p:nvGrpSpPr>
          <p:cNvPr id="56326" name="Group 5"/>
          <p:cNvGrpSpPr>
            <a:grpSpLocks/>
          </p:cNvGrpSpPr>
          <p:nvPr/>
        </p:nvGrpSpPr>
        <p:grpSpPr bwMode="auto">
          <a:xfrm>
            <a:off x="2984500" y="1884363"/>
            <a:ext cx="2590800" cy="2654300"/>
            <a:chOff x="1880" y="1187"/>
            <a:chExt cx="1632" cy="1672"/>
          </a:xfrm>
        </p:grpSpPr>
        <p:sp>
          <p:nvSpPr>
            <p:cNvPr id="56328" name="Rectangle 6"/>
            <p:cNvSpPr>
              <a:spLocks noChangeArrowheads="1"/>
            </p:cNvSpPr>
            <p:nvPr/>
          </p:nvSpPr>
          <p:spPr bwMode="auto">
            <a:xfrm>
              <a:off x="2704" y="1187"/>
              <a:ext cx="414" cy="321"/>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56329" name="Rectangle 7"/>
            <p:cNvSpPr>
              <a:spLocks noChangeArrowheads="1"/>
            </p:cNvSpPr>
            <p:nvPr/>
          </p:nvSpPr>
          <p:spPr bwMode="auto">
            <a:xfrm>
              <a:off x="2272" y="1853"/>
              <a:ext cx="424" cy="327"/>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56330" name="Rectangle 8"/>
            <p:cNvSpPr>
              <a:spLocks noChangeArrowheads="1"/>
            </p:cNvSpPr>
            <p:nvPr/>
          </p:nvSpPr>
          <p:spPr bwMode="auto">
            <a:xfrm>
              <a:off x="3114" y="1848"/>
              <a:ext cx="398" cy="332"/>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56331" name="Rectangle 9"/>
            <p:cNvSpPr>
              <a:spLocks noChangeArrowheads="1"/>
            </p:cNvSpPr>
            <p:nvPr/>
          </p:nvSpPr>
          <p:spPr bwMode="auto">
            <a:xfrm>
              <a:off x="1887" y="2514"/>
              <a:ext cx="377" cy="314"/>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56332" name="Rectangle 10"/>
            <p:cNvSpPr>
              <a:spLocks noChangeArrowheads="1"/>
            </p:cNvSpPr>
            <p:nvPr/>
          </p:nvSpPr>
          <p:spPr bwMode="auto">
            <a:xfrm>
              <a:off x="2526" y="2500"/>
              <a:ext cx="386" cy="340"/>
            </a:xfrm>
            <a:prstGeom prst="rect">
              <a:avLst/>
            </a:prstGeom>
            <a:solidFill>
              <a:schemeClr val="accent1"/>
            </a:solidFill>
            <a:ln w="12700">
              <a:solidFill>
                <a:schemeClr val="tx1"/>
              </a:solidFill>
              <a:miter lim="800000"/>
              <a:headEnd/>
              <a:tailEnd/>
            </a:ln>
          </p:spPr>
          <p:txBody>
            <a:bodyPr wrap="none" anchor="ctr"/>
            <a:lstStyle/>
            <a:p>
              <a:endParaRPr lang="en-MY"/>
            </a:p>
          </p:txBody>
        </p:sp>
        <p:sp>
          <p:nvSpPr>
            <p:cNvPr id="56333" name="Rectangle 11"/>
            <p:cNvSpPr>
              <a:spLocks noChangeArrowheads="1"/>
            </p:cNvSpPr>
            <p:nvPr/>
          </p:nvSpPr>
          <p:spPr bwMode="auto">
            <a:xfrm>
              <a:off x="2667" y="1211"/>
              <a:ext cx="4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latin typeface="Courier New" pitchFamily="49" charset="0"/>
                </a:rPr>
                <a:t>‘*’</a:t>
              </a:r>
            </a:p>
          </p:txBody>
        </p:sp>
        <p:sp>
          <p:nvSpPr>
            <p:cNvPr id="56334" name="Line 12"/>
            <p:cNvSpPr>
              <a:spLocks noChangeShapeType="1"/>
            </p:cNvSpPr>
            <p:nvPr/>
          </p:nvSpPr>
          <p:spPr bwMode="auto">
            <a:xfrm flipH="1" flipV="1">
              <a:off x="3122" y="1443"/>
              <a:ext cx="311" cy="42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56335" name="Line 13"/>
            <p:cNvSpPr>
              <a:spLocks noChangeShapeType="1"/>
            </p:cNvSpPr>
            <p:nvPr/>
          </p:nvSpPr>
          <p:spPr bwMode="auto">
            <a:xfrm flipH="1" flipV="1">
              <a:off x="2606" y="2085"/>
              <a:ext cx="243" cy="396"/>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56336" name="Line 14"/>
            <p:cNvSpPr>
              <a:spLocks noChangeShapeType="1"/>
            </p:cNvSpPr>
            <p:nvPr/>
          </p:nvSpPr>
          <p:spPr bwMode="auto">
            <a:xfrm flipV="1">
              <a:off x="2121" y="2095"/>
              <a:ext cx="254" cy="41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56337" name="Line 15"/>
            <p:cNvSpPr>
              <a:spLocks noChangeShapeType="1"/>
            </p:cNvSpPr>
            <p:nvPr/>
          </p:nvSpPr>
          <p:spPr bwMode="auto">
            <a:xfrm flipV="1">
              <a:off x="2545" y="1413"/>
              <a:ext cx="279" cy="43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MY"/>
            </a:p>
          </p:txBody>
        </p:sp>
        <p:sp>
          <p:nvSpPr>
            <p:cNvPr id="56338" name="Rectangle 16"/>
            <p:cNvSpPr>
              <a:spLocks noChangeArrowheads="1"/>
            </p:cNvSpPr>
            <p:nvPr/>
          </p:nvSpPr>
          <p:spPr bwMode="auto">
            <a:xfrm>
              <a:off x="2258" y="1857"/>
              <a:ext cx="4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t> </a:t>
              </a:r>
              <a:r>
                <a:rPr lang="en-US" sz="2800" b="1"/>
                <a:t>‘+’</a:t>
              </a:r>
            </a:p>
          </p:txBody>
        </p:sp>
        <p:sp>
          <p:nvSpPr>
            <p:cNvPr id="56339" name="Rectangle 17"/>
            <p:cNvSpPr>
              <a:spLocks noChangeArrowheads="1"/>
            </p:cNvSpPr>
            <p:nvPr/>
          </p:nvSpPr>
          <p:spPr bwMode="auto">
            <a:xfrm>
              <a:off x="1880" y="2532"/>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800" b="1"/>
                <a:t>‘4’</a:t>
              </a:r>
            </a:p>
          </p:txBody>
        </p:sp>
        <p:sp>
          <p:nvSpPr>
            <p:cNvPr id="56340" name="Rectangle 18"/>
            <p:cNvSpPr>
              <a:spLocks noChangeArrowheads="1"/>
            </p:cNvSpPr>
            <p:nvPr/>
          </p:nvSpPr>
          <p:spPr bwMode="auto">
            <a:xfrm>
              <a:off x="3125" y="1843"/>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800" b="1"/>
                <a:t>‘3’</a:t>
              </a:r>
            </a:p>
          </p:txBody>
        </p:sp>
        <p:sp>
          <p:nvSpPr>
            <p:cNvPr id="56341" name="Rectangle 19"/>
            <p:cNvSpPr>
              <a:spLocks noChangeArrowheads="1"/>
            </p:cNvSpPr>
            <p:nvPr/>
          </p:nvSpPr>
          <p:spPr bwMode="auto">
            <a:xfrm>
              <a:off x="2541" y="2515"/>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800" b="1"/>
                <a:t>‘2’</a:t>
              </a:r>
            </a:p>
          </p:txBody>
        </p:sp>
      </p:grpSp>
      <p:sp>
        <p:nvSpPr>
          <p:cNvPr id="56327" name="Rectangle 20"/>
          <p:cNvSpPr>
            <a:spLocks noChangeArrowheads="1"/>
          </p:cNvSpPr>
          <p:nvPr/>
        </p:nvSpPr>
        <p:spPr bwMode="auto">
          <a:xfrm>
            <a:off x="368300" y="4956175"/>
            <a:ext cx="7712075"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t>Infix:</a:t>
            </a:r>
            <a:r>
              <a:rPr lang="en-US" b="1">
                <a:solidFill>
                  <a:srgbClr val="A50021"/>
                </a:solidFill>
              </a:rPr>
              <a:t>          ( ( 4 + 2 ) * 3 ) </a:t>
            </a:r>
          </a:p>
          <a:p>
            <a:endParaRPr lang="en-US" sz="1000" b="1">
              <a:solidFill>
                <a:srgbClr val="A50021"/>
              </a:solidFill>
            </a:endParaRPr>
          </a:p>
          <a:p>
            <a:r>
              <a:rPr lang="en-US" b="1"/>
              <a:t>Prefix:</a:t>
            </a:r>
            <a:r>
              <a:rPr lang="en-US" b="1">
                <a:solidFill>
                  <a:srgbClr val="A50021"/>
                </a:solidFill>
              </a:rPr>
              <a:t>        *  +  4  2  3                    </a:t>
            </a:r>
            <a:r>
              <a:rPr lang="en-US" b="1" i="1">
                <a:solidFill>
                  <a:srgbClr val="3333CC"/>
                </a:solidFill>
              </a:rPr>
              <a:t>evaluate from right</a:t>
            </a:r>
            <a:endParaRPr lang="en-US" b="1">
              <a:solidFill>
                <a:srgbClr val="A50021"/>
              </a:solidFill>
            </a:endParaRPr>
          </a:p>
          <a:p>
            <a:endParaRPr lang="en-US" sz="1000" b="1">
              <a:solidFill>
                <a:srgbClr val="A50021"/>
              </a:solidFill>
            </a:endParaRPr>
          </a:p>
          <a:p>
            <a:r>
              <a:rPr lang="en-US" b="1"/>
              <a:t>Postfix:</a:t>
            </a:r>
            <a:r>
              <a:rPr lang="en-US" b="1">
                <a:solidFill>
                  <a:srgbClr val="A50021"/>
                </a:solidFill>
              </a:rPr>
              <a:t>      4  2  +  3  *                    </a:t>
            </a:r>
            <a:r>
              <a:rPr lang="en-US" b="1" i="1">
                <a:solidFill>
                  <a:srgbClr val="CC0000"/>
                </a:solidFill>
              </a:rPr>
              <a:t>evaluate from left</a:t>
            </a:r>
          </a:p>
        </p:txBody>
      </p:sp>
    </p:spTree>
    <p:extLst>
      <p:ext uri="{BB962C8B-B14F-4D97-AF65-F5344CB8AC3E}">
        <p14:creationId xmlns:p14="http://schemas.microsoft.com/office/powerpoint/2010/main" val="22362921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dirty="0" smtClean="0">
                <a:solidFill>
                  <a:schemeClr val="tx1"/>
                </a:solidFill>
              </a:rPr>
              <a:t>Application of TREE: Converting </a:t>
            </a:r>
            <a:r>
              <a:rPr lang="en-US" altLang="en-US" dirty="0">
                <a:solidFill>
                  <a:schemeClr val="tx1"/>
                </a:solidFill>
              </a:rPr>
              <a:t>Infix to RPN</a:t>
            </a:r>
          </a:p>
        </p:txBody>
      </p:sp>
      <p:sp>
        <p:nvSpPr>
          <p:cNvPr id="67" name="Slide Number Placeholder 4"/>
          <p:cNvSpPr>
            <a:spLocks noGrp="1"/>
          </p:cNvSpPr>
          <p:nvPr>
            <p:ph type="sldNum" sz="quarter" idx="12"/>
          </p:nvPr>
        </p:nvSpPr>
        <p:spPr/>
        <p:txBody>
          <a:bodyPr/>
          <a:lstStyle/>
          <a:p>
            <a:fld id="{3B4B52E0-A6DE-45B6-9189-B56B59E698FC}" type="slidenum">
              <a:rPr lang="en-US"/>
              <a:pPr/>
              <a:t>36</a:t>
            </a:fld>
            <a:endParaRPr lang="en-US"/>
          </a:p>
        </p:txBody>
      </p:sp>
      <p:sp>
        <p:nvSpPr>
          <p:cNvPr id="84995" name="Text Box 3"/>
          <p:cNvSpPr txBox="1">
            <a:spLocks noChangeArrowheads="1"/>
          </p:cNvSpPr>
          <p:nvPr/>
        </p:nvSpPr>
        <p:spPr bwMode="auto">
          <a:xfrm>
            <a:off x="304800" y="1600200"/>
            <a:ext cx="861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i="1"/>
              <a:t>By hand:</a:t>
            </a:r>
            <a:r>
              <a:rPr lang="en-US" sz="2400"/>
              <a:t> Represent infix expression as an </a:t>
            </a:r>
            <a:r>
              <a:rPr lang="en-US" sz="2400" i="1"/>
              <a:t>expression tree</a:t>
            </a:r>
            <a:r>
              <a:rPr lang="en-US" sz="2400"/>
              <a:t>:</a:t>
            </a:r>
          </a:p>
        </p:txBody>
      </p:sp>
      <p:sp>
        <p:nvSpPr>
          <p:cNvPr id="84996" name="Rectangle 4"/>
          <p:cNvSpPr>
            <a:spLocks noChangeArrowheads="1"/>
          </p:cNvSpPr>
          <p:nvPr/>
        </p:nvSpPr>
        <p:spPr bwMode="auto">
          <a:xfrm>
            <a:off x="685800" y="24384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 * B + C</a:t>
            </a:r>
            <a:r>
              <a:rPr lang="en-US" sz="2000">
                <a:solidFill>
                  <a:srgbClr val="6666FF"/>
                </a:solidFill>
                <a:latin typeface="Courier New" panose="02070309020205020404" pitchFamily="49" charset="0"/>
              </a:rPr>
              <a:t> </a:t>
            </a:r>
            <a:endParaRPr lang="en-US" sz="2000">
              <a:solidFill>
                <a:srgbClr val="6666FF"/>
              </a:solidFill>
              <a:latin typeface="Times New Roman MT Extra Bold" pitchFamily="18" charset="0"/>
            </a:endParaRPr>
          </a:p>
        </p:txBody>
      </p:sp>
      <p:grpSp>
        <p:nvGrpSpPr>
          <p:cNvPr id="84997" name="Group 5"/>
          <p:cNvGrpSpPr>
            <a:grpSpLocks/>
          </p:cNvGrpSpPr>
          <p:nvPr/>
        </p:nvGrpSpPr>
        <p:grpSpPr bwMode="auto">
          <a:xfrm>
            <a:off x="1149350" y="2967038"/>
            <a:ext cx="1149350" cy="1227137"/>
            <a:chOff x="724" y="1869"/>
            <a:chExt cx="724" cy="773"/>
          </a:xfrm>
        </p:grpSpPr>
        <p:sp>
          <p:nvSpPr>
            <p:cNvPr id="84998" name="Rectangle 6"/>
            <p:cNvSpPr>
              <a:spLocks noChangeAspect="1" noChangeArrowheads="1"/>
            </p:cNvSpPr>
            <p:nvPr/>
          </p:nvSpPr>
          <p:spPr bwMode="auto">
            <a:xfrm>
              <a:off x="972" y="1908"/>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t>
              </a:r>
              <a:endParaRPr lang="en-US" sz="2000">
                <a:solidFill>
                  <a:srgbClr val="6666FF"/>
                </a:solidFill>
                <a:latin typeface="Times New Roman MT Extra Bold" pitchFamily="18" charset="0"/>
              </a:endParaRPr>
            </a:p>
          </p:txBody>
        </p:sp>
        <p:sp>
          <p:nvSpPr>
            <p:cNvPr id="84999" name="Rectangle 7"/>
            <p:cNvSpPr>
              <a:spLocks noChangeAspect="1" noChangeArrowheads="1"/>
            </p:cNvSpPr>
            <p:nvPr/>
          </p:nvSpPr>
          <p:spPr bwMode="auto">
            <a:xfrm>
              <a:off x="1352" y="2450"/>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C</a:t>
              </a:r>
              <a:endParaRPr lang="en-US" sz="2000">
                <a:solidFill>
                  <a:srgbClr val="6666FF"/>
                </a:solidFill>
                <a:latin typeface="Times New Roman MT Extra Bold" pitchFamily="18" charset="0"/>
              </a:endParaRPr>
            </a:p>
          </p:txBody>
        </p:sp>
        <p:sp>
          <p:nvSpPr>
            <p:cNvPr id="85000" name="Line 8"/>
            <p:cNvSpPr>
              <a:spLocks noChangeAspect="1" noChangeShapeType="1"/>
            </p:cNvSpPr>
            <p:nvPr/>
          </p:nvSpPr>
          <p:spPr bwMode="auto">
            <a:xfrm flipH="1">
              <a:off x="724" y="2126"/>
              <a:ext cx="213" cy="268"/>
            </a:xfrm>
            <a:prstGeom prst="line">
              <a:avLst/>
            </a:prstGeom>
            <a:noFill/>
            <a:ln w="2032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01" name="Line 9"/>
            <p:cNvSpPr>
              <a:spLocks noChangeAspect="1" noChangeShapeType="1"/>
            </p:cNvSpPr>
            <p:nvPr/>
          </p:nvSpPr>
          <p:spPr bwMode="auto">
            <a:xfrm>
              <a:off x="1082" y="2125"/>
              <a:ext cx="270" cy="305"/>
            </a:xfrm>
            <a:prstGeom prst="line">
              <a:avLst/>
            </a:prstGeom>
            <a:noFill/>
            <a:ln w="2032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02" name="Oval 10"/>
            <p:cNvSpPr>
              <a:spLocks noChangeAspect="1" noChangeArrowheads="1"/>
            </p:cNvSpPr>
            <p:nvPr/>
          </p:nvSpPr>
          <p:spPr bwMode="auto">
            <a:xfrm>
              <a:off x="869" y="1869"/>
              <a:ext cx="250" cy="268"/>
            </a:xfrm>
            <a:prstGeom prst="ellipse">
              <a:avLst/>
            </a:prstGeom>
            <a:noFill/>
            <a:ln w="2032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5003" name="Group 11"/>
          <p:cNvGrpSpPr>
            <a:grpSpLocks/>
          </p:cNvGrpSpPr>
          <p:nvPr/>
        </p:nvGrpSpPr>
        <p:grpSpPr bwMode="auto">
          <a:xfrm>
            <a:off x="387350" y="3790950"/>
            <a:ext cx="1373188" cy="1144588"/>
            <a:chOff x="244" y="2388"/>
            <a:chExt cx="865" cy="721"/>
          </a:xfrm>
        </p:grpSpPr>
        <p:sp>
          <p:nvSpPr>
            <p:cNvPr id="85004" name="Rectangle 12"/>
            <p:cNvSpPr>
              <a:spLocks noChangeAspect="1" noChangeArrowheads="1"/>
            </p:cNvSpPr>
            <p:nvPr/>
          </p:nvSpPr>
          <p:spPr bwMode="auto">
            <a:xfrm>
              <a:off x="628" y="2416"/>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t>
              </a:r>
              <a:endParaRPr lang="en-US" sz="2000">
                <a:solidFill>
                  <a:srgbClr val="6666FF"/>
                </a:solidFill>
                <a:latin typeface="Times New Roman MT Extra Bold" pitchFamily="18" charset="0"/>
              </a:endParaRPr>
            </a:p>
          </p:txBody>
        </p:sp>
        <p:sp>
          <p:nvSpPr>
            <p:cNvPr id="85005" name="Rectangle 13"/>
            <p:cNvSpPr>
              <a:spLocks noChangeAspect="1" noChangeArrowheads="1"/>
            </p:cNvSpPr>
            <p:nvPr/>
          </p:nvSpPr>
          <p:spPr bwMode="auto">
            <a:xfrm>
              <a:off x="244" y="2893"/>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a:t>
              </a:r>
              <a:endParaRPr lang="en-US" sz="2000">
                <a:solidFill>
                  <a:srgbClr val="6666FF"/>
                </a:solidFill>
                <a:latin typeface="Times New Roman MT Extra Bold" pitchFamily="18" charset="0"/>
              </a:endParaRPr>
            </a:p>
          </p:txBody>
        </p:sp>
        <p:sp>
          <p:nvSpPr>
            <p:cNvPr id="85006" name="Rectangle 14"/>
            <p:cNvSpPr>
              <a:spLocks noChangeAspect="1" noChangeArrowheads="1"/>
            </p:cNvSpPr>
            <p:nvPr/>
          </p:nvSpPr>
          <p:spPr bwMode="auto">
            <a:xfrm>
              <a:off x="1013" y="2917"/>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B</a:t>
              </a:r>
              <a:endParaRPr lang="en-US" sz="2000">
                <a:solidFill>
                  <a:srgbClr val="6666FF"/>
                </a:solidFill>
                <a:latin typeface="Times New Roman MT Extra Bold" pitchFamily="18" charset="0"/>
              </a:endParaRPr>
            </a:p>
          </p:txBody>
        </p:sp>
        <p:sp>
          <p:nvSpPr>
            <p:cNvPr id="85007" name="Line 15"/>
            <p:cNvSpPr>
              <a:spLocks noChangeAspect="1" noChangeShapeType="1"/>
            </p:cNvSpPr>
            <p:nvPr/>
          </p:nvSpPr>
          <p:spPr bwMode="auto">
            <a:xfrm flipH="1">
              <a:off x="360" y="2645"/>
              <a:ext cx="231" cy="325"/>
            </a:xfrm>
            <a:prstGeom prst="line">
              <a:avLst/>
            </a:prstGeom>
            <a:noFill/>
            <a:ln w="2032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08" name="Line 16"/>
            <p:cNvSpPr>
              <a:spLocks noChangeAspect="1" noChangeShapeType="1"/>
            </p:cNvSpPr>
            <p:nvPr/>
          </p:nvSpPr>
          <p:spPr bwMode="auto">
            <a:xfrm>
              <a:off x="761" y="2631"/>
              <a:ext cx="232" cy="306"/>
            </a:xfrm>
            <a:prstGeom prst="line">
              <a:avLst/>
            </a:prstGeom>
            <a:noFill/>
            <a:ln w="2032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09" name="Oval 17"/>
            <p:cNvSpPr>
              <a:spLocks noChangeAspect="1" noChangeArrowheads="1"/>
            </p:cNvSpPr>
            <p:nvPr/>
          </p:nvSpPr>
          <p:spPr bwMode="auto">
            <a:xfrm>
              <a:off x="543" y="2388"/>
              <a:ext cx="250" cy="266"/>
            </a:xfrm>
            <a:prstGeom prst="ellipse">
              <a:avLst/>
            </a:prstGeom>
            <a:noFill/>
            <a:ln w="2032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5010" name="Rectangle 18"/>
          <p:cNvSpPr>
            <a:spLocks noChangeArrowheads="1"/>
          </p:cNvSpPr>
          <p:nvPr/>
        </p:nvSpPr>
        <p:spPr bwMode="auto">
          <a:xfrm>
            <a:off x="3124200" y="24463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 * (B + C) </a:t>
            </a:r>
            <a:endParaRPr lang="en-US" sz="2000" b="1">
              <a:solidFill>
                <a:srgbClr val="6666FF"/>
              </a:solidFill>
              <a:latin typeface="Times New Roman MT Extra Bold" pitchFamily="18" charset="0"/>
            </a:endParaRPr>
          </a:p>
        </p:txBody>
      </p:sp>
      <p:sp>
        <p:nvSpPr>
          <p:cNvPr id="85011" name="Rectangle 19"/>
          <p:cNvSpPr>
            <a:spLocks noChangeArrowheads="1"/>
          </p:cNvSpPr>
          <p:nvPr/>
        </p:nvSpPr>
        <p:spPr bwMode="auto">
          <a:xfrm>
            <a:off x="5181600" y="2454275"/>
            <a:ext cx="396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r>
              <a:rPr lang="en-US" sz="2000" b="1">
                <a:solidFill>
                  <a:srgbClr val="6666FF"/>
                </a:solidFill>
                <a:latin typeface="Courier New" panose="02070309020205020404" pitchFamily="49" charset="0"/>
              </a:rPr>
              <a:t>((A + B) * C) / (D - E)</a:t>
            </a:r>
            <a:endParaRPr lang="en-US" sz="2400" b="1">
              <a:solidFill>
                <a:srgbClr val="6666FF"/>
              </a:solidFill>
              <a:latin typeface="Courier New" panose="02070309020205020404" pitchFamily="49" charset="0"/>
            </a:endParaRPr>
          </a:p>
        </p:txBody>
      </p:sp>
      <p:grpSp>
        <p:nvGrpSpPr>
          <p:cNvPr id="85012" name="Group 20"/>
          <p:cNvGrpSpPr>
            <a:grpSpLocks/>
          </p:cNvGrpSpPr>
          <p:nvPr/>
        </p:nvGrpSpPr>
        <p:grpSpPr bwMode="auto">
          <a:xfrm>
            <a:off x="2981325" y="2903538"/>
            <a:ext cx="1152525" cy="1109662"/>
            <a:chOff x="1878" y="1829"/>
            <a:chExt cx="726" cy="699"/>
          </a:xfrm>
        </p:grpSpPr>
        <p:sp>
          <p:nvSpPr>
            <p:cNvPr id="85013" name="Rectangle 21"/>
            <p:cNvSpPr>
              <a:spLocks noChangeAspect="1" noChangeArrowheads="1"/>
            </p:cNvSpPr>
            <p:nvPr/>
          </p:nvSpPr>
          <p:spPr bwMode="auto">
            <a:xfrm>
              <a:off x="2241" y="1858"/>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t>
              </a:r>
              <a:endParaRPr lang="en-US" sz="2000" b="1">
                <a:solidFill>
                  <a:srgbClr val="6666FF"/>
                </a:solidFill>
                <a:latin typeface="Times New Roman MT Extra Bold" pitchFamily="18" charset="0"/>
              </a:endParaRPr>
            </a:p>
          </p:txBody>
        </p:sp>
        <p:sp>
          <p:nvSpPr>
            <p:cNvPr id="85014" name="Rectangle 22"/>
            <p:cNvSpPr>
              <a:spLocks noChangeAspect="1" noChangeArrowheads="1"/>
            </p:cNvSpPr>
            <p:nvPr/>
          </p:nvSpPr>
          <p:spPr bwMode="auto">
            <a:xfrm>
              <a:off x="1878" y="2336"/>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a:t>
              </a:r>
              <a:endParaRPr lang="en-US" sz="2000" b="1">
                <a:solidFill>
                  <a:srgbClr val="6666FF"/>
                </a:solidFill>
                <a:latin typeface="Times New Roman MT Extra Bold" pitchFamily="18" charset="0"/>
              </a:endParaRPr>
            </a:p>
          </p:txBody>
        </p:sp>
        <p:sp>
          <p:nvSpPr>
            <p:cNvPr id="85015" name="Line 23"/>
            <p:cNvSpPr>
              <a:spLocks noChangeAspect="1" noChangeShapeType="1"/>
            </p:cNvSpPr>
            <p:nvPr/>
          </p:nvSpPr>
          <p:spPr bwMode="auto">
            <a:xfrm flipH="1">
              <a:off x="1994" y="2087"/>
              <a:ext cx="229" cy="326"/>
            </a:xfrm>
            <a:prstGeom prst="line">
              <a:avLst/>
            </a:prstGeom>
            <a:noFill/>
            <a:ln w="2032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16" name="Line 24"/>
            <p:cNvSpPr>
              <a:spLocks noChangeAspect="1" noChangeShapeType="1"/>
            </p:cNvSpPr>
            <p:nvPr/>
          </p:nvSpPr>
          <p:spPr bwMode="auto">
            <a:xfrm>
              <a:off x="2375" y="2087"/>
              <a:ext cx="229" cy="345"/>
            </a:xfrm>
            <a:prstGeom prst="line">
              <a:avLst/>
            </a:prstGeom>
            <a:noFill/>
            <a:ln w="2032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17" name="Oval 25"/>
            <p:cNvSpPr>
              <a:spLocks noChangeAspect="1" noChangeArrowheads="1"/>
            </p:cNvSpPr>
            <p:nvPr/>
          </p:nvSpPr>
          <p:spPr bwMode="auto">
            <a:xfrm>
              <a:off x="2175" y="1829"/>
              <a:ext cx="248" cy="267"/>
            </a:xfrm>
            <a:prstGeom prst="ellipse">
              <a:avLst/>
            </a:prstGeom>
            <a:noFill/>
            <a:ln w="2032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5018" name="Group 26"/>
          <p:cNvGrpSpPr>
            <a:grpSpLocks/>
          </p:cNvGrpSpPr>
          <p:nvPr/>
        </p:nvGrpSpPr>
        <p:grpSpPr bwMode="auto">
          <a:xfrm>
            <a:off x="3709988" y="3844925"/>
            <a:ext cx="1195387" cy="1200150"/>
            <a:chOff x="2337" y="2422"/>
            <a:chExt cx="753" cy="756"/>
          </a:xfrm>
        </p:grpSpPr>
        <p:sp>
          <p:nvSpPr>
            <p:cNvPr id="85019" name="Rectangle 27"/>
            <p:cNvSpPr>
              <a:spLocks noChangeAspect="1" noChangeArrowheads="1"/>
            </p:cNvSpPr>
            <p:nvPr/>
          </p:nvSpPr>
          <p:spPr bwMode="auto">
            <a:xfrm>
              <a:off x="2652" y="2463"/>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t>
              </a:r>
              <a:endParaRPr lang="en-US" sz="2000" b="1">
                <a:solidFill>
                  <a:srgbClr val="6666FF"/>
                </a:solidFill>
                <a:latin typeface="Times New Roman MT Extra Bold" pitchFamily="18" charset="0"/>
              </a:endParaRPr>
            </a:p>
          </p:txBody>
        </p:sp>
        <p:sp>
          <p:nvSpPr>
            <p:cNvPr id="85020" name="Rectangle 28"/>
            <p:cNvSpPr>
              <a:spLocks noChangeAspect="1" noChangeArrowheads="1"/>
            </p:cNvSpPr>
            <p:nvPr/>
          </p:nvSpPr>
          <p:spPr bwMode="auto">
            <a:xfrm>
              <a:off x="2337" y="2966"/>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B</a:t>
              </a:r>
              <a:endParaRPr lang="en-US" sz="2000" b="1">
                <a:solidFill>
                  <a:srgbClr val="6666FF"/>
                </a:solidFill>
                <a:latin typeface="Times New Roman MT Extra Bold" pitchFamily="18" charset="0"/>
              </a:endParaRPr>
            </a:p>
          </p:txBody>
        </p:sp>
        <p:sp>
          <p:nvSpPr>
            <p:cNvPr id="85021" name="Rectangle 29"/>
            <p:cNvSpPr>
              <a:spLocks noChangeAspect="1" noChangeArrowheads="1"/>
            </p:cNvSpPr>
            <p:nvPr/>
          </p:nvSpPr>
          <p:spPr bwMode="auto">
            <a:xfrm>
              <a:off x="2994" y="2986"/>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C</a:t>
              </a:r>
              <a:endParaRPr lang="en-US" sz="2000" b="1">
                <a:solidFill>
                  <a:srgbClr val="6666FF"/>
                </a:solidFill>
                <a:latin typeface="Times New Roman MT Extra Bold" pitchFamily="18" charset="0"/>
              </a:endParaRPr>
            </a:p>
          </p:txBody>
        </p:sp>
        <p:sp>
          <p:nvSpPr>
            <p:cNvPr id="85022" name="Line 30"/>
            <p:cNvSpPr>
              <a:spLocks noChangeAspect="1" noChangeShapeType="1"/>
            </p:cNvSpPr>
            <p:nvPr/>
          </p:nvSpPr>
          <p:spPr bwMode="auto">
            <a:xfrm flipH="1">
              <a:off x="2432" y="2680"/>
              <a:ext cx="210" cy="268"/>
            </a:xfrm>
            <a:prstGeom prst="line">
              <a:avLst/>
            </a:prstGeom>
            <a:noFill/>
            <a:ln w="2032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23" name="Oval 31"/>
            <p:cNvSpPr>
              <a:spLocks noChangeAspect="1" noChangeArrowheads="1"/>
            </p:cNvSpPr>
            <p:nvPr/>
          </p:nvSpPr>
          <p:spPr bwMode="auto">
            <a:xfrm>
              <a:off x="2576" y="2422"/>
              <a:ext cx="247" cy="268"/>
            </a:xfrm>
            <a:prstGeom prst="ellipse">
              <a:avLst/>
            </a:prstGeom>
            <a:noFill/>
            <a:ln w="2032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5024" name="Line 32"/>
            <p:cNvSpPr>
              <a:spLocks noChangeAspect="1" noChangeShapeType="1"/>
            </p:cNvSpPr>
            <p:nvPr/>
          </p:nvSpPr>
          <p:spPr bwMode="auto">
            <a:xfrm>
              <a:off x="2771" y="2651"/>
              <a:ext cx="229" cy="345"/>
            </a:xfrm>
            <a:prstGeom prst="line">
              <a:avLst/>
            </a:prstGeom>
            <a:noFill/>
            <a:ln w="2032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5025" name="Group 33"/>
          <p:cNvGrpSpPr>
            <a:grpSpLocks/>
          </p:cNvGrpSpPr>
          <p:nvPr/>
        </p:nvGrpSpPr>
        <p:grpSpPr bwMode="auto">
          <a:xfrm>
            <a:off x="5181600" y="2971800"/>
            <a:ext cx="3584575" cy="2700338"/>
            <a:chOff x="3264" y="1872"/>
            <a:chExt cx="2258" cy="1701"/>
          </a:xfrm>
        </p:grpSpPr>
        <p:grpSp>
          <p:nvGrpSpPr>
            <p:cNvPr id="85026" name="Group 34"/>
            <p:cNvGrpSpPr>
              <a:grpSpLocks/>
            </p:cNvGrpSpPr>
            <p:nvPr/>
          </p:nvGrpSpPr>
          <p:grpSpPr bwMode="auto">
            <a:xfrm>
              <a:off x="3264" y="1872"/>
              <a:ext cx="2258" cy="1701"/>
              <a:chOff x="3264" y="1872"/>
              <a:chExt cx="2258" cy="1701"/>
            </a:xfrm>
          </p:grpSpPr>
          <p:sp>
            <p:nvSpPr>
              <p:cNvPr id="85027" name="Line 35"/>
              <p:cNvSpPr>
                <a:spLocks noChangeAspect="1" noChangeShapeType="1"/>
              </p:cNvSpPr>
              <p:nvPr/>
            </p:nvSpPr>
            <p:spPr bwMode="auto">
              <a:xfrm flipH="1">
                <a:off x="3315" y="3070"/>
                <a:ext cx="242" cy="293"/>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5028" name="Group 36"/>
              <p:cNvGrpSpPr>
                <a:grpSpLocks/>
              </p:cNvGrpSpPr>
              <p:nvPr/>
            </p:nvGrpSpPr>
            <p:grpSpPr bwMode="auto">
              <a:xfrm>
                <a:off x="3264" y="1872"/>
                <a:ext cx="2258" cy="1701"/>
                <a:chOff x="3264" y="1872"/>
                <a:chExt cx="2258" cy="1701"/>
              </a:xfrm>
            </p:grpSpPr>
            <p:sp>
              <p:nvSpPr>
                <p:cNvPr id="85029" name="Rectangle 37"/>
                <p:cNvSpPr>
                  <a:spLocks noChangeAspect="1" noChangeArrowheads="1"/>
                </p:cNvSpPr>
                <p:nvPr/>
              </p:nvSpPr>
              <p:spPr bwMode="auto">
                <a:xfrm>
                  <a:off x="4371" y="2897"/>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C</a:t>
                  </a:r>
                  <a:endParaRPr lang="en-US" sz="2000" b="1">
                    <a:solidFill>
                      <a:srgbClr val="6666FF"/>
                    </a:solidFill>
                    <a:latin typeface="Times New Roman MT Extra Bold" pitchFamily="18" charset="0"/>
                  </a:endParaRPr>
                </a:p>
              </p:txBody>
            </p:sp>
            <p:sp>
              <p:nvSpPr>
                <p:cNvPr id="85030" name="Rectangle 38"/>
                <p:cNvSpPr>
                  <a:spLocks noChangeAspect="1" noChangeArrowheads="1"/>
                </p:cNvSpPr>
                <p:nvPr/>
              </p:nvSpPr>
              <p:spPr bwMode="auto">
                <a:xfrm>
                  <a:off x="3264" y="3381"/>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a:t>
                  </a:r>
                  <a:endParaRPr lang="en-US" sz="2000" b="1">
                    <a:solidFill>
                      <a:srgbClr val="6666FF"/>
                    </a:solidFill>
                    <a:latin typeface="Times New Roman MT Extra Bold" pitchFamily="18" charset="0"/>
                  </a:endParaRPr>
                </a:p>
              </p:txBody>
            </p:sp>
            <p:sp>
              <p:nvSpPr>
                <p:cNvPr id="85031" name="Rectangle 39"/>
                <p:cNvSpPr>
                  <a:spLocks noChangeAspect="1" noChangeArrowheads="1"/>
                </p:cNvSpPr>
                <p:nvPr/>
              </p:nvSpPr>
              <p:spPr bwMode="auto">
                <a:xfrm>
                  <a:off x="3926" y="3369"/>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B</a:t>
                  </a:r>
                  <a:endParaRPr lang="en-US" sz="2000" b="1">
                    <a:solidFill>
                      <a:srgbClr val="6666FF"/>
                    </a:solidFill>
                    <a:latin typeface="Times New Roman MT Extra Bold" pitchFamily="18" charset="0"/>
                  </a:endParaRPr>
                </a:p>
              </p:txBody>
            </p:sp>
            <p:sp>
              <p:nvSpPr>
                <p:cNvPr id="85032" name="Rectangle 40"/>
                <p:cNvSpPr>
                  <a:spLocks noChangeAspect="1" noChangeArrowheads="1"/>
                </p:cNvSpPr>
                <p:nvPr/>
              </p:nvSpPr>
              <p:spPr bwMode="auto">
                <a:xfrm>
                  <a:off x="4806" y="2880"/>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D</a:t>
                  </a:r>
                  <a:endParaRPr lang="en-US" sz="2000" b="1">
                    <a:solidFill>
                      <a:srgbClr val="6666FF"/>
                    </a:solidFill>
                    <a:latin typeface="Times New Roman MT Extra Bold" pitchFamily="18" charset="0"/>
                  </a:endParaRPr>
                </a:p>
              </p:txBody>
            </p:sp>
            <p:sp>
              <p:nvSpPr>
                <p:cNvPr id="85033" name="Rectangle 41"/>
                <p:cNvSpPr>
                  <a:spLocks noChangeAspect="1" noChangeArrowheads="1"/>
                </p:cNvSpPr>
                <p:nvPr/>
              </p:nvSpPr>
              <p:spPr bwMode="auto">
                <a:xfrm>
                  <a:off x="5426" y="2846"/>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E</a:t>
                  </a:r>
                  <a:endParaRPr lang="en-US" sz="2000" b="1">
                    <a:solidFill>
                      <a:srgbClr val="6666FF"/>
                    </a:solidFill>
                    <a:latin typeface="Times New Roman MT Extra Bold" pitchFamily="18" charset="0"/>
                  </a:endParaRPr>
                </a:p>
              </p:txBody>
            </p:sp>
            <p:sp>
              <p:nvSpPr>
                <p:cNvPr id="85034" name="Rectangle 42"/>
                <p:cNvSpPr>
                  <a:spLocks noChangeAspect="1" noChangeArrowheads="1"/>
                </p:cNvSpPr>
                <p:nvPr/>
              </p:nvSpPr>
              <p:spPr bwMode="auto">
                <a:xfrm>
                  <a:off x="4074" y="2400"/>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t>
                  </a:r>
                  <a:endParaRPr lang="en-US" sz="2000" b="1">
                    <a:solidFill>
                      <a:srgbClr val="6666FF"/>
                    </a:solidFill>
                    <a:latin typeface="Times New Roman MT Extra Bold" pitchFamily="18" charset="0"/>
                  </a:endParaRPr>
                </a:p>
              </p:txBody>
            </p:sp>
            <p:sp>
              <p:nvSpPr>
                <p:cNvPr id="85035" name="Rectangle 43"/>
                <p:cNvSpPr>
                  <a:spLocks noChangeAspect="1" noChangeArrowheads="1"/>
                </p:cNvSpPr>
                <p:nvPr/>
              </p:nvSpPr>
              <p:spPr bwMode="auto">
                <a:xfrm>
                  <a:off x="3552" y="2861"/>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t>
                  </a:r>
                  <a:endParaRPr lang="en-US" sz="2000" b="1">
                    <a:solidFill>
                      <a:srgbClr val="6666FF"/>
                    </a:solidFill>
                    <a:latin typeface="Times New Roman MT Extra Bold" pitchFamily="18" charset="0"/>
                  </a:endParaRPr>
                </a:p>
              </p:txBody>
            </p:sp>
            <p:sp>
              <p:nvSpPr>
                <p:cNvPr id="85036" name="Line 44"/>
                <p:cNvSpPr>
                  <a:spLocks noChangeAspect="1" noChangeShapeType="1"/>
                </p:cNvSpPr>
                <p:nvPr/>
              </p:nvSpPr>
              <p:spPr bwMode="auto">
                <a:xfrm flipH="1">
                  <a:off x="3679" y="2569"/>
                  <a:ext cx="311" cy="277"/>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37" name="Oval 45"/>
                <p:cNvSpPr>
                  <a:spLocks noChangeAspect="1" noChangeArrowheads="1"/>
                </p:cNvSpPr>
                <p:nvPr/>
              </p:nvSpPr>
              <p:spPr bwMode="auto">
                <a:xfrm>
                  <a:off x="3500" y="2837"/>
                  <a:ext cx="225" cy="242"/>
                </a:xfrm>
                <a:prstGeom prst="ellipse">
                  <a:avLst/>
                </a:prstGeom>
                <a:noFill/>
                <a:ln w="1841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5038" name="Oval 46"/>
                <p:cNvSpPr>
                  <a:spLocks noChangeAspect="1" noChangeArrowheads="1"/>
                </p:cNvSpPr>
                <p:nvPr/>
              </p:nvSpPr>
              <p:spPr bwMode="auto">
                <a:xfrm>
                  <a:off x="3999" y="2354"/>
                  <a:ext cx="225" cy="242"/>
                </a:xfrm>
                <a:prstGeom prst="ellipse">
                  <a:avLst/>
                </a:prstGeom>
                <a:noFill/>
                <a:ln w="1841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5039" name="Rectangle 47"/>
                <p:cNvSpPr>
                  <a:spLocks noChangeAspect="1" noChangeArrowheads="1"/>
                </p:cNvSpPr>
                <p:nvPr/>
              </p:nvSpPr>
              <p:spPr bwMode="auto">
                <a:xfrm>
                  <a:off x="4561" y="1901"/>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t>
                  </a:r>
                  <a:endParaRPr lang="en-US" sz="2000" b="1">
                    <a:solidFill>
                      <a:srgbClr val="6666FF"/>
                    </a:solidFill>
                    <a:latin typeface="Times New Roman MT Extra Bold" pitchFamily="18" charset="0"/>
                  </a:endParaRPr>
                </a:p>
              </p:txBody>
            </p:sp>
            <p:sp>
              <p:nvSpPr>
                <p:cNvPr id="85040" name="Line 48"/>
                <p:cNvSpPr>
                  <a:spLocks noChangeAspect="1" noChangeShapeType="1"/>
                </p:cNvSpPr>
                <p:nvPr/>
              </p:nvSpPr>
              <p:spPr bwMode="auto">
                <a:xfrm>
                  <a:off x="4717" y="2052"/>
                  <a:ext cx="347" cy="328"/>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41" name="Oval 49"/>
                <p:cNvSpPr>
                  <a:spLocks noChangeAspect="1" noChangeArrowheads="1"/>
                </p:cNvSpPr>
                <p:nvPr/>
              </p:nvSpPr>
              <p:spPr bwMode="auto">
                <a:xfrm>
                  <a:off x="4501" y="1872"/>
                  <a:ext cx="225" cy="242"/>
                </a:xfrm>
                <a:prstGeom prst="ellipse">
                  <a:avLst/>
                </a:prstGeom>
                <a:noFill/>
                <a:ln w="1841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5042" name="Rectangle 50"/>
                <p:cNvSpPr>
                  <a:spLocks noChangeAspect="1" noChangeArrowheads="1"/>
                </p:cNvSpPr>
                <p:nvPr/>
              </p:nvSpPr>
              <p:spPr bwMode="auto">
                <a:xfrm>
                  <a:off x="5114" y="2379"/>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t>
                  </a:r>
                  <a:endParaRPr lang="en-US" sz="2000" b="1">
                    <a:solidFill>
                      <a:srgbClr val="6666FF"/>
                    </a:solidFill>
                    <a:latin typeface="Times New Roman MT Extra Bold" pitchFamily="18" charset="0"/>
                  </a:endParaRPr>
                </a:p>
              </p:txBody>
            </p:sp>
            <p:sp>
              <p:nvSpPr>
                <p:cNvPr id="85043" name="Line 51"/>
                <p:cNvSpPr>
                  <a:spLocks noChangeAspect="1" noChangeShapeType="1"/>
                </p:cNvSpPr>
                <p:nvPr/>
              </p:nvSpPr>
              <p:spPr bwMode="auto">
                <a:xfrm flipH="1">
                  <a:off x="4873" y="2587"/>
                  <a:ext cx="242" cy="293"/>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44" name="Line 52"/>
                <p:cNvSpPr>
                  <a:spLocks noChangeAspect="1" noChangeShapeType="1"/>
                </p:cNvSpPr>
                <p:nvPr/>
              </p:nvSpPr>
              <p:spPr bwMode="auto">
                <a:xfrm>
                  <a:off x="5219" y="2587"/>
                  <a:ext cx="207" cy="259"/>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45" name="Oval 53"/>
                <p:cNvSpPr>
                  <a:spLocks noChangeAspect="1" noChangeArrowheads="1"/>
                </p:cNvSpPr>
                <p:nvPr/>
              </p:nvSpPr>
              <p:spPr bwMode="auto">
                <a:xfrm>
                  <a:off x="5055" y="2354"/>
                  <a:ext cx="226" cy="242"/>
                </a:xfrm>
                <a:prstGeom prst="ellipse">
                  <a:avLst/>
                </a:prstGeom>
                <a:noFill/>
                <a:ln w="1841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5046" name="Line 54"/>
                <p:cNvSpPr>
                  <a:spLocks noChangeAspect="1" noChangeShapeType="1"/>
                </p:cNvSpPr>
                <p:nvPr/>
              </p:nvSpPr>
              <p:spPr bwMode="auto">
                <a:xfrm flipH="1">
                  <a:off x="4199" y="2087"/>
                  <a:ext cx="311" cy="276"/>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47" name="Line 55"/>
                <p:cNvSpPr>
                  <a:spLocks noChangeAspect="1" noChangeShapeType="1"/>
                </p:cNvSpPr>
                <p:nvPr/>
              </p:nvSpPr>
              <p:spPr bwMode="auto">
                <a:xfrm>
                  <a:off x="4199" y="2587"/>
                  <a:ext cx="189" cy="310"/>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85048" name="Line 56"/>
            <p:cNvSpPr>
              <a:spLocks noChangeAspect="1" noChangeShapeType="1"/>
            </p:cNvSpPr>
            <p:nvPr/>
          </p:nvSpPr>
          <p:spPr bwMode="auto">
            <a:xfrm>
              <a:off x="3689" y="3087"/>
              <a:ext cx="232" cy="306"/>
            </a:xfrm>
            <a:prstGeom prst="line">
              <a:avLst/>
            </a:prstGeom>
            <a:noFill/>
            <a:ln w="2032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5049" name="Group 57"/>
          <p:cNvGrpSpPr>
            <a:grpSpLocks/>
          </p:cNvGrpSpPr>
          <p:nvPr/>
        </p:nvGrpSpPr>
        <p:grpSpPr bwMode="auto">
          <a:xfrm>
            <a:off x="698500" y="5299075"/>
            <a:ext cx="2668588" cy="995363"/>
            <a:chOff x="146" y="3485"/>
            <a:chExt cx="1681" cy="627"/>
          </a:xfrm>
        </p:grpSpPr>
        <p:sp>
          <p:nvSpPr>
            <p:cNvPr id="85050" name="Rectangle 58"/>
            <p:cNvSpPr>
              <a:spLocks noChangeAspect="1" noChangeArrowheads="1"/>
            </p:cNvSpPr>
            <p:nvPr/>
          </p:nvSpPr>
          <p:spPr bwMode="auto">
            <a:xfrm>
              <a:off x="1487" y="3522"/>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txBody>
            <a:bodyPr wrap="none" lIns="0" tIns="0" rIns="0" bIns="0">
              <a:spAutoFit/>
            </a:bodyPr>
            <a:lstStyle/>
            <a:p>
              <a:pPr eaLnBrk="0" hangingPunct="0"/>
              <a:r>
                <a:rPr lang="en-US" sz="1600">
                  <a:solidFill>
                    <a:schemeClr val="accent2"/>
                  </a:solidFill>
                  <a:latin typeface="Symbol" panose="05050102010706020507" pitchFamily="18" charset="2"/>
                </a:rPr>
                <a:t>D</a:t>
              </a:r>
            </a:p>
          </p:txBody>
        </p:sp>
        <p:sp>
          <p:nvSpPr>
            <p:cNvPr id="85051" name="Line 59"/>
            <p:cNvSpPr>
              <a:spLocks noChangeAspect="1" noChangeShapeType="1"/>
            </p:cNvSpPr>
            <p:nvPr/>
          </p:nvSpPr>
          <p:spPr bwMode="auto">
            <a:xfrm flipH="1">
              <a:off x="1307" y="3742"/>
              <a:ext cx="140" cy="197"/>
            </a:xfrm>
            <a:prstGeom prst="line">
              <a:avLst/>
            </a:prstGeom>
            <a:noFill/>
            <a:ln w="2032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52" name="Oval 60"/>
            <p:cNvSpPr>
              <a:spLocks noChangeAspect="1" noChangeArrowheads="1"/>
            </p:cNvSpPr>
            <p:nvPr/>
          </p:nvSpPr>
          <p:spPr bwMode="auto">
            <a:xfrm>
              <a:off x="1399" y="3485"/>
              <a:ext cx="259" cy="266"/>
            </a:xfrm>
            <a:prstGeom prst="ellipse">
              <a:avLst/>
            </a:prstGeom>
            <a:noFill/>
            <a:ln w="2032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en-US" sz="2400" b="1">
                <a:latin typeface="Times New Roman MT Extra Bold" pitchFamily="18" charset="0"/>
              </a:endParaRPr>
            </a:p>
          </p:txBody>
        </p:sp>
        <p:sp>
          <p:nvSpPr>
            <p:cNvPr id="85053" name="Text Box 61"/>
            <p:cNvSpPr txBox="1">
              <a:spLocks noChangeArrowheads="1"/>
            </p:cNvSpPr>
            <p:nvPr/>
          </p:nvSpPr>
          <p:spPr bwMode="auto">
            <a:xfrm>
              <a:off x="1178" y="3862"/>
              <a:ext cx="2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i="1">
                  <a:solidFill>
                    <a:schemeClr val="accent2"/>
                  </a:solidFill>
                  <a:latin typeface="Courier New" panose="02070309020205020404" pitchFamily="49" charset="0"/>
                </a:rPr>
                <a:t>x</a:t>
              </a:r>
            </a:p>
          </p:txBody>
        </p:sp>
        <p:sp>
          <p:nvSpPr>
            <p:cNvPr id="85054" name="Text Box 62"/>
            <p:cNvSpPr txBox="1">
              <a:spLocks noChangeArrowheads="1"/>
            </p:cNvSpPr>
            <p:nvPr/>
          </p:nvSpPr>
          <p:spPr bwMode="auto">
            <a:xfrm>
              <a:off x="1607" y="3850"/>
              <a:ext cx="2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i="1">
                  <a:solidFill>
                    <a:schemeClr val="accent2"/>
                  </a:solidFill>
                  <a:latin typeface="Courier New" panose="02070309020205020404" pitchFamily="49" charset="0"/>
                </a:rPr>
                <a:t>y</a:t>
              </a:r>
            </a:p>
          </p:txBody>
        </p:sp>
        <p:sp>
          <p:nvSpPr>
            <p:cNvPr id="85055" name="Line 63"/>
            <p:cNvSpPr>
              <a:spLocks noChangeShapeType="1"/>
            </p:cNvSpPr>
            <p:nvPr/>
          </p:nvSpPr>
          <p:spPr bwMode="auto">
            <a:xfrm>
              <a:off x="1581" y="3749"/>
              <a:ext cx="109" cy="1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56" name="Text Box 64"/>
            <p:cNvSpPr txBox="1">
              <a:spLocks noChangeArrowheads="1"/>
            </p:cNvSpPr>
            <p:nvPr/>
          </p:nvSpPr>
          <p:spPr bwMode="auto">
            <a:xfrm>
              <a:off x="146" y="3593"/>
              <a:ext cx="7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i="1">
                  <a:solidFill>
                    <a:schemeClr val="accent2"/>
                  </a:solidFill>
                  <a:latin typeface="Courier New" panose="02070309020205020404" pitchFamily="49" charset="0"/>
                </a:rPr>
                <a:t>x </a:t>
              </a:r>
              <a:r>
                <a:rPr lang="en-US" sz="2000">
                  <a:solidFill>
                    <a:schemeClr val="accent2"/>
                  </a:solidFill>
                  <a:latin typeface="Symbol" panose="05050102010706020507" pitchFamily="18" charset="2"/>
                </a:rPr>
                <a:t>D</a:t>
              </a:r>
              <a:r>
                <a:rPr lang="en-US" sz="2000" i="1">
                  <a:solidFill>
                    <a:schemeClr val="accent2"/>
                  </a:solidFill>
                  <a:latin typeface="Courier New" panose="02070309020205020404" pitchFamily="49" charset="0"/>
                </a:rPr>
                <a:t> y</a:t>
              </a:r>
            </a:p>
          </p:txBody>
        </p:sp>
        <p:sp>
          <p:nvSpPr>
            <p:cNvPr id="85057" name="Line 65"/>
            <p:cNvSpPr>
              <a:spLocks noChangeShapeType="1"/>
            </p:cNvSpPr>
            <p:nvPr/>
          </p:nvSpPr>
          <p:spPr bwMode="auto">
            <a:xfrm>
              <a:off x="822" y="3730"/>
              <a:ext cx="448"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609128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50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50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8499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50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850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85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4"/>
          <p:cNvSpPr>
            <a:spLocks noGrp="1"/>
          </p:cNvSpPr>
          <p:nvPr>
            <p:ph type="sldNum" sz="quarter" idx="12"/>
          </p:nvPr>
        </p:nvSpPr>
        <p:spPr/>
        <p:txBody>
          <a:bodyPr/>
          <a:lstStyle/>
          <a:p>
            <a:fld id="{8F3CF1DB-84B0-4EB8-AB24-A13127BCC908}" type="slidenum">
              <a:rPr lang="en-US"/>
              <a:pPr/>
              <a:t>37</a:t>
            </a:fld>
            <a:endParaRPr lang="en-US"/>
          </a:p>
        </p:txBody>
      </p:sp>
      <p:grpSp>
        <p:nvGrpSpPr>
          <p:cNvPr id="86018" name="Group 2"/>
          <p:cNvGrpSpPr>
            <a:grpSpLocks/>
          </p:cNvGrpSpPr>
          <p:nvPr/>
        </p:nvGrpSpPr>
        <p:grpSpPr bwMode="auto">
          <a:xfrm>
            <a:off x="5330825" y="2133600"/>
            <a:ext cx="3584575" cy="2700338"/>
            <a:chOff x="3264" y="1872"/>
            <a:chExt cx="2258" cy="1701"/>
          </a:xfrm>
        </p:grpSpPr>
        <p:sp>
          <p:nvSpPr>
            <p:cNvPr id="86019" name="Line 3"/>
            <p:cNvSpPr>
              <a:spLocks noChangeAspect="1" noChangeShapeType="1"/>
            </p:cNvSpPr>
            <p:nvPr/>
          </p:nvSpPr>
          <p:spPr bwMode="auto">
            <a:xfrm flipH="1">
              <a:off x="3315" y="3070"/>
              <a:ext cx="242" cy="293"/>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6020" name="Group 4"/>
            <p:cNvGrpSpPr>
              <a:grpSpLocks/>
            </p:cNvGrpSpPr>
            <p:nvPr/>
          </p:nvGrpSpPr>
          <p:grpSpPr bwMode="auto">
            <a:xfrm>
              <a:off x="3264" y="1872"/>
              <a:ext cx="2258" cy="1701"/>
              <a:chOff x="3264" y="1872"/>
              <a:chExt cx="2258" cy="1701"/>
            </a:xfrm>
          </p:grpSpPr>
          <p:sp>
            <p:nvSpPr>
              <p:cNvPr id="86021" name="Rectangle 5"/>
              <p:cNvSpPr>
                <a:spLocks noChangeAspect="1" noChangeArrowheads="1"/>
              </p:cNvSpPr>
              <p:nvPr/>
            </p:nvSpPr>
            <p:spPr bwMode="auto">
              <a:xfrm>
                <a:off x="4371" y="2897"/>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C</a:t>
                </a:r>
                <a:endParaRPr lang="en-US" sz="2000" b="1">
                  <a:solidFill>
                    <a:srgbClr val="6666FF"/>
                  </a:solidFill>
                  <a:latin typeface="Times New Roman MT Extra Bold" pitchFamily="18" charset="0"/>
                </a:endParaRPr>
              </a:p>
            </p:txBody>
          </p:sp>
          <p:sp>
            <p:nvSpPr>
              <p:cNvPr id="86022" name="Rectangle 6"/>
              <p:cNvSpPr>
                <a:spLocks noChangeAspect="1" noChangeArrowheads="1"/>
              </p:cNvSpPr>
              <p:nvPr/>
            </p:nvSpPr>
            <p:spPr bwMode="auto">
              <a:xfrm>
                <a:off x="3264" y="3381"/>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a:t>
                </a:r>
                <a:endParaRPr lang="en-US" sz="2000" b="1">
                  <a:solidFill>
                    <a:srgbClr val="6666FF"/>
                  </a:solidFill>
                  <a:latin typeface="Times New Roman MT Extra Bold" pitchFamily="18" charset="0"/>
                </a:endParaRPr>
              </a:p>
            </p:txBody>
          </p:sp>
          <p:sp>
            <p:nvSpPr>
              <p:cNvPr id="86023" name="Rectangle 7"/>
              <p:cNvSpPr>
                <a:spLocks noChangeAspect="1" noChangeArrowheads="1"/>
              </p:cNvSpPr>
              <p:nvPr/>
            </p:nvSpPr>
            <p:spPr bwMode="auto">
              <a:xfrm>
                <a:off x="3782" y="3381"/>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B</a:t>
                </a:r>
                <a:endParaRPr lang="en-US" sz="2000" b="1">
                  <a:solidFill>
                    <a:srgbClr val="6666FF"/>
                  </a:solidFill>
                  <a:latin typeface="Times New Roman MT Extra Bold" pitchFamily="18" charset="0"/>
                </a:endParaRPr>
              </a:p>
            </p:txBody>
          </p:sp>
          <p:sp>
            <p:nvSpPr>
              <p:cNvPr id="86024" name="Rectangle 8"/>
              <p:cNvSpPr>
                <a:spLocks noChangeAspect="1" noChangeArrowheads="1"/>
              </p:cNvSpPr>
              <p:nvPr/>
            </p:nvSpPr>
            <p:spPr bwMode="auto">
              <a:xfrm>
                <a:off x="4806" y="2880"/>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D</a:t>
                </a:r>
                <a:endParaRPr lang="en-US" sz="2000" b="1">
                  <a:solidFill>
                    <a:srgbClr val="6666FF"/>
                  </a:solidFill>
                  <a:latin typeface="Times New Roman MT Extra Bold" pitchFamily="18" charset="0"/>
                </a:endParaRPr>
              </a:p>
            </p:txBody>
          </p:sp>
          <p:sp>
            <p:nvSpPr>
              <p:cNvPr id="86025" name="Rectangle 9"/>
              <p:cNvSpPr>
                <a:spLocks noChangeAspect="1" noChangeArrowheads="1"/>
              </p:cNvSpPr>
              <p:nvPr/>
            </p:nvSpPr>
            <p:spPr bwMode="auto">
              <a:xfrm>
                <a:off x="5426" y="2846"/>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E</a:t>
                </a:r>
                <a:endParaRPr lang="en-US" sz="2000" b="1">
                  <a:solidFill>
                    <a:srgbClr val="6666FF"/>
                  </a:solidFill>
                  <a:latin typeface="Times New Roman MT Extra Bold" pitchFamily="18" charset="0"/>
                </a:endParaRPr>
              </a:p>
            </p:txBody>
          </p:sp>
          <p:sp>
            <p:nvSpPr>
              <p:cNvPr id="86026" name="Rectangle 10"/>
              <p:cNvSpPr>
                <a:spLocks noChangeAspect="1" noChangeArrowheads="1"/>
              </p:cNvSpPr>
              <p:nvPr/>
            </p:nvSpPr>
            <p:spPr bwMode="auto">
              <a:xfrm>
                <a:off x="4074" y="2400"/>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t>
                </a:r>
                <a:endParaRPr lang="en-US" sz="2000" b="1">
                  <a:solidFill>
                    <a:srgbClr val="6666FF"/>
                  </a:solidFill>
                  <a:latin typeface="Times New Roman MT Extra Bold" pitchFamily="18" charset="0"/>
                </a:endParaRPr>
              </a:p>
            </p:txBody>
          </p:sp>
          <p:sp>
            <p:nvSpPr>
              <p:cNvPr id="86027" name="Rectangle 11"/>
              <p:cNvSpPr>
                <a:spLocks noChangeAspect="1" noChangeArrowheads="1"/>
              </p:cNvSpPr>
              <p:nvPr/>
            </p:nvSpPr>
            <p:spPr bwMode="auto">
              <a:xfrm>
                <a:off x="3552" y="2861"/>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t>
                </a:r>
                <a:endParaRPr lang="en-US" sz="2000" b="1">
                  <a:solidFill>
                    <a:srgbClr val="6666FF"/>
                  </a:solidFill>
                  <a:latin typeface="Times New Roman MT Extra Bold" pitchFamily="18" charset="0"/>
                </a:endParaRPr>
              </a:p>
            </p:txBody>
          </p:sp>
          <p:sp>
            <p:nvSpPr>
              <p:cNvPr id="86028" name="Line 12"/>
              <p:cNvSpPr>
                <a:spLocks noChangeAspect="1" noChangeShapeType="1"/>
              </p:cNvSpPr>
              <p:nvPr/>
            </p:nvSpPr>
            <p:spPr bwMode="auto">
              <a:xfrm flipH="1">
                <a:off x="3679" y="2569"/>
                <a:ext cx="311" cy="277"/>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9" name="Line 13"/>
              <p:cNvSpPr>
                <a:spLocks noChangeAspect="1" noChangeShapeType="1"/>
              </p:cNvSpPr>
              <p:nvPr/>
            </p:nvSpPr>
            <p:spPr bwMode="auto">
              <a:xfrm>
                <a:off x="3662" y="3070"/>
                <a:ext cx="155" cy="293"/>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0" name="Oval 14"/>
              <p:cNvSpPr>
                <a:spLocks noChangeAspect="1" noChangeArrowheads="1"/>
              </p:cNvSpPr>
              <p:nvPr/>
            </p:nvSpPr>
            <p:spPr bwMode="auto">
              <a:xfrm>
                <a:off x="3500" y="2837"/>
                <a:ext cx="225" cy="242"/>
              </a:xfrm>
              <a:prstGeom prst="ellipse">
                <a:avLst/>
              </a:prstGeom>
              <a:noFill/>
              <a:ln w="1841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31" name="Oval 15"/>
              <p:cNvSpPr>
                <a:spLocks noChangeAspect="1" noChangeArrowheads="1"/>
              </p:cNvSpPr>
              <p:nvPr/>
            </p:nvSpPr>
            <p:spPr bwMode="auto">
              <a:xfrm>
                <a:off x="3999" y="2354"/>
                <a:ext cx="225" cy="242"/>
              </a:xfrm>
              <a:prstGeom prst="ellipse">
                <a:avLst/>
              </a:prstGeom>
              <a:noFill/>
              <a:ln w="1841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32" name="Rectangle 16"/>
              <p:cNvSpPr>
                <a:spLocks noChangeAspect="1" noChangeArrowheads="1"/>
              </p:cNvSpPr>
              <p:nvPr/>
            </p:nvSpPr>
            <p:spPr bwMode="auto">
              <a:xfrm>
                <a:off x="4561" y="1901"/>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t>
                </a:r>
                <a:endParaRPr lang="en-US" sz="2000" b="1">
                  <a:solidFill>
                    <a:srgbClr val="6666FF"/>
                  </a:solidFill>
                  <a:latin typeface="Times New Roman MT Extra Bold" pitchFamily="18" charset="0"/>
                </a:endParaRPr>
              </a:p>
            </p:txBody>
          </p:sp>
          <p:sp>
            <p:nvSpPr>
              <p:cNvPr id="86033" name="Line 17"/>
              <p:cNvSpPr>
                <a:spLocks noChangeAspect="1" noChangeShapeType="1"/>
              </p:cNvSpPr>
              <p:nvPr/>
            </p:nvSpPr>
            <p:spPr bwMode="auto">
              <a:xfrm>
                <a:off x="4717" y="2052"/>
                <a:ext cx="347" cy="328"/>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4" name="Oval 18"/>
              <p:cNvSpPr>
                <a:spLocks noChangeAspect="1" noChangeArrowheads="1"/>
              </p:cNvSpPr>
              <p:nvPr/>
            </p:nvSpPr>
            <p:spPr bwMode="auto">
              <a:xfrm>
                <a:off x="4501" y="1872"/>
                <a:ext cx="225" cy="242"/>
              </a:xfrm>
              <a:prstGeom prst="ellipse">
                <a:avLst/>
              </a:prstGeom>
              <a:noFill/>
              <a:ln w="1841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35" name="Rectangle 19"/>
              <p:cNvSpPr>
                <a:spLocks noChangeAspect="1" noChangeArrowheads="1"/>
              </p:cNvSpPr>
              <p:nvPr/>
            </p:nvSpPr>
            <p:spPr bwMode="auto">
              <a:xfrm>
                <a:off x="5114" y="2379"/>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t>
                </a:r>
                <a:endParaRPr lang="en-US" sz="2000" b="1">
                  <a:solidFill>
                    <a:srgbClr val="6666FF"/>
                  </a:solidFill>
                  <a:latin typeface="Times New Roman MT Extra Bold" pitchFamily="18" charset="0"/>
                </a:endParaRPr>
              </a:p>
            </p:txBody>
          </p:sp>
          <p:sp>
            <p:nvSpPr>
              <p:cNvPr id="86036" name="Line 20"/>
              <p:cNvSpPr>
                <a:spLocks noChangeAspect="1" noChangeShapeType="1"/>
              </p:cNvSpPr>
              <p:nvPr/>
            </p:nvSpPr>
            <p:spPr bwMode="auto">
              <a:xfrm flipH="1">
                <a:off x="4873" y="2587"/>
                <a:ext cx="242" cy="293"/>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7" name="Line 21"/>
              <p:cNvSpPr>
                <a:spLocks noChangeAspect="1" noChangeShapeType="1"/>
              </p:cNvSpPr>
              <p:nvPr/>
            </p:nvSpPr>
            <p:spPr bwMode="auto">
              <a:xfrm>
                <a:off x="5219" y="2587"/>
                <a:ext cx="207" cy="259"/>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8" name="Oval 22"/>
              <p:cNvSpPr>
                <a:spLocks noChangeAspect="1" noChangeArrowheads="1"/>
              </p:cNvSpPr>
              <p:nvPr/>
            </p:nvSpPr>
            <p:spPr bwMode="auto">
              <a:xfrm>
                <a:off x="5055" y="2354"/>
                <a:ext cx="226" cy="242"/>
              </a:xfrm>
              <a:prstGeom prst="ellipse">
                <a:avLst/>
              </a:prstGeom>
              <a:noFill/>
              <a:ln w="1841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39" name="Line 23"/>
              <p:cNvSpPr>
                <a:spLocks noChangeAspect="1" noChangeShapeType="1"/>
              </p:cNvSpPr>
              <p:nvPr/>
            </p:nvSpPr>
            <p:spPr bwMode="auto">
              <a:xfrm flipH="1">
                <a:off x="4199" y="2087"/>
                <a:ext cx="311" cy="276"/>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40" name="Line 24"/>
              <p:cNvSpPr>
                <a:spLocks noChangeAspect="1" noChangeShapeType="1"/>
              </p:cNvSpPr>
              <p:nvPr/>
            </p:nvSpPr>
            <p:spPr bwMode="auto">
              <a:xfrm>
                <a:off x="4199" y="2587"/>
                <a:ext cx="189" cy="310"/>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86041" name="Text Box 25"/>
          <p:cNvSpPr txBox="1">
            <a:spLocks noChangeArrowheads="1"/>
          </p:cNvSpPr>
          <p:nvPr/>
        </p:nvSpPr>
        <p:spPr bwMode="auto">
          <a:xfrm>
            <a:off x="152400" y="152400"/>
            <a:ext cx="5410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a:t>Traverse the tree in </a:t>
            </a:r>
            <a:r>
              <a:rPr lang="en-US" sz="2400" i="1"/>
              <a:t>Left-Right-Parent</a:t>
            </a:r>
            <a:r>
              <a:rPr lang="en-US" sz="2400"/>
              <a:t> </a:t>
            </a:r>
            <a:br>
              <a:rPr lang="en-US" sz="2400"/>
            </a:br>
            <a:r>
              <a:rPr lang="en-US" sz="2400"/>
              <a:t>order (</a:t>
            </a:r>
            <a:r>
              <a:rPr lang="en-US" sz="2400" i="1"/>
              <a:t>postorder</a:t>
            </a:r>
            <a:r>
              <a:rPr lang="en-US" sz="2400"/>
              <a:t>) to get </a:t>
            </a:r>
            <a:r>
              <a:rPr lang="en-US" sz="2400">
                <a:solidFill>
                  <a:srgbClr val="6666FF"/>
                </a:solidFill>
              </a:rPr>
              <a:t>RPN</a:t>
            </a:r>
            <a:r>
              <a:rPr lang="en-US" sz="2400" b="1"/>
              <a:t>:</a:t>
            </a:r>
            <a:endParaRPr lang="en-US" sz="2400"/>
          </a:p>
        </p:txBody>
      </p:sp>
      <p:sp>
        <p:nvSpPr>
          <p:cNvPr id="86042" name="Line 26"/>
          <p:cNvSpPr>
            <a:spLocks noChangeShapeType="1"/>
          </p:cNvSpPr>
          <p:nvPr/>
        </p:nvSpPr>
        <p:spPr bwMode="auto">
          <a:xfrm>
            <a:off x="4876800" y="2590800"/>
            <a:ext cx="381000" cy="0"/>
          </a:xfrm>
          <a:prstGeom prst="line">
            <a:avLst/>
          </a:prstGeom>
          <a:noFill/>
          <a:ln w="38100">
            <a:solidFill>
              <a:srgbClr val="00FFFF"/>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43" name="Line 27"/>
          <p:cNvSpPr>
            <a:spLocks noChangeShapeType="1"/>
          </p:cNvSpPr>
          <p:nvPr/>
        </p:nvSpPr>
        <p:spPr bwMode="auto">
          <a:xfrm>
            <a:off x="5562600" y="2590800"/>
            <a:ext cx="533400" cy="0"/>
          </a:xfrm>
          <a:prstGeom prst="line">
            <a:avLst/>
          </a:prstGeom>
          <a:noFill/>
          <a:ln w="38100">
            <a:solidFill>
              <a:srgbClr val="00FFFF"/>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44" name="Freeform 28"/>
          <p:cNvSpPr>
            <a:spLocks/>
          </p:cNvSpPr>
          <p:nvPr/>
        </p:nvSpPr>
        <p:spPr bwMode="auto">
          <a:xfrm>
            <a:off x="6019800" y="1905000"/>
            <a:ext cx="762000" cy="609600"/>
          </a:xfrm>
          <a:custGeom>
            <a:avLst/>
            <a:gdLst>
              <a:gd name="T0" fmla="*/ 336 w 664"/>
              <a:gd name="T1" fmla="*/ 480 h 480"/>
              <a:gd name="T2" fmla="*/ 528 w 664"/>
              <a:gd name="T3" fmla="*/ 384 h 480"/>
              <a:gd name="T4" fmla="*/ 576 w 664"/>
              <a:gd name="T5" fmla="*/ 240 h 480"/>
              <a:gd name="T6" fmla="*/ 0 w 664"/>
              <a:gd name="T7" fmla="*/ 0 h 480"/>
            </a:gdLst>
            <a:ahLst/>
            <a:cxnLst>
              <a:cxn ang="0">
                <a:pos x="T0" y="T1"/>
              </a:cxn>
              <a:cxn ang="0">
                <a:pos x="T2" y="T3"/>
              </a:cxn>
              <a:cxn ang="0">
                <a:pos x="T4" y="T5"/>
              </a:cxn>
              <a:cxn ang="0">
                <a:pos x="T6" y="T7"/>
              </a:cxn>
            </a:cxnLst>
            <a:rect l="0" t="0" r="r" b="b"/>
            <a:pathLst>
              <a:path w="664" h="480">
                <a:moveTo>
                  <a:pt x="336" y="480"/>
                </a:moveTo>
                <a:cubicBezTo>
                  <a:pt x="412" y="452"/>
                  <a:pt x="488" y="424"/>
                  <a:pt x="528" y="384"/>
                </a:cubicBezTo>
                <a:cubicBezTo>
                  <a:pt x="568" y="344"/>
                  <a:pt x="664" y="304"/>
                  <a:pt x="576" y="240"/>
                </a:cubicBezTo>
                <a:cubicBezTo>
                  <a:pt x="488" y="176"/>
                  <a:pt x="96" y="40"/>
                  <a:pt x="0" y="0"/>
                </a:cubicBezTo>
              </a:path>
            </a:pathLst>
          </a:custGeom>
          <a:noFill/>
          <a:ln w="38100" cap="flat" cmpd="sng">
            <a:solidFill>
              <a:srgbClr val="00FFFF"/>
            </a:solidFill>
            <a:prstDash val="dash"/>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45" name="Line 29"/>
          <p:cNvSpPr>
            <a:spLocks noChangeShapeType="1"/>
          </p:cNvSpPr>
          <p:nvPr/>
        </p:nvSpPr>
        <p:spPr bwMode="auto">
          <a:xfrm>
            <a:off x="8001000" y="1752600"/>
            <a:ext cx="762000" cy="0"/>
          </a:xfrm>
          <a:prstGeom prst="line">
            <a:avLst/>
          </a:prstGeom>
          <a:noFill/>
          <a:ln w="38100">
            <a:solidFill>
              <a:srgbClr val="00FFFF"/>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6046" name="Group 30"/>
          <p:cNvGrpSpPr>
            <a:grpSpLocks/>
          </p:cNvGrpSpPr>
          <p:nvPr/>
        </p:nvGrpSpPr>
        <p:grpSpPr bwMode="auto">
          <a:xfrm>
            <a:off x="5330825" y="42863"/>
            <a:ext cx="3584575" cy="2700337"/>
            <a:chOff x="3264" y="1872"/>
            <a:chExt cx="2258" cy="1701"/>
          </a:xfrm>
        </p:grpSpPr>
        <p:sp>
          <p:nvSpPr>
            <p:cNvPr id="86047" name="Line 31"/>
            <p:cNvSpPr>
              <a:spLocks noChangeAspect="1" noChangeShapeType="1"/>
            </p:cNvSpPr>
            <p:nvPr/>
          </p:nvSpPr>
          <p:spPr bwMode="auto">
            <a:xfrm flipH="1">
              <a:off x="3315" y="3070"/>
              <a:ext cx="242" cy="293"/>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6048" name="Group 32"/>
            <p:cNvGrpSpPr>
              <a:grpSpLocks/>
            </p:cNvGrpSpPr>
            <p:nvPr/>
          </p:nvGrpSpPr>
          <p:grpSpPr bwMode="auto">
            <a:xfrm>
              <a:off x="3264" y="1872"/>
              <a:ext cx="2258" cy="1701"/>
              <a:chOff x="3264" y="1872"/>
              <a:chExt cx="2258" cy="1701"/>
            </a:xfrm>
          </p:grpSpPr>
          <p:sp>
            <p:nvSpPr>
              <p:cNvPr id="86049" name="Rectangle 33"/>
              <p:cNvSpPr>
                <a:spLocks noChangeAspect="1" noChangeArrowheads="1"/>
              </p:cNvSpPr>
              <p:nvPr/>
            </p:nvSpPr>
            <p:spPr bwMode="auto">
              <a:xfrm>
                <a:off x="4371" y="2897"/>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C</a:t>
                </a:r>
                <a:endParaRPr lang="en-US" sz="2000" b="1">
                  <a:solidFill>
                    <a:srgbClr val="6666FF"/>
                  </a:solidFill>
                  <a:latin typeface="Times New Roman MT Extra Bold" pitchFamily="18" charset="0"/>
                </a:endParaRPr>
              </a:p>
            </p:txBody>
          </p:sp>
          <p:sp>
            <p:nvSpPr>
              <p:cNvPr id="86050" name="Rectangle 34"/>
              <p:cNvSpPr>
                <a:spLocks noChangeAspect="1" noChangeArrowheads="1"/>
              </p:cNvSpPr>
              <p:nvPr/>
            </p:nvSpPr>
            <p:spPr bwMode="auto">
              <a:xfrm>
                <a:off x="3264" y="3381"/>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a:t>
                </a:r>
                <a:endParaRPr lang="en-US" sz="2000" b="1">
                  <a:solidFill>
                    <a:srgbClr val="6666FF"/>
                  </a:solidFill>
                  <a:latin typeface="Times New Roman MT Extra Bold" pitchFamily="18" charset="0"/>
                </a:endParaRPr>
              </a:p>
            </p:txBody>
          </p:sp>
          <p:sp>
            <p:nvSpPr>
              <p:cNvPr id="86051" name="Rectangle 35"/>
              <p:cNvSpPr>
                <a:spLocks noChangeAspect="1" noChangeArrowheads="1"/>
              </p:cNvSpPr>
              <p:nvPr/>
            </p:nvSpPr>
            <p:spPr bwMode="auto">
              <a:xfrm>
                <a:off x="3782" y="3381"/>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B</a:t>
                </a:r>
                <a:endParaRPr lang="en-US" sz="2000" b="1">
                  <a:solidFill>
                    <a:srgbClr val="6666FF"/>
                  </a:solidFill>
                  <a:latin typeface="Times New Roman MT Extra Bold" pitchFamily="18" charset="0"/>
                </a:endParaRPr>
              </a:p>
            </p:txBody>
          </p:sp>
          <p:sp>
            <p:nvSpPr>
              <p:cNvPr id="86052" name="Rectangle 36"/>
              <p:cNvSpPr>
                <a:spLocks noChangeAspect="1" noChangeArrowheads="1"/>
              </p:cNvSpPr>
              <p:nvPr/>
            </p:nvSpPr>
            <p:spPr bwMode="auto">
              <a:xfrm>
                <a:off x="4806" y="2880"/>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D</a:t>
                </a:r>
                <a:endParaRPr lang="en-US" sz="2000" b="1">
                  <a:solidFill>
                    <a:srgbClr val="6666FF"/>
                  </a:solidFill>
                  <a:latin typeface="Times New Roman MT Extra Bold" pitchFamily="18" charset="0"/>
                </a:endParaRPr>
              </a:p>
            </p:txBody>
          </p:sp>
          <p:sp>
            <p:nvSpPr>
              <p:cNvPr id="86053" name="Rectangle 37"/>
              <p:cNvSpPr>
                <a:spLocks noChangeAspect="1" noChangeArrowheads="1"/>
              </p:cNvSpPr>
              <p:nvPr/>
            </p:nvSpPr>
            <p:spPr bwMode="auto">
              <a:xfrm>
                <a:off x="5426" y="2846"/>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E</a:t>
                </a:r>
                <a:endParaRPr lang="en-US" sz="2000" b="1">
                  <a:solidFill>
                    <a:srgbClr val="6666FF"/>
                  </a:solidFill>
                  <a:latin typeface="Times New Roman MT Extra Bold" pitchFamily="18" charset="0"/>
                </a:endParaRPr>
              </a:p>
            </p:txBody>
          </p:sp>
          <p:sp>
            <p:nvSpPr>
              <p:cNvPr id="86054" name="Rectangle 38"/>
              <p:cNvSpPr>
                <a:spLocks noChangeAspect="1" noChangeArrowheads="1"/>
              </p:cNvSpPr>
              <p:nvPr/>
            </p:nvSpPr>
            <p:spPr bwMode="auto">
              <a:xfrm>
                <a:off x="4074" y="2400"/>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t>
                </a:r>
                <a:endParaRPr lang="en-US" sz="2000" b="1">
                  <a:solidFill>
                    <a:srgbClr val="6666FF"/>
                  </a:solidFill>
                  <a:latin typeface="Times New Roman MT Extra Bold" pitchFamily="18" charset="0"/>
                </a:endParaRPr>
              </a:p>
            </p:txBody>
          </p:sp>
          <p:sp>
            <p:nvSpPr>
              <p:cNvPr id="86055" name="Rectangle 39"/>
              <p:cNvSpPr>
                <a:spLocks noChangeAspect="1" noChangeArrowheads="1"/>
              </p:cNvSpPr>
              <p:nvPr/>
            </p:nvSpPr>
            <p:spPr bwMode="auto">
              <a:xfrm>
                <a:off x="3552" y="2861"/>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t>
                </a:r>
                <a:endParaRPr lang="en-US" sz="2000" b="1">
                  <a:solidFill>
                    <a:srgbClr val="6666FF"/>
                  </a:solidFill>
                  <a:latin typeface="Times New Roman MT Extra Bold" pitchFamily="18" charset="0"/>
                </a:endParaRPr>
              </a:p>
            </p:txBody>
          </p:sp>
          <p:sp>
            <p:nvSpPr>
              <p:cNvPr id="86056" name="Line 40"/>
              <p:cNvSpPr>
                <a:spLocks noChangeAspect="1" noChangeShapeType="1"/>
              </p:cNvSpPr>
              <p:nvPr/>
            </p:nvSpPr>
            <p:spPr bwMode="auto">
              <a:xfrm flipH="1">
                <a:off x="3679" y="2569"/>
                <a:ext cx="311" cy="277"/>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57" name="Line 41"/>
              <p:cNvSpPr>
                <a:spLocks noChangeAspect="1" noChangeShapeType="1"/>
              </p:cNvSpPr>
              <p:nvPr/>
            </p:nvSpPr>
            <p:spPr bwMode="auto">
              <a:xfrm>
                <a:off x="3662" y="3070"/>
                <a:ext cx="155" cy="293"/>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58" name="Oval 42"/>
              <p:cNvSpPr>
                <a:spLocks noChangeAspect="1" noChangeArrowheads="1"/>
              </p:cNvSpPr>
              <p:nvPr/>
            </p:nvSpPr>
            <p:spPr bwMode="auto">
              <a:xfrm>
                <a:off x="3500" y="2837"/>
                <a:ext cx="225" cy="242"/>
              </a:xfrm>
              <a:prstGeom prst="ellipse">
                <a:avLst/>
              </a:prstGeom>
              <a:noFill/>
              <a:ln w="1841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59" name="Oval 43"/>
              <p:cNvSpPr>
                <a:spLocks noChangeAspect="1" noChangeArrowheads="1"/>
              </p:cNvSpPr>
              <p:nvPr/>
            </p:nvSpPr>
            <p:spPr bwMode="auto">
              <a:xfrm>
                <a:off x="3999" y="2354"/>
                <a:ext cx="225" cy="242"/>
              </a:xfrm>
              <a:prstGeom prst="ellipse">
                <a:avLst/>
              </a:prstGeom>
              <a:noFill/>
              <a:ln w="1841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60" name="Rectangle 44"/>
              <p:cNvSpPr>
                <a:spLocks noChangeAspect="1" noChangeArrowheads="1"/>
              </p:cNvSpPr>
              <p:nvPr/>
            </p:nvSpPr>
            <p:spPr bwMode="auto">
              <a:xfrm>
                <a:off x="4561" y="1901"/>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t>
                </a:r>
                <a:endParaRPr lang="en-US" sz="2000" b="1">
                  <a:solidFill>
                    <a:srgbClr val="6666FF"/>
                  </a:solidFill>
                  <a:latin typeface="Times New Roman MT Extra Bold" pitchFamily="18" charset="0"/>
                </a:endParaRPr>
              </a:p>
            </p:txBody>
          </p:sp>
          <p:sp>
            <p:nvSpPr>
              <p:cNvPr id="86061" name="Line 45"/>
              <p:cNvSpPr>
                <a:spLocks noChangeAspect="1" noChangeShapeType="1"/>
              </p:cNvSpPr>
              <p:nvPr/>
            </p:nvSpPr>
            <p:spPr bwMode="auto">
              <a:xfrm>
                <a:off x="4717" y="2052"/>
                <a:ext cx="347" cy="328"/>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62" name="Oval 46"/>
              <p:cNvSpPr>
                <a:spLocks noChangeAspect="1" noChangeArrowheads="1"/>
              </p:cNvSpPr>
              <p:nvPr/>
            </p:nvSpPr>
            <p:spPr bwMode="auto">
              <a:xfrm>
                <a:off x="4501" y="1872"/>
                <a:ext cx="225" cy="242"/>
              </a:xfrm>
              <a:prstGeom prst="ellipse">
                <a:avLst/>
              </a:prstGeom>
              <a:noFill/>
              <a:ln w="1841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63" name="Rectangle 47"/>
              <p:cNvSpPr>
                <a:spLocks noChangeAspect="1" noChangeArrowheads="1"/>
              </p:cNvSpPr>
              <p:nvPr/>
            </p:nvSpPr>
            <p:spPr bwMode="auto">
              <a:xfrm>
                <a:off x="5114" y="2379"/>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t>
                </a:r>
                <a:endParaRPr lang="en-US" sz="2000" b="1">
                  <a:solidFill>
                    <a:srgbClr val="6666FF"/>
                  </a:solidFill>
                  <a:latin typeface="Times New Roman MT Extra Bold" pitchFamily="18" charset="0"/>
                </a:endParaRPr>
              </a:p>
            </p:txBody>
          </p:sp>
          <p:sp>
            <p:nvSpPr>
              <p:cNvPr id="86064" name="Line 48"/>
              <p:cNvSpPr>
                <a:spLocks noChangeAspect="1" noChangeShapeType="1"/>
              </p:cNvSpPr>
              <p:nvPr/>
            </p:nvSpPr>
            <p:spPr bwMode="auto">
              <a:xfrm flipH="1">
                <a:off x="4873" y="2587"/>
                <a:ext cx="242" cy="293"/>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65" name="Line 49"/>
              <p:cNvSpPr>
                <a:spLocks noChangeAspect="1" noChangeShapeType="1"/>
              </p:cNvSpPr>
              <p:nvPr/>
            </p:nvSpPr>
            <p:spPr bwMode="auto">
              <a:xfrm>
                <a:off x="5219" y="2587"/>
                <a:ext cx="207" cy="259"/>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66" name="Oval 50"/>
              <p:cNvSpPr>
                <a:spLocks noChangeAspect="1" noChangeArrowheads="1"/>
              </p:cNvSpPr>
              <p:nvPr/>
            </p:nvSpPr>
            <p:spPr bwMode="auto">
              <a:xfrm>
                <a:off x="5055" y="2354"/>
                <a:ext cx="226" cy="242"/>
              </a:xfrm>
              <a:prstGeom prst="ellipse">
                <a:avLst/>
              </a:prstGeom>
              <a:noFill/>
              <a:ln w="1841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67" name="Line 51"/>
              <p:cNvSpPr>
                <a:spLocks noChangeAspect="1" noChangeShapeType="1"/>
              </p:cNvSpPr>
              <p:nvPr/>
            </p:nvSpPr>
            <p:spPr bwMode="auto">
              <a:xfrm flipH="1">
                <a:off x="4199" y="2087"/>
                <a:ext cx="311" cy="276"/>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68" name="Line 52"/>
              <p:cNvSpPr>
                <a:spLocks noChangeAspect="1" noChangeShapeType="1"/>
              </p:cNvSpPr>
              <p:nvPr/>
            </p:nvSpPr>
            <p:spPr bwMode="auto">
              <a:xfrm>
                <a:off x="4199" y="2587"/>
                <a:ext cx="189" cy="310"/>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86069" name="Line 53"/>
          <p:cNvSpPr>
            <a:spLocks noChangeShapeType="1"/>
          </p:cNvSpPr>
          <p:nvPr/>
        </p:nvSpPr>
        <p:spPr bwMode="auto">
          <a:xfrm>
            <a:off x="6172200" y="1752600"/>
            <a:ext cx="838200" cy="0"/>
          </a:xfrm>
          <a:prstGeom prst="line">
            <a:avLst/>
          </a:prstGeom>
          <a:noFill/>
          <a:ln w="38100">
            <a:solidFill>
              <a:srgbClr val="00FFFF"/>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70" name="Freeform 54"/>
          <p:cNvSpPr>
            <a:spLocks/>
          </p:cNvSpPr>
          <p:nvPr/>
        </p:nvSpPr>
        <p:spPr bwMode="auto">
          <a:xfrm>
            <a:off x="6934200" y="1143000"/>
            <a:ext cx="457200" cy="609600"/>
          </a:xfrm>
          <a:custGeom>
            <a:avLst/>
            <a:gdLst>
              <a:gd name="T0" fmla="*/ 336 w 664"/>
              <a:gd name="T1" fmla="*/ 480 h 480"/>
              <a:gd name="T2" fmla="*/ 528 w 664"/>
              <a:gd name="T3" fmla="*/ 384 h 480"/>
              <a:gd name="T4" fmla="*/ 576 w 664"/>
              <a:gd name="T5" fmla="*/ 240 h 480"/>
              <a:gd name="T6" fmla="*/ 0 w 664"/>
              <a:gd name="T7" fmla="*/ 0 h 480"/>
            </a:gdLst>
            <a:ahLst/>
            <a:cxnLst>
              <a:cxn ang="0">
                <a:pos x="T0" y="T1"/>
              </a:cxn>
              <a:cxn ang="0">
                <a:pos x="T2" y="T3"/>
              </a:cxn>
              <a:cxn ang="0">
                <a:pos x="T4" y="T5"/>
              </a:cxn>
              <a:cxn ang="0">
                <a:pos x="T6" y="T7"/>
              </a:cxn>
            </a:cxnLst>
            <a:rect l="0" t="0" r="r" b="b"/>
            <a:pathLst>
              <a:path w="664" h="480">
                <a:moveTo>
                  <a:pt x="336" y="480"/>
                </a:moveTo>
                <a:cubicBezTo>
                  <a:pt x="412" y="452"/>
                  <a:pt x="488" y="424"/>
                  <a:pt x="528" y="384"/>
                </a:cubicBezTo>
                <a:cubicBezTo>
                  <a:pt x="568" y="344"/>
                  <a:pt x="664" y="304"/>
                  <a:pt x="576" y="240"/>
                </a:cubicBezTo>
                <a:cubicBezTo>
                  <a:pt x="488" y="176"/>
                  <a:pt x="96" y="40"/>
                  <a:pt x="0" y="0"/>
                </a:cubicBezTo>
              </a:path>
            </a:pathLst>
          </a:custGeom>
          <a:noFill/>
          <a:ln w="38100" cap="flat" cmpd="sng">
            <a:solidFill>
              <a:srgbClr val="00FFFF"/>
            </a:solidFill>
            <a:prstDash val="dash"/>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71" name="Freeform 55"/>
          <p:cNvSpPr>
            <a:spLocks/>
          </p:cNvSpPr>
          <p:nvPr/>
        </p:nvSpPr>
        <p:spPr bwMode="auto">
          <a:xfrm>
            <a:off x="6934200" y="889000"/>
            <a:ext cx="838200" cy="787400"/>
          </a:xfrm>
          <a:custGeom>
            <a:avLst/>
            <a:gdLst>
              <a:gd name="T0" fmla="*/ 0 w 544"/>
              <a:gd name="T1" fmla="*/ 64 h 520"/>
              <a:gd name="T2" fmla="*/ 144 w 544"/>
              <a:gd name="T3" fmla="*/ 64 h 520"/>
              <a:gd name="T4" fmla="*/ 480 w 544"/>
              <a:gd name="T5" fmla="*/ 448 h 520"/>
              <a:gd name="T6" fmla="*/ 528 w 544"/>
              <a:gd name="T7" fmla="*/ 496 h 520"/>
            </a:gdLst>
            <a:ahLst/>
            <a:cxnLst>
              <a:cxn ang="0">
                <a:pos x="T0" y="T1"/>
              </a:cxn>
              <a:cxn ang="0">
                <a:pos x="T2" y="T3"/>
              </a:cxn>
              <a:cxn ang="0">
                <a:pos x="T4" y="T5"/>
              </a:cxn>
              <a:cxn ang="0">
                <a:pos x="T6" y="T7"/>
              </a:cxn>
            </a:cxnLst>
            <a:rect l="0" t="0" r="r" b="b"/>
            <a:pathLst>
              <a:path w="544" h="520">
                <a:moveTo>
                  <a:pt x="0" y="64"/>
                </a:moveTo>
                <a:cubicBezTo>
                  <a:pt x="32" y="32"/>
                  <a:pt x="64" y="0"/>
                  <a:pt x="144" y="64"/>
                </a:cubicBezTo>
                <a:cubicBezTo>
                  <a:pt x="224" y="128"/>
                  <a:pt x="416" y="376"/>
                  <a:pt x="480" y="448"/>
                </a:cubicBezTo>
                <a:cubicBezTo>
                  <a:pt x="544" y="520"/>
                  <a:pt x="536" y="508"/>
                  <a:pt x="528" y="496"/>
                </a:cubicBezTo>
              </a:path>
            </a:pathLst>
          </a:custGeom>
          <a:noFill/>
          <a:ln w="38100" cap="flat" cmpd="sng">
            <a:solidFill>
              <a:srgbClr val="00FFFF"/>
            </a:solidFill>
            <a:prstDash val="dash"/>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72" name="Freeform 56"/>
          <p:cNvSpPr>
            <a:spLocks/>
          </p:cNvSpPr>
          <p:nvPr/>
        </p:nvSpPr>
        <p:spPr bwMode="auto">
          <a:xfrm>
            <a:off x="8610600" y="1143000"/>
            <a:ext cx="381000" cy="457200"/>
          </a:xfrm>
          <a:custGeom>
            <a:avLst/>
            <a:gdLst>
              <a:gd name="T0" fmla="*/ 336 w 664"/>
              <a:gd name="T1" fmla="*/ 480 h 480"/>
              <a:gd name="T2" fmla="*/ 528 w 664"/>
              <a:gd name="T3" fmla="*/ 384 h 480"/>
              <a:gd name="T4" fmla="*/ 576 w 664"/>
              <a:gd name="T5" fmla="*/ 240 h 480"/>
              <a:gd name="T6" fmla="*/ 0 w 664"/>
              <a:gd name="T7" fmla="*/ 0 h 480"/>
            </a:gdLst>
            <a:ahLst/>
            <a:cxnLst>
              <a:cxn ang="0">
                <a:pos x="T0" y="T1"/>
              </a:cxn>
              <a:cxn ang="0">
                <a:pos x="T2" y="T3"/>
              </a:cxn>
              <a:cxn ang="0">
                <a:pos x="T4" y="T5"/>
              </a:cxn>
              <a:cxn ang="0">
                <a:pos x="T6" y="T7"/>
              </a:cxn>
            </a:cxnLst>
            <a:rect l="0" t="0" r="r" b="b"/>
            <a:pathLst>
              <a:path w="664" h="480">
                <a:moveTo>
                  <a:pt x="336" y="480"/>
                </a:moveTo>
                <a:cubicBezTo>
                  <a:pt x="412" y="452"/>
                  <a:pt x="488" y="424"/>
                  <a:pt x="528" y="384"/>
                </a:cubicBezTo>
                <a:cubicBezTo>
                  <a:pt x="568" y="344"/>
                  <a:pt x="664" y="304"/>
                  <a:pt x="576" y="240"/>
                </a:cubicBezTo>
                <a:cubicBezTo>
                  <a:pt x="488" y="176"/>
                  <a:pt x="96" y="40"/>
                  <a:pt x="0" y="0"/>
                </a:cubicBezTo>
              </a:path>
            </a:pathLst>
          </a:custGeom>
          <a:noFill/>
          <a:ln w="38100" cap="flat" cmpd="sng">
            <a:solidFill>
              <a:srgbClr val="00FFFF"/>
            </a:solidFill>
            <a:prstDash val="dash"/>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73" name="Line 57"/>
          <p:cNvSpPr>
            <a:spLocks noChangeShapeType="1"/>
          </p:cNvSpPr>
          <p:nvPr/>
        </p:nvSpPr>
        <p:spPr bwMode="auto">
          <a:xfrm flipH="1" flipV="1">
            <a:off x="7696200" y="152400"/>
            <a:ext cx="609600" cy="609600"/>
          </a:xfrm>
          <a:prstGeom prst="line">
            <a:avLst/>
          </a:prstGeom>
          <a:noFill/>
          <a:ln w="38100">
            <a:solidFill>
              <a:srgbClr val="00FFFF"/>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74" name="Text Box 58"/>
          <p:cNvSpPr txBox="1">
            <a:spLocks noChangeArrowheads="1"/>
          </p:cNvSpPr>
          <p:nvPr/>
        </p:nvSpPr>
        <p:spPr bwMode="auto">
          <a:xfrm>
            <a:off x="76200" y="1981200"/>
            <a:ext cx="5181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a:t>Traverse tree in </a:t>
            </a:r>
            <a:r>
              <a:rPr lang="en-US" sz="2400" i="1"/>
              <a:t>Parent-Left-Right</a:t>
            </a:r>
            <a:r>
              <a:rPr lang="en-US" sz="2400"/>
              <a:t> </a:t>
            </a:r>
            <a:br>
              <a:rPr lang="en-US" sz="2400"/>
            </a:br>
            <a:r>
              <a:rPr lang="en-US" sz="2400"/>
              <a:t>order (</a:t>
            </a:r>
            <a:r>
              <a:rPr lang="en-US" sz="2400" i="1"/>
              <a:t>preorder</a:t>
            </a:r>
            <a:r>
              <a:rPr lang="en-US" sz="2400"/>
              <a:t>) to get </a:t>
            </a:r>
            <a:r>
              <a:rPr lang="en-US" sz="2400" b="1">
                <a:solidFill>
                  <a:srgbClr val="6666FF"/>
                </a:solidFill>
              </a:rPr>
              <a:t>prefix:</a:t>
            </a:r>
          </a:p>
        </p:txBody>
      </p:sp>
      <p:sp>
        <p:nvSpPr>
          <p:cNvPr id="86075" name="Text Box 59"/>
          <p:cNvSpPr txBox="1">
            <a:spLocks noChangeArrowheads="1"/>
          </p:cNvSpPr>
          <p:nvPr/>
        </p:nvSpPr>
        <p:spPr bwMode="auto">
          <a:xfrm>
            <a:off x="76200" y="4102100"/>
            <a:ext cx="5181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a:t>Traverse tree in </a:t>
            </a:r>
            <a:r>
              <a:rPr lang="en-US" sz="2400" i="1"/>
              <a:t>Left-Parent-Right</a:t>
            </a:r>
            <a:r>
              <a:rPr lang="en-US" sz="2400"/>
              <a:t> </a:t>
            </a:r>
            <a:br>
              <a:rPr lang="en-US" sz="2400"/>
            </a:br>
            <a:r>
              <a:rPr lang="en-US" sz="2400"/>
              <a:t>order (</a:t>
            </a:r>
            <a:r>
              <a:rPr lang="en-US" sz="2400" i="1"/>
              <a:t>inorder</a:t>
            </a:r>
            <a:r>
              <a:rPr lang="en-US" sz="2400"/>
              <a:t>) to get </a:t>
            </a:r>
            <a:r>
              <a:rPr lang="en-US" sz="2400" b="1">
                <a:solidFill>
                  <a:srgbClr val="6666FF"/>
                </a:solidFill>
              </a:rPr>
              <a:t>infix:</a:t>
            </a:r>
            <a:r>
              <a:rPr lang="en-US" sz="2400"/>
              <a:t> </a:t>
            </a:r>
            <a:br>
              <a:rPr lang="en-US" sz="2400"/>
            </a:br>
            <a:r>
              <a:rPr lang="en-US" sz="2400"/>
              <a:t>— must insert ()'s</a:t>
            </a:r>
            <a:endParaRPr lang="en-US" sz="2400" b="1">
              <a:solidFill>
                <a:srgbClr val="FF0000"/>
              </a:solidFill>
            </a:endParaRPr>
          </a:p>
        </p:txBody>
      </p:sp>
      <p:sp>
        <p:nvSpPr>
          <p:cNvPr id="86076" name="Text Box 60"/>
          <p:cNvSpPr txBox="1">
            <a:spLocks noChangeArrowheads="1"/>
          </p:cNvSpPr>
          <p:nvPr/>
        </p:nvSpPr>
        <p:spPr bwMode="auto">
          <a:xfrm>
            <a:off x="685800" y="117951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a:solidFill>
                  <a:srgbClr val="6666FF"/>
                </a:solidFill>
                <a:latin typeface="Courier New" panose="02070309020205020404" pitchFamily="49" charset="0"/>
              </a:rPr>
              <a:t>A</a:t>
            </a:r>
          </a:p>
        </p:txBody>
      </p:sp>
      <p:sp>
        <p:nvSpPr>
          <p:cNvPr id="86077" name="Text Box 61"/>
          <p:cNvSpPr txBox="1">
            <a:spLocks noChangeArrowheads="1"/>
          </p:cNvSpPr>
          <p:nvPr/>
        </p:nvSpPr>
        <p:spPr bwMode="auto">
          <a:xfrm>
            <a:off x="990600" y="117951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a:solidFill>
                  <a:srgbClr val="6666FF"/>
                </a:solidFill>
                <a:latin typeface="Courier New" panose="02070309020205020404" pitchFamily="49" charset="0"/>
              </a:rPr>
              <a:t>B</a:t>
            </a:r>
          </a:p>
        </p:txBody>
      </p:sp>
      <p:sp>
        <p:nvSpPr>
          <p:cNvPr id="86078" name="Text Box 62"/>
          <p:cNvSpPr txBox="1">
            <a:spLocks noChangeArrowheads="1"/>
          </p:cNvSpPr>
          <p:nvPr/>
        </p:nvSpPr>
        <p:spPr bwMode="auto">
          <a:xfrm>
            <a:off x="1295400" y="117951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a:solidFill>
                  <a:srgbClr val="6666FF"/>
                </a:solidFill>
                <a:latin typeface="Courier New" panose="02070309020205020404" pitchFamily="49" charset="0"/>
              </a:rPr>
              <a:t>+</a:t>
            </a:r>
          </a:p>
        </p:txBody>
      </p:sp>
      <p:sp>
        <p:nvSpPr>
          <p:cNvPr id="86079" name="Text Box 63"/>
          <p:cNvSpPr txBox="1">
            <a:spLocks noChangeArrowheads="1"/>
          </p:cNvSpPr>
          <p:nvPr/>
        </p:nvSpPr>
        <p:spPr bwMode="auto">
          <a:xfrm>
            <a:off x="1600200" y="117951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a:solidFill>
                  <a:srgbClr val="6666FF"/>
                </a:solidFill>
                <a:latin typeface="Courier New" panose="02070309020205020404" pitchFamily="49" charset="0"/>
              </a:rPr>
              <a:t>C</a:t>
            </a:r>
          </a:p>
        </p:txBody>
      </p:sp>
      <p:sp>
        <p:nvSpPr>
          <p:cNvPr id="86080" name="Text Box 64"/>
          <p:cNvSpPr txBox="1">
            <a:spLocks noChangeArrowheads="1"/>
          </p:cNvSpPr>
          <p:nvPr/>
        </p:nvSpPr>
        <p:spPr bwMode="auto">
          <a:xfrm>
            <a:off x="1905000" y="117951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a:solidFill>
                  <a:srgbClr val="6666FF"/>
                </a:solidFill>
                <a:latin typeface="Courier New" panose="02070309020205020404" pitchFamily="49" charset="0"/>
              </a:rPr>
              <a:t>*</a:t>
            </a:r>
          </a:p>
        </p:txBody>
      </p:sp>
      <p:sp>
        <p:nvSpPr>
          <p:cNvPr id="86081" name="Text Box 65"/>
          <p:cNvSpPr txBox="1">
            <a:spLocks noChangeArrowheads="1"/>
          </p:cNvSpPr>
          <p:nvPr/>
        </p:nvSpPr>
        <p:spPr bwMode="auto">
          <a:xfrm>
            <a:off x="2209800" y="117951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a:solidFill>
                  <a:srgbClr val="6666FF"/>
                </a:solidFill>
                <a:latin typeface="Courier New" panose="02070309020205020404" pitchFamily="49" charset="0"/>
              </a:rPr>
              <a:t>D</a:t>
            </a:r>
          </a:p>
        </p:txBody>
      </p:sp>
      <p:sp>
        <p:nvSpPr>
          <p:cNvPr id="86082" name="Text Box 66"/>
          <p:cNvSpPr txBox="1">
            <a:spLocks noChangeArrowheads="1"/>
          </p:cNvSpPr>
          <p:nvPr/>
        </p:nvSpPr>
        <p:spPr bwMode="auto">
          <a:xfrm>
            <a:off x="2514600" y="117951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a:solidFill>
                  <a:srgbClr val="6666FF"/>
                </a:solidFill>
                <a:latin typeface="Courier New" panose="02070309020205020404" pitchFamily="49" charset="0"/>
              </a:rPr>
              <a:t>E</a:t>
            </a:r>
          </a:p>
        </p:txBody>
      </p:sp>
      <p:sp>
        <p:nvSpPr>
          <p:cNvPr id="86083" name="Text Box 67"/>
          <p:cNvSpPr txBox="1">
            <a:spLocks noChangeArrowheads="1"/>
          </p:cNvSpPr>
          <p:nvPr/>
        </p:nvSpPr>
        <p:spPr bwMode="auto">
          <a:xfrm>
            <a:off x="2819400" y="117951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a:solidFill>
                  <a:srgbClr val="6666FF"/>
                </a:solidFill>
                <a:latin typeface="Courier New" panose="02070309020205020404" pitchFamily="49" charset="0"/>
              </a:rPr>
              <a:t>-</a:t>
            </a:r>
          </a:p>
        </p:txBody>
      </p:sp>
      <p:sp>
        <p:nvSpPr>
          <p:cNvPr id="86084" name="Text Box 68"/>
          <p:cNvSpPr txBox="1">
            <a:spLocks noChangeArrowheads="1"/>
          </p:cNvSpPr>
          <p:nvPr/>
        </p:nvSpPr>
        <p:spPr bwMode="auto">
          <a:xfrm>
            <a:off x="3124200" y="117951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a:solidFill>
                  <a:srgbClr val="6666FF"/>
                </a:solidFill>
                <a:latin typeface="Courier New" panose="02070309020205020404" pitchFamily="49" charset="0"/>
              </a:rPr>
              <a:t>/</a:t>
            </a:r>
          </a:p>
        </p:txBody>
      </p:sp>
      <p:sp>
        <p:nvSpPr>
          <p:cNvPr id="86085" name="Line 69"/>
          <p:cNvSpPr>
            <a:spLocks noChangeShapeType="1"/>
          </p:cNvSpPr>
          <p:nvPr/>
        </p:nvSpPr>
        <p:spPr bwMode="auto">
          <a:xfrm flipV="1">
            <a:off x="6324600" y="3962400"/>
            <a:ext cx="762000" cy="533400"/>
          </a:xfrm>
          <a:prstGeom prst="line">
            <a:avLst/>
          </a:prstGeom>
          <a:noFill/>
          <a:ln w="38100">
            <a:solidFill>
              <a:srgbClr val="00FFFF"/>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6086" name="Group 70"/>
          <p:cNvGrpSpPr>
            <a:grpSpLocks/>
          </p:cNvGrpSpPr>
          <p:nvPr/>
        </p:nvGrpSpPr>
        <p:grpSpPr bwMode="auto">
          <a:xfrm>
            <a:off x="5257800" y="2362200"/>
            <a:ext cx="1905000" cy="2286000"/>
            <a:chOff x="3312" y="1488"/>
            <a:chExt cx="1200" cy="1440"/>
          </a:xfrm>
        </p:grpSpPr>
        <p:sp>
          <p:nvSpPr>
            <p:cNvPr id="86087" name="Line 71"/>
            <p:cNvSpPr>
              <a:spLocks noChangeShapeType="1"/>
            </p:cNvSpPr>
            <p:nvPr/>
          </p:nvSpPr>
          <p:spPr bwMode="auto">
            <a:xfrm>
              <a:off x="3504" y="2928"/>
              <a:ext cx="336" cy="0"/>
            </a:xfrm>
            <a:prstGeom prst="line">
              <a:avLst/>
            </a:prstGeom>
            <a:noFill/>
            <a:ln w="38100">
              <a:solidFill>
                <a:srgbClr val="00FFFF"/>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6088" name="Group 72"/>
            <p:cNvGrpSpPr>
              <a:grpSpLocks/>
            </p:cNvGrpSpPr>
            <p:nvPr/>
          </p:nvGrpSpPr>
          <p:grpSpPr bwMode="auto">
            <a:xfrm>
              <a:off x="3312" y="1488"/>
              <a:ext cx="1200" cy="1344"/>
              <a:chOff x="3312" y="1488"/>
              <a:chExt cx="1200" cy="1344"/>
            </a:xfrm>
          </p:grpSpPr>
          <p:sp>
            <p:nvSpPr>
              <p:cNvPr id="86089" name="Line 73"/>
              <p:cNvSpPr>
                <a:spLocks noChangeShapeType="1"/>
              </p:cNvSpPr>
              <p:nvPr/>
            </p:nvSpPr>
            <p:spPr bwMode="auto">
              <a:xfrm flipH="1">
                <a:off x="3696" y="1920"/>
                <a:ext cx="336" cy="288"/>
              </a:xfrm>
              <a:prstGeom prst="line">
                <a:avLst/>
              </a:prstGeom>
              <a:noFill/>
              <a:ln w="38100">
                <a:solidFill>
                  <a:srgbClr val="00FFFF"/>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0" name="Line 74"/>
              <p:cNvSpPr>
                <a:spLocks noChangeShapeType="1"/>
              </p:cNvSpPr>
              <p:nvPr/>
            </p:nvSpPr>
            <p:spPr bwMode="auto">
              <a:xfrm flipH="1">
                <a:off x="4176" y="1488"/>
                <a:ext cx="336" cy="288"/>
              </a:xfrm>
              <a:prstGeom prst="line">
                <a:avLst/>
              </a:prstGeom>
              <a:noFill/>
              <a:ln w="38100">
                <a:solidFill>
                  <a:srgbClr val="00FFFF"/>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1" name="Line 75"/>
              <p:cNvSpPr>
                <a:spLocks noChangeShapeType="1"/>
              </p:cNvSpPr>
              <p:nvPr/>
            </p:nvSpPr>
            <p:spPr bwMode="auto">
              <a:xfrm flipH="1">
                <a:off x="3312" y="2496"/>
                <a:ext cx="240" cy="336"/>
              </a:xfrm>
              <a:prstGeom prst="line">
                <a:avLst/>
              </a:prstGeom>
              <a:noFill/>
              <a:ln w="38100">
                <a:solidFill>
                  <a:srgbClr val="00FFFF"/>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6092" name="Group 76"/>
          <p:cNvGrpSpPr>
            <a:grpSpLocks/>
          </p:cNvGrpSpPr>
          <p:nvPr/>
        </p:nvGrpSpPr>
        <p:grpSpPr bwMode="auto">
          <a:xfrm>
            <a:off x="7239000" y="3124200"/>
            <a:ext cx="1524000" cy="685800"/>
            <a:chOff x="4560" y="1968"/>
            <a:chExt cx="960" cy="432"/>
          </a:xfrm>
        </p:grpSpPr>
        <p:sp>
          <p:nvSpPr>
            <p:cNvPr id="86093" name="Line 77"/>
            <p:cNvSpPr>
              <a:spLocks noChangeShapeType="1"/>
            </p:cNvSpPr>
            <p:nvPr/>
          </p:nvSpPr>
          <p:spPr bwMode="auto">
            <a:xfrm>
              <a:off x="5040" y="2400"/>
              <a:ext cx="480" cy="0"/>
            </a:xfrm>
            <a:prstGeom prst="line">
              <a:avLst/>
            </a:prstGeom>
            <a:noFill/>
            <a:ln w="38100">
              <a:solidFill>
                <a:srgbClr val="00FFFF"/>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4" name="Freeform 78"/>
            <p:cNvSpPr>
              <a:spLocks/>
            </p:cNvSpPr>
            <p:nvPr/>
          </p:nvSpPr>
          <p:spPr bwMode="auto">
            <a:xfrm>
              <a:off x="4560" y="1968"/>
              <a:ext cx="624" cy="384"/>
            </a:xfrm>
            <a:custGeom>
              <a:avLst/>
              <a:gdLst>
                <a:gd name="T0" fmla="*/ 0 w 528"/>
                <a:gd name="T1" fmla="*/ 384 h 384"/>
                <a:gd name="T2" fmla="*/ 144 w 528"/>
                <a:gd name="T3" fmla="*/ 144 h 384"/>
                <a:gd name="T4" fmla="*/ 528 w 528"/>
                <a:gd name="T5" fmla="*/ 0 h 384"/>
              </a:gdLst>
              <a:ahLst/>
              <a:cxnLst>
                <a:cxn ang="0">
                  <a:pos x="T0" y="T1"/>
                </a:cxn>
                <a:cxn ang="0">
                  <a:pos x="T2" y="T3"/>
                </a:cxn>
                <a:cxn ang="0">
                  <a:pos x="T4" y="T5"/>
                </a:cxn>
              </a:cxnLst>
              <a:rect l="0" t="0" r="r" b="b"/>
              <a:pathLst>
                <a:path w="528" h="384">
                  <a:moveTo>
                    <a:pt x="0" y="384"/>
                  </a:moveTo>
                  <a:cubicBezTo>
                    <a:pt x="28" y="296"/>
                    <a:pt x="56" y="208"/>
                    <a:pt x="144" y="144"/>
                  </a:cubicBezTo>
                  <a:cubicBezTo>
                    <a:pt x="232" y="80"/>
                    <a:pt x="464" y="24"/>
                    <a:pt x="528" y="0"/>
                  </a:cubicBezTo>
                </a:path>
              </a:pathLst>
            </a:custGeom>
            <a:noFill/>
            <a:ln w="38100" cap="flat" cmpd="sng">
              <a:solidFill>
                <a:srgbClr val="00FFFF"/>
              </a:solidFill>
              <a:prstDash val="dash"/>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5" name="Line 79"/>
            <p:cNvSpPr>
              <a:spLocks noChangeShapeType="1"/>
            </p:cNvSpPr>
            <p:nvPr/>
          </p:nvSpPr>
          <p:spPr bwMode="auto">
            <a:xfrm flipH="1">
              <a:off x="4848" y="2064"/>
              <a:ext cx="240" cy="288"/>
            </a:xfrm>
            <a:prstGeom prst="line">
              <a:avLst/>
            </a:prstGeom>
            <a:noFill/>
            <a:ln w="38100">
              <a:solidFill>
                <a:srgbClr val="00FFFF"/>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096" name="Text Box 80"/>
          <p:cNvSpPr txBox="1">
            <a:spLocks noChangeArrowheads="1"/>
          </p:cNvSpPr>
          <p:nvPr/>
        </p:nvSpPr>
        <p:spPr bwMode="auto">
          <a:xfrm>
            <a:off x="381000" y="31242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a:solidFill>
                  <a:srgbClr val="6666FF"/>
                </a:solidFill>
                <a:latin typeface="Courier New" panose="02070309020205020404" pitchFamily="49" charset="0"/>
              </a:rPr>
              <a:t>            - D E</a:t>
            </a:r>
          </a:p>
        </p:txBody>
      </p:sp>
      <p:grpSp>
        <p:nvGrpSpPr>
          <p:cNvPr id="86097" name="Group 81"/>
          <p:cNvGrpSpPr>
            <a:grpSpLocks/>
          </p:cNvGrpSpPr>
          <p:nvPr/>
        </p:nvGrpSpPr>
        <p:grpSpPr bwMode="auto">
          <a:xfrm>
            <a:off x="5588000" y="5749925"/>
            <a:ext cx="838200" cy="533400"/>
            <a:chOff x="3264" y="2880"/>
            <a:chExt cx="528" cy="336"/>
          </a:xfrm>
        </p:grpSpPr>
        <p:sp>
          <p:nvSpPr>
            <p:cNvPr id="86098" name="Line 82"/>
            <p:cNvSpPr>
              <a:spLocks noChangeShapeType="1"/>
            </p:cNvSpPr>
            <p:nvPr/>
          </p:nvSpPr>
          <p:spPr bwMode="auto">
            <a:xfrm flipV="1">
              <a:off x="3264" y="2880"/>
              <a:ext cx="288" cy="336"/>
            </a:xfrm>
            <a:prstGeom prst="line">
              <a:avLst/>
            </a:prstGeom>
            <a:noFill/>
            <a:ln w="38100">
              <a:solidFill>
                <a:srgbClr val="00FFFF"/>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9" name="Line 83"/>
            <p:cNvSpPr>
              <a:spLocks noChangeShapeType="1"/>
            </p:cNvSpPr>
            <p:nvPr/>
          </p:nvSpPr>
          <p:spPr bwMode="auto">
            <a:xfrm>
              <a:off x="3648" y="2928"/>
              <a:ext cx="144" cy="288"/>
            </a:xfrm>
            <a:prstGeom prst="line">
              <a:avLst/>
            </a:prstGeom>
            <a:noFill/>
            <a:ln w="38100">
              <a:solidFill>
                <a:srgbClr val="00FFFF"/>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100" name="Freeform 84"/>
          <p:cNvSpPr>
            <a:spLocks/>
          </p:cNvSpPr>
          <p:nvPr/>
        </p:nvSpPr>
        <p:spPr bwMode="auto">
          <a:xfrm>
            <a:off x="7239000" y="4341813"/>
            <a:ext cx="304800" cy="1295400"/>
          </a:xfrm>
          <a:custGeom>
            <a:avLst/>
            <a:gdLst>
              <a:gd name="T0" fmla="*/ 0 w 384"/>
              <a:gd name="T1" fmla="*/ 384 h 400"/>
              <a:gd name="T2" fmla="*/ 240 w 384"/>
              <a:gd name="T3" fmla="*/ 336 h 400"/>
              <a:gd name="T4" fmla="*/ 384 w 384"/>
              <a:gd name="T5" fmla="*/ 0 h 400"/>
            </a:gdLst>
            <a:ahLst/>
            <a:cxnLst>
              <a:cxn ang="0">
                <a:pos x="T0" y="T1"/>
              </a:cxn>
              <a:cxn ang="0">
                <a:pos x="T2" y="T3"/>
              </a:cxn>
              <a:cxn ang="0">
                <a:pos x="T4" y="T5"/>
              </a:cxn>
            </a:cxnLst>
            <a:rect l="0" t="0" r="r" b="b"/>
            <a:pathLst>
              <a:path w="384" h="400">
                <a:moveTo>
                  <a:pt x="0" y="384"/>
                </a:moveTo>
                <a:cubicBezTo>
                  <a:pt x="88" y="392"/>
                  <a:pt x="176" y="400"/>
                  <a:pt x="240" y="336"/>
                </a:cubicBezTo>
                <a:cubicBezTo>
                  <a:pt x="304" y="272"/>
                  <a:pt x="360" y="56"/>
                  <a:pt x="384" y="0"/>
                </a:cubicBezTo>
              </a:path>
            </a:pathLst>
          </a:custGeom>
          <a:noFill/>
          <a:ln w="38100" cap="flat" cmpd="sng">
            <a:solidFill>
              <a:srgbClr val="00FFFF"/>
            </a:solidFill>
            <a:prstDash val="dash"/>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6101" name="Group 85"/>
          <p:cNvGrpSpPr>
            <a:grpSpLocks/>
          </p:cNvGrpSpPr>
          <p:nvPr/>
        </p:nvGrpSpPr>
        <p:grpSpPr bwMode="auto">
          <a:xfrm>
            <a:off x="7772400" y="4518025"/>
            <a:ext cx="1371600" cy="1219200"/>
            <a:chOff x="4704" y="2880"/>
            <a:chExt cx="864" cy="768"/>
          </a:xfrm>
        </p:grpSpPr>
        <p:sp>
          <p:nvSpPr>
            <p:cNvPr id="86102" name="Freeform 86"/>
            <p:cNvSpPr>
              <a:spLocks/>
            </p:cNvSpPr>
            <p:nvPr/>
          </p:nvSpPr>
          <p:spPr bwMode="auto">
            <a:xfrm>
              <a:off x="4704" y="2880"/>
              <a:ext cx="224" cy="768"/>
            </a:xfrm>
            <a:custGeom>
              <a:avLst/>
              <a:gdLst>
                <a:gd name="T0" fmla="*/ 0 w 224"/>
                <a:gd name="T1" fmla="*/ 0 h 768"/>
                <a:gd name="T2" fmla="*/ 192 w 224"/>
                <a:gd name="T3" fmla="*/ 192 h 768"/>
                <a:gd name="T4" fmla="*/ 192 w 224"/>
                <a:gd name="T5" fmla="*/ 768 h 768"/>
              </a:gdLst>
              <a:ahLst/>
              <a:cxnLst>
                <a:cxn ang="0">
                  <a:pos x="T0" y="T1"/>
                </a:cxn>
                <a:cxn ang="0">
                  <a:pos x="T2" y="T3"/>
                </a:cxn>
                <a:cxn ang="0">
                  <a:pos x="T4" y="T5"/>
                </a:cxn>
              </a:cxnLst>
              <a:rect l="0" t="0" r="r" b="b"/>
              <a:pathLst>
                <a:path w="224" h="768">
                  <a:moveTo>
                    <a:pt x="0" y="0"/>
                  </a:moveTo>
                  <a:cubicBezTo>
                    <a:pt x="80" y="32"/>
                    <a:pt x="160" y="64"/>
                    <a:pt x="192" y="192"/>
                  </a:cubicBezTo>
                  <a:cubicBezTo>
                    <a:pt x="224" y="320"/>
                    <a:pt x="192" y="672"/>
                    <a:pt x="192" y="768"/>
                  </a:cubicBezTo>
                </a:path>
              </a:pathLst>
            </a:custGeom>
            <a:noFill/>
            <a:ln w="38100" cap="flat" cmpd="sng">
              <a:solidFill>
                <a:srgbClr val="00FFFF"/>
              </a:solidFill>
              <a:prstDash val="dash"/>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6103" name="Group 87"/>
            <p:cNvGrpSpPr>
              <a:grpSpLocks/>
            </p:cNvGrpSpPr>
            <p:nvPr/>
          </p:nvGrpSpPr>
          <p:grpSpPr bwMode="auto">
            <a:xfrm>
              <a:off x="4896" y="3312"/>
              <a:ext cx="672" cy="336"/>
              <a:chOff x="4896" y="3312"/>
              <a:chExt cx="672" cy="336"/>
            </a:xfrm>
          </p:grpSpPr>
          <p:sp>
            <p:nvSpPr>
              <p:cNvPr id="86104" name="Line 88"/>
              <p:cNvSpPr>
                <a:spLocks noChangeShapeType="1"/>
              </p:cNvSpPr>
              <p:nvPr/>
            </p:nvSpPr>
            <p:spPr bwMode="auto">
              <a:xfrm>
                <a:off x="5328" y="3312"/>
                <a:ext cx="240" cy="336"/>
              </a:xfrm>
              <a:prstGeom prst="line">
                <a:avLst/>
              </a:prstGeom>
              <a:noFill/>
              <a:ln w="38100">
                <a:solidFill>
                  <a:srgbClr val="00FFFF"/>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5" name="Line 89"/>
              <p:cNvSpPr>
                <a:spLocks noChangeShapeType="1"/>
              </p:cNvSpPr>
              <p:nvPr/>
            </p:nvSpPr>
            <p:spPr bwMode="auto">
              <a:xfrm flipV="1">
                <a:off x="4896" y="3360"/>
                <a:ext cx="192" cy="288"/>
              </a:xfrm>
              <a:prstGeom prst="line">
                <a:avLst/>
              </a:prstGeom>
              <a:noFill/>
              <a:ln w="38100">
                <a:solidFill>
                  <a:srgbClr val="00FFFF"/>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6106" name="Group 90"/>
          <p:cNvGrpSpPr>
            <a:grpSpLocks/>
          </p:cNvGrpSpPr>
          <p:nvPr/>
        </p:nvGrpSpPr>
        <p:grpSpPr bwMode="auto">
          <a:xfrm>
            <a:off x="6499225" y="5140325"/>
            <a:ext cx="604838" cy="852488"/>
            <a:chOff x="3888" y="3408"/>
            <a:chExt cx="528" cy="672"/>
          </a:xfrm>
        </p:grpSpPr>
        <p:sp>
          <p:nvSpPr>
            <p:cNvPr id="86107" name="Line 91"/>
            <p:cNvSpPr>
              <a:spLocks noChangeShapeType="1"/>
            </p:cNvSpPr>
            <p:nvPr/>
          </p:nvSpPr>
          <p:spPr bwMode="auto">
            <a:xfrm>
              <a:off x="4224" y="3408"/>
              <a:ext cx="192" cy="288"/>
            </a:xfrm>
            <a:prstGeom prst="line">
              <a:avLst/>
            </a:prstGeom>
            <a:noFill/>
            <a:ln w="38100">
              <a:solidFill>
                <a:srgbClr val="00FFFF"/>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8" name="Line 92"/>
            <p:cNvSpPr>
              <a:spLocks noChangeShapeType="1"/>
            </p:cNvSpPr>
            <p:nvPr/>
          </p:nvSpPr>
          <p:spPr bwMode="auto">
            <a:xfrm flipV="1">
              <a:off x="3888" y="3408"/>
              <a:ext cx="240" cy="672"/>
            </a:xfrm>
            <a:prstGeom prst="line">
              <a:avLst/>
            </a:prstGeom>
            <a:noFill/>
            <a:ln w="38100">
              <a:solidFill>
                <a:srgbClr val="00FFFF"/>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109" name="Text Box 93"/>
          <p:cNvSpPr txBox="1">
            <a:spLocks noChangeArrowheads="1"/>
          </p:cNvSpPr>
          <p:nvPr/>
        </p:nvSpPr>
        <p:spPr bwMode="auto">
          <a:xfrm>
            <a:off x="685800" y="54864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a:solidFill>
                  <a:srgbClr val="6666FF"/>
                </a:solidFill>
                <a:latin typeface="Courier New" panose="02070309020205020404" pitchFamily="49" charset="0"/>
              </a:rPr>
              <a:t>(A + B)</a:t>
            </a:r>
          </a:p>
        </p:txBody>
      </p:sp>
      <p:sp>
        <p:nvSpPr>
          <p:cNvPr id="86110" name="Text Box 94"/>
          <p:cNvSpPr txBox="1">
            <a:spLocks noChangeArrowheads="1"/>
          </p:cNvSpPr>
          <p:nvPr/>
        </p:nvSpPr>
        <p:spPr bwMode="auto">
          <a:xfrm>
            <a:off x="533400" y="54864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a:solidFill>
                  <a:srgbClr val="6666FF"/>
                </a:solidFill>
                <a:latin typeface="Courier New" panose="02070309020205020404" pitchFamily="49" charset="0"/>
              </a:rPr>
              <a:t>(       * C)</a:t>
            </a:r>
          </a:p>
        </p:txBody>
      </p:sp>
      <p:sp>
        <p:nvSpPr>
          <p:cNvPr id="86111" name="Text Box 95"/>
          <p:cNvSpPr txBox="1">
            <a:spLocks noChangeArrowheads="1"/>
          </p:cNvSpPr>
          <p:nvPr/>
        </p:nvSpPr>
        <p:spPr bwMode="auto">
          <a:xfrm>
            <a:off x="457200" y="5486400"/>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a:solidFill>
                  <a:srgbClr val="6666FF"/>
                </a:solidFill>
                <a:latin typeface="Courier New" panose="02070309020205020404" pitchFamily="49" charset="0"/>
              </a:rPr>
              <a:t>            /</a:t>
            </a:r>
          </a:p>
        </p:txBody>
      </p:sp>
      <p:sp>
        <p:nvSpPr>
          <p:cNvPr id="86112" name="Text Box 96"/>
          <p:cNvSpPr txBox="1">
            <a:spLocks noChangeArrowheads="1"/>
          </p:cNvSpPr>
          <p:nvPr/>
        </p:nvSpPr>
        <p:spPr bwMode="auto">
          <a:xfrm>
            <a:off x="304800" y="5486400"/>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a:solidFill>
                  <a:srgbClr val="6666FF"/>
                </a:solidFill>
                <a:latin typeface="Courier New" panose="02070309020205020404" pitchFamily="49" charset="0"/>
              </a:rPr>
              <a:t>(                    )</a:t>
            </a:r>
          </a:p>
        </p:txBody>
      </p:sp>
      <p:sp>
        <p:nvSpPr>
          <p:cNvPr id="86113" name="Text Box 97"/>
          <p:cNvSpPr txBox="1">
            <a:spLocks noChangeArrowheads="1"/>
          </p:cNvSpPr>
          <p:nvPr/>
        </p:nvSpPr>
        <p:spPr bwMode="auto">
          <a:xfrm>
            <a:off x="2819400" y="54864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a:solidFill>
                  <a:srgbClr val="6666FF"/>
                </a:solidFill>
                <a:latin typeface="Courier New" panose="02070309020205020404" pitchFamily="49" charset="0"/>
              </a:rPr>
              <a:t>(D - E)</a:t>
            </a:r>
          </a:p>
        </p:txBody>
      </p:sp>
      <p:grpSp>
        <p:nvGrpSpPr>
          <p:cNvPr id="86114" name="Group 98"/>
          <p:cNvGrpSpPr>
            <a:grpSpLocks/>
          </p:cNvGrpSpPr>
          <p:nvPr/>
        </p:nvGrpSpPr>
        <p:grpSpPr bwMode="auto">
          <a:xfrm>
            <a:off x="5583238" y="4038600"/>
            <a:ext cx="3416300" cy="2330450"/>
            <a:chOff x="3264" y="1872"/>
            <a:chExt cx="2263" cy="1736"/>
          </a:xfrm>
        </p:grpSpPr>
        <p:sp>
          <p:nvSpPr>
            <p:cNvPr id="86115" name="Line 99"/>
            <p:cNvSpPr>
              <a:spLocks noChangeAspect="1" noChangeShapeType="1"/>
            </p:cNvSpPr>
            <p:nvPr/>
          </p:nvSpPr>
          <p:spPr bwMode="auto">
            <a:xfrm flipH="1">
              <a:off x="3315" y="3070"/>
              <a:ext cx="242" cy="293"/>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6116" name="Group 100"/>
            <p:cNvGrpSpPr>
              <a:grpSpLocks/>
            </p:cNvGrpSpPr>
            <p:nvPr/>
          </p:nvGrpSpPr>
          <p:grpSpPr bwMode="auto">
            <a:xfrm>
              <a:off x="3264" y="1872"/>
              <a:ext cx="2263" cy="1736"/>
              <a:chOff x="3264" y="1872"/>
              <a:chExt cx="2263" cy="1736"/>
            </a:xfrm>
          </p:grpSpPr>
          <p:sp>
            <p:nvSpPr>
              <p:cNvPr id="86117" name="Rectangle 101"/>
              <p:cNvSpPr>
                <a:spLocks noChangeAspect="1" noChangeArrowheads="1"/>
              </p:cNvSpPr>
              <p:nvPr/>
            </p:nvSpPr>
            <p:spPr bwMode="auto">
              <a:xfrm>
                <a:off x="4371" y="2897"/>
                <a:ext cx="10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C</a:t>
                </a:r>
                <a:endParaRPr lang="en-US" sz="2000" b="1">
                  <a:solidFill>
                    <a:srgbClr val="6666FF"/>
                  </a:solidFill>
                  <a:latin typeface="Times New Roman MT Extra Bold" pitchFamily="18" charset="0"/>
                </a:endParaRPr>
              </a:p>
            </p:txBody>
          </p:sp>
          <p:sp>
            <p:nvSpPr>
              <p:cNvPr id="86118" name="Rectangle 102"/>
              <p:cNvSpPr>
                <a:spLocks noChangeAspect="1" noChangeArrowheads="1"/>
              </p:cNvSpPr>
              <p:nvPr/>
            </p:nvSpPr>
            <p:spPr bwMode="auto">
              <a:xfrm>
                <a:off x="3264" y="3381"/>
                <a:ext cx="10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a:t>
                </a:r>
                <a:endParaRPr lang="en-US" sz="2000" b="1">
                  <a:solidFill>
                    <a:srgbClr val="6666FF"/>
                  </a:solidFill>
                  <a:latin typeface="Times New Roman MT Extra Bold" pitchFamily="18" charset="0"/>
                </a:endParaRPr>
              </a:p>
            </p:txBody>
          </p:sp>
          <p:sp>
            <p:nvSpPr>
              <p:cNvPr id="86119" name="Rectangle 103"/>
              <p:cNvSpPr>
                <a:spLocks noChangeAspect="1" noChangeArrowheads="1"/>
              </p:cNvSpPr>
              <p:nvPr/>
            </p:nvSpPr>
            <p:spPr bwMode="auto">
              <a:xfrm>
                <a:off x="3782" y="3381"/>
                <a:ext cx="10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B</a:t>
                </a:r>
                <a:endParaRPr lang="en-US" sz="2000" b="1">
                  <a:solidFill>
                    <a:srgbClr val="6666FF"/>
                  </a:solidFill>
                  <a:latin typeface="Times New Roman MT Extra Bold" pitchFamily="18" charset="0"/>
                </a:endParaRPr>
              </a:p>
            </p:txBody>
          </p:sp>
          <p:sp>
            <p:nvSpPr>
              <p:cNvPr id="86120" name="Rectangle 104"/>
              <p:cNvSpPr>
                <a:spLocks noChangeAspect="1" noChangeArrowheads="1"/>
              </p:cNvSpPr>
              <p:nvPr/>
            </p:nvSpPr>
            <p:spPr bwMode="auto">
              <a:xfrm>
                <a:off x="4806" y="2880"/>
                <a:ext cx="10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D</a:t>
                </a:r>
                <a:endParaRPr lang="en-US" sz="2000" b="1">
                  <a:solidFill>
                    <a:srgbClr val="6666FF"/>
                  </a:solidFill>
                  <a:latin typeface="Times New Roman MT Extra Bold" pitchFamily="18" charset="0"/>
                </a:endParaRPr>
              </a:p>
            </p:txBody>
          </p:sp>
          <p:sp>
            <p:nvSpPr>
              <p:cNvPr id="86121" name="Rectangle 105"/>
              <p:cNvSpPr>
                <a:spLocks noChangeAspect="1" noChangeArrowheads="1"/>
              </p:cNvSpPr>
              <p:nvPr/>
            </p:nvSpPr>
            <p:spPr bwMode="auto">
              <a:xfrm>
                <a:off x="5426" y="2846"/>
                <a:ext cx="10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E</a:t>
                </a:r>
                <a:endParaRPr lang="en-US" sz="2000" b="1">
                  <a:solidFill>
                    <a:srgbClr val="6666FF"/>
                  </a:solidFill>
                  <a:latin typeface="Times New Roman MT Extra Bold" pitchFamily="18" charset="0"/>
                </a:endParaRPr>
              </a:p>
            </p:txBody>
          </p:sp>
          <p:sp>
            <p:nvSpPr>
              <p:cNvPr id="86122" name="Rectangle 106"/>
              <p:cNvSpPr>
                <a:spLocks noChangeAspect="1" noChangeArrowheads="1"/>
              </p:cNvSpPr>
              <p:nvPr/>
            </p:nvSpPr>
            <p:spPr bwMode="auto">
              <a:xfrm>
                <a:off x="4074" y="2400"/>
                <a:ext cx="10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t>
                </a:r>
                <a:endParaRPr lang="en-US" sz="2000" b="1">
                  <a:solidFill>
                    <a:srgbClr val="6666FF"/>
                  </a:solidFill>
                  <a:latin typeface="Times New Roman MT Extra Bold" pitchFamily="18" charset="0"/>
                </a:endParaRPr>
              </a:p>
            </p:txBody>
          </p:sp>
          <p:sp>
            <p:nvSpPr>
              <p:cNvPr id="86123" name="Rectangle 107"/>
              <p:cNvSpPr>
                <a:spLocks noChangeAspect="1" noChangeArrowheads="1"/>
              </p:cNvSpPr>
              <p:nvPr/>
            </p:nvSpPr>
            <p:spPr bwMode="auto">
              <a:xfrm>
                <a:off x="3552" y="2861"/>
                <a:ext cx="9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r>
                  <a:rPr lang="en-US" sz="2000" b="1">
                    <a:solidFill>
                      <a:srgbClr val="6666FF"/>
                    </a:solidFill>
                    <a:latin typeface="Courier New" panose="02070309020205020404" pitchFamily="49" charset="0"/>
                  </a:rPr>
                  <a:t>+</a:t>
                </a:r>
                <a:endParaRPr lang="en-US" sz="2000" b="1">
                  <a:solidFill>
                    <a:srgbClr val="6666FF"/>
                  </a:solidFill>
                  <a:latin typeface="Times New Roman MT Extra Bold" pitchFamily="18" charset="0"/>
                </a:endParaRPr>
              </a:p>
            </p:txBody>
          </p:sp>
          <p:sp>
            <p:nvSpPr>
              <p:cNvPr id="86124" name="Line 108"/>
              <p:cNvSpPr>
                <a:spLocks noChangeAspect="1" noChangeShapeType="1"/>
              </p:cNvSpPr>
              <p:nvPr/>
            </p:nvSpPr>
            <p:spPr bwMode="auto">
              <a:xfrm flipH="1">
                <a:off x="3679" y="2569"/>
                <a:ext cx="311" cy="277"/>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125" name="Line 109"/>
              <p:cNvSpPr>
                <a:spLocks noChangeAspect="1" noChangeShapeType="1"/>
              </p:cNvSpPr>
              <p:nvPr/>
            </p:nvSpPr>
            <p:spPr bwMode="auto">
              <a:xfrm>
                <a:off x="3662" y="3070"/>
                <a:ext cx="155" cy="293"/>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126" name="Oval 110"/>
              <p:cNvSpPr>
                <a:spLocks noChangeAspect="1" noChangeArrowheads="1"/>
              </p:cNvSpPr>
              <p:nvPr/>
            </p:nvSpPr>
            <p:spPr bwMode="auto">
              <a:xfrm>
                <a:off x="3500" y="2837"/>
                <a:ext cx="225" cy="242"/>
              </a:xfrm>
              <a:prstGeom prst="ellipse">
                <a:avLst/>
              </a:prstGeom>
              <a:noFill/>
              <a:ln w="1841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127" name="Oval 111"/>
              <p:cNvSpPr>
                <a:spLocks noChangeAspect="1" noChangeArrowheads="1"/>
              </p:cNvSpPr>
              <p:nvPr/>
            </p:nvSpPr>
            <p:spPr bwMode="auto">
              <a:xfrm>
                <a:off x="3999" y="2354"/>
                <a:ext cx="225" cy="242"/>
              </a:xfrm>
              <a:prstGeom prst="ellipse">
                <a:avLst/>
              </a:prstGeom>
              <a:noFill/>
              <a:ln w="1841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128" name="Rectangle 112"/>
              <p:cNvSpPr>
                <a:spLocks noChangeAspect="1" noChangeArrowheads="1"/>
              </p:cNvSpPr>
              <p:nvPr/>
            </p:nvSpPr>
            <p:spPr bwMode="auto">
              <a:xfrm>
                <a:off x="4561" y="1902"/>
                <a:ext cx="10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t>
                </a:r>
                <a:endParaRPr lang="en-US" sz="2000" b="1">
                  <a:solidFill>
                    <a:srgbClr val="6666FF"/>
                  </a:solidFill>
                  <a:latin typeface="Times New Roman MT Extra Bold" pitchFamily="18" charset="0"/>
                </a:endParaRPr>
              </a:p>
            </p:txBody>
          </p:sp>
          <p:sp>
            <p:nvSpPr>
              <p:cNvPr id="86129" name="Line 113"/>
              <p:cNvSpPr>
                <a:spLocks noChangeAspect="1" noChangeShapeType="1"/>
              </p:cNvSpPr>
              <p:nvPr/>
            </p:nvSpPr>
            <p:spPr bwMode="auto">
              <a:xfrm>
                <a:off x="4717" y="2052"/>
                <a:ext cx="347" cy="328"/>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130" name="Oval 114"/>
              <p:cNvSpPr>
                <a:spLocks noChangeAspect="1" noChangeArrowheads="1"/>
              </p:cNvSpPr>
              <p:nvPr/>
            </p:nvSpPr>
            <p:spPr bwMode="auto">
              <a:xfrm>
                <a:off x="4501" y="1872"/>
                <a:ext cx="225" cy="242"/>
              </a:xfrm>
              <a:prstGeom prst="ellipse">
                <a:avLst/>
              </a:prstGeom>
              <a:noFill/>
              <a:ln w="1841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131" name="Rectangle 115"/>
              <p:cNvSpPr>
                <a:spLocks noChangeAspect="1" noChangeArrowheads="1"/>
              </p:cNvSpPr>
              <p:nvPr/>
            </p:nvSpPr>
            <p:spPr bwMode="auto">
              <a:xfrm>
                <a:off x="5114" y="2379"/>
                <a:ext cx="101"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solidFill>
                      <a:srgbClr val="6666FF"/>
                    </a:solidFill>
                    <a:latin typeface="Courier New" panose="02070309020205020404" pitchFamily="49" charset="0"/>
                  </a:rPr>
                  <a:t>-</a:t>
                </a:r>
                <a:endParaRPr lang="en-US" sz="2000" b="1">
                  <a:solidFill>
                    <a:srgbClr val="6666FF"/>
                  </a:solidFill>
                  <a:latin typeface="Times New Roman MT Extra Bold" pitchFamily="18" charset="0"/>
                </a:endParaRPr>
              </a:p>
            </p:txBody>
          </p:sp>
          <p:sp>
            <p:nvSpPr>
              <p:cNvPr id="86132" name="Line 116"/>
              <p:cNvSpPr>
                <a:spLocks noChangeAspect="1" noChangeShapeType="1"/>
              </p:cNvSpPr>
              <p:nvPr/>
            </p:nvSpPr>
            <p:spPr bwMode="auto">
              <a:xfrm flipH="1">
                <a:off x="4873" y="2587"/>
                <a:ext cx="242" cy="293"/>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133" name="Line 117"/>
              <p:cNvSpPr>
                <a:spLocks noChangeAspect="1" noChangeShapeType="1"/>
              </p:cNvSpPr>
              <p:nvPr/>
            </p:nvSpPr>
            <p:spPr bwMode="auto">
              <a:xfrm>
                <a:off x="5219" y="2587"/>
                <a:ext cx="207" cy="259"/>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134" name="Oval 118"/>
              <p:cNvSpPr>
                <a:spLocks noChangeAspect="1" noChangeArrowheads="1"/>
              </p:cNvSpPr>
              <p:nvPr/>
            </p:nvSpPr>
            <p:spPr bwMode="auto">
              <a:xfrm>
                <a:off x="5055" y="2354"/>
                <a:ext cx="226" cy="242"/>
              </a:xfrm>
              <a:prstGeom prst="ellipse">
                <a:avLst/>
              </a:prstGeom>
              <a:noFill/>
              <a:ln w="1841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135" name="Line 119"/>
              <p:cNvSpPr>
                <a:spLocks noChangeAspect="1" noChangeShapeType="1"/>
              </p:cNvSpPr>
              <p:nvPr/>
            </p:nvSpPr>
            <p:spPr bwMode="auto">
              <a:xfrm flipH="1">
                <a:off x="4199" y="2087"/>
                <a:ext cx="311" cy="276"/>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136" name="Line 120"/>
              <p:cNvSpPr>
                <a:spLocks noChangeAspect="1" noChangeShapeType="1"/>
              </p:cNvSpPr>
              <p:nvPr/>
            </p:nvSpPr>
            <p:spPr bwMode="auto">
              <a:xfrm>
                <a:off x="4199" y="2587"/>
                <a:ext cx="189" cy="310"/>
              </a:xfrm>
              <a:prstGeom prst="line">
                <a:avLst/>
              </a:prstGeom>
              <a:noFill/>
              <a:ln w="1841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86137" name="Text Box 121"/>
          <p:cNvSpPr txBox="1">
            <a:spLocks noChangeArrowheads="1"/>
          </p:cNvSpPr>
          <p:nvPr/>
        </p:nvSpPr>
        <p:spPr bwMode="auto">
          <a:xfrm>
            <a:off x="533400" y="312102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a:solidFill>
                  <a:srgbClr val="6666FF"/>
                </a:solidFill>
                <a:latin typeface="Courier New" panose="02070309020205020404" pitchFamily="49" charset="0"/>
              </a:rPr>
              <a:t>/ * + A B</a:t>
            </a:r>
          </a:p>
        </p:txBody>
      </p:sp>
      <p:sp>
        <p:nvSpPr>
          <p:cNvPr id="86138" name="Text Box 122"/>
          <p:cNvSpPr txBox="1">
            <a:spLocks noChangeArrowheads="1"/>
          </p:cNvSpPr>
          <p:nvPr/>
        </p:nvSpPr>
        <p:spPr bwMode="auto">
          <a:xfrm>
            <a:off x="2286000" y="31242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solidFill>
                  <a:srgbClr val="6666FF"/>
                </a:solidFill>
                <a:latin typeface="Courier New" panose="02070309020205020404" pitchFamily="49" charset="0"/>
              </a:rPr>
              <a:t>C</a:t>
            </a:r>
          </a:p>
        </p:txBody>
      </p:sp>
    </p:spTree>
    <p:extLst>
      <p:ext uri="{BB962C8B-B14F-4D97-AF65-F5344CB8AC3E}">
        <p14:creationId xmlns:p14="http://schemas.microsoft.com/office/powerpoint/2010/main" val="9341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4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86076"/>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86043"/>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8607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6044"/>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8607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86069"/>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860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6070"/>
                                        </p:tgtEl>
                                        <p:attrNameLst>
                                          <p:attrName>style.visibility</p:attrName>
                                        </p:attrNameLst>
                                      </p:cBhvr>
                                      <p:to>
                                        <p:strVal val="visible"/>
                                      </p:to>
                                    </p:set>
                                  </p:childTnLst>
                                </p:cTn>
                              </p:par>
                            </p:childTnLst>
                          </p:cTn>
                        </p:par>
                        <p:par>
                          <p:cTn id="35" fill="hold" nodeType="afterGroup">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86080"/>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86071"/>
                                        </p:tgtEl>
                                        <p:attrNameLst>
                                          <p:attrName>style.visibility</p:attrName>
                                        </p:attrNameLst>
                                      </p:cBhvr>
                                      <p:to>
                                        <p:strVal val="visible"/>
                                      </p:to>
                                    </p:set>
                                  </p:childTnLst>
                                </p:cTn>
                              </p:par>
                            </p:childTnLst>
                          </p:cTn>
                        </p:par>
                        <p:par>
                          <p:cTn id="42" fill="hold" nodeType="afterGroup">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86081"/>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86045"/>
                                        </p:tgtEl>
                                        <p:attrNameLst>
                                          <p:attrName>style.visibility</p:attrName>
                                        </p:attrNameLst>
                                      </p:cBhvr>
                                      <p:to>
                                        <p:strVal val="visible"/>
                                      </p:to>
                                    </p:set>
                                  </p:childTnLst>
                                </p:cTn>
                              </p:par>
                            </p:childTnLst>
                          </p:cTn>
                        </p:par>
                        <p:par>
                          <p:cTn id="49" fill="hold" nodeType="afterGroup">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86082"/>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86072"/>
                                        </p:tgtEl>
                                        <p:attrNameLst>
                                          <p:attrName>style.visibility</p:attrName>
                                        </p:attrNameLst>
                                      </p:cBhvr>
                                      <p:to>
                                        <p:strVal val="visible"/>
                                      </p:to>
                                    </p:set>
                                  </p:childTnLst>
                                </p:cTn>
                              </p:par>
                            </p:childTnLst>
                          </p:cTn>
                        </p:par>
                        <p:par>
                          <p:cTn id="56" fill="hold" nodeType="afterGroup">
                            <p:stCondLst>
                              <p:cond delay="500"/>
                            </p:stCondLst>
                            <p:childTnLst>
                              <p:par>
                                <p:cTn id="57" presetID="1" presetClass="entr" presetSubtype="0" fill="hold" grpId="0" nodeType="afterEffect">
                                  <p:stCondLst>
                                    <p:cond delay="0"/>
                                  </p:stCondLst>
                                  <p:childTnLst>
                                    <p:set>
                                      <p:cBhvr>
                                        <p:cTn id="58" dur="1" fill="hold">
                                          <p:stCondLst>
                                            <p:cond delay="499"/>
                                          </p:stCondLst>
                                        </p:cTn>
                                        <p:tgtEl>
                                          <p:spTgt spid="8608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86073"/>
                                        </p:tgtEl>
                                        <p:attrNameLst>
                                          <p:attrName>style.visibility</p:attrName>
                                        </p:attrNameLst>
                                      </p:cBhvr>
                                      <p:to>
                                        <p:strVal val="visible"/>
                                      </p:to>
                                    </p:set>
                                  </p:childTnLst>
                                </p:cTn>
                              </p:par>
                            </p:childTnLst>
                          </p:cTn>
                        </p:par>
                        <p:par>
                          <p:cTn id="63" fill="hold" nodeType="afterGroup">
                            <p:stCondLst>
                              <p:cond delay="500"/>
                            </p:stCondLst>
                            <p:childTnLst>
                              <p:par>
                                <p:cTn id="64" presetID="1" presetClass="entr" presetSubtype="0" fill="hold" grpId="0" nodeType="afterEffect">
                                  <p:stCondLst>
                                    <p:cond delay="0"/>
                                  </p:stCondLst>
                                  <p:childTnLst>
                                    <p:set>
                                      <p:cBhvr>
                                        <p:cTn id="65" dur="1" fill="hold">
                                          <p:stCondLst>
                                            <p:cond delay="499"/>
                                          </p:stCondLst>
                                        </p:cTn>
                                        <p:tgtEl>
                                          <p:spTgt spid="86084"/>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86074"/>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499"/>
                                          </p:stCondLst>
                                        </p:cTn>
                                        <p:tgtEl>
                                          <p:spTgt spid="86018"/>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nodeType="clickEffect">
                                  <p:stCondLst>
                                    <p:cond delay="0"/>
                                  </p:stCondLst>
                                  <p:childTnLst>
                                    <p:set>
                                      <p:cBhvr>
                                        <p:cTn id="77" dur="1" fill="hold">
                                          <p:stCondLst>
                                            <p:cond delay="499"/>
                                          </p:stCondLst>
                                        </p:cTn>
                                        <p:tgtEl>
                                          <p:spTgt spid="86086"/>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86137"/>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86085"/>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grpId="0" nodeType="clickEffect">
                                  <p:stCondLst>
                                    <p:cond delay="0"/>
                                  </p:stCondLst>
                                  <p:childTnLst>
                                    <p:set>
                                      <p:cBhvr>
                                        <p:cTn id="89" dur="1" fill="hold">
                                          <p:stCondLst>
                                            <p:cond delay="499"/>
                                          </p:stCondLst>
                                        </p:cTn>
                                        <p:tgtEl>
                                          <p:spTgt spid="86138"/>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nodeType="clickEffect">
                                  <p:stCondLst>
                                    <p:cond delay="0"/>
                                  </p:stCondLst>
                                  <p:childTnLst>
                                    <p:set>
                                      <p:cBhvr>
                                        <p:cTn id="93" dur="1" fill="hold">
                                          <p:stCondLst>
                                            <p:cond delay="499"/>
                                          </p:stCondLst>
                                        </p:cTn>
                                        <p:tgtEl>
                                          <p:spTgt spid="86092"/>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86096"/>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499"/>
                                          </p:stCondLst>
                                        </p:cTn>
                                        <p:tgtEl>
                                          <p:spTgt spid="86075"/>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nodeType="clickEffect">
                                  <p:stCondLst>
                                    <p:cond delay="0"/>
                                  </p:stCondLst>
                                  <p:childTnLst>
                                    <p:set>
                                      <p:cBhvr>
                                        <p:cTn id="105" dur="1" fill="hold">
                                          <p:stCondLst>
                                            <p:cond delay="499"/>
                                          </p:stCondLst>
                                        </p:cTn>
                                        <p:tgtEl>
                                          <p:spTgt spid="86114"/>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nodeType="clickEffect">
                                  <p:stCondLst>
                                    <p:cond delay="0"/>
                                  </p:stCondLst>
                                  <p:childTnLst>
                                    <p:set>
                                      <p:cBhvr>
                                        <p:cTn id="109" dur="1" fill="hold">
                                          <p:stCondLst>
                                            <p:cond delay="499"/>
                                          </p:stCondLst>
                                        </p:cTn>
                                        <p:tgtEl>
                                          <p:spTgt spid="86097"/>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86109"/>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ntr" presetSubtype="0" fill="hold" nodeType="clickEffect">
                                  <p:stCondLst>
                                    <p:cond delay="0"/>
                                  </p:stCondLst>
                                  <p:childTnLst>
                                    <p:set>
                                      <p:cBhvr>
                                        <p:cTn id="117" dur="1" fill="hold">
                                          <p:stCondLst>
                                            <p:cond delay="499"/>
                                          </p:stCondLst>
                                        </p:cTn>
                                        <p:tgtEl>
                                          <p:spTgt spid="86106"/>
                                        </p:tgtEl>
                                        <p:attrNameLst>
                                          <p:attrName>style.visibility</p:attrName>
                                        </p:attrNameLst>
                                      </p:cBhvr>
                                      <p:to>
                                        <p:strVal val="visibl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grpId="0" nodeType="clickEffect">
                                  <p:stCondLst>
                                    <p:cond delay="0"/>
                                  </p:stCondLst>
                                  <p:childTnLst>
                                    <p:set>
                                      <p:cBhvr>
                                        <p:cTn id="121" dur="1" fill="hold">
                                          <p:stCondLst>
                                            <p:cond delay="499"/>
                                          </p:stCondLst>
                                        </p:cTn>
                                        <p:tgtEl>
                                          <p:spTgt spid="86110"/>
                                        </p:tgtEl>
                                        <p:attrNameLst>
                                          <p:attrName>style.visibility</p:attrName>
                                        </p:attrNameLst>
                                      </p:cBhvr>
                                      <p:to>
                                        <p:strVal val="visibl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ntr" presetSubtype="0" fill="hold" grpId="0" nodeType="clickEffect">
                                  <p:stCondLst>
                                    <p:cond delay="0"/>
                                  </p:stCondLst>
                                  <p:childTnLst>
                                    <p:set>
                                      <p:cBhvr>
                                        <p:cTn id="125" dur="1" fill="hold">
                                          <p:stCondLst>
                                            <p:cond delay="499"/>
                                          </p:stCondLst>
                                        </p:cTn>
                                        <p:tgtEl>
                                          <p:spTgt spid="86100"/>
                                        </p:tgtEl>
                                        <p:attrNameLst>
                                          <p:attrName>style.visibility</p:attrName>
                                        </p:attrNameLst>
                                      </p:cBhvr>
                                      <p:to>
                                        <p:strVal val="visible"/>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 presetClass="entr" presetSubtype="0" fill="hold" grpId="0" nodeType="clickEffect">
                                  <p:stCondLst>
                                    <p:cond delay="0"/>
                                  </p:stCondLst>
                                  <p:childTnLst>
                                    <p:set>
                                      <p:cBhvr>
                                        <p:cTn id="129" dur="1" fill="hold">
                                          <p:stCondLst>
                                            <p:cond delay="499"/>
                                          </p:stCondLst>
                                        </p:cTn>
                                        <p:tgtEl>
                                          <p:spTgt spid="86111"/>
                                        </p:tgtEl>
                                        <p:attrNameLst>
                                          <p:attrName>style.visibility</p:attrName>
                                        </p:attrNameLst>
                                      </p:cBhvr>
                                      <p:to>
                                        <p:strVal val="visible"/>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ntr" presetSubtype="0" fill="hold" nodeType="clickEffect">
                                  <p:stCondLst>
                                    <p:cond delay="0"/>
                                  </p:stCondLst>
                                  <p:childTnLst>
                                    <p:set>
                                      <p:cBhvr>
                                        <p:cTn id="133" dur="1" fill="hold">
                                          <p:stCondLst>
                                            <p:cond delay="499"/>
                                          </p:stCondLst>
                                        </p:cTn>
                                        <p:tgtEl>
                                          <p:spTgt spid="86101"/>
                                        </p:tgtEl>
                                        <p:attrNameLst>
                                          <p:attrName>style.visibility</p:attrName>
                                        </p:attrNameLst>
                                      </p:cBhvr>
                                      <p:to>
                                        <p:strVal val="visible"/>
                                      </p:to>
                                    </p:se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childTnLst>
                                    <p:set>
                                      <p:cBhvr>
                                        <p:cTn id="137" dur="1" fill="hold">
                                          <p:stCondLst>
                                            <p:cond delay="499"/>
                                          </p:stCondLst>
                                        </p:cTn>
                                        <p:tgtEl>
                                          <p:spTgt spid="86113"/>
                                        </p:tgtEl>
                                        <p:attrNameLst>
                                          <p:attrName>style.visibility</p:attrName>
                                        </p:attrNameLst>
                                      </p:cBhvr>
                                      <p:to>
                                        <p:strVal val="visibl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 presetClass="entr" presetSubtype="0" fill="hold" grpId="0" nodeType="clickEffect">
                                  <p:stCondLst>
                                    <p:cond delay="0"/>
                                  </p:stCondLst>
                                  <p:childTnLst>
                                    <p:set>
                                      <p:cBhvr>
                                        <p:cTn id="141" dur="1" fill="hold">
                                          <p:stCondLst>
                                            <p:cond delay="499"/>
                                          </p:stCondLst>
                                        </p:cTn>
                                        <p:tgtEl>
                                          <p:spTgt spid="86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42" grpId="0" animBg="1"/>
      <p:bldP spid="86043" grpId="0" animBg="1"/>
      <p:bldP spid="86044" grpId="0" animBg="1"/>
      <p:bldP spid="86045" grpId="0" animBg="1"/>
      <p:bldP spid="86069" grpId="0" animBg="1"/>
      <p:bldP spid="86070" grpId="0" animBg="1"/>
      <p:bldP spid="86071" grpId="0" animBg="1"/>
      <p:bldP spid="86072" grpId="0" animBg="1"/>
      <p:bldP spid="86073" grpId="0" animBg="1"/>
      <p:bldP spid="86074" grpId="0" autoUpdateAnimBg="0"/>
      <p:bldP spid="86075" grpId="0" autoUpdateAnimBg="0"/>
      <p:bldP spid="86076" grpId="0" autoUpdateAnimBg="0"/>
      <p:bldP spid="86077" grpId="0" autoUpdateAnimBg="0"/>
      <p:bldP spid="86078" grpId="0" autoUpdateAnimBg="0"/>
      <p:bldP spid="86079" grpId="0" autoUpdateAnimBg="0"/>
      <p:bldP spid="86080" grpId="0" autoUpdateAnimBg="0"/>
      <p:bldP spid="86081" grpId="0" autoUpdateAnimBg="0"/>
      <p:bldP spid="86082" grpId="0" autoUpdateAnimBg="0"/>
      <p:bldP spid="86083" grpId="0" autoUpdateAnimBg="0"/>
      <p:bldP spid="86084" grpId="0" autoUpdateAnimBg="0"/>
      <p:bldP spid="86085" grpId="0" animBg="1"/>
      <p:bldP spid="86096" grpId="0" autoUpdateAnimBg="0"/>
      <p:bldP spid="86100" grpId="0" animBg="1"/>
      <p:bldP spid="86109" grpId="0" autoUpdateAnimBg="0"/>
      <p:bldP spid="86110" grpId="0" autoUpdateAnimBg="0"/>
      <p:bldP spid="86111" grpId="0" autoUpdateAnimBg="0"/>
      <p:bldP spid="86112" grpId="0" autoUpdateAnimBg="0"/>
      <p:bldP spid="86113" grpId="0" autoUpdateAnimBg="0"/>
      <p:bldP spid="86137" grpId="0" autoUpdateAnimBg="0"/>
      <p:bldP spid="8613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Searching in a Binary Tree</a:t>
            </a:r>
          </a:p>
        </p:txBody>
      </p:sp>
      <p:sp>
        <p:nvSpPr>
          <p:cNvPr id="23555" name="Rectangle 3"/>
          <p:cNvSpPr>
            <a:spLocks noGrp="1" noChangeArrowheads="1"/>
          </p:cNvSpPr>
          <p:nvPr>
            <p:ph idx="1"/>
          </p:nvPr>
        </p:nvSpPr>
        <p:spPr>
          <a:xfrm>
            <a:off x="152400" y="1524000"/>
            <a:ext cx="4495800" cy="4572000"/>
          </a:xfrm>
        </p:spPr>
        <p:txBody>
          <a:bodyPr>
            <a:normAutofit/>
          </a:bodyPr>
          <a:lstStyle/>
          <a:p>
            <a:pPr marL="609600" indent="-609600" eaLnBrk="1" hangingPunct="1">
              <a:lnSpc>
                <a:spcPct val="80000"/>
              </a:lnSpc>
              <a:buFontTx/>
              <a:buAutoNum type="arabicParenR"/>
            </a:pPr>
            <a:r>
              <a:rPr lang="en-US" sz="2800" dirty="0" smtClean="0"/>
              <a:t>Start at root node</a:t>
            </a:r>
          </a:p>
          <a:p>
            <a:pPr marL="609600" indent="-609600" eaLnBrk="1" hangingPunct="1">
              <a:lnSpc>
                <a:spcPct val="80000"/>
              </a:lnSpc>
              <a:buFontTx/>
              <a:buAutoNum type="arabicParenR"/>
            </a:pPr>
            <a:r>
              <a:rPr lang="en-US" sz="2800" dirty="0" smtClean="0"/>
              <a:t>Examine node data:</a:t>
            </a:r>
          </a:p>
          <a:p>
            <a:pPr marL="990600" lvl="1" indent="-533400" eaLnBrk="1" hangingPunct="1">
              <a:lnSpc>
                <a:spcPct val="80000"/>
              </a:lnSpc>
              <a:buFontTx/>
              <a:buAutoNum type="alphaLcParenR"/>
            </a:pPr>
            <a:r>
              <a:rPr lang="en-US" sz="2400" dirty="0" smtClean="0"/>
              <a:t>Is it desired value? Done</a:t>
            </a:r>
          </a:p>
          <a:p>
            <a:pPr marL="990600" lvl="1" indent="-533400" eaLnBrk="1" hangingPunct="1">
              <a:lnSpc>
                <a:spcPct val="80000"/>
              </a:lnSpc>
              <a:buFontTx/>
              <a:buAutoNum type="alphaLcParenR"/>
            </a:pPr>
            <a:r>
              <a:rPr lang="en-US" sz="2400" dirty="0" smtClean="0"/>
              <a:t>Else, is desired data &lt; node data? Repeat step 2 with left </a:t>
            </a:r>
            <a:r>
              <a:rPr lang="en-US" sz="2400" dirty="0" err="1" smtClean="0"/>
              <a:t>subtree</a:t>
            </a:r>
            <a:endParaRPr lang="en-US" sz="2400" dirty="0" smtClean="0"/>
          </a:p>
          <a:p>
            <a:pPr marL="990600" lvl="1" indent="-533400" eaLnBrk="1" hangingPunct="1">
              <a:lnSpc>
                <a:spcPct val="80000"/>
              </a:lnSpc>
              <a:buFontTx/>
              <a:buAutoNum type="alphaLcParenR"/>
            </a:pPr>
            <a:r>
              <a:rPr lang="en-US" sz="2400" dirty="0" smtClean="0"/>
              <a:t>Else, is desired data &gt; node data? Repeat step 2 with right </a:t>
            </a:r>
            <a:r>
              <a:rPr lang="en-US" sz="2400" dirty="0" err="1" smtClean="0"/>
              <a:t>subtree</a:t>
            </a:r>
            <a:endParaRPr lang="en-US" sz="2400" dirty="0" smtClean="0"/>
          </a:p>
          <a:p>
            <a:pPr marL="609600" indent="-609600" eaLnBrk="1" hangingPunct="1">
              <a:lnSpc>
                <a:spcPct val="80000"/>
              </a:lnSpc>
              <a:buFontTx/>
              <a:buAutoNum type="arabicParenR"/>
            </a:pPr>
            <a:r>
              <a:rPr lang="en-US" sz="2800" dirty="0" smtClean="0"/>
              <a:t>Continue until desired value found or </a:t>
            </a:r>
            <a:r>
              <a:rPr lang="en-US" sz="2800" b="1" dirty="0" smtClean="0">
                <a:latin typeface="Courier New" panose="02070309020205020404" pitchFamily="49" charset="0"/>
              </a:rPr>
              <a:t>NULL</a:t>
            </a:r>
            <a:r>
              <a:rPr lang="en-US" sz="2800" dirty="0" smtClean="0"/>
              <a:t> pointer reached</a:t>
            </a:r>
          </a:p>
        </p:txBody>
      </p:sp>
      <p:sp>
        <p:nvSpPr>
          <p:cNvPr id="42" name="Slide Number Placeholder 3"/>
          <p:cNvSpPr>
            <a:spLocks noGrp="1"/>
          </p:cNvSpPr>
          <p:nvPr>
            <p:ph type="sldNum" sz="quarter" idx="12"/>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B4E60724-92B4-4232-B17F-C9484D6A272B}" type="slidenum">
              <a:rPr lang="en-US" sz="1200" baseline="0" smtClean="0">
                <a:latin typeface="Arial" panose="020B0604020202020204" pitchFamily="34" charset="0"/>
              </a:rPr>
              <a:pPr/>
              <a:t>38</a:t>
            </a:fld>
            <a:endParaRPr lang="en-US" sz="1200" baseline="0" dirty="0">
              <a:latin typeface="Arial" panose="020B0604020202020204" pitchFamily="34" charset="0"/>
            </a:endParaRPr>
          </a:p>
        </p:txBody>
      </p:sp>
      <p:sp>
        <p:nvSpPr>
          <p:cNvPr id="23557" name="Rectangle 4"/>
          <p:cNvSpPr>
            <a:spLocks noChangeArrowheads="1"/>
          </p:cNvSpPr>
          <p:nvPr/>
        </p:nvSpPr>
        <p:spPr bwMode="auto">
          <a:xfrm>
            <a:off x="6508750" y="23622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3558" name="Rectangle 5"/>
          <p:cNvSpPr>
            <a:spLocks noChangeArrowheads="1"/>
          </p:cNvSpPr>
          <p:nvPr/>
        </p:nvSpPr>
        <p:spPr bwMode="auto">
          <a:xfrm>
            <a:off x="6280150" y="31242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3559" name="Rectangle 6"/>
          <p:cNvSpPr>
            <a:spLocks noChangeArrowheads="1"/>
          </p:cNvSpPr>
          <p:nvPr/>
        </p:nvSpPr>
        <p:spPr bwMode="auto">
          <a:xfrm>
            <a:off x="6965950" y="3124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3560" name="Rectangle 7"/>
          <p:cNvSpPr>
            <a:spLocks noChangeArrowheads="1"/>
          </p:cNvSpPr>
          <p:nvPr/>
        </p:nvSpPr>
        <p:spPr bwMode="auto">
          <a:xfrm>
            <a:off x="6737350" y="3124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3561" name="Rectangle 8"/>
          <p:cNvSpPr>
            <a:spLocks noChangeArrowheads="1"/>
          </p:cNvSpPr>
          <p:nvPr/>
        </p:nvSpPr>
        <p:spPr bwMode="auto">
          <a:xfrm>
            <a:off x="7651750" y="3810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3562" name="Rectangle 9"/>
          <p:cNvSpPr>
            <a:spLocks noChangeArrowheads="1"/>
          </p:cNvSpPr>
          <p:nvPr/>
        </p:nvSpPr>
        <p:spPr bwMode="auto">
          <a:xfrm>
            <a:off x="8337550" y="3810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3563" name="Rectangle 10"/>
          <p:cNvSpPr>
            <a:spLocks noChangeArrowheads="1"/>
          </p:cNvSpPr>
          <p:nvPr/>
        </p:nvSpPr>
        <p:spPr bwMode="auto">
          <a:xfrm>
            <a:off x="8108950" y="3810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3564" name="Rectangle 11"/>
          <p:cNvSpPr>
            <a:spLocks noChangeArrowheads="1"/>
          </p:cNvSpPr>
          <p:nvPr/>
        </p:nvSpPr>
        <p:spPr bwMode="auto">
          <a:xfrm>
            <a:off x="5289550" y="3810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3565" name="Rectangle 12"/>
          <p:cNvSpPr>
            <a:spLocks noChangeArrowheads="1"/>
          </p:cNvSpPr>
          <p:nvPr/>
        </p:nvSpPr>
        <p:spPr bwMode="auto">
          <a:xfrm>
            <a:off x="5975350" y="3810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3566" name="Rectangle 13"/>
          <p:cNvSpPr>
            <a:spLocks noChangeArrowheads="1"/>
          </p:cNvSpPr>
          <p:nvPr/>
        </p:nvSpPr>
        <p:spPr bwMode="auto">
          <a:xfrm>
            <a:off x="5746750" y="3810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3567" name="Rectangle 14"/>
          <p:cNvSpPr>
            <a:spLocks noChangeArrowheads="1"/>
          </p:cNvSpPr>
          <p:nvPr/>
        </p:nvSpPr>
        <p:spPr bwMode="auto">
          <a:xfrm>
            <a:off x="4756150" y="44958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3568" name="Rectangle 15"/>
          <p:cNvSpPr>
            <a:spLocks noChangeArrowheads="1"/>
          </p:cNvSpPr>
          <p:nvPr/>
        </p:nvSpPr>
        <p:spPr bwMode="auto">
          <a:xfrm>
            <a:off x="5441950" y="4495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3569" name="Rectangle 16"/>
          <p:cNvSpPr>
            <a:spLocks noChangeArrowheads="1"/>
          </p:cNvSpPr>
          <p:nvPr/>
        </p:nvSpPr>
        <p:spPr bwMode="auto">
          <a:xfrm>
            <a:off x="5213350" y="4495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3570" name="Rectangle 17"/>
          <p:cNvSpPr>
            <a:spLocks noChangeArrowheads="1"/>
          </p:cNvSpPr>
          <p:nvPr/>
        </p:nvSpPr>
        <p:spPr bwMode="auto">
          <a:xfrm>
            <a:off x="7270750" y="44958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3571" name="Rectangle 18"/>
          <p:cNvSpPr>
            <a:spLocks noChangeArrowheads="1"/>
          </p:cNvSpPr>
          <p:nvPr/>
        </p:nvSpPr>
        <p:spPr bwMode="auto">
          <a:xfrm>
            <a:off x="7956550" y="4495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3572" name="Rectangle 19"/>
          <p:cNvSpPr>
            <a:spLocks noChangeArrowheads="1"/>
          </p:cNvSpPr>
          <p:nvPr/>
        </p:nvSpPr>
        <p:spPr bwMode="auto">
          <a:xfrm>
            <a:off x="7727950" y="4495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3573" name="Line 20"/>
          <p:cNvSpPr>
            <a:spLocks noChangeShapeType="1"/>
          </p:cNvSpPr>
          <p:nvPr/>
        </p:nvSpPr>
        <p:spPr bwMode="auto">
          <a:xfrm>
            <a:off x="6737350" y="2590800"/>
            <a:ext cx="0" cy="5334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4" name="Line 21"/>
          <p:cNvSpPr>
            <a:spLocks noChangeShapeType="1"/>
          </p:cNvSpPr>
          <p:nvPr/>
        </p:nvSpPr>
        <p:spPr bwMode="auto">
          <a:xfrm flipH="1">
            <a:off x="5746750" y="33528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5" name="Line 22"/>
          <p:cNvSpPr>
            <a:spLocks noChangeShapeType="1"/>
          </p:cNvSpPr>
          <p:nvPr/>
        </p:nvSpPr>
        <p:spPr bwMode="auto">
          <a:xfrm>
            <a:off x="7042150" y="33528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6" name="Line 23"/>
          <p:cNvSpPr>
            <a:spLocks noChangeShapeType="1"/>
          </p:cNvSpPr>
          <p:nvPr/>
        </p:nvSpPr>
        <p:spPr bwMode="auto">
          <a:xfrm flipH="1">
            <a:off x="5213350" y="4038600"/>
            <a:ext cx="685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7" name="Line 24"/>
          <p:cNvSpPr>
            <a:spLocks noChangeShapeType="1"/>
          </p:cNvSpPr>
          <p:nvPr/>
        </p:nvSpPr>
        <p:spPr bwMode="auto">
          <a:xfrm>
            <a:off x="6051550" y="40386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8" name="Line 25"/>
          <p:cNvSpPr>
            <a:spLocks noChangeShapeType="1"/>
          </p:cNvSpPr>
          <p:nvPr/>
        </p:nvSpPr>
        <p:spPr bwMode="auto">
          <a:xfrm flipH="1">
            <a:off x="7727950" y="4038600"/>
            <a:ext cx="5334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9" name="Line 26"/>
          <p:cNvSpPr>
            <a:spLocks noChangeShapeType="1"/>
          </p:cNvSpPr>
          <p:nvPr/>
        </p:nvSpPr>
        <p:spPr bwMode="auto">
          <a:xfrm>
            <a:off x="8413750" y="40386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80" name="Text Box 27"/>
          <p:cNvSpPr txBox="1">
            <a:spLocks noChangeArrowheads="1"/>
          </p:cNvSpPr>
          <p:nvPr/>
        </p:nvSpPr>
        <p:spPr bwMode="auto">
          <a:xfrm>
            <a:off x="6035675" y="45529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3581" name="Text Box 28"/>
          <p:cNvSpPr txBox="1">
            <a:spLocks noChangeArrowheads="1"/>
          </p:cNvSpPr>
          <p:nvPr/>
        </p:nvSpPr>
        <p:spPr bwMode="auto">
          <a:xfrm>
            <a:off x="8413750" y="4495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3582" name="Text Box 29"/>
          <p:cNvSpPr txBox="1">
            <a:spLocks noChangeArrowheads="1"/>
          </p:cNvSpPr>
          <p:nvPr/>
        </p:nvSpPr>
        <p:spPr bwMode="auto">
          <a:xfrm>
            <a:off x="4832350" y="44958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7</a:t>
            </a:r>
          </a:p>
        </p:txBody>
      </p:sp>
      <p:sp>
        <p:nvSpPr>
          <p:cNvPr id="23583" name="Text Box 30"/>
          <p:cNvSpPr txBox="1">
            <a:spLocks noChangeArrowheads="1"/>
          </p:cNvSpPr>
          <p:nvPr/>
        </p:nvSpPr>
        <p:spPr bwMode="auto">
          <a:xfrm>
            <a:off x="5289550" y="38100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19</a:t>
            </a:r>
          </a:p>
        </p:txBody>
      </p:sp>
      <p:sp>
        <p:nvSpPr>
          <p:cNvPr id="23584" name="Text Box 31"/>
          <p:cNvSpPr txBox="1">
            <a:spLocks noChangeArrowheads="1"/>
          </p:cNvSpPr>
          <p:nvPr/>
        </p:nvSpPr>
        <p:spPr bwMode="auto">
          <a:xfrm>
            <a:off x="6280150" y="31242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31</a:t>
            </a:r>
          </a:p>
        </p:txBody>
      </p:sp>
      <p:sp>
        <p:nvSpPr>
          <p:cNvPr id="23585" name="Text Box 32"/>
          <p:cNvSpPr txBox="1">
            <a:spLocks noChangeArrowheads="1"/>
          </p:cNvSpPr>
          <p:nvPr/>
        </p:nvSpPr>
        <p:spPr bwMode="auto">
          <a:xfrm>
            <a:off x="7270750" y="44958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43</a:t>
            </a:r>
          </a:p>
        </p:txBody>
      </p:sp>
      <p:sp>
        <p:nvSpPr>
          <p:cNvPr id="23586" name="Text Box 33"/>
          <p:cNvSpPr txBox="1">
            <a:spLocks noChangeArrowheads="1"/>
          </p:cNvSpPr>
          <p:nvPr/>
        </p:nvSpPr>
        <p:spPr bwMode="auto">
          <a:xfrm>
            <a:off x="7651750" y="38100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59</a:t>
            </a:r>
          </a:p>
        </p:txBody>
      </p:sp>
      <p:sp>
        <p:nvSpPr>
          <p:cNvPr id="23587" name="Text Box 38"/>
          <p:cNvSpPr txBox="1">
            <a:spLocks noChangeArrowheads="1"/>
          </p:cNvSpPr>
          <p:nvPr/>
        </p:nvSpPr>
        <p:spPr bwMode="auto">
          <a:xfrm>
            <a:off x="4527550" y="5029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3588" name="Text Box 39"/>
          <p:cNvSpPr txBox="1">
            <a:spLocks noChangeArrowheads="1"/>
          </p:cNvSpPr>
          <p:nvPr/>
        </p:nvSpPr>
        <p:spPr bwMode="auto">
          <a:xfrm>
            <a:off x="5518150" y="5029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3589" name="Line 40"/>
          <p:cNvSpPr>
            <a:spLocks noChangeShapeType="1"/>
          </p:cNvSpPr>
          <p:nvPr/>
        </p:nvSpPr>
        <p:spPr bwMode="auto">
          <a:xfrm flipH="1">
            <a:off x="4832350" y="4648200"/>
            <a:ext cx="457200" cy="3810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90" name="Line 41"/>
          <p:cNvSpPr>
            <a:spLocks noChangeShapeType="1"/>
          </p:cNvSpPr>
          <p:nvPr/>
        </p:nvSpPr>
        <p:spPr bwMode="auto">
          <a:xfrm>
            <a:off x="5518150" y="46482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91" name="Text Box 42"/>
          <p:cNvSpPr txBox="1">
            <a:spLocks noChangeArrowheads="1"/>
          </p:cNvSpPr>
          <p:nvPr/>
        </p:nvSpPr>
        <p:spPr bwMode="auto">
          <a:xfrm>
            <a:off x="6705600" y="51054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3592" name="Text Box 43"/>
          <p:cNvSpPr txBox="1">
            <a:spLocks noChangeArrowheads="1"/>
          </p:cNvSpPr>
          <p:nvPr/>
        </p:nvSpPr>
        <p:spPr bwMode="auto">
          <a:xfrm>
            <a:off x="7848600" y="51054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3593" name="Line 44"/>
          <p:cNvSpPr>
            <a:spLocks noChangeShapeType="1"/>
          </p:cNvSpPr>
          <p:nvPr/>
        </p:nvSpPr>
        <p:spPr bwMode="auto">
          <a:xfrm flipH="1">
            <a:off x="7270750" y="47244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94" name="Line 45"/>
          <p:cNvSpPr>
            <a:spLocks noChangeShapeType="1"/>
          </p:cNvSpPr>
          <p:nvPr/>
        </p:nvSpPr>
        <p:spPr bwMode="auto">
          <a:xfrm>
            <a:off x="8032750" y="47244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0247098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Searching in a Binary Tree</a:t>
            </a:r>
          </a:p>
        </p:txBody>
      </p:sp>
      <p:sp>
        <p:nvSpPr>
          <p:cNvPr id="24579" name="Rectangle 3"/>
          <p:cNvSpPr>
            <a:spLocks noGrp="1" noChangeArrowheads="1"/>
          </p:cNvSpPr>
          <p:nvPr>
            <p:ph idx="1"/>
          </p:nvPr>
        </p:nvSpPr>
        <p:spPr>
          <a:xfrm>
            <a:off x="0" y="1524000"/>
            <a:ext cx="4419600" cy="4572000"/>
          </a:xfrm>
        </p:spPr>
        <p:txBody>
          <a:bodyPr/>
          <a:lstStyle/>
          <a:p>
            <a:pPr marL="609600" indent="-609600" eaLnBrk="1" hangingPunct="1">
              <a:lnSpc>
                <a:spcPct val="75000"/>
              </a:lnSpc>
              <a:buFontTx/>
              <a:buNone/>
            </a:pPr>
            <a:r>
              <a:rPr lang="en-US" sz="2800" dirty="0" smtClean="0"/>
              <a:t>	To locate the node containing </a:t>
            </a:r>
            <a:r>
              <a:rPr lang="en-US" sz="2800" b="1" dirty="0" smtClean="0">
                <a:latin typeface="Courier New" panose="02070309020205020404" pitchFamily="49" charset="0"/>
              </a:rPr>
              <a:t>43</a:t>
            </a:r>
            <a:r>
              <a:rPr lang="en-US" sz="2800" dirty="0" smtClean="0"/>
              <a:t>,</a:t>
            </a:r>
            <a:r>
              <a:rPr lang="en-US" dirty="0" smtClean="0"/>
              <a:t> </a:t>
            </a:r>
          </a:p>
          <a:p>
            <a:pPr marL="990600" lvl="1" indent="-533400" eaLnBrk="1" hangingPunct="1">
              <a:lnSpc>
                <a:spcPct val="75000"/>
              </a:lnSpc>
              <a:buFontTx/>
              <a:buAutoNum type="arabicPeriod"/>
            </a:pPr>
            <a:r>
              <a:rPr lang="en-US" sz="2400" dirty="0" smtClean="0"/>
              <a:t>Examine the root node (</a:t>
            </a:r>
            <a:r>
              <a:rPr lang="en-US" sz="2400" b="1" dirty="0" smtClean="0">
                <a:latin typeface="Courier New" panose="02070309020205020404" pitchFamily="49" charset="0"/>
              </a:rPr>
              <a:t>31</a:t>
            </a:r>
            <a:r>
              <a:rPr lang="en-US" sz="2400" dirty="0" smtClean="0"/>
              <a:t>) </a:t>
            </a:r>
          </a:p>
          <a:p>
            <a:pPr marL="990600" lvl="1" indent="-533400" eaLnBrk="1" hangingPunct="1">
              <a:lnSpc>
                <a:spcPct val="75000"/>
              </a:lnSpc>
              <a:buFontTx/>
              <a:buAutoNum type="arabicPeriod"/>
            </a:pPr>
            <a:r>
              <a:rPr lang="en-US" sz="2400" dirty="0" smtClean="0"/>
              <a:t>Since </a:t>
            </a:r>
            <a:r>
              <a:rPr lang="en-US" sz="2400" b="1" dirty="0" smtClean="0">
                <a:latin typeface="Courier New" panose="02070309020205020404" pitchFamily="49" charset="0"/>
              </a:rPr>
              <a:t>43</a:t>
            </a:r>
            <a:r>
              <a:rPr lang="en-US" sz="2400" dirty="0" smtClean="0">
                <a:latin typeface="Courier New" panose="02070309020205020404" pitchFamily="49" charset="0"/>
              </a:rPr>
              <a:t> </a:t>
            </a:r>
            <a:r>
              <a:rPr lang="en-US" sz="2400" b="1" dirty="0" smtClean="0">
                <a:latin typeface="Courier New" panose="02070309020205020404" pitchFamily="49" charset="0"/>
              </a:rPr>
              <a:t>&gt; 31</a:t>
            </a:r>
            <a:r>
              <a:rPr lang="en-US" sz="2400" dirty="0" smtClean="0"/>
              <a:t>, examine the right child of the node containing </a:t>
            </a:r>
            <a:r>
              <a:rPr lang="en-US" sz="2400" b="1" dirty="0" smtClean="0">
                <a:latin typeface="Courier New" panose="02070309020205020404" pitchFamily="49" charset="0"/>
              </a:rPr>
              <a:t>31</a:t>
            </a:r>
            <a:r>
              <a:rPr lang="en-US" sz="2400" dirty="0" smtClean="0"/>
              <a:t>, (</a:t>
            </a:r>
            <a:r>
              <a:rPr lang="en-US" sz="2400" b="1" dirty="0" smtClean="0">
                <a:latin typeface="Courier New" panose="02070309020205020404" pitchFamily="49" charset="0"/>
              </a:rPr>
              <a:t>59</a:t>
            </a:r>
            <a:r>
              <a:rPr lang="en-US" sz="2400" dirty="0" smtClean="0"/>
              <a:t>) </a:t>
            </a:r>
          </a:p>
          <a:p>
            <a:pPr marL="990600" lvl="1" indent="-533400" eaLnBrk="1" hangingPunct="1">
              <a:lnSpc>
                <a:spcPct val="75000"/>
              </a:lnSpc>
              <a:buFontTx/>
              <a:buAutoNum type="arabicPeriod"/>
            </a:pPr>
            <a:r>
              <a:rPr lang="en-US" sz="2400" dirty="0" smtClean="0"/>
              <a:t>Since </a:t>
            </a:r>
            <a:r>
              <a:rPr lang="en-US" sz="2400" b="1" dirty="0" smtClean="0">
                <a:latin typeface="Courier New" panose="02070309020205020404" pitchFamily="49" charset="0"/>
              </a:rPr>
              <a:t>43 &lt; 59</a:t>
            </a:r>
            <a:r>
              <a:rPr lang="en-US" sz="2400" dirty="0" smtClean="0"/>
              <a:t>, examine the left child of the node containing </a:t>
            </a:r>
            <a:r>
              <a:rPr lang="en-US" sz="2400" b="1" dirty="0" smtClean="0">
                <a:latin typeface="Courier New" panose="02070309020205020404" pitchFamily="49" charset="0"/>
              </a:rPr>
              <a:t>59</a:t>
            </a:r>
            <a:r>
              <a:rPr lang="en-US" sz="2400" dirty="0" smtClean="0"/>
              <a:t>, (</a:t>
            </a:r>
            <a:r>
              <a:rPr lang="en-US" sz="2400" b="1" dirty="0" smtClean="0">
                <a:latin typeface="Courier New" panose="02070309020205020404" pitchFamily="49" charset="0"/>
              </a:rPr>
              <a:t>43</a:t>
            </a:r>
            <a:r>
              <a:rPr lang="en-US" sz="2400" dirty="0" smtClean="0"/>
              <a:t>)</a:t>
            </a:r>
          </a:p>
          <a:p>
            <a:pPr marL="990600" lvl="1" indent="-533400" eaLnBrk="1" hangingPunct="1">
              <a:lnSpc>
                <a:spcPct val="75000"/>
              </a:lnSpc>
              <a:buFontTx/>
              <a:buAutoNum type="arabicPeriod"/>
            </a:pPr>
            <a:r>
              <a:rPr lang="en-US" sz="2400" dirty="0" smtClean="0"/>
              <a:t>The node containing 43 has been found</a:t>
            </a:r>
          </a:p>
        </p:txBody>
      </p:sp>
      <p:sp>
        <p:nvSpPr>
          <p:cNvPr id="42" name="Slide Number Placeholder 3"/>
          <p:cNvSpPr>
            <a:spLocks noGrp="1"/>
          </p:cNvSpPr>
          <p:nvPr>
            <p:ph type="sldNum" sz="quarter" idx="12"/>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46055E1C-DEB7-4A04-BFCF-7D1505F09154}" type="slidenum">
              <a:rPr lang="en-US" sz="1200" baseline="0" smtClean="0">
                <a:latin typeface="Arial" panose="020B0604020202020204" pitchFamily="34" charset="0"/>
              </a:rPr>
              <a:pPr/>
              <a:t>39</a:t>
            </a:fld>
            <a:endParaRPr lang="en-US" sz="1200" baseline="0" dirty="0">
              <a:latin typeface="Arial" panose="020B0604020202020204" pitchFamily="34" charset="0"/>
            </a:endParaRPr>
          </a:p>
        </p:txBody>
      </p:sp>
      <p:sp>
        <p:nvSpPr>
          <p:cNvPr id="24581" name="Rectangle 4"/>
          <p:cNvSpPr>
            <a:spLocks noChangeArrowheads="1"/>
          </p:cNvSpPr>
          <p:nvPr/>
        </p:nvSpPr>
        <p:spPr bwMode="auto">
          <a:xfrm>
            <a:off x="6508750" y="23622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82" name="Rectangle 5"/>
          <p:cNvSpPr>
            <a:spLocks noChangeArrowheads="1"/>
          </p:cNvSpPr>
          <p:nvPr/>
        </p:nvSpPr>
        <p:spPr bwMode="auto">
          <a:xfrm>
            <a:off x="6280150" y="31242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83" name="Rectangle 6"/>
          <p:cNvSpPr>
            <a:spLocks noChangeArrowheads="1"/>
          </p:cNvSpPr>
          <p:nvPr/>
        </p:nvSpPr>
        <p:spPr bwMode="auto">
          <a:xfrm>
            <a:off x="6965950" y="3124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84" name="Rectangle 7"/>
          <p:cNvSpPr>
            <a:spLocks noChangeArrowheads="1"/>
          </p:cNvSpPr>
          <p:nvPr/>
        </p:nvSpPr>
        <p:spPr bwMode="auto">
          <a:xfrm>
            <a:off x="6737350" y="3124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85" name="Rectangle 8"/>
          <p:cNvSpPr>
            <a:spLocks noChangeArrowheads="1"/>
          </p:cNvSpPr>
          <p:nvPr/>
        </p:nvSpPr>
        <p:spPr bwMode="auto">
          <a:xfrm>
            <a:off x="7651750" y="3810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86" name="Rectangle 9"/>
          <p:cNvSpPr>
            <a:spLocks noChangeArrowheads="1"/>
          </p:cNvSpPr>
          <p:nvPr/>
        </p:nvSpPr>
        <p:spPr bwMode="auto">
          <a:xfrm>
            <a:off x="8337550" y="3810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87" name="Rectangle 10"/>
          <p:cNvSpPr>
            <a:spLocks noChangeArrowheads="1"/>
          </p:cNvSpPr>
          <p:nvPr/>
        </p:nvSpPr>
        <p:spPr bwMode="auto">
          <a:xfrm>
            <a:off x="8108950" y="3810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88" name="Rectangle 11"/>
          <p:cNvSpPr>
            <a:spLocks noChangeArrowheads="1"/>
          </p:cNvSpPr>
          <p:nvPr/>
        </p:nvSpPr>
        <p:spPr bwMode="auto">
          <a:xfrm>
            <a:off x="5289550" y="3810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89" name="Rectangle 12"/>
          <p:cNvSpPr>
            <a:spLocks noChangeArrowheads="1"/>
          </p:cNvSpPr>
          <p:nvPr/>
        </p:nvSpPr>
        <p:spPr bwMode="auto">
          <a:xfrm>
            <a:off x="5975350" y="3810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90" name="Rectangle 13"/>
          <p:cNvSpPr>
            <a:spLocks noChangeArrowheads="1"/>
          </p:cNvSpPr>
          <p:nvPr/>
        </p:nvSpPr>
        <p:spPr bwMode="auto">
          <a:xfrm>
            <a:off x="5746750" y="3810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91" name="Rectangle 14"/>
          <p:cNvSpPr>
            <a:spLocks noChangeArrowheads="1"/>
          </p:cNvSpPr>
          <p:nvPr/>
        </p:nvSpPr>
        <p:spPr bwMode="auto">
          <a:xfrm>
            <a:off x="4756150" y="44958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92" name="Rectangle 15"/>
          <p:cNvSpPr>
            <a:spLocks noChangeArrowheads="1"/>
          </p:cNvSpPr>
          <p:nvPr/>
        </p:nvSpPr>
        <p:spPr bwMode="auto">
          <a:xfrm>
            <a:off x="5441950" y="4495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93" name="Rectangle 16"/>
          <p:cNvSpPr>
            <a:spLocks noChangeArrowheads="1"/>
          </p:cNvSpPr>
          <p:nvPr/>
        </p:nvSpPr>
        <p:spPr bwMode="auto">
          <a:xfrm>
            <a:off x="5213350" y="4495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94" name="Rectangle 17"/>
          <p:cNvSpPr>
            <a:spLocks noChangeArrowheads="1"/>
          </p:cNvSpPr>
          <p:nvPr/>
        </p:nvSpPr>
        <p:spPr bwMode="auto">
          <a:xfrm>
            <a:off x="7270750" y="44958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95" name="Rectangle 18"/>
          <p:cNvSpPr>
            <a:spLocks noChangeArrowheads="1"/>
          </p:cNvSpPr>
          <p:nvPr/>
        </p:nvSpPr>
        <p:spPr bwMode="auto">
          <a:xfrm>
            <a:off x="7956550" y="4495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96" name="Rectangle 19"/>
          <p:cNvSpPr>
            <a:spLocks noChangeArrowheads="1"/>
          </p:cNvSpPr>
          <p:nvPr/>
        </p:nvSpPr>
        <p:spPr bwMode="auto">
          <a:xfrm>
            <a:off x="7727950" y="4495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97" name="Line 20"/>
          <p:cNvSpPr>
            <a:spLocks noChangeShapeType="1"/>
          </p:cNvSpPr>
          <p:nvPr/>
        </p:nvSpPr>
        <p:spPr bwMode="auto">
          <a:xfrm>
            <a:off x="6737350" y="2590800"/>
            <a:ext cx="0" cy="5334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8" name="Line 21"/>
          <p:cNvSpPr>
            <a:spLocks noChangeShapeType="1"/>
          </p:cNvSpPr>
          <p:nvPr/>
        </p:nvSpPr>
        <p:spPr bwMode="auto">
          <a:xfrm flipH="1">
            <a:off x="5746750" y="33528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9" name="Line 22"/>
          <p:cNvSpPr>
            <a:spLocks noChangeShapeType="1"/>
          </p:cNvSpPr>
          <p:nvPr/>
        </p:nvSpPr>
        <p:spPr bwMode="auto">
          <a:xfrm>
            <a:off x="7042150" y="33528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0" name="Line 23"/>
          <p:cNvSpPr>
            <a:spLocks noChangeShapeType="1"/>
          </p:cNvSpPr>
          <p:nvPr/>
        </p:nvSpPr>
        <p:spPr bwMode="auto">
          <a:xfrm flipH="1">
            <a:off x="5213350" y="4038600"/>
            <a:ext cx="685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1" name="Line 24"/>
          <p:cNvSpPr>
            <a:spLocks noChangeShapeType="1"/>
          </p:cNvSpPr>
          <p:nvPr/>
        </p:nvSpPr>
        <p:spPr bwMode="auto">
          <a:xfrm>
            <a:off x="6051550" y="40386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2" name="Line 25"/>
          <p:cNvSpPr>
            <a:spLocks noChangeShapeType="1"/>
          </p:cNvSpPr>
          <p:nvPr/>
        </p:nvSpPr>
        <p:spPr bwMode="auto">
          <a:xfrm flipH="1">
            <a:off x="7727950" y="4038600"/>
            <a:ext cx="5334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3" name="Line 26"/>
          <p:cNvSpPr>
            <a:spLocks noChangeShapeType="1"/>
          </p:cNvSpPr>
          <p:nvPr/>
        </p:nvSpPr>
        <p:spPr bwMode="auto">
          <a:xfrm>
            <a:off x="8413750" y="40386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4" name="Text Box 27"/>
          <p:cNvSpPr txBox="1">
            <a:spLocks noChangeArrowheads="1"/>
          </p:cNvSpPr>
          <p:nvPr/>
        </p:nvSpPr>
        <p:spPr bwMode="auto">
          <a:xfrm>
            <a:off x="6035675" y="45529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4605" name="Text Box 28"/>
          <p:cNvSpPr txBox="1">
            <a:spLocks noChangeArrowheads="1"/>
          </p:cNvSpPr>
          <p:nvPr/>
        </p:nvSpPr>
        <p:spPr bwMode="auto">
          <a:xfrm>
            <a:off x="8413750" y="4495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4606" name="Text Box 29"/>
          <p:cNvSpPr txBox="1">
            <a:spLocks noChangeArrowheads="1"/>
          </p:cNvSpPr>
          <p:nvPr/>
        </p:nvSpPr>
        <p:spPr bwMode="auto">
          <a:xfrm>
            <a:off x="4832350" y="44958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7</a:t>
            </a:r>
          </a:p>
        </p:txBody>
      </p:sp>
      <p:sp>
        <p:nvSpPr>
          <p:cNvPr id="24607" name="Text Box 30"/>
          <p:cNvSpPr txBox="1">
            <a:spLocks noChangeArrowheads="1"/>
          </p:cNvSpPr>
          <p:nvPr/>
        </p:nvSpPr>
        <p:spPr bwMode="auto">
          <a:xfrm>
            <a:off x="5289550" y="38322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19</a:t>
            </a:r>
          </a:p>
        </p:txBody>
      </p:sp>
      <p:sp>
        <p:nvSpPr>
          <p:cNvPr id="24608" name="Text Box 31"/>
          <p:cNvSpPr txBox="1">
            <a:spLocks noChangeArrowheads="1"/>
          </p:cNvSpPr>
          <p:nvPr/>
        </p:nvSpPr>
        <p:spPr bwMode="auto">
          <a:xfrm>
            <a:off x="6280150" y="31464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31</a:t>
            </a:r>
          </a:p>
        </p:txBody>
      </p:sp>
      <p:sp>
        <p:nvSpPr>
          <p:cNvPr id="24609" name="Text Box 32"/>
          <p:cNvSpPr txBox="1">
            <a:spLocks noChangeArrowheads="1"/>
          </p:cNvSpPr>
          <p:nvPr/>
        </p:nvSpPr>
        <p:spPr bwMode="auto">
          <a:xfrm>
            <a:off x="7270750" y="45180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43</a:t>
            </a:r>
          </a:p>
        </p:txBody>
      </p:sp>
      <p:sp>
        <p:nvSpPr>
          <p:cNvPr id="24610" name="Text Box 33"/>
          <p:cNvSpPr txBox="1">
            <a:spLocks noChangeArrowheads="1"/>
          </p:cNvSpPr>
          <p:nvPr/>
        </p:nvSpPr>
        <p:spPr bwMode="auto">
          <a:xfrm>
            <a:off x="7651750" y="38322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59</a:t>
            </a:r>
          </a:p>
        </p:txBody>
      </p:sp>
      <p:sp>
        <p:nvSpPr>
          <p:cNvPr id="24611" name="Text Box 35"/>
          <p:cNvSpPr txBox="1">
            <a:spLocks noChangeArrowheads="1"/>
          </p:cNvSpPr>
          <p:nvPr/>
        </p:nvSpPr>
        <p:spPr bwMode="auto">
          <a:xfrm>
            <a:off x="4527550" y="5029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4612" name="Text Box 36"/>
          <p:cNvSpPr txBox="1">
            <a:spLocks noChangeArrowheads="1"/>
          </p:cNvSpPr>
          <p:nvPr/>
        </p:nvSpPr>
        <p:spPr bwMode="auto">
          <a:xfrm>
            <a:off x="5518150" y="5029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4613" name="Line 37"/>
          <p:cNvSpPr>
            <a:spLocks noChangeShapeType="1"/>
          </p:cNvSpPr>
          <p:nvPr/>
        </p:nvSpPr>
        <p:spPr bwMode="auto">
          <a:xfrm flipH="1">
            <a:off x="4832350" y="4648200"/>
            <a:ext cx="457200" cy="3810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14" name="Line 38"/>
          <p:cNvSpPr>
            <a:spLocks noChangeShapeType="1"/>
          </p:cNvSpPr>
          <p:nvPr/>
        </p:nvSpPr>
        <p:spPr bwMode="auto">
          <a:xfrm>
            <a:off x="5518150" y="46482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15" name="Text Box 39"/>
          <p:cNvSpPr txBox="1">
            <a:spLocks noChangeArrowheads="1"/>
          </p:cNvSpPr>
          <p:nvPr/>
        </p:nvSpPr>
        <p:spPr bwMode="auto">
          <a:xfrm>
            <a:off x="6705600" y="51054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4616" name="Text Box 40"/>
          <p:cNvSpPr txBox="1">
            <a:spLocks noChangeArrowheads="1"/>
          </p:cNvSpPr>
          <p:nvPr/>
        </p:nvSpPr>
        <p:spPr bwMode="auto">
          <a:xfrm>
            <a:off x="7848600" y="51054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4617" name="Line 41"/>
          <p:cNvSpPr>
            <a:spLocks noChangeShapeType="1"/>
          </p:cNvSpPr>
          <p:nvPr/>
        </p:nvSpPr>
        <p:spPr bwMode="auto">
          <a:xfrm flipH="1">
            <a:off x="7270750" y="47244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18" name="Line 42"/>
          <p:cNvSpPr>
            <a:spLocks noChangeShapeType="1"/>
          </p:cNvSpPr>
          <p:nvPr/>
        </p:nvSpPr>
        <p:spPr bwMode="auto">
          <a:xfrm>
            <a:off x="8032750" y="47244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269732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pPr eaLnBrk="1" hangingPunct="1"/>
            <a:r>
              <a:rPr lang="en-US" smtClean="0"/>
              <a:t>Terminology</a:t>
            </a:r>
          </a:p>
        </p:txBody>
      </p:sp>
      <p:sp>
        <p:nvSpPr>
          <p:cNvPr id="6147" name="Rectangle 1027"/>
          <p:cNvSpPr>
            <a:spLocks noGrp="1" noChangeArrowheads="1"/>
          </p:cNvSpPr>
          <p:nvPr>
            <p:ph idx="1"/>
          </p:nvPr>
        </p:nvSpPr>
        <p:spPr/>
        <p:txBody>
          <a:bodyPr/>
          <a:lstStyle/>
          <a:p>
            <a:pPr marL="609600" indent="-609600" eaLnBrk="1" hangingPunct="1"/>
            <a:r>
              <a:rPr lang="en-US" dirty="0" smtClean="0"/>
              <a:t>If a node </a:t>
            </a:r>
            <a:r>
              <a:rPr lang="en-US" b="1" i="1" dirty="0" smtClean="0">
                <a:latin typeface="Times New Roman" panose="02020603050405020304" pitchFamily="18" charset="0"/>
              </a:rPr>
              <a:t>N</a:t>
            </a:r>
            <a:r>
              <a:rPr lang="en-US" dirty="0" smtClean="0"/>
              <a:t> is a child of another node </a:t>
            </a:r>
            <a:r>
              <a:rPr lang="en-US" b="1" i="1" dirty="0" smtClean="0">
                <a:latin typeface="Times New Roman" panose="02020603050405020304" pitchFamily="18" charset="0"/>
              </a:rPr>
              <a:t>P</a:t>
            </a:r>
            <a:r>
              <a:rPr lang="en-US" dirty="0" smtClean="0"/>
              <a:t>, then </a:t>
            </a:r>
            <a:r>
              <a:rPr lang="en-US" b="1" i="1" dirty="0" smtClean="0">
                <a:latin typeface="Times New Roman" panose="02020603050405020304" pitchFamily="18" charset="0"/>
              </a:rPr>
              <a:t>P</a:t>
            </a:r>
            <a:r>
              <a:rPr lang="en-US" dirty="0" smtClean="0"/>
              <a:t> is called the </a:t>
            </a:r>
            <a:r>
              <a:rPr lang="en-US" dirty="0" smtClean="0">
                <a:solidFill>
                  <a:schemeClr val="accent2"/>
                </a:solidFill>
              </a:rPr>
              <a:t>parent</a:t>
            </a:r>
            <a:r>
              <a:rPr lang="en-US" dirty="0" smtClean="0"/>
              <a:t> of </a:t>
            </a:r>
            <a:r>
              <a:rPr lang="en-US" b="1" i="1" dirty="0" smtClean="0">
                <a:latin typeface="Times New Roman" panose="02020603050405020304" pitchFamily="18" charset="0"/>
              </a:rPr>
              <a:t>N</a:t>
            </a:r>
          </a:p>
          <a:p>
            <a:pPr marL="609600" indent="-609600" eaLnBrk="1" hangingPunct="1"/>
            <a:r>
              <a:rPr lang="en-US" dirty="0" smtClean="0"/>
              <a:t>A node that has no children is called a </a:t>
            </a:r>
            <a:r>
              <a:rPr lang="en-US" dirty="0" smtClean="0">
                <a:solidFill>
                  <a:schemeClr val="accent2"/>
                </a:solidFill>
              </a:rPr>
              <a:t>leaf node</a:t>
            </a:r>
          </a:p>
          <a:p>
            <a:pPr marL="609600" indent="-609600" eaLnBrk="1" hangingPunct="1"/>
            <a:r>
              <a:rPr lang="en-US" dirty="0" smtClean="0"/>
              <a:t>In a binary tree there is a unique node with no parent.  This is the </a:t>
            </a:r>
            <a:r>
              <a:rPr lang="en-US" dirty="0" smtClean="0">
                <a:solidFill>
                  <a:schemeClr val="accent2"/>
                </a:solidFill>
              </a:rPr>
              <a:t>root</a:t>
            </a:r>
            <a:r>
              <a:rPr lang="en-US" dirty="0" smtClean="0"/>
              <a:t> of the tree</a:t>
            </a:r>
          </a:p>
        </p:txBody>
      </p:sp>
      <p:sp>
        <p:nvSpPr>
          <p:cNvPr id="4" name="Slide Number Placeholder 3"/>
          <p:cNvSpPr>
            <a:spLocks noGrp="1"/>
          </p:cNvSpPr>
          <p:nvPr>
            <p:ph type="sldNum" sz="quarter" idx="10"/>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014F05CF-7DFE-4987-B5A1-B7549A330555}" type="slidenum">
              <a:rPr lang="en-US" sz="1200" baseline="0" smtClean="0">
                <a:latin typeface="Arial" panose="020B0604020202020204" pitchFamily="34" charset="0"/>
              </a:rPr>
              <a:pPr/>
              <a:t>4</a:t>
            </a:fld>
            <a:endParaRPr lang="en-US" sz="1200" baseline="0" dirty="0">
              <a:latin typeface="Arial" panose="020B0604020202020204" pitchFamily="34" charset="0"/>
            </a:endParaRPr>
          </a:p>
        </p:txBody>
      </p:sp>
    </p:spTree>
    <p:extLst>
      <p:ext uri="{BB962C8B-B14F-4D97-AF65-F5344CB8AC3E}">
        <p14:creationId xmlns:p14="http://schemas.microsoft.com/office/powerpoint/2010/main" val="37465523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Searching in a Binary Tree</a:t>
            </a:r>
          </a:p>
        </p:txBody>
      </p:sp>
      <p:sp>
        <p:nvSpPr>
          <p:cNvPr id="24579" name="Rectangle 3"/>
          <p:cNvSpPr>
            <a:spLocks noGrp="1" noChangeArrowheads="1"/>
          </p:cNvSpPr>
          <p:nvPr>
            <p:ph idx="1"/>
          </p:nvPr>
        </p:nvSpPr>
        <p:spPr>
          <a:xfrm>
            <a:off x="206375" y="1546225"/>
            <a:ext cx="4419600" cy="4572000"/>
          </a:xfrm>
        </p:spPr>
        <p:txBody>
          <a:bodyPr>
            <a:normAutofit fontScale="62500" lnSpcReduction="20000"/>
          </a:bodyPr>
          <a:lstStyle/>
          <a:p>
            <a:pPr marL="609600" indent="-609600">
              <a:lnSpc>
                <a:spcPct val="75000"/>
              </a:lnSpc>
              <a:buNone/>
            </a:pPr>
            <a:r>
              <a:rPr lang="en-US" sz="2800" dirty="0" err="1"/>
              <a:t>bool</a:t>
            </a:r>
            <a:r>
              <a:rPr lang="en-US" sz="2800" dirty="0"/>
              <a:t> </a:t>
            </a:r>
            <a:r>
              <a:rPr lang="en-US" sz="2800" dirty="0" err="1"/>
              <a:t>searchNode</a:t>
            </a:r>
            <a:r>
              <a:rPr lang="en-US" sz="2800" dirty="0"/>
              <a:t>(</a:t>
            </a:r>
            <a:r>
              <a:rPr lang="en-US" sz="2800" dirty="0" err="1"/>
              <a:t>int</a:t>
            </a:r>
            <a:r>
              <a:rPr lang="en-US" sz="2800" dirty="0"/>
              <a:t> </a:t>
            </a:r>
            <a:r>
              <a:rPr lang="en-US" sz="2800" dirty="0" err="1"/>
              <a:t>num</a:t>
            </a:r>
            <a:r>
              <a:rPr lang="en-US" sz="2800" dirty="0"/>
              <a:t>)</a:t>
            </a:r>
          </a:p>
          <a:p>
            <a:pPr marL="609600" indent="-609600">
              <a:lnSpc>
                <a:spcPct val="75000"/>
              </a:lnSpc>
              <a:buNone/>
            </a:pPr>
            <a:r>
              <a:rPr lang="en-US" sz="2800" dirty="0"/>
              <a:t>{</a:t>
            </a:r>
          </a:p>
          <a:p>
            <a:pPr marL="609600" indent="-609600">
              <a:lnSpc>
                <a:spcPct val="75000"/>
              </a:lnSpc>
              <a:buNone/>
            </a:pPr>
            <a:r>
              <a:rPr lang="en-US" sz="2800" dirty="0"/>
              <a:t>   </a:t>
            </a:r>
            <a:r>
              <a:rPr lang="en-US" sz="2800" dirty="0" err="1"/>
              <a:t>TreeNode</a:t>
            </a:r>
            <a:r>
              <a:rPr lang="en-US" sz="2800" dirty="0"/>
              <a:t> *</a:t>
            </a:r>
            <a:r>
              <a:rPr lang="en-US" sz="2800" dirty="0" err="1"/>
              <a:t>nodePtr</a:t>
            </a:r>
            <a:r>
              <a:rPr lang="en-US" sz="2800" dirty="0"/>
              <a:t> = root;</a:t>
            </a:r>
          </a:p>
          <a:p>
            <a:pPr marL="609600" indent="-609600">
              <a:lnSpc>
                <a:spcPct val="75000"/>
              </a:lnSpc>
              <a:buNone/>
            </a:pPr>
            <a:endParaRPr lang="en-US" sz="2800" dirty="0"/>
          </a:p>
          <a:p>
            <a:pPr marL="609600" indent="-609600">
              <a:lnSpc>
                <a:spcPct val="75000"/>
              </a:lnSpc>
              <a:buNone/>
            </a:pPr>
            <a:r>
              <a:rPr lang="en-US" sz="2800" dirty="0"/>
              <a:t>   while (</a:t>
            </a:r>
            <a:r>
              <a:rPr lang="en-US" sz="2800" dirty="0" err="1"/>
              <a:t>nodePtr</a:t>
            </a:r>
            <a:r>
              <a:rPr lang="en-US" sz="2800" dirty="0"/>
              <a:t>)</a:t>
            </a:r>
          </a:p>
          <a:p>
            <a:pPr marL="609600" indent="-609600">
              <a:lnSpc>
                <a:spcPct val="75000"/>
              </a:lnSpc>
              <a:buNone/>
            </a:pPr>
            <a:r>
              <a:rPr lang="en-US" sz="2800" dirty="0"/>
              <a:t>   {</a:t>
            </a:r>
          </a:p>
          <a:p>
            <a:pPr marL="609600" indent="-609600">
              <a:lnSpc>
                <a:spcPct val="75000"/>
              </a:lnSpc>
              <a:buNone/>
            </a:pPr>
            <a:r>
              <a:rPr lang="en-US" sz="2800" dirty="0"/>
              <a:t>      if (</a:t>
            </a:r>
            <a:r>
              <a:rPr lang="en-US" sz="2800" dirty="0" err="1"/>
              <a:t>nodePtr</a:t>
            </a:r>
            <a:r>
              <a:rPr lang="en-US" sz="2800" dirty="0"/>
              <a:t>-&gt;value == </a:t>
            </a:r>
            <a:r>
              <a:rPr lang="en-US" sz="2800" dirty="0" err="1"/>
              <a:t>num</a:t>
            </a:r>
            <a:r>
              <a:rPr lang="en-US" sz="2800" dirty="0"/>
              <a:t>)</a:t>
            </a:r>
          </a:p>
          <a:p>
            <a:pPr marL="609600" indent="-609600">
              <a:lnSpc>
                <a:spcPct val="75000"/>
              </a:lnSpc>
              <a:buNone/>
            </a:pPr>
            <a:r>
              <a:rPr lang="en-US" sz="2800" dirty="0"/>
              <a:t>         return true;</a:t>
            </a:r>
          </a:p>
          <a:p>
            <a:pPr marL="609600" indent="-609600">
              <a:lnSpc>
                <a:spcPct val="75000"/>
              </a:lnSpc>
              <a:buNone/>
            </a:pPr>
            <a:r>
              <a:rPr lang="en-US" sz="2800" dirty="0"/>
              <a:t>      else if (</a:t>
            </a:r>
            <a:r>
              <a:rPr lang="en-US" sz="2800" dirty="0" err="1"/>
              <a:t>num</a:t>
            </a:r>
            <a:r>
              <a:rPr lang="en-US" sz="2800" dirty="0"/>
              <a:t> &lt; </a:t>
            </a:r>
            <a:r>
              <a:rPr lang="en-US" sz="2800" dirty="0" err="1"/>
              <a:t>nodePtr</a:t>
            </a:r>
            <a:r>
              <a:rPr lang="en-US" sz="2800" dirty="0"/>
              <a:t>-&gt;value)</a:t>
            </a:r>
          </a:p>
          <a:p>
            <a:pPr marL="609600" indent="-609600">
              <a:lnSpc>
                <a:spcPct val="75000"/>
              </a:lnSpc>
              <a:buNone/>
            </a:pPr>
            <a:r>
              <a:rPr lang="en-US" sz="2800" dirty="0"/>
              <a:t>         </a:t>
            </a:r>
            <a:r>
              <a:rPr lang="en-US" sz="2800" dirty="0" err="1"/>
              <a:t>nodePtr</a:t>
            </a:r>
            <a:r>
              <a:rPr lang="en-US" sz="2800" dirty="0"/>
              <a:t> = </a:t>
            </a:r>
            <a:r>
              <a:rPr lang="en-US" sz="2800" dirty="0" err="1"/>
              <a:t>nodePtr</a:t>
            </a:r>
            <a:r>
              <a:rPr lang="en-US" sz="2800" dirty="0"/>
              <a:t>-&gt;left;</a:t>
            </a:r>
          </a:p>
          <a:p>
            <a:pPr marL="609600" indent="-609600">
              <a:lnSpc>
                <a:spcPct val="75000"/>
              </a:lnSpc>
              <a:buNone/>
            </a:pPr>
            <a:r>
              <a:rPr lang="en-US" sz="2800" dirty="0"/>
              <a:t>      else</a:t>
            </a:r>
          </a:p>
          <a:p>
            <a:pPr marL="609600" indent="-609600">
              <a:lnSpc>
                <a:spcPct val="75000"/>
              </a:lnSpc>
              <a:buNone/>
            </a:pPr>
            <a:r>
              <a:rPr lang="en-US" sz="2800" dirty="0"/>
              <a:t>         </a:t>
            </a:r>
            <a:r>
              <a:rPr lang="en-US" sz="2800" dirty="0" err="1"/>
              <a:t>nodePtr</a:t>
            </a:r>
            <a:r>
              <a:rPr lang="en-US" sz="2800" dirty="0"/>
              <a:t> = </a:t>
            </a:r>
            <a:r>
              <a:rPr lang="en-US" sz="2800" dirty="0" err="1"/>
              <a:t>nodePtr</a:t>
            </a:r>
            <a:r>
              <a:rPr lang="en-US" sz="2800" dirty="0"/>
              <a:t>-&gt;right;</a:t>
            </a:r>
          </a:p>
          <a:p>
            <a:pPr marL="609600" indent="-609600">
              <a:lnSpc>
                <a:spcPct val="75000"/>
              </a:lnSpc>
              <a:buNone/>
            </a:pPr>
            <a:r>
              <a:rPr lang="en-US" sz="2800" dirty="0"/>
              <a:t>   }</a:t>
            </a:r>
          </a:p>
          <a:p>
            <a:pPr marL="609600" indent="-609600">
              <a:lnSpc>
                <a:spcPct val="75000"/>
              </a:lnSpc>
              <a:buNone/>
            </a:pPr>
            <a:r>
              <a:rPr lang="en-US" sz="2800" dirty="0"/>
              <a:t>   return false;</a:t>
            </a:r>
          </a:p>
          <a:p>
            <a:pPr marL="609600" indent="-609600">
              <a:lnSpc>
                <a:spcPct val="75000"/>
              </a:lnSpc>
              <a:buNone/>
            </a:pPr>
            <a:r>
              <a:rPr lang="en-US" sz="2800" dirty="0"/>
              <a:t>}</a:t>
            </a:r>
          </a:p>
          <a:p>
            <a:pPr marL="609600" indent="-609600" eaLnBrk="1" hangingPunct="1">
              <a:lnSpc>
                <a:spcPct val="75000"/>
              </a:lnSpc>
              <a:buFontTx/>
              <a:buNone/>
            </a:pPr>
            <a:r>
              <a:rPr lang="en-US" sz="2400" dirty="0" smtClean="0"/>
              <a:t>//See </a:t>
            </a:r>
            <a:r>
              <a:rPr lang="en-US" sz="2400" dirty="0" smtClean="0">
                <a:hlinkClick r:id="rId3" action="ppaction://hlinkfile"/>
              </a:rPr>
              <a:t>Example 3.5</a:t>
            </a:r>
            <a:endParaRPr lang="en-US" sz="2400" dirty="0" smtClean="0"/>
          </a:p>
        </p:txBody>
      </p:sp>
      <p:sp>
        <p:nvSpPr>
          <p:cNvPr id="42" name="Slide Number Placeholder 3"/>
          <p:cNvSpPr>
            <a:spLocks noGrp="1"/>
          </p:cNvSpPr>
          <p:nvPr>
            <p:ph type="sldNum" sz="quarter" idx="12"/>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46055E1C-DEB7-4A04-BFCF-7D1505F09154}" type="slidenum">
              <a:rPr lang="en-US" sz="1200" baseline="0" smtClean="0">
                <a:latin typeface="Arial" panose="020B0604020202020204" pitchFamily="34" charset="0"/>
              </a:rPr>
              <a:pPr/>
              <a:t>40</a:t>
            </a:fld>
            <a:endParaRPr lang="en-US" sz="1200" baseline="0" dirty="0">
              <a:latin typeface="Arial" panose="020B0604020202020204" pitchFamily="34" charset="0"/>
            </a:endParaRPr>
          </a:p>
        </p:txBody>
      </p:sp>
      <p:sp>
        <p:nvSpPr>
          <p:cNvPr id="24581" name="Rectangle 4"/>
          <p:cNvSpPr>
            <a:spLocks noChangeArrowheads="1"/>
          </p:cNvSpPr>
          <p:nvPr/>
        </p:nvSpPr>
        <p:spPr bwMode="auto">
          <a:xfrm>
            <a:off x="6508750" y="23622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82" name="Rectangle 5"/>
          <p:cNvSpPr>
            <a:spLocks noChangeArrowheads="1"/>
          </p:cNvSpPr>
          <p:nvPr/>
        </p:nvSpPr>
        <p:spPr bwMode="auto">
          <a:xfrm>
            <a:off x="6280150" y="31242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83" name="Rectangle 6"/>
          <p:cNvSpPr>
            <a:spLocks noChangeArrowheads="1"/>
          </p:cNvSpPr>
          <p:nvPr/>
        </p:nvSpPr>
        <p:spPr bwMode="auto">
          <a:xfrm>
            <a:off x="6965950" y="3124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84" name="Rectangle 7"/>
          <p:cNvSpPr>
            <a:spLocks noChangeArrowheads="1"/>
          </p:cNvSpPr>
          <p:nvPr/>
        </p:nvSpPr>
        <p:spPr bwMode="auto">
          <a:xfrm>
            <a:off x="6737350" y="3124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85" name="Rectangle 8"/>
          <p:cNvSpPr>
            <a:spLocks noChangeArrowheads="1"/>
          </p:cNvSpPr>
          <p:nvPr/>
        </p:nvSpPr>
        <p:spPr bwMode="auto">
          <a:xfrm>
            <a:off x="7651750" y="3810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86" name="Rectangle 9"/>
          <p:cNvSpPr>
            <a:spLocks noChangeArrowheads="1"/>
          </p:cNvSpPr>
          <p:nvPr/>
        </p:nvSpPr>
        <p:spPr bwMode="auto">
          <a:xfrm>
            <a:off x="8337550" y="3810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87" name="Rectangle 10"/>
          <p:cNvSpPr>
            <a:spLocks noChangeArrowheads="1"/>
          </p:cNvSpPr>
          <p:nvPr/>
        </p:nvSpPr>
        <p:spPr bwMode="auto">
          <a:xfrm>
            <a:off x="8108950" y="3810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88" name="Rectangle 11"/>
          <p:cNvSpPr>
            <a:spLocks noChangeArrowheads="1"/>
          </p:cNvSpPr>
          <p:nvPr/>
        </p:nvSpPr>
        <p:spPr bwMode="auto">
          <a:xfrm>
            <a:off x="5289550" y="3810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89" name="Rectangle 12"/>
          <p:cNvSpPr>
            <a:spLocks noChangeArrowheads="1"/>
          </p:cNvSpPr>
          <p:nvPr/>
        </p:nvSpPr>
        <p:spPr bwMode="auto">
          <a:xfrm>
            <a:off x="5975350" y="3810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90" name="Rectangle 13"/>
          <p:cNvSpPr>
            <a:spLocks noChangeArrowheads="1"/>
          </p:cNvSpPr>
          <p:nvPr/>
        </p:nvSpPr>
        <p:spPr bwMode="auto">
          <a:xfrm>
            <a:off x="5746750" y="3810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91" name="Rectangle 14"/>
          <p:cNvSpPr>
            <a:spLocks noChangeArrowheads="1"/>
          </p:cNvSpPr>
          <p:nvPr/>
        </p:nvSpPr>
        <p:spPr bwMode="auto">
          <a:xfrm>
            <a:off x="4756150" y="44958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92" name="Rectangle 15"/>
          <p:cNvSpPr>
            <a:spLocks noChangeArrowheads="1"/>
          </p:cNvSpPr>
          <p:nvPr/>
        </p:nvSpPr>
        <p:spPr bwMode="auto">
          <a:xfrm>
            <a:off x="5441950" y="4495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93" name="Rectangle 16"/>
          <p:cNvSpPr>
            <a:spLocks noChangeArrowheads="1"/>
          </p:cNvSpPr>
          <p:nvPr/>
        </p:nvSpPr>
        <p:spPr bwMode="auto">
          <a:xfrm>
            <a:off x="5213350" y="4495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94" name="Rectangle 17"/>
          <p:cNvSpPr>
            <a:spLocks noChangeArrowheads="1"/>
          </p:cNvSpPr>
          <p:nvPr/>
        </p:nvSpPr>
        <p:spPr bwMode="auto">
          <a:xfrm>
            <a:off x="7270750" y="44958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95" name="Rectangle 18"/>
          <p:cNvSpPr>
            <a:spLocks noChangeArrowheads="1"/>
          </p:cNvSpPr>
          <p:nvPr/>
        </p:nvSpPr>
        <p:spPr bwMode="auto">
          <a:xfrm>
            <a:off x="7956550" y="4495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96" name="Rectangle 19"/>
          <p:cNvSpPr>
            <a:spLocks noChangeArrowheads="1"/>
          </p:cNvSpPr>
          <p:nvPr/>
        </p:nvSpPr>
        <p:spPr bwMode="auto">
          <a:xfrm>
            <a:off x="7727950" y="4495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4597" name="Line 20"/>
          <p:cNvSpPr>
            <a:spLocks noChangeShapeType="1"/>
          </p:cNvSpPr>
          <p:nvPr/>
        </p:nvSpPr>
        <p:spPr bwMode="auto">
          <a:xfrm>
            <a:off x="6737350" y="2590800"/>
            <a:ext cx="0" cy="5334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8" name="Line 21"/>
          <p:cNvSpPr>
            <a:spLocks noChangeShapeType="1"/>
          </p:cNvSpPr>
          <p:nvPr/>
        </p:nvSpPr>
        <p:spPr bwMode="auto">
          <a:xfrm flipH="1">
            <a:off x="5746750" y="33528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9" name="Line 22"/>
          <p:cNvSpPr>
            <a:spLocks noChangeShapeType="1"/>
          </p:cNvSpPr>
          <p:nvPr/>
        </p:nvSpPr>
        <p:spPr bwMode="auto">
          <a:xfrm>
            <a:off x="7042150" y="33528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0" name="Line 23"/>
          <p:cNvSpPr>
            <a:spLocks noChangeShapeType="1"/>
          </p:cNvSpPr>
          <p:nvPr/>
        </p:nvSpPr>
        <p:spPr bwMode="auto">
          <a:xfrm flipH="1">
            <a:off x="5213350" y="4038600"/>
            <a:ext cx="685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1" name="Line 24"/>
          <p:cNvSpPr>
            <a:spLocks noChangeShapeType="1"/>
          </p:cNvSpPr>
          <p:nvPr/>
        </p:nvSpPr>
        <p:spPr bwMode="auto">
          <a:xfrm>
            <a:off x="6051550" y="40386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2" name="Line 25"/>
          <p:cNvSpPr>
            <a:spLocks noChangeShapeType="1"/>
          </p:cNvSpPr>
          <p:nvPr/>
        </p:nvSpPr>
        <p:spPr bwMode="auto">
          <a:xfrm flipH="1">
            <a:off x="7727950" y="4038600"/>
            <a:ext cx="5334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3" name="Line 26"/>
          <p:cNvSpPr>
            <a:spLocks noChangeShapeType="1"/>
          </p:cNvSpPr>
          <p:nvPr/>
        </p:nvSpPr>
        <p:spPr bwMode="auto">
          <a:xfrm>
            <a:off x="8413750" y="40386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4" name="Text Box 27"/>
          <p:cNvSpPr txBox="1">
            <a:spLocks noChangeArrowheads="1"/>
          </p:cNvSpPr>
          <p:nvPr/>
        </p:nvSpPr>
        <p:spPr bwMode="auto">
          <a:xfrm>
            <a:off x="6035675" y="45529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4605" name="Text Box 28"/>
          <p:cNvSpPr txBox="1">
            <a:spLocks noChangeArrowheads="1"/>
          </p:cNvSpPr>
          <p:nvPr/>
        </p:nvSpPr>
        <p:spPr bwMode="auto">
          <a:xfrm>
            <a:off x="8413750" y="4495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4606" name="Text Box 29"/>
          <p:cNvSpPr txBox="1">
            <a:spLocks noChangeArrowheads="1"/>
          </p:cNvSpPr>
          <p:nvPr/>
        </p:nvSpPr>
        <p:spPr bwMode="auto">
          <a:xfrm>
            <a:off x="4832350" y="44958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7</a:t>
            </a:r>
          </a:p>
        </p:txBody>
      </p:sp>
      <p:sp>
        <p:nvSpPr>
          <p:cNvPr id="24607" name="Text Box 30"/>
          <p:cNvSpPr txBox="1">
            <a:spLocks noChangeArrowheads="1"/>
          </p:cNvSpPr>
          <p:nvPr/>
        </p:nvSpPr>
        <p:spPr bwMode="auto">
          <a:xfrm>
            <a:off x="5289550" y="38322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19</a:t>
            </a:r>
          </a:p>
        </p:txBody>
      </p:sp>
      <p:sp>
        <p:nvSpPr>
          <p:cNvPr id="24608" name="Text Box 31"/>
          <p:cNvSpPr txBox="1">
            <a:spLocks noChangeArrowheads="1"/>
          </p:cNvSpPr>
          <p:nvPr/>
        </p:nvSpPr>
        <p:spPr bwMode="auto">
          <a:xfrm>
            <a:off x="6280150" y="31464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31</a:t>
            </a:r>
          </a:p>
        </p:txBody>
      </p:sp>
      <p:sp>
        <p:nvSpPr>
          <p:cNvPr id="24609" name="Text Box 32"/>
          <p:cNvSpPr txBox="1">
            <a:spLocks noChangeArrowheads="1"/>
          </p:cNvSpPr>
          <p:nvPr/>
        </p:nvSpPr>
        <p:spPr bwMode="auto">
          <a:xfrm>
            <a:off x="7270750" y="45180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43</a:t>
            </a:r>
          </a:p>
        </p:txBody>
      </p:sp>
      <p:sp>
        <p:nvSpPr>
          <p:cNvPr id="24610" name="Text Box 33"/>
          <p:cNvSpPr txBox="1">
            <a:spLocks noChangeArrowheads="1"/>
          </p:cNvSpPr>
          <p:nvPr/>
        </p:nvSpPr>
        <p:spPr bwMode="auto">
          <a:xfrm>
            <a:off x="7651750" y="38322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59</a:t>
            </a:r>
          </a:p>
        </p:txBody>
      </p:sp>
      <p:sp>
        <p:nvSpPr>
          <p:cNvPr id="24611" name="Text Box 35"/>
          <p:cNvSpPr txBox="1">
            <a:spLocks noChangeArrowheads="1"/>
          </p:cNvSpPr>
          <p:nvPr/>
        </p:nvSpPr>
        <p:spPr bwMode="auto">
          <a:xfrm>
            <a:off x="4527550" y="5029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4612" name="Text Box 36"/>
          <p:cNvSpPr txBox="1">
            <a:spLocks noChangeArrowheads="1"/>
          </p:cNvSpPr>
          <p:nvPr/>
        </p:nvSpPr>
        <p:spPr bwMode="auto">
          <a:xfrm>
            <a:off x="5518150" y="5029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4613" name="Line 37"/>
          <p:cNvSpPr>
            <a:spLocks noChangeShapeType="1"/>
          </p:cNvSpPr>
          <p:nvPr/>
        </p:nvSpPr>
        <p:spPr bwMode="auto">
          <a:xfrm flipH="1">
            <a:off x="4832350" y="4648200"/>
            <a:ext cx="457200" cy="3810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14" name="Line 38"/>
          <p:cNvSpPr>
            <a:spLocks noChangeShapeType="1"/>
          </p:cNvSpPr>
          <p:nvPr/>
        </p:nvSpPr>
        <p:spPr bwMode="auto">
          <a:xfrm>
            <a:off x="5518150" y="46482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15" name="Text Box 39"/>
          <p:cNvSpPr txBox="1">
            <a:spLocks noChangeArrowheads="1"/>
          </p:cNvSpPr>
          <p:nvPr/>
        </p:nvSpPr>
        <p:spPr bwMode="auto">
          <a:xfrm>
            <a:off x="6705600" y="51054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4616" name="Text Box 40"/>
          <p:cNvSpPr txBox="1">
            <a:spLocks noChangeArrowheads="1"/>
          </p:cNvSpPr>
          <p:nvPr/>
        </p:nvSpPr>
        <p:spPr bwMode="auto">
          <a:xfrm>
            <a:off x="7848600" y="51054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4617" name="Line 41"/>
          <p:cNvSpPr>
            <a:spLocks noChangeShapeType="1"/>
          </p:cNvSpPr>
          <p:nvPr/>
        </p:nvSpPr>
        <p:spPr bwMode="auto">
          <a:xfrm flipH="1">
            <a:off x="7270750" y="47244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18" name="Line 42"/>
          <p:cNvSpPr>
            <a:spLocks noChangeShapeType="1"/>
          </p:cNvSpPr>
          <p:nvPr/>
        </p:nvSpPr>
        <p:spPr bwMode="auto">
          <a:xfrm>
            <a:off x="8032750" y="47244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7280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Deleting a Node from a </a:t>
            </a:r>
            <a:br>
              <a:rPr lang="en-US" smtClean="0"/>
            </a:br>
            <a:r>
              <a:rPr lang="en-US" smtClean="0"/>
              <a:t>Binary Tree – Leaf Node</a:t>
            </a:r>
          </a:p>
        </p:txBody>
      </p:sp>
      <p:sp>
        <p:nvSpPr>
          <p:cNvPr id="25603" name="Rectangle 3"/>
          <p:cNvSpPr>
            <a:spLocks noGrp="1" noChangeArrowheads="1"/>
          </p:cNvSpPr>
          <p:nvPr>
            <p:ph idx="1"/>
          </p:nvPr>
        </p:nvSpPr>
        <p:spPr>
          <a:xfrm>
            <a:off x="304800" y="1600200"/>
            <a:ext cx="8294688" cy="1778000"/>
          </a:xfrm>
        </p:spPr>
        <p:txBody>
          <a:bodyPr/>
          <a:lstStyle/>
          <a:p>
            <a:pPr eaLnBrk="1" hangingPunct="1">
              <a:buFontTx/>
              <a:buNone/>
            </a:pPr>
            <a:r>
              <a:rPr lang="en-US" smtClean="0"/>
              <a:t>	If node to be deleted is a leaf node, replace parent node’s pointer to it with a </a:t>
            </a:r>
            <a:r>
              <a:rPr lang="en-US" b="1" smtClean="0">
                <a:latin typeface="Courier New" panose="02070309020205020404" pitchFamily="49" charset="0"/>
              </a:rPr>
              <a:t>NULL</a:t>
            </a:r>
            <a:r>
              <a:rPr lang="en-US" smtClean="0"/>
              <a:t> pointer, then delete the node</a:t>
            </a:r>
          </a:p>
        </p:txBody>
      </p:sp>
      <p:sp>
        <p:nvSpPr>
          <p:cNvPr id="29" name="Slide Number Placeholder 3"/>
          <p:cNvSpPr>
            <a:spLocks noGrp="1"/>
          </p:cNvSpPr>
          <p:nvPr>
            <p:ph type="sldNum" sz="quarter" idx="12"/>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942BAD51-095C-46B5-8CCF-445924CAE1A8}" type="slidenum">
              <a:rPr lang="en-US" sz="1200" baseline="0" smtClean="0">
                <a:latin typeface="Arial" panose="020B0604020202020204" pitchFamily="34" charset="0"/>
              </a:rPr>
              <a:pPr/>
              <a:t>41</a:t>
            </a:fld>
            <a:endParaRPr lang="en-US" sz="1200" baseline="0" dirty="0">
              <a:latin typeface="Arial" panose="020B0604020202020204" pitchFamily="34" charset="0"/>
            </a:endParaRPr>
          </a:p>
        </p:txBody>
      </p:sp>
      <p:sp>
        <p:nvSpPr>
          <p:cNvPr id="25605" name="Rectangle 4"/>
          <p:cNvSpPr>
            <a:spLocks noChangeArrowheads="1"/>
          </p:cNvSpPr>
          <p:nvPr/>
        </p:nvSpPr>
        <p:spPr bwMode="auto">
          <a:xfrm>
            <a:off x="1600200" y="3810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5606" name="Rectangle 5"/>
          <p:cNvSpPr>
            <a:spLocks noChangeArrowheads="1"/>
          </p:cNvSpPr>
          <p:nvPr/>
        </p:nvSpPr>
        <p:spPr bwMode="auto">
          <a:xfrm>
            <a:off x="2286000" y="3810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5607" name="Rectangle 6"/>
          <p:cNvSpPr>
            <a:spLocks noChangeArrowheads="1"/>
          </p:cNvSpPr>
          <p:nvPr/>
        </p:nvSpPr>
        <p:spPr bwMode="auto">
          <a:xfrm>
            <a:off x="2057400" y="3810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5608" name="Rectangle 7"/>
          <p:cNvSpPr>
            <a:spLocks noChangeArrowheads="1"/>
          </p:cNvSpPr>
          <p:nvPr/>
        </p:nvSpPr>
        <p:spPr bwMode="auto">
          <a:xfrm>
            <a:off x="1066800" y="44958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5609" name="Rectangle 8"/>
          <p:cNvSpPr>
            <a:spLocks noChangeArrowheads="1"/>
          </p:cNvSpPr>
          <p:nvPr/>
        </p:nvSpPr>
        <p:spPr bwMode="auto">
          <a:xfrm>
            <a:off x="1752600" y="4495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5610" name="Rectangle 9"/>
          <p:cNvSpPr>
            <a:spLocks noChangeArrowheads="1"/>
          </p:cNvSpPr>
          <p:nvPr/>
        </p:nvSpPr>
        <p:spPr bwMode="auto">
          <a:xfrm>
            <a:off x="1524000" y="4495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5611" name="Line 10"/>
          <p:cNvSpPr>
            <a:spLocks noChangeShapeType="1"/>
          </p:cNvSpPr>
          <p:nvPr/>
        </p:nvSpPr>
        <p:spPr bwMode="auto">
          <a:xfrm flipH="1">
            <a:off x="1524000" y="4038600"/>
            <a:ext cx="685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2" name="Line 11"/>
          <p:cNvSpPr>
            <a:spLocks noChangeShapeType="1"/>
          </p:cNvSpPr>
          <p:nvPr/>
        </p:nvSpPr>
        <p:spPr bwMode="auto">
          <a:xfrm>
            <a:off x="2362200" y="40386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3" name="Text Box 12"/>
          <p:cNvSpPr txBox="1">
            <a:spLocks noChangeArrowheads="1"/>
          </p:cNvSpPr>
          <p:nvPr/>
        </p:nvSpPr>
        <p:spPr bwMode="auto">
          <a:xfrm>
            <a:off x="2346325" y="45529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5614" name="Text Box 13"/>
          <p:cNvSpPr txBox="1">
            <a:spLocks noChangeArrowheads="1"/>
          </p:cNvSpPr>
          <p:nvPr/>
        </p:nvSpPr>
        <p:spPr bwMode="auto">
          <a:xfrm>
            <a:off x="1143000" y="44958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7</a:t>
            </a:r>
          </a:p>
        </p:txBody>
      </p:sp>
      <p:sp>
        <p:nvSpPr>
          <p:cNvPr id="25615" name="Text Box 14"/>
          <p:cNvSpPr txBox="1">
            <a:spLocks noChangeArrowheads="1"/>
          </p:cNvSpPr>
          <p:nvPr/>
        </p:nvSpPr>
        <p:spPr bwMode="auto">
          <a:xfrm>
            <a:off x="1600200" y="38100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19</a:t>
            </a:r>
          </a:p>
        </p:txBody>
      </p:sp>
      <p:sp>
        <p:nvSpPr>
          <p:cNvPr id="25616" name="Text Box 15"/>
          <p:cNvSpPr txBox="1">
            <a:spLocks noChangeArrowheads="1"/>
          </p:cNvSpPr>
          <p:nvPr/>
        </p:nvSpPr>
        <p:spPr bwMode="auto">
          <a:xfrm>
            <a:off x="685800" y="51054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5617" name="Text Box 16"/>
          <p:cNvSpPr txBox="1">
            <a:spLocks noChangeArrowheads="1"/>
          </p:cNvSpPr>
          <p:nvPr/>
        </p:nvSpPr>
        <p:spPr bwMode="auto">
          <a:xfrm>
            <a:off x="1828800" y="51054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dirty="0">
                <a:latin typeface="Courier New" panose="02070309020205020404" pitchFamily="49" charset="0"/>
              </a:rPr>
              <a:t>NULL</a:t>
            </a:r>
          </a:p>
        </p:txBody>
      </p:sp>
      <p:sp>
        <p:nvSpPr>
          <p:cNvPr id="25618" name="Line 17"/>
          <p:cNvSpPr>
            <a:spLocks noChangeShapeType="1"/>
          </p:cNvSpPr>
          <p:nvPr/>
        </p:nvSpPr>
        <p:spPr bwMode="auto">
          <a:xfrm flipH="1">
            <a:off x="1066800" y="47244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9" name="Line 18"/>
          <p:cNvSpPr>
            <a:spLocks noChangeShapeType="1"/>
          </p:cNvSpPr>
          <p:nvPr/>
        </p:nvSpPr>
        <p:spPr bwMode="auto">
          <a:xfrm>
            <a:off x="1828800" y="47244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0" name="Rectangle 19"/>
          <p:cNvSpPr>
            <a:spLocks noChangeArrowheads="1"/>
          </p:cNvSpPr>
          <p:nvPr/>
        </p:nvSpPr>
        <p:spPr bwMode="auto">
          <a:xfrm>
            <a:off x="6553200" y="36576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5621" name="Rectangle 20"/>
          <p:cNvSpPr>
            <a:spLocks noChangeArrowheads="1"/>
          </p:cNvSpPr>
          <p:nvPr/>
        </p:nvSpPr>
        <p:spPr bwMode="auto">
          <a:xfrm>
            <a:off x="7239000" y="36576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5622" name="Rectangle 21"/>
          <p:cNvSpPr>
            <a:spLocks noChangeArrowheads="1"/>
          </p:cNvSpPr>
          <p:nvPr/>
        </p:nvSpPr>
        <p:spPr bwMode="auto">
          <a:xfrm>
            <a:off x="7010400" y="36576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5623" name="Line 26"/>
          <p:cNvSpPr>
            <a:spLocks noChangeShapeType="1"/>
          </p:cNvSpPr>
          <p:nvPr/>
        </p:nvSpPr>
        <p:spPr bwMode="auto">
          <a:xfrm>
            <a:off x="7315200" y="38862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4" name="Text Box 27"/>
          <p:cNvSpPr txBox="1">
            <a:spLocks noChangeArrowheads="1"/>
          </p:cNvSpPr>
          <p:nvPr/>
        </p:nvSpPr>
        <p:spPr bwMode="auto">
          <a:xfrm>
            <a:off x="7299325" y="44005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5625" name="Text Box 29"/>
          <p:cNvSpPr txBox="1">
            <a:spLocks noChangeArrowheads="1"/>
          </p:cNvSpPr>
          <p:nvPr/>
        </p:nvSpPr>
        <p:spPr bwMode="auto">
          <a:xfrm>
            <a:off x="6553200" y="36576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19</a:t>
            </a:r>
          </a:p>
        </p:txBody>
      </p:sp>
      <p:sp>
        <p:nvSpPr>
          <p:cNvPr id="25626" name="Text Box 30"/>
          <p:cNvSpPr txBox="1">
            <a:spLocks noChangeArrowheads="1"/>
          </p:cNvSpPr>
          <p:nvPr/>
        </p:nvSpPr>
        <p:spPr bwMode="auto">
          <a:xfrm>
            <a:off x="6172200" y="4419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5627" name="Text Box 34"/>
          <p:cNvSpPr txBox="1">
            <a:spLocks noChangeArrowheads="1"/>
          </p:cNvSpPr>
          <p:nvPr/>
        </p:nvSpPr>
        <p:spPr bwMode="auto">
          <a:xfrm>
            <a:off x="762000" y="5562600"/>
            <a:ext cx="23780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lnSpc>
                <a:spcPct val="80000"/>
              </a:lnSpc>
            </a:pPr>
            <a:r>
              <a:rPr lang="en-US" sz="1800" b="1" baseline="0">
                <a:latin typeface="Arial" panose="020B0604020202020204" pitchFamily="34" charset="0"/>
              </a:rPr>
              <a:t>Deleting node with </a:t>
            </a:r>
            <a:r>
              <a:rPr lang="en-US" sz="1800" b="1" baseline="0">
                <a:latin typeface="Courier New" panose="02070309020205020404" pitchFamily="49" charset="0"/>
              </a:rPr>
              <a:t>7</a:t>
            </a:r>
            <a:r>
              <a:rPr lang="en-US" sz="1800" b="1" baseline="0">
                <a:latin typeface="Arial" panose="020B0604020202020204" pitchFamily="34" charset="0"/>
              </a:rPr>
              <a:t> – before deletion</a:t>
            </a:r>
          </a:p>
        </p:txBody>
      </p:sp>
      <p:sp>
        <p:nvSpPr>
          <p:cNvPr id="25628" name="Text Box 35"/>
          <p:cNvSpPr txBox="1">
            <a:spLocks noChangeArrowheads="1"/>
          </p:cNvSpPr>
          <p:nvPr/>
        </p:nvSpPr>
        <p:spPr bwMode="auto">
          <a:xfrm>
            <a:off x="5638800" y="5562600"/>
            <a:ext cx="23780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lnSpc>
                <a:spcPct val="80000"/>
              </a:lnSpc>
            </a:pPr>
            <a:r>
              <a:rPr lang="en-US" sz="1800" b="1" baseline="0">
                <a:latin typeface="Arial" panose="020B0604020202020204" pitchFamily="34" charset="0"/>
              </a:rPr>
              <a:t>Deleting node with </a:t>
            </a:r>
            <a:r>
              <a:rPr lang="en-US" sz="1800" b="1" baseline="0">
                <a:latin typeface="Courier New" panose="02070309020205020404" pitchFamily="49" charset="0"/>
              </a:rPr>
              <a:t>7</a:t>
            </a:r>
            <a:r>
              <a:rPr lang="en-US" sz="1800" b="1" baseline="0">
                <a:latin typeface="Arial" panose="020B0604020202020204" pitchFamily="34" charset="0"/>
              </a:rPr>
              <a:t> – after deletion</a:t>
            </a:r>
          </a:p>
        </p:txBody>
      </p:sp>
      <p:sp>
        <p:nvSpPr>
          <p:cNvPr id="25629" name="Line 36"/>
          <p:cNvSpPr>
            <a:spLocks noChangeShapeType="1"/>
          </p:cNvSpPr>
          <p:nvPr/>
        </p:nvSpPr>
        <p:spPr bwMode="auto">
          <a:xfrm flipH="1">
            <a:off x="6553200" y="3886200"/>
            <a:ext cx="533400" cy="5334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697454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Deleting a Node from a </a:t>
            </a:r>
            <a:br>
              <a:rPr lang="en-US" smtClean="0"/>
            </a:br>
            <a:r>
              <a:rPr lang="en-US" smtClean="0"/>
              <a:t>Binary Tree – One Child</a:t>
            </a:r>
          </a:p>
        </p:txBody>
      </p:sp>
      <p:sp>
        <p:nvSpPr>
          <p:cNvPr id="26627" name="Rectangle 3"/>
          <p:cNvSpPr>
            <a:spLocks noGrp="1" noChangeArrowheads="1"/>
          </p:cNvSpPr>
          <p:nvPr>
            <p:ph idx="1"/>
          </p:nvPr>
        </p:nvSpPr>
        <p:spPr>
          <a:xfrm>
            <a:off x="685800" y="2743200"/>
            <a:ext cx="8001000" cy="2286000"/>
          </a:xfrm>
        </p:spPr>
        <p:txBody>
          <a:bodyPr/>
          <a:lstStyle/>
          <a:p>
            <a:pPr eaLnBrk="1" hangingPunct="1">
              <a:buFontTx/>
              <a:buNone/>
            </a:pPr>
            <a:r>
              <a:rPr lang="en-US" smtClean="0"/>
              <a:t>	If node to be deleted has one child node, adjust pointers so that parent of node to be deleted points to child of node to be deleted, then delete the node</a:t>
            </a:r>
          </a:p>
        </p:txBody>
      </p:sp>
      <p:sp>
        <p:nvSpPr>
          <p:cNvPr id="4" name="Slide Number Placeholder 3"/>
          <p:cNvSpPr>
            <a:spLocks noGrp="1"/>
          </p:cNvSpPr>
          <p:nvPr>
            <p:ph type="sldNum" sz="quarter" idx="12"/>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811BB35F-74D7-4C41-A4EF-DCDD975A1EF2}" type="slidenum">
              <a:rPr lang="en-US" sz="1200" baseline="0" smtClean="0">
                <a:latin typeface="Arial" panose="020B0604020202020204" pitchFamily="34" charset="0"/>
              </a:rPr>
              <a:pPr/>
              <a:t>42</a:t>
            </a:fld>
            <a:endParaRPr lang="en-US" sz="1200" baseline="0" dirty="0">
              <a:latin typeface="Arial" panose="020B0604020202020204" pitchFamily="34" charset="0"/>
            </a:endParaRPr>
          </a:p>
        </p:txBody>
      </p:sp>
    </p:spTree>
    <p:extLst>
      <p:ext uri="{BB962C8B-B14F-4D97-AF65-F5344CB8AC3E}">
        <p14:creationId xmlns:p14="http://schemas.microsoft.com/office/powerpoint/2010/main" val="27968056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Deleting a Node from a </a:t>
            </a:r>
            <a:br>
              <a:rPr lang="en-US" smtClean="0"/>
            </a:br>
            <a:r>
              <a:rPr lang="en-US" smtClean="0"/>
              <a:t>Binary Tree – One Child</a:t>
            </a:r>
          </a:p>
        </p:txBody>
      </p:sp>
      <p:sp>
        <p:nvSpPr>
          <p:cNvPr id="74" name="Slide Number Placeholder 3"/>
          <p:cNvSpPr>
            <a:spLocks noGrp="1"/>
          </p:cNvSpPr>
          <p:nvPr>
            <p:ph type="sldNum" sz="quarter" idx="12"/>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78DE1E93-3970-44CA-AA49-D35152CDD1F7}" type="slidenum">
              <a:rPr lang="en-US" sz="1200" baseline="0" smtClean="0">
                <a:latin typeface="Arial" panose="020B0604020202020204" pitchFamily="34" charset="0"/>
              </a:rPr>
              <a:pPr/>
              <a:t>43</a:t>
            </a:fld>
            <a:endParaRPr lang="en-US" sz="1200" baseline="0" dirty="0">
              <a:latin typeface="Arial" panose="020B0604020202020204" pitchFamily="34" charset="0"/>
            </a:endParaRPr>
          </a:p>
        </p:txBody>
      </p:sp>
      <p:sp>
        <p:nvSpPr>
          <p:cNvPr id="27652" name="Rectangle 5"/>
          <p:cNvSpPr>
            <a:spLocks noChangeArrowheads="1"/>
          </p:cNvSpPr>
          <p:nvPr/>
        </p:nvSpPr>
        <p:spPr bwMode="auto">
          <a:xfrm>
            <a:off x="2133600" y="17526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53" name="Rectangle 6"/>
          <p:cNvSpPr>
            <a:spLocks noChangeArrowheads="1"/>
          </p:cNvSpPr>
          <p:nvPr/>
        </p:nvSpPr>
        <p:spPr bwMode="auto">
          <a:xfrm>
            <a:off x="1905000" y="25146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54" name="Rectangle 7"/>
          <p:cNvSpPr>
            <a:spLocks noChangeArrowheads="1"/>
          </p:cNvSpPr>
          <p:nvPr/>
        </p:nvSpPr>
        <p:spPr bwMode="auto">
          <a:xfrm>
            <a:off x="2590800" y="25146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55" name="Rectangle 8"/>
          <p:cNvSpPr>
            <a:spLocks noChangeArrowheads="1"/>
          </p:cNvSpPr>
          <p:nvPr/>
        </p:nvSpPr>
        <p:spPr bwMode="auto">
          <a:xfrm>
            <a:off x="2362200" y="25146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56" name="Rectangle 9"/>
          <p:cNvSpPr>
            <a:spLocks noChangeArrowheads="1"/>
          </p:cNvSpPr>
          <p:nvPr/>
        </p:nvSpPr>
        <p:spPr bwMode="auto">
          <a:xfrm>
            <a:off x="3276600" y="32004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57" name="Rectangle 10"/>
          <p:cNvSpPr>
            <a:spLocks noChangeArrowheads="1"/>
          </p:cNvSpPr>
          <p:nvPr/>
        </p:nvSpPr>
        <p:spPr bwMode="auto">
          <a:xfrm>
            <a:off x="3962400" y="3200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58" name="Rectangle 11"/>
          <p:cNvSpPr>
            <a:spLocks noChangeArrowheads="1"/>
          </p:cNvSpPr>
          <p:nvPr/>
        </p:nvSpPr>
        <p:spPr bwMode="auto">
          <a:xfrm>
            <a:off x="3733800" y="3200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59" name="Rectangle 12"/>
          <p:cNvSpPr>
            <a:spLocks noChangeArrowheads="1"/>
          </p:cNvSpPr>
          <p:nvPr/>
        </p:nvSpPr>
        <p:spPr bwMode="auto">
          <a:xfrm>
            <a:off x="914400" y="32004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60" name="Rectangle 13"/>
          <p:cNvSpPr>
            <a:spLocks noChangeArrowheads="1"/>
          </p:cNvSpPr>
          <p:nvPr/>
        </p:nvSpPr>
        <p:spPr bwMode="auto">
          <a:xfrm>
            <a:off x="1600200" y="3200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61" name="Rectangle 14"/>
          <p:cNvSpPr>
            <a:spLocks noChangeArrowheads="1"/>
          </p:cNvSpPr>
          <p:nvPr/>
        </p:nvSpPr>
        <p:spPr bwMode="auto">
          <a:xfrm>
            <a:off x="1371600" y="3200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62" name="Rectangle 15"/>
          <p:cNvSpPr>
            <a:spLocks noChangeArrowheads="1"/>
          </p:cNvSpPr>
          <p:nvPr/>
        </p:nvSpPr>
        <p:spPr bwMode="auto">
          <a:xfrm>
            <a:off x="381000" y="38862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63" name="Rectangle 16"/>
          <p:cNvSpPr>
            <a:spLocks noChangeArrowheads="1"/>
          </p:cNvSpPr>
          <p:nvPr/>
        </p:nvSpPr>
        <p:spPr bwMode="auto">
          <a:xfrm>
            <a:off x="10668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64" name="Rectangle 17"/>
          <p:cNvSpPr>
            <a:spLocks noChangeArrowheads="1"/>
          </p:cNvSpPr>
          <p:nvPr/>
        </p:nvSpPr>
        <p:spPr bwMode="auto">
          <a:xfrm>
            <a:off x="8382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65" name="Rectangle 18"/>
          <p:cNvSpPr>
            <a:spLocks noChangeArrowheads="1"/>
          </p:cNvSpPr>
          <p:nvPr/>
        </p:nvSpPr>
        <p:spPr bwMode="auto">
          <a:xfrm>
            <a:off x="2895600" y="38862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66" name="Rectangle 19"/>
          <p:cNvSpPr>
            <a:spLocks noChangeArrowheads="1"/>
          </p:cNvSpPr>
          <p:nvPr/>
        </p:nvSpPr>
        <p:spPr bwMode="auto">
          <a:xfrm>
            <a:off x="35814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67" name="Rectangle 20"/>
          <p:cNvSpPr>
            <a:spLocks noChangeArrowheads="1"/>
          </p:cNvSpPr>
          <p:nvPr/>
        </p:nvSpPr>
        <p:spPr bwMode="auto">
          <a:xfrm>
            <a:off x="33528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68" name="Line 21"/>
          <p:cNvSpPr>
            <a:spLocks noChangeShapeType="1"/>
          </p:cNvSpPr>
          <p:nvPr/>
        </p:nvSpPr>
        <p:spPr bwMode="auto">
          <a:xfrm>
            <a:off x="2362200" y="1981200"/>
            <a:ext cx="0" cy="5334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9" name="Line 22"/>
          <p:cNvSpPr>
            <a:spLocks noChangeShapeType="1"/>
          </p:cNvSpPr>
          <p:nvPr/>
        </p:nvSpPr>
        <p:spPr bwMode="auto">
          <a:xfrm flipH="1">
            <a:off x="1371600" y="27432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0" name="Line 23"/>
          <p:cNvSpPr>
            <a:spLocks noChangeShapeType="1"/>
          </p:cNvSpPr>
          <p:nvPr/>
        </p:nvSpPr>
        <p:spPr bwMode="auto">
          <a:xfrm>
            <a:off x="2667000" y="27432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1" name="Line 24"/>
          <p:cNvSpPr>
            <a:spLocks noChangeShapeType="1"/>
          </p:cNvSpPr>
          <p:nvPr/>
        </p:nvSpPr>
        <p:spPr bwMode="auto">
          <a:xfrm flipH="1">
            <a:off x="838200" y="3429000"/>
            <a:ext cx="685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2" name="Line 25"/>
          <p:cNvSpPr>
            <a:spLocks noChangeShapeType="1"/>
          </p:cNvSpPr>
          <p:nvPr/>
        </p:nvSpPr>
        <p:spPr bwMode="auto">
          <a:xfrm>
            <a:off x="1676400" y="34290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3" name="Line 26"/>
          <p:cNvSpPr>
            <a:spLocks noChangeShapeType="1"/>
          </p:cNvSpPr>
          <p:nvPr/>
        </p:nvSpPr>
        <p:spPr bwMode="auto">
          <a:xfrm flipH="1">
            <a:off x="3352800" y="3429000"/>
            <a:ext cx="5334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4" name="Line 27"/>
          <p:cNvSpPr>
            <a:spLocks noChangeShapeType="1"/>
          </p:cNvSpPr>
          <p:nvPr/>
        </p:nvSpPr>
        <p:spPr bwMode="auto">
          <a:xfrm>
            <a:off x="4038600" y="34290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5" name="Text Box 28"/>
          <p:cNvSpPr txBox="1">
            <a:spLocks noChangeArrowheads="1"/>
          </p:cNvSpPr>
          <p:nvPr/>
        </p:nvSpPr>
        <p:spPr bwMode="auto">
          <a:xfrm>
            <a:off x="1660525" y="39433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7676" name="Text Box 29"/>
          <p:cNvSpPr txBox="1">
            <a:spLocks noChangeArrowheads="1"/>
          </p:cNvSpPr>
          <p:nvPr/>
        </p:nvSpPr>
        <p:spPr bwMode="auto">
          <a:xfrm>
            <a:off x="4038600" y="3886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7677" name="Text Box 30"/>
          <p:cNvSpPr txBox="1">
            <a:spLocks noChangeArrowheads="1"/>
          </p:cNvSpPr>
          <p:nvPr/>
        </p:nvSpPr>
        <p:spPr bwMode="auto">
          <a:xfrm>
            <a:off x="457200" y="38862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7</a:t>
            </a:r>
          </a:p>
        </p:txBody>
      </p:sp>
      <p:sp>
        <p:nvSpPr>
          <p:cNvPr id="27678" name="Text Box 31"/>
          <p:cNvSpPr txBox="1">
            <a:spLocks noChangeArrowheads="1"/>
          </p:cNvSpPr>
          <p:nvPr/>
        </p:nvSpPr>
        <p:spPr bwMode="auto">
          <a:xfrm>
            <a:off x="914400" y="32004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19</a:t>
            </a:r>
          </a:p>
        </p:txBody>
      </p:sp>
      <p:sp>
        <p:nvSpPr>
          <p:cNvPr id="27679" name="Text Box 32"/>
          <p:cNvSpPr txBox="1">
            <a:spLocks noChangeArrowheads="1"/>
          </p:cNvSpPr>
          <p:nvPr/>
        </p:nvSpPr>
        <p:spPr bwMode="auto">
          <a:xfrm>
            <a:off x="1905000" y="25146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31</a:t>
            </a:r>
          </a:p>
        </p:txBody>
      </p:sp>
      <p:sp>
        <p:nvSpPr>
          <p:cNvPr id="27680" name="Text Box 33"/>
          <p:cNvSpPr txBox="1">
            <a:spLocks noChangeArrowheads="1"/>
          </p:cNvSpPr>
          <p:nvPr/>
        </p:nvSpPr>
        <p:spPr bwMode="auto">
          <a:xfrm>
            <a:off x="2895600" y="38862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43</a:t>
            </a:r>
          </a:p>
        </p:txBody>
      </p:sp>
      <p:sp>
        <p:nvSpPr>
          <p:cNvPr id="27681" name="Text Box 34"/>
          <p:cNvSpPr txBox="1">
            <a:spLocks noChangeArrowheads="1"/>
          </p:cNvSpPr>
          <p:nvPr/>
        </p:nvSpPr>
        <p:spPr bwMode="auto">
          <a:xfrm>
            <a:off x="3276600" y="32004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59</a:t>
            </a:r>
          </a:p>
        </p:txBody>
      </p:sp>
      <p:sp>
        <p:nvSpPr>
          <p:cNvPr id="27682" name="Text Box 35"/>
          <p:cNvSpPr txBox="1">
            <a:spLocks noChangeArrowheads="1"/>
          </p:cNvSpPr>
          <p:nvPr/>
        </p:nvSpPr>
        <p:spPr bwMode="auto">
          <a:xfrm>
            <a:off x="0" y="4495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7683" name="Text Box 36"/>
          <p:cNvSpPr txBox="1">
            <a:spLocks noChangeArrowheads="1"/>
          </p:cNvSpPr>
          <p:nvPr/>
        </p:nvSpPr>
        <p:spPr bwMode="auto">
          <a:xfrm>
            <a:off x="1143000" y="4495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7684" name="Line 37"/>
          <p:cNvSpPr>
            <a:spLocks noChangeShapeType="1"/>
          </p:cNvSpPr>
          <p:nvPr/>
        </p:nvSpPr>
        <p:spPr bwMode="auto">
          <a:xfrm flipH="1">
            <a:off x="381000" y="41148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85" name="Line 38"/>
          <p:cNvSpPr>
            <a:spLocks noChangeShapeType="1"/>
          </p:cNvSpPr>
          <p:nvPr/>
        </p:nvSpPr>
        <p:spPr bwMode="auto">
          <a:xfrm>
            <a:off x="1143000" y="41148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86" name="Text Box 39"/>
          <p:cNvSpPr txBox="1">
            <a:spLocks noChangeArrowheads="1"/>
          </p:cNvSpPr>
          <p:nvPr/>
        </p:nvSpPr>
        <p:spPr bwMode="auto">
          <a:xfrm>
            <a:off x="2514600" y="4495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7687" name="Text Box 40"/>
          <p:cNvSpPr txBox="1">
            <a:spLocks noChangeArrowheads="1"/>
          </p:cNvSpPr>
          <p:nvPr/>
        </p:nvSpPr>
        <p:spPr bwMode="auto">
          <a:xfrm>
            <a:off x="3657600" y="4495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7688" name="Line 41"/>
          <p:cNvSpPr>
            <a:spLocks noChangeShapeType="1"/>
          </p:cNvSpPr>
          <p:nvPr/>
        </p:nvSpPr>
        <p:spPr bwMode="auto">
          <a:xfrm flipH="1">
            <a:off x="2895600" y="41148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89" name="Line 42"/>
          <p:cNvSpPr>
            <a:spLocks noChangeShapeType="1"/>
          </p:cNvSpPr>
          <p:nvPr/>
        </p:nvSpPr>
        <p:spPr bwMode="auto">
          <a:xfrm>
            <a:off x="3657600" y="41148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90" name="Rectangle 43"/>
          <p:cNvSpPr>
            <a:spLocks noChangeArrowheads="1"/>
          </p:cNvSpPr>
          <p:nvPr/>
        </p:nvSpPr>
        <p:spPr bwMode="auto">
          <a:xfrm>
            <a:off x="6508750" y="17526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91" name="Rectangle 44"/>
          <p:cNvSpPr>
            <a:spLocks noChangeArrowheads="1"/>
          </p:cNvSpPr>
          <p:nvPr/>
        </p:nvSpPr>
        <p:spPr bwMode="auto">
          <a:xfrm>
            <a:off x="6280150" y="25146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92" name="Rectangle 45"/>
          <p:cNvSpPr>
            <a:spLocks noChangeArrowheads="1"/>
          </p:cNvSpPr>
          <p:nvPr/>
        </p:nvSpPr>
        <p:spPr bwMode="auto">
          <a:xfrm>
            <a:off x="6965950" y="25146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93" name="Rectangle 46"/>
          <p:cNvSpPr>
            <a:spLocks noChangeArrowheads="1"/>
          </p:cNvSpPr>
          <p:nvPr/>
        </p:nvSpPr>
        <p:spPr bwMode="auto">
          <a:xfrm>
            <a:off x="6737350" y="25146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94" name="Rectangle 47"/>
          <p:cNvSpPr>
            <a:spLocks noChangeArrowheads="1"/>
          </p:cNvSpPr>
          <p:nvPr/>
        </p:nvSpPr>
        <p:spPr bwMode="auto">
          <a:xfrm>
            <a:off x="7651750" y="32004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95" name="Rectangle 48"/>
          <p:cNvSpPr>
            <a:spLocks noChangeArrowheads="1"/>
          </p:cNvSpPr>
          <p:nvPr/>
        </p:nvSpPr>
        <p:spPr bwMode="auto">
          <a:xfrm>
            <a:off x="8337550" y="3200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96" name="Rectangle 49"/>
          <p:cNvSpPr>
            <a:spLocks noChangeArrowheads="1"/>
          </p:cNvSpPr>
          <p:nvPr/>
        </p:nvSpPr>
        <p:spPr bwMode="auto">
          <a:xfrm>
            <a:off x="8108950" y="3200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97" name="Rectangle 53"/>
          <p:cNvSpPr>
            <a:spLocks noChangeArrowheads="1"/>
          </p:cNvSpPr>
          <p:nvPr/>
        </p:nvSpPr>
        <p:spPr bwMode="auto">
          <a:xfrm>
            <a:off x="5257800" y="32004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98" name="Rectangle 54"/>
          <p:cNvSpPr>
            <a:spLocks noChangeArrowheads="1"/>
          </p:cNvSpPr>
          <p:nvPr/>
        </p:nvSpPr>
        <p:spPr bwMode="auto">
          <a:xfrm>
            <a:off x="5943600" y="3200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699" name="Rectangle 55"/>
          <p:cNvSpPr>
            <a:spLocks noChangeArrowheads="1"/>
          </p:cNvSpPr>
          <p:nvPr/>
        </p:nvSpPr>
        <p:spPr bwMode="auto">
          <a:xfrm>
            <a:off x="5715000" y="3200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700" name="Rectangle 56"/>
          <p:cNvSpPr>
            <a:spLocks noChangeArrowheads="1"/>
          </p:cNvSpPr>
          <p:nvPr/>
        </p:nvSpPr>
        <p:spPr bwMode="auto">
          <a:xfrm>
            <a:off x="7270750" y="38862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701" name="Rectangle 57"/>
          <p:cNvSpPr>
            <a:spLocks noChangeArrowheads="1"/>
          </p:cNvSpPr>
          <p:nvPr/>
        </p:nvSpPr>
        <p:spPr bwMode="auto">
          <a:xfrm>
            <a:off x="795655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702" name="Rectangle 58"/>
          <p:cNvSpPr>
            <a:spLocks noChangeArrowheads="1"/>
          </p:cNvSpPr>
          <p:nvPr/>
        </p:nvSpPr>
        <p:spPr bwMode="auto">
          <a:xfrm>
            <a:off x="772795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7703" name="Line 59"/>
          <p:cNvSpPr>
            <a:spLocks noChangeShapeType="1"/>
          </p:cNvSpPr>
          <p:nvPr/>
        </p:nvSpPr>
        <p:spPr bwMode="auto">
          <a:xfrm>
            <a:off x="6737350" y="1981200"/>
            <a:ext cx="0" cy="5334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704" name="Line 60"/>
          <p:cNvSpPr>
            <a:spLocks noChangeShapeType="1"/>
          </p:cNvSpPr>
          <p:nvPr/>
        </p:nvSpPr>
        <p:spPr bwMode="auto">
          <a:xfrm flipH="1">
            <a:off x="5746750" y="27432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705" name="Line 61"/>
          <p:cNvSpPr>
            <a:spLocks noChangeShapeType="1"/>
          </p:cNvSpPr>
          <p:nvPr/>
        </p:nvSpPr>
        <p:spPr bwMode="auto">
          <a:xfrm>
            <a:off x="7042150" y="27432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706" name="Line 64"/>
          <p:cNvSpPr>
            <a:spLocks noChangeShapeType="1"/>
          </p:cNvSpPr>
          <p:nvPr/>
        </p:nvSpPr>
        <p:spPr bwMode="auto">
          <a:xfrm flipH="1">
            <a:off x="7727950" y="3429000"/>
            <a:ext cx="5334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707" name="Line 65"/>
          <p:cNvSpPr>
            <a:spLocks noChangeShapeType="1"/>
          </p:cNvSpPr>
          <p:nvPr/>
        </p:nvSpPr>
        <p:spPr bwMode="auto">
          <a:xfrm>
            <a:off x="8413750" y="34290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708" name="Text Box 67"/>
          <p:cNvSpPr txBox="1">
            <a:spLocks noChangeArrowheads="1"/>
          </p:cNvSpPr>
          <p:nvPr/>
        </p:nvSpPr>
        <p:spPr bwMode="auto">
          <a:xfrm>
            <a:off x="8413750" y="3886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7709" name="Text Box 68"/>
          <p:cNvSpPr txBox="1">
            <a:spLocks noChangeArrowheads="1"/>
          </p:cNvSpPr>
          <p:nvPr/>
        </p:nvSpPr>
        <p:spPr bwMode="auto">
          <a:xfrm>
            <a:off x="5334000" y="32004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7</a:t>
            </a:r>
          </a:p>
        </p:txBody>
      </p:sp>
      <p:sp>
        <p:nvSpPr>
          <p:cNvPr id="27710" name="Text Box 70"/>
          <p:cNvSpPr txBox="1">
            <a:spLocks noChangeArrowheads="1"/>
          </p:cNvSpPr>
          <p:nvPr/>
        </p:nvSpPr>
        <p:spPr bwMode="auto">
          <a:xfrm>
            <a:off x="6280150" y="25146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31</a:t>
            </a:r>
          </a:p>
        </p:txBody>
      </p:sp>
      <p:sp>
        <p:nvSpPr>
          <p:cNvPr id="27711" name="Text Box 71"/>
          <p:cNvSpPr txBox="1">
            <a:spLocks noChangeArrowheads="1"/>
          </p:cNvSpPr>
          <p:nvPr/>
        </p:nvSpPr>
        <p:spPr bwMode="auto">
          <a:xfrm>
            <a:off x="7270750" y="38862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43</a:t>
            </a:r>
          </a:p>
        </p:txBody>
      </p:sp>
      <p:sp>
        <p:nvSpPr>
          <p:cNvPr id="27712" name="Text Box 72"/>
          <p:cNvSpPr txBox="1">
            <a:spLocks noChangeArrowheads="1"/>
          </p:cNvSpPr>
          <p:nvPr/>
        </p:nvSpPr>
        <p:spPr bwMode="auto">
          <a:xfrm>
            <a:off x="7651750" y="32004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59</a:t>
            </a:r>
          </a:p>
        </p:txBody>
      </p:sp>
      <p:sp>
        <p:nvSpPr>
          <p:cNvPr id="27713" name="Text Box 73"/>
          <p:cNvSpPr txBox="1">
            <a:spLocks noChangeArrowheads="1"/>
          </p:cNvSpPr>
          <p:nvPr/>
        </p:nvSpPr>
        <p:spPr bwMode="auto">
          <a:xfrm>
            <a:off x="4953000" y="3733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7714" name="Text Box 74"/>
          <p:cNvSpPr txBox="1">
            <a:spLocks noChangeArrowheads="1"/>
          </p:cNvSpPr>
          <p:nvPr/>
        </p:nvSpPr>
        <p:spPr bwMode="auto">
          <a:xfrm>
            <a:off x="6019800" y="3733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7715" name="Line 75"/>
          <p:cNvSpPr>
            <a:spLocks noChangeShapeType="1"/>
          </p:cNvSpPr>
          <p:nvPr/>
        </p:nvSpPr>
        <p:spPr bwMode="auto">
          <a:xfrm flipH="1">
            <a:off x="5257800" y="34290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716" name="Line 76"/>
          <p:cNvSpPr>
            <a:spLocks noChangeShapeType="1"/>
          </p:cNvSpPr>
          <p:nvPr/>
        </p:nvSpPr>
        <p:spPr bwMode="auto">
          <a:xfrm>
            <a:off x="6019800" y="34290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717" name="Text Box 77"/>
          <p:cNvSpPr txBox="1">
            <a:spLocks noChangeArrowheads="1"/>
          </p:cNvSpPr>
          <p:nvPr/>
        </p:nvSpPr>
        <p:spPr bwMode="auto">
          <a:xfrm>
            <a:off x="6889750" y="4495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7718" name="Text Box 78"/>
          <p:cNvSpPr txBox="1">
            <a:spLocks noChangeArrowheads="1"/>
          </p:cNvSpPr>
          <p:nvPr/>
        </p:nvSpPr>
        <p:spPr bwMode="auto">
          <a:xfrm>
            <a:off x="8032750" y="4495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7719" name="Line 79"/>
          <p:cNvSpPr>
            <a:spLocks noChangeShapeType="1"/>
          </p:cNvSpPr>
          <p:nvPr/>
        </p:nvSpPr>
        <p:spPr bwMode="auto">
          <a:xfrm flipH="1">
            <a:off x="7270750" y="41148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720" name="Line 80"/>
          <p:cNvSpPr>
            <a:spLocks noChangeShapeType="1"/>
          </p:cNvSpPr>
          <p:nvPr/>
        </p:nvSpPr>
        <p:spPr bwMode="auto">
          <a:xfrm>
            <a:off x="8032750" y="41148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721" name="Text Box 81"/>
          <p:cNvSpPr txBox="1">
            <a:spLocks noChangeArrowheads="1"/>
          </p:cNvSpPr>
          <p:nvPr/>
        </p:nvSpPr>
        <p:spPr bwMode="auto">
          <a:xfrm>
            <a:off x="762000" y="5181600"/>
            <a:ext cx="2971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lnSpc>
                <a:spcPct val="80000"/>
              </a:lnSpc>
            </a:pPr>
            <a:r>
              <a:rPr lang="en-US" sz="1800" b="1" baseline="0">
                <a:latin typeface="Arial" panose="020B0604020202020204" pitchFamily="34" charset="0"/>
              </a:rPr>
              <a:t>Deleting node containing 19 – before deletion</a:t>
            </a:r>
          </a:p>
        </p:txBody>
      </p:sp>
      <p:sp>
        <p:nvSpPr>
          <p:cNvPr id="27722" name="Text Box 82"/>
          <p:cNvSpPr txBox="1">
            <a:spLocks noChangeArrowheads="1"/>
          </p:cNvSpPr>
          <p:nvPr/>
        </p:nvSpPr>
        <p:spPr bwMode="auto">
          <a:xfrm>
            <a:off x="5486400" y="5257800"/>
            <a:ext cx="3048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lnSpc>
                <a:spcPct val="80000"/>
              </a:lnSpc>
            </a:pPr>
            <a:r>
              <a:rPr lang="en-US" sz="1800" b="1" baseline="0">
                <a:latin typeface="Arial" panose="020B0604020202020204" pitchFamily="34" charset="0"/>
              </a:rPr>
              <a:t>Deleting</a:t>
            </a:r>
            <a:r>
              <a:rPr lang="en-US" sz="1800" baseline="0">
                <a:latin typeface="Arial" panose="020B0604020202020204" pitchFamily="34" charset="0"/>
              </a:rPr>
              <a:t> </a:t>
            </a:r>
            <a:r>
              <a:rPr lang="en-US" sz="1800" b="1" baseline="0">
                <a:latin typeface="Arial" panose="020B0604020202020204" pitchFamily="34" charset="0"/>
              </a:rPr>
              <a:t>node</a:t>
            </a:r>
            <a:r>
              <a:rPr lang="en-US" sz="1800" baseline="0">
                <a:latin typeface="Arial" panose="020B0604020202020204" pitchFamily="34" charset="0"/>
              </a:rPr>
              <a:t> </a:t>
            </a:r>
            <a:r>
              <a:rPr lang="en-US" sz="1800" b="1" baseline="0">
                <a:latin typeface="Arial" panose="020B0604020202020204" pitchFamily="34" charset="0"/>
              </a:rPr>
              <a:t>containing</a:t>
            </a:r>
            <a:r>
              <a:rPr lang="en-US" sz="1800" baseline="0">
                <a:latin typeface="Arial" panose="020B0604020202020204" pitchFamily="34" charset="0"/>
              </a:rPr>
              <a:t> </a:t>
            </a:r>
            <a:r>
              <a:rPr lang="en-US" sz="1800" b="1" baseline="0">
                <a:latin typeface="Arial" panose="020B0604020202020204" pitchFamily="34" charset="0"/>
              </a:rPr>
              <a:t>19</a:t>
            </a:r>
            <a:r>
              <a:rPr lang="en-US" sz="1800" baseline="0">
                <a:latin typeface="Arial" panose="020B0604020202020204" pitchFamily="34" charset="0"/>
              </a:rPr>
              <a:t> – </a:t>
            </a:r>
            <a:r>
              <a:rPr lang="en-US" sz="1800" b="1" baseline="0">
                <a:latin typeface="Arial" panose="020B0604020202020204" pitchFamily="34" charset="0"/>
              </a:rPr>
              <a:t>after</a:t>
            </a:r>
            <a:r>
              <a:rPr lang="en-US" sz="1800" baseline="0">
                <a:latin typeface="Arial" panose="020B0604020202020204" pitchFamily="34" charset="0"/>
              </a:rPr>
              <a:t> </a:t>
            </a:r>
            <a:r>
              <a:rPr lang="en-US" sz="1800" b="1" baseline="0">
                <a:latin typeface="Arial" panose="020B0604020202020204" pitchFamily="34" charset="0"/>
              </a:rPr>
              <a:t>deletion</a:t>
            </a:r>
          </a:p>
        </p:txBody>
      </p:sp>
    </p:spTree>
    <p:extLst>
      <p:ext uri="{BB962C8B-B14F-4D97-AF65-F5344CB8AC3E}">
        <p14:creationId xmlns:p14="http://schemas.microsoft.com/office/powerpoint/2010/main" val="38997900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Deleting a Node from a </a:t>
            </a:r>
            <a:br>
              <a:rPr lang="en-US" smtClean="0"/>
            </a:br>
            <a:r>
              <a:rPr lang="en-US" smtClean="0"/>
              <a:t>Binary Tree – Two Children</a:t>
            </a:r>
          </a:p>
        </p:txBody>
      </p:sp>
      <p:sp>
        <p:nvSpPr>
          <p:cNvPr id="28675" name="Rectangle 3"/>
          <p:cNvSpPr>
            <a:spLocks noGrp="1" noChangeArrowheads="1"/>
          </p:cNvSpPr>
          <p:nvPr>
            <p:ph idx="1"/>
          </p:nvPr>
        </p:nvSpPr>
        <p:spPr>
          <a:xfrm>
            <a:off x="457200" y="1981200"/>
            <a:ext cx="8001000" cy="3886200"/>
          </a:xfrm>
        </p:spPr>
        <p:txBody>
          <a:bodyPr>
            <a:normAutofit/>
          </a:bodyPr>
          <a:lstStyle/>
          <a:p>
            <a:pPr eaLnBrk="1" hangingPunct="1">
              <a:lnSpc>
                <a:spcPct val="90000"/>
              </a:lnSpc>
            </a:pPr>
            <a:r>
              <a:rPr lang="en-US" sz="2800" smtClean="0"/>
              <a:t>If node to be deleted has left and right children, </a:t>
            </a:r>
          </a:p>
          <a:p>
            <a:pPr lvl="1" eaLnBrk="1" hangingPunct="1">
              <a:lnSpc>
                <a:spcPct val="90000"/>
              </a:lnSpc>
            </a:pPr>
            <a:r>
              <a:rPr lang="en-US" sz="2400" smtClean="0"/>
              <a:t>‘Promote’ one child to take the place of the deleted node</a:t>
            </a:r>
          </a:p>
          <a:p>
            <a:pPr lvl="1" eaLnBrk="1" hangingPunct="1">
              <a:lnSpc>
                <a:spcPct val="90000"/>
              </a:lnSpc>
            </a:pPr>
            <a:r>
              <a:rPr lang="en-US" sz="2400" smtClean="0"/>
              <a:t>Locate correct position for other child in subtree of promoted child</a:t>
            </a:r>
          </a:p>
          <a:p>
            <a:pPr eaLnBrk="1" hangingPunct="1">
              <a:lnSpc>
                <a:spcPct val="90000"/>
              </a:lnSpc>
            </a:pPr>
            <a:r>
              <a:rPr lang="en-US" sz="2800" smtClean="0"/>
              <a:t>Convention in text: “attach" the right subtree to its parent, then position the left subtree at the appropriate point in the right subtree</a:t>
            </a:r>
          </a:p>
        </p:txBody>
      </p:sp>
      <p:sp>
        <p:nvSpPr>
          <p:cNvPr id="4" name="Slide Number Placeholder 3"/>
          <p:cNvSpPr>
            <a:spLocks noGrp="1"/>
          </p:cNvSpPr>
          <p:nvPr>
            <p:ph type="sldNum" sz="quarter" idx="12"/>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12BB4E68-8797-4DDF-B3CE-A55D5780C543}" type="slidenum">
              <a:rPr lang="en-US" sz="1200" baseline="0" smtClean="0">
                <a:latin typeface="Arial" panose="020B0604020202020204" pitchFamily="34" charset="0"/>
              </a:rPr>
              <a:pPr/>
              <a:t>44</a:t>
            </a:fld>
            <a:endParaRPr lang="en-US" sz="1200" baseline="0" dirty="0">
              <a:latin typeface="Arial" panose="020B0604020202020204" pitchFamily="34" charset="0"/>
            </a:endParaRPr>
          </a:p>
        </p:txBody>
      </p:sp>
    </p:spTree>
    <p:extLst>
      <p:ext uri="{BB962C8B-B14F-4D97-AF65-F5344CB8AC3E}">
        <p14:creationId xmlns:p14="http://schemas.microsoft.com/office/powerpoint/2010/main" val="34323851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Deleting a Node from a </a:t>
            </a:r>
            <a:br>
              <a:rPr lang="en-US" smtClean="0"/>
            </a:br>
            <a:r>
              <a:rPr lang="en-US" smtClean="0"/>
              <a:t>Binary Tree – Two Children</a:t>
            </a:r>
          </a:p>
        </p:txBody>
      </p:sp>
      <p:sp>
        <p:nvSpPr>
          <p:cNvPr id="74" name="Slide Number Placeholder 3"/>
          <p:cNvSpPr>
            <a:spLocks noGrp="1"/>
          </p:cNvSpPr>
          <p:nvPr>
            <p:ph type="sldNum" sz="quarter" idx="12"/>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2A2A4558-59B9-45F2-8B65-A6B6989DB981}" type="slidenum">
              <a:rPr lang="en-US" sz="1200" baseline="0" smtClean="0">
                <a:latin typeface="Arial" panose="020B0604020202020204" pitchFamily="34" charset="0"/>
              </a:rPr>
              <a:pPr/>
              <a:t>45</a:t>
            </a:fld>
            <a:endParaRPr lang="en-US" sz="1200" baseline="0" dirty="0">
              <a:latin typeface="Arial" panose="020B0604020202020204" pitchFamily="34" charset="0"/>
            </a:endParaRPr>
          </a:p>
        </p:txBody>
      </p:sp>
      <p:sp>
        <p:nvSpPr>
          <p:cNvPr id="29700" name="Rectangle 3"/>
          <p:cNvSpPr>
            <a:spLocks noChangeArrowheads="1"/>
          </p:cNvSpPr>
          <p:nvPr/>
        </p:nvSpPr>
        <p:spPr bwMode="auto">
          <a:xfrm>
            <a:off x="2133600" y="17526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01" name="Rectangle 4"/>
          <p:cNvSpPr>
            <a:spLocks noChangeArrowheads="1"/>
          </p:cNvSpPr>
          <p:nvPr/>
        </p:nvSpPr>
        <p:spPr bwMode="auto">
          <a:xfrm>
            <a:off x="1905000" y="25146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02" name="Rectangle 5"/>
          <p:cNvSpPr>
            <a:spLocks noChangeArrowheads="1"/>
          </p:cNvSpPr>
          <p:nvPr/>
        </p:nvSpPr>
        <p:spPr bwMode="auto">
          <a:xfrm>
            <a:off x="2590800" y="25146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03" name="Rectangle 6"/>
          <p:cNvSpPr>
            <a:spLocks noChangeArrowheads="1"/>
          </p:cNvSpPr>
          <p:nvPr/>
        </p:nvSpPr>
        <p:spPr bwMode="auto">
          <a:xfrm>
            <a:off x="2362200" y="25146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04" name="Rectangle 7"/>
          <p:cNvSpPr>
            <a:spLocks noChangeArrowheads="1"/>
          </p:cNvSpPr>
          <p:nvPr/>
        </p:nvSpPr>
        <p:spPr bwMode="auto">
          <a:xfrm>
            <a:off x="3276600" y="32004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05" name="Rectangle 8"/>
          <p:cNvSpPr>
            <a:spLocks noChangeArrowheads="1"/>
          </p:cNvSpPr>
          <p:nvPr/>
        </p:nvSpPr>
        <p:spPr bwMode="auto">
          <a:xfrm>
            <a:off x="3962400" y="3200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06" name="Rectangle 9"/>
          <p:cNvSpPr>
            <a:spLocks noChangeArrowheads="1"/>
          </p:cNvSpPr>
          <p:nvPr/>
        </p:nvSpPr>
        <p:spPr bwMode="auto">
          <a:xfrm>
            <a:off x="3733800" y="3200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07" name="Rectangle 10"/>
          <p:cNvSpPr>
            <a:spLocks noChangeArrowheads="1"/>
          </p:cNvSpPr>
          <p:nvPr/>
        </p:nvSpPr>
        <p:spPr bwMode="auto">
          <a:xfrm>
            <a:off x="914400" y="32004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08" name="Rectangle 11"/>
          <p:cNvSpPr>
            <a:spLocks noChangeArrowheads="1"/>
          </p:cNvSpPr>
          <p:nvPr/>
        </p:nvSpPr>
        <p:spPr bwMode="auto">
          <a:xfrm>
            <a:off x="1600200" y="3200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09" name="Rectangle 12"/>
          <p:cNvSpPr>
            <a:spLocks noChangeArrowheads="1"/>
          </p:cNvSpPr>
          <p:nvPr/>
        </p:nvSpPr>
        <p:spPr bwMode="auto">
          <a:xfrm>
            <a:off x="1371600" y="3200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10" name="Rectangle 13"/>
          <p:cNvSpPr>
            <a:spLocks noChangeArrowheads="1"/>
          </p:cNvSpPr>
          <p:nvPr/>
        </p:nvSpPr>
        <p:spPr bwMode="auto">
          <a:xfrm>
            <a:off x="381000" y="38862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11" name="Rectangle 14"/>
          <p:cNvSpPr>
            <a:spLocks noChangeArrowheads="1"/>
          </p:cNvSpPr>
          <p:nvPr/>
        </p:nvSpPr>
        <p:spPr bwMode="auto">
          <a:xfrm>
            <a:off x="10668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12" name="Rectangle 15"/>
          <p:cNvSpPr>
            <a:spLocks noChangeArrowheads="1"/>
          </p:cNvSpPr>
          <p:nvPr/>
        </p:nvSpPr>
        <p:spPr bwMode="auto">
          <a:xfrm>
            <a:off x="8382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13" name="Rectangle 16"/>
          <p:cNvSpPr>
            <a:spLocks noChangeArrowheads="1"/>
          </p:cNvSpPr>
          <p:nvPr/>
        </p:nvSpPr>
        <p:spPr bwMode="auto">
          <a:xfrm>
            <a:off x="2895600" y="38862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14" name="Rectangle 17"/>
          <p:cNvSpPr>
            <a:spLocks noChangeArrowheads="1"/>
          </p:cNvSpPr>
          <p:nvPr/>
        </p:nvSpPr>
        <p:spPr bwMode="auto">
          <a:xfrm>
            <a:off x="35814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15" name="Rectangle 18"/>
          <p:cNvSpPr>
            <a:spLocks noChangeArrowheads="1"/>
          </p:cNvSpPr>
          <p:nvPr/>
        </p:nvSpPr>
        <p:spPr bwMode="auto">
          <a:xfrm>
            <a:off x="33528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16" name="Line 19"/>
          <p:cNvSpPr>
            <a:spLocks noChangeShapeType="1"/>
          </p:cNvSpPr>
          <p:nvPr/>
        </p:nvSpPr>
        <p:spPr bwMode="auto">
          <a:xfrm>
            <a:off x="2362200" y="1981200"/>
            <a:ext cx="0" cy="5334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7" name="Line 20"/>
          <p:cNvSpPr>
            <a:spLocks noChangeShapeType="1"/>
          </p:cNvSpPr>
          <p:nvPr/>
        </p:nvSpPr>
        <p:spPr bwMode="auto">
          <a:xfrm flipH="1">
            <a:off x="1371600" y="27432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8" name="Line 21"/>
          <p:cNvSpPr>
            <a:spLocks noChangeShapeType="1"/>
          </p:cNvSpPr>
          <p:nvPr/>
        </p:nvSpPr>
        <p:spPr bwMode="auto">
          <a:xfrm>
            <a:off x="2667000" y="27432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9" name="Line 22"/>
          <p:cNvSpPr>
            <a:spLocks noChangeShapeType="1"/>
          </p:cNvSpPr>
          <p:nvPr/>
        </p:nvSpPr>
        <p:spPr bwMode="auto">
          <a:xfrm flipH="1">
            <a:off x="838200" y="3429000"/>
            <a:ext cx="685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0" name="Line 23"/>
          <p:cNvSpPr>
            <a:spLocks noChangeShapeType="1"/>
          </p:cNvSpPr>
          <p:nvPr/>
        </p:nvSpPr>
        <p:spPr bwMode="auto">
          <a:xfrm>
            <a:off x="1676400" y="34290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1" name="Line 24"/>
          <p:cNvSpPr>
            <a:spLocks noChangeShapeType="1"/>
          </p:cNvSpPr>
          <p:nvPr/>
        </p:nvSpPr>
        <p:spPr bwMode="auto">
          <a:xfrm flipH="1">
            <a:off x="3352800" y="3429000"/>
            <a:ext cx="5334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2" name="Line 25"/>
          <p:cNvSpPr>
            <a:spLocks noChangeShapeType="1"/>
          </p:cNvSpPr>
          <p:nvPr/>
        </p:nvSpPr>
        <p:spPr bwMode="auto">
          <a:xfrm>
            <a:off x="4038600" y="34290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3" name="Text Box 26"/>
          <p:cNvSpPr txBox="1">
            <a:spLocks noChangeArrowheads="1"/>
          </p:cNvSpPr>
          <p:nvPr/>
        </p:nvSpPr>
        <p:spPr bwMode="auto">
          <a:xfrm>
            <a:off x="1660525" y="39433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9724" name="Text Box 27"/>
          <p:cNvSpPr txBox="1">
            <a:spLocks noChangeArrowheads="1"/>
          </p:cNvSpPr>
          <p:nvPr/>
        </p:nvSpPr>
        <p:spPr bwMode="auto">
          <a:xfrm>
            <a:off x="4038600" y="3886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9725" name="Text Box 28"/>
          <p:cNvSpPr txBox="1">
            <a:spLocks noChangeArrowheads="1"/>
          </p:cNvSpPr>
          <p:nvPr/>
        </p:nvSpPr>
        <p:spPr bwMode="auto">
          <a:xfrm>
            <a:off x="457200" y="38862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7</a:t>
            </a:r>
          </a:p>
        </p:txBody>
      </p:sp>
      <p:sp>
        <p:nvSpPr>
          <p:cNvPr id="29726" name="Text Box 29"/>
          <p:cNvSpPr txBox="1">
            <a:spLocks noChangeArrowheads="1"/>
          </p:cNvSpPr>
          <p:nvPr/>
        </p:nvSpPr>
        <p:spPr bwMode="auto">
          <a:xfrm>
            <a:off x="914400" y="32004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19</a:t>
            </a:r>
          </a:p>
        </p:txBody>
      </p:sp>
      <p:sp>
        <p:nvSpPr>
          <p:cNvPr id="29727" name="Text Box 30"/>
          <p:cNvSpPr txBox="1">
            <a:spLocks noChangeArrowheads="1"/>
          </p:cNvSpPr>
          <p:nvPr/>
        </p:nvSpPr>
        <p:spPr bwMode="auto">
          <a:xfrm>
            <a:off x="1905000" y="25146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31</a:t>
            </a:r>
          </a:p>
        </p:txBody>
      </p:sp>
      <p:sp>
        <p:nvSpPr>
          <p:cNvPr id="29728" name="Text Box 31"/>
          <p:cNvSpPr txBox="1">
            <a:spLocks noChangeArrowheads="1"/>
          </p:cNvSpPr>
          <p:nvPr/>
        </p:nvSpPr>
        <p:spPr bwMode="auto">
          <a:xfrm>
            <a:off x="2895600" y="38862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43</a:t>
            </a:r>
          </a:p>
        </p:txBody>
      </p:sp>
      <p:sp>
        <p:nvSpPr>
          <p:cNvPr id="29729" name="Text Box 32"/>
          <p:cNvSpPr txBox="1">
            <a:spLocks noChangeArrowheads="1"/>
          </p:cNvSpPr>
          <p:nvPr/>
        </p:nvSpPr>
        <p:spPr bwMode="auto">
          <a:xfrm>
            <a:off x="3276600" y="32004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59</a:t>
            </a:r>
          </a:p>
        </p:txBody>
      </p:sp>
      <p:sp>
        <p:nvSpPr>
          <p:cNvPr id="29730" name="Text Box 33"/>
          <p:cNvSpPr txBox="1">
            <a:spLocks noChangeArrowheads="1"/>
          </p:cNvSpPr>
          <p:nvPr/>
        </p:nvSpPr>
        <p:spPr bwMode="auto">
          <a:xfrm>
            <a:off x="0" y="4495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9731" name="Text Box 34"/>
          <p:cNvSpPr txBox="1">
            <a:spLocks noChangeArrowheads="1"/>
          </p:cNvSpPr>
          <p:nvPr/>
        </p:nvSpPr>
        <p:spPr bwMode="auto">
          <a:xfrm>
            <a:off x="1143000" y="4495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9732" name="Line 35"/>
          <p:cNvSpPr>
            <a:spLocks noChangeShapeType="1"/>
          </p:cNvSpPr>
          <p:nvPr/>
        </p:nvSpPr>
        <p:spPr bwMode="auto">
          <a:xfrm flipH="1">
            <a:off x="381000" y="41148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33" name="Line 36"/>
          <p:cNvSpPr>
            <a:spLocks noChangeShapeType="1"/>
          </p:cNvSpPr>
          <p:nvPr/>
        </p:nvSpPr>
        <p:spPr bwMode="auto">
          <a:xfrm>
            <a:off x="1143000" y="41148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34" name="Text Box 37"/>
          <p:cNvSpPr txBox="1">
            <a:spLocks noChangeArrowheads="1"/>
          </p:cNvSpPr>
          <p:nvPr/>
        </p:nvSpPr>
        <p:spPr bwMode="auto">
          <a:xfrm>
            <a:off x="2514600" y="4495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9735" name="Text Box 38"/>
          <p:cNvSpPr txBox="1">
            <a:spLocks noChangeArrowheads="1"/>
          </p:cNvSpPr>
          <p:nvPr/>
        </p:nvSpPr>
        <p:spPr bwMode="auto">
          <a:xfrm>
            <a:off x="3657600" y="4495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9736" name="Line 39"/>
          <p:cNvSpPr>
            <a:spLocks noChangeShapeType="1"/>
          </p:cNvSpPr>
          <p:nvPr/>
        </p:nvSpPr>
        <p:spPr bwMode="auto">
          <a:xfrm flipH="1">
            <a:off x="2895600" y="41148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37" name="Line 40"/>
          <p:cNvSpPr>
            <a:spLocks noChangeShapeType="1"/>
          </p:cNvSpPr>
          <p:nvPr/>
        </p:nvSpPr>
        <p:spPr bwMode="auto">
          <a:xfrm>
            <a:off x="3657600" y="41148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38" name="Rectangle 41"/>
          <p:cNvSpPr>
            <a:spLocks noChangeArrowheads="1"/>
          </p:cNvSpPr>
          <p:nvPr/>
        </p:nvSpPr>
        <p:spPr bwMode="auto">
          <a:xfrm>
            <a:off x="7226300" y="17526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39" name="Rectangle 42"/>
          <p:cNvSpPr>
            <a:spLocks noChangeArrowheads="1"/>
          </p:cNvSpPr>
          <p:nvPr/>
        </p:nvSpPr>
        <p:spPr bwMode="auto">
          <a:xfrm>
            <a:off x="6997700" y="25146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40" name="Rectangle 43"/>
          <p:cNvSpPr>
            <a:spLocks noChangeArrowheads="1"/>
          </p:cNvSpPr>
          <p:nvPr/>
        </p:nvSpPr>
        <p:spPr bwMode="auto">
          <a:xfrm>
            <a:off x="7683500" y="25146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41" name="Rectangle 44"/>
          <p:cNvSpPr>
            <a:spLocks noChangeArrowheads="1"/>
          </p:cNvSpPr>
          <p:nvPr/>
        </p:nvSpPr>
        <p:spPr bwMode="auto">
          <a:xfrm>
            <a:off x="7454900" y="25146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42" name="Rectangle 48"/>
          <p:cNvSpPr>
            <a:spLocks noChangeArrowheads="1"/>
          </p:cNvSpPr>
          <p:nvPr/>
        </p:nvSpPr>
        <p:spPr bwMode="auto">
          <a:xfrm>
            <a:off x="5975350" y="32004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43" name="Rectangle 49"/>
          <p:cNvSpPr>
            <a:spLocks noChangeArrowheads="1"/>
          </p:cNvSpPr>
          <p:nvPr/>
        </p:nvSpPr>
        <p:spPr bwMode="auto">
          <a:xfrm>
            <a:off x="6661150" y="3200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44" name="Rectangle 50"/>
          <p:cNvSpPr>
            <a:spLocks noChangeArrowheads="1"/>
          </p:cNvSpPr>
          <p:nvPr/>
        </p:nvSpPr>
        <p:spPr bwMode="auto">
          <a:xfrm>
            <a:off x="6432550" y="3200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45" name="Line 54"/>
          <p:cNvSpPr>
            <a:spLocks noChangeShapeType="1"/>
          </p:cNvSpPr>
          <p:nvPr/>
        </p:nvSpPr>
        <p:spPr bwMode="auto">
          <a:xfrm>
            <a:off x="7454900" y="1981200"/>
            <a:ext cx="0" cy="5334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46" name="Line 55"/>
          <p:cNvSpPr>
            <a:spLocks noChangeShapeType="1"/>
          </p:cNvSpPr>
          <p:nvPr/>
        </p:nvSpPr>
        <p:spPr bwMode="auto">
          <a:xfrm flipH="1">
            <a:off x="6464300" y="27432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47" name="Line 56"/>
          <p:cNvSpPr>
            <a:spLocks noChangeShapeType="1"/>
          </p:cNvSpPr>
          <p:nvPr/>
        </p:nvSpPr>
        <p:spPr bwMode="auto">
          <a:xfrm>
            <a:off x="7759700" y="27432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48" name="Text Box 60"/>
          <p:cNvSpPr txBox="1">
            <a:spLocks noChangeArrowheads="1"/>
          </p:cNvSpPr>
          <p:nvPr/>
        </p:nvSpPr>
        <p:spPr bwMode="auto">
          <a:xfrm>
            <a:off x="5975350" y="32004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43</a:t>
            </a:r>
          </a:p>
        </p:txBody>
      </p:sp>
      <p:sp>
        <p:nvSpPr>
          <p:cNvPr id="29749" name="Text Box 61"/>
          <p:cNvSpPr txBox="1">
            <a:spLocks noChangeArrowheads="1"/>
          </p:cNvSpPr>
          <p:nvPr/>
        </p:nvSpPr>
        <p:spPr bwMode="auto">
          <a:xfrm>
            <a:off x="6997700" y="25146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59</a:t>
            </a:r>
          </a:p>
        </p:txBody>
      </p:sp>
      <p:sp>
        <p:nvSpPr>
          <p:cNvPr id="29750" name="Text Box 65"/>
          <p:cNvSpPr txBox="1">
            <a:spLocks noChangeArrowheads="1"/>
          </p:cNvSpPr>
          <p:nvPr/>
        </p:nvSpPr>
        <p:spPr bwMode="auto">
          <a:xfrm>
            <a:off x="6737350" y="3733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9751" name="Line 66"/>
          <p:cNvSpPr>
            <a:spLocks noChangeShapeType="1"/>
          </p:cNvSpPr>
          <p:nvPr/>
        </p:nvSpPr>
        <p:spPr bwMode="auto">
          <a:xfrm flipH="1">
            <a:off x="5975350" y="34290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52" name="Line 67"/>
          <p:cNvSpPr>
            <a:spLocks noChangeShapeType="1"/>
          </p:cNvSpPr>
          <p:nvPr/>
        </p:nvSpPr>
        <p:spPr bwMode="auto">
          <a:xfrm>
            <a:off x="6737350" y="34290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53" name="Text Box 68"/>
          <p:cNvSpPr txBox="1">
            <a:spLocks noChangeArrowheads="1"/>
          </p:cNvSpPr>
          <p:nvPr/>
        </p:nvSpPr>
        <p:spPr bwMode="auto">
          <a:xfrm>
            <a:off x="8413750" y="3276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9754" name="Text Box 72"/>
          <p:cNvSpPr txBox="1">
            <a:spLocks noChangeArrowheads="1"/>
          </p:cNvSpPr>
          <p:nvPr/>
        </p:nvSpPr>
        <p:spPr bwMode="auto">
          <a:xfrm>
            <a:off x="838200" y="5486400"/>
            <a:ext cx="25304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lnSpc>
                <a:spcPct val="80000"/>
              </a:lnSpc>
            </a:pPr>
            <a:r>
              <a:rPr lang="en-US" sz="1800" b="1" baseline="0" dirty="0">
                <a:latin typeface="Arial" panose="020B0604020202020204" pitchFamily="34" charset="0"/>
              </a:rPr>
              <a:t>Deleting node with 31 – before deletion</a:t>
            </a:r>
          </a:p>
        </p:txBody>
      </p:sp>
      <p:sp>
        <p:nvSpPr>
          <p:cNvPr id="29755" name="Text Box 73"/>
          <p:cNvSpPr txBox="1">
            <a:spLocks noChangeArrowheads="1"/>
          </p:cNvSpPr>
          <p:nvPr/>
        </p:nvSpPr>
        <p:spPr bwMode="auto">
          <a:xfrm>
            <a:off x="5715000" y="5486400"/>
            <a:ext cx="25304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lnSpc>
                <a:spcPct val="80000"/>
              </a:lnSpc>
            </a:pPr>
            <a:r>
              <a:rPr lang="en-US" sz="1800" b="1" baseline="0">
                <a:latin typeface="Arial" panose="020B0604020202020204" pitchFamily="34" charset="0"/>
              </a:rPr>
              <a:t>Deleting node with 31 – after deletion</a:t>
            </a:r>
          </a:p>
        </p:txBody>
      </p:sp>
      <p:sp>
        <p:nvSpPr>
          <p:cNvPr id="29756" name="Rectangle 97"/>
          <p:cNvSpPr>
            <a:spLocks noChangeArrowheads="1"/>
          </p:cNvSpPr>
          <p:nvPr/>
        </p:nvSpPr>
        <p:spPr bwMode="auto">
          <a:xfrm>
            <a:off x="5486400" y="37338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57" name="Rectangle 98"/>
          <p:cNvSpPr>
            <a:spLocks noChangeArrowheads="1"/>
          </p:cNvSpPr>
          <p:nvPr/>
        </p:nvSpPr>
        <p:spPr bwMode="auto">
          <a:xfrm>
            <a:off x="6172200" y="3733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58" name="Rectangle 99"/>
          <p:cNvSpPr>
            <a:spLocks noChangeArrowheads="1"/>
          </p:cNvSpPr>
          <p:nvPr/>
        </p:nvSpPr>
        <p:spPr bwMode="auto">
          <a:xfrm>
            <a:off x="5943600" y="37338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59" name="Rectangle 100"/>
          <p:cNvSpPr>
            <a:spLocks noChangeArrowheads="1"/>
          </p:cNvSpPr>
          <p:nvPr/>
        </p:nvSpPr>
        <p:spPr bwMode="auto">
          <a:xfrm>
            <a:off x="4953000" y="44196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60" name="Rectangle 101"/>
          <p:cNvSpPr>
            <a:spLocks noChangeArrowheads="1"/>
          </p:cNvSpPr>
          <p:nvPr/>
        </p:nvSpPr>
        <p:spPr bwMode="auto">
          <a:xfrm>
            <a:off x="5638800" y="44196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61" name="Rectangle 102"/>
          <p:cNvSpPr>
            <a:spLocks noChangeArrowheads="1"/>
          </p:cNvSpPr>
          <p:nvPr/>
        </p:nvSpPr>
        <p:spPr bwMode="auto">
          <a:xfrm>
            <a:off x="5410200" y="44196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29762" name="Line 103"/>
          <p:cNvSpPr>
            <a:spLocks noChangeShapeType="1"/>
          </p:cNvSpPr>
          <p:nvPr/>
        </p:nvSpPr>
        <p:spPr bwMode="auto">
          <a:xfrm flipH="1">
            <a:off x="5410200" y="3962400"/>
            <a:ext cx="685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63" name="Line 104"/>
          <p:cNvSpPr>
            <a:spLocks noChangeShapeType="1"/>
          </p:cNvSpPr>
          <p:nvPr/>
        </p:nvSpPr>
        <p:spPr bwMode="auto">
          <a:xfrm>
            <a:off x="6248400" y="39624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64" name="Text Box 105"/>
          <p:cNvSpPr txBox="1">
            <a:spLocks noChangeArrowheads="1"/>
          </p:cNvSpPr>
          <p:nvPr/>
        </p:nvSpPr>
        <p:spPr bwMode="auto">
          <a:xfrm>
            <a:off x="5029200" y="44196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7</a:t>
            </a:r>
          </a:p>
        </p:txBody>
      </p:sp>
      <p:sp>
        <p:nvSpPr>
          <p:cNvPr id="29765" name="Text Box 106"/>
          <p:cNvSpPr txBox="1">
            <a:spLocks noChangeArrowheads="1"/>
          </p:cNvSpPr>
          <p:nvPr/>
        </p:nvSpPr>
        <p:spPr bwMode="auto">
          <a:xfrm>
            <a:off x="5486400" y="37338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19</a:t>
            </a:r>
          </a:p>
        </p:txBody>
      </p:sp>
      <p:sp>
        <p:nvSpPr>
          <p:cNvPr id="29766" name="Text Box 107"/>
          <p:cNvSpPr txBox="1">
            <a:spLocks noChangeArrowheads="1"/>
          </p:cNvSpPr>
          <p:nvPr/>
        </p:nvSpPr>
        <p:spPr bwMode="auto">
          <a:xfrm>
            <a:off x="4572000" y="5029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9767" name="Text Box 108"/>
          <p:cNvSpPr txBox="1">
            <a:spLocks noChangeArrowheads="1"/>
          </p:cNvSpPr>
          <p:nvPr/>
        </p:nvSpPr>
        <p:spPr bwMode="auto">
          <a:xfrm>
            <a:off x="5715000" y="5029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9768" name="Line 109"/>
          <p:cNvSpPr>
            <a:spLocks noChangeShapeType="1"/>
          </p:cNvSpPr>
          <p:nvPr/>
        </p:nvSpPr>
        <p:spPr bwMode="auto">
          <a:xfrm flipH="1">
            <a:off x="4953000" y="46482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69" name="Line 110"/>
          <p:cNvSpPr>
            <a:spLocks noChangeShapeType="1"/>
          </p:cNvSpPr>
          <p:nvPr/>
        </p:nvSpPr>
        <p:spPr bwMode="auto">
          <a:xfrm>
            <a:off x="5715000" y="46482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70" name="Text Box 111"/>
          <p:cNvSpPr txBox="1">
            <a:spLocks noChangeArrowheads="1"/>
          </p:cNvSpPr>
          <p:nvPr/>
        </p:nvSpPr>
        <p:spPr bwMode="auto">
          <a:xfrm>
            <a:off x="6248400" y="4495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2" name="TextBox 1"/>
          <p:cNvSpPr txBox="1"/>
          <p:nvPr/>
        </p:nvSpPr>
        <p:spPr>
          <a:xfrm>
            <a:off x="533109" y="6278045"/>
            <a:ext cx="2057691" cy="369332"/>
          </a:xfrm>
          <a:prstGeom prst="rect">
            <a:avLst/>
          </a:prstGeom>
          <a:noFill/>
        </p:spPr>
        <p:txBody>
          <a:bodyPr wrap="square" rtlCol="0">
            <a:spAutoFit/>
          </a:bodyPr>
          <a:lstStyle/>
          <a:p>
            <a:r>
              <a:rPr lang="en-US" dirty="0" smtClean="0"/>
              <a:t>//See </a:t>
            </a:r>
            <a:r>
              <a:rPr lang="en-US" dirty="0" smtClean="0">
                <a:hlinkClick r:id="rId3" action="ppaction://hlinkfile"/>
              </a:rPr>
              <a:t>Example 3.6</a:t>
            </a:r>
            <a:endParaRPr lang="en-US" dirty="0"/>
          </a:p>
        </p:txBody>
      </p:sp>
    </p:spTree>
    <p:extLst>
      <p:ext uri="{BB962C8B-B14F-4D97-AF65-F5344CB8AC3E}">
        <p14:creationId xmlns:p14="http://schemas.microsoft.com/office/powerpoint/2010/main" val="2619972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Binary Tree Terminology</a:t>
            </a:r>
          </a:p>
        </p:txBody>
      </p:sp>
      <p:sp>
        <p:nvSpPr>
          <p:cNvPr id="7171" name="Rectangle 3"/>
          <p:cNvSpPr>
            <a:spLocks noGrp="1" noChangeArrowheads="1"/>
          </p:cNvSpPr>
          <p:nvPr>
            <p:ph idx="1"/>
          </p:nvPr>
        </p:nvSpPr>
        <p:spPr>
          <a:xfrm>
            <a:off x="304800" y="1600200"/>
            <a:ext cx="4229100" cy="4572000"/>
          </a:xfrm>
        </p:spPr>
        <p:txBody>
          <a:bodyPr/>
          <a:lstStyle/>
          <a:p>
            <a:pPr eaLnBrk="1" hangingPunct="1">
              <a:buClr>
                <a:schemeClr val="tx1"/>
              </a:buClr>
            </a:pPr>
            <a:r>
              <a:rPr lang="en-US" smtClean="0">
                <a:solidFill>
                  <a:schemeClr val="accent2"/>
                </a:solidFill>
              </a:rPr>
              <a:t>Root pointer</a:t>
            </a:r>
            <a:r>
              <a:rPr lang="en-US" smtClean="0"/>
              <a:t>: like a head pointer for a linked list, it points to the root node of the binary tree</a:t>
            </a:r>
          </a:p>
          <a:p>
            <a:pPr eaLnBrk="1" hangingPunct="1">
              <a:buClr>
                <a:schemeClr val="tx1"/>
              </a:buClr>
            </a:pPr>
            <a:r>
              <a:rPr lang="en-US" smtClean="0">
                <a:solidFill>
                  <a:schemeClr val="accent2"/>
                </a:solidFill>
              </a:rPr>
              <a:t>Root node</a:t>
            </a:r>
            <a:r>
              <a:rPr lang="en-US" smtClean="0"/>
              <a:t>: the node with no parent</a:t>
            </a:r>
          </a:p>
        </p:txBody>
      </p:sp>
      <p:sp>
        <p:nvSpPr>
          <p:cNvPr id="39" name="Slide Number Placeholder 3"/>
          <p:cNvSpPr>
            <a:spLocks noGrp="1"/>
          </p:cNvSpPr>
          <p:nvPr>
            <p:ph type="sldNum" sz="quarter" idx="12"/>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0CA06ACF-3F82-47A2-A893-276C6152EE72}" type="slidenum">
              <a:rPr lang="en-US" sz="1200" baseline="0" smtClean="0">
                <a:latin typeface="Arial" panose="020B0604020202020204" pitchFamily="34" charset="0"/>
              </a:rPr>
              <a:pPr/>
              <a:t>5</a:t>
            </a:fld>
            <a:endParaRPr lang="en-US" sz="1200" baseline="0" dirty="0">
              <a:latin typeface="Arial" panose="020B0604020202020204" pitchFamily="34" charset="0"/>
            </a:endParaRPr>
          </a:p>
        </p:txBody>
      </p:sp>
      <p:sp>
        <p:nvSpPr>
          <p:cNvPr id="7173" name="Rectangle 4"/>
          <p:cNvSpPr>
            <a:spLocks noChangeArrowheads="1"/>
          </p:cNvSpPr>
          <p:nvPr/>
        </p:nvSpPr>
        <p:spPr bwMode="auto">
          <a:xfrm>
            <a:off x="6172200" y="28194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7174" name="Rectangle 5"/>
          <p:cNvSpPr>
            <a:spLocks noChangeArrowheads="1"/>
          </p:cNvSpPr>
          <p:nvPr/>
        </p:nvSpPr>
        <p:spPr bwMode="auto">
          <a:xfrm>
            <a:off x="5943600" y="35814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7175" name="Rectangle 6"/>
          <p:cNvSpPr>
            <a:spLocks noChangeArrowheads="1"/>
          </p:cNvSpPr>
          <p:nvPr/>
        </p:nvSpPr>
        <p:spPr bwMode="auto">
          <a:xfrm>
            <a:off x="6629400" y="3581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7176" name="Rectangle 7"/>
          <p:cNvSpPr>
            <a:spLocks noChangeArrowheads="1"/>
          </p:cNvSpPr>
          <p:nvPr/>
        </p:nvSpPr>
        <p:spPr bwMode="auto">
          <a:xfrm>
            <a:off x="6400800" y="3581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7177" name="Rectangle 8"/>
          <p:cNvSpPr>
            <a:spLocks noChangeArrowheads="1"/>
          </p:cNvSpPr>
          <p:nvPr/>
        </p:nvSpPr>
        <p:spPr bwMode="auto">
          <a:xfrm>
            <a:off x="7315200" y="42672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7178" name="Rectangle 9"/>
          <p:cNvSpPr>
            <a:spLocks noChangeArrowheads="1"/>
          </p:cNvSpPr>
          <p:nvPr/>
        </p:nvSpPr>
        <p:spPr bwMode="auto">
          <a:xfrm>
            <a:off x="8001000" y="4267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7179" name="Rectangle 10"/>
          <p:cNvSpPr>
            <a:spLocks noChangeArrowheads="1"/>
          </p:cNvSpPr>
          <p:nvPr/>
        </p:nvSpPr>
        <p:spPr bwMode="auto">
          <a:xfrm>
            <a:off x="7772400" y="4267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7180" name="Rectangle 11"/>
          <p:cNvSpPr>
            <a:spLocks noChangeArrowheads="1"/>
          </p:cNvSpPr>
          <p:nvPr/>
        </p:nvSpPr>
        <p:spPr bwMode="auto">
          <a:xfrm>
            <a:off x="4953000" y="42672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7181" name="Rectangle 12"/>
          <p:cNvSpPr>
            <a:spLocks noChangeArrowheads="1"/>
          </p:cNvSpPr>
          <p:nvPr/>
        </p:nvSpPr>
        <p:spPr bwMode="auto">
          <a:xfrm>
            <a:off x="5638800" y="4267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7182" name="Rectangle 13"/>
          <p:cNvSpPr>
            <a:spLocks noChangeArrowheads="1"/>
          </p:cNvSpPr>
          <p:nvPr/>
        </p:nvSpPr>
        <p:spPr bwMode="auto">
          <a:xfrm>
            <a:off x="5410200" y="4267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7183" name="Rectangle 14"/>
          <p:cNvSpPr>
            <a:spLocks noChangeArrowheads="1"/>
          </p:cNvSpPr>
          <p:nvPr/>
        </p:nvSpPr>
        <p:spPr bwMode="auto">
          <a:xfrm>
            <a:off x="4419600" y="4953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7184" name="Rectangle 15"/>
          <p:cNvSpPr>
            <a:spLocks noChangeArrowheads="1"/>
          </p:cNvSpPr>
          <p:nvPr/>
        </p:nvSpPr>
        <p:spPr bwMode="auto">
          <a:xfrm>
            <a:off x="5105400" y="4953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7185" name="Rectangle 16"/>
          <p:cNvSpPr>
            <a:spLocks noChangeArrowheads="1"/>
          </p:cNvSpPr>
          <p:nvPr/>
        </p:nvSpPr>
        <p:spPr bwMode="auto">
          <a:xfrm>
            <a:off x="4876800" y="4953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7186" name="Rectangle 17"/>
          <p:cNvSpPr>
            <a:spLocks noChangeArrowheads="1"/>
          </p:cNvSpPr>
          <p:nvPr/>
        </p:nvSpPr>
        <p:spPr bwMode="auto">
          <a:xfrm>
            <a:off x="6934200" y="4953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7187" name="Rectangle 18"/>
          <p:cNvSpPr>
            <a:spLocks noChangeArrowheads="1"/>
          </p:cNvSpPr>
          <p:nvPr/>
        </p:nvSpPr>
        <p:spPr bwMode="auto">
          <a:xfrm>
            <a:off x="7620000" y="4953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7188" name="Rectangle 19"/>
          <p:cNvSpPr>
            <a:spLocks noChangeArrowheads="1"/>
          </p:cNvSpPr>
          <p:nvPr/>
        </p:nvSpPr>
        <p:spPr bwMode="auto">
          <a:xfrm>
            <a:off x="7391400" y="4953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7189" name="Line 20"/>
          <p:cNvSpPr>
            <a:spLocks noChangeShapeType="1"/>
          </p:cNvSpPr>
          <p:nvPr/>
        </p:nvSpPr>
        <p:spPr bwMode="auto">
          <a:xfrm>
            <a:off x="6400800" y="3048000"/>
            <a:ext cx="0" cy="5334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0" name="Line 21"/>
          <p:cNvSpPr>
            <a:spLocks noChangeShapeType="1"/>
          </p:cNvSpPr>
          <p:nvPr/>
        </p:nvSpPr>
        <p:spPr bwMode="auto">
          <a:xfrm flipH="1">
            <a:off x="5410200" y="38100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1" name="Line 22"/>
          <p:cNvSpPr>
            <a:spLocks noChangeShapeType="1"/>
          </p:cNvSpPr>
          <p:nvPr/>
        </p:nvSpPr>
        <p:spPr bwMode="auto">
          <a:xfrm>
            <a:off x="6705600" y="38100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2" name="Line 23"/>
          <p:cNvSpPr>
            <a:spLocks noChangeShapeType="1"/>
          </p:cNvSpPr>
          <p:nvPr/>
        </p:nvSpPr>
        <p:spPr bwMode="auto">
          <a:xfrm flipH="1">
            <a:off x="4876800" y="4495800"/>
            <a:ext cx="685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3" name="Line 24"/>
          <p:cNvSpPr>
            <a:spLocks noChangeShapeType="1"/>
          </p:cNvSpPr>
          <p:nvPr/>
        </p:nvSpPr>
        <p:spPr bwMode="auto">
          <a:xfrm>
            <a:off x="5715000" y="44958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4" name="Line 25"/>
          <p:cNvSpPr>
            <a:spLocks noChangeShapeType="1"/>
          </p:cNvSpPr>
          <p:nvPr/>
        </p:nvSpPr>
        <p:spPr bwMode="auto">
          <a:xfrm flipH="1">
            <a:off x="7391400" y="4495800"/>
            <a:ext cx="5334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5" name="Line 26"/>
          <p:cNvSpPr>
            <a:spLocks noChangeShapeType="1"/>
          </p:cNvSpPr>
          <p:nvPr/>
        </p:nvSpPr>
        <p:spPr bwMode="auto">
          <a:xfrm>
            <a:off x="8077200" y="44958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6" name="Text Box 27"/>
          <p:cNvSpPr txBox="1">
            <a:spLocks noChangeArrowheads="1"/>
          </p:cNvSpPr>
          <p:nvPr/>
        </p:nvSpPr>
        <p:spPr bwMode="auto">
          <a:xfrm>
            <a:off x="5699125" y="50101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7197" name="Text Box 28"/>
          <p:cNvSpPr txBox="1">
            <a:spLocks noChangeArrowheads="1"/>
          </p:cNvSpPr>
          <p:nvPr/>
        </p:nvSpPr>
        <p:spPr bwMode="auto">
          <a:xfrm>
            <a:off x="8077200" y="49530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7198" name="Line 29"/>
          <p:cNvSpPr>
            <a:spLocks noChangeShapeType="1"/>
          </p:cNvSpPr>
          <p:nvPr/>
        </p:nvSpPr>
        <p:spPr bwMode="auto">
          <a:xfrm>
            <a:off x="4495800" y="2286000"/>
            <a:ext cx="1447800" cy="609600"/>
          </a:xfrm>
          <a:prstGeom prst="line">
            <a:avLst/>
          </a:prstGeom>
          <a:noFill/>
          <a:ln w="2222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9" name="Line 30"/>
          <p:cNvSpPr>
            <a:spLocks noChangeShapeType="1"/>
          </p:cNvSpPr>
          <p:nvPr/>
        </p:nvSpPr>
        <p:spPr bwMode="auto">
          <a:xfrm flipV="1">
            <a:off x="3810000" y="3810000"/>
            <a:ext cx="1981200" cy="1066800"/>
          </a:xfrm>
          <a:prstGeom prst="line">
            <a:avLst/>
          </a:prstGeom>
          <a:noFill/>
          <a:ln w="2222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00" name="Text Box 31"/>
          <p:cNvSpPr txBox="1">
            <a:spLocks noChangeArrowheads="1"/>
          </p:cNvSpPr>
          <p:nvPr/>
        </p:nvSpPr>
        <p:spPr bwMode="auto">
          <a:xfrm>
            <a:off x="4114800" y="5562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7201" name="Text Box 32"/>
          <p:cNvSpPr txBox="1">
            <a:spLocks noChangeArrowheads="1"/>
          </p:cNvSpPr>
          <p:nvPr/>
        </p:nvSpPr>
        <p:spPr bwMode="auto">
          <a:xfrm>
            <a:off x="5257800" y="5562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7202" name="Line 33"/>
          <p:cNvSpPr>
            <a:spLocks noChangeShapeType="1"/>
          </p:cNvSpPr>
          <p:nvPr/>
        </p:nvSpPr>
        <p:spPr bwMode="auto">
          <a:xfrm flipH="1">
            <a:off x="4495800" y="51816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03" name="Line 34"/>
          <p:cNvSpPr>
            <a:spLocks noChangeShapeType="1"/>
          </p:cNvSpPr>
          <p:nvPr/>
        </p:nvSpPr>
        <p:spPr bwMode="auto">
          <a:xfrm>
            <a:off x="5257800" y="51816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04" name="Text Box 35"/>
          <p:cNvSpPr txBox="1">
            <a:spLocks noChangeArrowheads="1"/>
          </p:cNvSpPr>
          <p:nvPr/>
        </p:nvSpPr>
        <p:spPr bwMode="auto">
          <a:xfrm>
            <a:off x="6553200" y="5562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7205" name="Text Box 36"/>
          <p:cNvSpPr txBox="1">
            <a:spLocks noChangeArrowheads="1"/>
          </p:cNvSpPr>
          <p:nvPr/>
        </p:nvSpPr>
        <p:spPr bwMode="auto">
          <a:xfrm>
            <a:off x="7696200" y="5562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7206" name="Line 37"/>
          <p:cNvSpPr>
            <a:spLocks noChangeShapeType="1"/>
          </p:cNvSpPr>
          <p:nvPr/>
        </p:nvSpPr>
        <p:spPr bwMode="auto">
          <a:xfrm flipH="1">
            <a:off x="6934200" y="51816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07" name="Line 38"/>
          <p:cNvSpPr>
            <a:spLocks noChangeShapeType="1"/>
          </p:cNvSpPr>
          <p:nvPr/>
        </p:nvSpPr>
        <p:spPr bwMode="auto">
          <a:xfrm>
            <a:off x="7696200" y="51816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82542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Binary Tree Terminology</a:t>
            </a:r>
          </a:p>
        </p:txBody>
      </p:sp>
      <p:sp>
        <p:nvSpPr>
          <p:cNvPr id="8195" name="Rectangle 3"/>
          <p:cNvSpPr>
            <a:spLocks noGrp="1" noChangeArrowheads="1"/>
          </p:cNvSpPr>
          <p:nvPr>
            <p:ph idx="1"/>
          </p:nvPr>
        </p:nvSpPr>
        <p:spPr>
          <a:xfrm>
            <a:off x="304800" y="1600200"/>
            <a:ext cx="4148138" cy="4572000"/>
          </a:xfrm>
        </p:spPr>
        <p:txBody>
          <a:bodyPr/>
          <a:lstStyle/>
          <a:p>
            <a:pPr eaLnBrk="1" hangingPunct="1">
              <a:buClr>
                <a:schemeClr val="tx1"/>
              </a:buClr>
              <a:buFontTx/>
              <a:buNone/>
            </a:pPr>
            <a:r>
              <a:rPr lang="en-US" smtClean="0">
                <a:solidFill>
                  <a:schemeClr val="accent2"/>
                </a:solidFill>
              </a:rPr>
              <a:t>	Leaf nodes</a:t>
            </a:r>
            <a:r>
              <a:rPr lang="en-US" smtClean="0"/>
              <a:t>: nodes that have no children</a:t>
            </a:r>
          </a:p>
          <a:p>
            <a:pPr eaLnBrk="1" hangingPunct="1">
              <a:buClr>
                <a:schemeClr val="tx1"/>
              </a:buClr>
            </a:pPr>
            <a:endParaRPr lang="en-US" sz="2000" b="1" smtClean="0">
              <a:latin typeface="Courier New" panose="02070309020205020404" pitchFamily="49" charset="0"/>
            </a:endParaRPr>
          </a:p>
          <a:p>
            <a:pPr eaLnBrk="1" hangingPunct="1">
              <a:buFontTx/>
              <a:buNone/>
            </a:pPr>
            <a:r>
              <a:rPr lang="en-US" smtClean="0"/>
              <a:t>	The nodes containing  </a:t>
            </a:r>
            <a:r>
              <a:rPr lang="en-US" b="1" smtClean="0">
                <a:latin typeface="Courier New" panose="02070309020205020404" pitchFamily="49" charset="0"/>
              </a:rPr>
              <a:t>7</a:t>
            </a:r>
            <a:r>
              <a:rPr lang="en-US" smtClean="0"/>
              <a:t>  and </a:t>
            </a:r>
            <a:r>
              <a:rPr lang="en-US" b="1" smtClean="0">
                <a:latin typeface="Courier New" panose="02070309020205020404" pitchFamily="49" charset="0"/>
              </a:rPr>
              <a:t>43</a:t>
            </a:r>
            <a:r>
              <a:rPr lang="en-US" smtClean="0"/>
              <a:t> are leaf nodes</a:t>
            </a:r>
            <a:endParaRPr lang="en-US" u="sng" smtClean="0"/>
          </a:p>
        </p:txBody>
      </p:sp>
      <p:sp>
        <p:nvSpPr>
          <p:cNvPr id="42" name="Slide Number Placeholder 3"/>
          <p:cNvSpPr>
            <a:spLocks noGrp="1"/>
          </p:cNvSpPr>
          <p:nvPr>
            <p:ph type="sldNum" sz="quarter" idx="12"/>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EE2A2769-4F10-448C-BB74-A6DC55FA3AA6}" type="slidenum">
              <a:rPr lang="en-US" sz="1200" baseline="0" smtClean="0">
                <a:latin typeface="Arial" panose="020B0604020202020204" pitchFamily="34" charset="0"/>
              </a:rPr>
              <a:pPr/>
              <a:t>6</a:t>
            </a:fld>
            <a:endParaRPr lang="en-US" sz="1200" baseline="0" dirty="0">
              <a:latin typeface="Arial" panose="020B0604020202020204" pitchFamily="34" charset="0"/>
            </a:endParaRPr>
          </a:p>
        </p:txBody>
      </p:sp>
      <p:sp>
        <p:nvSpPr>
          <p:cNvPr id="8197" name="Rectangle 43"/>
          <p:cNvSpPr>
            <a:spLocks noChangeArrowheads="1"/>
          </p:cNvSpPr>
          <p:nvPr/>
        </p:nvSpPr>
        <p:spPr bwMode="auto">
          <a:xfrm>
            <a:off x="6172200" y="24384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8198" name="Rectangle 44"/>
          <p:cNvSpPr>
            <a:spLocks noChangeArrowheads="1"/>
          </p:cNvSpPr>
          <p:nvPr/>
        </p:nvSpPr>
        <p:spPr bwMode="auto">
          <a:xfrm>
            <a:off x="5943600" y="32004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8199" name="Rectangle 45"/>
          <p:cNvSpPr>
            <a:spLocks noChangeArrowheads="1"/>
          </p:cNvSpPr>
          <p:nvPr/>
        </p:nvSpPr>
        <p:spPr bwMode="auto">
          <a:xfrm>
            <a:off x="6629400" y="3200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8200" name="Rectangle 46"/>
          <p:cNvSpPr>
            <a:spLocks noChangeArrowheads="1"/>
          </p:cNvSpPr>
          <p:nvPr/>
        </p:nvSpPr>
        <p:spPr bwMode="auto">
          <a:xfrm>
            <a:off x="6400800" y="3200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8201" name="Rectangle 47"/>
          <p:cNvSpPr>
            <a:spLocks noChangeArrowheads="1"/>
          </p:cNvSpPr>
          <p:nvPr/>
        </p:nvSpPr>
        <p:spPr bwMode="auto">
          <a:xfrm>
            <a:off x="7315200" y="38862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8202" name="Rectangle 48"/>
          <p:cNvSpPr>
            <a:spLocks noChangeArrowheads="1"/>
          </p:cNvSpPr>
          <p:nvPr/>
        </p:nvSpPr>
        <p:spPr bwMode="auto">
          <a:xfrm>
            <a:off x="80010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8203" name="Rectangle 49"/>
          <p:cNvSpPr>
            <a:spLocks noChangeArrowheads="1"/>
          </p:cNvSpPr>
          <p:nvPr/>
        </p:nvSpPr>
        <p:spPr bwMode="auto">
          <a:xfrm>
            <a:off x="77724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8204" name="Rectangle 50"/>
          <p:cNvSpPr>
            <a:spLocks noChangeArrowheads="1"/>
          </p:cNvSpPr>
          <p:nvPr/>
        </p:nvSpPr>
        <p:spPr bwMode="auto">
          <a:xfrm>
            <a:off x="4953000" y="38862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8205" name="Rectangle 51"/>
          <p:cNvSpPr>
            <a:spLocks noChangeArrowheads="1"/>
          </p:cNvSpPr>
          <p:nvPr/>
        </p:nvSpPr>
        <p:spPr bwMode="auto">
          <a:xfrm>
            <a:off x="56388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8206" name="Rectangle 52"/>
          <p:cNvSpPr>
            <a:spLocks noChangeArrowheads="1"/>
          </p:cNvSpPr>
          <p:nvPr/>
        </p:nvSpPr>
        <p:spPr bwMode="auto">
          <a:xfrm>
            <a:off x="54102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8207" name="Rectangle 53"/>
          <p:cNvSpPr>
            <a:spLocks noChangeArrowheads="1"/>
          </p:cNvSpPr>
          <p:nvPr/>
        </p:nvSpPr>
        <p:spPr bwMode="auto">
          <a:xfrm>
            <a:off x="4419600" y="4572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8208" name="Rectangle 54"/>
          <p:cNvSpPr>
            <a:spLocks noChangeArrowheads="1"/>
          </p:cNvSpPr>
          <p:nvPr/>
        </p:nvSpPr>
        <p:spPr bwMode="auto">
          <a:xfrm>
            <a:off x="5105400" y="4572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8209" name="Rectangle 55"/>
          <p:cNvSpPr>
            <a:spLocks noChangeArrowheads="1"/>
          </p:cNvSpPr>
          <p:nvPr/>
        </p:nvSpPr>
        <p:spPr bwMode="auto">
          <a:xfrm>
            <a:off x="4876800" y="4572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8210" name="Rectangle 56"/>
          <p:cNvSpPr>
            <a:spLocks noChangeArrowheads="1"/>
          </p:cNvSpPr>
          <p:nvPr/>
        </p:nvSpPr>
        <p:spPr bwMode="auto">
          <a:xfrm>
            <a:off x="6934200" y="4572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8211" name="Rectangle 57"/>
          <p:cNvSpPr>
            <a:spLocks noChangeArrowheads="1"/>
          </p:cNvSpPr>
          <p:nvPr/>
        </p:nvSpPr>
        <p:spPr bwMode="auto">
          <a:xfrm>
            <a:off x="7620000" y="4572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8212" name="Rectangle 58"/>
          <p:cNvSpPr>
            <a:spLocks noChangeArrowheads="1"/>
          </p:cNvSpPr>
          <p:nvPr/>
        </p:nvSpPr>
        <p:spPr bwMode="auto">
          <a:xfrm>
            <a:off x="7391400" y="4572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8213" name="Line 59"/>
          <p:cNvSpPr>
            <a:spLocks noChangeShapeType="1"/>
          </p:cNvSpPr>
          <p:nvPr/>
        </p:nvSpPr>
        <p:spPr bwMode="auto">
          <a:xfrm>
            <a:off x="6400800" y="2667000"/>
            <a:ext cx="0" cy="5334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4" name="Line 60"/>
          <p:cNvSpPr>
            <a:spLocks noChangeShapeType="1"/>
          </p:cNvSpPr>
          <p:nvPr/>
        </p:nvSpPr>
        <p:spPr bwMode="auto">
          <a:xfrm flipH="1">
            <a:off x="5410200" y="34290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5" name="Line 61"/>
          <p:cNvSpPr>
            <a:spLocks noChangeShapeType="1"/>
          </p:cNvSpPr>
          <p:nvPr/>
        </p:nvSpPr>
        <p:spPr bwMode="auto">
          <a:xfrm>
            <a:off x="6705600" y="34290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6" name="Line 62"/>
          <p:cNvSpPr>
            <a:spLocks noChangeShapeType="1"/>
          </p:cNvSpPr>
          <p:nvPr/>
        </p:nvSpPr>
        <p:spPr bwMode="auto">
          <a:xfrm flipH="1">
            <a:off x="4876800" y="4114800"/>
            <a:ext cx="685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7" name="Line 63"/>
          <p:cNvSpPr>
            <a:spLocks noChangeShapeType="1"/>
          </p:cNvSpPr>
          <p:nvPr/>
        </p:nvSpPr>
        <p:spPr bwMode="auto">
          <a:xfrm>
            <a:off x="5715000" y="41148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8" name="Line 64"/>
          <p:cNvSpPr>
            <a:spLocks noChangeShapeType="1"/>
          </p:cNvSpPr>
          <p:nvPr/>
        </p:nvSpPr>
        <p:spPr bwMode="auto">
          <a:xfrm flipH="1">
            <a:off x="7391400" y="4114800"/>
            <a:ext cx="5334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9" name="Line 65"/>
          <p:cNvSpPr>
            <a:spLocks noChangeShapeType="1"/>
          </p:cNvSpPr>
          <p:nvPr/>
        </p:nvSpPr>
        <p:spPr bwMode="auto">
          <a:xfrm>
            <a:off x="8077200" y="41148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20" name="Text Box 66"/>
          <p:cNvSpPr txBox="1">
            <a:spLocks noChangeArrowheads="1"/>
          </p:cNvSpPr>
          <p:nvPr/>
        </p:nvSpPr>
        <p:spPr bwMode="auto">
          <a:xfrm>
            <a:off x="5699125" y="46291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8221" name="Text Box 67"/>
          <p:cNvSpPr txBox="1">
            <a:spLocks noChangeArrowheads="1"/>
          </p:cNvSpPr>
          <p:nvPr/>
        </p:nvSpPr>
        <p:spPr bwMode="auto">
          <a:xfrm>
            <a:off x="8077200" y="45720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8222" name="Text Box 68"/>
          <p:cNvSpPr txBox="1">
            <a:spLocks noChangeArrowheads="1"/>
          </p:cNvSpPr>
          <p:nvPr/>
        </p:nvSpPr>
        <p:spPr bwMode="auto">
          <a:xfrm>
            <a:off x="4495800" y="45720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7</a:t>
            </a:r>
          </a:p>
        </p:txBody>
      </p:sp>
      <p:sp>
        <p:nvSpPr>
          <p:cNvPr id="8223" name="Text Box 69"/>
          <p:cNvSpPr txBox="1">
            <a:spLocks noChangeArrowheads="1"/>
          </p:cNvSpPr>
          <p:nvPr/>
        </p:nvSpPr>
        <p:spPr bwMode="auto">
          <a:xfrm>
            <a:off x="4953000" y="38862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19</a:t>
            </a:r>
          </a:p>
        </p:txBody>
      </p:sp>
      <p:sp>
        <p:nvSpPr>
          <p:cNvPr id="8224" name="Text Box 70"/>
          <p:cNvSpPr txBox="1">
            <a:spLocks noChangeArrowheads="1"/>
          </p:cNvSpPr>
          <p:nvPr/>
        </p:nvSpPr>
        <p:spPr bwMode="auto">
          <a:xfrm>
            <a:off x="5943600" y="32226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31</a:t>
            </a:r>
          </a:p>
        </p:txBody>
      </p:sp>
      <p:sp>
        <p:nvSpPr>
          <p:cNvPr id="8225" name="Text Box 71"/>
          <p:cNvSpPr txBox="1">
            <a:spLocks noChangeArrowheads="1"/>
          </p:cNvSpPr>
          <p:nvPr/>
        </p:nvSpPr>
        <p:spPr bwMode="auto">
          <a:xfrm>
            <a:off x="6934200" y="45942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43</a:t>
            </a:r>
          </a:p>
        </p:txBody>
      </p:sp>
      <p:sp>
        <p:nvSpPr>
          <p:cNvPr id="8226" name="Text Box 72"/>
          <p:cNvSpPr txBox="1">
            <a:spLocks noChangeArrowheads="1"/>
          </p:cNvSpPr>
          <p:nvPr/>
        </p:nvSpPr>
        <p:spPr bwMode="auto">
          <a:xfrm>
            <a:off x="7315200" y="39084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59</a:t>
            </a:r>
          </a:p>
        </p:txBody>
      </p:sp>
      <p:sp>
        <p:nvSpPr>
          <p:cNvPr id="8227" name="Text Box 73"/>
          <p:cNvSpPr txBox="1">
            <a:spLocks noChangeArrowheads="1"/>
          </p:cNvSpPr>
          <p:nvPr/>
        </p:nvSpPr>
        <p:spPr bwMode="auto">
          <a:xfrm>
            <a:off x="4114800" y="5181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8228" name="Text Box 74"/>
          <p:cNvSpPr txBox="1">
            <a:spLocks noChangeArrowheads="1"/>
          </p:cNvSpPr>
          <p:nvPr/>
        </p:nvSpPr>
        <p:spPr bwMode="auto">
          <a:xfrm>
            <a:off x="5257800" y="5181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8229" name="Line 75"/>
          <p:cNvSpPr>
            <a:spLocks noChangeShapeType="1"/>
          </p:cNvSpPr>
          <p:nvPr/>
        </p:nvSpPr>
        <p:spPr bwMode="auto">
          <a:xfrm flipH="1">
            <a:off x="4495800" y="48006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0" name="Line 76"/>
          <p:cNvSpPr>
            <a:spLocks noChangeShapeType="1"/>
          </p:cNvSpPr>
          <p:nvPr/>
        </p:nvSpPr>
        <p:spPr bwMode="auto">
          <a:xfrm>
            <a:off x="5257800" y="48006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1" name="Text Box 77"/>
          <p:cNvSpPr txBox="1">
            <a:spLocks noChangeArrowheads="1"/>
          </p:cNvSpPr>
          <p:nvPr/>
        </p:nvSpPr>
        <p:spPr bwMode="auto">
          <a:xfrm>
            <a:off x="6553200" y="5181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8232" name="Text Box 78"/>
          <p:cNvSpPr txBox="1">
            <a:spLocks noChangeArrowheads="1"/>
          </p:cNvSpPr>
          <p:nvPr/>
        </p:nvSpPr>
        <p:spPr bwMode="auto">
          <a:xfrm>
            <a:off x="7696200" y="5181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8233" name="Line 79"/>
          <p:cNvSpPr>
            <a:spLocks noChangeShapeType="1"/>
          </p:cNvSpPr>
          <p:nvPr/>
        </p:nvSpPr>
        <p:spPr bwMode="auto">
          <a:xfrm flipH="1">
            <a:off x="6934200" y="48006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4" name="Line 80"/>
          <p:cNvSpPr>
            <a:spLocks noChangeShapeType="1"/>
          </p:cNvSpPr>
          <p:nvPr/>
        </p:nvSpPr>
        <p:spPr bwMode="auto">
          <a:xfrm>
            <a:off x="7696200" y="48006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914589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Binary Tree Terminology</a:t>
            </a:r>
          </a:p>
        </p:txBody>
      </p:sp>
      <p:sp>
        <p:nvSpPr>
          <p:cNvPr id="9219" name="Rectangle 3"/>
          <p:cNvSpPr>
            <a:spLocks noGrp="1" noChangeArrowheads="1"/>
          </p:cNvSpPr>
          <p:nvPr>
            <p:ph idx="1"/>
          </p:nvPr>
        </p:nvSpPr>
        <p:spPr>
          <a:xfrm>
            <a:off x="304800" y="1600200"/>
            <a:ext cx="4148138" cy="4572000"/>
          </a:xfrm>
        </p:spPr>
        <p:txBody>
          <a:bodyPr/>
          <a:lstStyle/>
          <a:p>
            <a:pPr eaLnBrk="1" hangingPunct="1">
              <a:lnSpc>
                <a:spcPct val="90000"/>
              </a:lnSpc>
              <a:buClr>
                <a:schemeClr val="tx1"/>
              </a:buClr>
              <a:buFontTx/>
              <a:buNone/>
            </a:pPr>
            <a:r>
              <a:rPr lang="en-US" smtClean="0">
                <a:solidFill>
                  <a:schemeClr val="accent2"/>
                </a:solidFill>
              </a:rPr>
              <a:t>	Child nodes</a:t>
            </a:r>
            <a:r>
              <a:rPr lang="en-US" smtClean="0"/>
              <a:t>, </a:t>
            </a:r>
            <a:r>
              <a:rPr lang="en-US" smtClean="0">
                <a:solidFill>
                  <a:schemeClr val="accent2"/>
                </a:solidFill>
              </a:rPr>
              <a:t>children</a:t>
            </a:r>
            <a:r>
              <a:rPr lang="en-US" smtClean="0"/>
              <a:t>:  </a:t>
            </a:r>
          </a:p>
          <a:p>
            <a:pPr eaLnBrk="1" hangingPunct="1">
              <a:lnSpc>
                <a:spcPct val="90000"/>
              </a:lnSpc>
              <a:buClr>
                <a:schemeClr val="tx1"/>
              </a:buClr>
              <a:buFontTx/>
              <a:buNone/>
            </a:pPr>
            <a:r>
              <a:rPr lang="en-US" smtClean="0"/>
              <a:t>	The children of the node containing </a:t>
            </a:r>
            <a:r>
              <a:rPr lang="en-US" b="1" smtClean="0">
                <a:latin typeface="Courier New" panose="02070309020205020404" pitchFamily="49" charset="0"/>
              </a:rPr>
              <a:t>31</a:t>
            </a:r>
            <a:r>
              <a:rPr lang="en-US" smtClean="0"/>
              <a:t> are the nodes containing </a:t>
            </a:r>
            <a:r>
              <a:rPr lang="en-US" b="1" smtClean="0">
                <a:latin typeface="Courier New" panose="02070309020205020404" pitchFamily="49" charset="0"/>
              </a:rPr>
              <a:t>19</a:t>
            </a:r>
            <a:r>
              <a:rPr lang="en-US" smtClean="0"/>
              <a:t> and </a:t>
            </a:r>
            <a:r>
              <a:rPr lang="en-US" b="1" smtClean="0">
                <a:latin typeface="Courier New" panose="02070309020205020404" pitchFamily="49" charset="0"/>
              </a:rPr>
              <a:t>59</a:t>
            </a:r>
          </a:p>
        </p:txBody>
      </p:sp>
      <p:sp>
        <p:nvSpPr>
          <p:cNvPr id="42" name="Slide Number Placeholder 3"/>
          <p:cNvSpPr>
            <a:spLocks noGrp="1"/>
          </p:cNvSpPr>
          <p:nvPr>
            <p:ph type="sldNum" sz="quarter" idx="12"/>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01072DD2-6120-48B1-874A-32E293C2AE2B}" type="slidenum">
              <a:rPr lang="en-US" sz="1200" baseline="0" smtClean="0">
                <a:latin typeface="Arial" panose="020B0604020202020204" pitchFamily="34" charset="0"/>
              </a:rPr>
              <a:pPr/>
              <a:t>7</a:t>
            </a:fld>
            <a:endParaRPr lang="en-US" sz="1200" baseline="0" dirty="0">
              <a:latin typeface="Arial" panose="020B0604020202020204" pitchFamily="34" charset="0"/>
            </a:endParaRPr>
          </a:p>
        </p:txBody>
      </p:sp>
      <p:sp>
        <p:nvSpPr>
          <p:cNvPr id="9221" name="Rectangle 43"/>
          <p:cNvSpPr>
            <a:spLocks noChangeArrowheads="1"/>
          </p:cNvSpPr>
          <p:nvPr/>
        </p:nvSpPr>
        <p:spPr bwMode="auto">
          <a:xfrm>
            <a:off x="6172200" y="24384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9222" name="Rectangle 44"/>
          <p:cNvSpPr>
            <a:spLocks noChangeArrowheads="1"/>
          </p:cNvSpPr>
          <p:nvPr/>
        </p:nvSpPr>
        <p:spPr bwMode="auto">
          <a:xfrm>
            <a:off x="5943600" y="32004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9223" name="Rectangle 45"/>
          <p:cNvSpPr>
            <a:spLocks noChangeArrowheads="1"/>
          </p:cNvSpPr>
          <p:nvPr/>
        </p:nvSpPr>
        <p:spPr bwMode="auto">
          <a:xfrm>
            <a:off x="6629400" y="3200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9224" name="Rectangle 46"/>
          <p:cNvSpPr>
            <a:spLocks noChangeArrowheads="1"/>
          </p:cNvSpPr>
          <p:nvPr/>
        </p:nvSpPr>
        <p:spPr bwMode="auto">
          <a:xfrm>
            <a:off x="6400800" y="3200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9225" name="Rectangle 47"/>
          <p:cNvSpPr>
            <a:spLocks noChangeArrowheads="1"/>
          </p:cNvSpPr>
          <p:nvPr/>
        </p:nvSpPr>
        <p:spPr bwMode="auto">
          <a:xfrm>
            <a:off x="7315200" y="38862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9226" name="Rectangle 48"/>
          <p:cNvSpPr>
            <a:spLocks noChangeArrowheads="1"/>
          </p:cNvSpPr>
          <p:nvPr/>
        </p:nvSpPr>
        <p:spPr bwMode="auto">
          <a:xfrm>
            <a:off x="80010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9227" name="Rectangle 49"/>
          <p:cNvSpPr>
            <a:spLocks noChangeArrowheads="1"/>
          </p:cNvSpPr>
          <p:nvPr/>
        </p:nvSpPr>
        <p:spPr bwMode="auto">
          <a:xfrm>
            <a:off x="77724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9228" name="Rectangle 50"/>
          <p:cNvSpPr>
            <a:spLocks noChangeArrowheads="1"/>
          </p:cNvSpPr>
          <p:nvPr/>
        </p:nvSpPr>
        <p:spPr bwMode="auto">
          <a:xfrm>
            <a:off x="4953000" y="38862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9229" name="Rectangle 51"/>
          <p:cNvSpPr>
            <a:spLocks noChangeArrowheads="1"/>
          </p:cNvSpPr>
          <p:nvPr/>
        </p:nvSpPr>
        <p:spPr bwMode="auto">
          <a:xfrm>
            <a:off x="56388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9230" name="Rectangle 52"/>
          <p:cNvSpPr>
            <a:spLocks noChangeArrowheads="1"/>
          </p:cNvSpPr>
          <p:nvPr/>
        </p:nvSpPr>
        <p:spPr bwMode="auto">
          <a:xfrm>
            <a:off x="54102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9231" name="Rectangle 53"/>
          <p:cNvSpPr>
            <a:spLocks noChangeArrowheads="1"/>
          </p:cNvSpPr>
          <p:nvPr/>
        </p:nvSpPr>
        <p:spPr bwMode="auto">
          <a:xfrm>
            <a:off x="4419600" y="4572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9232" name="Rectangle 54"/>
          <p:cNvSpPr>
            <a:spLocks noChangeArrowheads="1"/>
          </p:cNvSpPr>
          <p:nvPr/>
        </p:nvSpPr>
        <p:spPr bwMode="auto">
          <a:xfrm>
            <a:off x="5105400" y="4572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9233" name="Rectangle 55"/>
          <p:cNvSpPr>
            <a:spLocks noChangeArrowheads="1"/>
          </p:cNvSpPr>
          <p:nvPr/>
        </p:nvSpPr>
        <p:spPr bwMode="auto">
          <a:xfrm>
            <a:off x="4876800" y="4572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9234" name="Rectangle 56"/>
          <p:cNvSpPr>
            <a:spLocks noChangeArrowheads="1"/>
          </p:cNvSpPr>
          <p:nvPr/>
        </p:nvSpPr>
        <p:spPr bwMode="auto">
          <a:xfrm>
            <a:off x="6934200" y="4572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9235" name="Rectangle 57"/>
          <p:cNvSpPr>
            <a:spLocks noChangeArrowheads="1"/>
          </p:cNvSpPr>
          <p:nvPr/>
        </p:nvSpPr>
        <p:spPr bwMode="auto">
          <a:xfrm>
            <a:off x="7620000" y="4572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9236" name="Rectangle 58"/>
          <p:cNvSpPr>
            <a:spLocks noChangeArrowheads="1"/>
          </p:cNvSpPr>
          <p:nvPr/>
        </p:nvSpPr>
        <p:spPr bwMode="auto">
          <a:xfrm>
            <a:off x="7391400" y="4572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9237" name="Line 59"/>
          <p:cNvSpPr>
            <a:spLocks noChangeShapeType="1"/>
          </p:cNvSpPr>
          <p:nvPr/>
        </p:nvSpPr>
        <p:spPr bwMode="auto">
          <a:xfrm>
            <a:off x="6400800" y="2667000"/>
            <a:ext cx="0" cy="5334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8" name="Line 60"/>
          <p:cNvSpPr>
            <a:spLocks noChangeShapeType="1"/>
          </p:cNvSpPr>
          <p:nvPr/>
        </p:nvSpPr>
        <p:spPr bwMode="auto">
          <a:xfrm flipH="1">
            <a:off x="5410200" y="34290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9" name="Line 61"/>
          <p:cNvSpPr>
            <a:spLocks noChangeShapeType="1"/>
          </p:cNvSpPr>
          <p:nvPr/>
        </p:nvSpPr>
        <p:spPr bwMode="auto">
          <a:xfrm>
            <a:off x="6705600" y="34290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40" name="Line 62"/>
          <p:cNvSpPr>
            <a:spLocks noChangeShapeType="1"/>
          </p:cNvSpPr>
          <p:nvPr/>
        </p:nvSpPr>
        <p:spPr bwMode="auto">
          <a:xfrm flipH="1">
            <a:off x="4876800" y="4114800"/>
            <a:ext cx="685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41" name="Line 63"/>
          <p:cNvSpPr>
            <a:spLocks noChangeShapeType="1"/>
          </p:cNvSpPr>
          <p:nvPr/>
        </p:nvSpPr>
        <p:spPr bwMode="auto">
          <a:xfrm>
            <a:off x="5715000" y="41148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42" name="Line 64"/>
          <p:cNvSpPr>
            <a:spLocks noChangeShapeType="1"/>
          </p:cNvSpPr>
          <p:nvPr/>
        </p:nvSpPr>
        <p:spPr bwMode="auto">
          <a:xfrm flipH="1">
            <a:off x="7391400" y="4114800"/>
            <a:ext cx="5334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43" name="Line 65"/>
          <p:cNvSpPr>
            <a:spLocks noChangeShapeType="1"/>
          </p:cNvSpPr>
          <p:nvPr/>
        </p:nvSpPr>
        <p:spPr bwMode="auto">
          <a:xfrm>
            <a:off x="8077200" y="41148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44" name="Text Box 66"/>
          <p:cNvSpPr txBox="1">
            <a:spLocks noChangeArrowheads="1"/>
          </p:cNvSpPr>
          <p:nvPr/>
        </p:nvSpPr>
        <p:spPr bwMode="auto">
          <a:xfrm>
            <a:off x="5699125" y="46291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9245" name="Text Box 67"/>
          <p:cNvSpPr txBox="1">
            <a:spLocks noChangeArrowheads="1"/>
          </p:cNvSpPr>
          <p:nvPr/>
        </p:nvSpPr>
        <p:spPr bwMode="auto">
          <a:xfrm>
            <a:off x="8077200" y="45720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9246" name="Text Box 68"/>
          <p:cNvSpPr txBox="1">
            <a:spLocks noChangeArrowheads="1"/>
          </p:cNvSpPr>
          <p:nvPr/>
        </p:nvSpPr>
        <p:spPr bwMode="auto">
          <a:xfrm>
            <a:off x="4495800" y="45720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7</a:t>
            </a:r>
          </a:p>
        </p:txBody>
      </p:sp>
      <p:sp>
        <p:nvSpPr>
          <p:cNvPr id="9247" name="Text Box 69"/>
          <p:cNvSpPr txBox="1">
            <a:spLocks noChangeArrowheads="1"/>
          </p:cNvSpPr>
          <p:nvPr/>
        </p:nvSpPr>
        <p:spPr bwMode="auto">
          <a:xfrm>
            <a:off x="4953000" y="38862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19</a:t>
            </a:r>
          </a:p>
        </p:txBody>
      </p:sp>
      <p:sp>
        <p:nvSpPr>
          <p:cNvPr id="9248" name="Text Box 70"/>
          <p:cNvSpPr txBox="1">
            <a:spLocks noChangeArrowheads="1"/>
          </p:cNvSpPr>
          <p:nvPr/>
        </p:nvSpPr>
        <p:spPr bwMode="auto">
          <a:xfrm>
            <a:off x="5943600" y="32004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31</a:t>
            </a:r>
          </a:p>
        </p:txBody>
      </p:sp>
      <p:sp>
        <p:nvSpPr>
          <p:cNvPr id="9249" name="Text Box 71"/>
          <p:cNvSpPr txBox="1">
            <a:spLocks noChangeArrowheads="1"/>
          </p:cNvSpPr>
          <p:nvPr/>
        </p:nvSpPr>
        <p:spPr bwMode="auto">
          <a:xfrm>
            <a:off x="6934200" y="45720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43</a:t>
            </a:r>
          </a:p>
        </p:txBody>
      </p:sp>
      <p:sp>
        <p:nvSpPr>
          <p:cNvPr id="9250" name="Text Box 72"/>
          <p:cNvSpPr txBox="1">
            <a:spLocks noChangeArrowheads="1"/>
          </p:cNvSpPr>
          <p:nvPr/>
        </p:nvSpPr>
        <p:spPr bwMode="auto">
          <a:xfrm>
            <a:off x="7315200" y="38862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59</a:t>
            </a:r>
          </a:p>
        </p:txBody>
      </p:sp>
      <p:sp>
        <p:nvSpPr>
          <p:cNvPr id="9251" name="Text Box 73"/>
          <p:cNvSpPr txBox="1">
            <a:spLocks noChangeArrowheads="1"/>
          </p:cNvSpPr>
          <p:nvPr/>
        </p:nvSpPr>
        <p:spPr bwMode="auto">
          <a:xfrm>
            <a:off x="4114800" y="5181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9252" name="Text Box 74"/>
          <p:cNvSpPr txBox="1">
            <a:spLocks noChangeArrowheads="1"/>
          </p:cNvSpPr>
          <p:nvPr/>
        </p:nvSpPr>
        <p:spPr bwMode="auto">
          <a:xfrm>
            <a:off x="5257800" y="5181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9253" name="Line 75"/>
          <p:cNvSpPr>
            <a:spLocks noChangeShapeType="1"/>
          </p:cNvSpPr>
          <p:nvPr/>
        </p:nvSpPr>
        <p:spPr bwMode="auto">
          <a:xfrm flipH="1">
            <a:off x="4495800" y="48006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54" name="Line 76"/>
          <p:cNvSpPr>
            <a:spLocks noChangeShapeType="1"/>
          </p:cNvSpPr>
          <p:nvPr/>
        </p:nvSpPr>
        <p:spPr bwMode="auto">
          <a:xfrm>
            <a:off x="5257800" y="48006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55" name="Text Box 77"/>
          <p:cNvSpPr txBox="1">
            <a:spLocks noChangeArrowheads="1"/>
          </p:cNvSpPr>
          <p:nvPr/>
        </p:nvSpPr>
        <p:spPr bwMode="auto">
          <a:xfrm>
            <a:off x="6553200" y="5181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9256" name="Text Box 78"/>
          <p:cNvSpPr txBox="1">
            <a:spLocks noChangeArrowheads="1"/>
          </p:cNvSpPr>
          <p:nvPr/>
        </p:nvSpPr>
        <p:spPr bwMode="auto">
          <a:xfrm>
            <a:off x="7696200" y="5181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9257" name="Line 79"/>
          <p:cNvSpPr>
            <a:spLocks noChangeShapeType="1"/>
          </p:cNvSpPr>
          <p:nvPr/>
        </p:nvSpPr>
        <p:spPr bwMode="auto">
          <a:xfrm flipH="1">
            <a:off x="6934200" y="48006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58" name="Line 80"/>
          <p:cNvSpPr>
            <a:spLocks noChangeShapeType="1"/>
          </p:cNvSpPr>
          <p:nvPr/>
        </p:nvSpPr>
        <p:spPr bwMode="auto">
          <a:xfrm>
            <a:off x="7696200" y="48006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654730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Binary Tree Terminology</a:t>
            </a:r>
          </a:p>
        </p:txBody>
      </p:sp>
      <p:sp>
        <p:nvSpPr>
          <p:cNvPr id="10243" name="Rectangle 3"/>
          <p:cNvSpPr>
            <a:spLocks noGrp="1" noChangeArrowheads="1"/>
          </p:cNvSpPr>
          <p:nvPr>
            <p:ph idx="1"/>
          </p:nvPr>
        </p:nvSpPr>
        <p:spPr>
          <a:xfrm>
            <a:off x="304800" y="1600200"/>
            <a:ext cx="4148138" cy="4572000"/>
          </a:xfrm>
        </p:spPr>
        <p:txBody>
          <a:bodyPr/>
          <a:lstStyle/>
          <a:p>
            <a:pPr eaLnBrk="1" hangingPunct="1">
              <a:buFontTx/>
              <a:buNone/>
            </a:pPr>
            <a:r>
              <a:rPr lang="en-US" smtClean="0"/>
              <a:t>	The </a:t>
            </a:r>
            <a:r>
              <a:rPr lang="en-US" smtClean="0">
                <a:solidFill>
                  <a:schemeClr val="accent2"/>
                </a:solidFill>
              </a:rPr>
              <a:t>parent</a:t>
            </a:r>
            <a:r>
              <a:rPr lang="en-US" smtClean="0"/>
              <a:t> of the node containing </a:t>
            </a:r>
            <a:r>
              <a:rPr lang="en-US" b="1" smtClean="0">
                <a:latin typeface="Courier New" panose="02070309020205020404" pitchFamily="49" charset="0"/>
              </a:rPr>
              <a:t>43</a:t>
            </a:r>
            <a:r>
              <a:rPr lang="en-US" smtClean="0"/>
              <a:t> is the node containing </a:t>
            </a:r>
            <a:r>
              <a:rPr lang="en-US" b="1" smtClean="0">
                <a:latin typeface="Courier New" panose="02070309020205020404" pitchFamily="49" charset="0"/>
              </a:rPr>
              <a:t>59</a:t>
            </a:r>
          </a:p>
        </p:txBody>
      </p:sp>
      <p:sp>
        <p:nvSpPr>
          <p:cNvPr id="42" name="Slide Number Placeholder 3"/>
          <p:cNvSpPr>
            <a:spLocks noGrp="1"/>
          </p:cNvSpPr>
          <p:nvPr>
            <p:ph type="sldNum" sz="quarter" idx="12"/>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A07E292D-2F61-448C-B4D5-99FA6C56E61F}" type="slidenum">
              <a:rPr lang="en-US" sz="1200" baseline="0" smtClean="0">
                <a:latin typeface="Arial" panose="020B0604020202020204" pitchFamily="34" charset="0"/>
              </a:rPr>
              <a:pPr/>
              <a:t>8</a:t>
            </a:fld>
            <a:endParaRPr lang="en-US" sz="1200" baseline="0" dirty="0">
              <a:latin typeface="Arial" panose="020B0604020202020204" pitchFamily="34" charset="0"/>
            </a:endParaRPr>
          </a:p>
        </p:txBody>
      </p:sp>
      <p:sp>
        <p:nvSpPr>
          <p:cNvPr id="10245" name="Rectangle 4"/>
          <p:cNvSpPr>
            <a:spLocks noChangeArrowheads="1"/>
          </p:cNvSpPr>
          <p:nvPr/>
        </p:nvSpPr>
        <p:spPr bwMode="auto">
          <a:xfrm>
            <a:off x="6172200" y="24384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0246" name="Rectangle 5"/>
          <p:cNvSpPr>
            <a:spLocks noChangeArrowheads="1"/>
          </p:cNvSpPr>
          <p:nvPr/>
        </p:nvSpPr>
        <p:spPr bwMode="auto">
          <a:xfrm>
            <a:off x="5943600" y="32004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0247" name="Rectangle 6"/>
          <p:cNvSpPr>
            <a:spLocks noChangeArrowheads="1"/>
          </p:cNvSpPr>
          <p:nvPr/>
        </p:nvSpPr>
        <p:spPr bwMode="auto">
          <a:xfrm>
            <a:off x="6629400" y="3200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0248" name="Rectangle 7"/>
          <p:cNvSpPr>
            <a:spLocks noChangeArrowheads="1"/>
          </p:cNvSpPr>
          <p:nvPr/>
        </p:nvSpPr>
        <p:spPr bwMode="auto">
          <a:xfrm>
            <a:off x="6400800" y="32004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0249" name="Rectangle 8"/>
          <p:cNvSpPr>
            <a:spLocks noChangeArrowheads="1"/>
          </p:cNvSpPr>
          <p:nvPr/>
        </p:nvSpPr>
        <p:spPr bwMode="auto">
          <a:xfrm>
            <a:off x="7315200" y="38862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0250" name="Rectangle 9"/>
          <p:cNvSpPr>
            <a:spLocks noChangeArrowheads="1"/>
          </p:cNvSpPr>
          <p:nvPr/>
        </p:nvSpPr>
        <p:spPr bwMode="auto">
          <a:xfrm>
            <a:off x="80010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0251" name="Rectangle 10"/>
          <p:cNvSpPr>
            <a:spLocks noChangeArrowheads="1"/>
          </p:cNvSpPr>
          <p:nvPr/>
        </p:nvSpPr>
        <p:spPr bwMode="auto">
          <a:xfrm>
            <a:off x="77724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0252" name="Rectangle 11"/>
          <p:cNvSpPr>
            <a:spLocks noChangeArrowheads="1"/>
          </p:cNvSpPr>
          <p:nvPr/>
        </p:nvSpPr>
        <p:spPr bwMode="auto">
          <a:xfrm>
            <a:off x="4953000" y="38862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0253" name="Rectangle 12"/>
          <p:cNvSpPr>
            <a:spLocks noChangeArrowheads="1"/>
          </p:cNvSpPr>
          <p:nvPr/>
        </p:nvSpPr>
        <p:spPr bwMode="auto">
          <a:xfrm>
            <a:off x="56388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0254" name="Rectangle 13"/>
          <p:cNvSpPr>
            <a:spLocks noChangeArrowheads="1"/>
          </p:cNvSpPr>
          <p:nvPr/>
        </p:nvSpPr>
        <p:spPr bwMode="auto">
          <a:xfrm>
            <a:off x="5410200" y="38862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0255" name="Rectangle 14"/>
          <p:cNvSpPr>
            <a:spLocks noChangeArrowheads="1"/>
          </p:cNvSpPr>
          <p:nvPr/>
        </p:nvSpPr>
        <p:spPr bwMode="auto">
          <a:xfrm>
            <a:off x="4419600" y="4572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0256" name="Rectangle 15"/>
          <p:cNvSpPr>
            <a:spLocks noChangeArrowheads="1"/>
          </p:cNvSpPr>
          <p:nvPr/>
        </p:nvSpPr>
        <p:spPr bwMode="auto">
          <a:xfrm>
            <a:off x="5105400" y="4572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0257" name="Rectangle 16"/>
          <p:cNvSpPr>
            <a:spLocks noChangeArrowheads="1"/>
          </p:cNvSpPr>
          <p:nvPr/>
        </p:nvSpPr>
        <p:spPr bwMode="auto">
          <a:xfrm>
            <a:off x="4876800" y="4572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0258" name="Rectangle 17"/>
          <p:cNvSpPr>
            <a:spLocks noChangeArrowheads="1"/>
          </p:cNvSpPr>
          <p:nvPr/>
        </p:nvSpPr>
        <p:spPr bwMode="auto">
          <a:xfrm>
            <a:off x="6934200" y="4572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0259" name="Rectangle 18"/>
          <p:cNvSpPr>
            <a:spLocks noChangeArrowheads="1"/>
          </p:cNvSpPr>
          <p:nvPr/>
        </p:nvSpPr>
        <p:spPr bwMode="auto">
          <a:xfrm>
            <a:off x="7620000" y="4572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0260" name="Rectangle 19"/>
          <p:cNvSpPr>
            <a:spLocks noChangeArrowheads="1"/>
          </p:cNvSpPr>
          <p:nvPr/>
        </p:nvSpPr>
        <p:spPr bwMode="auto">
          <a:xfrm>
            <a:off x="7391400" y="4572000"/>
            <a:ext cx="228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p>
        </p:txBody>
      </p:sp>
      <p:sp>
        <p:nvSpPr>
          <p:cNvPr id="10261" name="Line 20"/>
          <p:cNvSpPr>
            <a:spLocks noChangeShapeType="1"/>
          </p:cNvSpPr>
          <p:nvPr/>
        </p:nvSpPr>
        <p:spPr bwMode="auto">
          <a:xfrm>
            <a:off x="6400800" y="2667000"/>
            <a:ext cx="0" cy="5334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2" name="Line 21"/>
          <p:cNvSpPr>
            <a:spLocks noChangeShapeType="1"/>
          </p:cNvSpPr>
          <p:nvPr/>
        </p:nvSpPr>
        <p:spPr bwMode="auto">
          <a:xfrm flipH="1">
            <a:off x="5410200" y="34290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3" name="Line 22"/>
          <p:cNvSpPr>
            <a:spLocks noChangeShapeType="1"/>
          </p:cNvSpPr>
          <p:nvPr/>
        </p:nvSpPr>
        <p:spPr bwMode="auto">
          <a:xfrm>
            <a:off x="6705600" y="3429000"/>
            <a:ext cx="1066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4" name="Line 23"/>
          <p:cNvSpPr>
            <a:spLocks noChangeShapeType="1"/>
          </p:cNvSpPr>
          <p:nvPr/>
        </p:nvSpPr>
        <p:spPr bwMode="auto">
          <a:xfrm flipH="1">
            <a:off x="4876800" y="4114800"/>
            <a:ext cx="685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5" name="Line 24"/>
          <p:cNvSpPr>
            <a:spLocks noChangeShapeType="1"/>
          </p:cNvSpPr>
          <p:nvPr/>
        </p:nvSpPr>
        <p:spPr bwMode="auto">
          <a:xfrm>
            <a:off x="5715000" y="41148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6" name="Line 25"/>
          <p:cNvSpPr>
            <a:spLocks noChangeShapeType="1"/>
          </p:cNvSpPr>
          <p:nvPr/>
        </p:nvSpPr>
        <p:spPr bwMode="auto">
          <a:xfrm flipH="1">
            <a:off x="7391400" y="4114800"/>
            <a:ext cx="5334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7" name="Line 26"/>
          <p:cNvSpPr>
            <a:spLocks noChangeShapeType="1"/>
          </p:cNvSpPr>
          <p:nvPr/>
        </p:nvSpPr>
        <p:spPr bwMode="auto">
          <a:xfrm>
            <a:off x="8077200" y="4114800"/>
            <a:ext cx="304800" cy="4572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8" name="Text Box 27"/>
          <p:cNvSpPr txBox="1">
            <a:spLocks noChangeArrowheads="1"/>
          </p:cNvSpPr>
          <p:nvPr/>
        </p:nvSpPr>
        <p:spPr bwMode="auto">
          <a:xfrm>
            <a:off x="5699125" y="46291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10269" name="Text Box 28"/>
          <p:cNvSpPr txBox="1">
            <a:spLocks noChangeArrowheads="1"/>
          </p:cNvSpPr>
          <p:nvPr/>
        </p:nvSpPr>
        <p:spPr bwMode="auto">
          <a:xfrm>
            <a:off x="8077200" y="45720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10270" name="Text Box 29"/>
          <p:cNvSpPr txBox="1">
            <a:spLocks noChangeArrowheads="1"/>
          </p:cNvSpPr>
          <p:nvPr/>
        </p:nvSpPr>
        <p:spPr bwMode="auto">
          <a:xfrm>
            <a:off x="4495800" y="45720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7</a:t>
            </a:r>
          </a:p>
        </p:txBody>
      </p:sp>
      <p:sp>
        <p:nvSpPr>
          <p:cNvPr id="10271" name="Text Box 30"/>
          <p:cNvSpPr txBox="1">
            <a:spLocks noChangeArrowheads="1"/>
          </p:cNvSpPr>
          <p:nvPr/>
        </p:nvSpPr>
        <p:spPr bwMode="auto">
          <a:xfrm>
            <a:off x="4953000" y="38862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19</a:t>
            </a:r>
          </a:p>
        </p:txBody>
      </p:sp>
      <p:sp>
        <p:nvSpPr>
          <p:cNvPr id="10272" name="Text Box 31"/>
          <p:cNvSpPr txBox="1">
            <a:spLocks noChangeArrowheads="1"/>
          </p:cNvSpPr>
          <p:nvPr/>
        </p:nvSpPr>
        <p:spPr bwMode="auto">
          <a:xfrm>
            <a:off x="5943600" y="32004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31</a:t>
            </a:r>
          </a:p>
        </p:txBody>
      </p:sp>
      <p:sp>
        <p:nvSpPr>
          <p:cNvPr id="10273" name="Text Box 32"/>
          <p:cNvSpPr txBox="1">
            <a:spLocks noChangeArrowheads="1"/>
          </p:cNvSpPr>
          <p:nvPr/>
        </p:nvSpPr>
        <p:spPr bwMode="auto">
          <a:xfrm>
            <a:off x="6934200" y="45720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43</a:t>
            </a:r>
          </a:p>
        </p:txBody>
      </p:sp>
      <p:sp>
        <p:nvSpPr>
          <p:cNvPr id="10274" name="Text Box 33"/>
          <p:cNvSpPr txBox="1">
            <a:spLocks noChangeArrowheads="1"/>
          </p:cNvSpPr>
          <p:nvPr/>
        </p:nvSpPr>
        <p:spPr bwMode="auto">
          <a:xfrm>
            <a:off x="7315200" y="3886200"/>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2000" b="1" baseline="0">
                <a:latin typeface="Courier New" panose="02070309020205020404" pitchFamily="49" charset="0"/>
              </a:rPr>
              <a:t>59</a:t>
            </a:r>
          </a:p>
        </p:txBody>
      </p:sp>
      <p:sp>
        <p:nvSpPr>
          <p:cNvPr id="10275" name="Text Box 34"/>
          <p:cNvSpPr txBox="1">
            <a:spLocks noChangeArrowheads="1"/>
          </p:cNvSpPr>
          <p:nvPr/>
        </p:nvSpPr>
        <p:spPr bwMode="auto">
          <a:xfrm>
            <a:off x="4114800" y="5181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10276" name="Text Box 35"/>
          <p:cNvSpPr txBox="1">
            <a:spLocks noChangeArrowheads="1"/>
          </p:cNvSpPr>
          <p:nvPr/>
        </p:nvSpPr>
        <p:spPr bwMode="auto">
          <a:xfrm>
            <a:off x="5257800" y="5181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10277" name="Line 36"/>
          <p:cNvSpPr>
            <a:spLocks noChangeShapeType="1"/>
          </p:cNvSpPr>
          <p:nvPr/>
        </p:nvSpPr>
        <p:spPr bwMode="auto">
          <a:xfrm flipH="1">
            <a:off x="4495800" y="48006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78" name="Line 37"/>
          <p:cNvSpPr>
            <a:spLocks noChangeShapeType="1"/>
          </p:cNvSpPr>
          <p:nvPr/>
        </p:nvSpPr>
        <p:spPr bwMode="auto">
          <a:xfrm>
            <a:off x="5257800" y="48006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79" name="Text Box 38"/>
          <p:cNvSpPr txBox="1">
            <a:spLocks noChangeArrowheads="1"/>
          </p:cNvSpPr>
          <p:nvPr/>
        </p:nvSpPr>
        <p:spPr bwMode="auto">
          <a:xfrm>
            <a:off x="6553200" y="5181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10280" name="Text Box 39"/>
          <p:cNvSpPr txBox="1">
            <a:spLocks noChangeArrowheads="1"/>
          </p:cNvSpPr>
          <p:nvPr/>
        </p:nvSpPr>
        <p:spPr bwMode="auto">
          <a:xfrm>
            <a:off x="7696200" y="5181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sz="1800" b="1" baseline="0">
                <a:latin typeface="Courier New" panose="02070309020205020404" pitchFamily="49" charset="0"/>
              </a:rPr>
              <a:t>NULL</a:t>
            </a:r>
          </a:p>
        </p:txBody>
      </p:sp>
      <p:sp>
        <p:nvSpPr>
          <p:cNvPr id="10281" name="Line 40"/>
          <p:cNvSpPr>
            <a:spLocks noChangeShapeType="1"/>
          </p:cNvSpPr>
          <p:nvPr/>
        </p:nvSpPr>
        <p:spPr bwMode="auto">
          <a:xfrm flipH="1">
            <a:off x="6934200" y="4800600"/>
            <a:ext cx="5334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82" name="Line 41"/>
          <p:cNvSpPr>
            <a:spLocks noChangeShapeType="1"/>
          </p:cNvSpPr>
          <p:nvPr/>
        </p:nvSpPr>
        <p:spPr bwMode="auto">
          <a:xfrm>
            <a:off x="7696200" y="4800600"/>
            <a:ext cx="381000" cy="304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6556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Binary Tree Terminology</a:t>
            </a:r>
          </a:p>
        </p:txBody>
      </p:sp>
      <p:sp>
        <p:nvSpPr>
          <p:cNvPr id="11267" name="Rectangle 3"/>
          <p:cNvSpPr>
            <a:spLocks noGrp="1" noChangeArrowheads="1"/>
          </p:cNvSpPr>
          <p:nvPr>
            <p:ph idx="1"/>
          </p:nvPr>
        </p:nvSpPr>
        <p:spPr>
          <a:xfrm>
            <a:off x="609600" y="2362200"/>
            <a:ext cx="7772400" cy="3048000"/>
          </a:xfrm>
        </p:spPr>
        <p:txBody>
          <a:bodyPr/>
          <a:lstStyle/>
          <a:p>
            <a:pPr eaLnBrk="1" hangingPunct="1"/>
            <a:r>
              <a:rPr lang="en-US" smtClean="0"/>
              <a:t>A </a:t>
            </a:r>
            <a:r>
              <a:rPr lang="en-US" smtClean="0">
                <a:solidFill>
                  <a:schemeClr val="accent2"/>
                </a:solidFill>
              </a:rPr>
              <a:t>subtree</a:t>
            </a:r>
            <a:r>
              <a:rPr lang="en-US" smtClean="0"/>
              <a:t> of a binary tree is a part of the tree from a node </a:t>
            </a:r>
            <a:r>
              <a:rPr lang="en-US" b="1" i="1" smtClean="0">
                <a:latin typeface="Times New Roman" panose="02020603050405020304" pitchFamily="18" charset="0"/>
              </a:rPr>
              <a:t>N</a:t>
            </a:r>
            <a:r>
              <a:rPr lang="en-US" b="1" i="1" smtClean="0"/>
              <a:t> </a:t>
            </a:r>
            <a:r>
              <a:rPr lang="en-US" smtClean="0"/>
              <a:t>down to the leaf nodes</a:t>
            </a:r>
            <a:endParaRPr lang="en-US" b="1" i="1" smtClean="0">
              <a:latin typeface="Times New Roman" panose="02020603050405020304" pitchFamily="18" charset="0"/>
            </a:endParaRPr>
          </a:p>
          <a:p>
            <a:pPr eaLnBrk="1" hangingPunct="1"/>
            <a:r>
              <a:rPr lang="en-US" smtClean="0"/>
              <a:t>Such a subtree is said to be rooted at </a:t>
            </a:r>
            <a:r>
              <a:rPr lang="en-US" b="1" i="1" smtClean="0">
                <a:latin typeface="Times New Roman" panose="02020603050405020304" pitchFamily="18" charset="0"/>
              </a:rPr>
              <a:t>N</a:t>
            </a:r>
            <a:r>
              <a:rPr lang="en-US" smtClean="0"/>
              <a:t>, and </a:t>
            </a:r>
            <a:r>
              <a:rPr lang="en-US" b="1" i="1" smtClean="0">
                <a:latin typeface="Times New Roman" panose="02020603050405020304" pitchFamily="18" charset="0"/>
              </a:rPr>
              <a:t>N</a:t>
            </a:r>
            <a:r>
              <a:rPr lang="en-US" smtClean="0"/>
              <a:t> is called the </a:t>
            </a:r>
            <a:r>
              <a:rPr lang="en-US" smtClean="0">
                <a:solidFill>
                  <a:schemeClr val="accent2"/>
                </a:solidFill>
              </a:rPr>
              <a:t>root of the subtree</a:t>
            </a:r>
          </a:p>
        </p:txBody>
      </p:sp>
      <p:sp>
        <p:nvSpPr>
          <p:cNvPr id="4" name="Slide Number Placeholder 3"/>
          <p:cNvSpPr>
            <a:spLocks noGrp="1"/>
          </p:cNvSpPr>
          <p:nvPr>
            <p:ph type="sldNum" sz="quarter" idx="10"/>
          </p:nvPr>
        </p:nvSpPr>
        <p:spPr/>
        <p:txBody>
          <a:bodyP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fld id="{1237C489-FAA0-446F-8922-659F0CB86557}" type="slidenum">
              <a:rPr lang="en-US" sz="1200" baseline="0" smtClean="0">
                <a:latin typeface="Arial" panose="020B0604020202020204" pitchFamily="34" charset="0"/>
              </a:rPr>
              <a:pPr/>
              <a:t>9</a:t>
            </a:fld>
            <a:endParaRPr lang="en-US" sz="1200" baseline="0" dirty="0">
              <a:latin typeface="Arial" panose="020B0604020202020204" pitchFamily="34" charset="0"/>
            </a:endParaRPr>
          </a:p>
        </p:txBody>
      </p:sp>
    </p:spTree>
    <p:extLst>
      <p:ext uri="{BB962C8B-B14F-4D97-AF65-F5344CB8AC3E}">
        <p14:creationId xmlns:p14="http://schemas.microsoft.com/office/powerpoint/2010/main" val="14381535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246be18bc72c2d636326183ae46ef548ea518b"/>
</p:tagLst>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_rels/theme2.xml.rels><?xml version="1.0" encoding="UTF-8" standalone="yes"?>
<Relationships xmlns="http://schemas.openxmlformats.org/package/2006/relationships"><Relationship Id="rId1" Type="http://schemas.openxmlformats.org/officeDocument/2006/relationships/image" Target="NULL"/></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1_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Apex">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3.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4.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7.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ppt/theme/theme8.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90E45F77-AEFC-46EF-A7C1-5B338C297B02}"/>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34358</TotalTime>
  <Words>2088</Words>
  <Application>Microsoft Office PowerPoint</Application>
  <PresentationFormat>On-screen Show (4:3)</PresentationFormat>
  <Paragraphs>726</Paragraphs>
  <Slides>45</Slides>
  <Notes>34</Notes>
  <HiddenSlides>0</HiddenSlides>
  <MMClips>0</MMClips>
  <ScaleCrop>false</ScaleCrop>
  <HeadingPairs>
    <vt:vector size="4" baseType="variant">
      <vt:variant>
        <vt:lpstr>Theme</vt:lpstr>
      </vt:variant>
      <vt:variant>
        <vt:i4>8</vt:i4>
      </vt:variant>
      <vt:variant>
        <vt:lpstr>Slide Titles</vt:lpstr>
      </vt:variant>
      <vt:variant>
        <vt:i4>45</vt:i4>
      </vt:variant>
    </vt:vector>
  </HeadingPairs>
  <TitlesOfParts>
    <vt:vector size="53" baseType="lpstr">
      <vt:lpstr>1_Austin</vt:lpstr>
      <vt:lpstr>Apex</vt:lpstr>
      <vt:lpstr>Parallax</vt:lpstr>
      <vt:lpstr>Berlin</vt:lpstr>
      <vt:lpstr>Office Theme</vt:lpstr>
      <vt:lpstr>Facet</vt:lpstr>
      <vt:lpstr>Integral</vt:lpstr>
      <vt:lpstr>Basis</vt:lpstr>
      <vt:lpstr>ECE 532</vt:lpstr>
      <vt:lpstr>Learning Outcomes</vt:lpstr>
      <vt:lpstr>Definition and Application of Binary Trees</vt:lpstr>
      <vt:lpstr>Terminology</vt:lpstr>
      <vt:lpstr>Binary Tree Terminology</vt:lpstr>
      <vt:lpstr>Binary Tree Terminology</vt:lpstr>
      <vt:lpstr>Binary Tree Terminology</vt:lpstr>
      <vt:lpstr>Binary Tree Terminology</vt:lpstr>
      <vt:lpstr>Binary Tree Terminology</vt:lpstr>
      <vt:lpstr>Subtrees of Binary Trees</vt:lpstr>
      <vt:lpstr>Binary Tree Terminology</vt:lpstr>
      <vt:lpstr>Uses of Binary Trees</vt:lpstr>
      <vt:lpstr>Binary Search Tree Operations</vt:lpstr>
      <vt:lpstr>Binary Search Tree Node</vt:lpstr>
      <vt:lpstr>Creating a New Node</vt:lpstr>
      <vt:lpstr>Inserting an item into a Binary Search Tree</vt:lpstr>
      <vt:lpstr>InsertNode Function</vt:lpstr>
      <vt:lpstr>Inserting an item into a Binary Search Tree</vt:lpstr>
      <vt:lpstr>Inserting an item into a Binary Search Tree</vt:lpstr>
      <vt:lpstr>Traversing a Binary Tree</vt:lpstr>
      <vt:lpstr>INORDER Traversal Algorithm</vt:lpstr>
      <vt:lpstr> Inorder Traversal:  A E H J M T Y </vt:lpstr>
      <vt:lpstr>PowerPoint Presentation</vt:lpstr>
      <vt:lpstr>PREORDER Traversal Algorithm</vt:lpstr>
      <vt:lpstr> Preorder Traversal:   J E A H T M Y</vt:lpstr>
      <vt:lpstr>PowerPoint Presentation</vt:lpstr>
      <vt:lpstr>POSTORDER Traversal Algorithm</vt:lpstr>
      <vt:lpstr>PowerPoint Presentation</vt:lpstr>
      <vt:lpstr>PowerPoint Presentation</vt:lpstr>
      <vt:lpstr>Traversing a Binary Tree</vt:lpstr>
      <vt:lpstr>A Binary Expression Tree       </vt:lpstr>
      <vt:lpstr>A Binary Expression Tree is . . .</vt:lpstr>
      <vt:lpstr>A Binary Expression Tree</vt:lpstr>
      <vt:lpstr>A Binary Expression Tree</vt:lpstr>
      <vt:lpstr>A Binary Expression Tree</vt:lpstr>
      <vt:lpstr>Application of TREE: Converting Infix to RPN</vt:lpstr>
      <vt:lpstr>PowerPoint Presentation</vt:lpstr>
      <vt:lpstr>Searching in a Binary Tree</vt:lpstr>
      <vt:lpstr>Searching in a Binary Tree</vt:lpstr>
      <vt:lpstr>Searching in a Binary Tree</vt:lpstr>
      <vt:lpstr>Deleting a Node from a  Binary Tree – Leaf Node</vt:lpstr>
      <vt:lpstr>Deleting a Node from a  Binary Tree – One Child</vt:lpstr>
      <vt:lpstr>Deleting a Node from a  Binary Tree – One Child</vt:lpstr>
      <vt:lpstr>Deleting a Node from a  Binary Tree – Two Children</vt:lpstr>
      <vt:lpstr>Deleting a Node from a  Binary Tree – Two Children</vt:lpstr>
    </vt:vector>
  </TitlesOfParts>
  <Company>TEAM 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431</dc:title>
  <dc:creator>Asus</dc:creator>
  <cp:lastModifiedBy>Asus</cp:lastModifiedBy>
  <cp:revision>458</cp:revision>
  <dcterms:created xsi:type="dcterms:W3CDTF">2015-08-28T06:37:10Z</dcterms:created>
  <dcterms:modified xsi:type="dcterms:W3CDTF">2016-12-01T02:57:08Z</dcterms:modified>
</cp:coreProperties>
</file>