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0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1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4068" r:id="rId3"/>
    <p:sldMasterId id="2147484082" r:id="rId4"/>
    <p:sldMasterId id="2147484094" r:id="rId5"/>
    <p:sldMasterId id="2147484108" r:id="rId6"/>
    <p:sldMasterId id="2147484121" r:id="rId7"/>
    <p:sldMasterId id="2147484134" r:id="rId8"/>
    <p:sldMasterId id="2147484147" r:id="rId9"/>
    <p:sldMasterId id="2147484165" r:id="rId10"/>
    <p:sldMasterId id="2147484199" r:id="rId11"/>
    <p:sldMasterId id="2147484212" r:id="rId12"/>
  </p:sldMasterIdLst>
  <p:notesMasterIdLst>
    <p:notesMasterId r:id="rId52"/>
  </p:notesMasterIdLst>
  <p:sldIdLst>
    <p:sldId id="582" r:id="rId13"/>
    <p:sldId id="734" r:id="rId14"/>
    <p:sldId id="777" r:id="rId15"/>
    <p:sldId id="778" r:id="rId16"/>
    <p:sldId id="779" r:id="rId17"/>
    <p:sldId id="780" r:id="rId18"/>
    <p:sldId id="781" r:id="rId19"/>
    <p:sldId id="782" r:id="rId20"/>
    <p:sldId id="783" r:id="rId21"/>
    <p:sldId id="784" r:id="rId22"/>
    <p:sldId id="785" r:id="rId23"/>
    <p:sldId id="822" r:id="rId24"/>
    <p:sldId id="823" r:id="rId25"/>
    <p:sldId id="771" r:id="rId26"/>
    <p:sldId id="772" r:id="rId27"/>
    <p:sldId id="786" r:id="rId28"/>
    <p:sldId id="787" r:id="rId29"/>
    <p:sldId id="804" r:id="rId30"/>
    <p:sldId id="805" r:id="rId31"/>
    <p:sldId id="789" r:id="rId32"/>
    <p:sldId id="790" r:id="rId33"/>
    <p:sldId id="791" r:id="rId34"/>
    <p:sldId id="792" r:id="rId35"/>
    <p:sldId id="793" r:id="rId36"/>
    <p:sldId id="794" r:id="rId37"/>
    <p:sldId id="795" r:id="rId38"/>
    <p:sldId id="796" r:id="rId39"/>
    <p:sldId id="803" r:id="rId40"/>
    <p:sldId id="806" r:id="rId41"/>
    <p:sldId id="773" r:id="rId42"/>
    <p:sldId id="807" r:id="rId43"/>
    <p:sldId id="819" r:id="rId44"/>
    <p:sldId id="808" r:id="rId45"/>
    <p:sldId id="809" r:id="rId46"/>
    <p:sldId id="821" r:id="rId47"/>
    <p:sldId id="810" r:id="rId48"/>
    <p:sldId id="815" r:id="rId49"/>
    <p:sldId id="816" r:id="rId50"/>
    <p:sldId id="817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ags" Target="tags/tag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A9A741-CD53-4E2C-AFD2-97BE2F4CD5E4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7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7765E-A2B0-480F-8E8F-D25661139EBD}" type="slidenum">
              <a:rPr lang="en-US" altLang="zh-TW">
                <a:solidFill>
                  <a:srgbClr val="000000"/>
                </a:solidFill>
              </a:rPr>
              <a:pPr/>
              <a:t>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7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612D8-042A-4BAF-AB88-BA7CE80037F1}" type="slidenum">
              <a:rPr lang="en-US" altLang="zh-TW">
                <a:solidFill>
                  <a:srgbClr val="000000"/>
                </a:solidFill>
              </a:rPr>
              <a:pPr/>
              <a:t>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6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A7CC7-6D2D-4091-B328-CA69FD4326BC}" type="slidenum">
              <a:rPr lang="en-US" altLang="zh-TW">
                <a:solidFill>
                  <a:srgbClr val="000000"/>
                </a:solidFill>
              </a:rPr>
              <a:pPr/>
              <a:t>26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40887-9FD4-4FCA-8227-BC41FBE62014}" type="slidenum">
              <a:rPr lang="en-US" altLang="zh-TW">
                <a:solidFill>
                  <a:srgbClr val="000000"/>
                </a:solidFill>
              </a:rPr>
              <a:pPr/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AEF0F-F909-4B49-9614-7ADC68B153B8}" type="slidenum">
              <a:rPr lang="en-US" altLang="zh-TW">
                <a:solidFill>
                  <a:srgbClr val="000000"/>
                </a:solidFill>
              </a:rPr>
              <a:pPr/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7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72B0A-E6B1-4E04-B64C-729EB3D8E549}" type="slidenum">
              <a:rPr lang="en-US" altLang="zh-TW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7E8CF-10E3-48E2-B9EC-33632F54D2D8}" type="slidenum">
              <a:rPr lang="en-US" altLang="zh-TW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7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24291-4C95-4A88-9E06-67BD4851B06D}" type="slidenum">
              <a:rPr lang="en-US" altLang="zh-TW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F13B4-53E8-4E63-BE37-CF68C2DB53DE}" type="slidenum">
              <a:rPr lang="en-US" altLang="zh-TW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2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BB292-D6E8-475D-940E-241D2F19A555}" type="slidenum">
              <a:rPr lang="en-US" altLang="zh-TW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5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FCD0A-8C4A-4F25-84A9-37D1FA470600}" type="slidenum">
              <a:rPr lang="en-US" altLang="zh-TW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3AB39-24E4-470F-9F65-D71E4FA865AA}" type="slidenum">
              <a:rPr lang="en-US" altLang="zh-TW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CD2314-458A-4F02-8F8F-5A3F90CCE44B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99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B3BA81-BB23-4726-A86C-96132E337CFE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357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5BFEA-1B45-4FB4-ACB1-556B765492CC}" type="slidenum">
              <a:rPr lang="en-US" altLang="zh-TW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758D4-9B13-4560-A341-0486191804D3}" type="slidenum">
              <a:rPr lang="en-US" altLang="zh-TW">
                <a:solidFill>
                  <a:srgbClr val="000000"/>
                </a:solidFill>
              </a:rPr>
              <a:pPr/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53227-44C1-4BB6-B6F8-C8F2335157AE}" type="slidenum">
              <a:rPr lang="en-US" altLang="zh-TW">
                <a:solidFill>
                  <a:srgbClr val="000000"/>
                </a:solidFill>
              </a:rPr>
              <a:pPr/>
              <a:t>22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A82AE-D8A8-4650-A364-91A7685E9281}" type="slidenum">
              <a:rPr lang="en-US" altLang="zh-TW">
                <a:solidFill>
                  <a:srgbClr val="000000"/>
                </a:solidFill>
              </a:rPr>
              <a:pPr/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93D2-C5BB-4B3E-9106-3FCB6C22EB04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2583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1A0A-9E61-4F1D-9442-26A9AB459767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48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C700-F8CB-40A1-A229-E7FB0BAB6F44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900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0743-F851-44F3-BA82-C1B080C6B7D7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78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632C-80DF-45A0-B319-E5C824EB2D5F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850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E10-FAFE-45E5-974A-72C9B7234DF5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411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951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453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749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9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9092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0542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ED45-7A6B-451A-9A99-9DF6025810A9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213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D506-4DB7-4AEC-9ACB-57445D8306D1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1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EE92-6EC2-4693-8E2D-412BFE2B5C23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375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29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1763-8B8A-4E9E-94B4-B834DF669C4B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87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93D2-C5BB-4B3E-9106-3FCB6C22EB04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017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1A0A-9E61-4F1D-9442-26A9AB459767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800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C700-F8CB-40A1-A229-E7FB0BAB6F44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4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0743-F851-44F3-BA82-C1B080C6B7D7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110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632C-80DF-45A0-B319-E5C824EB2D5F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83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7E10-FAFE-45E5-974A-72C9B7234DF5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210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117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7644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316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0458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860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ED45-7A6B-451A-9A99-9DF6025810A9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560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D506-4DB7-4AEC-9ACB-57445D8306D1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2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3E0F-4AB4-4E7F-8660-4622C6EDE2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6221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6FEF8-E19D-4DD4-97A7-851CF273CD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77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A433A-DBD4-4854-8CD4-336379E037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950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4C803-E341-4370-B794-B08F6E40A0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34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EACF8-D7C7-4E5F-AA59-15034F4F9D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62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CDCB3-2F07-4122-9174-232122B01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401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7CC0B-81E9-4EEB-BE2A-0433D55B1C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157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307D9-E55D-413F-96C3-8E165AD935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541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7872-8A1B-4974-844E-A6BDBC8982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951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7005-2159-4B9A-B861-E2E49B3D2D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4461F-15A9-437A-A5DA-6FBBAD2C43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0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9700" y="6438900"/>
            <a:ext cx="5581650" cy="4191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675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3DBC17-4A8D-436B-A3BE-8BC06DBF0B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99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3E0F-4AB4-4E7F-8660-4622C6EDE2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9441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6FEF8-E19D-4DD4-97A7-851CF273CD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77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A433A-DBD4-4854-8CD4-336379E037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6920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4C803-E341-4370-B794-B08F6E40A0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46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EACF8-D7C7-4E5F-AA59-15034F4F9D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2033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CDCB3-2F07-4122-9174-232122B01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9838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7CC0B-81E9-4EEB-BE2A-0433D55B1C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8002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307D9-E55D-413F-96C3-8E165AD935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0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7872-8A1B-4974-844E-A6BDBC8982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6166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7005-2159-4B9A-B861-E2E49B3D2D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8181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4461F-15A9-437A-A5DA-6FBBAD2C43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41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9700" y="6438900"/>
            <a:ext cx="5581650" cy="4191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675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3DBC17-4A8D-436B-A3BE-8BC06DBF0B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301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301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3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303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303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303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按一下以編輯母片次標題樣式</a:t>
            </a:r>
          </a:p>
        </p:txBody>
      </p:sp>
      <p:sp>
        <p:nvSpPr>
          <p:cNvPr id="4303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7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422E67D-DB42-4EAB-8E4F-37462CC45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562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E4A5F-B476-4685-8318-CEB8749BA2A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17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632E3-C855-47C2-8AD4-679B074610F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33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1D7F-4CEF-4A26-8A1E-807B98B5709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7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AF00A-27B9-4541-9EAE-1D0C2B650D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36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34B6-4C5D-4A02-A712-329DE4BDD2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C9C1-35F4-4226-A74D-8FEB26D3DCA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70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38B4-8C85-4978-AECE-958441A88BB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5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7EE11-0EFD-4E93-B11C-EAEF5E23263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19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D020F-4F98-47CA-979B-8B3899CE729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2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313" y="306388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13" y="306388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9F85A-4A98-4E51-876D-07C1F0A1F6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70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CBF8FC-19B9-49DC-B6A7-B48E6E0653C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33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4013" y="18303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13" y="39639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8121BE-7E93-40CB-BF4F-CD109583385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2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Line 8"/>
          <p:cNvSpPr>
            <a:spLocks noChangeShapeType="1"/>
          </p:cNvSpPr>
          <p:nvPr userDrawn="1"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9161" name="Line 9"/>
          <p:cNvSpPr>
            <a:spLocks noChangeShapeType="1"/>
          </p:cNvSpPr>
          <p:nvPr userDrawn="1"/>
        </p:nvSpPr>
        <p:spPr bwMode="auto">
          <a:xfrm>
            <a:off x="381000" y="9144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9164" name="AutoShape 12"/>
          <p:cNvSpPr>
            <a:spLocks noChangeArrowheads="1"/>
          </p:cNvSpPr>
          <p:nvPr userDrawn="1"/>
        </p:nvSpPr>
        <p:spPr bwMode="auto">
          <a:xfrm>
            <a:off x="5029200" y="4038600"/>
            <a:ext cx="4114800" cy="4132263"/>
          </a:xfrm>
          <a:prstGeom prst="diamond">
            <a:avLst/>
          </a:prstGeom>
          <a:solidFill>
            <a:srgbClr val="00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4400" u="sng" smtClean="0">
                <a:solidFill>
                  <a:srgbClr val="A50021"/>
                </a:solidFill>
                <a:latin typeface="Garamond" panose="02020404030301010803" pitchFamily="18" charset="0"/>
              </a:rPr>
              <a:t>TECH</a:t>
            </a:r>
            <a:r>
              <a:rPr lang="en-US" sz="4800" u="sng" smtClean="0">
                <a:solidFill>
                  <a:srgbClr val="A50021"/>
                </a:solidFill>
                <a:latin typeface="Garamond" panose="02020404030301010803" pitchFamily="18" charset="0"/>
              </a:rPr>
              <a:t> </a:t>
            </a:r>
            <a:endParaRPr lang="en-US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6666"/>
                </a:solidFill>
                <a:latin typeface="Garamond" panose="02020404030301010803" pitchFamily="18" charset="0"/>
              </a:rPr>
              <a:t>Computer Science</a:t>
            </a:r>
            <a:endParaRPr lang="en-US" smtClean="0">
              <a:solidFill>
                <a:srgbClr val="006666"/>
              </a:solidFill>
              <a:latin typeface="Garamond" panose="02020404030301010803" pitchFamily="18" charset="0"/>
            </a:endParaRPr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0"/>
            <a:ext cx="8229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0" y="1066800"/>
            <a:ext cx="8229600" cy="563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2575" indent="-282575">
              <a:defRPr/>
            </a:lvl1pPr>
            <a:lvl2pPr marL="800100" lvl="1" indent="-403225">
              <a:defRPr/>
            </a:lvl2pPr>
            <a:lvl3pPr marL="1200150" lvl="2" indent="-285750">
              <a:defRPr/>
            </a:lvl3pPr>
            <a:lvl4pPr marL="1598613" lvl="3" indent="-222250">
              <a:defRPr/>
            </a:lvl4pPr>
            <a:lvl5pPr lvl="4" indent="-280988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>
                <a:sym typeface="MT Extra" panose="05050102010205020202" pitchFamily="18" charset="2"/>
              </a:rPr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953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1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6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513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990600"/>
            <a:ext cx="40513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7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15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5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96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28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0267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2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637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388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301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301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3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303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303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303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按一下以編輯母片次標題樣式</a:t>
            </a:r>
          </a:p>
        </p:txBody>
      </p:sp>
      <p:sp>
        <p:nvSpPr>
          <p:cNvPr id="4303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7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422E67D-DB42-4EAB-8E4F-37462CC45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455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E4A5F-B476-4685-8318-CEB8749BA2A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7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632E3-C855-47C2-8AD4-679B074610F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3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1D7F-4CEF-4A26-8A1E-807B98B5709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329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AF00A-27B9-4541-9EAE-1D0C2B650D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138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34B6-4C5D-4A02-A712-329DE4BDD2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52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C9C1-35F4-4226-A74D-8FEB26D3DCA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94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38B4-8C85-4978-AECE-958441A88BB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383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7EE11-0EFD-4E93-B11C-EAEF5E23263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77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D020F-4F98-47CA-979B-8B3899CE729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690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313" y="306388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13" y="306388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9F85A-4A98-4E51-876D-07C1F0A1F6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77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CBF8FC-19B9-49DC-B6A7-B48E6E0653C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4013" y="18303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13" y="39639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8121BE-7E93-40CB-BF4F-CD109583385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83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15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16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17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517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E5EE92-6EC2-4693-8E2D-412BFE2B5C2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43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5A6C-6B7A-4400-BB7A-AF956251A60A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13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F1763-8B8A-4E9E-94B4-B834DF669C4B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031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293D2-C5BB-4B3E-9106-3FCB6C22EB0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22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A0A-9E61-4F1D-9442-26A9AB45976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970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CC700-F8CB-40A1-A229-E7FB0BAB6F4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7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C0743-F851-44F3-BA82-C1B080C6B7D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370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7632C-80DF-45A0-B319-E5C824EB2D5F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3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7E10-FAFE-45E5-974A-72C9B7234DF5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ED45-7A6B-451A-9A99-9DF6025810A9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33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FD506-4DB7-4AEC-9ACB-57445D8306D1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409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D42287B-B2B4-42A7-A9DA-3760072EA48D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022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15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16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17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517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E5EE92-6EC2-4693-8E2D-412BFE2B5C2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120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5A6C-6B7A-4400-BB7A-AF956251A60A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93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F1763-8B8A-4E9E-94B4-B834DF669C4B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94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293D2-C5BB-4B3E-9106-3FCB6C22EB0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598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A0A-9E61-4F1D-9442-26A9AB45976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012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CC700-F8CB-40A1-A229-E7FB0BAB6F4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85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C0743-F851-44F3-BA82-C1B080C6B7D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0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7632C-80DF-45A0-B319-E5C824EB2D5F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50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7E10-FAFE-45E5-974A-72C9B7234DF5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80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ED45-7A6B-451A-9A99-9DF6025810A9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46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FD506-4DB7-4AEC-9ACB-57445D8306D1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887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D42287B-B2B4-42A7-A9DA-3760072EA48D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24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15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16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17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517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E5EE92-6EC2-4693-8E2D-412BFE2B5C2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299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5A6C-6B7A-4400-BB7A-AF956251A60A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406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F1763-8B8A-4E9E-94B4-B834DF669C4B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213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293D2-C5BB-4B3E-9106-3FCB6C22EB0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1564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A0A-9E61-4F1D-9442-26A9AB45976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CC700-F8CB-40A1-A229-E7FB0BAB6F4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912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C0743-F851-44F3-BA82-C1B080C6B7D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96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7632C-80DF-45A0-B319-E5C824EB2D5F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51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7E10-FAFE-45E5-974A-72C9B7234DF5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593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ED45-7A6B-451A-9A99-9DF6025810A9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064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FD506-4DB7-4AEC-9ACB-57445D8306D1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96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D42287B-B2B4-42A7-A9DA-3760072EA48D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61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EE92-6EC2-4693-8E2D-412BFE2B5C23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19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59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1763-8B8A-4E9E-94B4-B834DF669C4B}" type="slidenum">
              <a:rPr lang="en-US" altLang="zh-TW" smtClean="0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97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8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97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Rectangle 2073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063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2010" name="Rectangle 20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8303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42011" name="Rectangle 207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013" y="6115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42012" name="Rectangle 2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2250" y="60975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algn="ctr" fontAlgn="base"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42013" name="Rectangle 2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1250" y="60975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E475AFB8-A618-4093-9896-3C4102FA72AB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55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>
                <a:sym typeface="MT Extra" panose="05050102010205020202" pitchFamily="18" charset="2"/>
              </a:rPr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8" name="Line 10"/>
          <p:cNvSpPr>
            <a:spLocks noChangeShapeType="1"/>
          </p:cNvSpPr>
          <p:nvPr userDrawn="1"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8139" name="Line 11"/>
          <p:cNvSpPr>
            <a:spLocks noChangeShapeType="1"/>
          </p:cNvSpPr>
          <p:nvPr userDrawn="1"/>
        </p:nvSpPr>
        <p:spPr bwMode="auto">
          <a:xfrm>
            <a:off x="381000" y="914400"/>
            <a:ext cx="822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Q"/>
        <a:defRPr kumimoji="1" sz="2400" b="1" kern="1200">
          <a:solidFill>
            <a:schemeClr val="tx1"/>
          </a:solidFill>
          <a:latin typeface="+mn-lt"/>
          <a:ea typeface="+mn-ea"/>
          <a:cs typeface="+mn-cs"/>
          <a:sym typeface="MT Extra" panose="05050102010205020202" pitchFamily="18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T Extra" panose="05050102010205020202" pitchFamily="18" charset="2"/>
        <a:buChar char="f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Rectangle 2073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063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2010" name="Rectangle 20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8303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42011" name="Rectangle 207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013" y="6115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42012" name="Rectangle 2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2250" y="60975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algn="ctr" fontAlgn="base"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42013" name="Rectangle 2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1250" y="60975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E475AFB8-A618-4093-9896-3C4102FA72AB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412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412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414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4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415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01986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412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412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414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4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415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84025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412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412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414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4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415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876979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7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Graph%20Terminology.pdf" TargetMode="External"/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8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8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4</a:t>
            </a:r>
            <a:r>
              <a:rPr lang="en-US" dirty="0" smtClean="0"/>
              <a:t>: GRAPHS (PART 1</a:t>
            </a:r>
            <a:r>
              <a:rPr lang="en-US" smtClean="0"/>
              <a:t>: INTRODUCTION INTO GRAPHS) </a:t>
            </a:r>
            <a:endParaRPr lang="en-US" dirty="0" smtClean="0"/>
          </a:p>
          <a:p>
            <a:r>
              <a:rPr lang="en-US" dirty="0" smtClean="0"/>
              <a:t>Lecturer</a:t>
            </a:r>
            <a:r>
              <a:rPr lang="en-US" dirty="0"/>
              <a:t>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782066" y="999315"/>
            <a:ext cx="7570060" cy="0"/>
          </a:xfrm>
          <a:custGeom>
            <a:avLst/>
            <a:gdLst/>
            <a:ahLst/>
            <a:cxnLst/>
            <a:rect l="l" t="t" r="r" b="b"/>
            <a:pathLst>
              <a:path w="8863279">
                <a:moveTo>
                  <a:pt x="0" y="0"/>
                </a:moveTo>
                <a:lnTo>
                  <a:pt x="8863279" y="0"/>
                </a:lnTo>
              </a:path>
            </a:pathLst>
          </a:custGeom>
          <a:ln w="44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14" name="object 14"/>
          <p:cNvSpPr txBox="1"/>
          <p:nvPr/>
        </p:nvSpPr>
        <p:spPr>
          <a:xfrm>
            <a:off x="8263376" y="1008480"/>
            <a:ext cx="271023" cy="210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264"/>
              </a:lnSpc>
              <a:spcBef>
                <a:spcPts val="63"/>
              </a:spcBef>
            </a:pPr>
            <a:r>
              <a:rPr lang="en-US" sz="1196" dirty="0" smtClean="0">
                <a:latin typeface="Times New Roman"/>
                <a:cs typeface="Times New Roman"/>
              </a:rPr>
              <a:t>10</a:t>
            </a:r>
            <a:endParaRPr sz="1196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3708" y="1374464"/>
            <a:ext cx="2553551" cy="344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2554"/>
              </a:lnSpc>
              <a:spcBef>
                <a:spcPts val="127"/>
              </a:spcBef>
            </a:pP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2520" spc="33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directed</a:t>
            </a:r>
            <a:r>
              <a:rPr sz="2520" spc="293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graph</a:t>
            </a:r>
            <a:endParaRPr sz="25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220" y="1895195"/>
            <a:ext cx="6239180" cy="796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926"/>
              </a:lnSpc>
              <a:spcBef>
                <a:spcPts val="96"/>
              </a:spcBef>
            </a:pPr>
            <a:r>
              <a:rPr lang="en-US" sz="2626" baseline="1222" dirty="0">
                <a:solidFill>
                  <a:srgbClr val="0000FF"/>
                </a:solidFill>
                <a:latin typeface="Segoe UI"/>
                <a:cs typeface="Segoe UI"/>
              </a:rPr>
              <a:t>G</a:t>
            </a:r>
            <a:r>
              <a:rPr lang="en-US" sz="2800" baseline="1222" dirty="0">
                <a:solidFill>
                  <a:srgbClr val="0000FF"/>
                </a:solidFill>
                <a:latin typeface="Segoe UI"/>
                <a:cs typeface="Segoe UI"/>
              </a:rPr>
              <a:t>=( V </a:t>
            </a:r>
            <a:r>
              <a:rPr lang="en-US" sz="2800" baseline="1222" dirty="0" smtClean="0">
                <a:solidFill>
                  <a:srgbClr val="0000FF"/>
                </a:solidFill>
                <a:latin typeface="Segoe UI"/>
                <a:cs typeface="Segoe UI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lang="en-US" sz="2800" baseline="1222" dirty="0" smtClean="0">
                <a:solidFill>
                  <a:srgbClr val="0000FF"/>
                </a:solidFill>
                <a:latin typeface="Segoe UI"/>
                <a:cs typeface="Segoe UI"/>
              </a:rPr>
              <a:t>E ) with vertex set</a:t>
            </a:r>
          </a:p>
          <a:p>
            <a:pPr marL="10847">
              <a:lnSpc>
                <a:spcPts val="1926"/>
              </a:lnSpc>
              <a:spcBef>
                <a:spcPts val="96"/>
              </a:spcBef>
            </a:pPr>
            <a:endParaRPr lang="en-US" sz="2800" baseline="1222" dirty="0" smtClean="0">
              <a:solidFill>
                <a:srgbClr val="0000FF"/>
              </a:solidFill>
              <a:latin typeface="Segoe UI"/>
              <a:cs typeface="Segoe UI"/>
            </a:endParaRPr>
          </a:p>
          <a:p>
            <a:pPr marL="10847">
              <a:lnSpc>
                <a:spcPts val="1926"/>
              </a:lnSpc>
              <a:spcBef>
                <a:spcPts val="96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		V={0, 1, 2, 3, 4, 5, 6}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213" y="3090878"/>
            <a:ext cx="7615006" cy="1252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794"/>
              </a:lnSpc>
              <a:spcBef>
                <a:spcPts val="9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2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edge</a:t>
            </a:r>
            <a:r>
              <a:rPr sz="2800" spc="18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endParaRPr lang="en-US" sz="28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0847">
              <a:lnSpc>
                <a:spcPct val="150000"/>
              </a:lnSpc>
              <a:spcBef>
                <a:spcPts val="90"/>
              </a:spcBef>
            </a:pPr>
            <a:r>
              <a:rPr lang="en-US" sz="2800" dirty="0" smtClean="0"/>
              <a:t>E= {(0, 2), (0, 4), (0, 5), (1, 0), (2, 1), (2, 5), (3, 1), (3, 6), (4, 0), (4, 5), (6, 3), (6, 5</a:t>
            </a:r>
            <a:r>
              <a:rPr lang="en-US" sz="2800" dirty="0"/>
              <a:t>)</a:t>
            </a:r>
          </a:p>
          <a:p>
            <a:pPr marL="10847">
              <a:lnSpc>
                <a:spcPts val="1794"/>
              </a:lnSpc>
              <a:spcBef>
                <a:spcPts val="9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06" y="4099656"/>
            <a:ext cx="2847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782066" y="999315"/>
            <a:ext cx="7570060" cy="0"/>
          </a:xfrm>
          <a:custGeom>
            <a:avLst/>
            <a:gdLst/>
            <a:ahLst/>
            <a:cxnLst/>
            <a:rect l="l" t="t" r="r" b="b"/>
            <a:pathLst>
              <a:path w="8863279">
                <a:moveTo>
                  <a:pt x="0" y="0"/>
                </a:moveTo>
                <a:lnTo>
                  <a:pt x="8863279" y="0"/>
                </a:lnTo>
              </a:path>
            </a:pathLst>
          </a:custGeom>
          <a:ln w="44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19" name="object 19"/>
          <p:cNvSpPr/>
          <p:nvPr/>
        </p:nvSpPr>
        <p:spPr>
          <a:xfrm>
            <a:off x="3807755" y="2530491"/>
            <a:ext cx="536924" cy="3270361"/>
          </a:xfrm>
          <a:custGeom>
            <a:avLst/>
            <a:gdLst/>
            <a:ahLst/>
            <a:cxnLst/>
            <a:rect l="l" t="t" r="r" b="b"/>
            <a:pathLst>
              <a:path w="628649" h="3829048">
                <a:moveTo>
                  <a:pt x="628649" y="0"/>
                </a:moveTo>
                <a:lnTo>
                  <a:pt x="514349" y="2686050"/>
                </a:lnTo>
                <a:lnTo>
                  <a:pt x="0" y="382904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0" name="object 20"/>
          <p:cNvSpPr/>
          <p:nvPr/>
        </p:nvSpPr>
        <p:spPr>
          <a:xfrm>
            <a:off x="2392224" y="3067416"/>
            <a:ext cx="878605" cy="1317907"/>
          </a:xfrm>
          <a:custGeom>
            <a:avLst/>
            <a:gdLst/>
            <a:ahLst/>
            <a:cxnLst/>
            <a:rect l="l" t="t" r="r" b="b"/>
            <a:pathLst>
              <a:path w="1028700" h="1543050">
                <a:moveTo>
                  <a:pt x="0" y="0"/>
                </a:moveTo>
                <a:lnTo>
                  <a:pt x="1028700" y="154305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1" name="object 21"/>
          <p:cNvSpPr/>
          <p:nvPr/>
        </p:nvSpPr>
        <p:spPr>
          <a:xfrm>
            <a:off x="2685093" y="2188811"/>
            <a:ext cx="4051344" cy="3612041"/>
          </a:xfrm>
          <a:custGeom>
            <a:avLst/>
            <a:gdLst/>
            <a:ahLst/>
            <a:cxnLst/>
            <a:rect l="l" t="t" r="r" b="b"/>
            <a:pathLst>
              <a:path w="4743449" h="4229098">
                <a:moveTo>
                  <a:pt x="685799" y="0"/>
                </a:moveTo>
                <a:lnTo>
                  <a:pt x="1943099" y="400049"/>
                </a:lnTo>
                <a:lnTo>
                  <a:pt x="3600449" y="1200149"/>
                </a:lnTo>
                <a:lnTo>
                  <a:pt x="4743449" y="2000249"/>
                </a:lnTo>
                <a:lnTo>
                  <a:pt x="685800" y="2514600"/>
                </a:lnTo>
                <a:lnTo>
                  <a:pt x="0" y="3543300"/>
                </a:lnTo>
                <a:lnTo>
                  <a:pt x="1314450" y="422909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2" name="object 22"/>
          <p:cNvSpPr/>
          <p:nvPr/>
        </p:nvSpPr>
        <p:spPr>
          <a:xfrm>
            <a:off x="2392224" y="2188811"/>
            <a:ext cx="3367986" cy="3612041"/>
          </a:xfrm>
          <a:custGeom>
            <a:avLst/>
            <a:gdLst/>
            <a:ahLst/>
            <a:cxnLst/>
            <a:rect l="l" t="t" r="r" b="b"/>
            <a:pathLst>
              <a:path w="3943350" h="4229098">
                <a:moveTo>
                  <a:pt x="0" y="1028700"/>
                </a:moveTo>
                <a:lnTo>
                  <a:pt x="971550" y="0"/>
                </a:lnTo>
                <a:lnTo>
                  <a:pt x="1200150" y="1428750"/>
                </a:lnTo>
                <a:lnTo>
                  <a:pt x="2286000" y="400049"/>
                </a:lnTo>
                <a:lnTo>
                  <a:pt x="2743200" y="1600200"/>
                </a:lnTo>
                <a:lnTo>
                  <a:pt x="3943350" y="1200149"/>
                </a:lnTo>
                <a:lnTo>
                  <a:pt x="2171700" y="3086100"/>
                </a:lnTo>
                <a:lnTo>
                  <a:pt x="3943350" y="3200399"/>
                </a:lnTo>
                <a:lnTo>
                  <a:pt x="3086100" y="3886200"/>
                </a:lnTo>
                <a:lnTo>
                  <a:pt x="1657350" y="4229098"/>
                </a:lnTo>
                <a:lnTo>
                  <a:pt x="1028700" y="2571750"/>
                </a:lnTo>
                <a:lnTo>
                  <a:pt x="1200150" y="142875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3" name="object 23"/>
          <p:cNvSpPr/>
          <p:nvPr/>
        </p:nvSpPr>
        <p:spPr>
          <a:xfrm>
            <a:off x="2441036" y="3067416"/>
            <a:ext cx="1806021" cy="1757210"/>
          </a:xfrm>
          <a:custGeom>
            <a:avLst/>
            <a:gdLst/>
            <a:ahLst/>
            <a:cxnLst/>
            <a:rect l="l" t="t" r="r" b="b"/>
            <a:pathLst>
              <a:path w="2114550" h="2057400">
                <a:moveTo>
                  <a:pt x="0" y="0"/>
                </a:moveTo>
                <a:lnTo>
                  <a:pt x="761" y="762"/>
                </a:lnTo>
                <a:lnTo>
                  <a:pt x="3047" y="2286"/>
                </a:lnTo>
                <a:lnTo>
                  <a:pt x="7620" y="4572"/>
                </a:lnTo>
                <a:lnTo>
                  <a:pt x="14477" y="9144"/>
                </a:lnTo>
                <a:lnTo>
                  <a:pt x="23621" y="15240"/>
                </a:lnTo>
                <a:lnTo>
                  <a:pt x="36575" y="22860"/>
                </a:lnTo>
                <a:lnTo>
                  <a:pt x="52577" y="33528"/>
                </a:lnTo>
                <a:lnTo>
                  <a:pt x="72390" y="45720"/>
                </a:lnTo>
                <a:lnTo>
                  <a:pt x="96011" y="60960"/>
                </a:lnTo>
                <a:lnTo>
                  <a:pt x="122681" y="77724"/>
                </a:lnTo>
                <a:lnTo>
                  <a:pt x="153161" y="97536"/>
                </a:lnTo>
                <a:lnTo>
                  <a:pt x="186690" y="118872"/>
                </a:lnTo>
                <a:lnTo>
                  <a:pt x="222503" y="141732"/>
                </a:lnTo>
                <a:lnTo>
                  <a:pt x="260603" y="166878"/>
                </a:lnTo>
                <a:lnTo>
                  <a:pt x="300990" y="192786"/>
                </a:lnTo>
                <a:lnTo>
                  <a:pt x="342900" y="219455"/>
                </a:lnTo>
                <a:lnTo>
                  <a:pt x="385571" y="247650"/>
                </a:lnTo>
                <a:lnTo>
                  <a:pt x="428244" y="275844"/>
                </a:lnTo>
                <a:lnTo>
                  <a:pt x="471678" y="304800"/>
                </a:lnTo>
                <a:lnTo>
                  <a:pt x="515112" y="332994"/>
                </a:lnTo>
                <a:lnTo>
                  <a:pt x="557784" y="361950"/>
                </a:lnTo>
                <a:lnTo>
                  <a:pt x="600456" y="390144"/>
                </a:lnTo>
                <a:lnTo>
                  <a:pt x="641604" y="418338"/>
                </a:lnTo>
                <a:lnTo>
                  <a:pt x="681228" y="445770"/>
                </a:lnTo>
                <a:lnTo>
                  <a:pt x="720090" y="472440"/>
                </a:lnTo>
                <a:lnTo>
                  <a:pt x="758190" y="498348"/>
                </a:lnTo>
                <a:lnTo>
                  <a:pt x="794004" y="524256"/>
                </a:lnTo>
                <a:lnTo>
                  <a:pt x="829056" y="548640"/>
                </a:lnTo>
                <a:lnTo>
                  <a:pt x="862584" y="573024"/>
                </a:lnTo>
                <a:lnTo>
                  <a:pt x="895350" y="596646"/>
                </a:lnTo>
                <a:lnTo>
                  <a:pt x="925830" y="619506"/>
                </a:lnTo>
                <a:lnTo>
                  <a:pt x="956310" y="642365"/>
                </a:lnTo>
                <a:lnTo>
                  <a:pt x="984504" y="664463"/>
                </a:lnTo>
                <a:lnTo>
                  <a:pt x="1012698" y="686562"/>
                </a:lnTo>
                <a:lnTo>
                  <a:pt x="1039368" y="707898"/>
                </a:lnTo>
                <a:lnTo>
                  <a:pt x="1065276" y="729234"/>
                </a:lnTo>
                <a:lnTo>
                  <a:pt x="1089660" y="749808"/>
                </a:lnTo>
                <a:lnTo>
                  <a:pt x="1114044" y="771144"/>
                </a:lnTo>
                <a:lnTo>
                  <a:pt x="1138428" y="791718"/>
                </a:lnTo>
                <a:lnTo>
                  <a:pt x="1161288" y="813054"/>
                </a:lnTo>
                <a:lnTo>
                  <a:pt x="1184148" y="833628"/>
                </a:lnTo>
                <a:lnTo>
                  <a:pt x="1206246" y="854963"/>
                </a:lnTo>
                <a:lnTo>
                  <a:pt x="1229106" y="876300"/>
                </a:lnTo>
                <a:lnTo>
                  <a:pt x="1250442" y="897636"/>
                </a:lnTo>
                <a:lnTo>
                  <a:pt x="1272540" y="919734"/>
                </a:lnTo>
                <a:lnTo>
                  <a:pt x="1293876" y="941832"/>
                </a:lnTo>
                <a:lnTo>
                  <a:pt x="1315212" y="964692"/>
                </a:lnTo>
                <a:lnTo>
                  <a:pt x="1336548" y="987551"/>
                </a:lnTo>
                <a:lnTo>
                  <a:pt x="1357884" y="1011173"/>
                </a:lnTo>
                <a:lnTo>
                  <a:pt x="1379220" y="1034795"/>
                </a:lnTo>
                <a:lnTo>
                  <a:pt x="1401318" y="1059942"/>
                </a:lnTo>
                <a:lnTo>
                  <a:pt x="1422654" y="1085850"/>
                </a:lnTo>
                <a:lnTo>
                  <a:pt x="1444752" y="1112520"/>
                </a:lnTo>
                <a:lnTo>
                  <a:pt x="1467612" y="1139952"/>
                </a:lnTo>
                <a:lnTo>
                  <a:pt x="1490472" y="1168908"/>
                </a:lnTo>
                <a:lnTo>
                  <a:pt x="1514094" y="1198625"/>
                </a:lnTo>
                <a:lnTo>
                  <a:pt x="1537715" y="1229868"/>
                </a:lnTo>
                <a:lnTo>
                  <a:pt x="1562100" y="1261871"/>
                </a:lnTo>
                <a:lnTo>
                  <a:pt x="1587245" y="1295400"/>
                </a:lnTo>
                <a:lnTo>
                  <a:pt x="1613154" y="1330452"/>
                </a:lnTo>
                <a:lnTo>
                  <a:pt x="1639824" y="1367028"/>
                </a:lnTo>
                <a:lnTo>
                  <a:pt x="1667255" y="1404365"/>
                </a:lnTo>
                <a:lnTo>
                  <a:pt x="1694688" y="1442465"/>
                </a:lnTo>
                <a:lnTo>
                  <a:pt x="1722882" y="1482090"/>
                </a:lnTo>
                <a:lnTo>
                  <a:pt x="1751076" y="1522475"/>
                </a:lnTo>
                <a:lnTo>
                  <a:pt x="1780032" y="1563623"/>
                </a:lnTo>
                <a:lnTo>
                  <a:pt x="1808988" y="1605533"/>
                </a:lnTo>
                <a:lnTo>
                  <a:pt x="1837182" y="1646682"/>
                </a:lnTo>
                <a:lnTo>
                  <a:pt x="1866138" y="1688592"/>
                </a:lnTo>
                <a:lnTo>
                  <a:pt x="1894332" y="1728977"/>
                </a:lnTo>
                <a:lnTo>
                  <a:pt x="1921002" y="1769364"/>
                </a:lnTo>
                <a:lnTo>
                  <a:pt x="1947672" y="1807464"/>
                </a:lnTo>
                <a:lnTo>
                  <a:pt x="1972055" y="1844802"/>
                </a:lnTo>
                <a:lnTo>
                  <a:pt x="1995678" y="1879092"/>
                </a:lnTo>
                <a:lnTo>
                  <a:pt x="2017014" y="1911095"/>
                </a:lnTo>
                <a:lnTo>
                  <a:pt x="2036064" y="1940052"/>
                </a:lnTo>
                <a:lnTo>
                  <a:pt x="2053590" y="1965197"/>
                </a:lnTo>
                <a:lnTo>
                  <a:pt x="2068830" y="1988058"/>
                </a:lnTo>
                <a:lnTo>
                  <a:pt x="2081022" y="2007108"/>
                </a:lnTo>
                <a:lnTo>
                  <a:pt x="2091690" y="2022347"/>
                </a:lnTo>
                <a:lnTo>
                  <a:pt x="2099310" y="2034540"/>
                </a:lnTo>
                <a:lnTo>
                  <a:pt x="2105405" y="2043683"/>
                </a:lnTo>
                <a:lnTo>
                  <a:pt x="2109978" y="2050542"/>
                </a:lnTo>
                <a:lnTo>
                  <a:pt x="2112264" y="2054352"/>
                </a:lnTo>
                <a:lnTo>
                  <a:pt x="2113788" y="2056638"/>
                </a:lnTo>
                <a:lnTo>
                  <a:pt x="2114550" y="205740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4" name="object 24"/>
          <p:cNvSpPr/>
          <p:nvPr/>
        </p:nvSpPr>
        <p:spPr>
          <a:xfrm>
            <a:off x="3764150" y="3506718"/>
            <a:ext cx="1019833" cy="2294134"/>
          </a:xfrm>
          <a:custGeom>
            <a:avLst/>
            <a:gdLst/>
            <a:ahLst/>
            <a:cxnLst/>
            <a:rect l="l" t="t" r="r" b="b"/>
            <a:pathLst>
              <a:path w="1194054" h="2686048">
                <a:moveTo>
                  <a:pt x="1194054" y="0"/>
                </a:moveTo>
                <a:lnTo>
                  <a:pt x="1192530" y="761"/>
                </a:lnTo>
                <a:lnTo>
                  <a:pt x="1189482" y="2285"/>
                </a:lnTo>
                <a:lnTo>
                  <a:pt x="1183386" y="5333"/>
                </a:lnTo>
                <a:lnTo>
                  <a:pt x="1174242" y="9143"/>
                </a:lnTo>
                <a:lnTo>
                  <a:pt x="1160526" y="16001"/>
                </a:lnTo>
                <a:lnTo>
                  <a:pt x="1143000" y="24383"/>
                </a:lnTo>
                <a:lnTo>
                  <a:pt x="1121664" y="34289"/>
                </a:lnTo>
                <a:lnTo>
                  <a:pt x="1096518" y="46481"/>
                </a:lnTo>
                <a:lnTo>
                  <a:pt x="1067562" y="60959"/>
                </a:lnTo>
                <a:lnTo>
                  <a:pt x="1034796" y="76961"/>
                </a:lnTo>
                <a:lnTo>
                  <a:pt x="1000506" y="93725"/>
                </a:lnTo>
                <a:lnTo>
                  <a:pt x="963930" y="112013"/>
                </a:lnTo>
                <a:lnTo>
                  <a:pt x="926592" y="131063"/>
                </a:lnTo>
                <a:lnTo>
                  <a:pt x="887730" y="150875"/>
                </a:lnTo>
                <a:lnTo>
                  <a:pt x="849630" y="170687"/>
                </a:lnTo>
                <a:lnTo>
                  <a:pt x="812292" y="190500"/>
                </a:lnTo>
                <a:lnTo>
                  <a:pt x="774954" y="210311"/>
                </a:lnTo>
                <a:lnTo>
                  <a:pt x="739140" y="230123"/>
                </a:lnTo>
                <a:lnTo>
                  <a:pt x="705612" y="249173"/>
                </a:lnTo>
                <a:lnTo>
                  <a:pt x="672846" y="268223"/>
                </a:lnTo>
                <a:lnTo>
                  <a:pt x="641604" y="286511"/>
                </a:lnTo>
                <a:lnTo>
                  <a:pt x="611886" y="304800"/>
                </a:lnTo>
                <a:lnTo>
                  <a:pt x="584454" y="322325"/>
                </a:lnTo>
                <a:lnTo>
                  <a:pt x="558546" y="339851"/>
                </a:lnTo>
                <a:lnTo>
                  <a:pt x="533400" y="356615"/>
                </a:lnTo>
                <a:lnTo>
                  <a:pt x="510540" y="373379"/>
                </a:lnTo>
                <a:lnTo>
                  <a:pt x="488442" y="390905"/>
                </a:lnTo>
                <a:lnTo>
                  <a:pt x="467106" y="407669"/>
                </a:lnTo>
                <a:lnTo>
                  <a:pt x="447294" y="424433"/>
                </a:lnTo>
                <a:lnTo>
                  <a:pt x="428244" y="441960"/>
                </a:lnTo>
                <a:lnTo>
                  <a:pt x="409956" y="459485"/>
                </a:lnTo>
                <a:lnTo>
                  <a:pt x="392430" y="477012"/>
                </a:lnTo>
                <a:lnTo>
                  <a:pt x="374904" y="495300"/>
                </a:lnTo>
                <a:lnTo>
                  <a:pt x="358902" y="512825"/>
                </a:lnTo>
                <a:lnTo>
                  <a:pt x="343662" y="531113"/>
                </a:lnTo>
                <a:lnTo>
                  <a:pt x="328422" y="549401"/>
                </a:lnTo>
                <a:lnTo>
                  <a:pt x="313182" y="569213"/>
                </a:lnTo>
                <a:lnTo>
                  <a:pt x="298704" y="589025"/>
                </a:lnTo>
                <a:lnTo>
                  <a:pt x="284226" y="609600"/>
                </a:lnTo>
                <a:lnTo>
                  <a:pt x="270510" y="630173"/>
                </a:lnTo>
                <a:lnTo>
                  <a:pt x="256032" y="652271"/>
                </a:lnTo>
                <a:lnTo>
                  <a:pt x="242316" y="675132"/>
                </a:lnTo>
                <a:lnTo>
                  <a:pt x="229362" y="697992"/>
                </a:lnTo>
                <a:lnTo>
                  <a:pt x="215646" y="722375"/>
                </a:lnTo>
                <a:lnTo>
                  <a:pt x="202692" y="746760"/>
                </a:lnTo>
                <a:lnTo>
                  <a:pt x="190500" y="771905"/>
                </a:lnTo>
                <a:lnTo>
                  <a:pt x="177546" y="797813"/>
                </a:lnTo>
                <a:lnTo>
                  <a:pt x="166116" y="824483"/>
                </a:lnTo>
                <a:lnTo>
                  <a:pt x="153924" y="851153"/>
                </a:lnTo>
                <a:lnTo>
                  <a:pt x="142494" y="879348"/>
                </a:lnTo>
                <a:lnTo>
                  <a:pt x="131826" y="906780"/>
                </a:lnTo>
                <a:lnTo>
                  <a:pt x="121158" y="934973"/>
                </a:lnTo>
                <a:lnTo>
                  <a:pt x="111252" y="963930"/>
                </a:lnTo>
                <a:lnTo>
                  <a:pt x="102108" y="992885"/>
                </a:lnTo>
                <a:lnTo>
                  <a:pt x="92964" y="1021842"/>
                </a:lnTo>
                <a:lnTo>
                  <a:pt x="83820" y="1050798"/>
                </a:lnTo>
                <a:lnTo>
                  <a:pt x="76200" y="1080516"/>
                </a:lnTo>
                <a:lnTo>
                  <a:pt x="68580" y="1109471"/>
                </a:lnTo>
                <a:lnTo>
                  <a:pt x="60960" y="1139190"/>
                </a:lnTo>
                <a:lnTo>
                  <a:pt x="54102" y="1168145"/>
                </a:lnTo>
                <a:lnTo>
                  <a:pt x="48006" y="1197102"/>
                </a:lnTo>
                <a:lnTo>
                  <a:pt x="41910" y="1226820"/>
                </a:lnTo>
                <a:lnTo>
                  <a:pt x="36576" y="1255776"/>
                </a:lnTo>
                <a:lnTo>
                  <a:pt x="32004" y="1284732"/>
                </a:lnTo>
                <a:lnTo>
                  <a:pt x="27432" y="1312926"/>
                </a:lnTo>
                <a:lnTo>
                  <a:pt x="22860" y="1341882"/>
                </a:lnTo>
                <a:lnTo>
                  <a:pt x="19050" y="1370838"/>
                </a:lnTo>
                <a:lnTo>
                  <a:pt x="16002" y="1399794"/>
                </a:lnTo>
                <a:lnTo>
                  <a:pt x="12954" y="1428750"/>
                </a:lnTo>
                <a:lnTo>
                  <a:pt x="10668" y="1455420"/>
                </a:lnTo>
                <a:lnTo>
                  <a:pt x="8382" y="1481327"/>
                </a:lnTo>
                <a:lnTo>
                  <a:pt x="6096" y="1508760"/>
                </a:lnTo>
                <a:lnTo>
                  <a:pt x="4572" y="1536192"/>
                </a:lnTo>
                <a:lnTo>
                  <a:pt x="3048" y="1563623"/>
                </a:lnTo>
                <a:lnTo>
                  <a:pt x="2286" y="1592580"/>
                </a:lnTo>
                <a:lnTo>
                  <a:pt x="1524" y="1622297"/>
                </a:lnTo>
                <a:lnTo>
                  <a:pt x="762" y="1652777"/>
                </a:lnTo>
                <a:lnTo>
                  <a:pt x="0" y="1684020"/>
                </a:lnTo>
                <a:lnTo>
                  <a:pt x="0" y="1716786"/>
                </a:lnTo>
                <a:lnTo>
                  <a:pt x="762" y="1750314"/>
                </a:lnTo>
                <a:lnTo>
                  <a:pt x="762" y="1786127"/>
                </a:lnTo>
                <a:lnTo>
                  <a:pt x="1524" y="1822703"/>
                </a:lnTo>
                <a:lnTo>
                  <a:pt x="3048" y="1860803"/>
                </a:lnTo>
                <a:lnTo>
                  <a:pt x="4572" y="1901190"/>
                </a:lnTo>
                <a:lnTo>
                  <a:pt x="6096" y="1942338"/>
                </a:lnTo>
                <a:lnTo>
                  <a:pt x="7620" y="1985772"/>
                </a:lnTo>
                <a:lnTo>
                  <a:pt x="9906" y="2029968"/>
                </a:lnTo>
                <a:lnTo>
                  <a:pt x="12192" y="2076450"/>
                </a:lnTo>
                <a:lnTo>
                  <a:pt x="14478" y="2122932"/>
                </a:lnTo>
                <a:lnTo>
                  <a:pt x="16764" y="2170938"/>
                </a:lnTo>
                <a:lnTo>
                  <a:pt x="19812" y="2218944"/>
                </a:lnTo>
                <a:lnTo>
                  <a:pt x="22860" y="2267712"/>
                </a:lnTo>
                <a:lnTo>
                  <a:pt x="25908" y="2314956"/>
                </a:lnTo>
                <a:lnTo>
                  <a:pt x="28956" y="2362200"/>
                </a:lnTo>
                <a:lnTo>
                  <a:pt x="31242" y="2407920"/>
                </a:lnTo>
                <a:lnTo>
                  <a:pt x="34290" y="2450590"/>
                </a:lnTo>
                <a:lnTo>
                  <a:pt x="37338" y="2491738"/>
                </a:lnTo>
                <a:lnTo>
                  <a:pt x="39624" y="2529076"/>
                </a:lnTo>
                <a:lnTo>
                  <a:pt x="41910" y="2562604"/>
                </a:lnTo>
                <a:lnTo>
                  <a:pt x="44196" y="2592322"/>
                </a:lnTo>
                <a:lnTo>
                  <a:pt x="45720" y="2617468"/>
                </a:lnTo>
                <a:lnTo>
                  <a:pt x="47244" y="2638042"/>
                </a:lnTo>
                <a:lnTo>
                  <a:pt x="48768" y="2654806"/>
                </a:lnTo>
                <a:lnTo>
                  <a:pt x="49530" y="2667760"/>
                </a:lnTo>
                <a:lnTo>
                  <a:pt x="50292" y="2676142"/>
                </a:lnTo>
                <a:lnTo>
                  <a:pt x="51054" y="2681476"/>
                </a:lnTo>
                <a:lnTo>
                  <a:pt x="51054" y="2686048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5" name="object 25"/>
          <p:cNvSpPr/>
          <p:nvPr/>
        </p:nvSpPr>
        <p:spPr>
          <a:xfrm>
            <a:off x="2685093" y="3848398"/>
            <a:ext cx="4051344" cy="2552508"/>
          </a:xfrm>
          <a:custGeom>
            <a:avLst/>
            <a:gdLst/>
            <a:ahLst/>
            <a:cxnLst/>
            <a:rect l="l" t="t" r="r" b="b"/>
            <a:pathLst>
              <a:path w="4743449" h="2988562">
                <a:moveTo>
                  <a:pt x="0" y="1543050"/>
                </a:moveTo>
                <a:lnTo>
                  <a:pt x="761" y="1543812"/>
                </a:lnTo>
                <a:lnTo>
                  <a:pt x="2285" y="1546098"/>
                </a:lnTo>
                <a:lnTo>
                  <a:pt x="4571" y="1549908"/>
                </a:lnTo>
                <a:lnTo>
                  <a:pt x="8381" y="1556004"/>
                </a:lnTo>
                <a:lnTo>
                  <a:pt x="14477" y="1565148"/>
                </a:lnTo>
                <a:lnTo>
                  <a:pt x="22859" y="1576578"/>
                </a:lnTo>
                <a:lnTo>
                  <a:pt x="32765" y="1591818"/>
                </a:lnTo>
                <a:lnTo>
                  <a:pt x="45720" y="1610868"/>
                </a:lnTo>
                <a:lnTo>
                  <a:pt x="60959" y="1632966"/>
                </a:lnTo>
                <a:lnTo>
                  <a:pt x="78485" y="1658874"/>
                </a:lnTo>
                <a:lnTo>
                  <a:pt x="99059" y="1687830"/>
                </a:lnTo>
                <a:lnTo>
                  <a:pt x="121157" y="1719834"/>
                </a:lnTo>
                <a:lnTo>
                  <a:pt x="146303" y="1755648"/>
                </a:lnTo>
                <a:lnTo>
                  <a:pt x="172974" y="1793748"/>
                </a:lnTo>
                <a:lnTo>
                  <a:pt x="201929" y="1833372"/>
                </a:lnTo>
                <a:lnTo>
                  <a:pt x="232409" y="1876044"/>
                </a:lnTo>
                <a:lnTo>
                  <a:pt x="264413" y="1919478"/>
                </a:lnTo>
                <a:lnTo>
                  <a:pt x="297179" y="1963674"/>
                </a:lnTo>
                <a:lnTo>
                  <a:pt x="330707" y="2009394"/>
                </a:lnTo>
                <a:lnTo>
                  <a:pt x="364998" y="2054350"/>
                </a:lnTo>
                <a:lnTo>
                  <a:pt x="399287" y="2100070"/>
                </a:lnTo>
                <a:lnTo>
                  <a:pt x="434340" y="2145028"/>
                </a:lnTo>
                <a:lnTo>
                  <a:pt x="469391" y="2189224"/>
                </a:lnTo>
                <a:lnTo>
                  <a:pt x="504444" y="2232658"/>
                </a:lnTo>
                <a:lnTo>
                  <a:pt x="538733" y="2275330"/>
                </a:lnTo>
                <a:lnTo>
                  <a:pt x="573024" y="2316478"/>
                </a:lnTo>
                <a:lnTo>
                  <a:pt x="606551" y="2356102"/>
                </a:lnTo>
                <a:lnTo>
                  <a:pt x="640079" y="2394202"/>
                </a:lnTo>
                <a:lnTo>
                  <a:pt x="673607" y="2430778"/>
                </a:lnTo>
                <a:lnTo>
                  <a:pt x="705611" y="2465830"/>
                </a:lnTo>
                <a:lnTo>
                  <a:pt x="737615" y="2499358"/>
                </a:lnTo>
                <a:lnTo>
                  <a:pt x="769620" y="2530600"/>
                </a:lnTo>
                <a:lnTo>
                  <a:pt x="800861" y="2561080"/>
                </a:lnTo>
                <a:lnTo>
                  <a:pt x="831341" y="2590036"/>
                </a:lnTo>
                <a:lnTo>
                  <a:pt x="862583" y="2616706"/>
                </a:lnTo>
                <a:lnTo>
                  <a:pt x="893063" y="2642614"/>
                </a:lnTo>
                <a:lnTo>
                  <a:pt x="923544" y="2666998"/>
                </a:lnTo>
                <a:lnTo>
                  <a:pt x="953261" y="2689858"/>
                </a:lnTo>
                <a:lnTo>
                  <a:pt x="983741" y="2711956"/>
                </a:lnTo>
                <a:lnTo>
                  <a:pt x="1014221" y="2732530"/>
                </a:lnTo>
                <a:lnTo>
                  <a:pt x="1045463" y="2751580"/>
                </a:lnTo>
                <a:lnTo>
                  <a:pt x="1075943" y="2769868"/>
                </a:lnTo>
                <a:lnTo>
                  <a:pt x="1107947" y="2787394"/>
                </a:lnTo>
                <a:lnTo>
                  <a:pt x="1139189" y="2803396"/>
                </a:lnTo>
                <a:lnTo>
                  <a:pt x="1171955" y="2819398"/>
                </a:lnTo>
                <a:lnTo>
                  <a:pt x="1204721" y="2833876"/>
                </a:lnTo>
                <a:lnTo>
                  <a:pt x="1238250" y="2848354"/>
                </a:lnTo>
                <a:lnTo>
                  <a:pt x="1269491" y="2860546"/>
                </a:lnTo>
                <a:lnTo>
                  <a:pt x="1301495" y="2871976"/>
                </a:lnTo>
                <a:lnTo>
                  <a:pt x="1334261" y="2883406"/>
                </a:lnTo>
                <a:lnTo>
                  <a:pt x="1367789" y="2894074"/>
                </a:lnTo>
                <a:lnTo>
                  <a:pt x="1402079" y="2903980"/>
                </a:lnTo>
                <a:lnTo>
                  <a:pt x="1436370" y="2913124"/>
                </a:lnTo>
                <a:lnTo>
                  <a:pt x="1472183" y="2922268"/>
                </a:lnTo>
                <a:lnTo>
                  <a:pt x="1507997" y="2930650"/>
                </a:lnTo>
                <a:lnTo>
                  <a:pt x="1544574" y="2939032"/>
                </a:lnTo>
                <a:lnTo>
                  <a:pt x="1582674" y="2945890"/>
                </a:lnTo>
                <a:lnTo>
                  <a:pt x="1620774" y="2952748"/>
                </a:lnTo>
                <a:lnTo>
                  <a:pt x="1659635" y="2958844"/>
                </a:lnTo>
                <a:lnTo>
                  <a:pt x="1699260" y="2964940"/>
                </a:lnTo>
                <a:lnTo>
                  <a:pt x="1739645" y="2970274"/>
                </a:lnTo>
                <a:lnTo>
                  <a:pt x="1780793" y="2974084"/>
                </a:lnTo>
                <a:lnTo>
                  <a:pt x="1822703" y="2977894"/>
                </a:lnTo>
                <a:lnTo>
                  <a:pt x="1864614" y="2981704"/>
                </a:lnTo>
                <a:lnTo>
                  <a:pt x="1907285" y="2983990"/>
                </a:lnTo>
                <a:lnTo>
                  <a:pt x="1950720" y="2986276"/>
                </a:lnTo>
                <a:lnTo>
                  <a:pt x="1994915" y="2987800"/>
                </a:lnTo>
                <a:lnTo>
                  <a:pt x="2039111" y="2988562"/>
                </a:lnTo>
                <a:lnTo>
                  <a:pt x="2083307" y="2988562"/>
                </a:lnTo>
                <a:lnTo>
                  <a:pt x="2128265" y="2987800"/>
                </a:lnTo>
                <a:lnTo>
                  <a:pt x="2173224" y="2986276"/>
                </a:lnTo>
                <a:lnTo>
                  <a:pt x="2218943" y="2984752"/>
                </a:lnTo>
                <a:lnTo>
                  <a:pt x="2263901" y="2982466"/>
                </a:lnTo>
                <a:lnTo>
                  <a:pt x="2309621" y="2979418"/>
                </a:lnTo>
                <a:lnTo>
                  <a:pt x="2354579" y="2975608"/>
                </a:lnTo>
                <a:lnTo>
                  <a:pt x="2400299" y="2971036"/>
                </a:lnTo>
                <a:lnTo>
                  <a:pt x="2445257" y="2966464"/>
                </a:lnTo>
                <a:lnTo>
                  <a:pt x="2490978" y="2960368"/>
                </a:lnTo>
                <a:lnTo>
                  <a:pt x="2535174" y="2954272"/>
                </a:lnTo>
                <a:lnTo>
                  <a:pt x="2580131" y="2947414"/>
                </a:lnTo>
                <a:lnTo>
                  <a:pt x="2624328" y="2940556"/>
                </a:lnTo>
                <a:lnTo>
                  <a:pt x="2667762" y="2932174"/>
                </a:lnTo>
                <a:lnTo>
                  <a:pt x="2711195" y="2923792"/>
                </a:lnTo>
                <a:lnTo>
                  <a:pt x="2753867" y="2914648"/>
                </a:lnTo>
                <a:lnTo>
                  <a:pt x="2796539" y="2905504"/>
                </a:lnTo>
                <a:lnTo>
                  <a:pt x="2837687" y="2895598"/>
                </a:lnTo>
                <a:lnTo>
                  <a:pt x="2878835" y="2884930"/>
                </a:lnTo>
                <a:lnTo>
                  <a:pt x="2919222" y="2874262"/>
                </a:lnTo>
                <a:lnTo>
                  <a:pt x="2959607" y="2862832"/>
                </a:lnTo>
                <a:lnTo>
                  <a:pt x="2998469" y="2850640"/>
                </a:lnTo>
                <a:lnTo>
                  <a:pt x="3037331" y="2838448"/>
                </a:lnTo>
                <a:lnTo>
                  <a:pt x="3075431" y="2825494"/>
                </a:lnTo>
                <a:lnTo>
                  <a:pt x="3112769" y="2812540"/>
                </a:lnTo>
                <a:lnTo>
                  <a:pt x="3149345" y="2798824"/>
                </a:lnTo>
                <a:lnTo>
                  <a:pt x="3185159" y="2785108"/>
                </a:lnTo>
                <a:lnTo>
                  <a:pt x="3220974" y="2770630"/>
                </a:lnTo>
                <a:lnTo>
                  <a:pt x="3256026" y="2755390"/>
                </a:lnTo>
                <a:lnTo>
                  <a:pt x="3324605" y="2724148"/>
                </a:lnTo>
                <a:lnTo>
                  <a:pt x="3360419" y="2706622"/>
                </a:lnTo>
                <a:lnTo>
                  <a:pt x="3396233" y="2688334"/>
                </a:lnTo>
                <a:lnTo>
                  <a:pt x="3432047" y="2669284"/>
                </a:lnTo>
                <a:lnTo>
                  <a:pt x="3467099" y="2649472"/>
                </a:lnTo>
                <a:lnTo>
                  <a:pt x="3502152" y="2628898"/>
                </a:lnTo>
                <a:lnTo>
                  <a:pt x="3536441" y="2608324"/>
                </a:lnTo>
                <a:lnTo>
                  <a:pt x="3570731" y="2586226"/>
                </a:lnTo>
                <a:lnTo>
                  <a:pt x="3605022" y="2564128"/>
                </a:lnTo>
                <a:lnTo>
                  <a:pt x="3638549" y="2540506"/>
                </a:lnTo>
                <a:lnTo>
                  <a:pt x="3672840" y="2516884"/>
                </a:lnTo>
                <a:lnTo>
                  <a:pt x="3705605" y="2492500"/>
                </a:lnTo>
                <a:lnTo>
                  <a:pt x="3739134" y="2467354"/>
                </a:lnTo>
                <a:lnTo>
                  <a:pt x="3771899" y="2441446"/>
                </a:lnTo>
                <a:lnTo>
                  <a:pt x="3804666" y="2414776"/>
                </a:lnTo>
                <a:lnTo>
                  <a:pt x="3837432" y="2387344"/>
                </a:lnTo>
                <a:lnTo>
                  <a:pt x="3869436" y="2359150"/>
                </a:lnTo>
                <a:lnTo>
                  <a:pt x="3901440" y="2330956"/>
                </a:lnTo>
                <a:lnTo>
                  <a:pt x="3932682" y="2301238"/>
                </a:lnTo>
                <a:lnTo>
                  <a:pt x="3963162" y="2271520"/>
                </a:lnTo>
                <a:lnTo>
                  <a:pt x="3993641" y="2241802"/>
                </a:lnTo>
                <a:lnTo>
                  <a:pt x="4024122" y="2210560"/>
                </a:lnTo>
                <a:lnTo>
                  <a:pt x="4053840" y="2180080"/>
                </a:lnTo>
                <a:lnTo>
                  <a:pt x="4082795" y="2148838"/>
                </a:lnTo>
                <a:lnTo>
                  <a:pt x="4110990" y="2116834"/>
                </a:lnTo>
                <a:lnTo>
                  <a:pt x="4139184" y="2084830"/>
                </a:lnTo>
                <a:lnTo>
                  <a:pt x="4166616" y="2052826"/>
                </a:lnTo>
                <a:lnTo>
                  <a:pt x="4193286" y="2020060"/>
                </a:lnTo>
                <a:lnTo>
                  <a:pt x="4219194" y="1988057"/>
                </a:lnTo>
                <a:lnTo>
                  <a:pt x="4244340" y="1955291"/>
                </a:lnTo>
                <a:lnTo>
                  <a:pt x="4268724" y="1922525"/>
                </a:lnTo>
                <a:lnTo>
                  <a:pt x="4292345" y="1890521"/>
                </a:lnTo>
                <a:lnTo>
                  <a:pt x="4315206" y="1857755"/>
                </a:lnTo>
                <a:lnTo>
                  <a:pt x="4337304" y="1825751"/>
                </a:lnTo>
                <a:lnTo>
                  <a:pt x="4358639" y="1792985"/>
                </a:lnTo>
                <a:lnTo>
                  <a:pt x="4379213" y="1761743"/>
                </a:lnTo>
                <a:lnTo>
                  <a:pt x="4399026" y="1729739"/>
                </a:lnTo>
                <a:lnTo>
                  <a:pt x="4418076" y="1698497"/>
                </a:lnTo>
                <a:lnTo>
                  <a:pt x="4436363" y="1667255"/>
                </a:lnTo>
                <a:lnTo>
                  <a:pt x="4453889" y="1636013"/>
                </a:lnTo>
                <a:lnTo>
                  <a:pt x="4470654" y="1605533"/>
                </a:lnTo>
                <a:lnTo>
                  <a:pt x="4487417" y="1575815"/>
                </a:lnTo>
                <a:lnTo>
                  <a:pt x="4502658" y="1545335"/>
                </a:lnTo>
                <a:lnTo>
                  <a:pt x="4517135" y="1515617"/>
                </a:lnTo>
                <a:lnTo>
                  <a:pt x="4531613" y="1486661"/>
                </a:lnTo>
                <a:lnTo>
                  <a:pt x="4544567" y="1457705"/>
                </a:lnTo>
                <a:lnTo>
                  <a:pt x="4557522" y="1428749"/>
                </a:lnTo>
                <a:lnTo>
                  <a:pt x="4569713" y="1399793"/>
                </a:lnTo>
                <a:lnTo>
                  <a:pt x="4581906" y="1371599"/>
                </a:lnTo>
                <a:lnTo>
                  <a:pt x="4594097" y="1339595"/>
                </a:lnTo>
                <a:lnTo>
                  <a:pt x="4606289" y="1306829"/>
                </a:lnTo>
                <a:lnTo>
                  <a:pt x="4617719" y="1274825"/>
                </a:lnTo>
                <a:lnTo>
                  <a:pt x="4628387" y="1242821"/>
                </a:lnTo>
                <a:lnTo>
                  <a:pt x="4638294" y="1210055"/>
                </a:lnTo>
                <a:lnTo>
                  <a:pt x="4648199" y="1177289"/>
                </a:lnTo>
                <a:lnTo>
                  <a:pt x="4656582" y="1144523"/>
                </a:lnTo>
                <a:lnTo>
                  <a:pt x="4664963" y="1110995"/>
                </a:lnTo>
                <a:lnTo>
                  <a:pt x="4672583" y="1076705"/>
                </a:lnTo>
                <a:lnTo>
                  <a:pt x="4680204" y="1041653"/>
                </a:lnTo>
                <a:lnTo>
                  <a:pt x="4687061" y="1005077"/>
                </a:lnTo>
                <a:lnTo>
                  <a:pt x="4693158" y="968501"/>
                </a:lnTo>
                <a:lnTo>
                  <a:pt x="4698492" y="930401"/>
                </a:lnTo>
                <a:lnTo>
                  <a:pt x="4703826" y="890777"/>
                </a:lnTo>
                <a:lnTo>
                  <a:pt x="4709159" y="850391"/>
                </a:lnTo>
                <a:lnTo>
                  <a:pt x="4713732" y="808481"/>
                </a:lnTo>
                <a:lnTo>
                  <a:pt x="4717542" y="765809"/>
                </a:lnTo>
                <a:lnTo>
                  <a:pt x="4721352" y="721613"/>
                </a:lnTo>
                <a:lnTo>
                  <a:pt x="4724399" y="676655"/>
                </a:lnTo>
                <a:lnTo>
                  <a:pt x="4728209" y="630173"/>
                </a:lnTo>
                <a:lnTo>
                  <a:pt x="4730495" y="582929"/>
                </a:lnTo>
                <a:lnTo>
                  <a:pt x="4732782" y="534923"/>
                </a:lnTo>
                <a:lnTo>
                  <a:pt x="4735067" y="486917"/>
                </a:lnTo>
                <a:lnTo>
                  <a:pt x="4737354" y="438911"/>
                </a:lnTo>
                <a:lnTo>
                  <a:pt x="4738878" y="390905"/>
                </a:lnTo>
                <a:lnTo>
                  <a:pt x="4739639" y="344423"/>
                </a:lnTo>
                <a:lnTo>
                  <a:pt x="4741163" y="299465"/>
                </a:lnTo>
                <a:lnTo>
                  <a:pt x="4741925" y="256031"/>
                </a:lnTo>
                <a:lnTo>
                  <a:pt x="4742687" y="214883"/>
                </a:lnTo>
                <a:lnTo>
                  <a:pt x="4742687" y="176783"/>
                </a:lnTo>
                <a:lnTo>
                  <a:pt x="4743449" y="142493"/>
                </a:lnTo>
                <a:lnTo>
                  <a:pt x="474344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6" name="object 26"/>
          <p:cNvSpPr/>
          <p:nvPr/>
        </p:nvSpPr>
        <p:spPr>
          <a:xfrm>
            <a:off x="4344680" y="2530490"/>
            <a:ext cx="1415529" cy="2391758"/>
          </a:xfrm>
          <a:custGeom>
            <a:avLst/>
            <a:gdLst/>
            <a:ahLst/>
            <a:cxnLst/>
            <a:rect l="l" t="t" r="r" b="b"/>
            <a:pathLst>
              <a:path w="1657349" h="2800350">
                <a:moveTo>
                  <a:pt x="0" y="0"/>
                </a:moveTo>
                <a:lnTo>
                  <a:pt x="761" y="762"/>
                </a:lnTo>
                <a:lnTo>
                  <a:pt x="3047" y="3048"/>
                </a:lnTo>
                <a:lnTo>
                  <a:pt x="7620" y="6858"/>
                </a:lnTo>
                <a:lnTo>
                  <a:pt x="14477" y="12192"/>
                </a:lnTo>
                <a:lnTo>
                  <a:pt x="24383" y="20574"/>
                </a:lnTo>
                <a:lnTo>
                  <a:pt x="37337" y="32003"/>
                </a:lnTo>
                <a:lnTo>
                  <a:pt x="53339" y="45720"/>
                </a:lnTo>
                <a:lnTo>
                  <a:pt x="73151" y="62484"/>
                </a:lnTo>
                <a:lnTo>
                  <a:pt x="96011" y="82296"/>
                </a:lnTo>
                <a:lnTo>
                  <a:pt x="121920" y="105155"/>
                </a:lnTo>
                <a:lnTo>
                  <a:pt x="151637" y="130301"/>
                </a:lnTo>
                <a:lnTo>
                  <a:pt x="182879" y="157734"/>
                </a:lnTo>
                <a:lnTo>
                  <a:pt x="216407" y="187451"/>
                </a:lnTo>
                <a:lnTo>
                  <a:pt x="251460" y="217932"/>
                </a:lnTo>
                <a:lnTo>
                  <a:pt x="288035" y="249936"/>
                </a:lnTo>
                <a:lnTo>
                  <a:pt x="325374" y="282701"/>
                </a:lnTo>
                <a:lnTo>
                  <a:pt x="362711" y="315468"/>
                </a:lnTo>
                <a:lnTo>
                  <a:pt x="400050" y="348996"/>
                </a:lnTo>
                <a:lnTo>
                  <a:pt x="436625" y="381762"/>
                </a:lnTo>
                <a:lnTo>
                  <a:pt x="473201" y="414528"/>
                </a:lnTo>
                <a:lnTo>
                  <a:pt x="508253" y="446532"/>
                </a:lnTo>
                <a:lnTo>
                  <a:pt x="542543" y="477774"/>
                </a:lnTo>
                <a:lnTo>
                  <a:pt x="576072" y="508253"/>
                </a:lnTo>
                <a:lnTo>
                  <a:pt x="608076" y="537210"/>
                </a:lnTo>
                <a:lnTo>
                  <a:pt x="638555" y="566165"/>
                </a:lnTo>
                <a:lnTo>
                  <a:pt x="667512" y="593598"/>
                </a:lnTo>
                <a:lnTo>
                  <a:pt x="695705" y="621030"/>
                </a:lnTo>
                <a:lnTo>
                  <a:pt x="722376" y="646938"/>
                </a:lnTo>
                <a:lnTo>
                  <a:pt x="748283" y="672084"/>
                </a:lnTo>
                <a:lnTo>
                  <a:pt x="773429" y="697230"/>
                </a:lnTo>
                <a:lnTo>
                  <a:pt x="797051" y="720851"/>
                </a:lnTo>
                <a:lnTo>
                  <a:pt x="819912" y="745236"/>
                </a:lnTo>
                <a:lnTo>
                  <a:pt x="841247" y="768096"/>
                </a:lnTo>
                <a:lnTo>
                  <a:pt x="862583" y="790955"/>
                </a:lnTo>
                <a:lnTo>
                  <a:pt x="883919" y="813815"/>
                </a:lnTo>
                <a:lnTo>
                  <a:pt x="903731" y="836676"/>
                </a:lnTo>
                <a:lnTo>
                  <a:pt x="923543" y="859536"/>
                </a:lnTo>
                <a:lnTo>
                  <a:pt x="942593" y="882396"/>
                </a:lnTo>
                <a:lnTo>
                  <a:pt x="962405" y="905255"/>
                </a:lnTo>
                <a:lnTo>
                  <a:pt x="982217" y="928878"/>
                </a:lnTo>
                <a:lnTo>
                  <a:pt x="1001267" y="953262"/>
                </a:lnTo>
                <a:lnTo>
                  <a:pt x="1021079" y="978408"/>
                </a:lnTo>
                <a:lnTo>
                  <a:pt x="1040891" y="1003554"/>
                </a:lnTo>
                <a:lnTo>
                  <a:pt x="1059941" y="1028700"/>
                </a:lnTo>
                <a:lnTo>
                  <a:pt x="1078991" y="1054608"/>
                </a:lnTo>
                <a:lnTo>
                  <a:pt x="1098041" y="1081278"/>
                </a:lnTo>
                <a:lnTo>
                  <a:pt x="1117853" y="1107948"/>
                </a:lnTo>
                <a:lnTo>
                  <a:pt x="1136903" y="1135380"/>
                </a:lnTo>
                <a:lnTo>
                  <a:pt x="1155953" y="1163574"/>
                </a:lnTo>
                <a:lnTo>
                  <a:pt x="1174241" y="1191006"/>
                </a:lnTo>
                <a:lnTo>
                  <a:pt x="1193291" y="1219962"/>
                </a:lnTo>
                <a:lnTo>
                  <a:pt x="1212341" y="1248918"/>
                </a:lnTo>
                <a:lnTo>
                  <a:pt x="1230629" y="1277874"/>
                </a:lnTo>
                <a:lnTo>
                  <a:pt x="1248917" y="1307592"/>
                </a:lnTo>
                <a:lnTo>
                  <a:pt x="1267205" y="1337310"/>
                </a:lnTo>
                <a:lnTo>
                  <a:pt x="1284731" y="1367028"/>
                </a:lnTo>
                <a:lnTo>
                  <a:pt x="1302257" y="1397508"/>
                </a:lnTo>
                <a:lnTo>
                  <a:pt x="1319022" y="1427226"/>
                </a:lnTo>
                <a:lnTo>
                  <a:pt x="1335785" y="1457706"/>
                </a:lnTo>
                <a:lnTo>
                  <a:pt x="1352549" y="1487424"/>
                </a:lnTo>
                <a:lnTo>
                  <a:pt x="1368552" y="1517142"/>
                </a:lnTo>
                <a:lnTo>
                  <a:pt x="1383791" y="1546860"/>
                </a:lnTo>
                <a:lnTo>
                  <a:pt x="1399031" y="1576578"/>
                </a:lnTo>
                <a:lnTo>
                  <a:pt x="1413509" y="1605534"/>
                </a:lnTo>
                <a:lnTo>
                  <a:pt x="1427226" y="1633728"/>
                </a:lnTo>
                <a:lnTo>
                  <a:pt x="1440179" y="1661922"/>
                </a:lnTo>
                <a:lnTo>
                  <a:pt x="1453133" y="1690116"/>
                </a:lnTo>
                <a:lnTo>
                  <a:pt x="1465326" y="1717548"/>
                </a:lnTo>
                <a:lnTo>
                  <a:pt x="1477517" y="1744218"/>
                </a:lnTo>
                <a:lnTo>
                  <a:pt x="1488185" y="1770888"/>
                </a:lnTo>
                <a:lnTo>
                  <a:pt x="1498853" y="1796796"/>
                </a:lnTo>
                <a:lnTo>
                  <a:pt x="1509522" y="1821942"/>
                </a:lnTo>
                <a:lnTo>
                  <a:pt x="1518665" y="1847088"/>
                </a:lnTo>
                <a:lnTo>
                  <a:pt x="1527809" y="1871472"/>
                </a:lnTo>
                <a:lnTo>
                  <a:pt x="1536953" y="1895856"/>
                </a:lnTo>
                <a:lnTo>
                  <a:pt x="1544574" y="1919478"/>
                </a:lnTo>
                <a:lnTo>
                  <a:pt x="1552955" y="1943100"/>
                </a:lnTo>
                <a:lnTo>
                  <a:pt x="1561337" y="1970532"/>
                </a:lnTo>
                <a:lnTo>
                  <a:pt x="1569719" y="1997964"/>
                </a:lnTo>
                <a:lnTo>
                  <a:pt x="1577339" y="2025396"/>
                </a:lnTo>
                <a:lnTo>
                  <a:pt x="1584197" y="2052828"/>
                </a:lnTo>
                <a:lnTo>
                  <a:pt x="1591055" y="2081022"/>
                </a:lnTo>
                <a:lnTo>
                  <a:pt x="1597152" y="2108454"/>
                </a:lnTo>
                <a:lnTo>
                  <a:pt x="1602485" y="2137410"/>
                </a:lnTo>
                <a:lnTo>
                  <a:pt x="1607819" y="2167128"/>
                </a:lnTo>
                <a:lnTo>
                  <a:pt x="1613153" y="2196846"/>
                </a:lnTo>
                <a:lnTo>
                  <a:pt x="1617726" y="2228850"/>
                </a:lnTo>
                <a:lnTo>
                  <a:pt x="1621535" y="2260854"/>
                </a:lnTo>
                <a:lnTo>
                  <a:pt x="1626107" y="2295144"/>
                </a:lnTo>
                <a:lnTo>
                  <a:pt x="1629155" y="2330196"/>
                </a:lnTo>
                <a:lnTo>
                  <a:pt x="1632965" y="2366010"/>
                </a:lnTo>
                <a:lnTo>
                  <a:pt x="1636014" y="2403348"/>
                </a:lnTo>
                <a:lnTo>
                  <a:pt x="1639062" y="2441448"/>
                </a:lnTo>
                <a:lnTo>
                  <a:pt x="1642109" y="2480310"/>
                </a:lnTo>
                <a:lnTo>
                  <a:pt x="1644395" y="2519934"/>
                </a:lnTo>
                <a:lnTo>
                  <a:pt x="1646681" y="2558034"/>
                </a:lnTo>
                <a:lnTo>
                  <a:pt x="1648967" y="2596134"/>
                </a:lnTo>
                <a:lnTo>
                  <a:pt x="1650491" y="2631948"/>
                </a:lnTo>
                <a:lnTo>
                  <a:pt x="1652015" y="2665476"/>
                </a:lnTo>
                <a:lnTo>
                  <a:pt x="1653539" y="2695956"/>
                </a:lnTo>
                <a:lnTo>
                  <a:pt x="1655064" y="2722626"/>
                </a:lnTo>
                <a:lnTo>
                  <a:pt x="1655826" y="2745486"/>
                </a:lnTo>
                <a:lnTo>
                  <a:pt x="1656587" y="2764536"/>
                </a:lnTo>
                <a:lnTo>
                  <a:pt x="1656587" y="2778252"/>
                </a:lnTo>
                <a:lnTo>
                  <a:pt x="1657349" y="2788920"/>
                </a:lnTo>
                <a:lnTo>
                  <a:pt x="1657349" y="280035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7" name="object 27"/>
          <p:cNvSpPr/>
          <p:nvPr/>
        </p:nvSpPr>
        <p:spPr>
          <a:xfrm>
            <a:off x="2245790" y="2920982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8" name="object 28"/>
          <p:cNvSpPr/>
          <p:nvPr/>
        </p:nvSpPr>
        <p:spPr>
          <a:xfrm>
            <a:off x="2245790" y="2920982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29" name="object 29"/>
          <p:cNvSpPr/>
          <p:nvPr/>
        </p:nvSpPr>
        <p:spPr>
          <a:xfrm>
            <a:off x="4198246" y="2384056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0" name="object 30"/>
          <p:cNvSpPr/>
          <p:nvPr/>
        </p:nvSpPr>
        <p:spPr>
          <a:xfrm>
            <a:off x="4198246" y="2384056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1" name="object 31"/>
          <p:cNvSpPr/>
          <p:nvPr/>
        </p:nvSpPr>
        <p:spPr>
          <a:xfrm>
            <a:off x="3270829" y="3262661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49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2" name="object 32"/>
          <p:cNvSpPr/>
          <p:nvPr/>
        </p:nvSpPr>
        <p:spPr>
          <a:xfrm>
            <a:off x="3270829" y="3262661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49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3" name="object 33"/>
          <p:cNvSpPr/>
          <p:nvPr/>
        </p:nvSpPr>
        <p:spPr>
          <a:xfrm>
            <a:off x="2538659" y="5019871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4" name="object 34"/>
          <p:cNvSpPr/>
          <p:nvPr/>
        </p:nvSpPr>
        <p:spPr>
          <a:xfrm>
            <a:off x="2538659" y="5019871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5" name="object 35"/>
          <p:cNvSpPr/>
          <p:nvPr/>
        </p:nvSpPr>
        <p:spPr>
          <a:xfrm>
            <a:off x="5613776" y="3067416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6" name="object 36"/>
          <p:cNvSpPr/>
          <p:nvPr/>
        </p:nvSpPr>
        <p:spPr>
          <a:xfrm>
            <a:off x="5613776" y="3067416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7" name="object 37"/>
          <p:cNvSpPr/>
          <p:nvPr/>
        </p:nvSpPr>
        <p:spPr>
          <a:xfrm>
            <a:off x="5564965" y="4775814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8" name="object 38"/>
          <p:cNvSpPr/>
          <p:nvPr/>
        </p:nvSpPr>
        <p:spPr>
          <a:xfrm>
            <a:off x="5564965" y="4775814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39" name="object 39"/>
          <p:cNvSpPr/>
          <p:nvPr/>
        </p:nvSpPr>
        <p:spPr>
          <a:xfrm>
            <a:off x="4637549" y="3360284"/>
            <a:ext cx="292867" cy="292868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342899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49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49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899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0" name="object 40"/>
          <p:cNvSpPr/>
          <p:nvPr/>
        </p:nvSpPr>
        <p:spPr>
          <a:xfrm>
            <a:off x="4637549" y="3360284"/>
            <a:ext cx="292867" cy="292868"/>
          </a:xfrm>
          <a:custGeom>
            <a:avLst/>
            <a:gdLst/>
            <a:ahLst/>
            <a:cxnLst/>
            <a:rect l="l" t="t" r="r" b="b"/>
            <a:pathLst>
              <a:path w="342899" h="342900">
                <a:moveTo>
                  <a:pt x="342899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49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49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899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1" name="object 41"/>
          <p:cNvSpPr/>
          <p:nvPr/>
        </p:nvSpPr>
        <p:spPr>
          <a:xfrm>
            <a:off x="3661321" y="5654419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8">
                <a:moveTo>
                  <a:pt x="342900" y="171448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6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6" y="88196"/>
                </a:lnTo>
                <a:lnTo>
                  <a:pt x="314141" y="76366"/>
                </a:lnTo>
                <a:lnTo>
                  <a:pt x="306012" y="65192"/>
                </a:lnTo>
                <a:lnTo>
                  <a:pt x="297030" y="54723"/>
                </a:lnTo>
                <a:lnTo>
                  <a:pt x="287246" y="45010"/>
                </a:lnTo>
                <a:lnTo>
                  <a:pt x="276710" y="36105"/>
                </a:lnTo>
                <a:lnTo>
                  <a:pt x="265473" y="28057"/>
                </a:lnTo>
                <a:lnTo>
                  <a:pt x="253586" y="20917"/>
                </a:lnTo>
                <a:lnTo>
                  <a:pt x="241100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5" y="5"/>
                </a:lnTo>
                <a:lnTo>
                  <a:pt x="155391" y="742"/>
                </a:lnTo>
                <a:lnTo>
                  <a:pt x="141048" y="2687"/>
                </a:lnTo>
                <a:lnTo>
                  <a:pt x="127106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6" y="21534"/>
                </a:lnTo>
                <a:lnTo>
                  <a:pt x="76366" y="28758"/>
                </a:lnTo>
                <a:lnTo>
                  <a:pt x="65192" y="36887"/>
                </a:lnTo>
                <a:lnTo>
                  <a:pt x="54723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799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8"/>
                </a:lnTo>
                <a:lnTo>
                  <a:pt x="623" y="156725"/>
                </a:lnTo>
                <a:lnTo>
                  <a:pt x="0" y="171448"/>
                </a:lnTo>
                <a:lnTo>
                  <a:pt x="5" y="172814"/>
                </a:lnTo>
                <a:lnTo>
                  <a:pt x="742" y="187508"/>
                </a:lnTo>
                <a:lnTo>
                  <a:pt x="2687" y="201850"/>
                </a:lnTo>
                <a:lnTo>
                  <a:pt x="5789" y="215792"/>
                </a:lnTo>
                <a:lnTo>
                  <a:pt x="9998" y="229282"/>
                </a:lnTo>
                <a:lnTo>
                  <a:pt x="15263" y="242269"/>
                </a:lnTo>
                <a:lnTo>
                  <a:pt x="21534" y="254702"/>
                </a:lnTo>
                <a:lnTo>
                  <a:pt x="28759" y="266532"/>
                </a:lnTo>
                <a:lnTo>
                  <a:pt x="36887" y="277706"/>
                </a:lnTo>
                <a:lnTo>
                  <a:pt x="45869" y="288175"/>
                </a:lnTo>
                <a:lnTo>
                  <a:pt x="55653" y="297888"/>
                </a:lnTo>
                <a:lnTo>
                  <a:pt x="66189" y="306793"/>
                </a:lnTo>
                <a:lnTo>
                  <a:pt x="77426" y="314841"/>
                </a:lnTo>
                <a:lnTo>
                  <a:pt x="89313" y="321981"/>
                </a:lnTo>
                <a:lnTo>
                  <a:pt x="101800" y="328161"/>
                </a:lnTo>
                <a:lnTo>
                  <a:pt x="114835" y="333331"/>
                </a:lnTo>
                <a:lnTo>
                  <a:pt x="128368" y="337441"/>
                </a:lnTo>
                <a:lnTo>
                  <a:pt x="142349" y="340439"/>
                </a:lnTo>
                <a:lnTo>
                  <a:pt x="156726" y="342275"/>
                </a:lnTo>
                <a:lnTo>
                  <a:pt x="171450" y="342898"/>
                </a:lnTo>
                <a:lnTo>
                  <a:pt x="172815" y="342893"/>
                </a:lnTo>
                <a:lnTo>
                  <a:pt x="187509" y="342156"/>
                </a:lnTo>
                <a:lnTo>
                  <a:pt x="201852" y="340211"/>
                </a:lnTo>
                <a:lnTo>
                  <a:pt x="215794" y="337109"/>
                </a:lnTo>
                <a:lnTo>
                  <a:pt x="229283" y="332899"/>
                </a:lnTo>
                <a:lnTo>
                  <a:pt x="242270" y="327634"/>
                </a:lnTo>
                <a:lnTo>
                  <a:pt x="254704" y="321364"/>
                </a:lnTo>
                <a:lnTo>
                  <a:pt x="266533" y="314139"/>
                </a:lnTo>
                <a:lnTo>
                  <a:pt x="277708" y="306010"/>
                </a:lnTo>
                <a:lnTo>
                  <a:pt x="288177" y="297028"/>
                </a:lnTo>
                <a:lnTo>
                  <a:pt x="297889" y="287244"/>
                </a:lnTo>
                <a:lnTo>
                  <a:pt x="306795" y="276708"/>
                </a:lnTo>
                <a:lnTo>
                  <a:pt x="314843" y="265471"/>
                </a:lnTo>
                <a:lnTo>
                  <a:pt x="321982" y="253584"/>
                </a:lnTo>
                <a:lnTo>
                  <a:pt x="328162" y="241098"/>
                </a:lnTo>
                <a:lnTo>
                  <a:pt x="333332" y="228062"/>
                </a:lnTo>
                <a:lnTo>
                  <a:pt x="337442" y="214529"/>
                </a:lnTo>
                <a:lnTo>
                  <a:pt x="340440" y="200548"/>
                </a:lnTo>
                <a:lnTo>
                  <a:pt x="342276" y="186171"/>
                </a:lnTo>
                <a:lnTo>
                  <a:pt x="342900" y="171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2" name="object 42"/>
          <p:cNvSpPr/>
          <p:nvPr/>
        </p:nvSpPr>
        <p:spPr>
          <a:xfrm>
            <a:off x="3661321" y="5654419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8">
                <a:moveTo>
                  <a:pt x="342900" y="171448"/>
                </a:moveTo>
                <a:lnTo>
                  <a:pt x="342276" y="186171"/>
                </a:lnTo>
                <a:lnTo>
                  <a:pt x="340440" y="200548"/>
                </a:lnTo>
                <a:lnTo>
                  <a:pt x="337442" y="214529"/>
                </a:lnTo>
                <a:lnTo>
                  <a:pt x="333332" y="228062"/>
                </a:lnTo>
                <a:lnTo>
                  <a:pt x="328162" y="241098"/>
                </a:lnTo>
                <a:lnTo>
                  <a:pt x="321982" y="253584"/>
                </a:lnTo>
                <a:lnTo>
                  <a:pt x="314843" y="265471"/>
                </a:lnTo>
                <a:lnTo>
                  <a:pt x="306795" y="276708"/>
                </a:lnTo>
                <a:lnTo>
                  <a:pt x="297889" y="287244"/>
                </a:lnTo>
                <a:lnTo>
                  <a:pt x="288177" y="297028"/>
                </a:lnTo>
                <a:lnTo>
                  <a:pt x="277708" y="306010"/>
                </a:lnTo>
                <a:lnTo>
                  <a:pt x="266533" y="314139"/>
                </a:lnTo>
                <a:lnTo>
                  <a:pt x="254704" y="321364"/>
                </a:lnTo>
                <a:lnTo>
                  <a:pt x="242270" y="327634"/>
                </a:lnTo>
                <a:lnTo>
                  <a:pt x="229283" y="332899"/>
                </a:lnTo>
                <a:lnTo>
                  <a:pt x="215794" y="337109"/>
                </a:lnTo>
                <a:lnTo>
                  <a:pt x="201852" y="340211"/>
                </a:lnTo>
                <a:lnTo>
                  <a:pt x="187509" y="342156"/>
                </a:lnTo>
                <a:lnTo>
                  <a:pt x="172815" y="342893"/>
                </a:lnTo>
                <a:lnTo>
                  <a:pt x="171450" y="342898"/>
                </a:lnTo>
                <a:lnTo>
                  <a:pt x="156726" y="342275"/>
                </a:lnTo>
                <a:lnTo>
                  <a:pt x="142349" y="340439"/>
                </a:lnTo>
                <a:lnTo>
                  <a:pt x="128368" y="337441"/>
                </a:lnTo>
                <a:lnTo>
                  <a:pt x="114835" y="333331"/>
                </a:lnTo>
                <a:lnTo>
                  <a:pt x="101800" y="328161"/>
                </a:lnTo>
                <a:lnTo>
                  <a:pt x="89313" y="321981"/>
                </a:lnTo>
                <a:lnTo>
                  <a:pt x="77426" y="314841"/>
                </a:lnTo>
                <a:lnTo>
                  <a:pt x="66189" y="306793"/>
                </a:lnTo>
                <a:lnTo>
                  <a:pt x="55653" y="297888"/>
                </a:lnTo>
                <a:lnTo>
                  <a:pt x="45869" y="288175"/>
                </a:lnTo>
                <a:lnTo>
                  <a:pt x="36887" y="277706"/>
                </a:lnTo>
                <a:lnTo>
                  <a:pt x="28759" y="266532"/>
                </a:lnTo>
                <a:lnTo>
                  <a:pt x="21534" y="254702"/>
                </a:lnTo>
                <a:lnTo>
                  <a:pt x="15263" y="242269"/>
                </a:lnTo>
                <a:lnTo>
                  <a:pt x="9998" y="229282"/>
                </a:lnTo>
                <a:lnTo>
                  <a:pt x="5789" y="215792"/>
                </a:lnTo>
                <a:lnTo>
                  <a:pt x="2687" y="201850"/>
                </a:lnTo>
                <a:lnTo>
                  <a:pt x="742" y="187508"/>
                </a:lnTo>
                <a:lnTo>
                  <a:pt x="5" y="172814"/>
                </a:lnTo>
                <a:lnTo>
                  <a:pt x="0" y="171448"/>
                </a:lnTo>
                <a:lnTo>
                  <a:pt x="623" y="156725"/>
                </a:lnTo>
                <a:lnTo>
                  <a:pt x="2459" y="142348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799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3" y="45869"/>
                </a:lnTo>
                <a:lnTo>
                  <a:pt x="65192" y="36887"/>
                </a:lnTo>
                <a:lnTo>
                  <a:pt x="76366" y="28758"/>
                </a:lnTo>
                <a:lnTo>
                  <a:pt x="88196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6" y="5789"/>
                </a:lnTo>
                <a:lnTo>
                  <a:pt x="141048" y="2687"/>
                </a:lnTo>
                <a:lnTo>
                  <a:pt x="155391" y="742"/>
                </a:lnTo>
                <a:lnTo>
                  <a:pt x="170085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100" y="14737"/>
                </a:lnTo>
                <a:lnTo>
                  <a:pt x="253586" y="20917"/>
                </a:lnTo>
                <a:lnTo>
                  <a:pt x="265473" y="28057"/>
                </a:lnTo>
                <a:lnTo>
                  <a:pt x="276710" y="36105"/>
                </a:lnTo>
                <a:lnTo>
                  <a:pt x="287246" y="45010"/>
                </a:lnTo>
                <a:lnTo>
                  <a:pt x="297030" y="54723"/>
                </a:lnTo>
                <a:lnTo>
                  <a:pt x="306012" y="65192"/>
                </a:lnTo>
                <a:lnTo>
                  <a:pt x="314141" y="76366"/>
                </a:lnTo>
                <a:lnTo>
                  <a:pt x="321366" y="88196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6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3"/>
                </a:lnTo>
                <a:lnTo>
                  <a:pt x="342900" y="171448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3" name="object 43"/>
          <p:cNvSpPr/>
          <p:nvPr/>
        </p:nvSpPr>
        <p:spPr>
          <a:xfrm>
            <a:off x="6590004" y="3701964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899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4" name="object 44"/>
          <p:cNvSpPr/>
          <p:nvPr/>
        </p:nvSpPr>
        <p:spPr>
          <a:xfrm>
            <a:off x="6590004" y="3701964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9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899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5" name="object 45"/>
          <p:cNvSpPr/>
          <p:nvPr/>
        </p:nvSpPr>
        <p:spPr>
          <a:xfrm>
            <a:off x="3124395" y="4190078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49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899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6" name="object 46"/>
          <p:cNvSpPr/>
          <p:nvPr/>
        </p:nvSpPr>
        <p:spPr>
          <a:xfrm>
            <a:off x="3124395" y="4190078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49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899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49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7" name="object 47"/>
          <p:cNvSpPr/>
          <p:nvPr/>
        </p:nvSpPr>
        <p:spPr>
          <a:xfrm>
            <a:off x="4881605" y="5312739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8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4"/>
                </a:lnTo>
                <a:lnTo>
                  <a:pt x="742" y="187508"/>
                </a:lnTo>
                <a:lnTo>
                  <a:pt x="2687" y="201851"/>
                </a:lnTo>
                <a:lnTo>
                  <a:pt x="5789" y="215793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3" y="254703"/>
                </a:lnTo>
                <a:lnTo>
                  <a:pt x="28758" y="266532"/>
                </a:lnTo>
                <a:lnTo>
                  <a:pt x="36887" y="277707"/>
                </a:lnTo>
                <a:lnTo>
                  <a:pt x="45869" y="288176"/>
                </a:lnTo>
                <a:lnTo>
                  <a:pt x="55653" y="297888"/>
                </a:lnTo>
                <a:lnTo>
                  <a:pt x="66189" y="306794"/>
                </a:lnTo>
                <a:lnTo>
                  <a:pt x="77426" y="314842"/>
                </a:lnTo>
                <a:lnTo>
                  <a:pt x="89313" y="321981"/>
                </a:lnTo>
                <a:lnTo>
                  <a:pt x="101799" y="328161"/>
                </a:lnTo>
                <a:lnTo>
                  <a:pt x="114835" y="333331"/>
                </a:lnTo>
                <a:lnTo>
                  <a:pt x="128368" y="337441"/>
                </a:lnTo>
                <a:lnTo>
                  <a:pt x="142349" y="340439"/>
                </a:lnTo>
                <a:lnTo>
                  <a:pt x="156726" y="342275"/>
                </a:lnTo>
                <a:lnTo>
                  <a:pt x="171450" y="342898"/>
                </a:lnTo>
                <a:lnTo>
                  <a:pt x="172814" y="342893"/>
                </a:lnTo>
                <a:lnTo>
                  <a:pt x="187508" y="342156"/>
                </a:lnTo>
                <a:lnTo>
                  <a:pt x="201851" y="340211"/>
                </a:lnTo>
                <a:lnTo>
                  <a:pt x="215793" y="337109"/>
                </a:lnTo>
                <a:lnTo>
                  <a:pt x="229283" y="332900"/>
                </a:lnTo>
                <a:lnTo>
                  <a:pt x="242270" y="327635"/>
                </a:lnTo>
                <a:lnTo>
                  <a:pt x="254703" y="321365"/>
                </a:lnTo>
                <a:lnTo>
                  <a:pt x="266533" y="314140"/>
                </a:lnTo>
                <a:lnTo>
                  <a:pt x="277707" y="306011"/>
                </a:lnTo>
                <a:lnTo>
                  <a:pt x="288176" y="297030"/>
                </a:lnTo>
                <a:lnTo>
                  <a:pt x="297889" y="287245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8" name="object 48"/>
          <p:cNvSpPr/>
          <p:nvPr/>
        </p:nvSpPr>
        <p:spPr>
          <a:xfrm>
            <a:off x="4881605" y="5312739"/>
            <a:ext cx="292868" cy="292867"/>
          </a:xfrm>
          <a:custGeom>
            <a:avLst/>
            <a:gdLst/>
            <a:ahLst/>
            <a:cxnLst/>
            <a:rect l="l" t="t" r="r" b="b"/>
            <a:pathLst>
              <a:path w="342900" h="342898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5"/>
                </a:lnTo>
                <a:lnTo>
                  <a:pt x="288176" y="297030"/>
                </a:lnTo>
                <a:lnTo>
                  <a:pt x="277707" y="306011"/>
                </a:lnTo>
                <a:lnTo>
                  <a:pt x="266533" y="314140"/>
                </a:lnTo>
                <a:lnTo>
                  <a:pt x="254703" y="321365"/>
                </a:lnTo>
                <a:lnTo>
                  <a:pt x="242270" y="327635"/>
                </a:lnTo>
                <a:lnTo>
                  <a:pt x="229283" y="332900"/>
                </a:lnTo>
                <a:lnTo>
                  <a:pt x="215793" y="337109"/>
                </a:lnTo>
                <a:lnTo>
                  <a:pt x="201851" y="340211"/>
                </a:lnTo>
                <a:lnTo>
                  <a:pt x="187508" y="342156"/>
                </a:lnTo>
                <a:lnTo>
                  <a:pt x="172814" y="342893"/>
                </a:lnTo>
                <a:lnTo>
                  <a:pt x="171450" y="342898"/>
                </a:lnTo>
                <a:lnTo>
                  <a:pt x="156726" y="342275"/>
                </a:lnTo>
                <a:lnTo>
                  <a:pt x="142349" y="340439"/>
                </a:lnTo>
                <a:lnTo>
                  <a:pt x="128368" y="337441"/>
                </a:lnTo>
                <a:lnTo>
                  <a:pt x="114835" y="333331"/>
                </a:lnTo>
                <a:lnTo>
                  <a:pt x="101799" y="328161"/>
                </a:lnTo>
                <a:lnTo>
                  <a:pt x="89313" y="321981"/>
                </a:lnTo>
                <a:lnTo>
                  <a:pt x="77426" y="314842"/>
                </a:lnTo>
                <a:lnTo>
                  <a:pt x="66189" y="306794"/>
                </a:lnTo>
                <a:lnTo>
                  <a:pt x="55653" y="297888"/>
                </a:lnTo>
                <a:lnTo>
                  <a:pt x="45869" y="288176"/>
                </a:lnTo>
                <a:lnTo>
                  <a:pt x="36887" y="277707"/>
                </a:lnTo>
                <a:lnTo>
                  <a:pt x="28758" y="266532"/>
                </a:lnTo>
                <a:lnTo>
                  <a:pt x="21533" y="254703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3"/>
                </a:lnTo>
                <a:lnTo>
                  <a:pt x="2687" y="201851"/>
                </a:lnTo>
                <a:lnTo>
                  <a:pt x="742" y="187508"/>
                </a:lnTo>
                <a:lnTo>
                  <a:pt x="5" y="172814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49" name="object 49"/>
          <p:cNvSpPr/>
          <p:nvPr/>
        </p:nvSpPr>
        <p:spPr>
          <a:xfrm>
            <a:off x="3075584" y="2042377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50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900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50" name="object 50"/>
          <p:cNvSpPr/>
          <p:nvPr/>
        </p:nvSpPr>
        <p:spPr>
          <a:xfrm>
            <a:off x="3075584" y="2042377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50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900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50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50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51" name="object 51"/>
          <p:cNvSpPr/>
          <p:nvPr/>
        </p:nvSpPr>
        <p:spPr>
          <a:xfrm>
            <a:off x="4100623" y="4629380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49"/>
                </a:moveTo>
                <a:lnTo>
                  <a:pt x="342157" y="155390"/>
                </a:lnTo>
                <a:lnTo>
                  <a:pt x="340212" y="141047"/>
                </a:lnTo>
                <a:lnTo>
                  <a:pt x="337110" y="127105"/>
                </a:lnTo>
                <a:lnTo>
                  <a:pt x="332901" y="113616"/>
                </a:lnTo>
                <a:lnTo>
                  <a:pt x="327636" y="100629"/>
                </a:lnTo>
                <a:lnTo>
                  <a:pt x="321365" y="88195"/>
                </a:lnTo>
                <a:lnTo>
                  <a:pt x="314140" y="76366"/>
                </a:lnTo>
                <a:lnTo>
                  <a:pt x="306012" y="65191"/>
                </a:lnTo>
                <a:lnTo>
                  <a:pt x="297030" y="54722"/>
                </a:lnTo>
                <a:lnTo>
                  <a:pt x="287246" y="45010"/>
                </a:lnTo>
                <a:lnTo>
                  <a:pt x="276710" y="36104"/>
                </a:lnTo>
                <a:lnTo>
                  <a:pt x="265473" y="28056"/>
                </a:lnTo>
                <a:lnTo>
                  <a:pt x="253586" y="20917"/>
                </a:lnTo>
                <a:lnTo>
                  <a:pt x="241099" y="14737"/>
                </a:lnTo>
                <a:lnTo>
                  <a:pt x="228064" y="9567"/>
                </a:lnTo>
                <a:lnTo>
                  <a:pt x="214531" y="5457"/>
                </a:lnTo>
                <a:lnTo>
                  <a:pt x="200550" y="2459"/>
                </a:lnTo>
                <a:lnTo>
                  <a:pt x="186173" y="623"/>
                </a:lnTo>
                <a:lnTo>
                  <a:pt x="171450" y="0"/>
                </a:lnTo>
                <a:lnTo>
                  <a:pt x="170084" y="5"/>
                </a:lnTo>
                <a:lnTo>
                  <a:pt x="155390" y="742"/>
                </a:lnTo>
                <a:lnTo>
                  <a:pt x="141047" y="2687"/>
                </a:lnTo>
                <a:lnTo>
                  <a:pt x="127105" y="5789"/>
                </a:lnTo>
                <a:lnTo>
                  <a:pt x="113616" y="9998"/>
                </a:lnTo>
                <a:lnTo>
                  <a:pt x="100629" y="15263"/>
                </a:lnTo>
                <a:lnTo>
                  <a:pt x="88195" y="21534"/>
                </a:lnTo>
                <a:lnTo>
                  <a:pt x="76366" y="28759"/>
                </a:lnTo>
                <a:lnTo>
                  <a:pt x="65191" y="36887"/>
                </a:lnTo>
                <a:lnTo>
                  <a:pt x="54722" y="45869"/>
                </a:lnTo>
                <a:lnTo>
                  <a:pt x="45010" y="55653"/>
                </a:lnTo>
                <a:lnTo>
                  <a:pt x="36104" y="66189"/>
                </a:lnTo>
                <a:lnTo>
                  <a:pt x="28056" y="77426"/>
                </a:lnTo>
                <a:lnTo>
                  <a:pt x="20917" y="89313"/>
                </a:lnTo>
                <a:lnTo>
                  <a:pt x="14737" y="101800"/>
                </a:lnTo>
                <a:lnTo>
                  <a:pt x="9567" y="114835"/>
                </a:lnTo>
                <a:lnTo>
                  <a:pt x="5457" y="128368"/>
                </a:lnTo>
                <a:lnTo>
                  <a:pt x="2459" y="142349"/>
                </a:lnTo>
                <a:lnTo>
                  <a:pt x="623" y="156726"/>
                </a:lnTo>
                <a:lnTo>
                  <a:pt x="0" y="171449"/>
                </a:lnTo>
                <a:lnTo>
                  <a:pt x="5" y="172815"/>
                </a:lnTo>
                <a:lnTo>
                  <a:pt x="742" y="187509"/>
                </a:lnTo>
                <a:lnTo>
                  <a:pt x="2687" y="201852"/>
                </a:lnTo>
                <a:lnTo>
                  <a:pt x="5789" y="215794"/>
                </a:lnTo>
                <a:lnTo>
                  <a:pt x="9998" y="229283"/>
                </a:lnTo>
                <a:lnTo>
                  <a:pt x="15263" y="242270"/>
                </a:lnTo>
                <a:lnTo>
                  <a:pt x="21534" y="254704"/>
                </a:lnTo>
                <a:lnTo>
                  <a:pt x="28759" y="266533"/>
                </a:lnTo>
                <a:lnTo>
                  <a:pt x="36887" y="277708"/>
                </a:lnTo>
                <a:lnTo>
                  <a:pt x="45869" y="288177"/>
                </a:lnTo>
                <a:lnTo>
                  <a:pt x="55653" y="297889"/>
                </a:lnTo>
                <a:lnTo>
                  <a:pt x="66189" y="306795"/>
                </a:lnTo>
                <a:lnTo>
                  <a:pt x="77426" y="314843"/>
                </a:lnTo>
                <a:lnTo>
                  <a:pt x="89313" y="321982"/>
                </a:lnTo>
                <a:lnTo>
                  <a:pt x="101800" y="328162"/>
                </a:lnTo>
                <a:lnTo>
                  <a:pt x="114835" y="333332"/>
                </a:lnTo>
                <a:lnTo>
                  <a:pt x="128368" y="337442"/>
                </a:lnTo>
                <a:lnTo>
                  <a:pt x="142349" y="340440"/>
                </a:lnTo>
                <a:lnTo>
                  <a:pt x="156726" y="342276"/>
                </a:lnTo>
                <a:lnTo>
                  <a:pt x="171450" y="342899"/>
                </a:lnTo>
                <a:lnTo>
                  <a:pt x="172815" y="342894"/>
                </a:lnTo>
                <a:lnTo>
                  <a:pt x="187509" y="342157"/>
                </a:lnTo>
                <a:lnTo>
                  <a:pt x="201852" y="340212"/>
                </a:lnTo>
                <a:lnTo>
                  <a:pt x="215794" y="337110"/>
                </a:lnTo>
                <a:lnTo>
                  <a:pt x="229283" y="332901"/>
                </a:lnTo>
                <a:lnTo>
                  <a:pt x="242270" y="327636"/>
                </a:lnTo>
                <a:lnTo>
                  <a:pt x="254704" y="321365"/>
                </a:lnTo>
                <a:lnTo>
                  <a:pt x="266533" y="314140"/>
                </a:lnTo>
                <a:lnTo>
                  <a:pt x="277708" y="306012"/>
                </a:lnTo>
                <a:lnTo>
                  <a:pt x="288177" y="297030"/>
                </a:lnTo>
                <a:lnTo>
                  <a:pt x="297889" y="287246"/>
                </a:lnTo>
                <a:lnTo>
                  <a:pt x="306795" y="276710"/>
                </a:lnTo>
                <a:lnTo>
                  <a:pt x="314843" y="265473"/>
                </a:lnTo>
                <a:lnTo>
                  <a:pt x="321982" y="253586"/>
                </a:lnTo>
                <a:lnTo>
                  <a:pt x="328162" y="241099"/>
                </a:lnTo>
                <a:lnTo>
                  <a:pt x="333332" y="228064"/>
                </a:lnTo>
                <a:lnTo>
                  <a:pt x="337442" y="214531"/>
                </a:lnTo>
                <a:lnTo>
                  <a:pt x="340440" y="200550"/>
                </a:lnTo>
                <a:lnTo>
                  <a:pt x="342276" y="186173"/>
                </a:lnTo>
                <a:lnTo>
                  <a:pt x="342900" y="171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52" name="object 52"/>
          <p:cNvSpPr/>
          <p:nvPr/>
        </p:nvSpPr>
        <p:spPr>
          <a:xfrm>
            <a:off x="4100623" y="4629380"/>
            <a:ext cx="292868" cy="292868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900" y="171449"/>
                </a:moveTo>
                <a:lnTo>
                  <a:pt x="342276" y="186173"/>
                </a:lnTo>
                <a:lnTo>
                  <a:pt x="340440" y="200550"/>
                </a:lnTo>
                <a:lnTo>
                  <a:pt x="337442" y="214531"/>
                </a:lnTo>
                <a:lnTo>
                  <a:pt x="333332" y="228064"/>
                </a:lnTo>
                <a:lnTo>
                  <a:pt x="328162" y="241099"/>
                </a:lnTo>
                <a:lnTo>
                  <a:pt x="321982" y="253586"/>
                </a:lnTo>
                <a:lnTo>
                  <a:pt x="314843" y="265473"/>
                </a:lnTo>
                <a:lnTo>
                  <a:pt x="306795" y="276710"/>
                </a:lnTo>
                <a:lnTo>
                  <a:pt x="297889" y="287246"/>
                </a:lnTo>
                <a:lnTo>
                  <a:pt x="288177" y="297030"/>
                </a:lnTo>
                <a:lnTo>
                  <a:pt x="277708" y="306012"/>
                </a:lnTo>
                <a:lnTo>
                  <a:pt x="266533" y="314140"/>
                </a:lnTo>
                <a:lnTo>
                  <a:pt x="254704" y="321365"/>
                </a:lnTo>
                <a:lnTo>
                  <a:pt x="242270" y="327636"/>
                </a:lnTo>
                <a:lnTo>
                  <a:pt x="229283" y="332901"/>
                </a:lnTo>
                <a:lnTo>
                  <a:pt x="215794" y="337110"/>
                </a:lnTo>
                <a:lnTo>
                  <a:pt x="201852" y="340212"/>
                </a:lnTo>
                <a:lnTo>
                  <a:pt x="187509" y="342157"/>
                </a:lnTo>
                <a:lnTo>
                  <a:pt x="172815" y="342894"/>
                </a:lnTo>
                <a:lnTo>
                  <a:pt x="171450" y="342899"/>
                </a:lnTo>
                <a:lnTo>
                  <a:pt x="156726" y="342276"/>
                </a:lnTo>
                <a:lnTo>
                  <a:pt x="142349" y="340440"/>
                </a:lnTo>
                <a:lnTo>
                  <a:pt x="128368" y="337442"/>
                </a:lnTo>
                <a:lnTo>
                  <a:pt x="114835" y="333332"/>
                </a:lnTo>
                <a:lnTo>
                  <a:pt x="101800" y="328162"/>
                </a:lnTo>
                <a:lnTo>
                  <a:pt x="89313" y="321982"/>
                </a:lnTo>
                <a:lnTo>
                  <a:pt x="77426" y="314843"/>
                </a:lnTo>
                <a:lnTo>
                  <a:pt x="66189" y="306795"/>
                </a:lnTo>
                <a:lnTo>
                  <a:pt x="55653" y="297889"/>
                </a:lnTo>
                <a:lnTo>
                  <a:pt x="45869" y="288177"/>
                </a:lnTo>
                <a:lnTo>
                  <a:pt x="36887" y="277708"/>
                </a:lnTo>
                <a:lnTo>
                  <a:pt x="28759" y="266533"/>
                </a:lnTo>
                <a:lnTo>
                  <a:pt x="21534" y="254704"/>
                </a:lnTo>
                <a:lnTo>
                  <a:pt x="15263" y="242270"/>
                </a:lnTo>
                <a:lnTo>
                  <a:pt x="9998" y="229283"/>
                </a:lnTo>
                <a:lnTo>
                  <a:pt x="5789" y="215794"/>
                </a:lnTo>
                <a:lnTo>
                  <a:pt x="2687" y="201852"/>
                </a:lnTo>
                <a:lnTo>
                  <a:pt x="742" y="187509"/>
                </a:lnTo>
                <a:lnTo>
                  <a:pt x="5" y="172815"/>
                </a:lnTo>
                <a:lnTo>
                  <a:pt x="0" y="171449"/>
                </a:lnTo>
                <a:lnTo>
                  <a:pt x="623" y="156726"/>
                </a:lnTo>
                <a:lnTo>
                  <a:pt x="2459" y="142349"/>
                </a:lnTo>
                <a:lnTo>
                  <a:pt x="5457" y="128368"/>
                </a:lnTo>
                <a:lnTo>
                  <a:pt x="9567" y="114835"/>
                </a:lnTo>
                <a:lnTo>
                  <a:pt x="14737" y="101800"/>
                </a:lnTo>
                <a:lnTo>
                  <a:pt x="20917" y="89313"/>
                </a:lnTo>
                <a:lnTo>
                  <a:pt x="28056" y="77426"/>
                </a:lnTo>
                <a:lnTo>
                  <a:pt x="36104" y="66189"/>
                </a:lnTo>
                <a:lnTo>
                  <a:pt x="45010" y="55653"/>
                </a:lnTo>
                <a:lnTo>
                  <a:pt x="54722" y="45869"/>
                </a:lnTo>
                <a:lnTo>
                  <a:pt x="65191" y="36887"/>
                </a:lnTo>
                <a:lnTo>
                  <a:pt x="76366" y="28759"/>
                </a:lnTo>
                <a:lnTo>
                  <a:pt x="88195" y="21534"/>
                </a:lnTo>
                <a:lnTo>
                  <a:pt x="100629" y="15263"/>
                </a:lnTo>
                <a:lnTo>
                  <a:pt x="113616" y="9998"/>
                </a:lnTo>
                <a:lnTo>
                  <a:pt x="127105" y="5789"/>
                </a:lnTo>
                <a:lnTo>
                  <a:pt x="141047" y="2687"/>
                </a:lnTo>
                <a:lnTo>
                  <a:pt x="155390" y="742"/>
                </a:lnTo>
                <a:lnTo>
                  <a:pt x="170084" y="5"/>
                </a:lnTo>
                <a:lnTo>
                  <a:pt x="171450" y="0"/>
                </a:lnTo>
                <a:lnTo>
                  <a:pt x="186173" y="623"/>
                </a:lnTo>
                <a:lnTo>
                  <a:pt x="200550" y="2459"/>
                </a:lnTo>
                <a:lnTo>
                  <a:pt x="214531" y="5457"/>
                </a:lnTo>
                <a:lnTo>
                  <a:pt x="228064" y="9567"/>
                </a:lnTo>
                <a:lnTo>
                  <a:pt x="241099" y="14737"/>
                </a:lnTo>
                <a:lnTo>
                  <a:pt x="253586" y="20917"/>
                </a:lnTo>
                <a:lnTo>
                  <a:pt x="265473" y="28056"/>
                </a:lnTo>
                <a:lnTo>
                  <a:pt x="276710" y="36104"/>
                </a:lnTo>
                <a:lnTo>
                  <a:pt x="287246" y="45010"/>
                </a:lnTo>
                <a:lnTo>
                  <a:pt x="297030" y="54722"/>
                </a:lnTo>
                <a:lnTo>
                  <a:pt x="306012" y="65191"/>
                </a:lnTo>
                <a:lnTo>
                  <a:pt x="314140" y="76366"/>
                </a:lnTo>
                <a:lnTo>
                  <a:pt x="321365" y="88195"/>
                </a:lnTo>
                <a:lnTo>
                  <a:pt x="327636" y="100629"/>
                </a:lnTo>
                <a:lnTo>
                  <a:pt x="332901" y="113616"/>
                </a:lnTo>
                <a:lnTo>
                  <a:pt x="337110" y="127105"/>
                </a:lnTo>
                <a:lnTo>
                  <a:pt x="340212" y="141047"/>
                </a:lnTo>
                <a:lnTo>
                  <a:pt x="342157" y="155390"/>
                </a:lnTo>
                <a:lnTo>
                  <a:pt x="342894" y="170084"/>
                </a:lnTo>
                <a:lnTo>
                  <a:pt x="342900" y="171449"/>
                </a:lnTo>
                <a:close/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37"/>
          </a:p>
        </p:txBody>
      </p:sp>
      <p:sp>
        <p:nvSpPr>
          <p:cNvPr id="18" name="object 18"/>
          <p:cNvSpPr txBox="1"/>
          <p:nvPr/>
        </p:nvSpPr>
        <p:spPr>
          <a:xfrm>
            <a:off x="8263376" y="1008480"/>
            <a:ext cx="347223" cy="28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264"/>
              </a:lnSpc>
              <a:spcBef>
                <a:spcPts val="63"/>
              </a:spcBef>
            </a:pPr>
            <a:r>
              <a:rPr lang="en-US" sz="1196" dirty="0" smtClean="0">
                <a:latin typeface="Times New Roman"/>
                <a:cs typeface="Times New Roman"/>
              </a:rPr>
              <a:t>11</a:t>
            </a:r>
            <a:endParaRPr sz="119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2121" y="1374464"/>
            <a:ext cx="487643" cy="344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2554"/>
              </a:lnSpc>
              <a:spcBef>
                <a:spcPts val="127"/>
              </a:spcBef>
            </a:pP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An</a:t>
            </a:r>
            <a:endParaRPr sz="252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7889" y="1374464"/>
            <a:ext cx="1614120" cy="344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2554"/>
              </a:lnSpc>
              <a:spcBef>
                <a:spcPts val="127"/>
              </a:spcBef>
            </a:pP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undirected</a:t>
            </a:r>
            <a:endParaRPr sz="252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9585" y="1374464"/>
            <a:ext cx="899060" cy="344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2554"/>
              </a:lnSpc>
              <a:spcBef>
                <a:spcPts val="127"/>
              </a:spcBef>
            </a:pPr>
            <a:r>
              <a:rPr sz="2520" dirty="0">
                <a:solidFill>
                  <a:srgbClr val="FF00FF"/>
                </a:solidFill>
                <a:latin typeface="Times New Roman"/>
                <a:cs typeface="Times New Roman"/>
              </a:rPr>
              <a:t>graph</a:t>
            </a:r>
            <a:endParaRPr sz="25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2356" y="2104903"/>
            <a:ext cx="135913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1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5018" y="2446581"/>
            <a:ext cx="135913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2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2800" y="2983508"/>
            <a:ext cx="135913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0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0547" y="3120179"/>
            <a:ext cx="135912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3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8795" y="3315423"/>
            <a:ext cx="223772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10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5275" y="3403284"/>
            <a:ext cx="223772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11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6779" y="3744964"/>
            <a:ext cx="135912" cy="197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4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0934" y="4252602"/>
            <a:ext cx="135913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9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8588" y="4691904"/>
            <a:ext cx="223772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12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1735" y="4848103"/>
            <a:ext cx="135912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5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5435" y="5072633"/>
            <a:ext cx="135913" cy="19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8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8615" y="5385028"/>
            <a:ext cx="135913" cy="197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6</a:t>
            </a:r>
            <a:endParaRPr sz="1367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48097" y="5716944"/>
            <a:ext cx="135913" cy="197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7">
              <a:lnSpc>
                <a:spcPts val="1495"/>
              </a:lnSpc>
              <a:spcBef>
                <a:spcPts val="74"/>
              </a:spcBef>
            </a:pPr>
            <a:r>
              <a:rPr sz="1367" i="1" dirty="0">
                <a:latin typeface="Times New Roman"/>
                <a:cs typeface="Times New Roman"/>
              </a:rPr>
              <a:t>7</a:t>
            </a:r>
            <a:endParaRPr sz="13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8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5C6-0AC1-4295-8A64-C69316E33AA2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743450"/>
          </a:xfrm>
        </p:spPr>
        <p:txBody>
          <a:bodyPr/>
          <a:lstStyle/>
          <a:p>
            <a:r>
              <a:rPr lang="en-US" dirty="0"/>
              <a:t>Similar to a tree</a:t>
            </a:r>
          </a:p>
          <a:p>
            <a:r>
              <a:rPr lang="en-US" dirty="0"/>
              <a:t>Consists of a finite set of elements</a:t>
            </a:r>
          </a:p>
          <a:p>
            <a:pPr lvl="1"/>
            <a:r>
              <a:rPr lang="en-US" dirty="0"/>
              <a:t>Vertices or nodes</a:t>
            </a:r>
          </a:p>
          <a:p>
            <a:r>
              <a:rPr lang="en-US" dirty="0"/>
              <a:t>Together with finite set of directed</a:t>
            </a:r>
          </a:p>
          <a:p>
            <a:pPr lvl="1"/>
            <a:r>
              <a:rPr lang="en-US" dirty="0"/>
              <a:t>Arcs or edges</a:t>
            </a:r>
          </a:p>
          <a:p>
            <a:pPr lvl="1"/>
            <a:r>
              <a:rPr lang="en-US" dirty="0" smtClean="0"/>
              <a:t>Connect </a:t>
            </a:r>
            <a:r>
              <a:rPr lang="en-US" dirty="0"/>
              <a:t>pairs of vertices</a:t>
            </a:r>
          </a:p>
        </p:txBody>
      </p:sp>
      <p:pic>
        <p:nvPicPr>
          <p:cNvPr id="5223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5125" y="4378325"/>
            <a:ext cx="3182938" cy="1597025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4295775" y="2628900"/>
            <a:ext cx="2917825" cy="1871663"/>
            <a:chOff x="2706" y="1656"/>
            <a:chExt cx="1792" cy="1133"/>
          </a:xfrm>
        </p:grpSpPr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2710" y="1862"/>
              <a:ext cx="1246" cy="914"/>
            </a:xfrm>
            <a:custGeom>
              <a:avLst/>
              <a:gdLst>
                <a:gd name="T0" fmla="*/ 0 w 1246"/>
                <a:gd name="T1" fmla="*/ 17 h 914"/>
                <a:gd name="T2" fmla="*/ 907 w 1246"/>
                <a:gd name="T3" fmla="*/ 149 h 914"/>
                <a:gd name="T4" fmla="*/ 1246 w 1246"/>
                <a:gd name="T5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6" h="914">
                  <a:moveTo>
                    <a:pt x="0" y="17"/>
                  </a:moveTo>
                  <a:cubicBezTo>
                    <a:pt x="350" y="8"/>
                    <a:pt x="700" y="0"/>
                    <a:pt x="907" y="149"/>
                  </a:cubicBezTo>
                  <a:cubicBezTo>
                    <a:pt x="1114" y="298"/>
                    <a:pt x="1180" y="606"/>
                    <a:pt x="1246" y="9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2234" name="Freeform 10"/>
            <p:cNvSpPr>
              <a:spLocks/>
            </p:cNvSpPr>
            <p:nvPr/>
          </p:nvSpPr>
          <p:spPr bwMode="auto">
            <a:xfrm>
              <a:off x="2706" y="1656"/>
              <a:ext cx="1792" cy="1133"/>
            </a:xfrm>
            <a:custGeom>
              <a:avLst/>
              <a:gdLst>
                <a:gd name="T0" fmla="*/ 0 w 1792"/>
                <a:gd name="T1" fmla="*/ 209 h 1133"/>
                <a:gd name="T2" fmla="*/ 1216 w 1792"/>
                <a:gd name="T3" fmla="*/ 154 h 1133"/>
                <a:gd name="T4" fmla="*/ 1792 w 1792"/>
                <a:gd name="T5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2" h="1133">
                  <a:moveTo>
                    <a:pt x="0" y="209"/>
                  </a:moveTo>
                  <a:cubicBezTo>
                    <a:pt x="458" y="104"/>
                    <a:pt x="917" y="0"/>
                    <a:pt x="1216" y="154"/>
                  </a:cubicBezTo>
                  <a:cubicBezTo>
                    <a:pt x="1515" y="308"/>
                    <a:pt x="1653" y="720"/>
                    <a:pt x="1792" y="11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3614738" y="3935413"/>
            <a:ext cx="3062287" cy="1014412"/>
            <a:chOff x="2277" y="2479"/>
            <a:chExt cx="1929" cy="639"/>
          </a:xfrm>
        </p:grpSpPr>
        <p:sp>
          <p:nvSpPr>
            <p:cNvPr id="52236" name="Freeform 12"/>
            <p:cNvSpPr>
              <a:spLocks/>
            </p:cNvSpPr>
            <p:nvPr/>
          </p:nvSpPr>
          <p:spPr bwMode="auto">
            <a:xfrm>
              <a:off x="2277" y="2479"/>
              <a:ext cx="1929" cy="383"/>
            </a:xfrm>
            <a:custGeom>
              <a:avLst/>
              <a:gdLst>
                <a:gd name="T0" fmla="*/ 0 w 1929"/>
                <a:gd name="T1" fmla="*/ 118 h 383"/>
                <a:gd name="T2" fmla="*/ 1517 w 1929"/>
                <a:gd name="T3" fmla="*/ 44 h 383"/>
                <a:gd name="T4" fmla="*/ 1929 w 1929"/>
                <a:gd name="T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9" h="383">
                  <a:moveTo>
                    <a:pt x="0" y="118"/>
                  </a:moveTo>
                  <a:cubicBezTo>
                    <a:pt x="598" y="59"/>
                    <a:pt x="1196" y="0"/>
                    <a:pt x="1517" y="44"/>
                  </a:cubicBezTo>
                  <a:cubicBezTo>
                    <a:pt x="1838" y="88"/>
                    <a:pt x="1883" y="235"/>
                    <a:pt x="1929" y="3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2238" name="Freeform 14"/>
            <p:cNvSpPr>
              <a:spLocks/>
            </p:cNvSpPr>
            <p:nvPr/>
          </p:nvSpPr>
          <p:spPr bwMode="auto">
            <a:xfrm>
              <a:off x="2286" y="2587"/>
              <a:ext cx="1536" cy="531"/>
            </a:xfrm>
            <a:custGeom>
              <a:avLst/>
              <a:gdLst>
                <a:gd name="T0" fmla="*/ 0 w 1536"/>
                <a:gd name="T1" fmla="*/ 0 h 531"/>
                <a:gd name="T2" fmla="*/ 603 w 1536"/>
                <a:gd name="T3" fmla="*/ 28 h 531"/>
                <a:gd name="T4" fmla="*/ 1298 w 1536"/>
                <a:gd name="T5" fmla="*/ 156 h 531"/>
                <a:gd name="T6" fmla="*/ 1536 w 1536"/>
                <a:gd name="T7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531">
                  <a:moveTo>
                    <a:pt x="0" y="0"/>
                  </a:moveTo>
                  <a:cubicBezTo>
                    <a:pt x="193" y="1"/>
                    <a:pt x="387" y="2"/>
                    <a:pt x="603" y="28"/>
                  </a:cubicBezTo>
                  <a:cubicBezTo>
                    <a:pt x="819" y="54"/>
                    <a:pt x="1143" y="72"/>
                    <a:pt x="1298" y="156"/>
                  </a:cubicBezTo>
                  <a:cubicBezTo>
                    <a:pt x="1453" y="240"/>
                    <a:pt x="1494" y="385"/>
                    <a:pt x="1536" y="5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1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FD14-F656-4BAC-A55E-14D1692D603E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 of directed graphs</a:t>
            </a:r>
          </a:p>
          <a:p>
            <a:pPr lvl="1"/>
            <a:r>
              <a:rPr lang="en-US"/>
              <a:t>Analyze electrical circuits</a:t>
            </a:r>
          </a:p>
          <a:p>
            <a:pPr lvl="1"/>
            <a:r>
              <a:rPr lang="en-US"/>
              <a:t>Find shortest routes</a:t>
            </a:r>
          </a:p>
          <a:p>
            <a:pPr lvl="1"/>
            <a:r>
              <a:rPr lang="en-US"/>
              <a:t>Develop project schedules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68738"/>
            <a:ext cx="7259638" cy="22590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2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BFAE-3444-427A-83DC-A7748BBFD536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are special kinds of directed graphs</a:t>
            </a:r>
          </a:p>
          <a:p>
            <a:pPr lvl="1"/>
            <a:r>
              <a:rPr lang="en-US" dirty="0"/>
              <a:t>One of their nodes (the root) has no incoming arc</a:t>
            </a:r>
          </a:p>
          <a:p>
            <a:pPr lvl="1"/>
            <a:r>
              <a:rPr lang="en-US" dirty="0"/>
              <a:t>Every other node can be reached from the node by a unique path</a:t>
            </a:r>
          </a:p>
          <a:p>
            <a:r>
              <a:rPr lang="en-US" dirty="0"/>
              <a:t>Graphs differ </a:t>
            </a:r>
            <a:r>
              <a:rPr lang="en-US"/>
              <a:t>from </a:t>
            </a:r>
            <a:r>
              <a:rPr lang="en-US" smtClean="0"/>
              <a:t>trees</a:t>
            </a:r>
            <a:endParaRPr lang="en-US" dirty="0"/>
          </a:p>
          <a:p>
            <a:pPr lvl="1"/>
            <a:r>
              <a:rPr lang="en-US" dirty="0"/>
              <a:t>Insertion of a node does not require a link (arc) to other nodes … or may have multiple arcs</a:t>
            </a:r>
          </a:p>
        </p:txBody>
      </p:sp>
    </p:spTree>
    <p:extLst>
      <p:ext uri="{BB962C8B-B14F-4D97-AF65-F5344CB8AC3E}">
        <p14:creationId xmlns:p14="http://schemas.microsoft.com/office/powerpoint/2010/main" val="6187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CBFC-7AF5-4DF5-AB10-BF46F5370E90}" type="slidenum">
              <a:rPr lang="en-US"/>
              <a:pPr/>
              <a:t>15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/>
              <a:t>A directed graph is defined as a collection of data elements:</a:t>
            </a:r>
          </a:p>
          <a:p>
            <a:pPr lvl="1"/>
            <a:r>
              <a:rPr lang="en-US" sz="2400"/>
              <a:t>Called nodes or vertices</a:t>
            </a:r>
          </a:p>
          <a:p>
            <a:pPr lvl="1"/>
            <a:r>
              <a:rPr lang="en-US" sz="2400"/>
              <a:t>And a finite set of direct arcs or edges</a:t>
            </a:r>
          </a:p>
          <a:p>
            <a:pPr lvl="1"/>
            <a:r>
              <a:rPr lang="en-US" sz="2400"/>
              <a:t>The edges connect pairs of nodes</a:t>
            </a:r>
          </a:p>
          <a:p>
            <a:r>
              <a:rPr lang="en-US" sz="2800"/>
              <a:t>Operations include</a:t>
            </a:r>
          </a:p>
          <a:p>
            <a:pPr lvl="1"/>
            <a:r>
              <a:rPr lang="en-US" sz="2400"/>
              <a:t>Constructors</a:t>
            </a:r>
          </a:p>
          <a:p>
            <a:pPr lvl="1"/>
            <a:r>
              <a:rPr lang="en-US" sz="2400"/>
              <a:t>Inserts of nodes, of edges</a:t>
            </a:r>
          </a:p>
          <a:p>
            <a:pPr lvl="1"/>
            <a:r>
              <a:rPr lang="en-US" sz="2400"/>
              <a:t>Deletions of nodes, edges</a:t>
            </a:r>
          </a:p>
          <a:p>
            <a:pPr lvl="1"/>
            <a:r>
              <a:rPr lang="en-US" sz="2400"/>
              <a:t>Search for a value in a node, starting from a given node</a:t>
            </a:r>
          </a:p>
        </p:txBody>
      </p:sp>
    </p:spTree>
    <p:extLst>
      <p:ext uri="{BB962C8B-B14F-4D97-AF65-F5344CB8AC3E}">
        <p14:creationId xmlns:p14="http://schemas.microsoft.com/office/powerpoint/2010/main" val="42793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6A07-010D-48ED-A7C7-7DE132CB037B}" type="slidenum">
              <a:rPr lang="en-US" altLang="zh-TW">
                <a:solidFill>
                  <a:srgbClr val="000000"/>
                </a:solidFill>
              </a:rPr>
              <a:pPr/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534988" y="592138"/>
            <a:ext cx="83613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>
                <a:solidFill>
                  <a:srgbClr val="003366"/>
                </a:solidFill>
              </a:rPr>
              <a:t>Complete Graph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782638" y="1981200"/>
            <a:ext cx="83613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Aft>
                <a:spcPct val="0"/>
              </a:spcAft>
              <a:buClr>
                <a:srgbClr val="0099CC"/>
              </a:buClr>
            </a:pPr>
            <a:r>
              <a:rPr lang="en-US" altLang="zh-TW" smtClean="0">
                <a:solidFill>
                  <a:srgbClr val="000000"/>
                </a:solidFill>
              </a:rPr>
              <a:t>A complete graph is a graph that has the </a:t>
            </a:r>
            <a:br>
              <a:rPr lang="en-US" altLang="zh-TW" smtClean="0">
                <a:solidFill>
                  <a:srgbClr val="000000"/>
                </a:solidFill>
              </a:rPr>
            </a:br>
            <a:r>
              <a:rPr lang="en-US" altLang="zh-TW" smtClean="0">
                <a:solidFill>
                  <a:srgbClr val="000000"/>
                </a:solidFill>
              </a:rPr>
              <a:t>maximum number of edges</a:t>
            </a:r>
          </a:p>
          <a:p>
            <a:pPr lvl="1" fontAlgn="base"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</a:rPr>
              <a:t>for </a:t>
            </a:r>
            <a:r>
              <a:rPr lang="en-US" altLang="zh-TW" smtClean="0">
                <a:solidFill>
                  <a:srgbClr val="CC3300"/>
                </a:solidFill>
              </a:rPr>
              <a:t>undirected graph</a:t>
            </a:r>
            <a:r>
              <a:rPr lang="en-US" altLang="zh-TW" smtClean="0">
                <a:solidFill>
                  <a:srgbClr val="000000"/>
                </a:solidFill>
              </a:rPr>
              <a:t> with n vertices, the maximum number of edges is </a:t>
            </a:r>
            <a:r>
              <a:rPr lang="en-US" altLang="zh-TW" smtClean="0">
                <a:solidFill>
                  <a:srgbClr val="3366CC"/>
                </a:solidFill>
              </a:rPr>
              <a:t>n(n-1)/2</a:t>
            </a:r>
            <a:endParaRPr lang="en-US" altLang="zh-TW" smtClean="0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</a:rPr>
              <a:t>for </a:t>
            </a:r>
            <a:r>
              <a:rPr lang="en-US" altLang="zh-TW" smtClean="0">
                <a:solidFill>
                  <a:srgbClr val="CC3300"/>
                </a:solidFill>
              </a:rPr>
              <a:t>directed graph</a:t>
            </a:r>
            <a:r>
              <a:rPr lang="en-US" altLang="zh-TW" smtClean="0">
                <a:solidFill>
                  <a:srgbClr val="000000"/>
                </a:solidFill>
              </a:rPr>
              <a:t> with n vertices, the maximum </a:t>
            </a:r>
            <a:br>
              <a:rPr lang="en-US" altLang="zh-TW" smtClean="0">
                <a:solidFill>
                  <a:srgbClr val="000000"/>
                </a:solidFill>
              </a:rPr>
            </a:br>
            <a:r>
              <a:rPr lang="en-US" altLang="zh-TW" smtClean="0">
                <a:solidFill>
                  <a:srgbClr val="000000"/>
                </a:solidFill>
              </a:rPr>
              <a:t>number of edges is </a:t>
            </a:r>
            <a:r>
              <a:rPr lang="en-US" altLang="zh-TW" smtClean="0">
                <a:solidFill>
                  <a:srgbClr val="3366CC"/>
                </a:solidFill>
              </a:rPr>
              <a:t>n(n-1)</a:t>
            </a:r>
            <a:endParaRPr lang="en-US" altLang="zh-TW" smtClean="0">
              <a:solidFill>
                <a:srgbClr val="000000"/>
              </a:solidFill>
            </a:endParaRPr>
          </a:p>
          <a:p>
            <a:pPr lvl="1" fontAlgn="base">
              <a:spcAft>
                <a:spcPct val="0"/>
              </a:spcAft>
            </a:pPr>
            <a:r>
              <a:rPr lang="en-US" altLang="zh-TW" smtClean="0">
                <a:solidFill>
                  <a:srgbClr val="000000"/>
                </a:solidFill>
              </a:rPr>
              <a:t>example: G1 is a complete graph</a:t>
            </a:r>
          </a:p>
        </p:txBody>
      </p:sp>
      <p:sp>
        <p:nvSpPr>
          <p:cNvPr id="49157" name="Rectangle 102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21BD-20AA-41B1-BA23-2BC9256C14F0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693738" y="0"/>
            <a:ext cx="84502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/>
              <a:t>Examples for Graph</a:t>
            </a:r>
          </a:p>
        </p:txBody>
      </p:sp>
      <p:sp>
        <p:nvSpPr>
          <p:cNvPr id="47108" name="Oval 1028"/>
          <p:cNvSpPr>
            <a:spLocks noChangeArrowheads="1"/>
          </p:cNvSpPr>
          <p:nvPr/>
        </p:nvSpPr>
        <p:spPr bwMode="auto">
          <a:xfrm>
            <a:off x="1744663" y="1047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7109" name="Oval 1029"/>
          <p:cNvSpPr>
            <a:spLocks noChangeArrowheads="1"/>
          </p:cNvSpPr>
          <p:nvPr/>
        </p:nvSpPr>
        <p:spPr bwMode="auto">
          <a:xfrm>
            <a:off x="10588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7110" name="Oval 1030"/>
          <p:cNvSpPr>
            <a:spLocks noChangeArrowheads="1"/>
          </p:cNvSpPr>
          <p:nvPr/>
        </p:nvSpPr>
        <p:spPr bwMode="auto">
          <a:xfrm>
            <a:off x="2430463" y="180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7111" name="Oval 1031"/>
          <p:cNvSpPr>
            <a:spLocks noChangeArrowheads="1"/>
          </p:cNvSpPr>
          <p:nvPr/>
        </p:nvSpPr>
        <p:spPr bwMode="auto">
          <a:xfrm>
            <a:off x="1744663" y="2419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7112" name="Line 1032"/>
          <p:cNvSpPr>
            <a:spLocks noChangeShapeType="1"/>
          </p:cNvSpPr>
          <p:nvPr/>
        </p:nvSpPr>
        <p:spPr bwMode="auto">
          <a:xfrm>
            <a:off x="1966913" y="1498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033"/>
          <p:cNvSpPr>
            <a:spLocks noChangeShapeType="1"/>
          </p:cNvSpPr>
          <p:nvPr/>
        </p:nvSpPr>
        <p:spPr bwMode="auto">
          <a:xfrm>
            <a:off x="1509713" y="2032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34"/>
          <p:cNvSpPr>
            <a:spLocks noChangeShapeType="1"/>
          </p:cNvSpPr>
          <p:nvPr/>
        </p:nvSpPr>
        <p:spPr bwMode="auto">
          <a:xfrm flipH="1">
            <a:off x="1398588" y="1422400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35"/>
          <p:cNvSpPr>
            <a:spLocks noChangeShapeType="1"/>
          </p:cNvSpPr>
          <p:nvPr/>
        </p:nvSpPr>
        <p:spPr bwMode="auto">
          <a:xfrm>
            <a:off x="2119313" y="142240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036"/>
          <p:cNvSpPr>
            <a:spLocks noChangeShapeType="1"/>
          </p:cNvSpPr>
          <p:nvPr/>
        </p:nvSpPr>
        <p:spPr bwMode="auto">
          <a:xfrm>
            <a:off x="1384300" y="2238375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037"/>
          <p:cNvSpPr>
            <a:spLocks noChangeShapeType="1"/>
          </p:cNvSpPr>
          <p:nvPr/>
        </p:nvSpPr>
        <p:spPr bwMode="auto">
          <a:xfrm flipH="1">
            <a:off x="2173288" y="2211388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Oval 1038"/>
          <p:cNvSpPr>
            <a:spLocks noChangeArrowheads="1"/>
          </p:cNvSpPr>
          <p:nvPr/>
        </p:nvSpPr>
        <p:spPr bwMode="auto">
          <a:xfrm>
            <a:off x="8440738" y="10191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7119" name="Oval 1039"/>
          <p:cNvSpPr>
            <a:spLocks noChangeArrowheads="1"/>
          </p:cNvSpPr>
          <p:nvPr/>
        </p:nvSpPr>
        <p:spPr bwMode="auto">
          <a:xfrm>
            <a:off x="8439150" y="21224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7120" name="Oval 1040"/>
          <p:cNvSpPr>
            <a:spLocks noChangeArrowheads="1"/>
          </p:cNvSpPr>
          <p:nvPr/>
        </p:nvSpPr>
        <p:spPr bwMode="auto">
          <a:xfrm>
            <a:off x="8455025" y="31416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7121" name="Line 1041"/>
          <p:cNvSpPr>
            <a:spLocks noChangeShapeType="1"/>
          </p:cNvSpPr>
          <p:nvPr/>
        </p:nvSpPr>
        <p:spPr bwMode="auto">
          <a:xfrm>
            <a:off x="8677275" y="25781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042"/>
          <p:cNvSpPr>
            <a:spLocks noChangeShapeType="1"/>
          </p:cNvSpPr>
          <p:nvPr/>
        </p:nvSpPr>
        <p:spPr bwMode="auto">
          <a:xfrm flipV="1">
            <a:off x="8855075" y="14081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043"/>
          <p:cNvSpPr>
            <a:spLocks noChangeShapeType="1"/>
          </p:cNvSpPr>
          <p:nvPr/>
        </p:nvSpPr>
        <p:spPr bwMode="auto">
          <a:xfrm>
            <a:off x="8486775" y="14351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1044"/>
          <p:cNvSpPr>
            <a:spLocks noChangeArrowheads="1"/>
          </p:cNvSpPr>
          <p:nvPr/>
        </p:nvSpPr>
        <p:spPr bwMode="auto">
          <a:xfrm>
            <a:off x="5191125" y="1092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7125" name="Oval 1045"/>
          <p:cNvSpPr>
            <a:spLocks noChangeArrowheads="1"/>
          </p:cNvSpPr>
          <p:nvPr/>
        </p:nvSpPr>
        <p:spPr bwMode="auto">
          <a:xfrm>
            <a:off x="45053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7126" name="Oval 1046"/>
          <p:cNvSpPr>
            <a:spLocks noChangeArrowheads="1"/>
          </p:cNvSpPr>
          <p:nvPr/>
        </p:nvSpPr>
        <p:spPr bwMode="auto">
          <a:xfrm>
            <a:off x="5876925" y="1854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7127" name="Line 1047"/>
          <p:cNvSpPr>
            <a:spLocks noChangeShapeType="1"/>
          </p:cNvSpPr>
          <p:nvPr/>
        </p:nvSpPr>
        <p:spPr bwMode="auto">
          <a:xfrm flipH="1">
            <a:off x="4845050" y="1466850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1048"/>
          <p:cNvSpPr>
            <a:spLocks noChangeShapeType="1"/>
          </p:cNvSpPr>
          <p:nvPr/>
        </p:nvSpPr>
        <p:spPr bwMode="auto">
          <a:xfrm>
            <a:off x="5565775" y="14668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Oval 1049"/>
          <p:cNvSpPr>
            <a:spLocks noChangeArrowheads="1"/>
          </p:cNvSpPr>
          <p:nvPr/>
        </p:nvSpPr>
        <p:spPr bwMode="auto">
          <a:xfrm>
            <a:off x="4122738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7130" name="Oval 1050"/>
          <p:cNvSpPr>
            <a:spLocks noChangeArrowheads="1"/>
          </p:cNvSpPr>
          <p:nvPr/>
        </p:nvSpPr>
        <p:spPr bwMode="auto">
          <a:xfrm>
            <a:off x="4883150" y="2763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7131" name="Line 1051"/>
          <p:cNvSpPr>
            <a:spLocks noChangeShapeType="1"/>
          </p:cNvSpPr>
          <p:nvPr/>
        </p:nvSpPr>
        <p:spPr bwMode="auto">
          <a:xfrm flipH="1">
            <a:off x="4349750" y="2295525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1052"/>
          <p:cNvSpPr>
            <a:spLocks noChangeShapeType="1"/>
          </p:cNvSpPr>
          <p:nvPr/>
        </p:nvSpPr>
        <p:spPr bwMode="auto">
          <a:xfrm>
            <a:off x="4800600" y="2309813"/>
            <a:ext cx="29845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1053"/>
          <p:cNvSpPr>
            <a:spLocks noChangeArrowheads="1"/>
          </p:cNvSpPr>
          <p:nvPr/>
        </p:nvSpPr>
        <p:spPr bwMode="auto">
          <a:xfrm>
            <a:off x="5527675" y="2752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7134" name="Oval 1054"/>
          <p:cNvSpPr>
            <a:spLocks noChangeArrowheads="1"/>
          </p:cNvSpPr>
          <p:nvPr/>
        </p:nvSpPr>
        <p:spPr bwMode="auto">
          <a:xfrm>
            <a:off x="6272213" y="2751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7135" name="Line 1055"/>
          <p:cNvSpPr>
            <a:spLocks noChangeShapeType="1"/>
          </p:cNvSpPr>
          <p:nvPr/>
        </p:nvSpPr>
        <p:spPr bwMode="auto">
          <a:xfrm flipH="1">
            <a:off x="5724525" y="2279650"/>
            <a:ext cx="27305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1056"/>
          <p:cNvSpPr>
            <a:spLocks noChangeShapeType="1"/>
          </p:cNvSpPr>
          <p:nvPr/>
        </p:nvSpPr>
        <p:spPr bwMode="auto">
          <a:xfrm>
            <a:off x="6200775" y="2292350"/>
            <a:ext cx="273050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Rectangle 1057"/>
          <p:cNvSpPr>
            <a:spLocks noChangeArrowheads="1"/>
          </p:cNvSpPr>
          <p:nvPr/>
        </p:nvSpPr>
        <p:spPr bwMode="auto">
          <a:xfrm>
            <a:off x="1671638" y="3063875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7138" name="Rectangle 1058"/>
          <p:cNvSpPr>
            <a:spLocks noChangeArrowheads="1"/>
          </p:cNvSpPr>
          <p:nvPr/>
        </p:nvSpPr>
        <p:spPr bwMode="auto">
          <a:xfrm>
            <a:off x="5143500" y="3325813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7139" name="Rectangle 1059"/>
          <p:cNvSpPr>
            <a:spLocks noChangeArrowheads="1"/>
          </p:cNvSpPr>
          <p:nvPr/>
        </p:nvSpPr>
        <p:spPr bwMode="auto">
          <a:xfrm>
            <a:off x="8491538" y="3624263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7140" name="Rectangle 1060"/>
          <p:cNvSpPr>
            <a:spLocks noChangeArrowheads="1"/>
          </p:cNvSpPr>
          <p:nvPr/>
        </p:nvSpPr>
        <p:spPr bwMode="auto">
          <a:xfrm>
            <a:off x="708025" y="4167188"/>
            <a:ext cx="8435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)={0,1,2,3}               E(G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)={(0,1),(0,2),(0,3),(1,2),(1,3),(2,3)}</a:t>
            </a:r>
          </a:p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)={0,1,2,3,4,5,6}      E(G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)={(0,1),(0,2),(1,3),(1,4),(2,5),(2,6)}</a:t>
            </a:r>
          </a:p>
          <a:p>
            <a:pPr algn="l" eaLnBrk="0" hangingPunct="0"/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V(G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)={0,1,2}                  E(G</a:t>
            </a:r>
            <a:r>
              <a:rPr lang="en-US" altLang="zh-TW" sz="16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)={&lt;0,1&gt;,&lt;1,0&gt;,&lt;1,2&gt;}</a:t>
            </a:r>
          </a:p>
        </p:txBody>
      </p:sp>
      <p:sp>
        <p:nvSpPr>
          <p:cNvPr id="47141" name="Text Box 1061"/>
          <p:cNvSpPr txBox="1">
            <a:spLocks noChangeArrowheads="1"/>
          </p:cNvSpPr>
          <p:nvPr/>
        </p:nvSpPr>
        <p:spPr bwMode="auto">
          <a:xfrm>
            <a:off x="860425" y="5408613"/>
            <a:ext cx="5357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complete undirected graph: n(n-1)/2 edges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complete directed graph: n(n-1) edges</a:t>
            </a:r>
            <a:endParaRPr lang="en-US" altLang="zh-TW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42" name="Text Box 1062"/>
          <p:cNvSpPr txBox="1">
            <a:spLocks noChangeArrowheads="1"/>
          </p:cNvSpPr>
          <p:nvPr/>
        </p:nvSpPr>
        <p:spPr bwMode="auto">
          <a:xfrm>
            <a:off x="1000125" y="3581400"/>
            <a:ext cx="206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complete graph</a:t>
            </a:r>
          </a:p>
        </p:txBody>
      </p:sp>
      <p:sp>
        <p:nvSpPr>
          <p:cNvPr id="47143" name="Text Box 1063"/>
          <p:cNvSpPr txBox="1">
            <a:spLocks noChangeArrowheads="1"/>
          </p:cNvSpPr>
          <p:nvPr/>
        </p:nvSpPr>
        <p:spPr bwMode="auto">
          <a:xfrm>
            <a:off x="5911850" y="361632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incomplete graph</a:t>
            </a:r>
          </a:p>
        </p:txBody>
      </p:sp>
    </p:spTree>
    <p:extLst>
      <p:ext uri="{BB962C8B-B14F-4D97-AF65-F5344CB8AC3E}">
        <p14:creationId xmlns:p14="http://schemas.microsoft.com/office/powerpoint/2010/main" val="4737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 Definitions and Notations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X: a</a:t>
            </a:r>
            <a:r>
              <a:rPr lang="en-US" altLang="en-US" smtClean="0"/>
              <a:t> is an element of the set </a:t>
            </a:r>
            <a:r>
              <a:rPr lang="en-US" altLang="en-US" i="1" smtClean="0"/>
              <a:t>X</a:t>
            </a:r>
          </a:p>
          <a:p>
            <a:r>
              <a:rPr lang="en-US" altLang="en-US" u="sng" smtClean="0"/>
              <a:t>Subset</a:t>
            </a:r>
            <a:r>
              <a:rPr lang="en-US" altLang="en-US" b="1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Y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</a:t>
            </a:r>
            <a:r>
              <a:rPr lang="en-US" altLang="en-US" smtClean="0"/>
              <a:t> </a:t>
            </a:r>
            <a:r>
              <a:rPr lang="en-US" altLang="en-US" i="1" smtClean="0"/>
              <a:t>X</a:t>
            </a:r>
            <a:r>
              <a:rPr lang="en-US" altLang="en-US" smtClean="0"/>
              <a:t>): every element of </a:t>
            </a:r>
            <a:r>
              <a:rPr lang="en-US" altLang="en-US" i="1" smtClean="0"/>
              <a:t>Y</a:t>
            </a:r>
            <a:r>
              <a:rPr lang="en-US" altLang="en-US" smtClean="0"/>
              <a:t> is also an element of </a:t>
            </a:r>
            <a:r>
              <a:rPr lang="en-US" altLang="en-US" i="1" smtClean="0"/>
              <a:t>X</a:t>
            </a:r>
          </a:p>
          <a:p>
            <a:r>
              <a:rPr lang="en-US" altLang="en-US" u="sng" smtClean="0"/>
              <a:t>Intersection</a:t>
            </a:r>
            <a:r>
              <a:rPr lang="en-US" altLang="en-US" b="1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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): contains all the elements in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</a:p>
          <a:p>
            <a:pPr lvl="1"/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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= </a:t>
            </a:r>
            <a:r>
              <a:rPr lang="en-US" altLang="en-US" smtClean="0">
                <a:sym typeface="Symbol" panose="05050102010706020507" pitchFamily="18" charset="2"/>
              </a:rPr>
              <a:t></a:t>
            </a:r>
            <a:r>
              <a:rPr lang="en-US" altLang="en-US" i="1" smtClean="0"/>
              <a:t>x</a:t>
            </a:r>
            <a:r>
              <a:rPr lang="en-US" altLang="en-US" smtClean="0"/>
              <a:t> | 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>
                <a:sym typeface="Symbol" panose="05050102010706020507" pitchFamily="18" charset="2"/>
              </a:rPr>
              <a:t></a:t>
            </a:r>
          </a:p>
          <a:p>
            <a:pPr>
              <a:lnSpc>
                <a:spcPct val="90000"/>
              </a:lnSpc>
            </a:pPr>
            <a:r>
              <a:rPr lang="en-US" altLang="en-US" u="sng" smtClean="0"/>
              <a:t>Union</a:t>
            </a:r>
            <a:r>
              <a:rPr lang="en-US" altLang="en-US" smtClean="0"/>
              <a:t> (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): set of all the elements that are in </a:t>
            </a:r>
            <a:r>
              <a:rPr lang="en-US" altLang="en-US" i="1" smtClean="0"/>
              <a:t>A</a:t>
            </a:r>
            <a:r>
              <a:rPr lang="en-US" altLang="en-US" smtClean="0"/>
              <a:t> or in </a:t>
            </a:r>
            <a:r>
              <a:rPr lang="en-US" altLang="en-US" i="1" smtClean="0"/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= </a:t>
            </a:r>
            <a:r>
              <a:rPr lang="en-US" altLang="en-US" smtClean="0">
                <a:sym typeface="Symbol" panose="05050102010706020507" pitchFamily="18" charset="2"/>
              </a:rPr>
              <a:t></a:t>
            </a:r>
            <a:r>
              <a:rPr lang="en-US" altLang="en-US" i="1" smtClean="0"/>
              <a:t>x</a:t>
            </a:r>
            <a:r>
              <a:rPr lang="en-US" altLang="en-US" smtClean="0"/>
              <a:t> | 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or </a:t>
            </a:r>
            <a:r>
              <a:rPr lang="en-US" altLang="en-US" i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>
                <a:sym typeface="Symbol" panose="05050102010706020507" pitchFamily="18" charset="2"/>
              </a:rPr>
              <a:t></a:t>
            </a:r>
            <a:endParaRPr lang="en-US" altLang="en-US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62410-FEB1-4ADC-9D99-FF025D290912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 Definitions and Notations (cont’d.)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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: set of all the ordered pairs of elements of </a:t>
            </a:r>
            <a:r>
              <a:rPr lang="en-US" altLang="en-US" i="1" smtClean="0"/>
              <a:t>A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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= </a:t>
            </a:r>
            <a:r>
              <a:rPr lang="en-US" altLang="en-US" smtClean="0">
                <a:sym typeface="Symbol" panose="05050102010706020507" pitchFamily="18" charset="2"/>
              </a:rPr>
              <a:t></a:t>
            </a:r>
            <a:r>
              <a:rPr lang="en-US" altLang="en-US" smtClean="0"/>
              <a:t>(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) |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>
                <a:sym typeface="Symbol" panose="05050102010706020507" pitchFamily="18" charset="2"/>
              </a:rPr>
              <a:t></a:t>
            </a:r>
            <a:endParaRPr lang="en-US" altLang="en-US" smtClean="0"/>
          </a:p>
          <a:p>
            <a:r>
              <a:rPr lang="en-US" altLang="en-US" u="sng" smtClean="0"/>
              <a:t>Graph</a:t>
            </a:r>
            <a:r>
              <a:rPr lang="en-US" altLang="en-US" b="1" smtClean="0"/>
              <a:t> </a:t>
            </a:r>
            <a:r>
              <a:rPr lang="en-US" altLang="en-US" i="1" smtClean="0"/>
              <a:t>G: G</a:t>
            </a:r>
            <a:r>
              <a:rPr lang="en-US" altLang="en-US" smtClean="0"/>
              <a:t> = (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i="1" smtClean="0"/>
              <a:t>V</a:t>
            </a:r>
            <a:r>
              <a:rPr lang="en-US" altLang="en-US" smtClean="0"/>
              <a:t> is a finite nonempty set of </a:t>
            </a:r>
            <a:r>
              <a:rPr lang="en-US" altLang="en-US" u="sng" smtClean="0"/>
              <a:t>vertices</a:t>
            </a:r>
            <a:r>
              <a:rPr lang="en-US" altLang="en-US" smtClean="0"/>
              <a:t> of </a:t>
            </a:r>
            <a:r>
              <a:rPr lang="en-US" altLang="en-US" i="1" smtClean="0"/>
              <a:t>G</a:t>
            </a:r>
            <a:endParaRPr lang="en-US" altLang="en-US" smtClean="0"/>
          </a:p>
          <a:p>
            <a:pPr lvl="1"/>
            <a:r>
              <a:rPr lang="en-US" altLang="en-US" i="1" smtClean="0"/>
              <a:t>E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</a:t>
            </a:r>
            <a:r>
              <a:rPr lang="en-US" altLang="en-US" smtClean="0"/>
              <a:t> </a:t>
            </a:r>
            <a:r>
              <a:rPr lang="en-US" altLang="en-US" i="1" smtClean="0"/>
              <a:t>V </a:t>
            </a:r>
            <a:r>
              <a:rPr lang="en-US" altLang="en-US" smtClean="0">
                <a:sym typeface="Symbol" panose="05050102010706020507" pitchFamily="18" charset="2"/>
              </a:rPr>
              <a:t></a:t>
            </a:r>
            <a:r>
              <a:rPr lang="en-US" altLang="en-US" smtClean="0"/>
              <a:t> </a:t>
            </a:r>
            <a:r>
              <a:rPr lang="en-US" altLang="en-US" i="1" smtClean="0"/>
              <a:t>V</a:t>
            </a:r>
          </a:p>
          <a:p>
            <a:pPr lvl="1"/>
            <a:r>
              <a:rPr lang="en-US" altLang="en-US" smtClean="0"/>
              <a:t>Elements in </a:t>
            </a:r>
            <a:r>
              <a:rPr lang="en-US" altLang="en-US" i="1" smtClean="0"/>
              <a:t>E</a:t>
            </a:r>
            <a:r>
              <a:rPr lang="en-US" altLang="en-US" smtClean="0"/>
              <a:t> are the pairs of elements of </a:t>
            </a:r>
            <a:r>
              <a:rPr lang="en-US" altLang="en-US" i="1" smtClean="0"/>
              <a:t>V</a:t>
            </a:r>
          </a:p>
          <a:p>
            <a:pPr lvl="1"/>
            <a:r>
              <a:rPr lang="en-US" altLang="en-US" i="1" smtClean="0"/>
              <a:t>E</a:t>
            </a:r>
            <a:r>
              <a:rPr lang="en-US" altLang="en-US" smtClean="0"/>
              <a:t> is called set of </a:t>
            </a:r>
            <a:r>
              <a:rPr lang="en-US" altLang="en-US" u="sng" smtClean="0"/>
              <a:t>edges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E3529-276B-4B56-ADD8-13213A81121D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altLang="en-US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dirty="0" smtClean="0"/>
              <a:t>In this chapter, you will:</a:t>
            </a:r>
          </a:p>
          <a:p>
            <a:pPr>
              <a:defRPr/>
            </a:pPr>
            <a:r>
              <a:rPr lang="en-US" altLang="en-US" dirty="0" smtClean="0"/>
              <a:t>Learn about graphs</a:t>
            </a:r>
          </a:p>
          <a:p>
            <a:pPr>
              <a:defRPr/>
            </a:pPr>
            <a:r>
              <a:rPr lang="en-US" altLang="en-US" dirty="0" smtClean="0"/>
              <a:t>Learn the basic terminology of graph theory</a:t>
            </a:r>
          </a:p>
          <a:p>
            <a:pPr>
              <a:defRPr/>
            </a:pPr>
            <a:r>
              <a:rPr lang="en-US" altLang="en-US" dirty="0" smtClean="0"/>
              <a:t>Explore the </a:t>
            </a:r>
            <a:r>
              <a:rPr lang="en-US" altLang="en-US" smtClean="0"/>
              <a:t>graph representations</a:t>
            </a: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DFDA2-31C6-4029-91A5-EAF3DD50BBBE}" type="slidenum">
              <a:rPr lang="en-US" altLang="en-US" sz="1200" smtClean="0">
                <a:solidFill>
                  <a:prstClr val="whit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2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Graph Terminology</a:t>
            </a:r>
            <a:endParaRPr lang="en-US" altLang="zh-TW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39850"/>
            <a:ext cx="8226425" cy="4105275"/>
          </a:xfrm>
        </p:spPr>
        <p:txBody>
          <a:bodyPr/>
          <a:lstStyle/>
          <a:p>
            <a:r>
              <a:rPr lang="en-US" altLang="zh-TW" sz="2800" dirty="0" smtClean="0"/>
              <a:t>Adjacent (connected by an edge)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Incident (An edge and a vertex on that edge)</a:t>
            </a:r>
            <a:endParaRPr lang="en-US" altLang="zh-TW" sz="2800" dirty="0"/>
          </a:p>
          <a:p>
            <a:r>
              <a:rPr lang="en-US" altLang="zh-TW" sz="2800" dirty="0"/>
              <a:t>If (</a:t>
            </a:r>
            <a:r>
              <a:rPr lang="en-US" altLang="zh-TW" sz="2800" i="1" dirty="0"/>
              <a:t>v</a:t>
            </a:r>
            <a:r>
              <a:rPr lang="en-US" altLang="zh-TW" sz="1600" dirty="0"/>
              <a:t>0</a:t>
            </a:r>
            <a:r>
              <a:rPr lang="en-US" altLang="zh-TW" sz="2800" dirty="0"/>
              <a:t>, </a:t>
            </a:r>
            <a:r>
              <a:rPr lang="en-US" altLang="zh-TW" sz="2800" i="1" dirty="0"/>
              <a:t>v</a:t>
            </a:r>
            <a:r>
              <a:rPr lang="en-US" altLang="zh-TW" sz="1600" dirty="0"/>
              <a:t>1</a:t>
            </a:r>
            <a:r>
              <a:rPr lang="en-US" altLang="zh-TW" sz="2800" dirty="0"/>
              <a:t>) is an edge in an undirected graph, </a:t>
            </a:r>
          </a:p>
          <a:p>
            <a:pPr lvl="1"/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 are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adjacent</a:t>
            </a:r>
          </a:p>
          <a:p>
            <a:pPr lvl="1"/>
            <a:r>
              <a:rPr lang="en-US" altLang="zh-TW" sz="2400" dirty="0"/>
              <a:t>The edge (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) is 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incident</a:t>
            </a:r>
            <a:r>
              <a:rPr lang="en-US" altLang="zh-TW" sz="2400" dirty="0">
                <a:effectLst/>
              </a:rPr>
              <a:t> </a:t>
            </a:r>
            <a:r>
              <a:rPr lang="en-US" altLang="zh-TW" sz="2400" dirty="0"/>
              <a:t>on vertices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</a:p>
          <a:p>
            <a:pPr lvl="2"/>
            <a:endParaRPr lang="en-US" altLang="zh-TW" sz="2000" dirty="0"/>
          </a:p>
          <a:p>
            <a:r>
              <a:rPr lang="en-US" altLang="zh-TW" sz="2800" smtClean="0"/>
              <a:t>If </a:t>
            </a:r>
            <a:r>
              <a:rPr lang="en-US" altLang="zh-TW" sz="2800" dirty="0"/>
              <a:t>&lt;</a:t>
            </a:r>
            <a:r>
              <a:rPr lang="en-US" altLang="zh-TW" sz="2800" i="1" dirty="0"/>
              <a:t>v</a:t>
            </a:r>
            <a:r>
              <a:rPr lang="en-US" altLang="zh-TW" sz="1600" dirty="0"/>
              <a:t>0</a:t>
            </a:r>
            <a:r>
              <a:rPr lang="en-US" altLang="zh-TW" sz="2800" dirty="0"/>
              <a:t>, </a:t>
            </a:r>
            <a:r>
              <a:rPr lang="en-US" altLang="zh-TW" sz="2800" i="1" dirty="0"/>
              <a:t>v</a:t>
            </a:r>
            <a:r>
              <a:rPr lang="en-US" altLang="zh-TW" sz="1600" dirty="0"/>
              <a:t>1</a:t>
            </a:r>
            <a:r>
              <a:rPr lang="en-US" altLang="zh-TW" sz="2800" dirty="0"/>
              <a:t>&gt; is an edge in a directed graph</a:t>
            </a:r>
          </a:p>
          <a:p>
            <a:pPr lvl="1"/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is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adjacent to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,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 is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adjacent from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endParaRPr lang="en-US" altLang="zh-TW" sz="2400" dirty="0"/>
          </a:p>
          <a:p>
            <a:pPr lvl="1"/>
            <a:r>
              <a:rPr lang="en-US" altLang="zh-TW" sz="2400" dirty="0"/>
              <a:t>The edge &lt;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,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  <a:r>
              <a:rPr lang="en-US" altLang="zh-TW" sz="2400" dirty="0"/>
              <a:t>&gt; is incident on </a:t>
            </a:r>
            <a:r>
              <a:rPr lang="en-US" altLang="zh-TW" sz="2400" i="1" dirty="0"/>
              <a:t>v</a:t>
            </a:r>
            <a:r>
              <a:rPr lang="en-US" altLang="zh-TW" sz="1400" dirty="0"/>
              <a:t>0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v</a:t>
            </a:r>
            <a:r>
              <a:rPr lang="en-US" altLang="zh-TW" sz="1400" dirty="0"/>
              <a:t>1</a:t>
            </a:r>
          </a:p>
        </p:txBody>
      </p:sp>
      <p:grpSp>
        <p:nvGrpSpPr>
          <p:cNvPr id="221191" name="Group 7"/>
          <p:cNvGrpSpPr>
            <a:grpSpLocks/>
          </p:cNvGrpSpPr>
          <p:nvPr/>
        </p:nvGrpSpPr>
        <p:grpSpPr bwMode="auto">
          <a:xfrm>
            <a:off x="2255838" y="3733800"/>
            <a:ext cx="2097087" cy="444500"/>
            <a:chOff x="1383" y="2379"/>
            <a:chExt cx="1321" cy="280"/>
          </a:xfrm>
        </p:grpSpPr>
        <p:sp>
          <p:nvSpPr>
            <p:cNvPr id="221188" name="Oval 4"/>
            <p:cNvSpPr>
              <a:spLocks noChangeArrowheads="1"/>
            </p:cNvSpPr>
            <p:nvPr/>
          </p:nvSpPr>
          <p:spPr bwMode="auto">
            <a:xfrm>
              <a:off x="1383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EAEAEA"/>
                  </a:solidFill>
                  <a:latin typeface="Verdana" panose="020B0604030504040204" pitchFamily="34" charset="0"/>
                </a:rPr>
                <a:t>V</a:t>
              </a:r>
              <a:r>
                <a:rPr kumimoji="1" lang="en-US" altLang="zh-TW" sz="2400" baseline="-25000" smtClean="0">
                  <a:solidFill>
                    <a:srgbClr val="EAEAEA"/>
                  </a:solidFill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221189" name="Oval 5"/>
            <p:cNvSpPr>
              <a:spLocks noChangeArrowheads="1"/>
            </p:cNvSpPr>
            <p:nvPr/>
          </p:nvSpPr>
          <p:spPr bwMode="auto">
            <a:xfrm>
              <a:off x="2381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TW" sz="2400" baseline="-250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>
              <a:off x="1728" y="2519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2255838" y="5576888"/>
            <a:ext cx="512762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solidFill>
                  <a:srgbClr val="EAEAEA"/>
                </a:solidFill>
                <a:latin typeface="Verdana" panose="020B0604030504040204" pitchFamily="34" charset="0"/>
              </a:rPr>
              <a:t>V</a:t>
            </a:r>
            <a:r>
              <a:rPr kumimoji="1" lang="en-US" altLang="zh-TW" sz="2400" baseline="-25000" dirty="0" smtClean="0">
                <a:solidFill>
                  <a:srgbClr val="EAEAEA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3627438" y="5576888"/>
            <a:ext cx="512762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EAEAEA"/>
                </a:solidFill>
                <a:latin typeface="Verdana" panose="020B0604030504040204" pitchFamily="34" charset="0"/>
              </a:rPr>
              <a:t>V</a:t>
            </a:r>
            <a:r>
              <a:rPr kumimoji="1" lang="en-US" altLang="zh-TW" sz="2400" baseline="-25000" smtClean="0">
                <a:solidFill>
                  <a:srgbClr val="EAEAEA"/>
                </a:solidFill>
                <a:latin typeface="Verdana" panose="020B0604030504040204" pitchFamily="34" charset="0"/>
              </a:rPr>
              <a:t>1</a:t>
            </a:r>
          </a:p>
        </p:txBody>
      </p:sp>
      <p:cxnSp>
        <p:nvCxnSpPr>
          <p:cNvPr id="221194" name="AutoShape 10"/>
          <p:cNvCxnSpPr>
            <a:cxnSpLocks noChangeShapeType="1"/>
            <a:stCxn id="221192" idx="6"/>
            <a:endCxn id="221193" idx="2"/>
          </p:cNvCxnSpPr>
          <p:nvPr/>
        </p:nvCxnSpPr>
        <p:spPr bwMode="auto">
          <a:xfrm>
            <a:off x="2768600" y="5799138"/>
            <a:ext cx="858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20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802688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sym typeface="Symbol" panose="05050102010706020507" pitchFamily="18" charset="2"/>
              </a:rPr>
              <a:t>A subgraph of 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 is a graph 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’ such that V(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’)  V(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) and E(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’)  E(</a:t>
            </a:r>
            <a:r>
              <a:rPr lang="en-US" altLang="zh-TW" sz="2800" i="1">
                <a:sym typeface="Symbol" panose="05050102010706020507" pitchFamily="18" charset="2"/>
              </a:rPr>
              <a:t>G</a:t>
            </a:r>
            <a:r>
              <a:rPr lang="en-US" altLang="zh-TW" sz="2800">
                <a:sym typeface="Symbol" panose="05050102010706020507" pitchFamily="18" charset="2"/>
              </a:rPr>
              <a:t>).</a:t>
            </a:r>
          </a:p>
        </p:txBody>
      </p:sp>
      <p:pic>
        <p:nvPicPr>
          <p:cNvPr id="222212" name="Picture 4" descr="6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t="7800" r="12671" b="11568"/>
          <a:stretch>
            <a:fillRect/>
          </a:stretch>
        </p:blipFill>
        <p:spPr bwMode="auto">
          <a:xfrm>
            <a:off x="3059113" y="1917700"/>
            <a:ext cx="597693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213" name="Group 5"/>
          <p:cNvGrpSpPr>
            <a:grpSpLocks/>
          </p:cNvGrpSpPr>
          <p:nvPr/>
        </p:nvGrpSpPr>
        <p:grpSpPr bwMode="auto">
          <a:xfrm>
            <a:off x="539750" y="1878013"/>
            <a:ext cx="1816100" cy="2343150"/>
            <a:chOff x="296" y="1661"/>
            <a:chExt cx="1144" cy="1476"/>
          </a:xfrm>
        </p:grpSpPr>
        <p:sp>
          <p:nvSpPr>
            <p:cNvPr id="222214" name="Oval 6"/>
            <p:cNvSpPr>
              <a:spLocks noChangeArrowheads="1"/>
            </p:cNvSpPr>
            <p:nvPr/>
          </p:nvSpPr>
          <p:spPr bwMode="auto">
            <a:xfrm>
              <a:off x="728" y="166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296" y="21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2216" name="Oval 8"/>
            <p:cNvSpPr>
              <a:spLocks noChangeArrowheads="1"/>
            </p:cNvSpPr>
            <p:nvPr/>
          </p:nvSpPr>
          <p:spPr bwMode="auto">
            <a:xfrm>
              <a:off x="1160" y="21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2217" name="Oval 9"/>
            <p:cNvSpPr>
              <a:spLocks noChangeArrowheads="1"/>
            </p:cNvSpPr>
            <p:nvPr/>
          </p:nvSpPr>
          <p:spPr bwMode="auto">
            <a:xfrm>
              <a:off x="728" y="252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868" y="1945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580" y="228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20" name="Line 12"/>
            <p:cNvSpPr>
              <a:spLocks noChangeShapeType="1"/>
            </p:cNvSpPr>
            <p:nvPr/>
          </p:nvSpPr>
          <p:spPr bwMode="auto">
            <a:xfrm flipH="1">
              <a:off x="510" y="1897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964" y="1897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>
              <a:off x="501" y="2411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23" name="Line 15"/>
            <p:cNvSpPr>
              <a:spLocks noChangeShapeType="1"/>
            </p:cNvSpPr>
            <p:nvPr/>
          </p:nvSpPr>
          <p:spPr bwMode="auto">
            <a:xfrm flipH="1">
              <a:off x="998" y="2394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24" name="Rectangle 16"/>
            <p:cNvSpPr>
              <a:spLocks noChangeArrowheads="1"/>
            </p:cNvSpPr>
            <p:nvPr/>
          </p:nvSpPr>
          <p:spPr bwMode="auto">
            <a:xfrm>
              <a:off x="713" y="2810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2225" name="Group 17"/>
          <p:cNvGrpSpPr>
            <a:grpSpLocks/>
          </p:cNvGrpSpPr>
          <p:nvPr/>
        </p:nvGrpSpPr>
        <p:grpSpPr bwMode="auto">
          <a:xfrm>
            <a:off x="2051050" y="3716338"/>
            <a:ext cx="555625" cy="3067050"/>
            <a:chOff x="4740" y="1780"/>
            <a:chExt cx="350" cy="1932"/>
          </a:xfrm>
        </p:grpSpPr>
        <p:sp>
          <p:nvSpPr>
            <p:cNvPr id="222226" name="Oval 18"/>
            <p:cNvSpPr>
              <a:spLocks noChangeArrowheads="1"/>
            </p:cNvSpPr>
            <p:nvPr/>
          </p:nvSpPr>
          <p:spPr bwMode="auto">
            <a:xfrm>
              <a:off x="4766" y="17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2227" name="Oval 19"/>
            <p:cNvSpPr>
              <a:spLocks noChangeArrowheads="1"/>
            </p:cNvSpPr>
            <p:nvPr/>
          </p:nvSpPr>
          <p:spPr bwMode="auto">
            <a:xfrm>
              <a:off x="4765" y="24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2228" name="Oval 20"/>
            <p:cNvSpPr>
              <a:spLocks noChangeArrowheads="1"/>
            </p:cNvSpPr>
            <p:nvPr/>
          </p:nvSpPr>
          <p:spPr bwMode="auto">
            <a:xfrm>
              <a:off x="4775" y="311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4915" y="2762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 flipV="1">
              <a:off x="5027" y="2025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4795" y="2042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2232" name="Rectangle 24"/>
            <p:cNvSpPr>
              <a:spLocks noChangeArrowheads="1"/>
            </p:cNvSpPr>
            <p:nvPr/>
          </p:nvSpPr>
          <p:spPr bwMode="auto">
            <a:xfrm>
              <a:off x="4740" y="3385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21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43775" cy="855663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226425" cy="2879725"/>
          </a:xfrm>
        </p:spPr>
        <p:txBody>
          <a:bodyPr/>
          <a:lstStyle/>
          <a:p>
            <a:r>
              <a:rPr lang="en-US" altLang="zh-TW" sz="2800"/>
              <a:t>Path</a:t>
            </a:r>
          </a:p>
          <a:p>
            <a:pPr lvl="1"/>
            <a:r>
              <a:rPr lang="en-US" altLang="zh-TW" sz="2400"/>
              <a:t>A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path </a:t>
            </a:r>
            <a:r>
              <a:rPr lang="en-US" altLang="zh-TW" sz="2400"/>
              <a:t>from vertex </a:t>
            </a:r>
            <a:r>
              <a:rPr lang="en-US" altLang="zh-TW" sz="2400" i="1"/>
              <a:t>v</a:t>
            </a:r>
            <a:r>
              <a:rPr lang="en-US" altLang="zh-TW" sz="1400" i="1"/>
              <a:t>p</a:t>
            </a:r>
            <a:r>
              <a:rPr lang="en-US" altLang="zh-TW" sz="2400"/>
              <a:t> to vertex </a:t>
            </a:r>
            <a:r>
              <a:rPr lang="en-US" altLang="zh-TW" sz="2400" i="1"/>
              <a:t>v</a:t>
            </a:r>
            <a:r>
              <a:rPr lang="en-US" altLang="zh-TW" sz="1400" i="1"/>
              <a:t>q</a:t>
            </a:r>
            <a:r>
              <a:rPr lang="en-US" altLang="zh-TW" sz="2400"/>
              <a:t> in a graph </a:t>
            </a:r>
            <a:r>
              <a:rPr lang="en-US" altLang="zh-TW" sz="2400" i="1"/>
              <a:t>G</a:t>
            </a:r>
            <a:r>
              <a:rPr lang="en-US" altLang="zh-TW" sz="2400"/>
              <a:t>, is a sequence of vertices, </a:t>
            </a:r>
            <a:r>
              <a:rPr lang="en-US" altLang="zh-TW" sz="2400" i="1"/>
              <a:t>v</a:t>
            </a:r>
            <a:r>
              <a:rPr lang="en-US" altLang="zh-TW" sz="1400" i="1"/>
              <a:t>p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1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2</a:t>
            </a:r>
            <a:r>
              <a:rPr lang="en-US" altLang="zh-TW" sz="2400"/>
              <a:t>, ...,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n</a:t>
            </a:r>
            <a:r>
              <a:rPr lang="en-US" altLang="zh-TW" sz="2400"/>
              <a:t>, v</a:t>
            </a:r>
            <a:r>
              <a:rPr lang="en-US" altLang="zh-TW" sz="1400"/>
              <a:t>q</a:t>
            </a:r>
            <a:r>
              <a:rPr lang="en-US" altLang="zh-TW" sz="2400"/>
              <a:t>, such that (</a:t>
            </a:r>
            <a:r>
              <a:rPr lang="en-US" altLang="zh-TW" sz="2400" i="1"/>
              <a:t>v</a:t>
            </a:r>
            <a:r>
              <a:rPr lang="en-US" altLang="zh-TW" sz="1400" i="1"/>
              <a:t>p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1</a:t>
            </a:r>
            <a:r>
              <a:rPr lang="en-US" altLang="zh-TW" sz="2400"/>
              <a:t>), (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1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2</a:t>
            </a:r>
            <a:r>
              <a:rPr lang="en-US" altLang="zh-TW" sz="2400"/>
              <a:t>), ..., (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1000"/>
              <a:t>n</a:t>
            </a:r>
            <a:r>
              <a:rPr lang="en-US" altLang="zh-TW" sz="2400"/>
              <a:t>, v</a:t>
            </a:r>
            <a:r>
              <a:rPr lang="en-US" altLang="zh-TW" sz="1400" i="1"/>
              <a:t>q</a:t>
            </a:r>
            <a:r>
              <a:rPr lang="en-US" altLang="zh-TW" sz="2400"/>
              <a:t>) are edges in an undirected graph.</a:t>
            </a:r>
          </a:p>
          <a:p>
            <a:pPr lvl="2"/>
            <a:r>
              <a:rPr lang="en-US" altLang="zh-TW" sz="2000"/>
              <a:t>A path such as (0, 2), (2, 1), (1, 3) is also written as 0, 2, 1, 3</a:t>
            </a:r>
          </a:p>
          <a:p>
            <a:pPr lvl="1"/>
            <a:r>
              <a:rPr lang="en-US" altLang="zh-TW" sz="2400"/>
              <a:t>The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length of a path </a:t>
            </a:r>
            <a:r>
              <a:rPr lang="en-US" altLang="zh-TW" sz="2400"/>
              <a:t>is the number of edges on it</a:t>
            </a:r>
          </a:p>
        </p:txBody>
      </p:sp>
      <p:grpSp>
        <p:nvGrpSpPr>
          <p:cNvPr id="223266" name="Group 34"/>
          <p:cNvGrpSpPr>
            <a:grpSpLocks/>
          </p:cNvGrpSpPr>
          <p:nvPr/>
        </p:nvGrpSpPr>
        <p:grpSpPr bwMode="auto">
          <a:xfrm>
            <a:off x="1143000" y="4508500"/>
            <a:ext cx="6762750" cy="1822450"/>
            <a:chOff x="720" y="2832"/>
            <a:chExt cx="4260" cy="1148"/>
          </a:xfrm>
        </p:grpSpPr>
        <p:sp>
          <p:nvSpPr>
            <p:cNvPr id="223236" name="Oval 4"/>
            <p:cNvSpPr>
              <a:spLocks noChangeArrowheads="1"/>
            </p:cNvSpPr>
            <p:nvPr/>
          </p:nvSpPr>
          <p:spPr bwMode="auto">
            <a:xfrm>
              <a:off x="1152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7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3238" name="Oval 6"/>
            <p:cNvSpPr>
              <a:spLocks noChangeArrowheads="1"/>
            </p:cNvSpPr>
            <p:nvPr/>
          </p:nvSpPr>
          <p:spPr bwMode="auto">
            <a:xfrm>
              <a:off x="1584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1152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>
              <a:off x="1335" y="306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>
              <a:off x="959" y="3452"/>
              <a:ext cx="664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 flipH="1">
              <a:off x="938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1390" y="3068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934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>
              <a:off x="1433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2688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2256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31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2688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871" y="306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2495" y="3452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H="1">
              <a:off x="2474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926" y="3068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470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 flipH="1">
              <a:off x="2969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4225" y="283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3793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4657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4225" y="3700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>
              <a:off x="4408" y="30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>
              <a:off x="4032" y="3456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 flipH="1">
              <a:off x="4011" y="3072"/>
              <a:ext cx="296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63" name="Line 31"/>
            <p:cNvSpPr>
              <a:spLocks noChangeShapeType="1"/>
            </p:cNvSpPr>
            <p:nvPr/>
          </p:nvSpPr>
          <p:spPr bwMode="auto">
            <a:xfrm>
              <a:off x="4463" y="3072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64" name="Line 32"/>
            <p:cNvSpPr>
              <a:spLocks noChangeShapeType="1"/>
            </p:cNvSpPr>
            <p:nvPr/>
          </p:nvSpPr>
          <p:spPr bwMode="auto">
            <a:xfrm>
              <a:off x="4007" y="3586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 flipH="1">
              <a:off x="4506" y="3569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22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2875"/>
            <a:ext cx="8226425" cy="2909888"/>
          </a:xfrm>
        </p:spPr>
        <p:txBody>
          <a:bodyPr/>
          <a:lstStyle/>
          <a:p>
            <a:r>
              <a:rPr lang="en-US" altLang="zh-TW" dirty="0"/>
              <a:t>Simple path and cycle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  <a:effectLst/>
              </a:rPr>
              <a:t>simple path (simple directed path)</a:t>
            </a:r>
            <a:r>
              <a:rPr lang="en-US" altLang="zh-TW" dirty="0"/>
              <a:t>: a path in which all vertices, except possibly the first and the last, are distinct.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>
                <a:solidFill>
                  <a:schemeClr val="accent1"/>
                </a:solidFill>
                <a:effectLst/>
              </a:rPr>
              <a:t> cycle </a:t>
            </a:r>
            <a:r>
              <a:rPr lang="en-US" altLang="zh-TW" dirty="0"/>
              <a:t>is a simple path in which the first and the last vertices are the same.</a:t>
            </a:r>
          </a:p>
        </p:txBody>
      </p:sp>
      <p:grpSp>
        <p:nvGrpSpPr>
          <p:cNvPr id="224270" name="Group 14"/>
          <p:cNvGrpSpPr>
            <a:grpSpLocks/>
          </p:cNvGrpSpPr>
          <p:nvPr/>
        </p:nvGrpSpPr>
        <p:grpSpPr bwMode="auto">
          <a:xfrm>
            <a:off x="6503988" y="4292600"/>
            <a:ext cx="1884362" cy="1960563"/>
            <a:chOff x="2283" y="2921"/>
            <a:chExt cx="1187" cy="1144"/>
          </a:xfrm>
        </p:grpSpPr>
        <p:sp>
          <p:nvSpPr>
            <p:cNvPr id="224260" name="Oval 4"/>
            <p:cNvSpPr>
              <a:spLocks noChangeArrowheads="1"/>
            </p:cNvSpPr>
            <p:nvPr/>
          </p:nvSpPr>
          <p:spPr bwMode="auto">
            <a:xfrm>
              <a:off x="2715" y="292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4261" name="Oval 5"/>
            <p:cNvSpPr>
              <a:spLocks noChangeArrowheads="1"/>
            </p:cNvSpPr>
            <p:nvPr/>
          </p:nvSpPr>
          <p:spPr bwMode="auto">
            <a:xfrm>
              <a:off x="2283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4262" name="Oval 6"/>
            <p:cNvSpPr>
              <a:spLocks noChangeArrowheads="1"/>
            </p:cNvSpPr>
            <p:nvPr/>
          </p:nvSpPr>
          <p:spPr bwMode="auto">
            <a:xfrm>
              <a:off x="3147" y="3401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4263" name="Oval 7"/>
            <p:cNvSpPr>
              <a:spLocks noChangeArrowheads="1"/>
            </p:cNvSpPr>
            <p:nvPr/>
          </p:nvSpPr>
          <p:spPr bwMode="auto">
            <a:xfrm>
              <a:off x="2715" y="3785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4264" name="Line 8"/>
            <p:cNvSpPr>
              <a:spLocks noChangeShapeType="1"/>
            </p:cNvSpPr>
            <p:nvPr/>
          </p:nvSpPr>
          <p:spPr bwMode="auto">
            <a:xfrm>
              <a:off x="2898" y="3157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>
              <a:off x="2522" y="3541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4266" name="Line 10"/>
            <p:cNvSpPr>
              <a:spLocks noChangeShapeType="1"/>
            </p:cNvSpPr>
            <p:nvPr/>
          </p:nvSpPr>
          <p:spPr bwMode="auto">
            <a:xfrm flipH="1">
              <a:off x="2501" y="3157"/>
              <a:ext cx="296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2953" y="3157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2497" y="3671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 flipH="1">
              <a:off x="2996" y="3654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23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226425" cy="5400675"/>
          </a:xfrm>
        </p:spPr>
        <p:txBody>
          <a:bodyPr/>
          <a:lstStyle/>
          <a:p>
            <a:r>
              <a:rPr lang="en-US" altLang="zh-TW" sz="2800"/>
              <a:t>Connected graph</a:t>
            </a:r>
          </a:p>
          <a:p>
            <a:pPr lvl="1"/>
            <a:r>
              <a:rPr lang="en-US" altLang="zh-TW" sz="2400"/>
              <a:t>In an undirected graph G, two</a:t>
            </a:r>
            <a:r>
              <a:rPr lang="en-US" altLang="zh-TW" sz="2400">
                <a:effectLst/>
              </a:rPr>
              <a:t> vertices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baseline="-25000"/>
              <a:t>0</a:t>
            </a:r>
            <a:r>
              <a:rPr lang="en-US" altLang="zh-TW" sz="2400"/>
              <a:t> and </a:t>
            </a:r>
            <a:r>
              <a:rPr lang="en-US" altLang="zh-TW" sz="2400" i="1"/>
              <a:t>v</a:t>
            </a:r>
            <a:r>
              <a:rPr lang="en-US" altLang="zh-TW" sz="1400" baseline="-25000"/>
              <a:t>1</a:t>
            </a:r>
            <a:r>
              <a:rPr lang="en-US" altLang="zh-TW" sz="2400"/>
              <a:t>, are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connected </a:t>
            </a:r>
            <a:r>
              <a:rPr lang="en-US" altLang="zh-TW" sz="2400"/>
              <a:t>if there is a path in </a:t>
            </a:r>
            <a:r>
              <a:rPr lang="en-US" altLang="zh-TW" sz="2400" i="1"/>
              <a:t>G</a:t>
            </a:r>
            <a:r>
              <a:rPr lang="en-US" altLang="zh-TW" sz="2400"/>
              <a:t> from </a:t>
            </a:r>
            <a:r>
              <a:rPr lang="en-US" altLang="zh-TW" sz="2400" i="1"/>
              <a:t>v</a:t>
            </a:r>
            <a:r>
              <a:rPr lang="en-US" altLang="zh-TW" sz="1400" baseline="-25000"/>
              <a:t>0</a:t>
            </a:r>
            <a:r>
              <a:rPr lang="en-US" altLang="zh-TW" sz="2400"/>
              <a:t> to </a:t>
            </a:r>
            <a:r>
              <a:rPr lang="en-US" altLang="zh-TW" sz="2400" i="1"/>
              <a:t>v</a:t>
            </a:r>
            <a:r>
              <a:rPr lang="en-US" altLang="zh-TW" sz="1400" baseline="-25000"/>
              <a:t>1</a:t>
            </a:r>
            <a:endParaRPr lang="en-US" altLang="zh-TW" sz="2400"/>
          </a:p>
          <a:p>
            <a:pPr lvl="1"/>
            <a:r>
              <a:rPr lang="en-US" altLang="zh-TW" sz="2400"/>
              <a:t>An undirected graph is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connected </a:t>
            </a:r>
            <a:r>
              <a:rPr lang="en-US" altLang="zh-TW" sz="2400"/>
              <a:t>if, for every pair of distinct vertices </a:t>
            </a:r>
            <a:r>
              <a:rPr lang="en-US" altLang="zh-TW" sz="2400" i="1"/>
              <a:t>v</a:t>
            </a:r>
            <a:r>
              <a:rPr lang="en-US" altLang="zh-TW" sz="1400" baseline="-25000"/>
              <a:t>i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baseline="-25000"/>
              <a:t>j</a:t>
            </a:r>
            <a:r>
              <a:rPr lang="en-US" altLang="zh-TW" sz="2400"/>
              <a:t>, there is a path from </a:t>
            </a:r>
            <a:r>
              <a:rPr lang="en-US" altLang="zh-TW" sz="2400" i="1"/>
              <a:t>v</a:t>
            </a:r>
            <a:r>
              <a:rPr lang="en-US" altLang="zh-TW" sz="1400" baseline="-25000"/>
              <a:t>i</a:t>
            </a:r>
            <a:r>
              <a:rPr lang="en-US" altLang="zh-TW" sz="2400"/>
              <a:t> to </a:t>
            </a:r>
            <a:r>
              <a:rPr lang="en-US" altLang="zh-TW" sz="2400" i="1"/>
              <a:t>v</a:t>
            </a:r>
            <a:r>
              <a:rPr lang="en-US" altLang="zh-TW" sz="1400" baseline="-25000"/>
              <a:t>j</a:t>
            </a:r>
            <a:endParaRPr lang="en-US" altLang="zh-TW" sz="1400"/>
          </a:p>
          <a:p>
            <a:r>
              <a:rPr lang="en-US" altLang="zh-TW" sz="2800"/>
              <a:t>Connected component</a:t>
            </a:r>
          </a:p>
          <a:p>
            <a:pPr lvl="1"/>
            <a:r>
              <a:rPr lang="en-US" altLang="zh-TW" sz="2400"/>
              <a:t>A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connected component </a:t>
            </a:r>
            <a:r>
              <a:rPr lang="en-US" altLang="zh-TW" sz="2400"/>
              <a:t>of an undirected graph is a maximal connected </a:t>
            </a:r>
            <a:br>
              <a:rPr lang="en-US" altLang="zh-TW" sz="2400"/>
            </a:br>
            <a:r>
              <a:rPr lang="en-US" altLang="zh-TW" sz="2400"/>
              <a:t>subgraph.</a:t>
            </a:r>
          </a:p>
          <a:p>
            <a:pPr lvl="1"/>
            <a:r>
              <a:rPr lang="en-US" altLang="zh-TW" sz="2400"/>
              <a:t>A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tree </a:t>
            </a:r>
            <a:r>
              <a:rPr lang="en-US" altLang="zh-TW" sz="2400"/>
              <a:t>is a graph </a:t>
            </a:r>
            <a:br>
              <a:rPr lang="en-US" altLang="zh-TW" sz="2400"/>
            </a:br>
            <a:r>
              <a:rPr lang="en-US" altLang="zh-TW" sz="2400"/>
              <a:t>that is connected </a:t>
            </a:r>
            <a:br>
              <a:rPr lang="en-US" altLang="zh-TW" sz="2400"/>
            </a:br>
            <a:r>
              <a:rPr lang="en-US" altLang="zh-TW" sz="2400"/>
              <a:t>and</a:t>
            </a:r>
            <a:r>
              <a:rPr lang="en-US" altLang="zh-TW" sz="2400">
                <a:effectLst/>
              </a:rPr>
              <a:t> 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acyclic </a:t>
            </a:r>
            <a:r>
              <a:rPr lang="en-US" altLang="zh-TW" sz="2400" i="1"/>
              <a:t>(i.e, </a:t>
            </a:r>
            <a:br>
              <a:rPr lang="en-US" altLang="zh-TW" sz="2400" i="1"/>
            </a:br>
            <a:r>
              <a:rPr lang="en-US" altLang="zh-TW" sz="2400" i="1"/>
              <a:t>has no cycle)</a:t>
            </a:r>
            <a:r>
              <a:rPr lang="en-US" altLang="zh-TW" sz="2400"/>
              <a:t>.</a:t>
            </a:r>
          </a:p>
        </p:txBody>
      </p:sp>
      <p:pic>
        <p:nvPicPr>
          <p:cNvPr id="225284" name="Picture 4" descr="6-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r="3882"/>
          <a:stretch>
            <a:fillRect/>
          </a:stretch>
        </p:blipFill>
        <p:spPr bwMode="auto">
          <a:xfrm>
            <a:off x="3779838" y="4100513"/>
            <a:ext cx="5256212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24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226425" cy="2190750"/>
          </a:xfrm>
        </p:spPr>
        <p:txBody>
          <a:bodyPr/>
          <a:lstStyle/>
          <a:p>
            <a:r>
              <a:rPr lang="en-US" altLang="zh-TW" sz="2800"/>
              <a:t>Strongly Connected Component</a:t>
            </a:r>
          </a:p>
          <a:p>
            <a:pPr lvl="1"/>
            <a:r>
              <a:rPr lang="en-US" altLang="zh-TW" sz="2400"/>
              <a:t>A directed graph is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strongly connected </a:t>
            </a:r>
            <a:r>
              <a:rPr lang="en-US" altLang="zh-TW" sz="2400"/>
              <a:t>if there is a directed path from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2400"/>
              <a:t> to </a:t>
            </a:r>
            <a:r>
              <a:rPr lang="en-US" altLang="zh-TW" sz="2400" i="1"/>
              <a:t>v</a:t>
            </a:r>
            <a:r>
              <a:rPr lang="en-US" altLang="zh-TW" sz="1400" i="1"/>
              <a:t>j</a:t>
            </a:r>
            <a:r>
              <a:rPr lang="en-US" altLang="zh-TW" sz="2400"/>
              <a:t> and also from </a:t>
            </a:r>
            <a:r>
              <a:rPr lang="en-US" altLang="zh-TW" sz="2400" i="1"/>
              <a:t>v</a:t>
            </a:r>
            <a:r>
              <a:rPr lang="en-US" altLang="zh-TW" sz="1400" i="1"/>
              <a:t>j</a:t>
            </a:r>
            <a:r>
              <a:rPr lang="en-US" altLang="zh-TW" sz="2400"/>
              <a:t> to 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endParaRPr lang="en-US" altLang="zh-TW" sz="2400"/>
          </a:p>
          <a:p>
            <a:pPr lvl="1"/>
            <a:r>
              <a:rPr lang="en-US" altLang="zh-TW" sz="2400"/>
              <a:t>A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strongly connected component </a:t>
            </a:r>
            <a:r>
              <a:rPr lang="en-US" altLang="zh-TW" sz="2400"/>
              <a:t>is a maximal subgraph that is strongly connected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8062913" y="5930900"/>
            <a:ext cx="685800" cy="666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smtClean="0">
                <a:solidFill>
                  <a:srgbClr val="6B6B99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4427538" y="4406900"/>
            <a:ext cx="1573212" cy="2190750"/>
            <a:chOff x="2636" y="2758"/>
            <a:chExt cx="991" cy="1380"/>
          </a:xfrm>
        </p:grpSpPr>
        <p:sp>
          <p:nvSpPr>
            <p:cNvPr id="226308" name="Oval 4"/>
            <p:cNvSpPr>
              <a:spLocks noChangeArrowheads="1"/>
            </p:cNvSpPr>
            <p:nvPr/>
          </p:nvSpPr>
          <p:spPr bwMode="auto">
            <a:xfrm>
              <a:off x="2917" y="275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B6B99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6309" name="Oval 5"/>
            <p:cNvSpPr>
              <a:spLocks noChangeArrowheads="1"/>
            </p:cNvSpPr>
            <p:nvPr/>
          </p:nvSpPr>
          <p:spPr bwMode="auto">
            <a:xfrm>
              <a:off x="2917" y="371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B6B9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6311" name="Arc 7"/>
            <p:cNvSpPr>
              <a:spLocks/>
            </p:cNvSpPr>
            <p:nvPr/>
          </p:nvSpPr>
          <p:spPr bwMode="auto">
            <a:xfrm>
              <a:off x="3320" y="3014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200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200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6312" name="Arc 8"/>
            <p:cNvSpPr>
              <a:spLocks/>
            </p:cNvSpPr>
            <p:nvPr/>
          </p:nvSpPr>
          <p:spPr bwMode="auto">
            <a:xfrm flipH="1">
              <a:off x="2636" y="3026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200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0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200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grpSp>
        <p:nvGrpSpPr>
          <p:cNvPr id="226324" name="Group 20"/>
          <p:cNvGrpSpPr>
            <a:grpSpLocks/>
          </p:cNvGrpSpPr>
          <p:nvPr/>
        </p:nvGrpSpPr>
        <p:grpSpPr bwMode="auto">
          <a:xfrm>
            <a:off x="466725" y="3573463"/>
            <a:ext cx="555625" cy="3060700"/>
            <a:chOff x="988" y="2192"/>
            <a:chExt cx="350" cy="1928"/>
          </a:xfrm>
        </p:grpSpPr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1006" y="21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6314" name="Oval 10"/>
            <p:cNvSpPr>
              <a:spLocks noChangeArrowheads="1"/>
            </p:cNvSpPr>
            <p:nvPr/>
          </p:nvSpPr>
          <p:spPr bwMode="auto">
            <a:xfrm>
              <a:off x="1005" y="288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6315" name="Oval 11"/>
            <p:cNvSpPr>
              <a:spLocks noChangeArrowheads="1"/>
            </p:cNvSpPr>
            <p:nvPr/>
          </p:nvSpPr>
          <p:spPr bwMode="auto">
            <a:xfrm>
              <a:off x="1015" y="35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1155" y="3174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 flipV="1">
              <a:off x="1267" y="2437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035" y="2454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6319" name="Rectangle 15"/>
            <p:cNvSpPr>
              <a:spLocks noChangeArrowheads="1"/>
            </p:cNvSpPr>
            <p:nvPr/>
          </p:nvSpPr>
          <p:spPr bwMode="auto">
            <a:xfrm>
              <a:off x="988" y="3793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1109663" y="6067425"/>
            <a:ext cx="295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ECFF"/>
                </a:solidFill>
                <a:latin typeface="Times New Roman" panose="02020603050405020304" pitchFamily="18" charset="0"/>
              </a:rPr>
              <a:t>not strongly connected</a:t>
            </a:r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 flipH="1">
            <a:off x="5795963" y="43656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7740650" y="4365625"/>
            <a:ext cx="576263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3995738" y="3500438"/>
            <a:ext cx="5040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ECFF"/>
                </a:solidFill>
                <a:latin typeface="Times New Roman" panose="02020603050405020304" pitchFamily="18" charset="0"/>
              </a:rPr>
              <a:t>strongly connected component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00CC66"/>
                </a:solidFill>
                <a:latin typeface="Times New Roman" panose="02020603050405020304" pitchFamily="18" charset="0"/>
              </a:rPr>
              <a:t>(maximal strongly connected subgraph)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25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96975"/>
            <a:ext cx="8893175" cy="4032250"/>
          </a:xfrm>
        </p:spPr>
        <p:txBody>
          <a:bodyPr/>
          <a:lstStyle/>
          <a:p>
            <a:r>
              <a:rPr lang="en-US" altLang="zh-TW" sz="2800"/>
              <a:t>Degree</a:t>
            </a:r>
          </a:p>
          <a:p>
            <a:pPr lvl="1"/>
            <a:r>
              <a:rPr lang="en-US" altLang="zh-TW" sz="2400"/>
              <a:t>The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degree </a:t>
            </a:r>
            <a:r>
              <a:rPr lang="en-US" altLang="zh-TW" sz="2400"/>
              <a:t>of a vertex is the number of edges incident to that vertex.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For directed graph</a:t>
            </a:r>
          </a:p>
          <a:p>
            <a:pPr lvl="1"/>
            <a:r>
              <a:rPr lang="en-US" altLang="zh-TW" sz="2400">
                <a:solidFill>
                  <a:schemeClr val="accent1"/>
                </a:solidFill>
                <a:effectLst/>
              </a:rPr>
              <a:t>in-degree </a:t>
            </a:r>
            <a:r>
              <a:rPr lang="en-US" altLang="zh-TW" sz="2400"/>
              <a:t>(</a:t>
            </a:r>
            <a:r>
              <a:rPr lang="en-US" altLang="zh-TW" sz="2400" i="1"/>
              <a:t>v</a:t>
            </a:r>
            <a:r>
              <a:rPr lang="en-US" altLang="zh-TW" sz="2400"/>
              <a:t>) : the number of edges that have </a:t>
            </a:r>
            <a:r>
              <a:rPr lang="en-US" altLang="zh-TW" sz="2400" i="1"/>
              <a:t>v</a:t>
            </a:r>
            <a:r>
              <a:rPr lang="en-US" altLang="zh-TW" sz="2400"/>
              <a:t> as the head</a:t>
            </a:r>
          </a:p>
          <a:p>
            <a:pPr lvl="1"/>
            <a:r>
              <a:rPr lang="en-US" altLang="zh-TW" sz="2400">
                <a:solidFill>
                  <a:schemeClr val="accent1"/>
                </a:solidFill>
                <a:effectLst/>
              </a:rPr>
              <a:t>out-degree </a:t>
            </a:r>
            <a:r>
              <a:rPr lang="en-US" altLang="zh-TW" sz="2400"/>
              <a:t>(</a:t>
            </a:r>
            <a:r>
              <a:rPr lang="en-US" altLang="zh-TW" sz="2400" i="1"/>
              <a:t>v</a:t>
            </a:r>
            <a:r>
              <a:rPr lang="en-US" altLang="zh-TW" sz="2400"/>
              <a:t>) : the number of edges that have </a:t>
            </a:r>
            <a:r>
              <a:rPr lang="en-US" altLang="zh-TW" sz="2400" i="1"/>
              <a:t>v</a:t>
            </a:r>
            <a:r>
              <a:rPr lang="en-US" altLang="zh-TW" sz="2400"/>
              <a:t> as the tail</a:t>
            </a:r>
          </a:p>
          <a:p>
            <a:r>
              <a:rPr lang="en-US" altLang="zh-TW" sz="2800"/>
              <a:t>If </a:t>
            </a:r>
            <a:r>
              <a:rPr lang="en-US" altLang="zh-TW" sz="2800" i="1"/>
              <a:t>d</a:t>
            </a:r>
            <a:r>
              <a:rPr lang="en-US" altLang="zh-TW" sz="2000" i="1"/>
              <a:t>i</a:t>
            </a:r>
            <a:r>
              <a:rPr lang="en-US" altLang="zh-TW" sz="2800"/>
              <a:t> is the degree of a vertex </a:t>
            </a:r>
            <a:r>
              <a:rPr lang="en-US" altLang="zh-TW" sz="2800" i="1"/>
              <a:t>i</a:t>
            </a:r>
            <a:r>
              <a:rPr lang="en-US" altLang="zh-TW" sz="2800"/>
              <a:t> in a graph </a:t>
            </a:r>
            <a:r>
              <a:rPr lang="en-US" altLang="zh-TW" sz="2800" i="1"/>
              <a:t>G</a:t>
            </a:r>
            <a:r>
              <a:rPr lang="en-US" altLang="zh-TW" sz="2800"/>
              <a:t> with </a:t>
            </a:r>
            <a:r>
              <a:rPr lang="en-US" altLang="zh-TW" sz="2800" i="1"/>
              <a:t>n</a:t>
            </a:r>
            <a:r>
              <a:rPr lang="en-US" altLang="zh-TW" sz="2800"/>
              <a:t> vertices and </a:t>
            </a:r>
            <a:r>
              <a:rPr lang="en-US" altLang="zh-TW" sz="2800" i="1"/>
              <a:t>e</a:t>
            </a:r>
            <a:r>
              <a:rPr lang="en-US" altLang="zh-TW" sz="2800"/>
              <a:t> edges, the number of edges is</a:t>
            </a:r>
          </a:p>
        </p:txBody>
      </p:sp>
      <p:graphicFrame>
        <p:nvGraphicFramePr>
          <p:cNvPr id="227334" name="Object 6"/>
          <p:cNvGraphicFramePr>
            <a:graphicFrameLocks/>
          </p:cNvGraphicFramePr>
          <p:nvPr/>
        </p:nvGraphicFramePr>
        <p:xfrm>
          <a:off x="541338" y="5376863"/>
          <a:ext cx="24463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方程式" r:id="rId4" imgW="736560" imgH="368280" progId="Equation.3">
                  <p:embed/>
                </p:oleObj>
              </mc:Choice>
              <mc:Fallback>
                <p:oleObj name="方程式" r:id="rId4" imgW="7365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376863"/>
                        <a:ext cx="2446337" cy="1004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26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r>
              <a:rPr lang="en-US" altLang="zh-TW" dirty="0" smtClean="0"/>
              <a:t>The Graph Terminology</a:t>
            </a:r>
            <a:endParaRPr lang="en-US" altLang="zh-TW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226425" cy="172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Degree (cont’d)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We shall refer to a directed graph as a </a:t>
            </a:r>
            <a:r>
              <a:rPr lang="en-US" altLang="zh-TW" sz="2800" i="1"/>
              <a:t>digraph</a:t>
            </a:r>
            <a:r>
              <a:rPr lang="en-US" altLang="zh-TW" sz="2800"/>
              <a:t>. When we us the term </a:t>
            </a:r>
            <a:r>
              <a:rPr lang="en-US" altLang="zh-TW" sz="2800" i="1"/>
              <a:t>graph</a:t>
            </a:r>
            <a:r>
              <a:rPr lang="en-US" altLang="zh-TW" sz="2800"/>
              <a:t>, we assume that it is an undirected graph</a:t>
            </a:r>
          </a:p>
        </p:txBody>
      </p:sp>
      <p:sp>
        <p:nvSpPr>
          <p:cNvPr id="228456" name="Text Box 104"/>
          <p:cNvSpPr txBox="1">
            <a:spLocks noChangeArrowheads="1"/>
          </p:cNvSpPr>
          <p:nvPr/>
        </p:nvSpPr>
        <p:spPr bwMode="auto">
          <a:xfrm>
            <a:off x="1520825" y="2814638"/>
            <a:ext cx="247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00CC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undirected graph</a:t>
            </a:r>
          </a:p>
        </p:txBody>
      </p:sp>
      <p:sp>
        <p:nvSpPr>
          <p:cNvPr id="228457" name="Text Box 105"/>
          <p:cNvSpPr txBox="1">
            <a:spLocks noChangeArrowheads="1"/>
          </p:cNvSpPr>
          <p:nvPr/>
        </p:nvSpPr>
        <p:spPr bwMode="auto">
          <a:xfrm>
            <a:off x="2133600" y="3317875"/>
            <a:ext cx="113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EC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</a:t>
            </a:r>
          </a:p>
        </p:txBody>
      </p:sp>
      <p:sp>
        <p:nvSpPr>
          <p:cNvPr id="228491" name="Rectangle 139"/>
          <p:cNvSpPr>
            <a:spLocks noChangeArrowheads="1"/>
          </p:cNvSpPr>
          <p:nvPr/>
        </p:nvSpPr>
        <p:spPr bwMode="auto">
          <a:xfrm>
            <a:off x="5641975" y="2814638"/>
            <a:ext cx="332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EC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in-degree &amp; out-degree</a:t>
            </a:r>
          </a:p>
        </p:txBody>
      </p:sp>
      <p:grpSp>
        <p:nvGrpSpPr>
          <p:cNvPr id="228508" name="Group 156"/>
          <p:cNvGrpSpPr>
            <a:grpSpLocks/>
          </p:cNvGrpSpPr>
          <p:nvPr/>
        </p:nvGrpSpPr>
        <p:grpSpPr bwMode="auto">
          <a:xfrm>
            <a:off x="5943600" y="3511550"/>
            <a:ext cx="2401888" cy="3230563"/>
            <a:chOff x="3744" y="2130"/>
            <a:chExt cx="1513" cy="2035"/>
          </a:xfrm>
        </p:grpSpPr>
        <p:sp>
          <p:nvSpPr>
            <p:cNvPr id="228492" name="Oval 140"/>
            <p:cNvSpPr>
              <a:spLocks noChangeArrowheads="1"/>
            </p:cNvSpPr>
            <p:nvPr/>
          </p:nvSpPr>
          <p:spPr bwMode="auto">
            <a:xfrm>
              <a:off x="3755" y="213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8493" name="Oval 141"/>
            <p:cNvSpPr>
              <a:spLocks noChangeArrowheads="1"/>
            </p:cNvSpPr>
            <p:nvPr/>
          </p:nvSpPr>
          <p:spPr bwMode="auto">
            <a:xfrm>
              <a:off x="3754" y="282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494" name="Oval 142"/>
            <p:cNvSpPr>
              <a:spLocks noChangeArrowheads="1"/>
            </p:cNvSpPr>
            <p:nvPr/>
          </p:nvSpPr>
          <p:spPr bwMode="auto">
            <a:xfrm>
              <a:off x="3764" y="346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495" name="Line 143"/>
            <p:cNvSpPr>
              <a:spLocks noChangeShapeType="1"/>
            </p:cNvSpPr>
            <p:nvPr/>
          </p:nvSpPr>
          <p:spPr bwMode="auto">
            <a:xfrm>
              <a:off x="3904" y="3112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96" name="Line 144"/>
            <p:cNvSpPr>
              <a:spLocks noChangeShapeType="1"/>
            </p:cNvSpPr>
            <p:nvPr/>
          </p:nvSpPr>
          <p:spPr bwMode="auto">
            <a:xfrm flipV="1">
              <a:off x="4016" y="2375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97" name="Line 145"/>
            <p:cNvSpPr>
              <a:spLocks noChangeShapeType="1"/>
            </p:cNvSpPr>
            <p:nvPr/>
          </p:nvSpPr>
          <p:spPr bwMode="auto">
            <a:xfrm>
              <a:off x="3784" y="2392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98" name="Rectangle 146"/>
            <p:cNvSpPr>
              <a:spLocks noChangeArrowheads="1"/>
            </p:cNvSpPr>
            <p:nvPr/>
          </p:nvSpPr>
          <p:spPr bwMode="auto">
            <a:xfrm>
              <a:off x="3744" y="3838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99" name="Text Box 147"/>
            <p:cNvSpPr txBox="1">
              <a:spLocks noChangeArrowheads="1"/>
            </p:cNvSpPr>
            <p:nvPr/>
          </p:nvSpPr>
          <p:spPr bwMode="auto">
            <a:xfrm>
              <a:off x="4224" y="2144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in:1, out: 1</a:t>
              </a:r>
            </a:p>
          </p:txBody>
        </p:sp>
        <p:sp>
          <p:nvSpPr>
            <p:cNvPr id="228500" name="Text Box 148"/>
            <p:cNvSpPr txBox="1">
              <a:spLocks noChangeArrowheads="1"/>
            </p:cNvSpPr>
            <p:nvPr/>
          </p:nvSpPr>
          <p:spPr bwMode="auto">
            <a:xfrm>
              <a:off x="4235" y="2822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in: 1, out: 2</a:t>
              </a:r>
            </a:p>
          </p:txBody>
        </p:sp>
        <p:sp>
          <p:nvSpPr>
            <p:cNvPr id="228501" name="Text Box 149"/>
            <p:cNvSpPr txBox="1">
              <a:spLocks noChangeArrowheads="1"/>
            </p:cNvSpPr>
            <p:nvPr/>
          </p:nvSpPr>
          <p:spPr bwMode="auto">
            <a:xfrm>
              <a:off x="4257" y="3455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in: 1, out: 0</a:t>
              </a:r>
            </a:p>
          </p:txBody>
        </p:sp>
      </p:grpSp>
      <p:sp>
        <p:nvSpPr>
          <p:cNvPr id="228502" name="Rectangle 150"/>
          <p:cNvSpPr>
            <a:spLocks noChangeArrowheads="1"/>
          </p:cNvSpPr>
          <p:nvPr/>
        </p:nvSpPr>
        <p:spPr bwMode="auto">
          <a:xfrm>
            <a:off x="6181725" y="2309813"/>
            <a:ext cx="213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00CC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directed graph</a:t>
            </a:r>
          </a:p>
        </p:txBody>
      </p:sp>
      <p:grpSp>
        <p:nvGrpSpPr>
          <p:cNvPr id="228506" name="Group 154"/>
          <p:cNvGrpSpPr>
            <a:grpSpLocks/>
          </p:cNvGrpSpPr>
          <p:nvPr/>
        </p:nvGrpSpPr>
        <p:grpSpPr bwMode="auto">
          <a:xfrm>
            <a:off x="169863" y="3683000"/>
            <a:ext cx="2401887" cy="3044825"/>
            <a:chOff x="107" y="1431"/>
            <a:chExt cx="1513" cy="1918"/>
          </a:xfrm>
        </p:grpSpPr>
        <p:sp>
          <p:nvSpPr>
            <p:cNvPr id="228471" name="Text Box 119"/>
            <p:cNvSpPr txBox="1">
              <a:spLocks noChangeArrowheads="1"/>
            </p:cNvSpPr>
            <p:nvPr/>
          </p:nvSpPr>
          <p:spPr bwMode="auto">
            <a:xfrm>
              <a:off x="797" y="14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78" name="Oval 126"/>
            <p:cNvSpPr>
              <a:spLocks noChangeArrowheads="1"/>
            </p:cNvSpPr>
            <p:nvPr/>
          </p:nvSpPr>
          <p:spPr bwMode="auto">
            <a:xfrm>
              <a:off x="746" y="17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8479" name="Oval 127"/>
            <p:cNvSpPr>
              <a:spLocks noChangeArrowheads="1"/>
            </p:cNvSpPr>
            <p:nvPr/>
          </p:nvSpPr>
          <p:spPr bwMode="auto">
            <a:xfrm>
              <a:off x="314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480" name="Oval 128"/>
            <p:cNvSpPr>
              <a:spLocks noChangeArrowheads="1"/>
            </p:cNvSpPr>
            <p:nvPr/>
          </p:nvSpPr>
          <p:spPr bwMode="auto">
            <a:xfrm>
              <a:off x="1178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481" name="Oval 129"/>
            <p:cNvSpPr>
              <a:spLocks noChangeArrowheads="1"/>
            </p:cNvSpPr>
            <p:nvPr/>
          </p:nvSpPr>
          <p:spPr bwMode="auto">
            <a:xfrm>
              <a:off x="746" y="25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82" name="Line 130"/>
            <p:cNvSpPr>
              <a:spLocks noChangeShapeType="1"/>
            </p:cNvSpPr>
            <p:nvPr/>
          </p:nvSpPr>
          <p:spPr bwMode="auto">
            <a:xfrm>
              <a:off x="886" y="200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3" name="Line 131"/>
            <p:cNvSpPr>
              <a:spLocks noChangeShapeType="1"/>
            </p:cNvSpPr>
            <p:nvPr/>
          </p:nvSpPr>
          <p:spPr bwMode="auto">
            <a:xfrm>
              <a:off x="598" y="234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4" name="Line 132"/>
            <p:cNvSpPr>
              <a:spLocks noChangeShapeType="1"/>
            </p:cNvSpPr>
            <p:nvPr/>
          </p:nvSpPr>
          <p:spPr bwMode="auto">
            <a:xfrm flipH="1">
              <a:off x="528" y="1958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5" name="Line 133"/>
            <p:cNvSpPr>
              <a:spLocks noChangeShapeType="1"/>
            </p:cNvSpPr>
            <p:nvPr/>
          </p:nvSpPr>
          <p:spPr bwMode="auto">
            <a:xfrm>
              <a:off x="982" y="1958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6" name="Line 134"/>
            <p:cNvSpPr>
              <a:spLocks noChangeShapeType="1"/>
            </p:cNvSpPr>
            <p:nvPr/>
          </p:nvSpPr>
          <p:spPr bwMode="auto">
            <a:xfrm>
              <a:off x="519" y="2472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7" name="Line 135"/>
            <p:cNvSpPr>
              <a:spLocks noChangeShapeType="1"/>
            </p:cNvSpPr>
            <p:nvPr/>
          </p:nvSpPr>
          <p:spPr bwMode="auto">
            <a:xfrm flipH="1">
              <a:off x="1016" y="2455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88" name="Text Box 136"/>
            <p:cNvSpPr txBox="1">
              <a:spLocks noChangeArrowheads="1"/>
            </p:cNvSpPr>
            <p:nvPr/>
          </p:nvSpPr>
          <p:spPr bwMode="auto">
            <a:xfrm>
              <a:off x="1408" y="22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89" name="Text Box 137"/>
            <p:cNvSpPr txBox="1">
              <a:spLocks noChangeArrowheads="1"/>
            </p:cNvSpPr>
            <p:nvPr/>
          </p:nvSpPr>
          <p:spPr bwMode="auto">
            <a:xfrm>
              <a:off x="107" y="22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90" name="Text Box 138"/>
            <p:cNvSpPr txBox="1">
              <a:spLocks noChangeArrowheads="1"/>
            </p:cNvSpPr>
            <p:nvPr/>
          </p:nvSpPr>
          <p:spPr bwMode="auto">
            <a:xfrm>
              <a:off x="964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503" name="Rectangle 151"/>
            <p:cNvSpPr>
              <a:spLocks noChangeArrowheads="1"/>
            </p:cNvSpPr>
            <p:nvPr/>
          </p:nvSpPr>
          <p:spPr bwMode="auto">
            <a:xfrm>
              <a:off x="720" y="3022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8507" name="Group 155"/>
          <p:cNvGrpSpPr>
            <a:grpSpLocks/>
          </p:cNvGrpSpPr>
          <p:nvPr/>
        </p:nvGrpSpPr>
        <p:grpSpPr bwMode="auto">
          <a:xfrm>
            <a:off x="2667000" y="3463925"/>
            <a:ext cx="2851150" cy="3263900"/>
            <a:chOff x="1680" y="1520"/>
            <a:chExt cx="1796" cy="2056"/>
          </a:xfrm>
        </p:grpSpPr>
        <p:sp>
          <p:nvSpPr>
            <p:cNvPr id="228458" name="Oval 106"/>
            <p:cNvSpPr>
              <a:spLocks noChangeArrowheads="1"/>
            </p:cNvSpPr>
            <p:nvPr/>
          </p:nvSpPr>
          <p:spPr bwMode="auto">
            <a:xfrm>
              <a:off x="2400" y="18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8459" name="Oval 107"/>
            <p:cNvSpPr>
              <a:spLocks noChangeArrowheads="1"/>
            </p:cNvSpPr>
            <p:nvPr/>
          </p:nvSpPr>
          <p:spPr bwMode="auto">
            <a:xfrm>
              <a:off x="1968" y="228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460" name="Oval 108"/>
            <p:cNvSpPr>
              <a:spLocks noChangeArrowheads="1"/>
            </p:cNvSpPr>
            <p:nvPr/>
          </p:nvSpPr>
          <p:spPr bwMode="auto">
            <a:xfrm>
              <a:off x="2832" y="228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461" name="Line 109"/>
            <p:cNvSpPr>
              <a:spLocks noChangeShapeType="1"/>
            </p:cNvSpPr>
            <p:nvPr/>
          </p:nvSpPr>
          <p:spPr bwMode="auto">
            <a:xfrm flipH="1">
              <a:off x="2182" y="2044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62" name="Line 110"/>
            <p:cNvSpPr>
              <a:spLocks noChangeShapeType="1"/>
            </p:cNvSpPr>
            <p:nvPr/>
          </p:nvSpPr>
          <p:spPr bwMode="auto">
            <a:xfrm>
              <a:off x="2636" y="2044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63" name="Oval 111"/>
            <p:cNvSpPr>
              <a:spLocks noChangeArrowheads="1"/>
            </p:cNvSpPr>
            <p:nvPr/>
          </p:nvSpPr>
          <p:spPr bwMode="auto">
            <a:xfrm>
              <a:off x="1727" y="28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64" name="Oval 112"/>
            <p:cNvSpPr>
              <a:spLocks noChangeArrowheads="1"/>
            </p:cNvSpPr>
            <p:nvPr/>
          </p:nvSpPr>
          <p:spPr bwMode="auto">
            <a:xfrm>
              <a:off x="2206" y="286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8465" name="Line 113"/>
            <p:cNvSpPr>
              <a:spLocks noChangeShapeType="1"/>
            </p:cNvSpPr>
            <p:nvPr/>
          </p:nvSpPr>
          <p:spPr bwMode="auto">
            <a:xfrm flipH="1">
              <a:off x="1870" y="2566"/>
              <a:ext cx="166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66" name="Line 114"/>
            <p:cNvSpPr>
              <a:spLocks noChangeShapeType="1"/>
            </p:cNvSpPr>
            <p:nvPr/>
          </p:nvSpPr>
          <p:spPr bwMode="auto">
            <a:xfrm>
              <a:off x="2154" y="2575"/>
              <a:ext cx="188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67" name="Oval 115"/>
            <p:cNvSpPr>
              <a:spLocks noChangeArrowheads="1"/>
            </p:cNvSpPr>
            <p:nvPr/>
          </p:nvSpPr>
          <p:spPr bwMode="auto">
            <a:xfrm>
              <a:off x="2612" y="285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8468" name="Oval 116"/>
            <p:cNvSpPr>
              <a:spLocks noChangeArrowheads="1"/>
            </p:cNvSpPr>
            <p:nvPr/>
          </p:nvSpPr>
          <p:spPr bwMode="auto">
            <a:xfrm>
              <a:off x="3081" y="28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8469" name="Line 117"/>
            <p:cNvSpPr>
              <a:spLocks noChangeShapeType="1"/>
            </p:cNvSpPr>
            <p:nvPr/>
          </p:nvSpPr>
          <p:spPr bwMode="auto">
            <a:xfrm flipH="1">
              <a:off x="2736" y="2556"/>
              <a:ext cx="17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70" name="Line 118"/>
            <p:cNvSpPr>
              <a:spLocks noChangeShapeType="1"/>
            </p:cNvSpPr>
            <p:nvPr/>
          </p:nvSpPr>
          <p:spPr bwMode="auto">
            <a:xfrm>
              <a:off x="3036" y="2564"/>
              <a:ext cx="172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28472" name="Text Box 120"/>
            <p:cNvSpPr txBox="1">
              <a:spLocks noChangeArrowheads="1"/>
            </p:cNvSpPr>
            <p:nvPr/>
          </p:nvSpPr>
          <p:spPr bwMode="auto">
            <a:xfrm>
              <a:off x="2496" y="15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473" name="Text Box 121"/>
            <p:cNvSpPr txBox="1">
              <a:spLocks noChangeArrowheads="1"/>
            </p:cNvSpPr>
            <p:nvPr/>
          </p:nvSpPr>
          <p:spPr bwMode="auto">
            <a:xfrm>
              <a:off x="1968" y="20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74" name="Text Box 122"/>
            <p:cNvSpPr txBox="1">
              <a:spLocks noChangeArrowheads="1"/>
            </p:cNvSpPr>
            <p:nvPr/>
          </p:nvSpPr>
          <p:spPr bwMode="auto">
            <a:xfrm>
              <a:off x="2880" y="20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8475" name="Text Box 123"/>
            <p:cNvSpPr txBox="1">
              <a:spLocks noChangeArrowheads="1"/>
            </p:cNvSpPr>
            <p:nvPr/>
          </p:nvSpPr>
          <p:spPr bwMode="auto">
            <a:xfrm>
              <a:off x="1680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476" name="Text Box 124"/>
            <p:cNvSpPr txBox="1">
              <a:spLocks noChangeArrowheads="1"/>
            </p:cNvSpPr>
            <p:nvPr/>
          </p:nvSpPr>
          <p:spPr bwMode="auto">
            <a:xfrm>
              <a:off x="230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477" name="Text Box 125"/>
            <p:cNvSpPr txBox="1">
              <a:spLocks noChangeArrowheads="1"/>
            </p:cNvSpPr>
            <p:nvPr/>
          </p:nvSpPr>
          <p:spPr bwMode="auto">
            <a:xfrm>
              <a:off x="254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8504" name="Rectangle 152"/>
            <p:cNvSpPr>
              <a:spLocks noChangeArrowheads="1"/>
            </p:cNvSpPr>
            <p:nvPr/>
          </p:nvSpPr>
          <p:spPr bwMode="auto">
            <a:xfrm>
              <a:off x="2381" y="3249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8505" name="Text Box 153"/>
            <p:cNvSpPr txBox="1">
              <a:spLocks noChangeArrowheads="1"/>
            </p:cNvSpPr>
            <p:nvPr/>
          </p:nvSpPr>
          <p:spPr bwMode="auto">
            <a:xfrm>
              <a:off x="3264" y="2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smtClean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27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 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28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3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 Representations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84313"/>
            <a:ext cx="8226425" cy="14700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Adjacency Matrix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Adjacency Lists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Adjacency </a:t>
            </a:r>
            <a:r>
              <a:rPr lang="en-US" altLang="zh-TW" sz="2800" dirty="0" err="1"/>
              <a:t>Multilists</a:t>
            </a:r>
            <a:endParaRPr lang="en-US" altLang="zh-TW" sz="2800" dirty="0"/>
          </a:p>
        </p:txBody>
      </p:sp>
      <p:pic>
        <p:nvPicPr>
          <p:cNvPr id="231428" name="Picture 4" descr="6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4" t="41412" r="30435" b="23982"/>
          <a:stretch>
            <a:fillRect/>
          </a:stretch>
        </p:blipFill>
        <p:spPr bwMode="auto">
          <a:xfrm>
            <a:off x="5938838" y="1414463"/>
            <a:ext cx="2881312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29" name="Picture 5" descr="6-08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t="49545" r="30916" b="8093"/>
          <a:stretch>
            <a:fillRect/>
          </a:stretch>
        </p:blipFill>
        <p:spPr bwMode="auto">
          <a:xfrm>
            <a:off x="5795963" y="3716338"/>
            <a:ext cx="3024187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30" name="Picture 6" descr="6-15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1" t="7826" r="24590" b="32368"/>
          <a:stretch>
            <a:fillRect/>
          </a:stretch>
        </p:blipFill>
        <p:spPr bwMode="auto">
          <a:xfrm>
            <a:off x="323850" y="3213100"/>
            <a:ext cx="4392613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3635375" y="1700213"/>
            <a:ext cx="25209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31432" name="Line 8"/>
          <p:cNvSpPr>
            <a:spLocks noChangeShapeType="1"/>
          </p:cNvSpPr>
          <p:nvPr/>
        </p:nvSpPr>
        <p:spPr bwMode="auto">
          <a:xfrm>
            <a:off x="3419475" y="2205038"/>
            <a:ext cx="2592388" cy="16557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4067175" y="2781300"/>
            <a:ext cx="288925" cy="7921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29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6172200" cy="3962399"/>
          </a:xfrm>
        </p:spPr>
        <p:txBody>
          <a:bodyPr>
            <a:normAutofit fontScale="55000" lnSpcReduction="20000"/>
          </a:bodyPr>
          <a:lstStyle/>
          <a:p>
            <a:pPr marL="1865376" indent="0">
              <a:lnSpc>
                <a:spcPct val="95825"/>
              </a:lnSpc>
              <a:buNone/>
            </a:pPr>
            <a:r>
              <a:rPr lang="en-US" sz="3600" b="1" dirty="0">
                <a:latin typeface="Times New Roman"/>
                <a:cs typeface="Times New Roman"/>
              </a:rPr>
              <a:t>What is a Graph?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lnSpc>
                <a:spcPct val="95825"/>
              </a:lnSpc>
              <a:spcBef>
                <a:spcPts val="1580"/>
              </a:spcBef>
            </a:pPr>
            <a:r>
              <a:rPr lang="en-US" sz="4000" dirty="0">
                <a:latin typeface="Times New Roman"/>
                <a:cs typeface="Times New Roman"/>
              </a:rPr>
              <a:t>•</a:t>
            </a:r>
            <a:r>
              <a:rPr lang="en-US" sz="4000" spc="36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A </a:t>
            </a:r>
            <a:r>
              <a:rPr lang="en-US" sz="4000" b="1" dirty="0">
                <a:latin typeface="Times New Roman"/>
                <a:cs typeface="Times New Roman"/>
              </a:rPr>
              <a:t>graph G </a:t>
            </a:r>
            <a:r>
              <a:rPr lang="en-US" sz="4000" dirty="0">
                <a:latin typeface="Times New Roman"/>
                <a:cs typeface="Times New Roman"/>
              </a:rPr>
              <a:t>= (</a:t>
            </a:r>
            <a:r>
              <a:rPr lang="en-US" sz="4000" b="1" spc="-309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sz="4000" dirty="0">
                <a:latin typeface="Times New Roman"/>
                <a:cs typeface="Times New Roman"/>
              </a:rPr>
              <a:t>,</a:t>
            </a:r>
            <a:r>
              <a:rPr lang="en-US" sz="4000"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US" sz="4000" dirty="0">
                <a:latin typeface="Times New Roman"/>
                <a:cs typeface="Times New Roman"/>
              </a:rPr>
              <a:t>) is composed of:</a:t>
            </a:r>
          </a:p>
          <a:p>
            <a:pPr marL="1371630">
              <a:lnSpc>
                <a:spcPct val="95825"/>
              </a:lnSpc>
              <a:spcBef>
                <a:spcPts val="1340"/>
              </a:spcBef>
            </a:pPr>
            <a:r>
              <a:rPr lang="en-US" sz="4000" b="1" spc="-179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sz="4000" dirty="0">
                <a:latin typeface="Times New Roman"/>
                <a:cs typeface="Times New Roman"/>
              </a:rPr>
              <a:t>: set of </a:t>
            </a:r>
            <a:r>
              <a:rPr lang="en-US"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vertices</a:t>
            </a:r>
            <a:endParaRPr lang="en-US" sz="4000" dirty="0">
              <a:latin typeface="Times New Roman"/>
              <a:cs typeface="Times New Roman"/>
            </a:endParaRPr>
          </a:p>
          <a:p>
            <a:pPr marL="1371630">
              <a:lnSpc>
                <a:spcPct val="95825"/>
              </a:lnSpc>
              <a:spcBef>
                <a:spcPts val="1340"/>
              </a:spcBef>
            </a:pPr>
            <a:r>
              <a:rPr lang="en-US" sz="4000" b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US" sz="4000" dirty="0">
                <a:latin typeface="Times New Roman"/>
                <a:cs typeface="Times New Roman"/>
              </a:rPr>
              <a:t>: set of </a:t>
            </a:r>
            <a:r>
              <a:rPr lang="en-US" sz="4000" i="1" dirty="0">
                <a:solidFill>
                  <a:srgbClr val="0000FF"/>
                </a:solidFill>
                <a:latin typeface="Times New Roman"/>
                <a:cs typeface="Times New Roman"/>
              </a:rPr>
              <a:t>ed</a:t>
            </a:r>
            <a:r>
              <a:rPr lang="en-US" sz="40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lang="en-US" sz="4000" i="1" dirty="0">
                <a:solidFill>
                  <a:srgbClr val="0000FF"/>
                </a:solidFill>
                <a:latin typeface="Times New Roman"/>
                <a:cs typeface="Times New Roman"/>
              </a:rPr>
              <a:t>es </a:t>
            </a:r>
            <a:r>
              <a:rPr lang="en-US" sz="4000" dirty="0">
                <a:latin typeface="Times New Roman"/>
                <a:cs typeface="Times New Roman"/>
              </a:rPr>
              <a:t>connecting the </a:t>
            </a:r>
            <a:r>
              <a:rPr lang="en-US"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vertices </a:t>
            </a:r>
            <a:r>
              <a:rPr lang="en-US" sz="4000" dirty="0">
                <a:latin typeface="Times New Roman"/>
                <a:cs typeface="Times New Roman"/>
              </a:rPr>
              <a:t>in 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lang="en-US" sz="4000" dirty="0">
              <a:latin typeface="Times New Roman"/>
              <a:cs typeface="Times New Roman"/>
            </a:endParaRPr>
          </a:p>
          <a:p>
            <a:pPr marL="457230">
              <a:lnSpc>
                <a:spcPct val="95825"/>
              </a:lnSpc>
              <a:spcBef>
                <a:spcPts val="1440"/>
              </a:spcBef>
            </a:pPr>
            <a:r>
              <a:rPr lang="en-US" sz="4000" dirty="0">
                <a:latin typeface="Times New Roman"/>
                <a:cs typeface="Times New Roman"/>
              </a:rPr>
              <a:t>•</a:t>
            </a:r>
            <a:r>
              <a:rPr lang="en-US" sz="4000" spc="36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An </a:t>
            </a:r>
            <a:r>
              <a:rPr lang="en-US" sz="4000" b="1" dirty="0">
                <a:solidFill>
                  <a:srgbClr val="0000FF"/>
                </a:solidFill>
                <a:latin typeface="Times New Roman"/>
                <a:cs typeface="Times New Roman"/>
              </a:rPr>
              <a:t>edge e </a:t>
            </a:r>
            <a:r>
              <a:rPr lang="en-US" sz="4000" dirty="0">
                <a:latin typeface="Times New Roman"/>
                <a:cs typeface="Times New Roman"/>
              </a:rPr>
              <a:t>= (</a:t>
            </a:r>
            <a:r>
              <a:rPr lang="en-US" sz="4000" dirty="0" err="1">
                <a:latin typeface="Times New Roman"/>
                <a:cs typeface="Times New Roman"/>
              </a:rPr>
              <a:t>u,v</a:t>
            </a:r>
            <a:r>
              <a:rPr lang="en-US" sz="4000" dirty="0">
                <a:latin typeface="Times New Roman"/>
                <a:cs typeface="Times New Roman"/>
              </a:rPr>
              <a:t>) is a pair of </a:t>
            </a:r>
            <a:r>
              <a:rPr lang="en-US" sz="4000" spc="-34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sz="4000" dirty="0">
                <a:solidFill>
                  <a:srgbClr val="FF0000"/>
                </a:solidFill>
                <a:latin typeface="Times New Roman"/>
                <a:cs typeface="Times New Roman"/>
              </a:rPr>
              <a:t>ertices</a:t>
            </a:r>
            <a:endParaRPr lang="en-US" sz="4000" dirty="0">
              <a:latin typeface="Times New Roman"/>
              <a:cs typeface="Times New Roman"/>
            </a:endParaRPr>
          </a:p>
          <a:p>
            <a:pPr marL="1282700">
              <a:lnSpc>
                <a:spcPts val="4321"/>
              </a:lnSpc>
              <a:spcBef>
                <a:spcPts val="1429"/>
              </a:spcBef>
            </a:pPr>
            <a:r>
              <a:rPr lang="en-US" sz="4000" dirty="0" err="1" smtClean="0">
                <a:latin typeface="Times New Roman"/>
                <a:cs typeface="Times New Roman"/>
              </a:rPr>
              <a:t>Example: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sz="4000" dirty="0" smtClean="0">
                <a:latin typeface="Times New Roman"/>
                <a:cs typeface="Times New Roman"/>
              </a:rPr>
              <a:t>= {</a:t>
            </a:r>
            <a:r>
              <a:rPr lang="en-US" sz="4000" dirty="0" err="1" smtClean="0">
                <a:latin typeface="Times New Roman"/>
                <a:cs typeface="Times New Roman"/>
              </a:rPr>
              <a:t>a,b,c,d,e</a:t>
            </a:r>
            <a:r>
              <a:rPr lang="en-US" sz="4000" dirty="0" smtClean="0">
                <a:latin typeface="Times New Roman"/>
                <a:cs typeface="Times New Roman"/>
              </a:rPr>
              <a:t>}, </a:t>
            </a:r>
            <a:r>
              <a:rPr lang="en-US" sz="4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US" sz="4000" dirty="0" smtClean="0">
                <a:latin typeface="Times New Roman"/>
                <a:cs typeface="Times New Roman"/>
              </a:rPr>
              <a:t>={(</a:t>
            </a:r>
            <a:r>
              <a:rPr lang="en-US" sz="4000" dirty="0" err="1">
                <a:latin typeface="Times New Roman"/>
                <a:cs typeface="Times New Roman"/>
              </a:rPr>
              <a:t>a,b</a:t>
            </a:r>
            <a:r>
              <a:rPr lang="en-US" sz="4000" dirty="0">
                <a:latin typeface="Times New Roman"/>
                <a:cs typeface="Times New Roman"/>
              </a:rPr>
              <a:t>),(</a:t>
            </a:r>
            <a:r>
              <a:rPr lang="en-US" sz="4000" dirty="0" err="1">
                <a:latin typeface="Times New Roman"/>
                <a:cs typeface="Times New Roman"/>
              </a:rPr>
              <a:t>a,c</a:t>
            </a:r>
            <a:r>
              <a:rPr lang="en-US" sz="4000" dirty="0">
                <a:latin typeface="Times New Roman"/>
                <a:cs typeface="Times New Roman"/>
              </a:rPr>
              <a:t>),(</a:t>
            </a:r>
            <a:r>
              <a:rPr lang="en-US" sz="4000" dirty="0" err="1">
                <a:latin typeface="Times New Roman"/>
                <a:cs typeface="Times New Roman"/>
              </a:rPr>
              <a:t>a,d</a:t>
            </a:r>
            <a:r>
              <a:rPr lang="en-US" sz="4000" dirty="0" smtClean="0">
                <a:latin typeface="Times New Roman"/>
                <a:cs typeface="Times New Roman"/>
              </a:rPr>
              <a:t>),(</a:t>
            </a:r>
            <a:r>
              <a:rPr lang="en-US" sz="4000" dirty="0" err="1" smtClean="0">
                <a:latin typeface="Times New Roman"/>
                <a:cs typeface="Times New Roman"/>
              </a:rPr>
              <a:t>b,e</a:t>
            </a:r>
            <a:r>
              <a:rPr lang="en-US" sz="4000" dirty="0" smtClean="0">
                <a:latin typeface="Times New Roman"/>
                <a:cs typeface="Times New Roman"/>
              </a:rPr>
              <a:t>),(</a:t>
            </a:r>
            <a:r>
              <a:rPr lang="en-US" sz="4000" dirty="0" err="1" smtClean="0">
                <a:latin typeface="Times New Roman"/>
                <a:cs typeface="Times New Roman"/>
              </a:rPr>
              <a:t>c,d</a:t>
            </a:r>
            <a:r>
              <a:rPr lang="en-US" sz="4000" dirty="0" smtClean="0">
                <a:latin typeface="Times New Roman"/>
                <a:cs typeface="Times New Roman"/>
              </a:rPr>
              <a:t>),(</a:t>
            </a:r>
            <a:r>
              <a:rPr lang="en-US" sz="4000" dirty="0" err="1" smtClean="0">
                <a:latin typeface="Times New Roman"/>
                <a:cs typeface="Times New Roman"/>
              </a:rPr>
              <a:t>c,e</a:t>
            </a:r>
            <a:r>
              <a:rPr lang="en-US" sz="4000" dirty="0" smtClean="0">
                <a:latin typeface="Times New Roman"/>
                <a:cs typeface="Times New Roman"/>
              </a:rPr>
              <a:t>),(</a:t>
            </a:r>
            <a:r>
              <a:rPr lang="en-US" sz="4000" dirty="0" err="1" smtClean="0">
                <a:latin typeface="Times New Roman"/>
                <a:cs typeface="Times New Roman"/>
              </a:rPr>
              <a:t>d,e</a:t>
            </a:r>
            <a:r>
              <a:rPr lang="en-US" sz="4000" dirty="0" smtClean="0">
                <a:latin typeface="Times New Roman"/>
                <a:cs typeface="Times New Roman"/>
              </a:rPr>
              <a:t>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17" y="4343400"/>
            <a:ext cx="2895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28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Adjacency Matrix Representation</a:t>
            </a:r>
            <a:endParaRPr lang="en-US" altLang="zh-TW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/>
              <a:t>Adjacency matrix</a:t>
            </a:r>
            <a:r>
              <a:rPr lang="en-US"/>
              <a:t> representation</a:t>
            </a:r>
          </a:p>
          <a:p>
            <a:pPr lvl="1"/>
            <a:r>
              <a:rPr lang="en-US"/>
              <a:t>for directed graph with vertices numbered</a:t>
            </a:r>
            <a:br>
              <a:rPr lang="en-US"/>
            </a:br>
            <a:r>
              <a:rPr lang="en-US"/>
              <a:t>    </a:t>
            </a: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1, 2, … n</a:t>
            </a:r>
          </a:p>
          <a:p>
            <a:r>
              <a:rPr lang="en-US"/>
              <a:t>Defined as   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n</a:t>
            </a:r>
            <a:r>
              <a:rPr lang="en-US"/>
              <a:t> by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n</a:t>
            </a:r>
            <a:r>
              <a:rPr lang="en-US"/>
              <a:t> matrix named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adj</a:t>
            </a:r>
          </a:p>
          <a:p>
            <a:r>
              <a:rPr lang="en-US"/>
              <a:t>The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[i,j]</a:t>
            </a:r>
            <a:r>
              <a:rPr lang="en-US"/>
              <a:t> entry set to </a:t>
            </a:r>
          </a:p>
          <a:p>
            <a:pPr lvl="1">
              <a:buFontTx/>
              <a:buChar char="•"/>
            </a:pP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1</a:t>
            </a:r>
            <a:r>
              <a:rPr lang="en-US"/>
              <a:t> (true) if vertex </a:t>
            </a: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j</a:t>
            </a:r>
            <a:r>
              <a:rPr lang="en-US"/>
              <a:t> is adjacent to vertex </a:t>
            </a: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i</a:t>
            </a:r>
            <a:b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</a:br>
            <a:r>
              <a:rPr lang="en-US"/>
              <a:t>(there is a directed arc from </a:t>
            </a: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i</a:t>
            </a:r>
            <a:r>
              <a:rPr lang="en-US"/>
              <a:t> to </a:t>
            </a: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j</a:t>
            </a:r>
            <a:r>
              <a:rPr lang="en-US"/>
              <a:t>)</a:t>
            </a:r>
          </a:p>
          <a:p>
            <a:pPr lvl="1">
              <a:buFontTx/>
              <a:buChar char="•"/>
            </a:pPr>
            <a:r>
              <a:rPr lang="en-US" sz="3200" b="1">
                <a:solidFill>
                  <a:srgbClr val="6666FF"/>
                </a:solidFill>
                <a:latin typeface="Courier New" panose="02070309020205020404" pitchFamily="49" charset="0"/>
              </a:rPr>
              <a:t>0</a:t>
            </a:r>
            <a:r>
              <a:rPr lang="en-US"/>
              <a:t> (false) otherwise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0BCF-C79A-4B1F-903E-C93A427D584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Adjacency Matrix</a:t>
            </a:r>
            <a:endParaRPr lang="en-US" altLang="zh-TW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9638"/>
            <a:ext cx="8226425" cy="3382962"/>
          </a:xfrm>
        </p:spPr>
        <p:txBody>
          <a:bodyPr/>
          <a:lstStyle/>
          <a:p>
            <a:r>
              <a:rPr lang="en-US" altLang="zh-TW" sz="2800"/>
              <a:t>Adjacency Matrix</a:t>
            </a:r>
          </a:p>
          <a:p>
            <a:pPr lvl="1"/>
            <a:r>
              <a:rPr lang="en-US" altLang="zh-TW" sz="2400"/>
              <a:t>Let </a:t>
            </a:r>
            <a:r>
              <a:rPr lang="en-US" altLang="zh-TW" sz="2400" i="1"/>
              <a:t>G</a:t>
            </a:r>
            <a:r>
              <a:rPr lang="en-US" altLang="zh-TW" sz="2400"/>
              <a:t> = (</a:t>
            </a:r>
            <a:r>
              <a:rPr lang="en-US" altLang="zh-TW" sz="2400" i="1"/>
              <a:t>V</a:t>
            </a:r>
            <a:r>
              <a:rPr lang="en-US" altLang="zh-TW" sz="2400"/>
              <a:t>,</a:t>
            </a:r>
            <a:r>
              <a:rPr lang="en-US" altLang="zh-TW" sz="2400" i="1"/>
              <a:t>E</a:t>
            </a:r>
            <a:r>
              <a:rPr lang="en-US" altLang="zh-TW" sz="2400"/>
              <a:t>) be a graph with </a:t>
            </a:r>
            <a:r>
              <a:rPr lang="en-US" altLang="zh-TW" sz="2400" i="1"/>
              <a:t>n</a:t>
            </a:r>
            <a:r>
              <a:rPr lang="en-US" altLang="zh-TW" sz="2400"/>
              <a:t> vertices.</a:t>
            </a:r>
          </a:p>
          <a:p>
            <a:pPr lvl="1"/>
            <a:r>
              <a:rPr lang="en-US" altLang="zh-TW" sz="2400"/>
              <a:t>The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 adjacency matrix </a:t>
            </a:r>
            <a:r>
              <a:rPr lang="en-US" altLang="zh-TW" sz="2400"/>
              <a:t>of </a:t>
            </a:r>
            <a:r>
              <a:rPr lang="en-US" altLang="zh-TW" sz="2400" i="1"/>
              <a:t>G</a:t>
            </a:r>
            <a:r>
              <a:rPr lang="en-US" altLang="zh-TW" sz="2400"/>
              <a:t> is a two-dimensional </a:t>
            </a:r>
            <a:br>
              <a:rPr lang="en-US" altLang="zh-TW" sz="2400"/>
            </a:br>
            <a:r>
              <a:rPr lang="en-US" altLang="zh-TW" sz="2400" i="1"/>
              <a:t>n</a:t>
            </a:r>
            <a:r>
              <a:rPr lang="en-US" altLang="zh-TW" sz="2400"/>
              <a:t> x </a:t>
            </a:r>
            <a:r>
              <a:rPr lang="en-US" altLang="zh-TW" sz="2400" i="1"/>
              <a:t>n</a:t>
            </a:r>
            <a:r>
              <a:rPr lang="en-US" altLang="zh-TW" sz="2400"/>
              <a:t> array, say </a:t>
            </a:r>
            <a:r>
              <a:rPr lang="en-US" altLang="zh-TW" sz="2400" i="1"/>
              <a:t>adj_mat</a:t>
            </a:r>
          </a:p>
          <a:p>
            <a:pPr lvl="1"/>
            <a:r>
              <a:rPr lang="en-US" altLang="zh-TW" sz="2400"/>
              <a:t>If the edge (</a:t>
            </a:r>
            <a:r>
              <a:rPr lang="en-US" altLang="zh-TW" sz="2400" i="1"/>
              <a:t>v</a:t>
            </a:r>
            <a:r>
              <a:rPr lang="en-US" altLang="zh-TW" sz="1400" i="1"/>
              <a:t>i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1400" i="1"/>
              <a:t>j</a:t>
            </a:r>
            <a:r>
              <a:rPr lang="en-US" altLang="zh-TW" sz="2400"/>
              <a:t>) 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is</a:t>
            </a:r>
            <a:r>
              <a:rPr lang="en-US" altLang="zh-TW" sz="2400"/>
              <a:t>(not) in </a:t>
            </a:r>
            <a:r>
              <a:rPr lang="en-US" altLang="zh-TW" sz="2400" i="1"/>
              <a:t>E</a:t>
            </a:r>
            <a:r>
              <a:rPr lang="en-US" altLang="zh-TW" sz="2400"/>
              <a:t>(</a:t>
            </a:r>
            <a:r>
              <a:rPr lang="en-US" altLang="zh-TW" sz="2400" i="1"/>
              <a:t>G</a:t>
            </a:r>
            <a:r>
              <a:rPr lang="en-US" altLang="zh-TW" sz="2400"/>
              <a:t>), </a:t>
            </a:r>
            <a:r>
              <a:rPr lang="en-US" altLang="zh-TW" sz="2400" i="1"/>
              <a:t>adj_mat[i][j]=</a:t>
            </a:r>
            <a:r>
              <a:rPr lang="en-US" altLang="zh-TW" sz="2400">
                <a:solidFill>
                  <a:schemeClr val="accent1"/>
                </a:solidFill>
                <a:effectLst/>
              </a:rPr>
              <a:t>1</a:t>
            </a:r>
            <a:r>
              <a:rPr lang="en-US" altLang="zh-TW" sz="2400"/>
              <a:t>(0)</a:t>
            </a:r>
          </a:p>
          <a:p>
            <a:pPr lvl="1"/>
            <a:r>
              <a:rPr lang="en-US" altLang="zh-TW" sz="2400"/>
              <a:t>The adjacency matrix for an undirected graph is symmetric; the adjacency matrix for a digraph </a:t>
            </a:r>
            <a:br>
              <a:rPr lang="en-US" altLang="zh-TW" sz="2400"/>
            </a:br>
            <a:r>
              <a:rPr lang="en-US" altLang="zh-TW" sz="2400"/>
              <a:t>need not be symmetric</a:t>
            </a:r>
          </a:p>
        </p:txBody>
      </p:sp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1979613" y="4724400"/>
          <a:ext cx="13319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方程式" r:id="rId4" imgW="888840" imgH="914400" progId="Equation.3">
                  <p:embed/>
                </p:oleObj>
              </mc:Choice>
              <mc:Fallback>
                <p:oleObj name="方程式" r:id="rId4" imgW="88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1331912" cy="1371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755650" y="61658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i="1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4716463" y="4941888"/>
          <a:ext cx="10080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方程式" r:id="rId6" imgW="672840" imgH="711000" progId="Equation.3">
                  <p:embed/>
                </p:oleObj>
              </mc:Choice>
              <mc:Fallback>
                <p:oleObj name="方程式" r:id="rId6" imgW="672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41888"/>
                        <a:ext cx="1008062" cy="1068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3563938" y="63388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i="1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32459" name="Object 11"/>
          <p:cNvGraphicFramePr>
            <a:graphicFrameLocks noChangeAspect="1"/>
          </p:cNvGraphicFramePr>
          <p:nvPr/>
        </p:nvGraphicFramePr>
        <p:xfrm>
          <a:off x="6156325" y="4005263"/>
          <a:ext cx="2627313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方程式" r:id="rId8" imgW="1752480" imgH="1828800" progId="Equation.3">
                  <p:embed/>
                </p:oleObj>
              </mc:Choice>
              <mc:Fallback>
                <p:oleObj name="方程式" r:id="rId8" imgW="175248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05263"/>
                        <a:ext cx="2627313" cy="2744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8601075" y="3429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i="1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232488" name="Group 40"/>
          <p:cNvGrpSpPr>
            <a:grpSpLocks noChangeAspect="1"/>
          </p:cNvGrpSpPr>
          <p:nvPr/>
        </p:nvGrpSpPr>
        <p:grpSpPr bwMode="auto">
          <a:xfrm>
            <a:off x="323850" y="4652963"/>
            <a:ext cx="1454150" cy="1454150"/>
            <a:chOff x="103" y="2589"/>
            <a:chExt cx="1144" cy="1144"/>
          </a:xfrm>
        </p:grpSpPr>
        <p:sp>
          <p:nvSpPr>
            <p:cNvPr id="232477" name="Oval 29"/>
            <p:cNvSpPr>
              <a:spLocks noChangeAspect="1" noChangeArrowheads="1"/>
            </p:cNvSpPr>
            <p:nvPr/>
          </p:nvSpPr>
          <p:spPr bwMode="auto">
            <a:xfrm>
              <a:off x="535" y="258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2478" name="Oval 30"/>
            <p:cNvSpPr>
              <a:spLocks noChangeAspect="1" noChangeArrowheads="1"/>
            </p:cNvSpPr>
            <p:nvPr/>
          </p:nvSpPr>
          <p:spPr bwMode="auto">
            <a:xfrm>
              <a:off x="103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2479" name="Oval 31"/>
            <p:cNvSpPr>
              <a:spLocks noChangeAspect="1" noChangeArrowheads="1"/>
            </p:cNvSpPr>
            <p:nvPr/>
          </p:nvSpPr>
          <p:spPr bwMode="auto">
            <a:xfrm>
              <a:off x="967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2480" name="Oval 32"/>
            <p:cNvSpPr>
              <a:spLocks noChangeAspect="1" noChangeArrowheads="1"/>
            </p:cNvSpPr>
            <p:nvPr/>
          </p:nvSpPr>
          <p:spPr bwMode="auto">
            <a:xfrm>
              <a:off x="535" y="34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2481" name="Line 33"/>
            <p:cNvSpPr>
              <a:spLocks noChangeAspect="1" noChangeShapeType="1"/>
            </p:cNvSpPr>
            <p:nvPr/>
          </p:nvSpPr>
          <p:spPr bwMode="auto">
            <a:xfrm>
              <a:off x="675" y="287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82" name="Line 34"/>
            <p:cNvSpPr>
              <a:spLocks noChangeAspect="1" noChangeShapeType="1"/>
            </p:cNvSpPr>
            <p:nvPr/>
          </p:nvSpPr>
          <p:spPr bwMode="auto">
            <a:xfrm>
              <a:off x="387" y="32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83" name="Line 35"/>
            <p:cNvSpPr>
              <a:spLocks noChangeAspect="1" noChangeShapeType="1"/>
            </p:cNvSpPr>
            <p:nvPr/>
          </p:nvSpPr>
          <p:spPr bwMode="auto">
            <a:xfrm flipH="1">
              <a:off x="317" y="2825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84" name="Line 36"/>
            <p:cNvSpPr>
              <a:spLocks noChangeAspect="1" noChangeShapeType="1"/>
            </p:cNvSpPr>
            <p:nvPr/>
          </p:nvSpPr>
          <p:spPr bwMode="auto">
            <a:xfrm>
              <a:off x="771" y="2825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85" name="Line 37"/>
            <p:cNvSpPr>
              <a:spLocks noChangeAspect="1" noChangeShapeType="1"/>
            </p:cNvSpPr>
            <p:nvPr/>
          </p:nvSpPr>
          <p:spPr bwMode="auto">
            <a:xfrm>
              <a:off x="308" y="3339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86" name="Line 38"/>
            <p:cNvSpPr>
              <a:spLocks noChangeAspect="1" noChangeShapeType="1"/>
            </p:cNvSpPr>
            <p:nvPr/>
          </p:nvSpPr>
          <p:spPr bwMode="auto">
            <a:xfrm flipH="1">
              <a:off x="805" y="3322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grpSp>
        <p:nvGrpSpPr>
          <p:cNvPr id="232497" name="Group 49"/>
          <p:cNvGrpSpPr>
            <a:grpSpLocks/>
          </p:cNvGrpSpPr>
          <p:nvPr/>
        </p:nvGrpSpPr>
        <p:grpSpPr bwMode="auto">
          <a:xfrm>
            <a:off x="4067175" y="4221163"/>
            <a:ext cx="431800" cy="2306637"/>
            <a:chOff x="2353" y="1979"/>
            <a:chExt cx="290" cy="1617"/>
          </a:xfrm>
        </p:grpSpPr>
        <p:sp>
          <p:nvSpPr>
            <p:cNvPr id="232490" name="Oval 42"/>
            <p:cNvSpPr>
              <a:spLocks noChangeArrowheads="1"/>
            </p:cNvSpPr>
            <p:nvPr/>
          </p:nvSpPr>
          <p:spPr bwMode="auto">
            <a:xfrm>
              <a:off x="2354" y="197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2491" name="Oval 43"/>
            <p:cNvSpPr>
              <a:spLocks noChangeArrowheads="1"/>
            </p:cNvSpPr>
            <p:nvPr/>
          </p:nvSpPr>
          <p:spPr bwMode="auto">
            <a:xfrm>
              <a:off x="2353" y="267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2492" name="Oval 44"/>
            <p:cNvSpPr>
              <a:spLocks noChangeArrowheads="1"/>
            </p:cNvSpPr>
            <p:nvPr/>
          </p:nvSpPr>
          <p:spPr bwMode="auto">
            <a:xfrm>
              <a:off x="2363" y="33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2493" name="Line 45"/>
            <p:cNvSpPr>
              <a:spLocks noChangeShapeType="1"/>
            </p:cNvSpPr>
            <p:nvPr/>
          </p:nvSpPr>
          <p:spPr bwMode="auto">
            <a:xfrm>
              <a:off x="2503" y="2961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94" name="Line 46"/>
            <p:cNvSpPr>
              <a:spLocks noChangeShapeType="1"/>
            </p:cNvSpPr>
            <p:nvPr/>
          </p:nvSpPr>
          <p:spPr bwMode="auto">
            <a:xfrm flipV="1">
              <a:off x="2615" y="2224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495" name="Line 47"/>
            <p:cNvSpPr>
              <a:spLocks noChangeShapeType="1"/>
            </p:cNvSpPr>
            <p:nvPr/>
          </p:nvSpPr>
          <p:spPr bwMode="auto">
            <a:xfrm>
              <a:off x="2383" y="2241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grpSp>
        <p:nvGrpSpPr>
          <p:cNvPr id="232541" name="Group 93"/>
          <p:cNvGrpSpPr>
            <a:grpSpLocks noChangeAspect="1"/>
          </p:cNvGrpSpPr>
          <p:nvPr/>
        </p:nvGrpSpPr>
        <p:grpSpPr bwMode="auto">
          <a:xfrm>
            <a:off x="7845425" y="2441575"/>
            <a:ext cx="1047750" cy="1274763"/>
            <a:chOff x="4594" y="579"/>
            <a:chExt cx="824" cy="1002"/>
          </a:xfrm>
        </p:grpSpPr>
        <p:sp>
          <p:nvSpPr>
            <p:cNvPr id="232521" name="Oval 73"/>
            <p:cNvSpPr>
              <a:spLocks noChangeAspect="1" noChangeArrowheads="1"/>
            </p:cNvSpPr>
            <p:nvPr/>
          </p:nvSpPr>
          <p:spPr bwMode="auto">
            <a:xfrm>
              <a:off x="5184" y="975"/>
              <a:ext cx="234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6669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2522" name="Line 74"/>
            <p:cNvSpPr>
              <a:spLocks noChangeAspect="1" noChangeShapeType="1"/>
            </p:cNvSpPr>
            <p:nvPr/>
          </p:nvSpPr>
          <p:spPr bwMode="auto">
            <a:xfrm>
              <a:off x="5077" y="764"/>
              <a:ext cx="167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2523" name="Line 75"/>
            <p:cNvSpPr>
              <a:spLocks noChangeAspect="1" noChangeShapeType="1"/>
            </p:cNvSpPr>
            <p:nvPr/>
          </p:nvSpPr>
          <p:spPr bwMode="auto">
            <a:xfrm flipH="1">
              <a:off x="5124" y="1179"/>
              <a:ext cx="113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32524" name="Group 76"/>
            <p:cNvGrpSpPr>
              <a:grpSpLocks noChangeAspect="1"/>
            </p:cNvGrpSpPr>
            <p:nvPr/>
          </p:nvGrpSpPr>
          <p:grpSpPr bwMode="auto">
            <a:xfrm>
              <a:off x="4594" y="579"/>
              <a:ext cx="536" cy="1002"/>
              <a:chOff x="852" y="1116"/>
              <a:chExt cx="960" cy="1824"/>
            </a:xfrm>
          </p:grpSpPr>
          <p:sp>
            <p:nvSpPr>
              <p:cNvPr id="232525" name="Oval 77"/>
              <p:cNvSpPr>
                <a:spLocks noChangeAspect="1"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32526" name="Oval 78"/>
              <p:cNvSpPr>
                <a:spLocks noChangeAspect="1"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2527" name="Oval 79"/>
              <p:cNvSpPr>
                <a:spLocks noChangeAspect="1"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2528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32529" name="Line 81"/>
              <p:cNvSpPr>
                <a:spLocks noChangeAspect="1"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grpSp>
        <p:nvGrpSpPr>
          <p:cNvPr id="232542" name="Group 94"/>
          <p:cNvGrpSpPr>
            <a:grpSpLocks noChangeAspect="1"/>
          </p:cNvGrpSpPr>
          <p:nvPr/>
        </p:nvGrpSpPr>
        <p:grpSpPr bwMode="auto">
          <a:xfrm>
            <a:off x="8316913" y="404813"/>
            <a:ext cx="679450" cy="1931987"/>
            <a:chOff x="5740" y="559"/>
            <a:chExt cx="536" cy="1524"/>
          </a:xfrm>
        </p:grpSpPr>
        <p:grpSp>
          <p:nvGrpSpPr>
            <p:cNvPr id="232530" name="Group 82"/>
            <p:cNvGrpSpPr>
              <a:grpSpLocks noChangeAspect="1"/>
            </p:cNvGrpSpPr>
            <p:nvPr/>
          </p:nvGrpSpPr>
          <p:grpSpPr bwMode="auto">
            <a:xfrm>
              <a:off x="5740" y="559"/>
              <a:ext cx="536" cy="1003"/>
              <a:chOff x="852" y="1116"/>
              <a:chExt cx="960" cy="1824"/>
            </a:xfrm>
          </p:grpSpPr>
          <p:sp>
            <p:nvSpPr>
              <p:cNvPr id="232531" name="Oval 83"/>
              <p:cNvSpPr>
                <a:spLocks noChangeAspect="1"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32532" name="Oval 84"/>
              <p:cNvSpPr>
                <a:spLocks noChangeAspect="1"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32533" name="Oval 85"/>
              <p:cNvSpPr>
                <a:spLocks noChangeAspect="1"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3253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32535" name="Line 87"/>
              <p:cNvSpPr>
                <a:spLocks noChangeAspect="1"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32536" name="Oval 88"/>
            <p:cNvSpPr>
              <a:spLocks noChangeAspect="1" noChangeArrowheads="1"/>
            </p:cNvSpPr>
            <p:nvPr/>
          </p:nvSpPr>
          <p:spPr bwMode="auto">
            <a:xfrm>
              <a:off x="5780" y="1858"/>
              <a:ext cx="235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66699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2537" name="Line 89"/>
            <p:cNvSpPr>
              <a:spLocks noChangeAspect="1" noChangeShapeType="1"/>
            </p:cNvSpPr>
            <p:nvPr/>
          </p:nvSpPr>
          <p:spPr bwMode="auto">
            <a:xfrm flipH="1">
              <a:off x="5961" y="1555"/>
              <a:ext cx="141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232538" name="Text Box 90"/>
          <p:cNvSpPr txBox="1">
            <a:spLocks noChangeArrowheads="1"/>
          </p:cNvSpPr>
          <p:nvPr/>
        </p:nvSpPr>
        <p:spPr bwMode="auto">
          <a:xfrm>
            <a:off x="7092950" y="836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b="1" smtClean="0">
              <a:solidFill>
                <a:srgbClr val="CCE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539" name="Rectangle 91"/>
          <p:cNvSpPr>
            <a:spLocks noChangeArrowheads="1"/>
          </p:cNvSpPr>
          <p:nvPr/>
        </p:nvSpPr>
        <p:spPr bwMode="auto">
          <a:xfrm>
            <a:off x="8945563" y="88423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b="1" baseline="-25000" smtClean="0">
              <a:solidFill>
                <a:srgbClr val="CCE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31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919699"/>
            <a:ext cx="6348413" cy="2363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32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Adjacency Matrix</a:t>
            </a:r>
            <a:endParaRPr lang="en-US" altLang="zh-TW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22350"/>
            <a:ext cx="8226425" cy="5430838"/>
          </a:xfrm>
        </p:spPr>
        <p:txBody>
          <a:bodyPr/>
          <a:lstStyle/>
          <a:p>
            <a:r>
              <a:rPr lang="en-US" altLang="zh-TW" sz="2800"/>
              <a:t>Merits of Adjacency Matrix </a:t>
            </a:r>
          </a:p>
          <a:p>
            <a:pPr lvl="1"/>
            <a:r>
              <a:rPr lang="en-US" altLang="zh-TW" sz="2400"/>
              <a:t>For an undirected graph, the degree of any vertex, </a:t>
            </a:r>
            <a:r>
              <a:rPr lang="en-US" altLang="zh-TW" sz="2400" i="1"/>
              <a:t>i</a:t>
            </a:r>
            <a:r>
              <a:rPr lang="en-US" altLang="zh-TW" sz="2400"/>
              <a:t>, is its </a:t>
            </a:r>
            <a:r>
              <a:rPr lang="en-US" altLang="zh-TW" sz="2400">
                <a:solidFill>
                  <a:schemeClr val="tx2"/>
                </a:solidFill>
              </a:rPr>
              <a:t>row sum</a:t>
            </a:r>
            <a:r>
              <a:rPr lang="en-US" altLang="zh-TW" sz="2400"/>
              <a:t>:</a:t>
            </a:r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For a directed graph, the </a:t>
            </a:r>
            <a:r>
              <a:rPr lang="en-US" altLang="zh-TW" sz="2400">
                <a:solidFill>
                  <a:schemeClr val="tx2"/>
                </a:solidFill>
              </a:rPr>
              <a:t>row sum</a:t>
            </a:r>
            <a:r>
              <a:rPr lang="en-US" altLang="zh-TW" sz="2400"/>
              <a:t> is the </a:t>
            </a:r>
            <a:r>
              <a:rPr lang="en-US" altLang="zh-TW" sz="2400">
                <a:solidFill>
                  <a:schemeClr val="accent1"/>
                </a:solidFill>
              </a:rPr>
              <a:t>out-degree</a:t>
            </a:r>
            <a:r>
              <a:rPr lang="en-US" altLang="zh-TW" sz="2400"/>
              <a:t>, while the </a:t>
            </a:r>
            <a:r>
              <a:rPr lang="en-US" altLang="zh-TW" sz="2400">
                <a:solidFill>
                  <a:schemeClr val="tx2"/>
                </a:solidFill>
              </a:rPr>
              <a:t>column sum</a:t>
            </a:r>
            <a:r>
              <a:rPr lang="en-US" altLang="zh-TW" sz="2400"/>
              <a:t> is the</a:t>
            </a:r>
            <a:r>
              <a:rPr lang="en-US" altLang="zh-TW" sz="2400">
                <a:solidFill>
                  <a:schemeClr val="accent1"/>
                </a:solidFill>
              </a:rPr>
              <a:t> in-degree</a:t>
            </a:r>
            <a:r>
              <a:rPr lang="en-US" altLang="zh-TW" sz="2400"/>
              <a:t>.</a:t>
            </a:r>
          </a:p>
          <a:p>
            <a:pPr lvl="1"/>
            <a:endParaRPr lang="en-US" altLang="zh-TW" sz="2400"/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The complexity of checking edge number or examining if </a:t>
            </a:r>
            <a:r>
              <a:rPr lang="en-US" altLang="zh-TW" sz="2400" i="1"/>
              <a:t>G</a:t>
            </a:r>
            <a:r>
              <a:rPr lang="en-US" altLang="zh-TW" sz="2400"/>
              <a:t> is connect</a:t>
            </a:r>
          </a:p>
          <a:p>
            <a:pPr lvl="2"/>
            <a:r>
              <a:rPr lang="en-US" altLang="zh-TW" sz="2000" i="1"/>
              <a:t>G</a:t>
            </a:r>
            <a:r>
              <a:rPr lang="en-US" altLang="zh-TW" sz="2000"/>
              <a:t> is undirected: </a:t>
            </a:r>
            <a:r>
              <a:rPr lang="en-US" altLang="zh-TW" sz="2000">
                <a:effectLst/>
              </a:rPr>
              <a:t>O(</a:t>
            </a:r>
            <a:r>
              <a:rPr lang="en-US" altLang="zh-TW" sz="2000" i="1">
                <a:effectLst/>
              </a:rPr>
              <a:t>n</a:t>
            </a:r>
            <a:r>
              <a:rPr lang="en-US" altLang="zh-TW" sz="2000" baseline="30000">
                <a:effectLst/>
              </a:rPr>
              <a:t>2</a:t>
            </a:r>
            <a:r>
              <a:rPr lang="en-US" altLang="zh-TW" sz="2000">
                <a:effectLst/>
              </a:rPr>
              <a:t>/2)</a:t>
            </a:r>
          </a:p>
          <a:p>
            <a:pPr lvl="2"/>
            <a:r>
              <a:rPr lang="en-US" altLang="zh-TW" sz="2000" i="1"/>
              <a:t>G</a:t>
            </a:r>
            <a:r>
              <a:rPr lang="en-US" altLang="zh-TW" sz="2000"/>
              <a:t> is directed: </a:t>
            </a:r>
            <a:r>
              <a:rPr lang="en-US" altLang="zh-TW" sz="2000">
                <a:effectLst/>
              </a:rPr>
              <a:t>O(</a:t>
            </a:r>
            <a:r>
              <a:rPr lang="en-US" altLang="zh-TW" sz="2000" i="1">
                <a:effectLst/>
              </a:rPr>
              <a:t>n</a:t>
            </a:r>
            <a:r>
              <a:rPr lang="en-US" altLang="zh-TW" sz="2000" baseline="30000">
                <a:effectLst/>
              </a:rPr>
              <a:t>2</a:t>
            </a:r>
            <a:r>
              <a:rPr lang="en-US" altLang="zh-TW" sz="2000">
                <a:effectLst/>
              </a:rPr>
              <a:t>)</a:t>
            </a: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348038" y="2182813"/>
          <a:ext cx="2235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方程式" r:id="rId4" imgW="1117440" imgH="444240" progId="Equation.3">
                  <p:embed/>
                </p:oleObj>
              </mc:Choice>
              <mc:Fallback>
                <p:oleObj name="方程式" r:id="rId4" imgW="1117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82813"/>
                        <a:ext cx="2235200" cy="885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1331913" y="4076700"/>
          <a:ext cx="2360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方程式" r:id="rId6" imgW="2958840" imgH="901440" progId="Equation.3">
                  <p:embed/>
                </p:oleObj>
              </mc:Choice>
              <mc:Fallback>
                <p:oleObj name="方程式" r:id="rId6" imgW="2958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76700"/>
                        <a:ext cx="2360612" cy="719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3995738" y="4076700"/>
          <a:ext cx="25336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方程式" r:id="rId8" imgW="3174840" imgH="901440" progId="Equation.3">
                  <p:embed/>
                </p:oleObj>
              </mc:Choice>
              <mc:Fallback>
                <p:oleObj name="方程式" r:id="rId8" imgW="3174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076700"/>
                        <a:ext cx="2533650" cy="7191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33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8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Adjacency Lists</a:t>
            </a:r>
            <a:endParaRPr lang="en-US" altLang="zh-TW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226425" cy="2982912"/>
          </a:xfrm>
        </p:spPr>
        <p:txBody>
          <a:bodyPr/>
          <a:lstStyle/>
          <a:p>
            <a:r>
              <a:rPr lang="en-US" altLang="zh-TW" sz="2800" dirty="0"/>
              <a:t>Adjacency lists</a:t>
            </a:r>
          </a:p>
          <a:p>
            <a:pPr lvl="1"/>
            <a:r>
              <a:rPr lang="en-US" altLang="zh-TW" sz="2400" dirty="0"/>
              <a:t>There is one list for each vertex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. The nodes in list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represent the vertices that are adjacent from vertex </a:t>
            </a:r>
            <a:r>
              <a:rPr lang="en-US" altLang="zh-TW" sz="2400" i="1" dirty="0" err="1"/>
              <a:t>i</a:t>
            </a:r>
            <a:endParaRPr lang="en-US" altLang="zh-TW" sz="2400" i="1" dirty="0"/>
          </a:p>
          <a:p>
            <a:pPr lvl="1"/>
            <a:r>
              <a:rPr lang="en-US" altLang="zh-TW" sz="2400" dirty="0"/>
              <a:t>For an undirected graph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vertices and </a:t>
            </a:r>
            <a:r>
              <a:rPr lang="en-US" altLang="zh-TW" sz="2400" i="1" dirty="0"/>
              <a:t>e</a:t>
            </a:r>
            <a:r>
              <a:rPr lang="en-US" altLang="zh-TW" sz="2400" dirty="0"/>
              <a:t> edges, this representation requires </a:t>
            </a:r>
            <a:r>
              <a:rPr lang="en-US" altLang="zh-TW" sz="2400" i="1" dirty="0"/>
              <a:t>n</a:t>
            </a:r>
            <a:r>
              <a:rPr lang="en-US" altLang="zh-TW" sz="2400" dirty="0"/>
              <a:t> head nodes and 2</a:t>
            </a:r>
            <a:r>
              <a:rPr lang="en-US" altLang="zh-TW" sz="2400" i="1" dirty="0"/>
              <a:t>e</a:t>
            </a:r>
            <a:r>
              <a:rPr lang="en-US" altLang="zh-TW" sz="2400" dirty="0"/>
              <a:t> list </a:t>
            </a:r>
            <a:r>
              <a:rPr lang="en-US" altLang="zh-TW" sz="2400" dirty="0" smtClean="0"/>
              <a:t>nodes</a:t>
            </a:r>
            <a:endParaRPr lang="en-US" altLang="zh-TW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34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09E3-3741-4AB6-BD0A-B5D048D63FF4}" type="slidenum">
              <a:rPr lang="en-US"/>
              <a:pPr/>
              <a:t>35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</a:t>
            </a:r>
            <a:r>
              <a:rPr lang="en-US" dirty="0"/>
              <a:t>Representation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en-US" dirty="0"/>
              <a:t>Solving problem of wasted space</a:t>
            </a:r>
          </a:p>
          <a:p>
            <a:pPr lvl="1"/>
            <a:r>
              <a:rPr lang="en-US" dirty="0"/>
              <a:t>Better to use an array of pointers to linked row-lists</a:t>
            </a:r>
          </a:p>
          <a:p>
            <a:r>
              <a:rPr lang="en-US" dirty="0"/>
              <a:t>This is called an </a:t>
            </a:r>
            <a:br>
              <a:rPr lang="en-US" dirty="0"/>
            </a:br>
            <a:r>
              <a:rPr lang="en-US" dirty="0"/>
              <a:t>Adjacency-</a:t>
            </a:r>
            <a:r>
              <a:rPr lang="en-US" u="sng" dirty="0"/>
              <a:t>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representation</a:t>
            </a:r>
            <a:endParaRPr lang="en-US" dirty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170238"/>
            <a:ext cx="4238625" cy="29940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0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6425" cy="64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 dirty="0" smtClean="0"/>
              <a:t>Adjacency Lists</a:t>
            </a:r>
            <a:endParaRPr lang="en-US" altLang="zh-TW" sz="4000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03275"/>
            <a:ext cx="8226425" cy="4497388"/>
          </a:xfrm>
        </p:spPr>
        <p:txBody>
          <a:bodyPr/>
          <a:lstStyle/>
          <a:p>
            <a:r>
              <a:rPr lang="en-US" altLang="zh-TW"/>
              <a:t>Example</a:t>
            </a:r>
          </a:p>
        </p:txBody>
      </p:sp>
      <p:pic>
        <p:nvPicPr>
          <p:cNvPr id="235524" name="Picture 4" descr="6-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t="7675" r="15771" b="8696"/>
          <a:stretch>
            <a:fillRect/>
          </a:stretch>
        </p:blipFill>
        <p:spPr bwMode="auto">
          <a:xfrm>
            <a:off x="3878263" y="868363"/>
            <a:ext cx="4294187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1581150" y="2133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35536" name="Group 16"/>
          <p:cNvGrpSpPr>
            <a:grpSpLocks noChangeAspect="1"/>
          </p:cNvGrpSpPr>
          <p:nvPr/>
        </p:nvGrpSpPr>
        <p:grpSpPr bwMode="auto">
          <a:xfrm>
            <a:off x="2038350" y="1111250"/>
            <a:ext cx="1454150" cy="1454150"/>
            <a:chOff x="103" y="2589"/>
            <a:chExt cx="1144" cy="1144"/>
          </a:xfrm>
        </p:grpSpPr>
        <p:sp>
          <p:nvSpPr>
            <p:cNvPr id="235537" name="Oval 17"/>
            <p:cNvSpPr>
              <a:spLocks noChangeAspect="1" noChangeArrowheads="1"/>
            </p:cNvSpPr>
            <p:nvPr/>
          </p:nvSpPr>
          <p:spPr bwMode="auto">
            <a:xfrm>
              <a:off x="535" y="258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538" name="Oval 18"/>
            <p:cNvSpPr>
              <a:spLocks noChangeAspect="1" noChangeArrowheads="1"/>
            </p:cNvSpPr>
            <p:nvPr/>
          </p:nvSpPr>
          <p:spPr bwMode="auto">
            <a:xfrm>
              <a:off x="103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539" name="Oval 19"/>
            <p:cNvSpPr>
              <a:spLocks noChangeAspect="1" noChangeArrowheads="1"/>
            </p:cNvSpPr>
            <p:nvPr/>
          </p:nvSpPr>
          <p:spPr bwMode="auto">
            <a:xfrm>
              <a:off x="967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540" name="Oval 20"/>
            <p:cNvSpPr>
              <a:spLocks noChangeAspect="1" noChangeArrowheads="1"/>
            </p:cNvSpPr>
            <p:nvPr/>
          </p:nvSpPr>
          <p:spPr bwMode="auto">
            <a:xfrm>
              <a:off x="535" y="34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5541" name="Line 21"/>
            <p:cNvSpPr>
              <a:spLocks noChangeAspect="1" noChangeShapeType="1"/>
            </p:cNvSpPr>
            <p:nvPr/>
          </p:nvSpPr>
          <p:spPr bwMode="auto">
            <a:xfrm>
              <a:off x="675" y="287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42" name="Line 22"/>
            <p:cNvSpPr>
              <a:spLocks noChangeAspect="1" noChangeShapeType="1"/>
            </p:cNvSpPr>
            <p:nvPr/>
          </p:nvSpPr>
          <p:spPr bwMode="auto">
            <a:xfrm>
              <a:off x="387" y="32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43" name="Line 23"/>
            <p:cNvSpPr>
              <a:spLocks noChangeAspect="1" noChangeShapeType="1"/>
            </p:cNvSpPr>
            <p:nvPr/>
          </p:nvSpPr>
          <p:spPr bwMode="auto">
            <a:xfrm flipH="1">
              <a:off x="317" y="2825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44" name="Line 24"/>
            <p:cNvSpPr>
              <a:spLocks noChangeAspect="1" noChangeShapeType="1"/>
            </p:cNvSpPr>
            <p:nvPr/>
          </p:nvSpPr>
          <p:spPr bwMode="auto">
            <a:xfrm>
              <a:off x="771" y="2825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45" name="Line 25"/>
            <p:cNvSpPr>
              <a:spLocks noChangeAspect="1" noChangeShapeType="1"/>
            </p:cNvSpPr>
            <p:nvPr/>
          </p:nvSpPr>
          <p:spPr bwMode="auto">
            <a:xfrm>
              <a:off x="308" y="3339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46" name="Line 26"/>
            <p:cNvSpPr>
              <a:spLocks noChangeAspect="1" noChangeShapeType="1"/>
            </p:cNvSpPr>
            <p:nvPr/>
          </p:nvSpPr>
          <p:spPr bwMode="auto">
            <a:xfrm flipH="1">
              <a:off x="805" y="3322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grpSp>
        <p:nvGrpSpPr>
          <p:cNvPr id="235547" name="Group 27"/>
          <p:cNvGrpSpPr>
            <a:grpSpLocks/>
          </p:cNvGrpSpPr>
          <p:nvPr/>
        </p:nvGrpSpPr>
        <p:grpSpPr bwMode="auto">
          <a:xfrm>
            <a:off x="8432800" y="2565400"/>
            <a:ext cx="460375" cy="2566988"/>
            <a:chOff x="2353" y="1979"/>
            <a:chExt cx="290" cy="1617"/>
          </a:xfrm>
        </p:grpSpPr>
        <p:sp>
          <p:nvSpPr>
            <p:cNvPr id="235548" name="Oval 28"/>
            <p:cNvSpPr>
              <a:spLocks noChangeArrowheads="1"/>
            </p:cNvSpPr>
            <p:nvPr/>
          </p:nvSpPr>
          <p:spPr bwMode="auto">
            <a:xfrm>
              <a:off x="2354" y="197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549" name="Oval 29"/>
            <p:cNvSpPr>
              <a:spLocks noChangeArrowheads="1"/>
            </p:cNvSpPr>
            <p:nvPr/>
          </p:nvSpPr>
          <p:spPr bwMode="auto">
            <a:xfrm>
              <a:off x="2353" y="267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550" name="Oval 30"/>
            <p:cNvSpPr>
              <a:spLocks noChangeArrowheads="1"/>
            </p:cNvSpPr>
            <p:nvPr/>
          </p:nvSpPr>
          <p:spPr bwMode="auto">
            <a:xfrm>
              <a:off x="2363" y="33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551" name="Line 31"/>
            <p:cNvSpPr>
              <a:spLocks noChangeShapeType="1"/>
            </p:cNvSpPr>
            <p:nvPr/>
          </p:nvSpPr>
          <p:spPr bwMode="auto">
            <a:xfrm>
              <a:off x="2503" y="2961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52" name="Line 32"/>
            <p:cNvSpPr>
              <a:spLocks noChangeShapeType="1"/>
            </p:cNvSpPr>
            <p:nvPr/>
          </p:nvSpPr>
          <p:spPr bwMode="auto">
            <a:xfrm flipV="1">
              <a:off x="2615" y="2224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53" name="Line 33"/>
            <p:cNvSpPr>
              <a:spLocks noChangeShapeType="1"/>
            </p:cNvSpPr>
            <p:nvPr/>
          </p:nvSpPr>
          <p:spPr bwMode="auto">
            <a:xfrm>
              <a:off x="2383" y="2241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235554" name="Rectangle 34"/>
          <p:cNvSpPr>
            <a:spLocks noChangeArrowheads="1"/>
          </p:cNvSpPr>
          <p:nvPr/>
        </p:nvSpPr>
        <p:spPr bwMode="auto">
          <a:xfrm>
            <a:off x="8388350" y="19732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35555" name="Group 35"/>
          <p:cNvGrpSpPr>
            <a:grpSpLocks noChangeAspect="1"/>
          </p:cNvGrpSpPr>
          <p:nvPr/>
        </p:nvGrpSpPr>
        <p:grpSpPr bwMode="auto">
          <a:xfrm>
            <a:off x="1692275" y="4221163"/>
            <a:ext cx="1047750" cy="1274762"/>
            <a:chOff x="4594" y="579"/>
            <a:chExt cx="824" cy="1002"/>
          </a:xfrm>
        </p:grpSpPr>
        <p:sp>
          <p:nvSpPr>
            <p:cNvPr id="235556" name="Oval 36"/>
            <p:cNvSpPr>
              <a:spLocks noChangeAspect="1" noChangeArrowheads="1"/>
            </p:cNvSpPr>
            <p:nvPr/>
          </p:nvSpPr>
          <p:spPr bwMode="auto">
            <a:xfrm>
              <a:off x="5184" y="975"/>
              <a:ext cx="234" cy="2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6669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557" name="Line 37"/>
            <p:cNvSpPr>
              <a:spLocks noChangeAspect="1" noChangeShapeType="1"/>
            </p:cNvSpPr>
            <p:nvPr/>
          </p:nvSpPr>
          <p:spPr bwMode="auto">
            <a:xfrm>
              <a:off x="5077" y="764"/>
              <a:ext cx="167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35558" name="Line 38"/>
            <p:cNvSpPr>
              <a:spLocks noChangeAspect="1" noChangeShapeType="1"/>
            </p:cNvSpPr>
            <p:nvPr/>
          </p:nvSpPr>
          <p:spPr bwMode="auto">
            <a:xfrm flipH="1">
              <a:off x="5124" y="1179"/>
              <a:ext cx="113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35559" name="Group 39"/>
            <p:cNvGrpSpPr>
              <a:grpSpLocks noChangeAspect="1"/>
            </p:cNvGrpSpPr>
            <p:nvPr/>
          </p:nvGrpSpPr>
          <p:grpSpPr bwMode="auto">
            <a:xfrm>
              <a:off x="4594" y="579"/>
              <a:ext cx="536" cy="1002"/>
              <a:chOff x="852" y="1116"/>
              <a:chExt cx="960" cy="1824"/>
            </a:xfrm>
          </p:grpSpPr>
          <p:sp>
            <p:nvSpPr>
              <p:cNvPr id="235560" name="Oval 40"/>
              <p:cNvSpPr>
                <a:spLocks noChangeAspect="1"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35561" name="Oval 41"/>
              <p:cNvSpPr>
                <a:spLocks noChangeAspect="1"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562" name="Oval 42"/>
              <p:cNvSpPr>
                <a:spLocks noChangeAspect="1"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5563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35564" name="Line 44"/>
              <p:cNvSpPr>
                <a:spLocks noChangeAspect="1"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grpSp>
        <p:nvGrpSpPr>
          <p:cNvPr id="235565" name="Group 45"/>
          <p:cNvGrpSpPr>
            <a:grpSpLocks noChangeAspect="1"/>
          </p:cNvGrpSpPr>
          <p:nvPr/>
        </p:nvGrpSpPr>
        <p:grpSpPr bwMode="auto">
          <a:xfrm>
            <a:off x="2916238" y="4221163"/>
            <a:ext cx="679450" cy="1931987"/>
            <a:chOff x="5740" y="559"/>
            <a:chExt cx="536" cy="1524"/>
          </a:xfrm>
        </p:grpSpPr>
        <p:grpSp>
          <p:nvGrpSpPr>
            <p:cNvPr id="235566" name="Group 46"/>
            <p:cNvGrpSpPr>
              <a:grpSpLocks noChangeAspect="1"/>
            </p:cNvGrpSpPr>
            <p:nvPr/>
          </p:nvGrpSpPr>
          <p:grpSpPr bwMode="auto">
            <a:xfrm>
              <a:off x="5740" y="559"/>
              <a:ext cx="536" cy="1003"/>
              <a:chOff x="852" y="1116"/>
              <a:chExt cx="960" cy="1824"/>
            </a:xfrm>
          </p:grpSpPr>
          <p:sp>
            <p:nvSpPr>
              <p:cNvPr id="235567" name="Oval 47"/>
              <p:cNvSpPr>
                <a:spLocks noChangeAspect="1"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35568" name="Oval 48"/>
              <p:cNvSpPr>
                <a:spLocks noChangeAspect="1"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35569" name="Oval 49"/>
              <p:cNvSpPr>
                <a:spLocks noChangeAspect="1"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666699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35570" name="Line 50"/>
              <p:cNvSpPr>
                <a:spLocks noChangeAspect="1"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35571" name="Line 51"/>
              <p:cNvSpPr>
                <a:spLocks noChangeAspect="1"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35572" name="Oval 52"/>
            <p:cNvSpPr>
              <a:spLocks noChangeAspect="1" noChangeArrowheads="1"/>
            </p:cNvSpPr>
            <p:nvPr/>
          </p:nvSpPr>
          <p:spPr bwMode="auto">
            <a:xfrm>
              <a:off x="5780" y="1858"/>
              <a:ext cx="235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666699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5573" name="Line 53"/>
            <p:cNvSpPr>
              <a:spLocks noChangeAspect="1" noChangeShapeType="1"/>
            </p:cNvSpPr>
            <p:nvPr/>
          </p:nvSpPr>
          <p:spPr bwMode="auto">
            <a:xfrm flipH="1">
              <a:off x="5961" y="1555"/>
              <a:ext cx="141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235574" name="Rectangle 54"/>
          <p:cNvSpPr>
            <a:spLocks noChangeArrowheads="1"/>
          </p:cNvSpPr>
          <p:nvPr/>
        </p:nvSpPr>
        <p:spPr bwMode="auto">
          <a:xfrm>
            <a:off x="2555875" y="37163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EAEAEA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TW" sz="1600" smtClean="0">
                <a:solidFill>
                  <a:srgbClr val="EAEAEA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36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Lists</a:t>
            </a:r>
            <a:endParaRPr lang="en-US" altLang="zh-TW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61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Vertices in Any Order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596900" y="3005138"/>
            <a:ext cx="6454775" cy="533400"/>
            <a:chOff x="266" y="1020"/>
            <a:chExt cx="4066" cy="336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</a:t>
              </a:r>
              <a:endParaRPr kumimoji="1" lang="en-US" altLang="zh-TW" sz="24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46" name="Line 6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47" name="Group 7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48" name="Rectangle 8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3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49" name="Line 9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50" name="Line 10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2   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NULL</a:t>
              </a:r>
              <a:r>
                <a:rPr kumimoji="1" lang="en-US" altLang="zh-TW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20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endParaRPr kumimoji="1" lang="en-US" altLang="zh-TW" sz="20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53" name="Group 13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54" name="Rectangle 14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1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55" name="Line 15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56" name="Line 16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40658" name="Group 18"/>
          <p:cNvGrpSpPr>
            <a:grpSpLocks/>
          </p:cNvGrpSpPr>
          <p:nvPr/>
        </p:nvGrpSpPr>
        <p:grpSpPr bwMode="auto">
          <a:xfrm>
            <a:off x="596900" y="3767138"/>
            <a:ext cx="6454775" cy="533400"/>
            <a:chOff x="266" y="1020"/>
            <a:chExt cx="4066" cy="336"/>
          </a:xfrm>
        </p:grpSpPr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</a:t>
              </a:r>
              <a:endParaRPr kumimoji="1" lang="en-US" altLang="zh-TW" sz="24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61" name="Group 21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62" name="Rectangle 22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2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63" name="Line 23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64" name="Line 24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65" name="Rectangle 25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3   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NULL</a:t>
              </a:r>
              <a:r>
                <a:rPr kumimoji="1" lang="en-US" altLang="zh-TW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20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endParaRPr kumimoji="1" lang="en-US" altLang="zh-TW" sz="20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67" name="Group 27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68" name="Rectangle 28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0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69" name="Line 29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70" name="Line 30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71" name="Text Box 31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615950" y="4548188"/>
            <a:ext cx="6454775" cy="533400"/>
            <a:chOff x="266" y="1020"/>
            <a:chExt cx="4066" cy="336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</a:t>
              </a:r>
              <a:endParaRPr kumimoji="1" lang="en-US" altLang="zh-TW" sz="24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74" name="Line 34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75" name="Group 35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76" name="Rectangle 36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3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77" name="Line 37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78" name="Line 38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1   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NULL</a:t>
              </a:r>
              <a:r>
                <a:rPr kumimoji="1" lang="en-US" altLang="zh-TW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20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endParaRPr kumimoji="1" lang="en-US" altLang="zh-TW" sz="20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81" name="Group 41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82" name="Rectangle 42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0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83" name="Line 43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84" name="Line 44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85" name="Text Box 45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40686" name="Group 46"/>
          <p:cNvGrpSpPr>
            <a:grpSpLocks/>
          </p:cNvGrpSpPr>
          <p:nvPr/>
        </p:nvGrpSpPr>
        <p:grpSpPr bwMode="auto">
          <a:xfrm>
            <a:off x="615950" y="5291138"/>
            <a:ext cx="6454775" cy="533400"/>
            <a:chOff x="266" y="1020"/>
            <a:chExt cx="4066" cy="336"/>
          </a:xfrm>
        </p:grpSpPr>
        <p:sp>
          <p:nvSpPr>
            <p:cNvPr id="240687" name="Rectangle 47"/>
            <p:cNvSpPr>
              <a:spLocks noChangeArrowheads="1"/>
            </p:cNvSpPr>
            <p:nvPr/>
          </p:nvSpPr>
          <p:spPr bwMode="auto">
            <a:xfrm>
              <a:off x="516" y="1020"/>
              <a:ext cx="528" cy="33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</a:t>
              </a:r>
              <a:endParaRPr kumimoji="1" lang="en-US" altLang="zh-TW" sz="24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8" name="Line 48"/>
            <p:cNvSpPr>
              <a:spLocks noChangeShapeType="1"/>
            </p:cNvSpPr>
            <p:nvPr/>
          </p:nvSpPr>
          <p:spPr bwMode="auto">
            <a:xfrm>
              <a:off x="900" y="11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89" name="Group 49"/>
            <p:cNvGrpSpPr>
              <a:grpSpLocks/>
            </p:cNvGrpSpPr>
            <p:nvPr/>
          </p:nvGrpSpPr>
          <p:grpSpPr bwMode="auto">
            <a:xfrm>
              <a:off x="1344" y="1032"/>
              <a:ext cx="1056" cy="276"/>
              <a:chOff x="1344" y="1032"/>
              <a:chExt cx="1056" cy="276"/>
            </a:xfrm>
          </p:grpSpPr>
          <p:sp>
            <p:nvSpPr>
              <p:cNvPr id="240690" name="Rectangle 50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2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91" name="Line 51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92" name="Line 52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93" name="Rectangle 53"/>
            <p:cNvSpPr>
              <a:spLocks noChangeArrowheads="1"/>
            </p:cNvSpPr>
            <p:nvPr/>
          </p:nvSpPr>
          <p:spPr bwMode="auto">
            <a:xfrm>
              <a:off x="3588" y="1044"/>
              <a:ext cx="74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0   </a:t>
              </a:r>
              <a:r>
                <a:rPr kumimoji="1" lang="en-US" altLang="zh-TW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NULL</a:t>
              </a:r>
              <a:r>
                <a:rPr kumimoji="1" lang="en-US" altLang="zh-TW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2000" b="1" smtClean="0">
                  <a:solidFill>
                    <a:srgbClr val="EAEAEA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endParaRPr kumimoji="1" lang="en-US" altLang="zh-TW" sz="2000" b="1" smtClean="0">
                <a:solidFill>
                  <a:srgbClr val="EAEA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94" name="Line 54"/>
            <p:cNvSpPr>
              <a:spLocks noChangeShapeType="1"/>
            </p:cNvSpPr>
            <p:nvPr/>
          </p:nvSpPr>
          <p:spPr bwMode="auto">
            <a:xfrm>
              <a:off x="3900" y="104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240695" name="Group 55"/>
            <p:cNvGrpSpPr>
              <a:grpSpLocks/>
            </p:cNvGrpSpPr>
            <p:nvPr/>
          </p:nvGrpSpPr>
          <p:grpSpPr bwMode="auto">
            <a:xfrm>
              <a:off x="2460" y="1032"/>
              <a:ext cx="1056" cy="276"/>
              <a:chOff x="1344" y="1032"/>
              <a:chExt cx="1056" cy="276"/>
            </a:xfrm>
          </p:grpSpPr>
          <p:sp>
            <p:nvSpPr>
              <p:cNvPr id="240696" name="Rectangle 56"/>
              <p:cNvSpPr>
                <a:spLocks noChangeArrowheads="1"/>
              </p:cNvSpPr>
              <p:nvPr/>
            </p:nvSpPr>
            <p:spPr bwMode="auto">
              <a:xfrm>
                <a:off x="1344" y="1032"/>
                <a:ext cx="744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400" b="1" smtClean="0">
                    <a:solidFill>
                      <a:srgbClr val="EAEAEA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 1            </a:t>
                </a:r>
                <a:endPara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97" name="Line 57"/>
              <p:cNvSpPr>
                <a:spLocks noChangeShapeType="1"/>
              </p:cNvSpPr>
              <p:nvPr/>
            </p:nvSpPr>
            <p:spPr bwMode="auto">
              <a:xfrm>
                <a:off x="1656" y="1032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240698" name="Line 58"/>
              <p:cNvSpPr>
                <a:spLocks noChangeShapeType="1"/>
              </p:cNvSpPr>
              <p:nvPr/>
            </p:nvSpPr>
            <p:spPr bwMode="auto">
              <a:xfrm>
                <a:off x="1920" y="11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  <p:sp>
          <p:nvSpPr>
            <p:cNvPr id="240699" name="Text Box 59"/>
            <p:cNvSpPr txBox="1">
              <a:spLocks noChangeArrowheads="1"/>
            </p:cNvSpPr>
            <p:nvPr/>
          </p:nvSpPr>
          <p:spPr bwMode="auto">
            <a:xfrm>
              <a:off x="266" y="10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smtClean="0">
                  <a:solidFill>
                    <a:srgbClr val="EAEAEA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901700" y="25781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smtClean="0">
                <a:solidFill>
                  <a:srgbClr val="EAEAEA"/>
                </a:solidFill>
                <a:latin typeface="Times New Roman" panose="02020603050405020304" pitchFamily="18" charset="0"/>
              </a:rPr>
              <a:t>Head nodes    vertex links</a:t>
            </a:r>
          </a:p>
        </p:txBody>
      </p:sp>
      <p:sp>
        <p:nvSpPr>
          <p:cNvPr id="240701" name="Oval 61"/>
          <p:cNvSpPr>
            <a:spLocks noChangeArrowheads="1"/>
          </p:cNvSpPr>
          <p:nvPr/>
        </p:nvSpPr>
        <p:spPr bwMode="auto">
          <a:xfrm>
            <a:off x="7912100" y="3340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CCEC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0702" name="Oval 62"/>
          <p:cNvSpPr>
            <a:spLocks noChangeArrowheads="1"/>
          </p:cNvSpPr>
          <p:nvPr/>
        </p:nvSpPr>
        <p:spPr bwMode="auto">
          <a:xfrm>
            <a:off x="7226300" y="410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CCEC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0703" name="Oval 63"/>
          <p:cNvSpPr>
            <a:spLocks noChangeArrowheads="1"/>
          </p:cNvSpPr>
          <p:nvPr/>
        </p:nvSpPr>
        <p:spPr bwMode="auto">
          <a:xfrm>
            <a:off x="8597900" y="410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CCEC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>
            <a:off x="7912100" y="4711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smtClean="0">
                <a:solidFill>
                  <a:srgbClr val="CCEC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0705" name="Line 65"/>
          <p:cNvSpPr>
            <a:spLocks noChangeShapeType="1"/>
          </p:cNvSpPr>
          <p:nvPr/>
        </p:nvSpPr>
        <p:spPr bwMode="auto">
          <a:xfrm>
            <a:off x="8134350" y="37909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>
            <a:off x="7677150" y="43243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07" name="Line 67"/>
          <p:cNvSpPr>
            <a:spLocks noChangeShapeType="1"/>
          </p:cNvSpPr>
          <p:nvPr/>
        </p:nvSpPr>
        <p:spPr bwMode="auto">
          <a:xfrm flipH="1">
            <a:off x="7566025" y="3714750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08" name="Line 68"/>
          <p:cNvSpPr>
            <a:spLocks noChangeShapeType="1"/>
          </p:cNvSpPr>
          <p:nvPr/>
        </p:nvSpPr>
        <p:spPr bwMode="auto">
          <a:xfrm>
            <a:off x="8286750" y="37147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09" name="Line 69"/>
          <p:cNvSpPr>
            <a:spLocks noChangeShapeType="1"/>
          </p:cNvSpPr>
          <p:nvPr/>
        </p:nvSpPr>
        <p:spPr bwMode="auto">
          <a:xfrm>
            <a:off x="7551738" y="4530725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10" name="Line 70"/>
          <p:cNvSpPr>
            <a:spLocks noChangeShapeType="1"/>
          </p:cNvSpPr>
          <p:nvPr/>
        </p:nvSpPr>
        <p:spPr bwMode="auto">
          <a:xfrm flipH="1">
            <a:off x="8340725" y="45037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mtClean="0">
              <a:solidFill>
                <a:srgbClr val="EAEAEA"/>
              </a:solidFill>
            </a:endParaRPr>
          </a:p>
        </p:txBody>
      </p:sp>
      <p:sp>
        <p:nvSpPr>
          <p:cNvPr id="240711" name="Text Box 71"/>
          <p:cNvSpPr txBox="1">
            <a:spLocks noChangeArrowheads="1"/>
          </p:cNvSpPr>
          <p:nvPr/>
        </p:nvSpPr>
        <p:spPr bwMode="auto">
          <a:xfrm>
            <a:off x="4346575" y="2108200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3300"/>
                </a:solidFill>
              </a:rPr>
              <a:t>Order is of no significance</a:t>
            </a:r>
            <a:endParaRPr kumimoji="1" lang="en-US" altLang="zh-TW" sz="2400" smtClean="0">
              <a:solidFill>
                <a:srgbClr val="EAEAEA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37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Adjacency </a:t>
            </a:r>
            <a:r>
              <a:rPr lang="en-US" altLang="zh-TW" dirty="0" err="1" smtClean="0"/>
              <a:t>Multilists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Representations</a:t>
            </a:r>
            <a:endParaRPr lang="en-US" altLang="zh-TW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844675"/>
            <a:ext cx="8226425" cy="2622550"/>
          </a:xfrm>
        </p:spPr>
        <p:txBody>
          <a:bodyPr/>
          <a:lstStyle/>
          <a:p>
            <a:r>
              <a:rPr lang="en-US" altLang="zh-TW" sz="2800"/>
              <a:t>Adjacency Multilists</a:t>
            </a:r>
          </a:p>
          <a:p>
            <a:pPr lvl="1"/>
            <a:r>
              <a:rPr lang="en-US" altLang="zh-TW" sz="2400"/>
              <a:t>Lists in which nodes may be shared among several lists. </a:t>
            </a:r>
            <a:r>
              <a:rPr lang="en-US" altLang="zh-TW" sz="2400">
                <a:solidFill>
                  <a:srgbClr val="CC3300"/>
                </a:solidFill>
                <a:effectLst/>
              </a:rPr>
              <a:t>(an edge is shared by two different paths)</a:t>
            </a:r>
            <a:endParaRPr lang="en-US" altLang="zh-TW" sz="2400"/>
          </a:p>
          <a:p>
            <a:pPr lvl="1"/>
            <a:r>
              <a:rPr lang="en-US" altLang="zh-TW" sz="2400"/>
              <a:t>There is exactly one node for each edge. </a:t>
            </a:r>
          </a:p>
          <a:p>
            <a:pPr lvl="1"/>
            <a:r>
              <a:rPr lang="en-US" altLang="zh-TW" sz="2400"/>
              <a:t>This node is on the adjacency list for each of the two vertices it is incident to</a:t>
            </a:r>
          </a:p>
        </p:txBody>
      </p:sp>
      <p:pic>
        <p:nvPicPr>
          <p:cNvPr id="241668" name="Picture 4" descr="6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16603" r="22287" b="47649"/>
          <a:stretch>
            <a:fillRect/>
          </a:stretch>
        </p:blipFill>
        <p:spPr bwMode="auto">
          <a:xfrm>
            <a:off x="3760788" y="1660525"/>
            <a:ext cx="534828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38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 smtClean="0"/>
              <a:t>Adjacency </a:t>
            </a:r>
            <a:r>
              <a:rPr lang="en-US" altLang="zh-TW" dirty="0" err="1" smtClean="0"/>
              <a:t>Multilists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Representations</a:t>
            </a:r>
            <a:endParaRPr lang="en-US" altLang="zh-TW" dirty="0"/>
          </a:p>
        </p:txBody>
      </p:sp>
      <p:pic>
        <p:nvPicPr>
          <p:cNvPr id="242692" name="Picture 4" descr="6-1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24608" b="1291"/>
          <a:stretch>
            <a:fillRect/>
          </a:stretch>
        </p:blipFill>
        <p:spPr bwMode="auto">
          <a:xfrm>
            <a:off x="2773363" y="1555750"/>
            <a:ext cx="6191250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2703" name="Group 15"/>
          <p:cNvGrpSpPr>
            <a:grpSpLocks/>
          </p:cNvGrpSpPr>
          <p:nvPr/>
        </p:nvGrpSpPr>
        <p:grpSpPr bwMode="auto">
          <a:xfrm>
            <a:off x="452438" y="1612900"/>
            <a:ext cx="1816100" cy="1816100"/>
            <a:chOff x="594" y="2995"/>
            <a:chExt cx="1144" cy="1144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1026" y="299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2694" name="Oval 6"/>
            <p:cNvSpPr>
              <a:spLocks noChangeArrowheads="1"/>
            </p:cNvSpPr>
            <p:nvPr/>
          </p:nvSpPr>
          <p:spPr bwMode="auto">
            <a:xfrm>
              <a:off x="594" y="34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2695" name="Oval 7"/>
            <p:cNvSpPr>
              <a:spLocks noChangeArrowheads="1"/>
            </p:cNvSpPr>
            <p:nvPr/>
          </p:nvSpPr>
          <p:spPr bwMode="auto">
            <a:xfrm>
              <a:off x="1458" y="34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2696" name="Oval 8"/>
            <p:cNvSpPr>
              <a:spLocks noChangeArrowheads="1"/>
            </p:cNvSpPr>
            <p:nvPr/>
          </p:nvSpPr>
          <p:spPr bwMode="auto">
            <a:xfrm>
              <a:off x="1026" y="385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800" smtClean="0">
                  <a:solidFill>
                    <a:srgbClr val="CCEC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2697" name="Line 9"/>
            <p:cNvSpPr>
              <a:spLocks noChangeShapeType="1"/>
            </p:cNvSpPr>
            <p:nvPr/>
          </p:nvSpPr>
          <p:spPr bwMode="auto">
            <a:xfrm>
              <a:off x="1166" y="3279"/>
              <a:ext cx="0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42698" name="Line 10"/>
            <p:cNvSpPr>
              <a:spLocks noChangeShapeType="1"/>
            </p:cNvSpPr>
            <p:nvPr/>
          </p:nvSpPr>
          <p:spPr bwMode="auto">
            <a:xfrm>
              <a:off x="878" y="3615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42699" name="Line 11"/>
            <p:cNvSpPr>
              <a:spLocks noChangeShapeType="1"/>
            </p:cNvSpPr>
            <p:nvPr/>
          </p:nvSpPr>
          <p:spPr bwMode="auto">
            <a:xfrm flipH="1">
              <a:off x="808" y="3231"/>
              <a:ext cx="257" cy="2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>
              <a:off x="1262" y="3231"/>
              <a:ext cx="266" cy="2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799" y="3745"/>
              <a:ext cx="223" cy="1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1296" y="3728"/>
              <a:ext cx="206" cy="2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5A6C-6B7A-4400-BB7A-AF956251A60A}" type="slidenum">
              <a:rPr lang="en-US" altLang="zh-TW" smtClean="0">
                <a:solidFill>
                  <a:srgbClr val="EAEAEA"/>
                </a:solidFill>
              </a:rPr>
              <a:pPr/>
              <a:t>39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6D98-0ADE-48D1-87E2-5B1FAD0F71DA}" type="slidenum">
              <a:rPr lang="en-US" altLang="zh-TW">
                <a:solidFill>
                  <a:srgbClr val="000000"/>
                </a:solidFill>
              </a:rPr>
              <a:pPr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>
                <a:solidFill>
                  <a:srgbClr val="003366"/>
                </a:solidFill>
              </a:rPr>
              <a:t>Definition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Aft>
                <a:spcPct val="0"/>
              </a:spcAft>
              <a:buClr>
                <a:srgbClr val="0099CC"/>
              </a:buClr>
            </a:pPr>
            <a:r>
              <a:rPr lang="en-US" altLang="zh-TW" dirty="0" smtClean="0">
                <a:solidFill>
                  <a:srgbClr val="CC3300"/>
                </a:solidFill>
              </a:rPr>
              <a:t>A graph</a:t>
            </a:r>
            <a:r>
              <a:rPr lang="en-US" altLang="zh-TW" dirty="0" smtClean="0">
                <a:solidFill>
                  <a:srgbClr val="000000"/>
                </a:solidFill>
              </a:rPr>
              <a:t> G consists of two sets</a:t>
            </a:r>
          </a:p>
          <a:p>
            <a:pPr lvl="1" fontAlgn="base"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</a:rPr>
              <a:t>a finite, nonempty set of vertices V(G)</a:t>
            </a:r>
          </a:p>
          <a:p>
            <a:pPr lvl="1" fontAlgn="base"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</a:rPr>
              <a:t>a finite, possible empty set of edges E(G)</a:t>
            </a:r>
          </a:p>
          <a:p>
            <a:pPr lvl="1" fontAlgn="base">
              <a:spcAft>
                <a:spcPct val="0"/>
              </a:spcAft>
            </a:pPr>
            <a:r>
              <a:rPr lang="en-US" altLang="zh-TW" dirty="0" smtClean="0">
                <a:solidFill>
                  <a:srgbClr val="000000"/>
                </a:solidFill>
              </a:rPr>
              <a:t>G(V,E) represents a graph</a:t>
            </a:r>
          </a:p>
        </p:txBody>
      </p:sp>
    </p:spTree>
    <p:extLst>
      <p:ext uri="{BB962C8B-B14F-4D97-AF65-F5344CB8AC3E}">
        <p14:creationId xmlns:p14="http://schemas.microsoft.com/office/powerpoint/2010/main" val="25689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r>
              <a:rPr lang="en-US" dirty="0"/>
              <a:t>. Airline Routes</a:t>
            </a:r>
          </a:p>
        </p:txBody>
      </p:sp>
      <p:pic>
        <p:nvPicPr>
          <p:cNvPr id="521220" name="Picture 4" descr="C:\WINNT\Profiles\nab007\DESKTOP\chapter7\fig7.1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4" r="23386"/>
          <a:stretch>
            <a:fillRect/>
          </a:stretch>
        </p:blipFill>
        <p:spPr>
          <a:xfrm>
            <a:off x="3048000" y="1225550"/>
            <a:ext cx="5334000" cy="5632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1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r>
              <a:rPr lang="en-US" dirty="0"/>
              <a:t>. Flowcharts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pic>
        <p:nvPicPr>
          <p:cNvPr id="527364" name="Picture 4" descr="C:\WINNT\Profiles\nab007\DESKTOP\chapter7\fig7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2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relation</a:t>
            </a:r>
          </a:p>
        </p:txBody>
      </p:sp>
      <p:pic>
        <p:nvPicPr>
          <p:cNvPr id="529412" name="Picture 4" descr="C:\WINNT\Profiles\nab007\DESKTOP\chapter7\fig 7.3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35063"/>
            <a:ext cx="9144000" cy="5722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</p:txBody>
      </p:sp>
    </p:spTree>
    <p:extLst>
      <p:ext uri="{BB962C8B-B14F-4D97-AF65-F5344CB8AC3E}">
        <p14:creationId xmlns:p14="http://schemas.microsoft.com/office/powerpoint/2010/main" val="34832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r>
              <a:rPr lang="en-US" dirty="0"/>
              <a:t>. Computer Networks</a:t>
            </a:r>
          </a:p>
        </p:txBody>
      </p:sp>
      <p:pic>
        <p:nvPicPr>
          <p:cNvPr id="531460" name="Picture 4" descr="C:\WINNT\Profiles\nab007\DESKTOP\chapter7\fig7.4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5531" r="5846" b="13843"/>
          <a:stretch>
            <a:fillRect/>
          </a:stretch>
        </p:blipFill>
        <p:spPr>
          <a:xfrm>
            <a:off x="0" y="1143000"/>
            <a:ext cx="9144000" cy="530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7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91250" y="6097588"/>
            <a:ext cx="1905000" cy="457200"/>
          </a:xfrm>
          <a:prstGeom prst="rect">
            <a:avLst/>
          </a:prstGeom>
        </p:spPr>
        <p:txBody>
          <a:bodyPr/>
          <a:lstStyle/>
          <a:p>
            <a:fld id="{72416D98-0ADE-48D1-87E2-5B1FAD0F71DA}" type="slidenum">
              <a:rPr lang="en-US" altLang="zh-TW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003366"/>
                </a:solidFill>
              </a:rPr>
              <a:t>Types of Graph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Aft>
                <a:spcPct val="0"/>
              </a:spcAft>
              <a:buClr>
                <a:srgbClr val="0099CC"/>
              </a:buClr>
            </a:pPr>
            <a:r>
              <a:rPr lang="en-US" altLang="zh-TW" dirty="0" smtClean="0">
                <a:solidFill>
                  <a:srgbClr val="000000"/>
                </a:solidFill>
              </a:rPr>
              <a:t>A </a:t>
            </a:r>
            <a:r>
              <a:rPr lang="en-US" altLang="zh-TW" dirty="0" smtClean="0">
                <a:solidFill>
                  <a:srgbClr val="CC3300"/>
                </a:solidFill>
              </a:rPr>
              <a:t>directed graph</a:t>
            </a:r>
            <a:r>
              <a:rPr lang="en-US" altLang="zh-TW" dirty="0" smtClean="0">
                <a:solidFill>
                  <a:srgbClr val="000000"/>
                </a:solidFill>
              </a:rPr>
              <a:t> is one in which each edge is a directed pair of vertices, &lt;v</a:t>
            </a:r>
            <a:r>
              <a:rPr lang="en-US" altLang="zh-TW" sz="1800" dirty="0" smtClean="0">
                <a:solidFill>
                  <a:srgbClr val="000000"/>
                </a:solidFill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</a:rPr>
              <a:t>, v</a:t>
            </a:r>
            <a:r>
              <a:rPr lang="en-US" altLang="zh-TW" sz="1800" dirty="0" smtClean="0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&gt; != &lt;v</a:t>
            </a:r>
            <a:r>
              <a:rPr lang="en-US" altLang="zh-TW" sz="1800" dirty="0" smtClean="0">
                <a:solidFill>
                  <a:srgbClr val="000000"/>
                </a:solidFill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</a:rPr>
              <a:t>,v</a:t>
            </a:r>
            <a:r>
              <a:rPr lang="en-US" altLang="zh-TW" sz="1800" dirty="0" smtClean="0">
                <a:solidFill>
                  <a:srgbClr val="000000"/>
                </a:solidFill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</a:rPr>
              <a:t>&gt;</a:t>
            </a:r>
          </a:p>
          <a:p>
            <a:pPr fontAlgn="base">
              <a:spcAft>
                <a:spcPct val="0"/>
              </a:spcAft>
              <a:buClr>
                <a:srgbClr val="0099CC"/>
              </a:buClr>
            </a:pPr>
            <a:r>
              <a:rPr lang="en-US" altLang="zh-TW" dirty="0">
                <a:solidFill>
                  <a:srgbClr val="000000"/>
                </a:solidFill>
              </a:rPr>
              <a:t>An </a:t>
            </a:r>
            <a:r>
              <a:rPr lang="en-US" altLang="zh-TW" dirty="0">
                <a:solidFill>
                  <a:srgbClr val="CC3300"/>
                </a:solidFill>
              </a:rPr>
              <a:t>undirected graph</a:t>
            </a:r>
            <a:r>
              <a:rPr lang="en-US" altLang="zh-TW" dirty="0">
                <a:solidFill>
                  <a:srgbClr val="000000"/>
                </a:solidFill>
              </a:rPr>
              <a:t> is one in which the pair of vertices in a edge is unordered, (v</a:t>
            </a:r>
            <a:r>
              <a:rPr lang="en-US" altLang="zh-TW" baseline="-25000" dirty="0">
                <a:solidFill>
                  <a:srgbClr val="000000"/>
                </a:solidFill>
              </a:rPr>
              <a:t>0</a:t>
            </a:r>
            <a:r>
              <a:rPr lang="en-US" altLang="zh-TW" dirty="0">
                <a:solidFill>
                  <a:srgbClr val="000000"/>
                </a:solidFill>
              </a:rPr>
              <a:t>, v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 = (v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,v</a:t>
            </a:r>
            <a:r>
              <a:rPr lang="en-US" altLang="zh-TW" baseline="-25000" dirty="0">
                <a:solidFill>
                  <a:srgbClr val="000000"/>
                </a:solidFill>
              </a:rPr>
              <a:t>0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</a:p>
          <a:p>
            <a:pPr marL="0" indent="0" fontAlgn="base">
              <a:spcAft>
                <a:spcPct val="0"/>
              </a:spcAft>
              <a:buClr>
                <a:srgbClr val="0099CC"/>
              </a:buClr>
              <a:buNone/>
            </a:pPr>
            <a:endParaRPr lang="en-US" altLang="zh-TW" dirty="0" smtClean="0">
              <a:solidFill>
                <a:srgbClr val="00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468938" y="5978525"/>
            <a:ext cx="217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68900" y="5573713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tail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07250" y="55911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4153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01370d9a2ab4f93e83134b4cb86ce399126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1.xml><?xml version="1.0" encoding="utf-8"?>
<a:theme xmlns:a="http://schemas.openxmlformats.org/drawingml/2006/main" name="1_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S364 CH04 Bz1">
  <a:themeElements>
    <a:clrScheme name="CS364 CH04 Bz1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364 CH04 Bz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64 CH04 Bz1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64 CH04 Bz1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64 CH04 Bz1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64 CH04 Bz1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36745</TotalTime>
  <Words>1755</Words>
  <Application>Microsoft Office PowerPoint</Application>
  <PresentationFormat>On-screen Show (4:3)</PresentationFormat>
  <Paragraphs>410</Paragraphs>
  <Slides>39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73" baseType="lpstr">
      <vt:lpstr>Arial Unicode MS</vt:lpstr>
      <vt:lpstr>標楷體</vt:lpstr>
      <vt:lpstr>微軟正黑體</vt:lpstr>
      <vt:lpstr>新細明體</vt:lpstr>
      <vt:lpstr>Arial</vt:lpstr>
      <vt:lpstr>Book Antiqua</vt:lpstr>
      <vt:lpstr>Calibri</vt:lpstr>
      <vt:lpstr>Century Gothic</vt:lpstr>
      <vt:lpstr>Courier New</vt:lpstr>
      <vt:lpstr>Garamond</vt:lpstr>
      <vt:lpstr>Lucida Sans</vt:lpstr>
      <vt:lpstr>Monotype Sorts</vt:lpstr>
      <vt:lpstr>MT Extra</vt:lpstr>
      <vt:lpstr>Segoe UI</vt:lpstr>
      <vt:lpstr>Symbol</vt:lpstr>
      <vt:lpstr>Times New Roman</vt:lpstr>
      <vt:lpstr>Trebuchet MS</vt:lpstr>
      <vt:lpstr>Verdana</vt:lpstr>
      <vt:lpstr>Wingdings</vt:lpstr>
      <vt:lpstr>Wingdings 2</vt:lpstr>
      <vt:lpstr>Wingdings 3</vt:lpstr>
      <vt:lpstr>1_Austin</vt:lpstr>
      <vt:lpstr>Apex</vt:lpstr>
      <vt:lpstr>Dads Tie</vt:lpstr>
      <vt:lpstr>CS364 CH04 Bz1</vt:lpstr>
      <vt:lpstr>1_Dads Tie</vt:lpstr>
      <vt:lpstr>Fading Grid</vt:lpstr>
      <vt:lpstr>1_Fading Grid</vt:lpstr>
      <vt:lpstr>2_Fading Grid</vt:lpstr>
      <vt:lpstr>Ion</vt:lpstr>
      <vt:lpstr>Facet</vt:lpstr>
      <vt:lpstr>1_Nyhoffds2ec</vt:lpstr>
      <vt:lpstr>Nyhoffds2ec</vt:lpstr>
      <vt:lpstr>方程式</vt:lpstr>
      <vt:lpstr>ECE 532</vt:lpstr>
      <vt:lpstr>Learning Outcomes</vt:lpstr>
      <vt:lpstr>PowerPoint Presentation</vt:lpstr>
      <vt:lpstr>PowerPoint Presentation</vt:lpstr>
      <vt:lpstr>e.g. Airline Routes</vt:lpstr>
      <vt:lpstr>e.g. Flowcharts</vt:lpstr>
      <vt:lpstr>Binary relation</vt:lpstr>
      <vt:lpstr>e.g. Computer Networks</vt:lpstr>
      <vt:lpstr>PowerPoint Presentation</vt:lpstr>
      <vt:lpstr>PowerPoint Presentation</vt:lpstr>
      <vt:lpstr>PowerPoint Presentation</vt:lpstr>
      <vt:lpstr>Directed Graphs</vt:lpstr>
      <vt:lpstr>Directed Graphs</vt:lpstr>
      <vt:lpstr>Directed Graphs</vt:lpstr>
      <vt:lpstr>Directed Graphs</vt:lpstr>
      <vt:lpstr>PowerPoint Presentation</vt:lpstr>
      <vt:lpstr>PowerPoint Presentation</vt:lpstr>
      <vt:lpstr>Graph Definitions and Notations</vt:lpstr>
      <vt:lpstr>Graph Definitions and Notations (cont’d.)</vt:lpstr>
      <vt:lpstr>The Graph Terminology</vt:lpstr>
      <vt:lpstr>The Graph Terminology</vt:lpstr>
      <vt:lpstr>The Graph Terminology</vt:lpstr>
      <vt:lpstr>The Graph Terminology</vt:lpstr>
      <vt:lpstr>The Graph Terminology</vt:lpstr>
      <vt:lpstr>The Graph Terminology</vt:lpstr>
      <vt:lpstr>The Graph Terminology</vt:lpstr>
      <vt:lpstr>The Graph Terminology</vt:lpstr>
      <vt:lpstr>PowerPoint Presentation</vt:lpstr>
      <vt:lpstr>Graph Representations </vt:lpstr>
      <vt:lpstr>Adjacency Matrix Representation</vt:lpstr>
      <vt:lpstr>Adjacency Matrix</vt:lpstr>
      <vt:lpstr>Adjacency Matrix</vt:lpstr>
      <vt:lpstr>Adjacency Matrix</vt:lpstr>
      <vt:lpstr>Adjacency Lists</vt:lpstr>
      <vt:lpstr>Adjacency List Representation</vt:lpstr>
      <vt:lpstr>Adjacency Lists</vt:lpstr>
      <vt:lpstr>Adjacency Lists</vt:lpstr>
      <vt:lpstr>Adjacency Multilists  Representations</vt:lpstr>
      <vt:lpstr>Adjacency Multilists  Representations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468</cp:revision>
  <dcterms:created xsi:type="dcterms:W3CDTF">2015-08-28T06:37:10Z</dcterms:created>
  <dcterms:modified xsi:type="dcterms:W3CDTF">2016-11-07T14:33:33Z</dcterms:modified>
</cp:coreProperties>
</file>