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  <p:sldMasterId id="2147483980" r:id="rId3"/>
    <p:sldMasterId id="2147484000" r:id="rId4"/>
    <p:sldMasterId id="2147484003" r:id="rId5"/>
    <p:sldMasterId id="2147484017" r:id="rId6"/>
  </p:sldMasterIdLst>
  <p:notesMasterIdLst>
    <p:notesMasterId r:id="rId84"/>
  </p:notesMasterIdLst>
  <p:sldIdLst>
    <p:sldId id="582" r:id="rId7"/>
    <p:sldId id="734" r:id="rId8"/>
    <p:sldId id="755" r:id="rId9"/>
    <p:sldId id="756" r:id="rId10"/>
    <p:sldId id="757" r:id="rId11"/>
    <p:sldId id="758" r:id="rId12"/>
    <p:sldId id="759" r:id="rId13"/>
    <p:sldId id="761" r:id="rId14"/>
    <p:sldId id="760" r:id="rId15"/>
    <p:sldId id="762" r:id="rId16"/>
    <p:sldId id="763" r:id="rId17"/>
    <p:sldId id="764" r:id="rId18"/>
    <p:sldId id="765" r:id="rId19"/>
    <p:sldId id="766" r:id="rId20"/>
    <p:sldId id="767" r:id="rId21"/>
    <p:sldId id="768" r:id="rId22"/>
    <p:sldId id="769" r:id="rId23"/>
    <p:sldId id="770" r:id="rId24"/>
    <p:sldId id="771" r:id="rId25"/>
    <p:sldId id="772" r:id="rId26"/>
    <p:sldId id="773" r:id="rId27"/>
    <p:sldId id="774" r:id="rId28"/>
    <p:sldId id="775" r:id="rId29"/>
    <p:sldId id="776" r:id="rId30"/>
    <p:sldId id="777" r:id="rId31"/>
    <p:sldId id="798" r:id="rId32"/>
    <p:sldId id="803" r:id="rId33"/>
    <p:sldId id="804" r:id="rId34"/>
    <p:sldId id="805" r:id="rId35"/>
    <p:sldId id="806" r:id="rId36"/>
    <p:sldId id="807" r:id="rId37"/>
    <p:sldId id="808" r:id="rId38"/>
    <p:sldId id="809" r:id="rId39"/>
    <p:sldId id="810" r:id="rId40"/>
    <p:sldId id="811" r:id="rId41"/>
    <p:sldId id="812" r:id="rId42"/>
    <p:sldId id="813" r:id="rId43"/>
    <p:sldId id="778" r:id="rId44"/>
    <p:sldId id="779" r:id="rId45"/>
    <p:sldId id="780" r:id="rId46"/>
    <p:sldId id="781" r:id="rId47"/>
    <p:sldId id="782" r:id="rId48"/>
    <p:sldId id="783" r:id="rId49"/>
    <p:sldId id="784" r:id="rId50"/>
    <p:sldId id="785" r:id="rId51"/>
    <p:sldId id="786" r:id="rId52"/>
    <p:sldId id="787" r:id="rId53"/>
    <p:sldId id="788" r:id="rId54"/>
    <p:sldId id="789" r:id="rId55"/>
    <p:sldId id="790" r:id="rId56"/>
    <p:sldId id="791" r:id="rId57"/>
    <p:sldId id="792" r:id="rId58"/>
    <p:sldId id="793" r:id="rId59"/>
    <p:sldId id="794" r:id="rId60"/>
    <p:sldId id="795" r:id="rId61"/>
    <p:sldId id="796" r:id="rId62"/>
    <p:sldId id="797" r:id="rId63"/>
    <p:sldId id="735" r:id="rId64"/>
    <p:sldId id="736" r:id="rId65"/>
    <p:sldId id="737" r:id="rId66"/>
    <p:sldId id="738" r:id="rId67"/>
    <p:sldId id="739" r:id="rId68"/>
    <p:sldId id="740" r:id="rId69"/>
    <p:sldId id="741" r:id="rId70"/>
    <p:sldId id="742" r:id="rId71"/>
    <p:sldId id="743" r:id="rId72"/>
    <p:sldId id="744" r:id="rId73"/>
    <p:sldId id="745" r:id="rId74"/>
    <p:sldId id="746" r:id="rId75"/>
    <p:sldId id="747" r:id="rId76"/>
    <p:sldId id="748" r:id="rId77"/>
    <p:sldId id="749" r:id="rId78"/>
    <p:sldId id="750" r:id="rId79"/>
    <p:sldId id="751" r:id="rId80"/>
    <p:sldId id="752" r:id="rId81"/>
    <p:sldId id="753" r:id="rId82"/>
    <p:sldId id="754" r:id="rId83"/>
  </p:sldIdLst>
  <p:sldSz cx="9144000" cy="6858000" type="screen4x3"/>
  <p:notesSz cx="6858000" cy="9144000"/>
  <p:custDataLst>
    <p:tags r:id="rId85"/>
  </p:custDataLst>
  <p:defaultTextStyle>
    <a:defPPr>
      <a:defRPr lang="en-US"/>
    </a:defPPr>
    <a:lvl1pPr marL="0" algn="l" defTabSz="914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26" algn="l" defTabSz="914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52" algn="l" defTabSz="914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80" algn="l" defTabSz="914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04" algn="l" defTabSz="914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131" algn="l" defTabSz="914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57" algn="l" defTabSz="914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84" algn="l" defTabSz="914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210" algn="l" defTabSz="914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434" autoAdjust="0"/>
  </p:normalViewPr>
  <p:slideViewPr>
    <p:cSldViewPr>
      <p:cViewPr varScale="1">
        <p:scale>
          <a:sx n="71" d="100"/>
          <a:sy n="71" d="100"/>
        </p:scale>
        <p:origin x="12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3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76"/>
    </p:cViewPr>
  </p:sorter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5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viewProps" Target="viewProps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B9F90-613E-4C54-AB49-A0F2D2AB473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BC694-ED1C-4544-B2BA-82F85778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26" algn="l" defTabSz="9140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52" algn="l" defTabSz="9140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80" algn="l" defTabSz="9140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04" algn="l" defTabSz="9140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31" algn="l" defTabSz="9140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57" algn="l" defTabSz="9140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84" algn="l" defTabSz="9140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10" algn="l" defTabSz="9140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A9A741-CD53-4E2C-AFD2-97BE2F4CD5E4}" type="slidenum">
              <a:rPr kumimoji="0"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kumimoji="0"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397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6FADA7-1182-4DDB-9E9E-839CCB20DAB4}" type="slidenum">
              <a:rPr kumimoji="0" lang="en-US" altLang="en-US">
                <a:solidFill>
                  <a:prstClr val="black"/>
                </a:solidFill>
              </a:rPr>
              <a:pPr/>
              <a:t>5</a:t>
            </a:fld>
            <a:endParaRPr kumimoji="0"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098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5EEA35F-DCB5-46E1-9601-385A9B5D2DE9}" type="slidenum">
              <a:rPr kumimoji="0" lang="en-US" altLang="en-US">
                <a:solidFill>
                  <a:prstClr val="black"/>
                </a:solidFill>
              </a:rPr>
              <a:pPr/>
              <a:t>6</a:t>
            </a:fld>
            <a:endParaRPr kumimoji="0"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25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C694-ED1C-4544-B2BA-82F857784A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3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4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2" rIns="91405" bIns="45702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8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2" rIns="91405" bIns="45702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708478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4421083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30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2" rIns="91405" bIns="45702"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9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9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2" rIns="91405" bIns="45702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8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228B-5575-47C7-8762-27C7FA0C3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1"/>
            <a:ext cx="8229600" cy="1828800"/>
          </a:xfrm>
        </p:spPr>
        <p:txBody>
          <a:bodyPr vert="horz" lIns="45702" tIns="0" rIns="45702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026" indent="0" algn="ctr">
              <a:buNone/>
            </a:lvl2pPr>
            <a:lvl3pPr marL="914052" indent="0" algn="ctr">
              <a:buNone/>
            </a:lvl3pPr>
            <a:lvl4pPr marL="1371080" indent="0" algn="ctr">
              <a:buNone/>
            </a:lvl4pPr>
            <a:lvl5pPr marL="1828104" indent="0" algn="ctr">
              <a:buNone/>
            </a:lvl5pPr>
            <a:lvl6pPr marL="2285131" indent="0" algn="ctr">
              <a:buNone/>
            </a:lvl6pPr>
            <a:lvl7pPr marL="2742157" indent="0" algn="ctr">
              <a:buNone/>
            </a:lvl7pPr>
            <a:lvl8pPr marL="3199184" indent="0" algn="ctr">
              <a:buNone/>
            </a:lvl8pPr>
            <a:lvl9pPr marL="365621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2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24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8" y="1535113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362203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362203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3" y="1524003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02" rIns="45702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02" tIns="45702" rIns="45702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2133600"/>
              <a:ext cx="9144000" cy="4724400"/>
            </a:xfrm>
            <a:prstGeom prst="rect">
              <a:avLst/>
            </a:prstGeom>
            <a:solidFill>
              <a:srgbClr val="6130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ln>
                  <a:solidFill>
                    <a:srgbClr val="800000"/>
                  </a:solidFill>
                </a:ln>
                <a:solidFill>
                  <a:prstClr val="white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711"/>
            <a:stretch>
              <a:fillRect/>
            </a:stretch>
          </p:blipFill>
          <p:spPr bwMode="auto">
            <a:xfrm>
              <a:off x="0" y="0"/>
              <a:ext cx="9144000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6324600"/>
              <a:ext cx="220027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130427"/>
            <a:ext cx="7772400" cy="267017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6858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62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EDDC3C-3274-4E4E-9C6A-DAD5A292ECD7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736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86AFA8-FE4F-4DE4-BA15-BA475832C779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3503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CE156F-7AAE-460F-AFBE-DA522F3CC7B9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658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4CCD03-5E01-41D4-A410-6F5E1683B2CA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04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32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4267201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1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2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D733A46E-0997-4E75-A670-E382EF368D8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2B08F8-F84A-4F8F-9685-61986F82AAE5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F734-4AC9-4113-BDCF-C14B58A9DDCE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247A0F-E2FF-4723-BF37-B49CAAA2642D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2134-CE13-49EE-80E1-A07C25E2B62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57A0-5980-4E0B-AA13-320C32A5062A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D385-F4BF-4C3F-B1D8-2BD8795823D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B556-7C52-48EC-9ECF-16CC7067BD0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1B01-86E0-4C57-87C7-D9BE3D514B3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34DB36-238F-43E8-9410-DBF536BAF25A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8" y="2313434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3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0D3F-D281-4098-AC26-C59216CDC38B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AE3A-EB23-47E7-A996-FD3A17DAD93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1"/>
            <a:ext cx="37719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2" y="1828801"/>
            <a:ext cx="37719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6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183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79F629B-D48E-45E2-98E5-8045F591D5F7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05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2" y="1828801"/>
            <a:ext cx="7696200" cy="3657600"/>
          </a:xfrm>
        </p:spPr>
        <p:txBody>
          <a:bodyPr/>
          <a:lstStyle/>
          <a:p>
            <a:endParaRPr lang="ms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83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AA982B6-6333-43D8-B00E-6A94FD1B1EB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14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2339975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8211" name="Line 3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000000"/>
              </a:solidFill>
            </a:endParaRPr>
          </a:p>
        </p:txBody>
      </p:sp>
      <p:sp>
        <p:nvSpPr>
          <p:cNvPr id="4782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78213" name="Text Box 5"/>
          <p:cNvSpPr txBox="1"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000" smtClean="0">
                <a:solidFill>
                  <a:srgbClr val="000000"/>
                </a:solidFill>
              </a:rPr>
              <a:t>Princeton University     •     COS 226     •     Algorithms and Data Structures     •     Spring 2003     •    http://www.Princeton.EDU/~cs226</a:t>
            </a:r>
          </a:p>
        </p:txBody>
      </p:sp>
    </p:spTree>
    <p:extLst>
      <p:ext uri="{BB962C8B-B14F-4D97-AF65-F5344CB8AC3E}">
        <p14:creationId xmlns:p14="http://schemas.microsoft.com/office/powerpoint/2010/main" val="25889690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BBA84D-BAD3-4A0F-B89E-4C9B480560A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63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1E901C-52D0-4E6C-8C9D-DA84280BE2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8498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EF4B49-E007-456C-976A-931C705E2C2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51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92B7A1-8C8A-4597-88E5-4CBDBDC4723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8919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3D36EA-BE16-4796-904F-1F46BDC577F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89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026" indent="0">
              <a:buNone/>
              <a:defRPr sz="2000" b="1"/>
            </a:lvl2pPr>
            <a:lvl3pPr marL="914052" indent="0">
              <a:buNone/>
              <a:defRPr sz="1800" b="1"/>
            </a:lvl3pPr>
            <a:lvl4pPr marL="1371080" indent="0">
              <a:buNone/>
              <a:defRPr sz="1600" b="1"/>
            </a:lvl4pPr>
            <a:lvl5pPr marL="1828104" indent="0">
              <a:buNone/>
              <a:defRPr sz="1600" b="1"/>
            </a:lvl5pPr>
            <a:lvl6pPr marL="2285131" indent="0">
              <a:buNone/>
              <a:defRPr sz="1600" b="1"/>
            </a:lvl6pPr>
            <a:lvl7pPr marL="2742157" indent="0">
              <a:buNone/>
              <a:defRPr sz="1600" b="1"/>
            </a:lvl7pPr>
            <a:lvl8pPr marL="3199184" indent="0">
              <a:buNone/>
              <a:defRPr sz="1600" b="1"/>
            </a:lvl8pPr>
            <a:lvl9pPr marL="365621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7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40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026" indent="0">
              <a:buNone/>
              <a:defRPr sz="2000" b="1"/>
            </a:lvl2pPr>
            <a:lvl3pPr marL="914052" indent="0">
              <a:buNone/>
              <a:defRPr sz="1800" b="1"/>
            </a:lvl3pPr>
            <a:lvl4pPr marL="1371080" indent="0">
              <a:buNone/>
              <a:defRPr sz="1600" b="1"/>
            </a:lvl4pPr>
            <a:lvl5pPr marL="1828104" indent="0">
              <a:buNone/>
              <a:defRPr sz="1600" b="1"/>
            </a:lvl5pPr>
            <a:lvl6pPr marL="2285131" indent="0">
              <a:buNone/>
              <a:defRPr sz="1600" b="1"/>
            </a:lvl6pPr>
            <a:lvl7pPr marL="2742157" indent="0">
              <a:buNone/>
              <a:defRPr sz="1600" b="1"/>
            </a:lvl7pPr>
            <a:lvl8pPr marL="3199184" indent="0">
              <a:buNone/>
              <a:defRPr sz="1600" b="1"/>
            </a:lvl8pPr>
            <a:lvl9pPr marL="365621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7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34F0DF-335A-43F3-9FC4-26E517D90D4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8520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A8CB46-BCDA-435C-A246-4DD5F41FE40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646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0CC749-CACC-4DCA-B73D-A409E5ED6E1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3221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F74888-47C7-4BDF-A301-04E5E5099CF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614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9765D2-4EC4-4992-88D3-56C7989FD0E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16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3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4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2" rIns="91405" bIns="45702"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2" rIns="91405" bIns="45702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4" y="601886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2" rIns="91405" bIns="45702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9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2" rIns="91405" bIns="45702"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7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026" indent="0">
              <a:buNone/>
              <a:defRPr sz="1200"/>
            </a:lvl2pPr>
            <a:lvl3pPr marL="914052" indent="0">
              <a:buNone/>
              <a:defRPr sz="1000"/>
            </a:lvl3pPr>
            <a:lvl4pPr marL="1371080" indent="0">
              <a:buNone/>
              <a:defRPr sz="900"/>
            </a:lvl4pPr>
            <a:lvl5pPr marL="1828104" indent="0">
              <a:buNone/>
              <a:defRPr sz="900"/>
            </a:lvl5pPr>
            <a:lvl6pPr marL="2285131" indent="0">
              <a:buNone/>
              <a:defRPr sz="900"/>
            </a:lvl6pPr>
            <a:lvl7pPr marL="2742157" indent="0">
              <a:buNone/>
              <a:defRPr sz="900"/>
            </a:lvl7pPr>
            <a:lvl8pPr marL="3199184" indent="0">
              <a:buNone/>
              <a:defRPr sz="900"/>
            </a:lvl8pPr>
            <a:lvl9pPr marL="365621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3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4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2" rIns="91405" bIns="45702"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2" rIns="91405" bIns="45702"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4" y="601886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2" rIns="91405" bIns="45702"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2" rIns="91405" bIns="45702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11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026" indent="0">
              <a:buNone/>
              <a:defRPr sz="2800"/>
            </a:lvl2pPr>
            <a:lvl3pPr marL="914052" indent="0">
              <a:buNone/>
              <a:defRPr sz="2400"/>
            </a:lvl3pPr>
            <a:lvl4pPr marL="1371080" indent="0">
              <a:buNone/>
              <a:defRPr sz="2000"/>
            </a:lvl4pPr>
            <a:lvl5pPr marL="1828104" indent="0">
              <a:buNone/>
              <a:defRPr sz="2000"/>
            </a:lvl5pPr>
            <a:lvl6pPr marL="2285131" indent="0">
              <a:buNone/>
              <a:defRPr sz="2000"/>
            </a:lvl6pPr>
            <a:lvl7pPr marL="2742157" indent="0">
              <a:buNone/>
              <a:defRPr sz="2000"/>
            </a:lvl7pPr>
            <a:lvl8pPr marL="3199184" indent="0">
              <a:buNone/>
              <a:defRPr sz="2000"/>
            </a:lvl8pPr>
            <a:lvl9pPr marL="365621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3" y="4133091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026" indent="0">
              <a:buNone/>
              <a:defRPr sz="1200"/>
            </a:lvl2pPr>
            <a:lvl3pPr marL="914052" indent="0">
              <a:buNone/>
              <a:defRPr sz="1000"/>
            </a:lvl3pPr>
            <a:lvl4pPr marL="1371080" indent="0">
              <a:buNone/>
              <a:defRPr sz="900"/>
            </a:lvl4pPr>
            <a:lvl5pPr marL="1828104" indent="0">
              <a:buNone/>
              <a:defRPr sz="900"/>
            </a:lvl5pPr>
            <a:lvl6pPr marL="2285131" indent="0">
              <a:buNone/>
              <a:defRPr sz="900"/>
            </a:lvl6pPr>
            <a:lvl7pPr marL="2742157" indent="0">
              <a:buNone/>
              <a:defRPr sz="900"/>
            </a:lvl7pPr>
            <a:lvl8pPr marL="3199184" indent="0">
              <a:buNone/>
              <a:defRPr sz="900"/>
            </a:lvl8pPr>
            <a:lvl9pPr marL="365621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7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2" rIns="91405" bIns="45702"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4" y="-21510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2" rIns="91405" bIns="45702"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2" rIns="91405" bIns="45702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6"/>
            <a:ext cx="7024744" cy="1143000"/>
          </a:xfrm>
          <a:prstGeom prst="rect">
            <a:avLst/>
          </a:prstGeom>
        </p:spPr>
        <p:txBody>
          <a:bodyPr vert="horz" lIns="91405" tIns="45702" rIns="91405" bIns="45702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4" y="2323655"/>
            <a:ext cx="6777317" cy="3508977"/>
          </a:xfrm>
          <a:prstGeom prst="rect">
            <a:avLst/>
          </a:prstGeom>
        </p:spPr>
        <p:txBody>
          <a:bodyPr vert="horz" lIns="91405" tIns="45702" rIns="91405" bIns="4570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90" y="224494"/>
            <a:ext cx="2133600" cy="365125"/>
          </a:xfrm>
          <a:prstGeom prst="rect">
            <a:avLst/>
          </a:prstGeom>
        </p:spPr>
        <p:txBody>
          <a:bodyPr vert="horz" lIns="91405" tIns="45702" rIns="91405" bIns="45702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51" y="5852161"/>
            <a:ext cx="3502152" cy="365125"/>
          </a:xfrm>
          <a:prstGeom prst="rect">
            <a:avLst/>
          </a:prstGeom>
        </p:spPr>
        <p:txBody>
          <a:bodyPr vert="horz" lIns="91405" tIns="45702" rIns="91405" bIns="45702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4"/>
            <a:ext cx="1332156" cy="365125"/>
          </a:xfrm>
          <a:prstGeom prst="rect">
            <a:avLst/>
          </a:prstGeom>
        </p:spPr>
        <p:txBody>
          <a:bodyPr vert="horz" lIns="91405" tIns="45702" rIns="91405" bIns="45702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95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052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70" indent="-274216" algn="l" defTabSz="914052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9837" indent="-274216" algn="l" defTabSz="914052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052" indent="-228513" algn="l" defTabSz="914052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284" indent="-228513" algn="l" defTabSz="914052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377" indent="-228513" algn="l" defTabSz="914052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328" indent="-228513" algn="l" defTabSz="914052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8419" indent="-228513" algn="l" defTabSz="914052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19511" indent="-228513" algn="l" defTabSz="914052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0602" indent="-228513" algn="l" defTabSz="914052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6" algn="l" defTabSz="914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52" algn="l" defTabSz="914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80" algn="l" defTabSz="914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04" algn="l" defTabSz="914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31" algn="l" defTabSz="914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57" algn="l" defTabSz="914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84" algn="l" defTabSz="914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10" algn="l" defTabSz="914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05" tIns="45702" rIns="91405" bIns="45702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 lIns="91405" tIns="45702" rIns="91405" bIns="45702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05" tIns="45702" rIns="91405" bIns="45702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05" tIns="45702" rIns="91405" bIns="45702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tIns="45702" rIns="0" bIns="45702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432" indent="-411324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49" indent="-283356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25" indent="-228513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798" indent="-182811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748" indent="-182811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121" indent="-182811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214" indent="-182811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6305" indent="-182811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7397" indent="-182811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0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5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613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2" rIns="91405" bIns="45702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613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2" rIns="91405" bIns="45702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5" tIns="45702" rIns="91405" bIns="457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5" tIns="45702" rIns="91405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0"/>
            <a:ext cx="2133600" cy="365125"/>
          </a:xfrm>
          <a:prstGeom prst="rect">
            <a:avLst/>
          </a:prstGeom>
        </p:spPr>
        <p:txBody>
          <a:bodyPr vert="horz" wrap="square" lIns="91405" tIns="45702" rIns="91405" bIns="4570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CAB905-9351-4B46-8824-6F9A0028BBD1}" type="slidenum">
              <a:rPr lang="en-US" altLang="en-US" smtClean="0">
                <a:solidFill>
                  <a:prstClr val="whit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05" tIns="45702" rIns="91405" bIns="45702" rtlCol="0" anchor="ctr"/>
          <a:lstStyle>
            <a:lvl1pPr algn="l" eaLnBrk="1" hangingPunct="1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76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5pPr>
      <a:lvl6pPr marL="45702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05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08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10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770" indent="-34277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668" indent="-28564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2567" indent="-228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599592" indent="-228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6618" indent="-228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3644" indent="-228513" algn="l" defTabSz="9140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71" indent="-228513" algn="l" defTabSz="9140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97" indent="-228513" algn="l" defTabSz="9140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23" indent="-228513" algn="l" defTabSz="9140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6" algn="l" defTabSz="914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52" algn="l" defTabSz="914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80" algn="l" defTabSz="914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04" algn="l" defTabSz="914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31" algn="l" defTabSz="914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57" algn="l" defTabSz="914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84" algn="l" defTabSz="914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10" algn="l" defTabSz="914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768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819394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273" indent="-307273" algn="l" defTabSz="8193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5757" indent="-256061" algn="l" defTabSz="819394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242" indent="-204848" algn="l" defTabSz="8193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939" indent="-204848" algn="l" defTabSz="8193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3636" indent="-204848" algn="l" defTabSz="8193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3333" indent="-204848" algn="l" defTabSz="8193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3030" indent="-204848" algn="l" defTabSz="8193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2727" indent="-204848" algn="l" defTabSz="8193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82424" indent="-204848" algn="l" defTabSz="8193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93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697" algn="l" defTabSz="8193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9394" algn="l" defTabSz="8193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9091" algn="l" defTabSz="8193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8788" algn="l" defTabSz="8193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8485" algn="l" defTabSz="8193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8182" algn="l" defTabSz="8193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7878" algn="l" defTabSz="8193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7575" algn="l" defTabSz="8193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  <p:sldLayoutId id="214748401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71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89686EED-5AFA-4468-8DC4-DAF44C354C0B}" type="slidenum">
              <a:rPr kumimoji="1" lang="en-US" smtClean="0">
                <a:solidFill>
                  <a:srgbClr val="000000"/>
                </a:solidFill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sz="1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4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50000"/>
        <a:buFont typeface="Monotype Sorts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35000"/>
        <a:buFont typeface="Monotype Sorts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80000"/>
        <a:buChar char="–"/>
        <a:defRPr kumimoji="1">
          <a:solidFill>
            <a:srgbClr val="004000"/>
          </a:solidFill>
          <a:latin typeface="+mn-lt"/>
        </a:defRPr>
      </a:lvl3pPr>
      <a:lvl4pPr marL="1147763" indent="-404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!"/>
        <a:defRPr kumimoji="1">
          <a:solidFill>
            <a:schemeClr val="folHlink"/>
          </a:solidFill>
          <a:latin typeface="+mn-lt"/>
        </a:defRPr>
      </a:lvl4pPr>
      <a:lvl5pPr marL="15398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3"/>
            <a:ext cx="7772400" cy="1470025"/>
          </a:xfrm>
        </p:spPr>
        <p:txBody>
          <a:bodyPr/>
          <a:lstStyle/>
          <a:p>
            <a:r>
              <a:rPr lang="en-US" dirty="0"/>
              <a:t>ECE 532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3276600"/>
          </a:xfrm>
        </p:spPr>
        <p:txBody>
          <a:bodyPr>
            <a:normAutofit/>
          </a:bodyPr>
          <a:lstStyle/>
          <a:p>
            <a:r>
              <a:rPr lang="en-US" dirty="0"/>
              <a:t>CHAPTER 4</a:t>
            </a:r>
            <a:r>
              <a:rPr lang="en-US" dirty="0" smtClean="0"/>
              <a:t>: GRAPHS (PART 4: Shortest </a:t>
            </a:r>
            <a:r>
              <a:rPr lang="en-US" dirty="0"/>
              <a:t>Path - </a:t>
            </a:r>
            <a:r>
              <a:rPr lang="en-US" dirty="0" err="1" smtClean="0"/>
              <a:t>Dijkstra’s</a:t>
            </a:r>
            <a:r>
              <a:rPr lang="en-US" dirty="0" smtClean="0"/>
              <a:t> algorithm) </a:t>
            </a:r>
          </a:p>
          <a:p>
            <a:r>
              <a:rPr lang="en-US" dirty="0" smtClean="0"/>
              <a:t>Lecturer</a:t>
            </a:r>
            <a:r>
              <a:rPr lang="en-US" dirty="0"/>
              <a:t>: Dr. </a:t>
            </a:r>
            <a:r>
              <a:rPr lang="en-US" dirty="0" err="1"/>
              <a:t>Roslina</a:t>
            </a:r>
            <a:r>
              <a:rPr lang="en-US" dirty="0"/>
              <a:t> </a:t>
            </a:r>
            <a:r>
              <a:rPr lang="en-US" dirty="0" err="1"/>
              <a:t>Mohamad</a:t>
            </a:r>
            <a:endParaRPr lang="en-US" dirty="0"/>
          </a:p>
          <a:p>
            <a:r>
              <a:rPr lang="en-US" dirty="0"/>
              <a:t>Room: Tower 2, Level 13, No:14C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3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pPr defTabSz="914400"/>
            <a:endParaRPr smtClean="0"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79070" y="-52070"/>
            <a:ext cx="8713470" cy="1921510"/>
          </a:xfrm>
          <a:custGeom>
            <a:avLst/>
            <a:gdLst/>
            <a:ahLst/>
            <a:cxnLst/>
            <a:rect l="l" t="t" r="r" b="b"/>
            <a:pathLst>
              <a:path w="8713470" h="1921510">
                <a:moveTo>
                  <a:pt x="0" y="52070"/>
                </a:moveTo>
                <a:lnTo>
                  <a:pt x="0" y="1921510"/>
                </a:lnTo>
                <a:lnTo>
                  <a:pt x="4357370" y="1921510"/>
                </a:lnTo>
              </a:path>
              <a:path w="8713470" h="1921510">
                <a:moveTo>
                  <a:pt x="4357370" y="1921510"/>
                </a:moveTo>
                <a:lnTo>
                  <a:pt x="8713470" y="1921510"/>
                </a:lnTo>
                <a:lnTo>
                  <a:pt x="8713470" y="52070"/>
                </a:lnTo>
              </a:path>
            </a:pathLst>
          </a:custGeom>
          <a:ln w="9344">
            <a:solidFill>
              <a:srgbClr val="00007F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914400"/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99540" y="3512820"/>
            <a:ext cx="1070610" cy="1423669"/>
          </a:xfrm>
          <a:custGeom>
            <a:avLst/>
            <a:gdLst/>
            <a:ahLst/>
            <a:cxnLst/>
            <a:rect l="l" t="t" r="r" b="b"/>
            <a:pathLst>
              <a:path w="1070610" h="1423669">
                <a:moveTo>
                  <a:pt x="1062990" y="1423669"/>
                </a:moveTo>
                <a:lnTo>
                  <a:pt x="1066799" y="1421129"/>
                </a:lnTo>
                <a:lnTo>
                  <a:pt x="1070610" y="1417319"/>
                </a:lnTo>
                <a:lnTo>
                  <a:pt x="7619" y="0"/>
                </a:lnTo>
                <a:lnTo>
                  <a:pt x="3809" y="3809"/>
                </a:lnTo>
                <a:lnTo>
                  <a:pt x="0" y="6350"/>
                </a:lnTo>
                <a:lnTo>
                  <a:pt x="1062990" y="14236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defTabSz="914400"/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46695" y="4920045"/>
            <a:ext cx="75443" cy="74798"/>
          </a:xfrm>
          <a:custGeom>
            <a:avLst/>
            <a:gdLst/>
            <a:ahLst/>
            <a:cxnLst/>
            <a:rect l="l" t="t" r="r" b="b"/>
            <a:pathLst>
              <a:path w="75443" h="74798">
                <a:moveTo>
                  <a:pt x="6944" y="59624"/>
                </a:moveTo>
                <a:lnTo>
                  <a:pt x="15905" y="68058"/>
                </a:lnTo>
                <a:lnTo>
                  <a:pt x="26728" y="73179"/>
                </a:lnTo>
                <a:lnTo>
                  <a:pt x="38464" y="74798"/>
                </a:lnTo>
                <a:lnTo>
                  <a:pt x="50167" y="72725"/>
                </a:lnTo>
                <a:lnTo>
                  <a:pt x="60284" y="67244"/>
                </a:lnTo>
                <a:lnTo>
                  <a:pt x="68837" y="58742"/>
                </a:lnTo>
                <a:lnTo>
                  <a:pt x="73956" y="48073"/>
                </a:lnTo>
                <a:lnTo>
                  <a:pt x="75443" y="36301"/>
                </a:lnTo>
                <a:lnTo>
                  <a:pt x="73098" y="24493"/>
                </a:lnTo>
                <a:lnTo>
                  <a:pt x="67904" y="15174"/>
                </a:lnTo>
                <a:lnTo>
                  <a:pt x="58944" y="6740"/>
                </a:lnTo>
                <a:lnTo>
                  <a:pt x="48121" y="1619"/>
                </a:lnTo>
                <a:lnTo>
                  <a:pt x="36385" y="0"/>
                </a:lnTo>
                <a:lnTo>
                  <a:pt x="24682" y="2072"/>
                </a:lnTo>
                <a:lnTo>
                  <a:pt x="14564" y="7554"/>
                </a:lnTo>
                <a:lnTo>
                  <a:pt x="5996" y="16270"/>
                </a:lnTo>
                <a:lnTo>
                  <a:pt x="1141" y="27226"/>
                </a:lnTo>
                <a:lnTo>
                  <a:pt x="0" y="39283"/>
                </a:lnTo>
                <a:lnTo>
                  <a:pt x="2572" y="51306"/>
                </a:lnTo>
                <a:lnTo>
                  <a:pt x="6944" y="5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defTabSz="914400"/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19860" y="2240279"/>
            <a:ext cx="1120140" cy="1256030"/>
          </a:xfrm>
          <a:custGeom>
            <a:avLst/>
            <a:gdLst/>
            <a:ahLst/>
            <a:cxnLst/>
            <a:rect l="l" t="t" r="r" b="b"/>
            <a:pathLst>
              <a:path w="1120140" h="1256030">
                <a:moveTo>
                  <a:pt x="0" y="1249680"/>
                </a:moveTo>
                <a:lnTo>
                  <a:pt x="3809" y="1253490"/>
                </a:lnTo>
                <a:lnTo>
                  <a:pt x="7620" y="1256030"/>
                </a:lnTo>
                <a:lnTo>
                  <a:pt x="1120140" y="6350"/>
                </a:lnTo>
                <a:lnTo>
                  <a:pt x="1116330" y="3810"/>
                </a:lnTo>
                <a:lnTo>
                  <a:pt x="1112520" y="0"/>
                </a:lnTo>
                <a:lnTo>
                  <a:pt x="0" y="1249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defTabSz="914400"/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65807" y="3478817"/>
            <a:ext cx="75084" cy="74354"/>
          </a:xfrm>
          <a:custGeom>
            <a:avLst/>
            <a:gdLst/>
            <a:ahLst/>
            <a:cxnLst/>
            <a:rect l="l" t="t" r="r" b="b"/>
            <a:pathLst>
              <a:path w="75084" h="74354">
                <a:moveTo>
                  <a:pt x="9602" y="12412"/>
                </a:moveTo>
                <a:lnTo>
                  <a:pt x="2880" y="22834"/>
                </a:lnTo>
                <a:lnTo>
                  <a:pt x="0" y="34527"/>
                </a:lnTo>
                <a:lnTo>
                  <a:pt x="892" y="46480"/>
                </a:lnTo>
                <a:lnTo>
                  <a:pt x="5490" y="57682"/>
                </a:lnTo>
                <a:lnTo>
                  <a:pt x="12142" y="65752"/>
                </a:lnTo>
                <a:lnTo>
                  <a:pt x="22810" y="71880"/>
                </a:lnTo>
                <a:lnTo>
                  <a:pt x="34889" y="74354"/>
                </a:lnTo>
                <a:lnTo>
                  <a:pt x="47127" y="73172"/>
                </a:lnTo>
                <a:lnTo>
                  <a:pt x="58277" y="68334"/>
                </a:lnTo>
                <a:lnTo>
                  <a:pt x="65482" y="61942"/>
                </a:lnTo>
                <a:lnTo>
                  <a:pt x="72203" y="51519"/>
                </a:lnTo>
                <a:lnTo>
                  <a:pt x="75084" y="39826"/>
                </a:lnTo>
                <a:lnTo>
                  <a:pt x="74191" y="27874"/>
                </a:lnTo>
                <a:lnTo>
                  <a:pt x="69593" y="16671"/>
                </a:lnTo>
                <a:lnTo>
                  <a:pt x="62942" y="8602"/>
                </a:lnTo>
                <a:lnTo>
                  <a:pt x="52273" y="2473"/>
                </a:lnTo>
                <a:lnTo>
                  <a:pt x="40194" y="0"/>
                </a:lnTo>
                <a:lnTo>
                  <a:pt x="27956" y="1182"/>
                </a:lnTo>
                <a:lnTo>
                  <a:pt x="16807" y="6019"/>
                </a:lnTo>
                <a:lnTo>
                  <a:pt x="9602" y="12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defTabSz="914400"/>
            <a:endParaRPr smtClean="0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18697" y="2183687"/>
            <a:ext cx="74354" cy="74702"/>
          </a:xfrm>
          <a:custGeom>
            <a:avLst/>
            <a:gdLst/>
            <a:ahLst/>
            <a:cxnLst/>
            <a:rect l="l" t="t" r="r" b="b"/>
            <a:pathLst>
              <a:path w="74354" h="74702">
                <a:moveTo>
                  <a:pt x="65752" y="62942"/>
                </a:moveTo>
                <a:lnTo>
                  <a:pt x="71880" y="51775"/>
                </a:lnTo>
                <a:lnTo>
                  <a:pt x="74354" y="39655"/>
                </a:lnTo>
                <a:lnTo>
                  <a:pt x="73172" y="27623"/>
                </a:lnTo>
                <a:lnTo>
                  <a:pt x="68334" y="16720"/>
                </a:lnTo>
                <a:lnTo>
                  <a:pt x="61942" y="9602"/>
                </a:lnTo>
                <a:lnTo>
                  <a:pt x="51519" y="2880"/>
                </a:lnTo>
                <a:lnTo>
                  <a:pt x="39826" y="0"/>
                </a:lnTo>
                <a:lnTo>
                  <a:pt x="27874" y="892"/>
                </a:lnTo>
                <a:lnTo>
                  <a:pt x="16671" y="5490"/>
                </a:lnTo>
                <a:lnTo>
                  <a:pt x="8602" y="12142"/>
                </a:lnTo>
                <a:lnTo>
                  <a:pt x="2473" y="22679"/>
                </a:lnTo>
                <a:lnTo>
                  <a:pt x="0" y="34502"/>
                </a:lnTo>
                <a:lnTo>
                  <a:pt x="1182" y="46569"/>
                </a:lnTo>
                <a:lnTo>
                  <a:pt x="6019" y="57839"/>
                </a:lnTo>
                <a:lnTo>
                  <a:pt x="12412" y="65482"/>
                </a:lnTo>
                <a:lnTo>
                  <a:pt x="22834" y="72074"/>
                </a:lnTo>
                <a:lnTo>
                  <a:pt x="34527" y="74702"/>
                </a:lnTo>
                <a:lnTo>
                  <a:pt x="46480" y="73635"/>
                </a:lnTo>
                <a:lnTo>
                  <a:pt x="57682" y="69142"/>
                </a:lnTo>
                <a:lnTo>
                  <a:pt x="65752" y="62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defTabSz="914400"/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53970" y="2217420"/>
            <a:ext cx="1993900" cy="1145539"/>
          </a:xfrm>
          <a:custGeom>
            <a:avLst/>
            <a:gdLst/>
            <a:ahLst/>
            <a:cxnLst/>
            <a:rect l="l" t="t" r="r" b="b"/>
            <a:pathLst>
              <a:path w="1993900" h="1145539">
                <a:moveTo>
                  <a:pt x="3810" y="0"/>
                </a:moveTo>
                <a:lnTo>
                  <a:pt x="2540" y="3809"/>
                </a:lnTo>
                <a:lnTo>
                  <a:pt x="0" y="7619"/>
                </a:lnTo>
                <a:lnTo>
                  <a:pt x="1990090" y="1145539"/>
                </a:lnTo>
                <a:lnTo>
                  <a:pt x="1991359" y="1140459"/>
                </a:lnTo>
                <a:lnTo>
                  <a:pt x="1993900" y="1136650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defTabSz="914400"/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34493" y="3336454"/>
            <a:ext cx="75013" cy="74225"/>
          </a:xfrm>
          <a:custGeom>
            <a:avLst/>
            <a:gdLst/>
            <a:ahLst/>
            <a:cxnLst/>
            <a:rect l="l" t="t" r="r" b="b"/>
            <a:pathLst>
              <a:path w="75013" h="74225">
                <a:moveTo>
                  <a:pt x="18456" y="69685"/>
                </a:moveTo>
                <a:lnTo>
                  <a:pt x="29940" y="73881"/>
                </a:lnTo>
                <a:lnTo>
                  <a:pt x="41975" y="74225"/>
                </a:lnTo>
                <a:lnTo>
                  <a:pt x="53529" y="70974"/>
                </a:lnTo>
                <a:lnTo>
                  <a:pt x="63573" y="64385"/>
                </a:lnTo>
                <a:lnTo>
                  <a:pt x="70526" y="55715"/>
                </a:lnTo>
                <a:lnTo>
                  <a:pt x="74760" y="44036"/>
                </a:lnTo>
                <a:lnTo>
                  <a:pt x="75013" y="31874"/>
                </a:lnTo>
                <a:lnTo>
                  <a:pt x="71554" y="20381"/>
                </a:lnTo>
                <a:lnTo>
                  <a:pt x="64655" y="10710"/>
                </a:lnTo>
                <a:lnTo>
                  <a:pt x="56556" y="4915"/>
                </a:lnTo>
                <a:lnTo>
                  <a:pt x="45072" y="592"/>
                </a:lnTo>
                <a:lnTo>
                  <a:pt x="33038" y="0"/>
                </a:lnTo>
                <a:lnTo>
                  <a:pt x="21483" y="3072"/>
                </a:lnTo>
                <a:lnTo>
                  <a:pt x="11439" y="9746"/>
                </a:lnTo>
                <a:lnTo>
                  <a:pt x="4486" y="18885"/>
                </a:lnTo>
                <a:lnTo>
                  <a:pt x="252" y="29937"/>
                </a:lnTo>
                <a:lnTo>
                  <a:pt x="0" y="41800"/>
                </a:lnTo>
                <a:lnTo>
                  <a:pt x="3458" y="53322"/>
                </a:lnTo>
                <a:lnTo>
                  <a:pt x="10357" y="63348"/>
                </a:lnTo>
                <a:lnTo>
                  <a:pt x="18456" y="69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defTabSz="914400"/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84120" y="3373120"/>
            <a:ext cx="2087880" cy="1584959"/>
          </a:xfrm>
          <a:custGeom>
            <a:avLst/>
            <a:gdLst/>
            <a:ahLst/>
            <a:cxnLst/>
            <a:rect l="l" t="t" r="r" b="b"/>
            <a:pathLst>
              <a:path w="2087880" h="1584959">
                <a:moveTo>
                  <a:pt x="0" y="1584959"/>
                </a:moveTo>
                <a:lnTo>
                  <a:pt x="20878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914400"/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484120" y="4880610"/>
            <a:ext cx="2202180" cy="81279"/>
          </a:xfrm>
          <a:custGeom>
            <a:avLst/>
            <a:gdLst/>
            <a:ahLst/>
            <a:cxnLst/>
            <a:rect l="l" t="t" r="r" b="b"/>
            <a:pathLst>
              <a:path w="2202180" h="81279">
                <a:moveTo>
                  <a:pt x="0" y="72389"/>
                </a:moveTo>
                <a:lnTo>
                  <a:pt x="0" y="81279"/>
                </a:lnTo>
                <a:lnTo>
                  <a:pt x="2202180" y="10159"/>
                </a:lnTo>
                <a:lnTo>
                  <a:pt x="220218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defTabSz="914400"/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678680" y="4847543"/>
            <a:ext cx="74930" cy="74976"/>
          </a:xfrm>
          <a:custGeom>
            <a:avLst/>
            <a:gdLst/>
            <a:ahLst/>
            <a:cxnLst/>
            <a:rect l="l" t="t" r="r" b="b"/>
            <a:pathLst>
              <a:path w="74930" h="74976">
                <a:moveTo>
                  <a:pt x="39370" y="74976"/>
                </a:moveTo>
                <a:lnTo>
                  <a:pt x="52712" y="72283"/>
                </a:lnTo>
                <a:lnTo>
                  <a:pt x="63783" y="64903"/>
                </a:lnTo>
                <a:lnTo>
                  <a:pt x="71536" y="53878"/>
                </a:lnTo>
                <a:lnTo>
                  <a:pt x="74930" y="40253"/>
                </a:lnTo>
                <a:lnTo>
                  <a:pt x="74930" y="35606"/>
                </a:lnTo>
                <a:lnTo>
                  <a:pt x="72166" y="22055"/>
                </a:lnTo>
                <a:lnTo>
                  <a:pt x="64673" y="10872"/>
                </a:lnTo>
                <a:lnTo>
                  <a:pt x="53648" y="3154"/>
                </a:lnTo>
                <a:lnTo>
                  <a:pt x="40288" y="0"/>
                </a:lnTo>
                <a:lnTo>
                  <a:pt x="36830" y="46"/>
                </a:lnTo>
                <a:lnTo>
                  <a:pt x="23314" y="2722"/>
                </a:lnTo>
                <a:lnTo>
                  <a:pt x="11851" y="9992"/>
                </a:lnTo>
                <a:lnTo>
                  <a:pt x="3674" y="20716"/>
                </a:lnTo>
                <a:lnTo>
                  <a:pt x="19" y="33756"/>
                </a:lnTo>
                <a:lnTo>
                  <a:pt x="0" y="38146"/>
                </a:lnTo>
                <a:lnTo>
                  <a:pt x="2609" y="51458"/>
                </a:lnTo>
                <a:lnTo>
                  <a:pt x="9774" y="62802"/>
                </a:lnTo>
                <a:lnTo>
                  <a:pt x="20500" y="71002"/>
                </a:lnTo>
                <a:lnTo>
                  <a:pt x="33792" y="74882"/>
                </a:lnTo>
                <a:lnTo>
                  <a:pt x="39370" y="74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defTabSz="914400"/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69460" y="2301240"/>
            <a:ext cx="2138680" cy="1075689"/>
          </a:xfrm>
          <a:custGeom>
            <a:avLst/>
            <a:gdLst/>
            <a:ahLst/>
            <a:cxnLst/>
            <a:rect l="l" t="t" r="r" b="b"/>
            <a:pathLst>
              <a:path w="2138680" h="1075689">
                <a:moveTo>
                  <a:pt x="0" y="1068070"/>
                </a:moveTo>
                <a:lnTo>
                  <a:pt x="2539" y="1071880"/>
                </a:lnTo>
                <a:lnTo>
                  <a:pt x="5079" y="1075689"/>
                </a:lnTo>
                <a:lnTo>
                  <a:pt x="2138680" y="8889"/>
                </a:lnTo>
                <a:lnTo>
                  <a:pt x="2136140" y="5080"/>
                </a:lnTo>
                <a:lnTo>
                  <a:pt x="2133599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defTabSz="914400"/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695905" y="2254715"/>
            <a:ext cx="73998" cy="74781"/>
          </a:xfrm>
          <a:custGeom>
            <a:avLst/>
            <a:gdLst/>
            <a:ahLst/>
            <a:cxnLst/>
            <a:rect l="l" t="t" r="r" b="b"/>
            <a:pathLst>
              <a:path w="73998" h="74781">
                <a:moveTo>
                  <a:pt x="54144" y="70654"/>
                </a:moveTo>
                <a:lnTo>
                  <a:pt x="63831" y="63486"/>
                </a:lnTo>
                <a:lnTo>
                  <a:pt x="70562" y="53669"/>
                </a:lnTo>
                <a:lnTo>
                  <a:pt x="73998" y="42150"/>
                </a:lnTo>
                <a:lnTo>
                  <a:pt x="73799" y="29881"/>
                </a:lnTo>
                <a:lnTo>
                  <a:pt x="70654" y="19854"/>
                </a:lnTo>
                <a:lnTo>
                  <a:pt x="63356" y="10166"/>
                </a:lnTo>
                <a:lnTo>
                  <a:pt x="53285" y="3435"/>
                </a:lnTo>
                <a:lnTo>
                  <a:pt x="41593" y="0"/>
                </a:lnTo>
                <a:lnTo>
                  <a:pt x="29433" y="198"/>
                </a:lnTo>
                <a:lnTo>
                  <a:pt x="19854" y="3344"/>
                </a:lnTo>
                <a:lnTo>
                  <a:pt x="10166" y="11137"/>
                </a:lnTo>
                <a:lnTo>
                  <a:pt x="3435" y="21253"/>
                </a:lnTo>
                <a:lnTo>
                  <a:pt x="0" y="32743"/>
                </a:lnTo>
                <a:lnTo>
                  <a:pt x="198" y="44657"/>
                </a:lnTo>
                <a:lnTo>
                  <a:pt x="3344" y="54144"/>
                </a:lnTo>
                <a:lnTo>
                  <a:pt x="10311" y="64254"/>
                </a:lnTo>
                <a:lnTo>
                  <a:pt x="19828" y="71238"/>
                </a:lnTo>
                <a:lnTo>
                  <a:pt x="31010" y="74781"/>
                </a:lnTo>
                <a:lnTo>
                  <a:pt x="42971" y="74567"/>
                </a:lnTo>
                <a:lnTo>
                  <a:pt x="54144" y="70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defTabSz="914400"/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572000" y="3373120"/>
            <a:ext cx="144779" cy="1511299"/>
          </a:xfrm>
          <a:custGeom>
            <a:avLst/>
            <a:gdLst/>
            <a:ahLst/>
            <a:cxnLst/>
            <a:rect l="l" t="t" r="r" b="b"/>
            <a:pathLst>
              <a:path w="144779" h="1511300">
                <a:moveTo>
                  <a:pt x="0" y="0"/>
                </a:moveTo>
                <a:lnTo>
                  <a:pt x="144779" y="15112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914400"/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715510" y="4522470"/>
            <a:ext cx="3427730" cy="375919"/>
          </a:xfrm>
          <a:custGeom>
            <a:avLst/>
            <a:gdLst/>
            <a:ahLst/>
            <a:cxnLst/>
            <a:rect l="l" t="t" r="r" b="b"/>
            <a:pathLst>
              <a:path w="3427730" h="375920">
                <a:moveTo>
                  <a:pt x="1269" y="370839"/>
                </a:moveTo>
                <a:lnTo>
                  <a:pt x="1269" y="375919"/>
                </a:lnTo>
                <a:lnTo>
                  <a:pt x="3427730" y="10159"/>
                </a:lnTo>
                <a:lnTo>
                  <a:pt x="3426460" y="5079"/>
                </a:lnTo>
                <a:lnTo>
                  <a:pt x="3426460" y="0"/>
                </a:lnTo>
                <a:lnTo>
                  <a:pt x="0" y="367029"/>
                </a:lnTo>
                <a:lnTo>
                  <a:pt x="1269" y="370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defTabSz="914400"/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134333" y="4486643"/>
            <a:ext cx="75178" cy="75196"/>
          </a:xfrm>
          <a:custGeom>
            <a:avLst/>
            <a:gdLst/>
            <a:ahLst/>
            <a:cxnLst/>
            <a:rect l="l" t="t" r="r" b="b"/>
            <a:pathLst>
              <a:path w="75178" h="75196">
                <a:moveTo>
                  <a:pt x="41926" y="75196"/>
                </a:moveTo>
                <a:lnTo>
                  <a:pt x="54685" y="71169"/>
                </a:lnTo>
                <a:lnTo>
                  <a:pt x="65053" y="63192"/>
                </a:lnTo>
                <a:lnTo>
                  <a:pt x="72170" y="52297"/>
                </a:lnTo>
                <a:lnTo>
                  <a:pt x="75178" y="39513"/>
                </a:lnTo>
                <a:lnTo>
                  <a:pt x="74946" y="33286"/>
                </a:lnTo>
                <a:lnTo>
                  <a:pt x="71500" y="20330"/>
                </a:lnTo>
                <a:lnTo>
                  <a:pt x="63684" y="9862"/>
                </a:lnTo>
                <a:lnTo>
                  <a:pt x="52671" y="2785"/>
                </a:lnTo>
                <a:lnTo>
                  <a:pt x="39634" y="0"/>
                </a:lnTo>
                <a:lnTo>
                  <a:pt x="34306" y="266"/>
                </a:lnTo>
                <a:lnTo>
                  <a:pt x="21149" y="4324"/>
                </a:lnTo>
                <a:lnTo>
                  <a:pt x="10478" y="12339"/>
                </a:lnTo>
                <a:lnTo>
                  <a:pt x="3144" y="23365"/>
                </a:lnTo>
                <a:lnTo>
                  <a:pt x="0" y="36455"/>
                </a:lnTo>
                <a:lnTo>
                  <a:pt x="16" y="40906"/>
                </a:lnTo>
                <a:lnTo>
                  <a:pt x="4137" y="54375"/>
                </a:lnTo>
                <a:lnTo>
                  <a:pt x="12312" y="64935"/>
                </a:lnTo>
                <a:lnTo>
                  <a:pt x="23463" y="72049"/>
                </a:lnTo>
                <a:lnTo>
                  <a:pt x="36511" y="75176"/>
                </a:lnTo>
                <a:lnTo>
                  <a:pt x="41926" y="75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defTabSz="914400"/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28459" y="2289810"/>
            <a:ext cx="1431290" cy="2211070"/>
          </a:xfrm>
          <a:custGeom>
            <a:avLst/>
            <a:gdLst/>
            <a:ahLst/>
            <a:cxnLst/>
            <a:rect l="l" t="t" r="r" b="b"/>
            <a:pathLst>
              <a:path w="1431290" h="2211069">
                <a:moveTo>
                  <a:pt x="1423670" y="2211070"/>
                </a:moveTo>
                <a:lnTo>
                  <a:pt x="1427480" y="2208529"/>
                </a:lnTo>
                <a:lnTo>
                  <a:pt x="1431290" y="2205990"/>
                </a:lnTo>
                <a:lnTo>
                  <a:pt x="7620" y="0"/>
                </a:lnTo>
                <a:lnTo>
                  <a:pt x="3810" y="2539"/>
                </a:lnTo>
                <a:lnTo>
                  <a:pt x="0" y="5079"/>
                </a:lnTo>
                <a:lnTo>
                  <a:pt x="1423670" y="2211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defTabSz="914400"/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134631" y="4487105"/>
            <a:ext cx="75606" cy="74855"/>
          </a:xfrm>
          <a:custGeom>
            <a:avLst/>
            <a:gdLst/>
            <a:ahLst/>
            <a:cxnLst/>
            <a:rect l="l" t="t" r="r" b="b"/>
            <a:pathLst>
              <a:path w="75606" h="74855">
                <a:moveTo>
                  <a:pt x="6068" y="58224"/>
                </a:moveTo>
                <a:lnTo>
                  <a:pt x="14546" y="67017"/>
                </a:lnTo>
                <a:lnTo>
                  <a:pt x="25104" y="72629"/>
                </a:lnTo>
                <a:lnTo>
                  <a:pt x="36847" y="74855"/>
                </a:lnTo>
                <a:lnTo>
                  <a:pt x="48880" y="73487"/>
                </a:lnTo>
                <a:lnTo>
                  <a:pt x="58138" y="69654"/>
                </a:lnTo>
                <a:lnTo>
                  <a:pt x="67262" y="61411"/>
                </a:lnTo>
                <a:lnTo>
                  <a:pt x="73146" y="51030"/>
                </a:lnTo>
                <a:lnTo>
                  <a:pt x="75606" y="39429"/>
                </a:lnTo>
                <a:lnTo>
                  <a:pt x="74458" y="27526"/>
                </a:lnTo>
                <a:lnTo>
                  <a:pt x="69568" y="16314"/>
                </a:lnTo>
                <a:lnTo>
                  <a:pt x="61066" y="7611"/>
                </a:lnTo>
                <a:lnTo>
                  <a:pt x="50397" y="2084"/>
                </a:lnTo>
                <a:lnTo>
                  <a:pt x="38625" y="0"/>
                </a:lnTo>
                <a:lnTo>
                  <a:pt x="26817" y="1624"/>
                </a:lnTo>
                <a:lnTo>
                  <a:pt x="17498" y="6154"/>
                </a:lnTo>
                <a:lnTo>
                  <a:pt x="8246" y="13930"/>
                </a:lnTo>
                <a:lnTo>
                  <a:pt x="2348" y="24153"/>
                </a:lnTo>
                <a:lnTo>
                  <a:pt x="0" y="35794"/>
                </a:lnTo>
                <a:lnTo>
                  <a:pt x="1392" y="47821"/>
                </a:lnTo>
                <a:lnTo>
                  <a:pt x="6068" y="5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defTabSz="914400"/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72000" y="3373120"/>
            <a:ext cx="3600450" cy="1151889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0" y="0"/>
                </a:moveTo>
                <a:lnTo>
                  <a:pt x="3600450" y="11518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914400"/>
            <a:endParaRPr smtClean="0"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556510" y="2221229"/>
            <a:ext cx="4175760" cy="71120"/>
          </a:xfrm>
          <a:custGeom>
            <a:avLst/>
            <a:gdLst/>
            <a:ahLst/>
            <a:cxnLst/>
            <a:rect l="l" t="t" r="r" b="b"/>
            <a:pathLst>
              <a:path w="4175760" h="71120">
                <a:moveTo>
                  <a:pt x="0" y="0"/>
                </a:moveTo>
                <a:lnTo>
                  <a:pt x="4175760" y="711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914400"/>
            <a:endParaRPr smtClean="0"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403350" y="3373120"/>
            <a:ext cx="3168650" cy="143509"/>
          </a:xfrm>
          <a:custGeom>
            <a:avLst/>
            <a:gdLst/>
            <a:ahLst/>
            <a:cxnLst/>
            <a:rect l="l" t="t" r="r" b="b"/>
            <a:pathLst>
              <a:path w="3168650" h="143509">
                <a:moveTo>
                  <a:pt x="0" y="143509"/>
                </a:moveTo>
                <a:lnTo>
                  <a:pt x="316865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914400"/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73300" y="192651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defTabSz="914400">
              <a:lnSpc>
                <a:spcPts val="2155"/>
              </a:lnSpc>
              <a:spcBef>
                <a:spcPts val="107"/>
              </a:spcBef>
            </a:pPr>
            <a:r>
              <a:rPr sz="2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90390" y="19378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defTabSz="914400">
              <a:lnSpc>
                <a:spcPts val="2550"/>
              </a:lnSpc>
              <a:spcBef>
                <a:spcPts val="127"/>
              </a:spcBef>
            </a:pP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09740" y="2071290"/>
            <a:ext cx="21865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defTabSz="914400">
              <a:lnSpc>
                <a:spcPts val="2155"/>
              </a:lnSpc>
              <a:spcBef>
                <a:spcPts val="107"/>
              </a:spcBef>
            </a:pPr>
            <a:r>
              <a:rPr sz="2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38630" y="251317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defTabSz="914400">
              <a:lnSpc>
                <a:spcPts val="2550"/>
              </a:lnSpc>
              <a:spcBef>
                <a:spcPts val="127"/>
              </a:spcBef>
            </a:pP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9920" y="2674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defTabSz="914400">
              <a:lnSpc>
                <a:spcPts val="2550"/>
              </a:lnSpc>
              <a:spcBef>
                <a:spcPts val="127"/>
              </a:spcBef>
            </a:pP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57850" y="281797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defTabSz="914400">
              <a:lnSpc>
                <a:spcPts val="2550"/>
              </a:lnSpc>
              <a:spcBef>
                <a:spcPts val="127"/>
              </a:spcBef>
            </a:pP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62190" y="2928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defTabSz="914400">
              <a:lnSpc>
                <a:spcPts val="2550"/>
              </a:lnSpc>
              <a:spcBef>
                <a:spcPts val="127"/>
              </a:spcBef>
            </a:pP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37790" y="31570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defTabSz="914400">
              <a:lnSpc>
                <a:spcPts val="2550"/>
              </a:lnSpc>
              <a:spcBef>
                <a:spcPts val="127"/>
              </a:spcBef>
            </a:pP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65370" y="3224450"/>
            <a:ext cx="24693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defTabSz="914400">
              <a:lnSpc>
                <a:spcPts val="2155"/>
              </a:lnSpc>
              <a:spcBef>
                <a:spcPts val="107"/>
              </a:spcBef>
            </a:pPr>
            <a:r>
              <a:rPr sz="2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9020" y="336669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defTabSz="914400">
              <a:lnSpc>
                <a:spcPts val="2155"/>
              </a:lnSpc>
              <a:spcBef>
                <a:spcPts val="107"/>
              </a:spcBef>
            </a:pPr>
            <a:r>
              <a:rPr sz="2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74740" y="36142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defTabSz="914400">
              <a:lnSpc>
                <a:spcPts val="2550"/>
              </a:lnSpc>
              <a:spcBef>
                <a:spcPts val="127"/>
              </a:spcBef>
            </a:pP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6740" y="4071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defTabSz="914400">
              <a:lnSpc>
                <a:spcPts val="2550"/>
              </a:lnSpc>
              <a:spcBef>
                <a:spcPts val="127"/>
              </a:spcBef>
            </a:pP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2140" y="4071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defTabSz="914400">
              <a:lnSpc>
                <a:spcPts val="2550"/>
              </a:lnSpc>
              <a:spcBef>
                <a:spcPts val="127"/>
              </a:spcBef>
            </a:pP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5139" y="42238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defTabSz="914400">
              <a:lnSpc>
                <a:spcPts val="2550"/>
              </a:lnSpc>
              <a:spcBef>
                <a:spcPts val="127"/>
              </a:spcBef>
            </a:pP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49920" y="4448730"/>
            <a:ext cx="26106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defTabSz="914400">
              <a:lnSpc>
                <a:spcPts val="2155"/>
              </a:lnSpc>
              <a:spcBef>
                <a:spcPts val="107"/>
              </a:spcBef>
            </a:pPr>
            <a:r>
              <a:rPr sz="2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G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7140" y="48334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defTabSz="914400">
              <a:lnSpc>
                <a:spcPts val="2550"/>
              </a:lnSpc>
              <a:spcBef>
                <a:spcPts val="127"/>
              </a:spcBef>
            </a:pP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8350" y="495165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defTabSz="914400">
              <a:lnSpc>
                <a:spcPts val="2155"/>
              </a:lnSpc>
              <a:spcBef>
                <a:spcPts val="107"/>
              </a:spcBef>
            </a:pPr>
            <a:r>
              <a:rPr sz="2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3940" y="49858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defTabSz="914400">
              <a:lnSpc>
                <a:spcPts val="2550"/>
              </a:lnSpc>
              <a:spcBef>
                <a:spcPts val="127"/>
              </a:spcBef>
            </a:pP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0910" y="5024040"/>
            <a:ext cx="246930" cy="27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defTabSz="914400">
              <a:lnSpc>
                <a:spcPts val="2155"/>
              </a:lnSpc>
              <a:spcBef>
                <a:spcPts val="107"/>
              </a:spcBef>
            </a:pPr>
            <a:r>
              <a:rPr sz="2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9070" y="0"/>
            <a:ext cx="8713470" cy="1869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lnSpc>
                <a:spcPts val="950"/>
              </a:lnSpc>
              <a:spcBef>
                <a:spcPts val="49"/>
              </a:spcBef>
            </a:pPr>
            <a:endParaRPr sz="950">
              <a:solidFill>
                <a:prstClr val="black"/>
              </a:solidFill>
            </a:endParaRPr>
          </a:p>
          <a:p>
            <a:pPr marL="2871469" marR="2875840" algn="ctr" defTabSz="914400">
              <a:lnSpc>
                <a:spcPct val="95825"/>
              </a:lnSpc>
              <a:spcBef>
                <a:spcPts val="2000"/>
              </a:spcBef>
            </a:pPr>
            <a:r>
              <a:rPr sz="2400" b="1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sz="2400" b="1" spc="9" dirty="0" smtClean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j</a:t>
            </a:r>
            <a:r>
              <a:rPr sz="2400" b="1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ks</a:t>
            </a:r>
            <a:r>
              <a:rPr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400" b="1"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400" b="1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’s</a:t>
            </a:r>
            <a:r>
              <a:rPr sz="2400" b="1" spc="69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400" b="1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g</a:t>
            </a:r>
            <a:r>
              <a:rPr sz="2400" b="1"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400" b="1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400" b="1" spc="9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400" b="1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6423" marR="78412" indent="-657" algn="ctr" defTabSz="914400">
              <a:lnSpc>
                <a:spcPct val="100041"/>
              </a:lnSpc>
              <a:spcBef>
                <a:spcPts val="120"/>
              </a:spcBef>
            </a:pP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in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ds</a:t>
            </a:r>
            <a:r>
              <a:rPr sz="2400" spc="64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spc="467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400" spc="-5" dirty="0" smtClean="0">
                <a:solidFill>
                  <a:prstClr val="black"/>
                </a:solidFill>
                <a:latin typeface="Times New Roman"/>
                <a:cs typeface="Times New Roman"/>
              </a:rPr>
              <a:t>ho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400" spc="11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400" spc="-5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st</a:t>
            </a:r>
            <a:r>
              <a:rPr sz="2400" spc="6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th</a:t>
            </a:r>
            <a:r>
              <a:rPr sz="2400" spc="589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9" dirty="0" smtClean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400" spc="75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spc="457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400" spc="9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rt</a:t>
            </a:r>
            <a:r>
              <a:rPr sz="2400" spc="596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v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rtex</a:t>
            </a:r>
            <a:r>
              <a:rPr sz="2400" spc="579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to</a:t>
            </a:r>
            <a:r>
              <a:rPr sz="2400" spc="191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ev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ry</a:t>
            </a:r>
            <a:r>
              <a:rPr sz="2400" spc="589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he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r v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spc="9" dirty="0" smtClean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sz="2400" spc="64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400" spc="59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9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spc="457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et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wo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rk. </a:t>
            </a:r>
            <a:r>
              <a:rPr sz="2400" spc="56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spc="335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sz="2400" spc="-8" dirty="0" smtClean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400" spc="139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nd</a:t>
            </a:r>
            <a:r>
              <a:rPr sz="2400" spc="59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spc="467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400" spc="-5" dirty="0" smtClean="0">
                <a:solidFill>
                  <a:prstClr val="black"/>
                </a:solidFill>
                <a:latin typeface="Times New Roman"/>
                <a:cs typeface="Times New Roman"/>
              </a:rPr>
              <a:t>ho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400" spc="11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400" spc="-5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st</a:t>
            </a:r>
            <a:r>
              <a:rPr sz="2400" spc="6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th</a:t>
            </a:r>
            <a:r>
              <a:rPr sz="2400" spc="589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9" dirty="0" smtClean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400" spc="75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400" spc="-83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9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400" spc="191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G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28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pPr defTabSz="914400"/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2000" y="457200"/>
            <a:ext cx="7598409" cy="739139"/>
          </a:xfrm>
          <a:custGeom>
            <a:avLst/>
            <a:gdLst/>
            <a:ahLst/>
            <a:cxnLst/>
            <a:rect l="l" t="t" r="r" b="b"/>
            <a:pathLst>
              <a:path w="7598409" h="739139">
                <a:moveTo>
                  <a:pt x="3799840" y="739139"/>
                </a:moveTo>
                <a:lnTo>
                  <a:pt x="0" y="739139"/>
                </a:lnTo>
                <a:lnTo>
                  <a:pt x="0" y="0"/>
                </a:lnTo>
                <a:lnTo>
                  <a:pt x="7598409" y="0"/>
                </a:lnTo>
                <a:lnTo>
                  <a:pt x="7598409" y="739139"/>
                </a:lnTo>
                <a:lnTo>
                  <a:pt x="3799840" y="739139"/>
                </a:lnTo>
                <a:close/>
              </a:path>
            </a:pathLst>
          </a:custGeom>
          <a:ln w="57146">
            <a:solidFill>
              <a:srgbClr val="333398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914400"/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850" y="1412239"/>
            <a:ext cx="8497570" cy="5040630"/>
          </a:xfrm>
          <a:custGeom>
            <a:avLst/>
            <a:gdLst/>
            <a:ahLst/>
            <a:cxnLst/>
            <a:rect l="l" t="t" r="r" b="b"/>
            <a:pathLst>
              <a:path w="8497570" h="5040630">
                <a:moveTo>
                  <a:pt x="0" y="0"/>
                </a:moveTo>
                <a:lnTo>
                  <a:pt x="8497570" y="0"/>
                </a:lnTo>
                <a:lnTo>
                  <a:pt x="8497570" y="5040630"/>
                </a:lnTo>
                <a:lnTo>
                  <a:pt x="0" y="5040630"/>
                </a:lnTo>
                <a:lnTo>
                  <a:pt x="0" y="0"/>
                </a:lnTo>
                <a:close/>
              </a:path>
            </a:pathLst>
          </a:custGeom>
          <a:ln w="19048">
            <a:solidFill>
              <a:srgbClr val="000098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914400"/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3850" y="14122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98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914400"/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21420" y="6452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98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914400"/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850" y="1412239"/>
            <a:ext cx="8497570" cy="5040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0" defTabSz="914400">
              <a:lnSpc>
                <a:spcPct val="95825"/>
              </a:lnSpc>
              <a:spcBef>
                <a:spcPts val="209"/>
              </a:spcBef>
            </a:pPr>
            <a:r>
              <a:rPr spc="6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.  </a:t>
            </a:r>
            <a:r>
              <a:rPr spc="37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pc="12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pc="12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pc="6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rt</a:t>
            </a:r>
            <a:r>
              <a:rPr spc="20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vert</a:t>
            </a:r>
            <a:r>
              <a:rPr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pc="1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pc="6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pc="-29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pc="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ma</a:t>
            </a:r>
            <a:r>
              <a:rPr spc="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nt</a:t>
            </a:r>
            <a:r>
              <a:rPr spc="18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9"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ab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el</a:t>
            </a:r>
            <a:r>
              <a:rPr spc="1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6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nd</a:t>
            </a:r>
            <a:r>
              <a:rPr spc="6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pc="-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9"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ab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el</a:t>
            </a:r>
            <a:r>
              <a:rPr spc="1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75310" marR="665981" indent="-480059" defTabSz="914400">
              <a:lnSpc>
                <a:spcPts val="2069"/>
              </a:lnSpc>
              <a:spcBef>
                <a:spcPts val="890"/>
              </a:spcBef>
              <a:tabLst>
                <a:tab pos="571500" algn="l"/>
              </a:tabLst>
            </a:pPr>
            <a:r>
              <a:rPr sz="2700" baseline="3220" dirty="0" smtClean="0">
                <a:solidFill>
                  <a:prstClr val="black"/>
                </a:solidFill>
                <a:latin typeface="Times New Roman"/>
                <a:cs typeface="Times New Roman"/>
              </a:rPr>
              <a:t>2	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As</a:t>
            </a:r>
            <a:r>
              <a:rPr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pc="9" dirty="0" smtClean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g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pc="119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te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mp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or</a:t>
            </a:r>
            <a:r>
              <a:rPr spc="6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ry</a:t>
            </a:r>
            <a:r>
              <a:rPr spc="126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pc="6" dirty="0" smtClean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spc="-12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ls</a:t>
            </a:r>
            <a:r>
              <a:rPr spc="-21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to</a:t>
            </a:r>
            <a:r>
              <a:rPr spc="51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5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ll</a:t>
            </a:r>
            <a:r>
              <a:rPr spc="-21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pc="338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v</a:t>
            </a:r>
            <a:r>
              <a:rPr spc="-9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rt</a:t>
            </a:r>
            <a:r>
              <a:rPr spc="9" dirty="0" smtClean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pc="-9" dirty="0" smtClean="0">
                <a:solidFill>
                  <a:prstClr val="black"/>
                </a:solidFill>
                <a:latin typeface="Times New Roman"/>
                <a:cs typeface="Times New Roman"/>
              </a:rPr>
              <a:t>ce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pc="129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th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pc="98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pc="-57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pc="-7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re</a:t>
            </a:r>
            <a:r>
              <a:rPr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pc="-9" dirty="0" smtClean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hed </a:t>
            </a:r>
            <a:r>
              <a:rPr spc="-9" dirty="0" smtClean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spc="9" dirty="0" smtClean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re</a:t>
            </a:r>
            <a:r>
              <a:rPr spc="-9" dirty="0" smtClean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tly</a:t>
            </a:r>
            <a:r>
              <a:rPr spc="129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pc="12" dirty="0" smtClean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om</a:t>
            </a:r>
            <a:r>
              <a:rPr spc="-183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pc="179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pc="9" dirty="0" smtClean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75310" marR="432299" indent="-480059" defTabSz="914400">
              <a:lnSpc>
                <a:spcPts val="2069"/>
              </a:lnSpc>
              <a:spcBef>
                <a:spcPts val="893"/>
              </a:spcBef>
              <a:tabLst>
                <a:tab pos="571500" algn="l"/>
              </a:tabLst>
            </a:pPr>
            <a:r>
              <a:rPr sz="2700" baseline="322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	</a:t>
            </a:r>
            <a:r>
              <a:rPr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ele</a:t>
            </a:r>
            <a:r>
              <a:rPr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pc="-2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he</a:t>
            </a:r>
            <a:r>
              <a:rPr spc="1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vert</a:t>
            </a:r>
            <a:r>
              <a:rPr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pc="6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pc="6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pc="-25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pc="153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st</a:t>
            </a:r>
            <a:r>
              <a:rPr spc="11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pc="6" dirty="0" smtClean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pc="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pc="6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ry</a:t>
            </a:r>
            <a:r>
              <a:rPr spc="3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ab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el</a:t>
            </a:r>
            <a:r>
              <a:rPr spc="1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nd</a:t>
            </a:r>
            <a:r>
              <a:rPr spc="4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ma</a:t>
            </a:r>
            <a:r>
              <a:rPr spc="6" dirty="0" smtClean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its l</a:t>
            </a:r>
            <a:r>
              <a:rPr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ab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el</a:t>
            </a:r>
            <a:r>
              <a:rPr spc="1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pc="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ma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nt.</a:t>
            </a:r>
            <a:r>
              <a:rPr spc="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pc="8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pc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pc="6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re</a:t>
            </a:r>
            <a:r>
              <a:rPr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pc="-8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pc="-8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ab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el.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75310" marR="297243" indent="-480059" defTabSz="914400">
              <a:lnSpc>
                <a:spcPts val="2069"/>
              </a:lnSpc>
              <a:spcBef>
                <a:spcPts val="893"/>
              </a:spcBef>
              <a:tabLst>
                <a:tab pos="571500" algn="l"/>
              </a:tabLst>
            </a:pPr>
            <a:r>
              <a:rPr sz="2700" baseline="3220" dirty="0" smtClean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r>
              <a:rPr sz="2700" spc="-544" baseline="322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700" baseline="3220" dirty="0" smtClean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pc="-12" dirty="0" smtClean="0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pc="-6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pc="-12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mp</a:t>
            </a:r>
            <a:r>
              <a:rPr spc="12" dirty="0" smtClean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pc="6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ry</a:t>
            </a:r>
            <a:r>
              <a:rPr spc="187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9" dirty="0" smtClean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ab</a:t>
            </a:r>
            <a:r>
              <a:rPr spc="-9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pc="9" dirty="0" smtClean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pc="119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12" dirty="0" smtClean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pc="-108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pc="-12" dirty="0" smtClean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pc="75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v</a:t>
            </a:r>
            <a:r>
              <a:rPr spc="-12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pc="12" dirty="0" smtClean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ex</a:t>
            </a:r>
            <a:r>
              <a:rPr spc="-34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th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pc="171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-12" dirty="0" smtClean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pc="6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pc="35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re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ch</a:t>
            </a:r>
            <a:r>
              <a:rPr spc="-12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spc="85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pc="-9" dirty="0" smtClean="0">
                <a:solidFill>
                  <a:prstClr val="black"/>
                </a:solidFill>
                <a:latin typeface="Times New Roman"/>
                <a:cs typeface="Times New Roman"/>
              </a:rPr>
              <a:t>ec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pc="9" dirty="0" smtClean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y 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pc="12" dirty="0" smtClean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om</a:t>
            </a:r>
            <a:r>
              <a:rPr spc="-183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pc="12" dirty="0" smtClean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pc="167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vert</a:t>
            </a:r>
            <a:r>
              <a:rPr spc="-12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spc="117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you</a:t>
            </a:r>
            <a:r>
              <a:rPr spc="-1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ve</a:t>
            </a:r>
            <a:r>
              <a:rPr spc="129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ju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pc="6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pc="181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pc="-12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pc="6" dirty="0" smtClean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nen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r>
              <a:rPr spc="364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pc="195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pc="-9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mp</a:t>
            </a:r>
            <a:r>
              <a:rPr spc="9" dirty="0" smtClean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ry l</a:t>
            </a:r>
            <a:r>
              <a:rPr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ab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el</a:t>
            </a:r>
            <a:r>
              <a:rPr spc="125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spc="-12" dirty="0" smtClean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pc="-31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pc="14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-9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q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pc="125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pc="2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he</a:t>
            </a:r>
            <a:r>
              <a:rPr spc="101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sum</a:t>
            </a:r>
            <a:r>
              <a:rPr spc="-69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of</a:t>
            </a:r>
            <a:r>
              <a:rPr spc="349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pc="2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pc="-13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pc="13" dirty="0" smtClean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ma</a:t>
            </a:r>
            <a:r>
              <a:rPr spc="13" dirty="0" smtClean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pc="-13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nt</a:t>
            </a:r>
            <a:r>
              <a:rPr spc="-135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9" dirty="0" smtClean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ab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el</a:t>
            </a:r>
            <a:r>
              <a:rPr spc="125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nd</a:t>
            </a:r>
            <a:r>
              <a:rPr spc="13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he </a:t>
            </a:r>
            <a:r>
              <a:rPr spc="-9" dirty="0" smtClean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spc="9" dirty="0" smtClean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re</a:t>
            </a:r>
            <a:r>
              <a:rPr spc="-9" dirty="0" smtClean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pc="129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-9" dirty="0" smtClean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spc="9" dirty="0" smtClean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pc="-9" dirty="0" smtClean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pc="119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5" dirty="0" smtClean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pc="5" dirty="0" smtClean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pc="32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9" dirty="0" smtClean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t.  </a:t>
            </a:r>
            <a:r>
              <a:rPr spc="-204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If</a:t>
            </a:r>
            <a:r>
              <a:rPr spc="88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th</a:t>
            </a:r>
            <a:r>
              <a:rPr spc="-13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pc="13" dirty="0" smtClean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pc="-25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pc="352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pc="83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-12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xisting</a:t>
            </a:r>
            <a:r>
              <a:rPr spc="-156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mp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pc="6" dirty="0" smtClean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ry</a:t>
            </a:r>
            <a:r>
              <a:rPr spc="4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spc="-9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pc="129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6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pc="-37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pc="-5" dirty="0" smtClean="0">
                <a:solidFill>
                  <a:prstClr val="black"/>
                </a:solidFill>
                <a:latin typeface="Times New Roman"/>
                <a:cs typeface="Times New Roman"/>
              </a:rPr>
              <a:t>v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ert</a:t>
            </a:r>
            <a:r>
              <a:rPr spc="-11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x,</a:t>
            </a:r>
            <a:r>
              <a:rPr spc="441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11" dirty="0" smtClean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pc="32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shou</a:t>
            </a:r>
            <a:r>
              <a:rPr spc="5" dirty="0" smtClean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spc="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-5" dirty="0" smtClean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pc="228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re</a:t>
            </a:r>
            <a:r>
              <a:rPr spc="-5" dirty="0" smtClean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pc="5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pc="-11" dirty="0" smtClean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ed</a:t>
            </a:r>
            <a:r>
              <a:rPr spc="516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11" dirty="0" smtClean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nly</a:t>
            </a:r>
            <a:r>
              <a:rPr spc="-22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9" dirty="0" smtClean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pc="154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pc="153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pc="-12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spc="-9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sum is</a:t>
            </a:r>
            <a:r>
              <a:rPr spc="347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ller.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75310" marR="432299" indent="-480059" defTabSz="914400">
              <a:lnSpc>
                <a:spcPts val="2069"/>
              </a:lnSpc>
              <a:spcBef>
                <a:spcPts val="893"/>
              </a:spcBef>
              <a:tabLst>
                <a:tab pos="571500" algn="l"/>
              </a:tabLst>
            </a:pPr>
            <a:r>
              <a:rPr sz="2700" baseline="322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	</a:t>
            </a:r>
            <a:r>
              <a:rPr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ele</a:t>
            </a:r>
            <a:r>
              <a:rPr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pc="-2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he</a:t>
            </a:r>
            <a:r>
              <a:rPr spc="1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vert</a:t>
            </a:r>
            <a:r>
              <a:rPr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pc="6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pc="6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pc="-25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pc="153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st</a:t>
            </a:r>
            <a:r>
              <a:rPr spc="11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pc="6" dirty="0" smtClean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pc="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pc="6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ry</a:t>
            </a:r>
            <a:r>
              <a:rPr spc="3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ab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el</a:t>
            </a:r>
            <a:r>
              <a:rPr spc="1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nd</a:t>
            </a:r>
            <a:r>
              <a:rPr spc="4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ma</a:t>
            </a:r>
            <a:r>
              <a:rPr spc="6" dirty="0" smtClean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its l</a:t>
            </a:r>
            <a:r>
              <a:rPr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ab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el</a:t>
            </a:r>
            <a:r>
              <a:rPr spc="1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pc="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ma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nt.</a:t>
            </a:r>
            <a:r>
              <a:rPr spc="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pc="8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pc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pc="6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re</a:t>
            </a:r>
            <a:r>
              <a:rPr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pc="-8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pc="-8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ab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el.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95250" defTabSz="914400">
              <a:lnSpc>
                <a:spcPts val="2169"/>
              </a:lnSpc>
              <a:spcBef>
                <a:spcPts val="883"/>
              </a:spcBef>
            </a:pPr>
            <a:r>
              <a:rPr sz="2700" baseline="3220" dirty="0" smtClean="0">
                <a:solidFill>
                  <a:prstClr val="black"/>
                </a:solidFill>
                <a:latin typeface="Times New Roman"/>
                <a:cs typeface="Times New Roman"/>
              </a:rPr>
              <a:t>6   </a:t>
            </a:r>
            <a:r>
              <a:rPr sz="2700" spc="349" baseline="322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-9" dirty="0" smtClean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pc="-9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pc="119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until</a:t>
            </a:r>
            <a:r>
              <a:rPr spc="42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pc="338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5" dirty="0" smtClean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ini</a:t>
            </a:r>
            <a:r>
              <a:rPr spc="-5" dirty="0" smtClean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hing</a:t>
            </a:r>
            <a:r>
              <a:rPr spc="-47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v</a:t>
            </a:r>
            <a:r>
              <a:rPr spc="-13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pc="13" dirty="0" smtClean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ex</a:t>
            </a:r>
            <a:r>
              <a:rPr spc="-182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pc="6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pc="-18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pc="28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pc="-13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pc="13" dirty="0" smtClean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ma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ne</a:t>
            </a:r>
            <a:r>
              <a:rPr spc="-13" dirty="0" smtClean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pc="-125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spc="-9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pc="9" dirty="0" smtClean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75310" marR="160716" indent="-480059" defTabSz="914400">
              <a:lnSpc>
                <a:spcPts val="2069"/>
              </a:lnSpc>
              <a:spcBef>
                <a:spcPts val="890"/>
              </a:spcBef>
              <a:tabLst>
                <a:tab pos="571500" algn="l"/>
              </a:tabLst>
            </a:pPr>
            <a:r>
              <a:rPr sz="2700" baseline="322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	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pc="32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ind </a:t>
            </a:r>
            <a:r>
              <a:rPr spc="182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he</a:t>
            </a:r>
            <a:r>
              <a:rPr spc="18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sho</a:t>
            </a:r>
            <a:r>
              <a:rPr spc="6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pc="3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pa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ths</a:t>
            </a:r>
            <a:r>
              <a:rPr spc="6" dirty="0" smtClean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pc="6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pc="173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tr</a:t>
            </a:r>
            <a:r>
              <a:rPr spc="6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pc="22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ba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ck</a:t>
            </a:r>
            <a:r>
              <a:rPr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pc="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om</a:t>
            </a:r>
            <a:r>
              <a:rPr spc="-183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pc="17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nd</a:t>
            </a:r>
            <a:r>
              <a:rPr spc="10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pc="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pc="113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pc="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pc="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pc="3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pc="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ex.</a:t>
            </a:r>
            <a:r>
              <a:rPr spc="17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Write</a:t>
            </a:r>
            <a:r>
              <a:rPr spc="-28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pc="20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pc="6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ute</a:t>
            </a:r>
            <a:r>
              <a:rPr spc="157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6" dirty="0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pc="6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pc="6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pc="-15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nd</a:t>
            </a:r>
            <a:r>
              <a:rPr spc="1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pc="-6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pc="432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pc="20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len</a:t>
            </a:r>
            <a:r>
              <a:rPr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mtClean="0">
                <a:solidFill>
                  <a:srgbClr val="FF0000"/>
                </a:solidFill>
                <a:latin typeface="Times New Roman"/>
                <a:cs typeface="Times New Roman"/>
              </a:rPr>
              <a:t>th.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2000" y="457200"/>
            <a:ext cx="7598409" cy="739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lnSpc>
                <a:spcPts val="600"/>
              </a:lnSpc>
              <a:spcBef>
                <a:spcPts val="29"/>
              </a:spcBef>
            </a:pPr>
            <a:endParaRPr sz="600">
              <a:solidFill>
                <a:prstClr val="black"/>
              </a:solidFill>
            </a:endParaRPr>
          </a:p>
          <a:p>
            <a:pPr marL="2070100" defTabSz="914400">
              <a:lnSpc>
                <a:spcPct val="95825"/>
              </a:lnSpc>
              <a:spcBef>
                <a:spcPts val="1000"/>
              </a:spcBef>
            </a:pPr>
            <a:r>
              <a:rPr sz="2400" b="1" spc="6" dirty="0" smtClean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400" b="1" spc="6" dirty="0" smtClean="0">
                <a:solidFill>
                  <a:prstClr val="black"/>
                </a:solidFill>
                <a:latin typeface="Times New Roman"/>
                <a:cs typeface="Times New Roman"/>
              </a:rPr>
              <a:t>j</a:t>
            </a:r>
            <a:r>
              <a:rPr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kst</a:t>
            </a:r>
            <a:r>
              <a:rPr sz="2400" b="1" spc="-6" dirty="0" smtClean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400" b="1" spc="12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’s</a:t>
            </a:r>
            <a:r>
              <a:rPr sz="2400" b="1" spc="153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Alg</a:t>
            </a:r>
            <a:r>
              <a:rPr sz="2400" b="1" spc="-9" dirty="0" smtClean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400" b="1"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ri</a:t>
            </a:r>
            <a:r>
              <a:rPr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thm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178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bject 10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79070" y="173990"/>
            <a:ext cx="1799590" cy="822959"/>
          </a:xfrm>
          <a:custGeom>
            <a:avLst/>
            <a:gdLst/>
            <a:ahLst/>
            <a:cxnLst/>
            <a:rect l="l" t="t" r="r" b="b"/>
            <a:pathLst>
              <a:path w="1799590" h="822959">
                <a:moveTo>
                  <a:pt x="900430" y="822959"/>
                </a:moveTo>
                <a:lnTo>
                  <a:pt x="0" y="822959"/>
                </a:lnTo>
                <a:lnTo>
                  <a:pt x="0" y="0"/>
                </a:lnTo>
                <a:lnTo>
                  <a:pt x="1799590" y="0"/>
                </a:lnTo>
                <a:lnTo>
                  <a:pt x="1799590" y="822959"/>
                </a:lnTo>
                <a:lnTo>
                  <a:pt x="900430" y="822959"/>
                </a:lnTo>
                <a:close/>
              </a:path>
            </a:pathLst>
          </a:custGeom>
          <a:ln w="9344">
            <a:solidFill>
              <a:srgbClr val="0000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861050" y="1059179"/>
            <a:ext cx="1173479" cy="0"/>
          </a:xfrm>
          <a:custGeom>
            <a:avLst/>
            <a:gdLst/>
            <a:ahLst/>
            <a:cxnLst/>
            <a:rect l="l" t="t" r="r" b="b"/>
            <a:pathLst>
              <a:path w="1173479">
                <a:moveTo>
                  <a:pt x="0" y="0"/>
                </a:moveTo>
                <a:lnTo>
                  <a:pt x="117347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861050" y="739139"/>
            <a:ext cx="1173479" cy="703580"/>
          </a:xfrm>
          <a:custGeom>
            <a:avLst/>
            <a:gdLst/>
            <a:ahLst/>
            <a:cxnLst/>
            <a:rect l="l" t="t" r="r" b="b"/>
            <a:pathLst>
              <a:path w="1173479" h="703580">
                <a:moveTo>
                  <a:pt x="586739" y="703580"/>
                </a:moveTo>
                <a:lnTo>
                  <a:pt x="0" y="703580"/>
                </a:lnTo>
                <a:lnTo>
                  <a:pt x="0" y="0"/>
                </a:lnTo>
                <a:lnTo>
                  <a:pt x="1173479" y="0"/>
                </a:lnTo>
                <a:lnTo>
                  <a:pt x="1173479" y="703580"/>
                </a:lnTo>
                <a:lnTo>
                  <a:pt x="586739" y="7035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443980" y="764539"/>
            <a:ext cx="0" cy="288289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857240" y="523239"/>
            <a:ext cx="267970" cy="360680"/>
          </a:xfrm>
          <a:custGeom>
            <a:avLst/>
            <a:gdLst/>
            <a:ahLst/>
            <a:cxnLst/>
            <a:rect l="l" t="t" r="r" b="b"/>
            <a:pathLst>
              <a:path w="267970" h="360680">
                <a:moveTo>
                  <a:pt x="7620" y="0"/>
                </a:moveTo>
                <a:lnTo>
                  <a:pt x="3810" y="2539"/>
                </a:lnTo>
                <a:lnTo>
                  <a:pt x="0" y="5080"/>
                </a:lnTo>
                <a:lnTo>
                  <a:pt x="260350" y="360680"/>
                </a:lnTo>
                <a:lnTo>
                  <a:pt x="265430" y="358139"/>
                </a:lnTo>
                <a:lnTo>
                  <a:pt x="267970" y="355600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082030" y="847089"/>
            <a:ext cx="76200" cy="82550"/>
          </a:xfrm>
          <a:custGeom>
            <a:avLst/>
            <a:gdLst/>
            <a:ahLst/>
            <a:cxnLst/>
            <a:rect l="l" t="t" r="r" b="b"/>
            <a:pathLst>
              <a:path w="76200" h="82550">
                <a:moveTo>
                  <a:pt x="76200" y="82550"/>
                </a:moveTo>
                <a:lnTo>
                  <a:pt x="62230" y="0"/>
                </a:lnTo>
                <a:lnTo>
                  <a:pt x="0" y="44450"/>
                </a:lnTo>
                <a:lnTo>
                  <a:pt x="76200" y="82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625590" y="717550"/>
            <a:ext cx="772159" cy="203200"/>
          </a:xfrm>
          <a:custGeom>
            <a:avLst/>
            <a:gdLst/>
            <a:ahLst/>
            <a:cxnLst/>
            <a:rect l="l" t="t" r="r" b="b"/>
            <a:pathLst>
              <a:path w="772159" h="203200">
                <a:moveTo>
                  <a:pt x="1269" y="203200"/>
                </a:moveTo>
                <a:lnTo>
                  <a:pt x="772159" y="8889"/>
                </a:lnTo>
                <a:lnTo>
                  <a:pt x="770889" y="5079"/>
                </a:lnTo>
                <a:lnTo>
                  <a:pt x="769619" y="0"/>
                </a:lnTo>
                <a:lnTo>
                  <a:pt x="0" y="193039"/>
                </a:lnTo>
                <a:lnTo>
                  <a:pt x="0" y="198120"/>
                </a:lnTo>
                <a:lnTo>
                  <a:pt x="1269" y="203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567170" y="875029"/>
            <a:ext cx="82550" cy="73660"/>
          </a:xfrm>
          <a:custGeom>
            <a:avLst/>
            <a:gdLst/>
            <a:ahLst/>
            <a:cxnLst/>
            <a:rect l="l" t="t" r="r" b="b"/>
            <a:pathLst>
              <a:path w="82550" h="73660">
                <a:moveTo>
                  <a:pt x="0" y="54610"/>
                </a:moveTo>
                <a:lnTo>
                  <a:pt x="82550" y="73660"/>
                </a:lnTo>
                <a:lnTo>
                  <a:pt x="6477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857240" y="1299210"/>
            <a:ext cx="271780" cy="408939"/>
          </a:xfrm>
          <a:custGeom>
            <a:avLst/>
            <a:gdLst/>
            <a:ahLst/>
            <a:cxnLst/>
            <a:rect l="l" t="t" r="r" b="b"/>
            <a:pathLst>
              <a:path w="271780" h="408939">
                <a:moveTo>
                  <a:pt x="0" y="403860"/>
                </a:moveTo>
                <a:lnTo>
                  <a:pt x="3810" y="406400"/>
                </a:lnTo>
                <a:lnTo>
                  <a:pt x="7620" y="408939"/>
                </a:lnTo>
                <a:lnTo>
                  <a:pt x="271780" y="5079"/>
                </a:lnTo>
                <a:lnTo>
                  <a:pt x="267970" y="2539"/>
                </a:lnTo>
                <a:lnTo>
                  <a:pt x="262889" y="0"/>
                </a:lnTo>
                <a:lnTo>
                  <a:pt x="0" y="403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084570" y="1250950"/>
            <a:ext cx="73659" cy="83820"/>
          </a:xfrm>
          <a:custGeom>
            <a:avLst/>
            <a:gdLst/>
            <a:ahLst/>
            <a:cxnLst/>
            <a:rect l="l" t="t" r="r" b="b"/>
            <a:pathLst>
              <a:path w="73659" h="83820">
                <a:moveTo>
                  <a:pt x="73659" y="0"/>
                </a:moveTo>
                <a:lnTo>
                  <a:pt x="0" y="41910"/>
                </a:lnTo>
                <a:lnTo>
                  <a:pt x="63500" y="83820"/>
                </a:lnTo>
                <a:lnTo>
                  <a:pt x="736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99540" y="3512820"/>
            <a:ext cx="1070610" cy="1423669"/>
          </a:xfrm>
          <a:custGeom>
            <a:avLst/>
            <a:gdLst/>
            <a:ahLst/>
            <a:cxnLst/>
            <a:rect l="l" t="t" r="r" b="b"/>
            <a:pathLst>
              <a:path w="1070610" h="1423669">
                <a:moveTo>
                  <a:pt x="1062990" y="1423669"/>
                </a:moveTo>
                <a:lnTo>
                  <a:pt x="1066799" y="1421129"/>
                </a:lnTo>
                <a:lnTo>
                  <a:pt x="1070610" y="1417319"/>
                </a:lnTo>
                <a:lnTo>
                  <a:pt x="7619" y="0"/>
                </a:lnTo>
                <a:lnTo>
                  <a:pt x="3809" y="3809"/>
                </a:lnTo>
                <a:lnTo>
                  <a:pt x="0" y="6350"/>
                </a:lnTo>
                <a:lnTo>
                  <a:pt x="1062990" y="14236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46695" y="4920045"/>
            <a:ext cx="75443" cy="74798"/>
          </a:xfrm>
          <a:custGeom>
            <a:avLst/>
            <a:gdLst/>
            <a:ahLst/>
            <a:cxnLst/>
            <a:rect l="l" t="t" r="r" b="b"/>
            <a:pathLst>
              <a:path w="75443" h="74798">
                <a:moveTo>
                  <a:pt x="6944" y="59624"/>
                </a:moveTo>
                <a:lnTo>
                  <a:pt x="15905" y="68058"/>
                </a:lnTo>
                <a:lnTo>
                  <a:pt x="26728" y="73179"/>
                </a:lnTo>
                <a:lnTo>
                  <a:pt x="38464" y="74798"/>
                </a:lnTo>
                <a:lnTo>
                  <a:pt x="50167" y="72725"/>
                </a:lnTo>
                <a:lnTo>
                  <a:pt x="60284" y="67244"/>
                </a:lnTo>
                <a:lnTo>
                  <a:pt x="68837" y="58742"/>
                </a:lnTo>
                <a:lnTo>
                  <a:pt x="73956" y="48073"/>
                </a:lnTo>
                <a:lnTo>
                  <a:pt x="75443" y="36301"/>
                </a:lnTo>
                <a:lnTo>
                  <a:pt x="73098" y="24493"/>
                </a:lnTo>
                <a:lnTo>
                  <a:pt x="67904" y="15174"/>
                </a:lnTo>
                <a:lnTo>
                  <a:pt x="58944" y="6740"/>
                </a:lnTo>
                <a:lnTo>
                  <a:pt x="48121" y="1619"/>
                </a:lnTo>
                <a:lnTo>
                  <a:pt x="36385" y="0"/>
                </a:lnTo>
                <a:lnTo>
                  <a:pt x="24682" y="2072"/>
                </a:lnTo>
                <a:lnTo>
                  <a:pt x="14564" y="7554"/>
                </a:lnTo>
                <a:lnTo>
                  <a:pt x="5996" y="16270"/>
                </a:lnTo>
                <a:lnTo>
                  <a:pt x="1141" y="27226"/>
                </a:lnTo>
                <a:lnTo>
                  <a:pt x="0" y="39283"/>
                </a:lnTo>
                <a:lnTo>
                  <a:pt x="2572" y="51306"/>
                </a:lnTo>
                <a:lnTo>
                  <a:pt x="6944" y="5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19860" y="2240279"/>
            <a:ext cx="1120140" cy="1256030"/>
          </a:xfrm>
          <a:custGeom>
            <a:avLst/>
            <a:gdLst/>
            <a:ahLst/>
            <a:cxnLst/>
            <a:rect l="l" t="t" r="r" b="b"/>
            <a:pathLst>
              <a:path w="1120140" h="1256030">
                <a:moveTo>
                  <a:pt x="0" y="1249680"/>
                </a:moveTo>
                <a:lnTo>
                  <a:pt x="3809" y="1253490"/>
                </a:lnTo>
                <a:lnTo>
                  <a:pt x="7620" y="1256030"/>
                </a:lnTo>
                <a:lnTo>
                  <a:pt x="1120140" y="6350"/>
                </a:lnTo>
                <a:lnTo>
                  <a:pt x="1116330" y="3810"/>
                </a:lnTo>
                <a:lnTo>
                  <a:pt x="1112520" y="0"/>
                </a:lnTo>
                <a:lnTo>
                  <a:pt x="0" y="1249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65807" y="3478817"/>
            <a:ext cx="75084" cy="74354"/>
          </a:xfrm>
          <a:custGeom>
            <a:avLst/>
            <a:gdLst/>
            <a:ahLst/>
            <a:cxnLst/>
            <a:rect l="l" t="t" r="r" b="b"/>
            <a:pathLst>
              <a:path w="75084" h="74354">
                <a:moveTo>
                  <a:pt x="9602" y="12412"/>
                </a:moveTo>
                <a:lnTo>
                  <a:pt x="2880" y="22834"/>
                </a:lnTo>
                <a:lnTo>
                  <a:pt x="0" y="34527"/>
                </a:lnTo>
                <a:lnTo>
                  <a:pt x="892" y="46480"/>
                </a:lnTo>
                <a:lnTo>
                  <a:pt x="5490" y="57682"/>
                </a:lnTo>
                <a:lnTo>
                  <a:pt x="12142" y="65752"/>
                </a:lnTo>
                <a:lnTo>
                  <a:pt x="22810" y="71880"/>
                </a:lnTo>
                <a:lnTo>
                  <a:pt x="34889" y="74354"/>
                </a:lnTo>
                <a:lnTo>
                  <a:pt x="47127" y="73172"/>
                </a:lnTo>
                <a:lnTo>
                  <a:pt x="58277" y="68334"/>
                </a:lnTo>
                <a:lnTo>
                  <a:pt x="65482" y="61942"/>
                </a:lnTo>
                <a:lnTo>
                  <a:pt x="72203" y="51519"/>
                </a:lnTo>
                <a:lnTo>
                  <a:pt x="75084" y="39826"/>
                </a:lnTo>
                <a:lnTo>
                  <a:pt x="74191" y="27874"/>
                </a:lnTo>
                <a:lnTo>
                  <a:pt x="69593" y="16671"/>
                </a:lnTo>
                <a:lnTo>
                  <a:pt x="62942" y="8602"/>
                </a:lnTo>
                <a:lnTo>
                  <a:pt x="52273" y="2473"/>
                </a:lnTo>
                <a:lnTo>
                  <a:pt x="40194" y="0"/>
                </a:lnTo>
                <a:lnTo>
                  <a:pt x="27956" y="1182"/>
                </a:lnTo>
                <a:lnTo>
                  <a:pt x="16807" y="6019"/>
                </a:lnTo>
                <a:lnTo>
                  <a:pt x="9602" y="12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18697" y="2183687"/>
            <a:ext cx="74354" cy="74702"/>
          </a:xfrm>
          <a:custGeom>
            <a:avLst/>
            <a:gdLst/>
            <a:ahLst/>
            <a:cxnLst/>
            <a:rect l="l" t="t" r="r" b="b"/>
            <a:pathLst>
              <a:path w="74354" h="74702">
                <a:moveTo>
                  <a:pt x="65752" y="62942"/>
                </a:moveTo>
                <a:lnTo>
                  <a:pt x="71880" y="51775"/>
                </a:lnTo>
                <a:lnTo>
                  <a:pt x="74354" y="39655"/>
                </a:lnTo>
                <a:lnTo>
                  <a:pt x="73172" y="27623"/>
                </a:lnTo>
                <a:lnTo>
                  <a:pt x="68334" y="16720"/>
                </a:lnTo>
                <a:lnTo>
                  <a:pt x="61942" y="9602"/>
                </a:lnTo>
                <a:lnTo>
                  <a:pt x="51519" y="2880"/>
                </a:lnTo>
                <a:lnTo>
                  <a:pt x="39826" y="0"/>
                </a:lnTo>
                <a:lnTo>
                  <a:pt x="27874" y="892"/>
                </a:lnTo>
                <a:lnTo>
                  <a:pt x="16671" y="5490"/>
                </a:lnTo>
                <a:lnTo>
                  <a:pt x="8602" y="12142"/>
                </a:lnTo>
                <a:lnTo>
                  <a:pt x="2473" y="22679"/>
                </a:lnTo>
                <a:lnTo>
                  <a:pt x="0" y="34502"/>
                </a:lnTo>
                <a:lnTo>
                  <a:pt x="1182" y="46569"/>
                </a:lnTo>
                <a:lnTo>
                  <a:pt x="6019" y="57839"/>
                </a:lnTo>
                <a:lnTo>
                  <a:pt x="12412" y="65482"/>
                </a:lnTo>
                <a:lnTo>
                  <a:pt x="22834" y="72074"/>
                </a:lnTo>
                <a:lnTo>
                  <a:pt x="34527" y="74702"/>
                </a:lnTo>
                <a:lnTo>
                  <a:pt x="46480" y="73635"/>
                </a:lnTo>
                <a:lnTo>
                  <a:pt x="57682" y="69142"/>
                </a:lnTo>
                <a:lnTo>
                  <a:pt x="65752" y="62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553970" y="2217420"/>
            <a:ext cx="1993900" cy="1145539"/>
          </a:xfrm>
          <a:custGeom>
            <a:avLst/>
            <a:gdLst/>
            <a:ahLst/>
            <a:cxnLst/>
            <a:rect l="l" t="t" r="r" b="b"/>
            <a:pathLst>
              <a:path w="1993900" h="1145539">
                <a:moveTo>
                  <a:pt x="3810" y="0"/>
                </a:moveTo>
                <a:lnTo>
                  <a:pt x="2540" y="3809"/>
                </a:lnTo>
                <a:lnTo>
                  <a:pt x="0" y="7619"/>
                </a:lnTo>
                <a:lnTo>
                  <a:pt x="1990090" y="1145539"/>
                </a:lnTo>
                <a:lnTo>
                  <a:pt x="1991359" y="1140459"/>
                </a:lnTo>
                <a:lnTo>
                  <a:pt x="1993900" y="1136650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534493" y="3336454"/>
            <a:ext cx="75013" cy="74225"/>
          </a:xfrm>
          <a:custGeom>
            <a:avLst/>
            <a:gdLst/>
            <a:ahLst/>
            <a:cxnLst/>
            <a:rect l="l" t="t" r="r" b="b"/>
            <a:pathLst>
              <a:path w="75013" h="74225">
                <a:moveTo>
                  <a:pt x="18456" y="69685"/>
                </a:moveTo>
                <a:lnTo>
                  <a:pt x="29940" y="73881"/>
                </a:lnTo>
                <a:lnTo>
                  <a:pt x="41975" y="74225"/>
                </a:lnTo>
                <a:lnTo>
                  <a:pt x="53529" y="70974"/>
                </a:lnTo>
                <a:lnTo>
                  <a:pt x="63573" y="64385"/>
                </a:lnTo>
                <a:lnTo>
                  <a:pt x="70526" y="55715"/>
                </a:lnTo>
                <a:lnTo>
                  <a:pt x="74760" y="44036"/>
                </a:lnTo>
                <a:lnTo>
                  <a:pt x="75013" y="31874"/>
                </a:lnTo>
                <a:lnTo>
                  <a:pt x="71554" y="20381"/>
                </a:lnTo>
                <a:lnTo>
                  <a:pt x="64655" y="10710"/>
                </a:lnTo>
                <a:lnTo>
                  <a:pt x="56556" y="4915"/>
                </a:lnTo>
                <a:lnTo>
                  <a:pt x="45072" y="592"/>
                </a:lnTo>
                <a:lnTo>
                  <a:pt x="33038" y="0"/>
                </a:lnTo>
                <a:lnTo>
                  <a:pt x="21483" y="3072"/>
                </a:lnTo>
                <a:lnTo>
                  <a:pt x="11439" y="9746"/>
                </a:lnTo>
                <a:lnTo>
                  <a:pt x="4486" y="18885"/>
                </a:lnTo>
                <a:lnTo>
                  <a:pt x="252" y="29937"/>
                </a:lnTo>
                <a:lnTo>
                  <a:pt x="0" y="41800"/>
                </a:lnTo>
                <a:lnTo>
                  <a:pt x="3458" y="53322"/>
                </a:lnTo>
                <a:lnTo>
                  <a:pt x="10357" y="63348"/>
                </a:lnTo>
                <a:lnTo>
                  <a:pt x="18456" y="69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84120" y="3373120"/>
            <a:ext cx="2087880" cy="1584959"/>
          </a:xfrm>
          <a:custGeom>
            <a:avLst/>
            <a:gdLst/>
            <a:ahLst/>
            <a:cxnLst/>
            <a:rect l="l" t="t" r="r" b="b"/>
            <a:pathLst>
              <a:path w="2087880" h="1584959">
                <a:moveTo>
                  <a:pt x="0" y="1584959"/>
                </a:moveTo>
                <a:lnTo>
                  <a:pt x="20878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84120" y="4880610"/>
            <a:ext cx="2202180" cy="81279"/>
          </a:xfrm>
          <a:custGeom>
            <a:avLst/>
            <a:gdLst/>
            <a:ahLst/>
            <a:cxnLst/>
            <a:rect l="l" t="t" r="r" b="b"/>
            <a:pathLst>
              <a:path w="2202180" h="81279">
                <a:moveTo>
                  <a:pt x="0" y="72389"/>
                </a:moveTo>
                <a:lnTo>
                  <a:pt x="0" y="81279"/>
                </a:lnTo>
                <a:lnTo>
                  <a:pt x="2202180" y="10159"/>
                </a:lnTo>
                <a:lnTo>
                  <a:pt x="220218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678680" y="4847543"/>
            <a:ext cx="74930" cy="74976"/>
          </a:xfrm>
          <a:custGeom>
            <a:avLst/>
            <a:gdLst/>
            <a:ahLst/>
            <a:cxnLst/>
            <a:rect l="l" t="t" r="r" b="b"/>
            <a:pathLst>
              <a:path w="74930" h="74976">
                <a:moveTo>
                  <a:pt x="39370" y="74976"/>
                </a:moveTo>
                <a:lnTo>
                  <a:pt x="52712" y="72283"/>
                </a:lnTo>
                <a:lnTo>
                  <a:pt x="63783" y="64903"/>
                </a:lnTo>
                <a:lnTo>
                  <a:pt x="71536" y="53878"/>
                </a:lnTo>
                <a:lnTo>
                  <a:pt x="74930" y="40253"/>
                </a:lnTo>
                <a:lnTo>
                  <a:pt x="74930" y="35606"/>
                </a:lnTo>
                <a:lnTo>
                  <a:pt x="72166" y="22055"/>
                </a:lnTo>
                <a:lnTo>
                  <a:pt x="64673" y="10872"/>
                </a:lnTo>
                <a:lnTo>
                  <a:pt x="53648" y="3154"/>
                </a:lnTo>
                <a:lnTo>
                  <a:pt x="40288" y="0"/>
                </a:lnTo>
                <a:lnTo>
                  <a:pt x="36830" y="46"/>
                </a:lnTo>
                <a:lnTo>
                  <a:pt x="23314" y="2722"/>
                </a:lnTo>
                <a:lnTo>
                  <a:pt x="11851" y="9992"/>
                </a:lnTo>
                <a:lnTo>
                  <a:pt x="3674" y="20716"/>
                </a:lnTo>
                <a:lnTo>
                  <a:pt x="19" y="33756"/>
                </a:lnTo>
                <a:lnTo>
                  <a:pt x="0" y="38146"/>
                </a:lnTo>
                <a:lnTo>
                  <a:pt x="2609" y="51458"/>
                </a:lnTo>
                <a:lnTo>
                  <a:pt x="9774" y="62802"/>
                </a:lnTo>
                <a:lnTo>
                  <a:pt x="20500" y="71002"/>
                </a:lnTo>
                <a:lnTo>
                  <a:pt x="33792" y="74882"/>
                </a:lnTo>
                <a:lnTo>
                  <a:pt x="39370" y="74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69460" y="2301240"/>
            <a:ext cx="2138680" cy="1075689"/>
          </a:xfrm>
          <a:custGeom>
            <a:avLst/>
            <a:gdLst/>
            <a:ahLst/>
            <a:cxnLst/>
            <a:rect l="l" t="t" r="r" b="b"/>
            <a:pathLst>
              <a:path w="2138680" h="1075689">
                <a:moveTo>
                  <a:pt x="0" y="1068070"/>
                </a:moveTo>
                <a:lnTo>
                  <a:pt x="2539" y="1071880"/>
                </a:lnTo>
                <a:lnTo>
                  <a:pt x="5079" y="1075689"/>
                </a:lnTo>
                <a:lnTo>
                  <a:pt x="2138680" y="8889"/>
                </a:lnTo>
                <a:lnTo>
                  <a:pt x="2136140" y="5080"/>
                </a:lnTo>
                <a:lnTo>
                  <a:pt x="2133599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695905" y="2254715"/>
            <a:ext cx="73998" cy="74781"/>
          </a:xfrm>
          <a:custGeom>
            <a:avLst/>
            <a:gdLst/>
            <a:ahLst/>
            <a:cxnLst/>
            <a:rect l="l" t="t" r="r" b="b"/>
            <a:pathLst>
              <a:path w="73998" h="74781">
                <a:moveTo>
                  <a:pt x="54144" y="70654"/>
                </a:moveTo>
                <a:lnTo>
                  <a:pt x="63831" y="63486"/>
                </a:lnTo>
                <a:lnTo>
                  <a:pt x="70562" y="53669"/>
                </a:lnTo>
                <a:lnTo>
                  <a:pt x="73998" y="42150"/>
                </a:lnTo>
                <a:lnTo>
                  <a:pt x="73799" y="29881"/>
                </a:lnTo>
                <a:lnTo>
                  <a:pt x="70654" y="19854"/>
                </a:lnTo>
                <a:lnTo>
                  <a:pt x="63356" y="10166"/>
                </a:lnTo>
                <a:lnTo>
                  <a:pt x="53285" y="3435"/>
                </a:lnTo>
                <a:lnTo>
                  <a:pt x="41593" y="0"/>
                </a:lnTo>
                <a:lnTo>
                  <a:pt x="29433" y="198"/>
                </a:lnTo>
                <a:lnTo>
                  <a:pt x="19854" y="3344"/>
                </a:lnTo>
                <a:lnTo>
                  <a:pt x="10166" y="11137"/>
                </a:lnTo>
                <a:lnTo>
                  <a:pt x="3435" y="21253"/>
                </a:lnTo>
                <a:lnTo>
                  <a:pt x="0" y="32743"/>
                </a:lnTo>
                <a:lnTo>
                  <a:pt x="198" y="44657"/>
                </a:lnTo>
                <a:lnTo>
                  <a:pt x="3344" y="54144"/>
                </a:lnTo>
                <a:lnTo>
                  <a:pt x="10311" y="64254"/>
                </a:lnTo>
                <a:lnTo>
                  <a:pt x="19828" y="71238"/>
                </a:lnTo>
                <a:lnTo>
                  <a:pt x="31010" y="74781"/>
                </a:lnTo>
                <a:lnTo>
                  <a:pt x="42971" y="74567"/>
                </a:lnTo>
                <a:lnTo>
                  <a:pt x="54144" y="70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572000" y="3373120"/>
            <a:ext cx="144779" cy="1511299"/>
          </a:xfrm>
          <a:custGeom>
            <a:avLst/>
            <a:gdLst/>
            <a:ahLst/>
            <a:cxnLst/>
            <a:rect l="l" t="t" r="r" b="b"/>
            <a:pathLst>
              <a:path w="144779" h="1511300">
                <a:moveTo>
                  <a:pt x="0" y="0"/>
                </a:moveTo>
                <a:lnTo>
                  <a:pt x="144779" y="15112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715510" y="4522470"/>
            <a:ext cx="3427730" cy="375919"/>
          </a:xfrm>
          <a:custGeom>
            <a:avLst/>
            <a:gdLst/>
            <a:ahLst/>
            <a:cxnLst/>
            <a:rect l="l" t="t" r="r" b="b"/>
            <a:pathLst>
              <a:path w="3427730" h="375920">
                <a:moveTo>
                  <a:pt x="1269" y="370839"/>
                </a:moveTo>
                <a:lnTo>
                  <a:pt x="1269" y="375919"/>
                </a:lnTo>
                <a:lnTo>
                  <a:pt x="3427730" y="10159"/>
                </a:lnTo>
                <a:lnTo>
                  <a:pt x="3426460" y="5079"/>
                </a:lnTo>
                <a:lnTo>
                  <a:pt x="3426460" y="0"/>
                </a:lnTo>
                <a:lnTo>
                  <a:pt x="0" y="367029"/>
                </a:lnTo>
                <a:lnTo>
                  <a:pt x="1269" y="370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134333" y="4486643"/>
            <a:ext cx="75178" cy="75196"/>
          </a:xfrm>
          <a:custGeom>
            <a:avLst/>
            <a:gdLst/>
            <a:ahLst/>
            <a:cxnLst/>
            <a:rect l="l" t="t" r="r" b="b"/>
            <a:pathLst>
              <a:path w="75178" h="75196">
                <a:moveTo>
                  <a:pt x="41926" y="75196"/>
                </a:moveTo>
                <a:lnTo>
                  <a:pt x="54685" y="71169"/>
                </a:lnTo>
                <a:lnTo>
                  <a:pt x="65053" y="63192"/>
                </a:lnTo>
                <a:lnTo>
                  <a:pt x="72170" y="52297"/>
                </a:lnTo>
                <a:lnTo>
                  <a:pt x="75178" y="39513"/>
                </a:lnTo>
                <a:lnTo>
                  <a:pt x="74946" y="33286"/>
                </a:lnTo>
                <a:lnTo>
                  <a:pt x="71500" y="20330"/>
                </a:lnTo>
                <a:lnTo>
                  <a:pt x="63684" y="9862"/>
                </a:lnTo>
                <a:lnTo>
                  <a:pt x="52671" y="2785"/>
                </a:lnTo>
                <a:lnTo>
                  <a:pt x="39634" y="0"/>
                </a:lnTo>
                <a:lnTo>
                  <a:pt x="34306" y="266"/>
                </a:lnTo>
                <a:lnTo>
                  <a:pt x="21149" y="4324"/>
                </a:lnTo>
                <a:lnTo>
                  <a:pt x="10478" y="12339"/>
                </a:lnTo>
                <a:lnTo>
                  <a:pt x="3144" y="23365"/>
                </a:lnTo>
                <a:lnTo>
                  <a:pt x="0" y="36455"/>
                </a:lnTo>
                <a:lnTo>
                  <a:pt x="16" y="40906"/>
                </a:lnTo>
                <a:lnTo>
                  <a:pt x="4137" y="54375"/>
                </a:lnTo>
                <a:lnTo>
                  <a:pt x="12312" y="64935"/>
                </a:lnTo>
                <a:lnTo>
                  <a:pt x="23463" y="72049"/>
                </a:lnTo>
                <a:lnTo>
                  <a:pt x="36511" y="75176"/>
                </a:lnTo>
                <a:lnTo>
                  <a:pt x="41926" y="75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728459" y="2289810"/>
            <a:ext cx="1431290" cy="2211070"/>
          </a:xfrm>
          <a:custGeom>
            <a:avLst/>
            <a:gdLst/>
            <a:ahLst/>
            <a:cxnLst/>
            <a:rect l="l" t="t" r="r" b="b"/>
            <a:pathLst>
              <a:path w="1431290" h="2211069">
                <a:moveTo>
                  <a:pt x="1423670" y="2211070"/>
                </a:moveTo>
                <a:lnTo>
                  <a:pt x="1427480" y="2208529"/>
                </a:lnTo>
                <a:lnTo>
                  <a:pt x="1431290" y="2205990"/>
                </a:lnTo>
                <a:lnTo>
                  <a:pt x="7620" y="0"/>
                </a:lnTo>
                <a:lnTo>
                  <a:pt x="3810" y="2539"/>
                </a:lnTo>
                <a:lnTo>
                  <a:pt x="0" y="5079"/>
                </a:lnTo>
                <a:lnTo>
                  <a:pt x="1423670" y="2211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134631" y="4487105"/>
            <a:ext cx="75606" cy="74855"/>
          </a:xfrm>
          <a:custGeom>
            <a:avLst/>
            <a:gdLst/>
            <a:ahLst/>
            <a:cxnLst/>
            <a:rect l="l" t="t" r="r" b="b"/>
            <a:pathLst>
              <a:path w="75606" h="74855">
                <a:moveTo>
                  <a:pt x="6068" y="58224"/>
                </a:moveTo>
                <a:lnTo>
                  <a:pt x="14546" y="67017"/>
                </a:lnTo>
                <a:lnTo>
                  <a:pt x="25104" y="72629"/>
                </a:lnTo>
                <a:lnTo>
                  <a:pt x="36847" y="74855"/>
                </a:lnTo>
                <a:lnTo>
                  <a:pt x="48880" y="73487"/>
                </a:lnTo>
                <a:lnTo>
                  <a:pt x="58138" y="69654"/>
                </a:lnTo>
                <a:lnTo>
                  <a:pt x="67262" y="61411"/>
                </a:lnTo>
                <a:lnTo>
                  <a:pt x="73146" y="51030"/>
                </a:lnTo>
                <a:lnTo>
                  <a:pt x="75606" y="39429"/>
                </a:lnTo>
                <a:lnTo>
                  <a:pt x="74458" y="27526"/>
                </a:lnTo>
                <a:lnTo>
                  <a:pt x="69568" y="16314"/>
                </a:lnTo>
                <a:lnTo>
                  <a:pt x="61066" y="7611"/>
                </a:lnTo>
                <a:lnTo>
                  <a:pt x="50397" y="2084"/>
                </a:lnTo>
                <a:lnTo>
                  <a:pt x="38625" y="0"/>
                </a:lnTo>
                <a:lnTo>
                  <a:pt x="26817" y="1624"/>
                </a:lnTo>
                <a:lnTo>
                  <a:pt x="17498" y="6154"/>
                </a:lnTo>
                <a:lnTo>
                  <a:pt x="8246" y="13930"/>
                </a:lnTo>
                <a:lnTo>
                  <a:pt x="2348" y="24153"/>
                </a:lnTo>
                <a:lnTo>
                  <a:pt x="0" y="35794"/>
                </a:lnTo>
                <a:lnTo>
                  <a:pt x="1392" y="47821"/>
                </a:lnTo>
                <a:lnTo>
                  <a:pt x="6068" y="5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72000" y="3373120"/>
            <a:ext cx="3600450" cy="1151889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0" y="0"/>
                </a:moveTo>
                <a:lnTo>
                  <a:pt x="3600450" y="11518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556510" y="2221229"/>
            <a:ext cx="4175760" cy="71120"/>
          </a:xfrm>
          <a:custGeom>
            <a:avLst/>
            <a:gdLst/>
            <a:ahLst/>
            <a:cxnLst/>
            <a:rect l="l" t="t" r="r" b="b"/>
            <a:pathLst>
              <a:path w="4175760" h="71120">
                <a:moveTo>
                  <a:pt x="0" y="0"/>
                </a:moveTo>
                <a:lnTo>
                  <a:pt x="4175760" y="711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03350" y="3373120"/>
            <a:ext cx="3168650" cy="143509"/>
          </a:xfrm>
          <a:custGeom>
            <a:avLst/>
            <a:gdLst/>
            <a:ahLst/>
            <a:cxnLst/>
            <a:rect l="l" t="t" r="r" b="b"/>
            <a:pathLst>
              <a:path w="3168650" h="143509">
                <a:moveTo>
                  <a:pt x="0" y="143509"/>
                </a:moveTo>
                <a:lnTo>
                  <a:pt x="316865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067810" y="282702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066540" y="256540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89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89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542790" y="2585720"/>
            <a:ext cx="0" cy="236219"/>
          </a:xfrm>
          <a:custGeom>
            <a:avLst/>
            <a:gdLst/>
            <a:ahLst/>
            <a:cxnLst/>
            <a:rect l="l" t="t" r="r" b="b"/>
            <a:pathLst>
              <a:path h="236219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307580" y="2034539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306309" y="177292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782559" y="179451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884159" y="505841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882890" y="4796790"/>
            <a:ext cx="957579" cy="576580"/>
          </a:xfrm>
          <a:custGeom>
            <a:avLst/>
            <a:gdLst/>
            <a:ahLst/>
            <a:cxnLst/>
            <a:rect l="l" t="t" r="r" b="b"/>
            <a:pathLst>
              <a:path w="957579" h="576580">
                <a:moveTo>
                  <a:pt x="478789" y="576580"/>
                </a:moveTo>
                <a:lnTo>
                  <a:pt x="0" y="576580"/>
                </a:lnTo>
                <a:lnTo>
                  <a:pt x="0" y="0"/>
                </a:lnTo>
                <a:lnTo>
                  <a:pt x="957579" y="0"/>
                </a:lnTo>
                <a:lnTo>
                  <a:pt x="957579" y="576580"/>
                </a:lnTo>
                <a:lnTo>
                  <a:pt x="478789" y="5765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359140" y="481838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58570" y="1529079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58570" y="126746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33550" y="128905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2580" y="289814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1310" y="263652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7560" y="265811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8770" y="2912110"/>
            <a:ext cx="76200" cy="803909"/>
          </a:xfrm>
          <a:custGeom>
            <a:avLst/>
            <a:gdLst/>
            <a:ahLst/>
            <a:cxnLst/>
            <a:rect l="l" t="t" r="r" b="b"/>
            <a:pathLst>
              <a:path w="76200" h="803910">
                <a:moveTo>
                  <a:pt x="0" y="803909"/>
                </a:moveTo>
                <a:lnTo>
                  <a:pt x="10159" y="803909"/>
                </a:lnTo>
                <a:lnTo>
                  <a:pt x="76200" y="1269"/>
                </a:lnTo>
                <a:lnTo>
                  <a:pt x="71119" y="0"/>
                </a:lnTo>
                <a:lnTo>
                  <a:pt x="67309" y="0"/>
                </a:lnTo>
                <a:lnTo>
                  <a:pt x="0" y="803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1790" y="2852420"/>
            <a:ext cx="74930" cy="78739"/>
          </a:xfrm>
          <a:custGeom>
            <a:avLst/>
            <a:gdLst/>
            <a:ahLst/>
            <a:cxnLst/>
            <a:rect l="l" t="t" r="r" b="b"/>
            <a:pathLst>
              <a:path w="74930" h="78739">
                <a:moveTo>
                  <a:pt x="43180" y="0"/>
                </a:moveTo>
                <a:lnTo>
                  <a:pt x="0" y="72389"/>
                </a:lnTo>
                <a:lnTo>
                  <a:pt x="74930" y="78739"/>
                </a:lnTo>
                <a:lnTo>
                  <a:pt x="43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22170" y="5562600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22170" y="5299710"/>
            <a:ext cx="957580" cy="576580"/>
          </a:xfrm>
          <a:custGeom>
            <a:avLst/>
            <a:gdLst/>
            <a:ahLst/>
            <a:cxnLst/>
            <a:rect l="l" t="t" r="r" b="b"/>
            <a:pathLst>
              <a:path w="957580" h="576580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97150" y="5321300"/>
            <a:ext cx="0" cy="236219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70730" y="5490210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70730" y="5229860"/>
            <a:ext cx="956310" cy="575309"/>
          </a:xfrm>
          <a:custGeom>
            <a:avLst/>
            <a:gdLst/>
            <a:ahLst/>
            <a:cxnLst/>
            <a:rect l="l" t="t" r="r" b="b"/>
            <a:pathLst>
              <a:path w="956310" h="575310">
                <a:moveTo>
                  <a:pt x="478790" y="575309"/>
                </a:moveTo>
                <a:lnTo>
                  <a:pt x="0" y="575309"/>
                </a:lnTo>
                <a:lnTo>
                  <a:pt x="0" y="0"/>
                </a:lnTo>
                <a:lnTo>
                  <a:pt x="956310" y="0"/>
                </a:lnTo>
                <a:lnTo>
                  <a:pt x="956310" y="575309"/>
                </a:lnTo>
                <a:lnTo>
                  <a:pt x="478790" y="57530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45710" y="525018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735830" y="80538"/>
            <a:ext cx="1538751" cy="472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0"/>
              </a:lnSpc>
              <a:spcBef>
                <a:spcPts val="86"/>
              </a:spcBef>
            </a:pP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Or</a:t>
            </a:r>
            <a:r>
              <a:rPr sz="16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de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1600" spc="146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1600" spc="-8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w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hi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ch</a:t>
            </a:r>
            <a:endParaRPr sz="1600">
              <a:latin typeface="Times New Roman"/>
              <a:cs typeface="Times New Roman"/>
            </a:endParaRPr>
          </a:p>
          <a:p>
            <a:pPr marL="12700" marR="30479">
              <a:lnSpc>
                <a:spcPct val="95825"/>
              </a:lnSpc>
            </a:pPr>
            <a:r>
              <a:rPr sz="1600" dirty="0" smtClean="0">
                <a:solidFill>
                  <a:srgbClr val="3333CC"/>
                </a:solidFill>
                <a:latin typeface="Times New Roman"/>
                <a:cs typeface="Times New Roman"/>
              </a:rPr>
              <a:t>v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rt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1600" spc="9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are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185659" y="196108"/>
            <a:ext cx="1480539" cy="472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0"/>
              </a:lnSpc>
              <a:spcBef>
                <a:spcPts val="86"/>
              </a:spcBef>
            </a:pPr>
            <a:r>
              <a:rPr sz="1600" spc="-14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ce</a:t>
            </a:r>
            <a:r>
              <a:rPr sz="1600" spc="9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endParaRPr sz="1600">
              <a:latin typeface="Times New Roman"/>
              <a:cs typeface="Times New Roman"/>
            </a:endParaRPr>
          </a:p>
          <a:p>
            <a:pPr marL="12700" marR="30479">
              <a:lnSpc>
                <a:spcPct val="95825"/>
              </a:lnSpc>
            </a:pP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1600" spc="25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to</a:t>
            </a:r>
            <a:r>
              <a:rPr sz="1600" spc="-2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v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735830" y="566948"/>
            <a:ext cx="91986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0"/>
              </a:lnSpc>
              <a:spcBef>
                <a:spcPts val="86"/>
              </a:spcBef>
            </a:pP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16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1600" spc="-14" dirty="0" smtClean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ed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600700" y="1787418"/>
            <a:ext cx="89443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0"/>
              </a:lnSpc>
              <a:spcBef>
                <a:spcPts val="86"/>
              </a:spcBef>
            </a:pP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W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kin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73300" y="192651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90390" y="19378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9740" y="2071290"/>
            <a:ext cx="21865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38630" y="251317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69920" y="2674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57850" y="281797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62190" y="2928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37790" y="31570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65370" y="3224450"/>
            <a:ext cx="24693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470" y="3366690"/>
            <a:ext cx="1514869" cy="1137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84250" marR="22349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2700" marR="22349">
              <a:lnSpc>
                <a:spcPct val="95825"/>
              </a:lnSpc>
              <a:spcBef>
                <a:spcPts val="965"/>
              </a:spcBef>
            </a:pP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La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el</a:t>
            </a:r>
            <a:r>
              <a:rPr sz="1600" spc="316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ve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rt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ex</a:t>
            </a:r>
            <a:r>
              <a:rPr sz="1600" spc="36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  <a:spcBef>
                <a:spcPts val="70"/>
              </a:spcBef>
            </a:pPr>
            <a:r>
              <a:rPr sz="1600" b="1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r>
              <a:rPr sz="1600" b="1" spc="127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as</a:t>
            </a:r>
            <a:r>
              <a:rPr sz="1600" spc="-53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75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16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305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st ve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rt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ex  </a:t>
            </a:r>
            <a:r>
              <a:rPr sz="1600" spc="1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abel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74740" y="36142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26740" y="4071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22140" y="4071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55139" y="42238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249920" y="4448730"/>
            <a:ext cx="26106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27140" y="48334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78350" y="495165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83940" y="49858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00910" y="5024040"/>
            <a:ext cx="246930" cy="27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22170" y="5299710"/>
            <a:ext cx="474980" cy="26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2597150" y="5299710"/>
            <a:ext cx="482600" cy="26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2122170" y="5562600"/>
            <a:ext cx="957580" cy="313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4570730" y="5229860"/>
            <a:ext cx="474979" cy="260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5045709" y="5229860"/>
            <a:ext cx="481330" cy="260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4570730" y="5490210"/>
            <a:ext cx="95631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7882890" y="479679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8359140" y="4796790"/>
            <a:ext cx="481329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7882890" y="5058410"/>
            <a:ext cx="957579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321310" y="263652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969" marR="166389" algn="ctr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7560" y="263652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509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1310" y="289814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4066540" y="2565400"/>
            <a:ext cx="476249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4542789" y="256540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066540" y="282702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7306309" y="177292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7782559" y="177292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7306309" y="203454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258570" y="1267460"/>
            <a:ext cx="474980" cy="261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733550" y="1267460"/>
            <a:ext cx="482600" cy="261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258570" y="1529079"/>
            <a:ext cx="957580" cy="314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861050" y="739139"/>
            <a:ext cx="582929" cy="320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443980" y="739139"/>
            <a:ext cx="590550" cy="320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861050" y="1059179"/>
            <a:ext cx="1173479" cy="383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79070" y="173990"/>
            <a:ext cx="1799590" cy="822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9"/>
              </a:spcBef>
            </a:pPr>
            <a:endParaRPr sz="500"/>
          </a:p>
          <a:p>
            <a:pPr marL="213359">
              <a:lnSpc>
                <a:spcPct val="95825"/>
              </a:lnSpc>
            </a:pPr>
            <a:r>
              <a:rPr sz="2400" b="1" spc="-4" dirty="0" smtClean="0">
                <a:latin typeface="Times New Roman"/>
                <a:cs typeface="Times New Roman"/>
              </a:rPr>
              <a:t>D</a:t>
            </a:r>
            <a:r>
              <a:rPr sz="2400" b="1" spc="0" dirty="0" smtClean="0">
                <a:latin typeface="Times New Roman"/>
                <a:cs typeface="Times New Roman"/>
              </a:rPr>
              <a:t>i</a:t>
            </a:r>
            <a:r>
              <a:rPr sz="2400" b="1" spc="9" dirty="0" smtClean="0">
                <a:latin typeface="Times New Roman"/>
                <a:cs typeface="Times New Roman"/>
              </a:rPr>
              <a:t>j</a:t>
            </a:r>
            <a:r>
              <a:rPr sz="2400" b="1" spc="-4" dirty="0" smtClean="0">
                <a:latin typeface="Times New Roman"/>
                <a:cs typeface="Times New Roman"/>
              </a:rPr>
              <a:t>ks</a:t>
            </a:r>
            <a:r>
              <a:rPr sz="2400" b="1" spc="0" dirty="0" smtClean="0">
                <a:latin typeface="Times New Roman"/>
                <a:cs typeface="Times New Roman"/>
              </a:rPr>
              <a:t>t</a:t>
            </a:r>
            <a:r>
              <a:rPr sz="2400" b="1" spc="4" dirty="0" smtClean="0">
                <a:latin typeface="Times New Roman"/>
                <a:cs typeface="Times New Roman"/>
              </a:rPr>
              <a:t>r</a:t>
            </a:r>
            <a:r>
              <a:rPr sz="2400" b="1" spc="-4" dirty="0" smtClean="0">
                <a:latin typeface="Times New Roman"/>
                <a:cs typeface="Times New Roman"/>
              </a:rPr>
              <a:t>a</a:t>
            </a:r>
            <a:r>
              <a:rPr sz="2400" b="1" spc="0" dirty="0" smtClean="0">
                <a:latin typeface="Times New Roman"/>
                <a:cs typeface="Times New Roman"/>
              </a:rPr>
              <a:t>’s</a:t>
            </a:r>
            <a:endParaRPr sz="2400">
              <a:latin typeface="Times New Roman"/>
              <a:cs typeface="Times New Roman"/>
            </a:endParaRPr>
          </a:p>
          <a:p>
            <a:pPr marL="180340">
              <a:lnSpc>
                <a:spcPct val="95825"/>
              </a:lnSpc>
              <a:spcBef>
                <a:spcPts val="120"/>
              </a:spcBef>
            </a:pPr>
            <a:r>
              <a:rPr sz="2400" b="1" spc="-4" dirty="0" smtClean="0">
                <a:latin typeface="Times New Roman"/>
                <a:cs typeface="Times New Roman"/>
              </a:rPr>
              <a:t>A</a:t>
            </a:r>
            <a:r>
              <a:rPr sz="2400" b="1" spc="0" dirty="0" smtClean="0">
                <a:latin typeface="Times New Roman"/>
                <a:cs typeface="Times New Roman"/>
              </a:rPr>
              <a:t>l</a:t>
            </a:r>
            <a:r>
              <a:rPr sz="2400" b="1" spc="-4" dirty="0" smtClean="0">
                <a:latin typeface="Times New Roman"/>
                <a:cs typeface="Times New Roman"/>
              </a:rPr>
              <a:t>g</a:t>
            </a:r>
            <a:r>
              <a:rPr sz="2400" b="1" spc="4" dirty="0" smtClean="0">
                <a:latin typeface="Times New Roman"/>
                <a:cs typeface="Times New Roman"/>
              </a:rPr>
              <a:t>o</a:t>
            </a:r>
            <a:r>
              <a:rPr sz="2400" b="1" spc="-4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i</a:t>
            </a:r>
            <a:r>
              <a:rPr sz="2400" b="1" spc="9" dirty="0" smtClean="0">
                <a:latin typeface="Times New Roman"/>
                <a:cs typeface="Times New Roman"/>
              </a:rPr>
              <a:t>t</a:t>
            </a:r>
            <a:r>
              <a:rPr sz="2400" b="1" spc="-4" dirty="0" smtClean="0">
                <a:latin typeface="Times New Roman"/>
                <a:cs typeface="Times New Roman"/>
              </a:rPr>
              <a:t>h</a:t>
            </a:r>
            <a:r>
              <a:rPr sz="2400" b="1" spc="0" dirty="0" smtClean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B556-7C52-48EC-9ECF-16CC7067BD04}" type="slidenum">
              <a:rPr lang="zh-CN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19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object 9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79070" y="173990"/>
            <a:ext cx="1799590" cy="822959"/>
          </a:xfrm>
          <a:custGeom>
            <a:avLst/>
            <a:gdLst/>
            <a:ahLst/>
            <a:cxnLst/>
            <a:rect l="l" t="t" r="r" b="b"/>
            <a:pathLst>
              <a:path w="1799590" h="822959">
                <a:moveTo>
                  <a:pt x="900430" y="822959"/>
                </a:moveTo>
                <a:lnTo>
                  <a:pt x="0" y="822959"/>
                </a:lnTo>
                <a:lnTo>
                  <a:pt x="0" y="0"/>
                </a:lnTo>
                <a:lnTo>
                  <a:pt x="1799590" y="0"/>
                </a:lnTo>
                <a:lnTo>
                  <a:pt x="1799590" y="822959"/>
                </a:lnTo>
                <a:lnTo>
                  <a:pt x="900430" y="822959"/>
                </a:lnTo>
                <a:close/>
              </a:path>
            </a:pathLst>
          </a:custGeom>
          <a:ln w="9344">
            <a:solidFill>
              <a:srgbClr val="0000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99540" y="3512820"/>
            <a:ext cx="1070610" cy="1423669"/>
          </a:xfrm>
          <a:custGeom>
            <a:avLst/>
            <a:gdLst/>
            <a:ahLst/>
            <a:cxnLst/>
            <a:rect l="l" t="t" r="r" b="b"/>
            <a:pathLst>
              <a:path w="1070610" h="1423669">
                <a:moveTo>
                  <a:pt x="1062990" y="1423669"/>
                </a:moveTo>
                <a:lnTo>
                  <a:pt x="1066799" y="1421129"/>
                </a:lnTo>
                <a:lnTo>
                  <a:pt x="1070610" y="1417319"/>
                </a:lnTo>
                <a:lnTo>
                  <a:pt x="7619" y="0"/>
                </a:lnTo>
                <a:lnTo>
                  <a:pt x="3809" y="3809"/>
                </a:lnTo>
                <a:lnTo>
                  <a:pt x="0" y="6350"/>
                </a:lnTo>
                <a:lnTo>
                  <a:pt x="1062990" y="14236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46695" y="4920045"/>
            <a:ext cx="75443" cy="74798"/>
          </a:xfrm>
          <a:custGeom>
            <a:avLst/>
            <a:gdLst/>
            <a:ahLst/>
            <a:cxnLst/>
            <a:rect l="l" t="t" r="r" b="b"/>
            <a:pathLst>
              <a:path w="75443" h="74798">
                <a:moveTo>
                  <a:pt x="6944" y="59624"/>
                </a:moveTo>
                <a:lnTo>
                  <a:pt x="15905" y="68058"/>
                </a:lnTo>
                <a:lnTo>
                  <a:pt x="26728" y="73179"/>
                </a:lnTo>
                <a:lnTo>
                  <a:pt x="38464" y="74798"/>
                </a:lnTo>
                <a:lnTo>
                  <a:pt x="50167" y="72725"/>
                </a:lnTo>
                <a:lnTo>
                  <a:pt x="60284" y="67244"/>
                </a:lnTo>
                <a:lnTo>
                  <a:pt x="68837" y="58742"/>
                </a:lnTo>
                <a:lnTo>
                  <a:pt x="73956" y="48073"/>
                </a:lnTo>
                <a:lnTo>
                  <a:pt x="75443" y="36301"/>
                </a:lnTo>
                <a:lnTo>
                  <a:pt x="73098" y="24493"/>
                </a:lnTo>
                <a:lnTo>
                  <a:pt x="67904" y="15174"/>
                </a:lnTo>
                <a:lnTo>
                  <a:pt x="58944" y="6740"/>
                </a:lnTo>
                <a:lnTo>
                  <a:pt x="48121" y="1619"/>
                </a:lnTo>
                <a:lnTo>
                  <a:pt x="36385" y="0"/>
                </a:lnTo>
                <a:lnTo>
                  <a:pt x="24682" y="2072"/>
                </a:lnTo>
                <a:lnTo>
                  <a:pt x="14564" y="7554"/>
                </a:lnTo>
                <a:lnTo>
                  <a:pt x="5996" y="16270"/>
                </a:lnTo>
                <a:lnTo>
                  <a:pt x="1141" y="27226"/>
                </a:lnTo>
                <a:lnTo>
                  <a:pt x="0" y="39283"/>
                </a:lnTo>
                <a:lnTo>
                  <a:pt x="2572" y="51306"/>
                </a:lnTo>
                <a:lnTo>
                  <a:pt x="6944" y="5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19860" y="2240279"/>
            <a:ext cx="1120140" cy="1256030"/>
          </a:xfrm>
          <a:custGeom>
            <a:avLst/>
            <a:gdLst/>
            <a:ahLst/>
            <a:cxnLst/>
            <a:rect l="l" t="t" r="r" b="b"/>
            <a:pathLst>
              <a:path w="1120140" h="1256030">
                <a:moveTo>
                  <a:pt x="0" y="1249680"/>
                </a:moveTo>
                <a:lnTo>
                  <a:pt x="3809" y="1253490"/>
                </a:lnTo>
                <a:lnTo>
                  <a:pt x="7620" y="1256030"/>
                </a:lnTo>
                <a:lnTo>
                  <a:pt x="1120140" y="6350"/>
                </a:lnTo>
                <a:lnTo>
                  <a:pt x="1116330" y="3810"/>
                </a:lnTo>
                <a:lnTo>
                  <a:pt x="1112520" y="0"/>
                </a:lnTo>
                <a:lnTo>
                  <a:pt x="0" y="1249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65807" y="3478817"/>
            <a:ext cx="75084" cy="74354"/>
          </a:xfrm>
          <a:custGeom>
            <a:avLst/>
            <a:gdLst/>
            <a:ahLst/>
            <a:cxnLst/>
            <a:rect l="l" t="t" r="r" b="b"/>
            <a:pathLst>
              <a:path w="75084" h="74354">
                <a:moveTo>
                  <a:pt x="9602" y="12412"/>
                </a:moveTo>
                <a:lnTo>
                  <a:pt x="2880" y="22834"/>
                </a:lnTo>
                <a:lnTo>
                  <a:pt x="0" y="34527"/>
                </a:lnTo>
                <a:lnTo>
                  <a:pt x="892" y="46480"/>
                </a:lnTo>
                <a:lnTo>
                  <a:pt x="5490" y="57682"/>
                </a:lnTo>
                <a:lnTo>
                  <a:pt x="12142" y="65752"/>
                </a:lnTo>
                <a:lnTo>
                  <a:pt x="22810" y="71880"/>
                </a:lnTo>
                <a:lnTo>
                  <a:pt x="34889" y="74354"/>
                </a:lnTo>
                <a:lnTo>
                  <a:pt x="47127" y="73172"/>
                </a:lnTo>
                <a:lnTo>
                  <a:pt x="58277" y="68334"/>
                </a:lnTo>
                <a:lnTo>
                  <a:pt x="65482" y="61942"/>
                </a:lnTo>
                <a:lnTo>
                  <a:pt x="72203" y="51519"/>
                </a:lnTo>
                <a:lnTo>
                  <a:pt x="75084" y="39826"/>
                </a:lnTo>
                <a:lnTo>
                  <a:pt x="74191" y="27874"/>
                </a:lnTo>
                <a:lnTo>
                  <a:pt x="69593" y="16671"/>
                </a:lnTo>
                <a:lnTo>
                  <a:pt x="62942" y="8602"/>
                </a:lnTo>
                <a:lnTo>
                  <a:pt x="52273" y="2473"/>
                </a:lnTo>
                <a:lnTo>
                  <a:pt x="40194" y="0"/>
                </a:lnTo>
                <a:lnTo>
                  <a:pt x="27956" y="1182"/>
                </a:lnTo>
                <a:lnTo>
                  <a:pt x="16807" y="6019"/>
                </a:lnTo>
                <a:lnTo>
                  <a:pt x="9602" y="12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18697" y="2183687"/>
            <a:ext cx="74354" cy="74702"/>
          </a:xfrm>
          <a:custGeom>
            <a:avLst/>
            <a:gdLst/>
            <a:ahLst/>
            <a:cxnLst/>
            <a:rect l="l" t="t" r="r" b="b"/>
            <a:pathLst>
              <a:path w="74354" h="74702">
                <a:moveTo>
                  <a:pt x="65752" y="62942"/>
                </a:moveTo>
                <a:lnTo>
                  <a:pt x="71880" y="51775"/>
                </a:lnTo>
                <a:lnTo>
                  <a:pt x="74354" y="39655"/>
                </a:lnTo>
                <a:lnTo>
                  <a:pt x="73172" y="27623"/>
                </a:lnTo>
                <a:lnTo>
                  <a:pt x="68334" y="16720"/>
                </a:lnTo>
                <a:lnTo>
                  <a:pt x="61942" y="9602"/>
                </a:lnTo>
                <a:lnTo>
                  <a:pt x="51519" y="2880"/>
                </a:lnTo>
                <a:lnTo>
                  <a:pt x="39826" y="0"/>
                </a:lnTo>
                <a:lnTo>
                  <a:pt x="27874" y="892"/>
                </a:lnTo>
                <a:lnTo>
                  <a:pt x="16671" y="5490"/>
                </a:lnTo>
                <a:lnTo>
                  <a:pt x="8602" y="12142"/>
                </a:lnTo>
                <a:lnTo>
                  <a:pt x="2473" y="22679"/>
                </a:lnTo>
                <a:lnTo>
                  <a:pt x="0" y="34502"/>
                </a:lnTo>
                <a:lnTo>
                  <a:pt x="1182" y="46569"/>
                </a:lnTo>
                <a:lnTo>
                  <a:pt x="6019" y="57839"/>
                </a:lnTo>
                <a:lnTo>
                  <a:pt x="12412" y="65482"/>
                </a:lnTo>
                <a:lnTo>
                  <a:pt x="22834" y="72074"/>
                </a:lnTo>
                <a:lnTo>
                  <a:pt x="34527" y="74702"/>
                </a:lnTo>
                <a:lnTo>
                  <a:pt x="46480" y="73635"/>
                </a:lnTo>
                <a:lnTo>
                  <a:pt x="57682" y="69142"/>
                </a:lnTo>
                <a:lnTo>
                  <a:pt x="65752" y="62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53970" y="2217420"/>
            <a:ext cx="1993900" cy="1145539"/>
          </a:xfrm>
          <a:custGeom>
            <a:avLst/>
            <a:gdLst/>
            <a:ahLst/>
            <a:cxnLst/>
            <a:rect l="l" t="t" r="r" b="b"/>
            <a:pathLst>
              <a:path w="1993900" h="1145539">
                <a:moveTo>
                  <a:pt x="3810" y="0"/>
                </a:moveTo>
                <a:lnTo>
                  <a:pt x="2540" y="3809"/>
                </a:lnTo>
                <a:lnTo>
                  <a:pt x="0" y="7619"/>
                </a:lnTo>
                <a:lnTo>
                  <a:pt x="1990090" y="1145539"/>
                </a:lnTo>
                <a:lnTo>
                  <a:pt x="1991359" y="1140459"/>
                </a:lnTo>
                <a:lnTo>
                  <a:pt x="1993900" y="1136650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34493" y="3336454"/>
            <a:ext cx="75013" cy="74225"/>
          </a:xfrm>
          <a:custGeom>
            <a:avLst/>
            <a:gdLst/>
            <a:ahLst/>
            <a:cxnLst/>
            <a:rect l="l" t="t" r="r" b="b"/>
            <a:pathLst>
              <a:path w="75013" h="74225">
                <a:moveTo>
                  <a:pt x="18456" y="69685"/>
                </a:moveTo>
                <a:lnTo>
                  <a:pt x="29940" y="73881"/>
                </a:lnTo>
                <a:lnTo>
                  <a:pt x="41975" y="74225"/>
                </a:lnTo>
                <a:lnTo>
                  <a:pt x="53529" y="70974"/>
                </a:lnTo>
                <a:lnTo>
                  <a:pt x="63573" y="64385"/>
                </a:lnTo>
                <a:lnTo>
                  <a:pt x="70526" y="55715"/>
                </a:lnTo>
                <a:lnTo>
                  <a:pt x="74760" y="44036"/>
                </a:lnTo>
                <a:lnTo>
                  <a:pt x="75013" y="31874"/>
                </a:lnTo>
                <a:lnTo>
                  <a:pt x="71554" y="20381"/>
                </a:lnTo>
                <a:lnTo>
                  <a:pt x="64655" y="10710"/>
                </a:lnTo>
                <a:lnTo>
                  <a:pt x="56556" y="4915"/>
                </a:lnTo>
                <a:lnTo>
                  <a:pt x="45072" y="592"/>
                </a:lnTo>
                <a:lnTo>
                  <a:pt x="33038" y="0"/>
                </a:lnTo>
                <a:lnTo>
                  <a:pt x="21483" y="3072"/>
                </a:lnTo>
                <a:lnTo>
                  <a:pt x="11439" y="9746"/>
                </a:lnTo>
                <a:lnTo>
                  <a:pt x="4486" y="18885"/>
                </a:lnTo>
                <a:lnTo>
                  <a:pt x="252" y="29937"/>
                </a:lnTo>
                <a:lnTo>
                  <a:pt x="0" y="41800"/>
                </a:lnTo>
                <a:lnTo>
                  <a:pt x="3458" y="53322"/>
                </a:lnTo>
                <a:lnTo>
                  <a:pt x="10357" y="63348"/>
                </a:lnTo>
                <a:lnTo>
                  <a:pt x="18456" y="69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84120" y="3373120"/>
            <a:ext cx="2087880" cy="1584959"/>
          </a:xfrm>
          <a:custGeom>
            <a:avLst/>
            <a:gdLst/>
            <a:ahLst/>
            <a:cxnLst/>
            <a:rect l="l" t="t" r="r" b="b"/>
            <a:pathLst>
              <a:path w="2087880" h="1584959">
                <a:moveTo>
                  <a:pt x="0" y="1584959"/>
                </a:moveTo>
                <a:lnTo>
                  <a:pt x="20878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84120" y="4880610"/>
            <a:ext cx="2202180" cy="81279"/>
          </a:xfrm>
          <a:custGeom>
            <a:avLst/>
            <a:gdLst/>
            <a:ahLst/>
            <a:cxnLst/>
            <a:rect l="l" t="t" r="r" b="b"/>
            <a:pathLst>
              <a:path w="2202180" h="81279">
                <a:moveTo>
                  <a:pt x="0" y="72389"/>
                </a:moveTo>
                <a:lnTo>
                  <a:pt x="0" y="81279"/>
                </a:lnTo>
                <a:lnTo>
                  <a:pt x="2202180" y="10159"/>
                </a:lnTo>
                <a:lnTo>
                  <a:pt x="220218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678680" y="4847543"/>
            <a:ext cx="74930" cy="74976"/>
          </a:xfrm>
          <a:custGeom>
            <a:avLst/>
            <a:gdLst/>
            <a:ahLst/>
            <a:cxnLst/>
            <a:rect l="l" t="t" r="r" b="b"/>
            <a:pathLst>
              <a:path w="74930" h="74976">
                <a:moveTo>
                  <a:pt x="39370" y="74976"/>
                </a:moveTo>
                <a:lnTo>
                  <a:pt x="52712" y="72283"/>
                </a:lnTo>
                <a:lnTo>
                  <a:pt x="63783" y="64903"/>
                </a:lnTo>
                <a:lnTo>
                  <a:pt x="71536" y="53878"/>
                </a:lnTo>
                <a:lnTo>
                  <a:pt x="74930" y="40253"/>
                </a:lnTo>
                <a:lnTo>
                  <a:pt x="74930" y="35606"/>
                </a:lnTo>
                <a:lnTo>
                  <a:pt x="72166" y="22055"/>
                </a:lnTo>
                <a:lnTo>
                  <a:pt x="64673" y="10872"/>
                </a:lnTo>
                <a:lnTo>
                  <a:pt x="53648" y="3154"/>
                </a:lnTo>
                <a:lnTo>
                  <a:pt x="40288" y="0"/>
                </a:lnTo>
                <a:lnTo>
                  <a:pt x="36830" y="46"/>
                </a:lnTo>
                <a:lnTo>
                  <a:pt x="23314" y="2722"/>
                </a:lnTo>
                <a:lnTo>
                  <a:pt x="11851" y="9992"/>
                </a:lnTo>
                <a:lnTo>
                  <a:pt x="3674" y="20716"/>
                </a:lnTo>
                <a:lnTo>
                  <a:pt x="19" y="33756"/>
                </a:lnTo>
                <a:lnTo>
                  <a:pt x="0" y="38146"/>
                </a:lnTo>
                <a:lnTo>
                  <a:pt x="2609" y="51458"/>
                </a:lnTo>
                <a:lnTo>
                  <a:pt x="9774" y="62802"/>
                </a:lnTo>
                <a:lnTo>
                  <a:pt x="20500" y="71002"/>
                </a:lnTo>
                <a:lnTo>
                  <a:pt x="33792" y="74882"/>
                </a:lnTo>
                <a:lnTo>
                  <a:pt x="39370" y="74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569460" y="2301240"/>
            <a:ext cx="2138680" cy="1075689"/>
          </a:xfrm>
          <a:custGeom>
            <a:avLst/>
            <a:gdLst/>
            <a:ahLst/>
            <a:cxnLst/>
            <a:rect l="l" t="t" r="r" b="b"/>
            <a:pathLst>
              <a:path w="2138680" h="1075689">
                <a:moveTo>
                  <a:pt x="0" y="1068070"/>
                </a:moveTo>
                <a:lnTo>
                  <a:pt x="2539" y="1071880"/>
                </a:lnTo>
                <a:lnTo>
                  <a:pt x="5079" y="1075689"/>
                </a:lnTo>
                <a:lnTo>
                  <a:pt x="2138680" y="8889"/>
                </a:lnTo>
                <a:lnTo>
                  <a:pt x="2136140" y="5080"/>
                </a:lnTo>
                <a:lnTo>
                  <a:pt x="2133599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95905" y="2254715"/>
            <a:ext cx="73998" cy="74781"/>
          </a:xfrm>
          <a:custGeom>
            <a:avLst/>
            <a:gdLst/>
            <a:ahLst/>
            <a:cxnLst/>
            <a:rect l="l" t="t" r="r" b="b"/>
            <a:pathLst>
              <a:path w="73998" h="74781">
                <a:moveTo>
                  <a:pt x="54144" y="70654"/>
                </a:moveTo>
                <a:lnTo>
                  <a:pt x="63831" y="63486"/>
                </a:lnTo>
                <a:lnTo>
                  <a:pt x="70562" y="53669"/>
                </a:lnTo>
                <a:lnTo>
                  <a:pt x="73998" y="42150"/>
                </a:lnTo>
                <a:lnTo>
                  <a:pt x="73799" y="29881"/>
                </a:lnTo>
                <a:lnTo>
                  <a:pt x="70654" y="19854"/>
                </a:lnTo>
                <a:lnTo>
                  <a:pt x="63356" y="10166"/>
                </a:lnTo>
                <a:lnTo>
                  <a:pt x="53285" y="3435"/>
                </a:lnTo>
                <a:lnTo>
                  <a:pt x="41593" y="0"/>
                </a:lnTo>
                <a:lnTo>
                  <a:pt x="29433" y="198"/>
                </a:lnTo>
                <a:lnTo>
                  <a:pt x="19854" y="3344"/>
                </a:lnTo>
                <a:lnTo>
                  <a:pt x="10166" y="11137"/>
                </a:lnTo>
                <a:lnTo>
                  <a:pt x="3435" y="21253"/>
                </a:lnTo>
                <a:lnTo>
                  <a:pt x="0" y="32743"/>
                </a:lnTo>
                <a:lnTo>
                  <a:pt x="198" y="44657"/>
                </a:lnTo>
                <a:lnTo>
                  <a:pt x="3344" y="54144"/>
                </a:lnTo>
                <a:lnTo>
                  <a:pt x="10311" y="64254"/>
                </a:lnTo>
                <a:lnTo>
                  <a:pt x="19828" y="71238"/>
                </a:lnTo>
                <a:lnTo>
                  <a:pt x="31010" y="74781"/>
                </a:lnTo>
                <a:lnTo>
                  <a:pt x="42971" y="74567"/>
                </a:lnTo>
                <a:lnTo>
                  <a:pt x="54144" y="70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572000" y="3373120"/>
            <a:ext cx="144779" cy="1511299"/>
          </a:xfrm>
          <a:custGeom>
            <a:avLst/>
            <a:gdLst/>
            <a:ahLst/>
            <a:cxnLst/>
            <a:rect l="l" t="t" r="r" b="b"/>
            <a:pathLst>
              <a:path w="144779" h="1511300">
                <a:moveTo>
                  <a:pt x="0" y="0"/>
                </a:moveTo>
                <a:lnTo>
                  <a:pt x="144779" y="15112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15510" y="4522470"/>
            <a:ext cx="3427730" cy="375919"/>
          </a:xfrm>
          <a:custGeom>
            <a:avLst/>
            <a:gdLst/>
            <a:ahLst/>
            <a:cxnLst/>
            <a:rect l="l" t="t" r="r" b="b"/>
            <a:pathLst>
              <a:path w="3427730" h="375920">
                <a:moveTo>
                  <a:pt x="1269" y="370839"/>
                </a:moveTo>
                <a:lnTo>
                  <a:pt x="1269" y="375919"/>
                </a:lnTo>
                <a:lnTo>
                  <a:pt x="3427730" y="10159"/>
                </a:lnTo>
                <a:lnTo>
                  <a:pt x="3426460" y="5079"/>
                </a:lnTo>
                <a:lnTo>
                  <a:pt x="3426460" y="0"/>
                </a:lnTo>
                <a:lnTo>
                  <a:pt x="0" y="367029"/>
                </a:lnTo>
                <a:lnTo>
                  <a:pt x="1269" y="370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134333" y="4486643"/>
            <a:ext cx="75178" cy="75196"/>
          </a:xfrm>
          <a:custGeom>
            <a:avLst/>
            <a:gdLst/>
            <a:ahLst/>
            <a:cxnLst/>
            <a:rect l="l" t="t" r="r" b="b"/>
            <a:pathLst>
              <a:path w="75178" h="75196">
                <a:moveTo>
                  <a:pt x="41926" y="75196"/>
                </a:moveTo>
                <a:lnTo>
                  <a:pt x="54685" y="71169"/>
                </a:lnTo>
                <a:lnTo>
                  <a:pt x="65053" y="63192"/>
                </a:lnTo>
                <a:lnTo>
                  <a:pt x="72170" y="52297"/>
                </a:lnTo>
                <a:lnTo>
                  <a:pt x="75178" y="39513"/>
                </a:lnTo>
                <a:lnTo>
                  <a:pt x="74946" y="33286"/>
                </a:lnTo>
                <a:lnTo>
                  <a:pt x="71500" y="20330"/>
                </a:lnTo>
                <a:lnTo>
                  <a:pt x="63684" y="9862"/>
                </a:lnTo>
                <a:lnTo>
                  <a:pt x="52671" y="2785"/>
                </a:lnTo>
                <a:lnTo>
                  <a:pt x="39634" y="0"/>
                </a:lnTo>
                <a:lnTo>
                  <a:pt x="34306" y="266"/>
                </a:lnTo>
                <a:lnTo>
                  <a:pt x="21149" y="4324"/>
                </a:lnTo>
                <a:lnTo>
                  <a:pt x="10478" y="12339"/>
                </a:lnTo>
                <a:lnTo>
                  <a:pt x="3144" y="23365"/>
                </a:lnTo>
                <a:lnTo>
                  <a:pt x="0" y="36455"/>
                </a:lnTo>
                <a:lnTo>
                  <a:pt x="16" y="40906"/>
                </a:lnTo>
                <a:lnTo>
                  <a:pt x="4137" y="54375"/>
                </a:lnTo>
                <a:lnTo>
                  <a:pt x="12312" y="64935"/>
                </a:lnTo>
                <a:lnTo>
                  <a:pt x="23463" y="72049"/>
                </a:lnTo>
                <a:lnTo>
                  <a:pt x="36511" y="75176"/>
                </a:lnTo>
                <a:lnTo>
                  <a:pt x="41926" y="75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28459" y="2289810"/>
            <a:ext cx="1431290" cy="2211070"/>
          </a:xfrm>
          <a:custGeom>
            <a:avLst/>
            <a:gdLst/>
            <a:ahLst/>
            <a:cxnLst/>
            <a:rect l="l" t="t" r="r" b="b"/>
            <a:pathLst>
              <a:path w="1431290" h="2211069">
                <a:moveTo>
                  <a:pt x="1423670" y="2211070"/>
                </a:moveTo>
                <a:lnTo>
                  <a:pt x="1427480" y="2208529"/>
                </a:lnTo>
                <a:lnTo>
                  <a:pt x="1431290" y="2205990"/>
                </a:lnTo>
                <a:lnTo>
                  <a:pt x="7620" y="0"/>
                </a:lnTo>
                <a:lnTo>
                  <a:pt x="3810" y="2539"/>
                </a:lnTo>
                <a:lnTo>
                  <a:pt x="0" y="5079"/>
                </a:lnTo>
                <a:lnTo>
                  <a:pt x="1423670" y="2211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134631" y="4487105"/>
            <a:ext cx="75606" cy="74855"/>
          </a:xfrm>
          <a:custGeom>
            <a:avLst/>
            <a:gdLst/>
            <a:ahLst/>
            <a:cxnLst/>
            <a:rect l="l" t="t" r="r" b="b"/>
            <a:pathLst>
              <a:path w="75606" h="74855">
                <a:moveTo>
                  <a:pt x="6068" y="58224"/>
                </a:moveTo>
                <a:lnTo>
                  <a:pt x="14546" y="67017"/>
                </a:lnTo>
                <a:lnTo>
                  <a:pt x="25104" y="72629"/>
                </a:lnTo>
                <a:lnTo>
                  <a:pt x="36847" y="74855"/>
                </a:lnTo>
                <a:lnTo>
                  <a:pt x="48880" y="73487"/>
                </a:lnTo>
                <a:lnTo>
                  <a:pt x="58138" y="69654"/>
                </a:lnTo>
                <a:lnTo>
                  <a:pt x="67262" y="61411"/>
                </a:lnTo>
                <a:lnTo>
                  <a:pt x="73146" y="51030"/>
                </a:lnTo>
                <a:lnTo>
                  <a:pt x="75606" y="39429"/>
                </a:lnTo>
                <a:lnTo>
                  <a:pt x="74458" y="27526"/>
                </a:lnTo>
                <a:lnTo>
                  <a:pt x="69568" y="16314"/>
                </a:lnTo>
                <a:lnTo>
                  <a:pt x="61066" y="7611"/>
                </a:lnTo>
                <a:lnTo>
                  <a:pt x="50397" y="2084"/>
                </a:lnTo>
                <a:lnTo>
                  <a:pt x="38625" y="0"/>
                </a:lnTo>
                <a:lnTo>
                  <a:pt x="26817" y="1624"/>
                </a:lnTo>
                <a:lnTo>
                  <a:pt x="17498" y="6154"/>
                </a:lnTo>
                <a:lnTo>
                  <a:pt x="8246" y="13930"/>
                </a:lnTo>
                <a:lnTo>
                  <a:pt x="2348" y="24153"/>
                </a:lnTo>
                <a:lnTo>
                  <a:pt x="0" y="35794"/>
                </a:lnTo>
                <a:lnTo>
                  <a:pt x="1392" y="47821"/>
                </a:lnTo>
                <a:lnTo>
                  <a:pt x="6068" y="5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72000" y="3373120"/>
            <a:ext cx="3600450" cy="1151889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0" y="0"/>
                </a:moveTo>
                <a:lnTo>
                  <a:pt x="3600450" y="11518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556510" y="2221229"/>
            <a:ext cx="4175760" cy="71120"/>
          </a:xfrm>
          <a:custGeom>
            <a:avLst/>
            <a:gdLst/>
            <a:ahLst/>
            <a:cxnLst/>
            <a:rect l="l" t="t" r="r" b="b"/>
            <a:pathLst>
              <a:path w="4175760" h="71120">
                <a:moveTo>
                  <a:pt x="0" y="0"/>
                </a:moveTo>
                <a:lnTo>
                  <a:pt x="4175760" y="711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403350" y="3373120"/>
            <a:ext cx="3168650" cy="143509"/>
          </a:xfrm>
          <a:custGeom>
            <a:avLst/>
            <a:gdLst/>
            <a:ahLst/>
            <a:cxnLst/>
            <a:rect l="l" t="t" r="r" b="b"/>
            <a:pathLst>
              <a:path w="3168650" h="143509">
                <a:moveTo>
                  <a:pt x="0" y="143509"/>
                </a:moveTo>
                <a:lnTo>
                  <a:pt x="316865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067810" y="282702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066540" y="256540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89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89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542790" y="2585720"/>
            <a:ext cx="0" cy="236219"/>
          </a:xfrm>
          <a:custGeom>
            <a:avLst/>
            <a:gdLst/>
            <a:ahLst/>
            <a:cxnLst/>
            <a:rect l="l" t="t" r="r" b="b"/>
            <a:pathLst>
              <a:path h="236219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307580" y="2034539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306309" y="177292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782559" y="179451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884159" y="505841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882890" y="4796790"/>
            <a:ext cx="957579" cy="576580"/>
          </a:xfrm>
          <a:custGeom>
            <a:avLst/>
            <a:gdLst/>
            <a:ahLst/>
            <a:cxnLst/>
            <a:rect l="l" t="t" r="r" b="b"/>
            <a:pathLst>
              <a:path w="957579" h="576580">
                <a:moveTo>
                  <a:pt x="478789" y="576580"/>
                </a:moveTo>
                <a:lnTo>
                  <a:pt x="0" y="576580"/>
                </a:lnTo>
                <a:lnTo>
                  <a:pt x="0" y="0"/>
                </a:lnTo>
                <a:lnTo>
                  <a:pt x="957579" y="0"/>
                </a:lnTo>
                <a:lnTo>
                  <a:pt x="957579" y="576580"/>
                </a:lnTo>
                <a:lnTo>
                  <a:pt x="478789" y="5765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359140" y="481838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03350" y="3357879"/>
            <a:ext cx="3168650" cy="142240"/>
          </a:xfrm>
          <a:custGeom>
            <a:avLst/>
            <a:gdLst/>
            <a:ahLst/>
            <a:cxnLst/>
            <a:rect l="l" t="t" r="r" b="b"/>
            <a:pathLst>
              <a:path w="3168650" h="142240">
                <a:moveTo>
                  <a:pt x="0" y="142240"/>
                </a:moveTo>
                <a:lnTo>
                  <a:pt x="3168650" y="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403350" y="3500120"/>
            <a:ext cx="1080770" cy="1441449"/>
          </a:xfrm>
          <a:custGeom>
            <a:avLst/>
            <a:gdLst/>
            <a:ahLst/>
            <a:cxnLst/>
            <a:rect l="l" t="t" r="r" b="b"/>
            <a:pathLst>
              <a:path w="1080770" h="1441450">
                <a:moveTo>
                  <a:pt x="0" y="0"/>
                </a:moveTo>
                <a:lnTo>
                  <a:pt x="1080770" y="1441449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03350" y="2204720"/>
            <a:ext cx="1153160" cy="1295400"/>
          </a:xfrm>
          <a:custGeom>
            <a:avLst/>
            <a:gdLst/>
            <a:ahLst/>
            <a:cxnLst/>
            <a:rect l="l" t="t" r="r" b="b"/>
            <a:pathLst>
              <a:path w="1153160" h="1295400">
                <a:moveTo>
                  <a:pt x="0" y="1295400"/>
                </a:moveTo>
                <a:lnTo>
                  <a:pt x="1153160" y="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58570" y="1529079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58570" y="126746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33550" y="128905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2580" y="289814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1310" y="263652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7560" y="265811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22170" y="5562600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22170" y="5299710"/>
            <a:ext cx="957580" cy="576580"/>
          </a:xfrm>
          <a:custGeom>
            <a:avLst/>
            <a:gdLst/>
            <a:ahLst/>
            <a:cxnLst/>
            <a:rect l="l" t="t" r="r" b="b"/>
            <a:pathLst>
              <a:path w="957580" h="576580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97150" y="5321300"/>
            <a:ext cx="0" cy="236219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70730" y="5490210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70730" y="5229860"/>
            <a:ext cx="956310" cy="575309"/>
          </a:xfrm>
          <a:custGeom>
            <a:avLst/>
            <a:gdLst/>
            <a:ahLst/>
            <a:cxnLst/>
            <a:rect l="l" t="t" r="r" b="b"/>
            <a:pathLst>
              <a:path w="956310" h="575310">
                <a:moveTo>
                  <a:pt x="478790" y="575309"/>
                </a:moveTo>
                <a:lnTo>
                  <a:pt x="0" y="575309"/>
                </a:lnTo>
                <a:lnTo>
                  <a:pt x="0" y="0"/>
                </a:lnTo>
                <a:lnTo>
                  <a:pt x="956310" y="0"/>
                </a:lnTo>
                <a:lnTo>
                  <a:pt x="956310" y="575309"/>
                </a:lnTo>
                <a:lnTo>
                  <a:pt x="478790" y="57530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45710" y="525018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064510" y="271700"/>
            <a:ext cx="4234178" cy="27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W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276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u</a:t>
            </a:r>
            <a:r>
              <a:rPr sz="20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-46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11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sz="2000" spc="88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v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ex </a:t>
            </a:r>
            <a:r>
              <a:rPr sz="2000" spc="2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ja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en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4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2000" spc="16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64510" y="576500"/>
            <a:ext cx="173155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wi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sz="2000" spc="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276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‘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wo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k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03140" y="576500"/>
            <a:ext cx="728768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v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ue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’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37708" y="576500"/>
            <a:ext cx="35991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dirty="0" smtClean="0">
                <a:solidFill>
                  <a:srgbClr val="3333CC"/>
                </a:solidFill>
                <a:latin typeface="Times New Roman"/>
                <a:cs typeface="Times New Roman"/>
              </a:rPr>
              <a:t>for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904230" y="576500"/>
            <a:ext cx="31724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28842" y="576500"/>
            <a:ext cx="101146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64510" y="881300"/>
            <a:ext cx="571755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dirty="0" smtClean="0">
                <a:solidFill>
                  <a:srgbClr val="3333CC"/>
                </a:solidFill>
                <a:latin typeface="Times New Roman"/>
                <a:cs typeface="Times New Roman"/>
              </a:rPr>
              <a:t>from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42868" y="881300"/>
            <a:ext cx="303995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73300" y="192651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90390" y="19378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809740" y="2071290"/>
            <a:ext cx="21865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38630" y="251317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69920" y="2674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57850" y="281797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62190" y="2928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37790" y="31570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65370" y="3224450"/>
            <a:ext cx="24693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49020" y="336669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74740" y="36142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26740" y="4071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22140" y="4071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55139" y="42238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49920" y="4448730"/>
            <a:ext cx="26106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27140" y="48334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78350" y="495165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83940" y="49858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00910" y="5024040"/>
            <a:ext cx="246930" cy="27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22170" y="5299710"/>
            <a:ext cx="474980" cy="26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2597150" y="5299710"/>
            <a:ext cx="482600" cy="26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2122170" y="5562600"/>
            <a:ext cx="957580" cy="313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385"/>
              </a:spcBef>
            </a:pPr>
            <a:r>
              <a:rPr sz="16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70730" y="5229860"/>
            <a:ext cx="474979" cy="260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5045709" y="5229860"/>
            <a:ext cx="481330" cy="260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4570730" y="5490210"/>
            <a:ext cx="95631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7882890" y="479679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8359140" y="4796790"/>
            <a:ext cx="481329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7882890" y="5058410"/>
            <a:ext cx="957579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21310" y="263652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969" marR="166389" algn="ctr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7560" y="263652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951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310" y="289814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066540" y="2565400"/>
            <a:ext cx="476249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542789" y="256540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4066540" y="282702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570">
              <a:lnSpc>
                <a:spcPct val="95825"/>
              </a:lnSpc>
              <a:spcBef>
                <a:spcPts val="305"/>
              </a:spcBef>
            </a:pPr>
            <a:r>
              <a:rPr sz="16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06309" y="177292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7782559" y="177292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306309" y="203454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258570" y="1267460"/>
            <a:ext cx="474980" cy="261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733550" y="1267460"/>
            <a:ext cx="482600" cy="261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258570" y="1529079"/>
            <a:ext cx="957580" cy="314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550">
              <a:lnSpc>
                <a:spcPct val="95825"/>
              </a:lnSpc>
              <a:spcBef>
                <a:spcPts val="315"/>
              </a:spcBef>
            </a:pPr>
            <a:r>
              <a:rPr sz="16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9070" y="173990"/>
            <a:ext cx="1799590" cy="822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9"/>
              </a:spcBef>
            </a:pPr>
            <a:endParaRPr sz="500"/>
          </a:p>
          <a:p>
            <a:pPr marL="213359">
              <a:lnSpc>
                <a:spcPct val="95825"/>
              </a:lnSpc>
            </a:pPr>
            <a:r>
              <a:rPr sz="2400" b="1" spc="-4" dirty="0" smtClean="0">
                <a:latin typeface="Times New Roman"/>
                <a:cs typeface="Times New Roman"/>
              </a:rPr>
              <a:t>D</a:t>
            </a:r>
            <a:r>
              <a:rPr sz="2400" b="1" spc="0" dirty="0" smtClean="0">
                <a:latin typeface="Times New Roman"/>
                <a:cs typeface="Times New Roman"/>
              </a:rPr>
              <a:t>i</a:t>
            </a:r>
            <a:r>
              <a:rPr sz="2400" b="1" spc="9" dirty="0" smtClean="0">
                <a:latin typeface="Times New Roman"/>
                <a:cs typeface="Times New Roman"/>
              </a:rPr>
              <a:t>j</a:t>
            </a:r>
            <a:r>
              <a:rPr sz="2400" b="1" spc="-4" dirty="0" smtClean="0">
                <a:latin typeface="Times New Roman"/>
                <a:cs typeface="Times New Roman"/>
              </a:rPr>
              <a:t>ks</a:t>
            </a:r>
            <a:r>
              <a:rPr sz="2400" b="1" spc="0" dirty="0" smtClean="0">
                <a:latin typeface="Times New Roman"/>
                <a:cs typeface="Times New Roman"/>
              </a:rPr>
              <a:t>t</a:t>
            </a:r>
            <a:r>
              <a:rPr sz="2400" b="1" spc="4" dirty="0" smtClean="0">
                <a:latin typeface="Times New Roman"/>
                <a:cs typeface="Times New Roman"/>
              </a:rPr>
              <a:t>r</a:t>
            </a:r>
            <a:r>
              <a:rPr sz="2400" b="1" spc="-4" dirty="0" smtClean="0">
                <a:latin typeface="Times New Roman"/>
                <a:cs typeface="Times New Roman"/>
              </a:rPr>
              <a:t>a</a:t>
            </a:r>
            <a:r>
              <a:rPr sz="2400" b="1" spc="0" dirty="0" smtClean="0">
                <a:latin typeface="Times New Roman"/>
                <a:cs typeface="Times New Roman"/>
              </a:rPr>
              <a:t>’s</a:t>
            </a:r>
            <a:endParaRPr sz="2400">
              <a:latin typeface="Times New Roman"/>
              <a:cs typeface="Times New Roman"/>
            </a:endParaRPr>
          </a:p>
          <a:p>
            <a:pPr marL="180340">
              <a:lnSpc>
                <a:spcPct val="95825"/>
              </a:lnSpc>
              <a:spcBef>
                <a:spcPts val="120"/>
              </a:spcBef>
            </a:pPr>
            <a:r>
              <a:rPr sz="2400" b="1" spc="-4" dirty="0" smtClean="0">
                <a:latin typeface="Times New Roman"/>
                <a:cs typeface="Times New Roman"/>
              </a:rPr>
              <a:t>A</a:t>
            </a:r>
            <a:r>
              <a:rPr sz="2400" b="1" spc="0" dirty="0" smtClean="0">
                <a:latin typeface="Times New Roman"/>
                <a:cs typeface="Times New Roman"/>
              </a:rPr>
              <a:t>l</a:t>
            </a:r>
            <a:r>
              <a:rPr sz="2400" b="1" spc="-4" dirty="0" smtClean="0">
                <a:latin typeface="Times New Roman"/>
                <a:cs typeface="Times New Roman"/>
              </a:rPr>
              <a:t>g</a:t>
            </a:r>
            <a:r>
              <a:rPr sz="2400" b="1" spc="4" dirty="0" smtClean="0">
                <a:latin typeface="Times New Roman"/>
                <a:cs typeface="Times New Roman"/>
              </a:rPr>
              <a:t>o</a:t>
            </a:r>
            <a:r>
              <a:rPr sz="2400" b="1" spc="-4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i</a:t>
            </a:r>
            <a:r>
              <a:rPr sz="2400" b="1" spc="9" dirty="0" smtClean="0">
                <a:latin typeface="Times New Roman"/>
                <a:cs typeface="Times New Roman"/>
              </a:rPr>
              <a:t>t</a:t>
            </a:r>
            <a:r>
              <a:rPr sz="2400" b="1" spc="-4" dirty="0" smtClean="0">
                <a:latin typeface="Times New Roman"/>
                <a:cs typeface="Times New Roman"/>
              </a:rPr>
              <a:t>h</a:t>
            </a:r>
            <a:r>
              <a:rPr sz="2400" b="1" spc="0" dirty="0" smtClean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B556-7C52-48EC-9ECF-16CC7067BD04}" type="slidenum">
              <a:rPr lang="zh-CN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1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bject 9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79070" y="173990"/>
            <a:ext cx="1799590" cy="822959"/>
          </a:xfrm>
          <a:custGeom>
            <a:avLst/>
            <a:gdLst/>
            <a:ahLst/>
            <a:cxnLst/>
            <a:rect l="l" t="t" r="r" b="b"/>
            <a:pathLst>
              <a:path w="1799590" h="822959">
                <a:moveTo>
                  <a:pt x="900430" y="822959"/>
                </a:moveTo>
                <a:lnTo>
                  <a:pt x="0" y="822959"/>
                </a:lnTo>
                <a:lnTo>
                  <a:pt x="0" y="0"/>
                </a:lnTo>
                <a:lnTo>
                  <a:pt x="1799590" y="0"/>
                </a:lnTo>
                <a:lnTo>
                  <a:pt x="1799590" y="822959"/>
                </a:lnTo>
                <a:lnTo>
                  <a:pt x="900430" y="822959"/>
                </a:lnTo>
                <a:close/>
              </a:path>
            </a:pathLst>
          </a:custGeom>
          <a:ln w="9344">
            <a:solidFill>
              <a:srgbClr val="0000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99540" y="3512820"/>
            <a:ext cx="1070610" cy="1423669"/>
          </a:xfrm>
          <a:custGeom>
            <a:avLst/>
            <a:gdLst/>
            <a:ahLst/>
            <a:cxnLst/>
            <a:rect l="l" t="t" r="r" b="b"/>
            <a:pathLst>
              <a:path w="1070610" h="1423669">
                <a:moveTo>
                  <a:pt x="1062990" y="1423669"/>
                </a:moveTo>
                <a:lnTo>
                  <a:pt x="1066799" y="1421129"/>
                </a:lnTo>
                <a:lnTo>
                  <a:pt x="1070610" y="1417319"/>
                </a:lnTo>
                <a:lnTo>
                  <a:pt x="7619" y="0"/>
                </a:lnTo>
                <a:lnTo>
                  <a:pt x="3809" y="3809"/>
                </a:lnTo>
                <a:lnTo>
                  <a:pt x="0" y="6350"/>
                </a:lnTo>
                <a:lnTo>
                  <a:pt x="1062990" y="14236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46695" y="4920045"/>
            <a:ext cx="75443" cy="74798"/>
          </a:xfrm>
          <a:custGeom>
            <a:avLst/>
            <a:gdLst/>
            <a:ahLst/>
            <a:cxnLst/>
            <a:rect l="l" t="t" r="r" b="b"/>
            <a:pathLst>
              <a:path w="75443" h="74798">
                <a:moveTo>
                  <a:pt x="6944" y="59624"/>
                </a:moveTo>
                <a:lnTo>
                  <a:pt x="15905" y="68058"/>
                </a:lnTo>
                <a:lnTo>
                  <a:pt x="26728" y="73179"/>
                </a:lnTo>
                <a:lnTo>
                  <a:pt x="38464" y="74798"/>
                </a:lnTo>
                <a:lnTo>
                  <a:pt x="50167" y="72725"/>
                </a:lnTo>
                <a:lnTo>
                  <a:pt x="60284" y="67244"/>
                </a:lnTo>
                <a:lnTo>
                  <a:pt x="68837" y="58742"/>
                </a:lnTo>
                <a:lnTo>
                  <a:pt x="73956" y="48073"/>
                </a:lnTo>
                <a:lnTo>
                  <a:pt x="75443" y="36301"/>
                </a:lnTo>
                <a:lnTo>
                  <a:pt x="73098" y="24493"/>
                </a:lnTo>
                <a:lnTo>
                  <a:pt x="67904" y="15174"/>
                </a:lnTo>
                <a:lnTo>
                  <a:pt x="58944" y="6740"/>
                </a:lnTo>
                <a:lnTo>
                  <a:pt x="48121" y="1619"/>
                </a:lnTo>
                <a:lnTo>
                  <a:pt x="36385" y="0"/>
                </a:lnTo>
                <a:lnTo>
                  <a:pt x="24682" y="2072"/>
                </a:lnTo>
                <a:lnTo>
                  <a:pt x="14564" y="7554"/>
                </a:lnTo>
                <a:lnTo>
                  <a:pt x="5996" y="16270"/>
                </a:lnTo>
                <a:lnTo>
                  <a:pt x="1141" y="27226"/>
                </a:lnTo>
                <a:lnTo>
                  <a:pt x="0" y="39283"/>
                </a:lnTo>
                <a:lnTo>
                  <a:pt x="2572" y="51306"/>
                </a:lnTo>
                <a:lnTo>
                  <a:pt x="6944" y="5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19860" y="2240279"/>
            <a:ext cx="1120140" cy="1256030"/>
          </a:xfrm>
          <a:custGeom>
            <a:avLst/>
            <a:gdLst/>
            <a:ahLst/>
            <a:cxnLst/>
            <a:rect l="l" t="t" r="r" b="b"/>
            <a:pathLst>
              <a:path w="1120140" h="1256030">
                <a:moveTo>
                  <a:pt x="0" y="1249680"/>
                </a:moveTo>
                <a:lnTo>
                  <a:pt x="3809" y="1253490"/>
                </a:lnTo>
                <a:lnTo>
                  <a:pt x="7620" y="1256030"/>
                </a:lnTo>
                <a:lnTo>
                  <a:pt x="1120140" y="6350"/>
                </a:lnTo>
                <a:lnTo>
                  <a:pt x="1116330" y="3810"/>
                </a:lnTo>
                <a:lnTo>
                  <a:pt x="1112520" y="0"/>
                </a:lnTo>
                <a:lnTo>
                  <a:pt x="0" y="1249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65807" y="3478817"/>
            <a:ext cx="75084" cy="74354"/>
          </a:xfrm>
          <a:custGeom>
            <a:avLst/>
            <a:gdLst/>
            <a:ahLst/>
            <a:cxnLst/>
            <a:rect l="l" t="t" r="r" b="b"/>
            <a:pathLst>
              <a:path w="75084" h="74354">
                <a:moveTo>
                  <a:pt x="9602" y="12412"/>
                </a:moveTo>
                <a:lnTo>
                  <a:pt x="2880" y="22834"/>
                </a:lnTo>
                <a:lnTo>
                  <a:pt x="0" y="34527"/>
                </a:lnTo>
                <a:lnTo>
                  <a:pt x="892" y="46480"/>
                </a:lnTo>
                <a:lnTo>
                  <a:pt x="5490" y="57682"/>
                </a:lnTo>
                <a:lnTo>
                  <a:pt x="12142" y="65752"/>
                </a:lnTo>
                <a:lnTo>
                  <a:pt x="22810" y="71880"/>
                </a:lnTo>
                <a:lnTo>
                  <a:pt x="34889" y="74354"/>
                </a:lnTo>
                <a:lnTo>
                  <a:pt x="47127" y="73172"/>
                </a:lnTo>
                <a:lnTo>
                  <a:pt x="58277" y="68334"/>
                </a:lnTo>
                <a:lnTo>
                  <a:pt x="65482" y="61942"/>
                </a:lnTo>
                <a:lnTo>
                  <a:pt x="72203" y="51519"/>
                </a:lnTo>
                <a:lnTo>
                  <a:pt x="75084" y="39826"/>
                </a:lnTo>
                <a:lnTo>
                  <a:pt x="74191" y="27874"/>
                </a:lnTo>
                <a:lnTo>
                  <a:pt x="69593" y="16671"/>
                </a:lnTo>
                <a:lnTo>
                  <a:pt x="62942" y="8602"/>
                </a:lnTo>
                <a:lnTo>
                  <a:pt x="52273" y="2473"/>
                </a:lnTo>
                <a:lnTo>
                  <a:pt x="40194" y="0"/>
                </a:lnTo>
                <a:lnTo>
                  <a:pt x="27956" y="1182"/>
                </a:lnTo>
                <a:lnTo>
                  <a:pt x="16807" y="6019"/>
                </a:lnTo>
                <a:lnTo>
                  <a:pt x="9602" y="12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18697" y="2183687"/>
            <a:ext cx="74354" cy="74702"/>
          </a:xfrm>
          <a:custGeom>
            <a:avLst/>
            <a:gdLst/>
            <a:ahLst/>
            <a:cxnLst/>
            <a:rect l="l" t="t" r="r" b="b"/>
            <a:pathLst>
              <a:path w="74354" h="74702">
                <a:moveTo>
                  <a:pt x="65752" y="62942"/>
                </a:moveTo>
                <a:lnTo>
                  <a:pt x="71880" y="51775"/>
                </a:lnTo>
                <a:lnTo>
                  <a:pt x="74354" y="39655"/>
                </a:lnTo>
                <a:lnTo>
                  <a:pt x="73172" y="27623"/>
                </a:lnTo>
                <a:lnTo>
                  <a:pt x="68334" y="16720"/>
                </a:lnTo>
                <a:lnTo>
                  <a:pt x="61942" y="9602"/>
                </a:lnTo>
                <a:lnTo>
                  <a:pt x="51519" y="2880"/>
                </a:lnTo>
                <a:lnTo>
                  <a:pt x="39826" y="0"/>
                </a:lnTo>
                <a:lnTo>
                  <a:pt x="27874" y="892"/>
                </a:lnTo>
                <a:lnTo>
                  <a:pt x="16671" y="5490"/>
                </a:lnTo>
                <a:lnTo>
                  <a:pt x="8602" y="12142"/>
                </a:lnTo>
                <a:lnTo>
                  <a:pt x="2473" y="22679"/>
                </a:lnTo>
                <a:lnTo>
                  <a:pt x="0" y="34502"/>
                </a:lnTo>
                <a:lnTo>
                  <a:pt x="1182" y="46569"/>
                </a:lnTo>
                <a:lnTo>
                  <a:pt x="6019" y="57839"/>
                </a:lnTo>
                <a:lnTo>
                  <a:pt x="12412" y="65482"/>
                </a:lnTo>
                <a:lnTo>
                  <a:pt x="22834" y="72074"/>
                </a:lnTo>
                <a:lnTo>
                  <a:pt x="34527" y="74702"/>
                </a:lnTo>
                <a:lnTo>
                  <a:pt x="46480" y="73635"/>
                </a:lnTo>
                <a:lnTo>
                  <a:pt x="57682" y="69142"/>
                </a:lnTo>
                <a:lnTo>
                  <a:pt x="65752" y="62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53970" y="2217420"/>
            <a:ext cx="1993900" cy="1145539"/>
          </a:xfrm>
          <a:custGeom>
            <a:avLst/>
            <a:gdLst/>
            <a:ahLst/>
            <a:cxnLst/>
            <a:rect l="l" t="t" r="r" b="b"/>
            <a:pathLst>
              <a:path w="1993900" h="1145539">
                <a:moveTo>
                  <a:pt x="3810" y="0"/>
                </a:moveTo>
                <a:lnTo>
                  <a:pt x="2540" y="3809"/>
                </a:lnTo>
                <a:lnTo>
                  <a:pt x="0" y="7619"/>
                </a:lnTo>
                <a:lnTo>
                  <a:pt x="1990090" y="1145539"/>
                </a:lnTo>
                <a:lnTo>
                  <a:pt x="1991359" y="1140459"/>
                </a:lnTo>
                <a:lnTo>
                  <a:pt x="1993900" y="1136650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34493" y="3336454"/>
            <a:ext cx="75013" cy="74225"/>
          </a:xfrm>
          <a:custGeom>
            <a:avLst/>
            <a:gdLst/>
            <a:ahLst/>
            <a:cxnLst/>
            <a:rect l="l" t="t" r="r" b="b"/>
            <a:pathLst>
              <a:path w="75013" h="74225">
                <a:moveTo>
                  <a:pt x="18456" y="69685"/>
                </a:moveTo>
                <a:lnTo>
                  <a:pt x="29940" y="73881"/>
                </a:lnTo>
                <a:lnTo>
                  <a:pt x="41975" y="74225"/>
                </a:lnTo>
                <a:lnTo>
                  <a:pt x="53529" y="70974"/>
                </a:lnTo>
                <a:lnTo>
                  <a:pt x="63573" y="64385"/>
                </a:lnTo>
                <a:lnTo>
                  <a:pt x="70526" y="55715"/>
                </a:lnTo>
                <a:lnTo>
                  <a:pt x="74760" y="44036"/>
                </a:lnTo>
                <a:lnTo>
                  <a:pt x="75013" y="31874"/>
                </a:lnTo>
                <a:lnTo>
                  <a:pt x="71554" y="20381"/>
                </a:lnTo>
                <a:lnTo>
                  <a:pt x="64655" y="10710"/>
                </a:lnTo>
                <a:lnTo>
                  <a:pt x="56556" y="4915"/>
                </a:lnTo>
                <a:lnTo>
                  <a:pt x="45072" y="592"/>
                </a:lnTo>
                <a:lnTo>
                  <a:pt x="33038" y="0"/>
                </a:lnTo>
                <a:lnTo>
                  <a:pt x="21483" y="3072"/>
                </a:lnTo>
                <a:lnTo>
                  <a:pt x="11439" y="9746"/>
                </a:lnTo>
                <a:lnTo>
                  <a:pt x="4486" y="18885"/>
                </a:lnTo>
                <a:lnTo>
                  <a:pt x="252" y="29937"/>
                </a:lnTo>
                <a:lnTo>
                  <a:pt x="0" y="41800"/>
                </a:lnTo>
                <a:lnTo>
                  <a:pt x="3458" y="53322"/>
                </a:lnTo>
                <a:lnTo>
                  <a:pt x="10357" y="63348"/>
                </a:lnTo>
                <a:lnTo>
                  <a:pt x="18456" y="69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84120" y="3373120"/>
            <a:ext cx="2087880" cy="1584959"/>
          </a:xfrm>
          <a:custGeom>
            <a:avLst/>
            <a:gdLst/>
            <a:ahLst/>
            <a:cxnLst/>
            <a:rect l="l" t="t" r="r" b="b"/>
            <a:pathLst>
              <a:path w="2087880" h="1584959">
                <a:moveTo>
                  <a:pt x="0" y="1584959"/>
                </a:moveTo>
                <a:lnTo>
                  <a:pt x="20878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84120" y="4880610"/>
            <a:ext cx="2202180" cy="81279"/>
          </a:xfrm>
          <a:custGeom>
            <a:avLst/>
            <a:gdLst/>
            <a:ahLst/>
            <a:cxnLst/>
            <a:rect l="l" t="t" r="r" b="b"/>
            <a:pathLst>
              <a:path w="2202180" h="81279">
                <a:moveTo>
                  <a:pt x="0" y="72389"/>
                </a:moveTo>
                <a:lnTo>
                  <a:pt x="0" y="81279"/>
                </a:lnTo>
                <a:lnTo>
                  <a:pt x="2202180" y="10159"/>
                </a:lnTo>
                <a:lnTo>
                  <a:pt x="220218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678680" y="4847543"/>
            <a:ext cx="74930" cy="74976"/>
          </a:xfrm>
          <a:custGeom>
            <a:avLst/>
            <a:gdLst/>
            <a:ahLst/>
            <a:cxnLst/>
            <a:rect l="l" t="t" r="r" b="b"/>
            <a:pathLst>
              <a:path w="74930" h="74976">
                <a:moveTo>
                  <a:pt x="39370" y="74976"/>
                </a:moveTo>
                <a:lnTo>
                  <a:pt x="52712" y="72283"/>
                </a:lnTo>
                <a:lnTo>
                  <a:pt x="63783" y="64903"/>
                </a:lnTo>
                <a:lnTo>
                  <a:pt x="71536" y="53878"/>
                </a:lnTo>
                <a:lnTo>
                  <a:pt x="74930" y="40253"/>
                </a:lnTo>
                <a:lnTo>
                  <a:pt x="74930" y="35606"/>
                </a:lnTo>
                <a:lnTo>
                  <a:pt x="72166" y="22055"/>
                </a:lnTo>
                <a:lnTo>
                  <a:pt x="64673" y="10872"/>
                </a:lnTo>
                <a:lnTo>
                  <a:pt x="53648" y="3154"/>
                </a:lnTo>
                <a:lnTo>
                  <a:pt x="40288" y="0"/>
                </a:lnTo>
                <a:lnTo>
                  <a:pt x="36830" y="46"/>
                </a:lnTo>
                <a:lnTo>
                  <a:pt x="23314" y="2722"/>
                </a:lnTo>
                <a:lnTo>
                  <a:pt x="11851" y="9992"/>
                </a:lnTo>
                <a:lnTo>
                  <a:pt x="3674" y="20716"/>
                </a:lnTo>
                <a:lnTo>
                  <a:pt x="19" y="33756"/>
                </a:lnTo>
                <a:lnTo>
                  <a:pt x="0" y="38146"/>
                </a:lnTo>
                <a:lnTo>
                  <a:pt x="2609" y="51458"/>
                </a:lnTo>
                <a:lnTo>
                  <a:pt x="9774" y="62802"/>
                </a:lnTo>
                <a:lnTo>
                  <a:pt x="20500" y="71002"/>
                </a:lnTo>
                <a:lnTo>
                  <a:pt x="33792" y="74882"/>
                </a:lnTo>
                <a:lnTo>
                  <a:pt x="39370" y="74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569460" y="2301240"/>
            <a:ext cx="2138680" cy="1075689"/>
          </a:xfrm>
          <a:custGeom>
            <a:avLst/>
            <a:gdLst/>
            <a:ahLst/>
            <a:cxnLst/>
            <a:rect l="l" t="t" r="r" b="b"/>
            <a:pathLst>
              <a:path w="2138680" h="1075689">
                <a:moveTo>
                  <a:pt x="0" y="1068070"/>
                </a:moveTo>
                <a:lnTo>
                  <a:pt x="2539" y="1071880"/>
                </a:lnTo>
                <a:lnTo>
                  <a:pt x="5079" y="1075689"/>
                </a:lnTo>
                <a:lnTo>
                  <a:pt x="2138680" y="8889"/>
                </a:lnTo>
                <a:lnTo>
                  <a:pt x="2136140" y="5080"/>
                </a:lnTo>
                <a:lnTo>
                  <a:pt x="2133599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695905" y="2254715"/>
            <a:ext cx="73998" cy="74781"/>
          </a:xfrm>
          <a:custGeom>
            <a:avLst/>
            <a:gdLst/>
            <a:ahLst/>
            <a:cxnLst/>
            <a:rect l="l" t="t" r="r" b="b"/>
            <a:pathLst>
              <a:path w="73998" h="74781">
                <a:moveTo>
                  <a:pt x="54144" y="70654"/>
                </a:moveTo>
                <a:lnTo>
                  <a:pt x="63831" y="63486"/>
                </a:lnTo>
                <a:lnTo>
                  <a:pt x="70562" y="53669"/>
                </a:lnTo>
                <a:lnTo>
                  <a:pt x="73998" y="42150"/>
                </a:lnTo>
                <a:lnTo>
                  <a:pt x="73799" y="29881"/>
                </a:lnTo>
                <a:lnTo>
                  <a:pt x="70654" y="19854"/>
                </a:lnTo>
                <a:lnTo>
                  <a:pt x="63356" y="10166"/>
                </a:lnTo>
                <a:lnTo>
                  <a:pt x="53285" y="3435"/>
                </a:lnTo>
                <a:lnTo>
                  <a:pt x="41593" y="0"/>
                </a:lnTo>
                <a:lnTo>
                  <a:pt x="29433" y="198"/>
                </a:lnTo>
                <a:lnTo>
                  <a:pt x="19854" y="3344"/>
                </a:lnTo>
                <a:lnTo>
                  <a:pt x="10166" y="11137"/>
                </a:lnTo>
                <a:lnTo>
                  <a:pt x="3435" y="21253"/>
                </a:lnTo>
                <a:lnTo>
                  <a:pt x="0" y="32743"/>
                </a:lnTo>
                <a:lnTo>
                  <a:pt x="198" y="44657"/>
                </a:lnTo>
                <a:lnTo>
                  <a:pt x="3344" y="54144"/>
                </a:lnTo>
                <a:lnTo>
                  <a:pt x="10311" y="64254"/>
                </a:lnTo>
                <a:lnTo>
                  <a:pt x="19828" y="71238"/>
                </a:lnTo>
                <a:lnTo>
                  <a:pt x="31010" y="74781"/>
                </a:lnTo>
                <a:lnTo>
                  <a:pt x="42971" y="74567"/>
                </a:lnTo>
                <a:lnTo>
                  <a:pt x="54144" y="70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572000" y="3373120"/>
            <a:ext cx="144779" cy="1511299"/>
          </a:xfrm>
          <a:custGeom>
            <a:avLst/>
            <a:gdLst/>
            <a:ahLst/>
            <a:cxnLst/>
            <a:rect l="l" t="t" r="r" b="b"/>
            <a:pathLst>
              <a:path w="144779" h="1511300">
                <a:moveTo>
                  <a:pt x="0" y="0"/>
                </a:moveTo>
                <a:lnTo>
                  <a:pt x="144779" y="15112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15510" y="4522470"/>
            <a:ext cx="3427730" cy="375919"/>
          </a:xfrm>
          <a:custGeom>
            <a:avLst/>
            <a:gdLst/>
            <a:ahLst/>
            <a:cxnLst/>
            <a:rect l="l" t="t" r="r" b="b"/>
            <a:pathLst>
              <a:path w="3427730" h="375920">
                <a:moveTo>
                  <a:pt x="1269" y="370839"/>
                </a:moveTo>
                <a:lnTo>
                  <a:pt x="1269" y="375919"/>
                </a:lnTo>
                <a:lnTo>
                  <a:pt x="3427730" y="10159"/>
                </a:lnTo>
                <a:lnTo>
                  <a:pt x="3426460" y="5079"/>
                </a:lnTo>
                <a:lnTo>
                  <a:pt x="3426460" y="0"/>
                </a:lnTo>
                <a:lnTo>
                  <a:pt x="0" y="367029"/>
                </a:lnTo>
                <a:lnTo>
                  <a:pt x="1269" y="370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34333" y="4486643"/>
            <a:ext cx="75178" cy="75196"/>
          </a:xfrm>
          <a:custGeom>
            <a:avLst/>
            <a:gdLst/>
            <a:ahLst/>
            <a:cxnLst/>
            <a:rect l="l" t="t" r="r" b="b"/>
            <a:pathLst>
              <a:path w="75178" h="75196">
                <a:moveTo>
                  <a:pt x="41926" y="75196"/>
                </a:moveTo>
                <a:lnTo>
                  <a:pt x="54685" y="71169"/>
                </a:lnTo>
                <a:lnTo>
                  <a:pt x="65053" y="63192"/>
                </a:lnTo>
                <a:lnTo>
                  <a:pt x="72170" y="52297"/>
                </a:lnTo>
                <a:lnTo>
                  <a:pt x="75178" y="39513"/>
                </a:lnTo>
                <a:lnTo>
                  <a:pt x="74946" y="33286"/>
                </a:lnTo>
                <a:lnTo>
                  <a:pt x="71500" y="20330"/>
                </a:lnTo>
                <a:lnTo>
                  <a:pt x="63684" y="9862"/>
                </a:lnTo>
                <a:lnTo>
                  <a:pt x="52671" y="2785"/>
                </a:lnTo>
                <a:lnTo>
                  <a:pt x="39634" y="0"/>
                </a:lnTo>
                <a:lnTo>
                  <a:pt x="34306" y="266"/>
                </a:lnTo>
                <a:lnTo>
                  <a:pt x="21149" y="4324"/>
                </a:lnTo>
                <a:lnTo>
                  <a:pt x="10478" y="12339"/>
                </a:lnTo>
                <a:lnTo>
                  <a:pt x="3144" y="23365"/>
                </a:lnTo>
                <a:lnTo>
                  <a:pt x="0" y="36455"/>
                </a:lnTo>
                <a:lnTo>
                  <a:pt x="16" y="40906"/>
                </a:lnTo>
                <a:lnTo>
                  <a:pt x="4137" y="54375"/>
                </a:lnTo>
                <a:lnTo>
                  <a:pt x="12312" y="64935"/>
                </a:lnTo>
                <a:lnTo>
                  <a:pt x="23463" y="72049"/>
                </a:lnTo>
                <a:lnTo>
                  <a:pt x="36511" y="75176"/>
                </a:lnTo>
                <a:lnTo>
                  <a:pt x="41926" y="75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28459" y="2289810"/>
            <a:ext cx="1431290" cy="2211070"/>
          </a:xfrm>
          <a:custGeom>
            <a:avLst/>
            <a:gdLst/>
            <a:ahLst/>
            <a:cxnLst/>
            <a:rect l="l" t="t" r="r" b="b"/>
            <a:pathLst>
              <a:path w="1431290" h="2211069">
                <a:moveTo>
                  <a:pt x="1423670" y="2211070"/>
                </a:moveTo>
                <a:lnTo>
                  <a:pt x="1427480" y="2208529"/>
                </a:lnTo>
                <a:lnTo>
                  <a:pt x="1431290" y="2205990"/>
                </a:lnTo>
                <a:lnTo>
                  <a:pt x="7620" y="0"/>
                </a:lnTo>
                <a:lnTo>
                  <a:pt x="3810" y="2539"/>
                </a:lnTo>
                <a:lnTo>
                  <a:pt x="0" y="5079"/>
                </a:lnTo>
                <a:lnTo>
                  <a:pt x="1423670" y="2211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134631" y="4487105"/>
            <a:ext cx="75606" cy="74855"/>
          </a:xfrm>
          <a:custGeom>
            <a:avLst/>
            <a:gdLst/>
            <a:ahLst/>
            <a:cxnLst/>
            <a:rect l="l" t="t" r="r" b="b"/>
            <a:pathLst>
              <a:path w="75606" h="74855">
                <a:moveTo>
                  <a:pt x="6068" y="58224"/>
                </a:moveTo>
                <a:lnTo>
                  <a:pt x="14546" y="67017"/>
                </a:lnTo>
                <a:lnTo>
                  <a:pt x="25104" y="72629"/>
                </a:lnTo>
                <a:lnTo>
                  <a:pt x="36847" y="74855"/>
                </a:lnTo>
                <a:lnTo>
                  <a:pt x="48880" y="73487"/>
                </a:lnTo>
                <a:lnTo>
                  <a:pt x="58138" y="69654"/>
                </a:lnTo>
                <a:lnTo>
                  <a:pt x="67262" y="61411"/>
                </a:lnTo>
                <a:lnTo>
                  <a:pt x="73146" y="51030"/>
                </a:lnTo>
                <a:lnTo>
                  <a:pt x="75606" y="39429"/>
                </a:lnTo>
                <a:lnTo>
                  <a:pt x="74458" y="27526"/>
                </a:lnTo>
                <a:lnTo>
                  <a:pt x="69568" y="16314"/>
                </a:lnTo>
                <a:lnTo>
                  <a:pt x="61066" y="7611"/>
                </a:lnTo>
                <a:lnTo>
                  <a:pt x="50397" y="2084"/>
                </a:lnTo>
                <a:lnTo>
                  <a:pt x="38625" y="0"/>
                </a:lnTo>
                <a:lnTo>
                  <a:pt x="26817" y="1624"/>
                </a:lnTo>
                <a:lnTo>
                  <a:pt x="17498" y="6154"/>
                </a:lnTo>
                <a:lnTo>
                  <a:pt x="8246" y="13930"/>
                </a:lnTo>
                <a:lnTo>
                  <a:pt x="2348" y="24153"/>
                </a:lnTo>
                <a:lnTo>
                  <a:pt x="0" y="35794"/>
                </a:lnTo>
                <a:lnTo>
                  <a:pt x="1392" y="47821"/>
                </a:lnTo>
                <a:lnTo>
                  <a:pt x="6068" y="5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72000" y="3373120"/>
            <a:ext cx="3600450" cy="1151889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0" y="0"/>
                </a:moveTo>
                <a:lnTo>
                  <a:pt x="3600450" y="11518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556510" y="2221229"/>
            <a:ext cx="4175760" cy="71120"/>
          </a:xfrm>
          <a:custGeom>
            <a:avLst/>
            <a:gdLst/>
            <a:ahLst/>
            <a:cxnLst/>
            <a:rect l="l" t="t" r="r" b="b"/>
            <a:pathLst>
              <a:path w="4175760" h="71120">
                <a:moveTo>
                  <a:pt x="0" y="0"/>
                </a:moveTo>
                <a:lnTo>
                  <a:pt x="4175760" y="711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403350" y="3373120"/>
            <a:ext cx="3168650" cy="143509"/>
          </a:xfrm>
          <a:custGeom>
            <a:avLst/>
            <a:gdLst/>
            <a:ahLst/>
            <a:cxnLst/>
            <a:rect l="l" t="t" r="r" b="b"/>
            <a:pathLst>
              <a:path w="3168650" h="143509">
                <a:moveTo>
                  <a:pt x="0" y="143509"/>
                </a:moveTo>
                <a:lnTo>
                  <a:pt x="316865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067810" y="282702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66540" y="256540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89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89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542790" y="2585720"/>
            <a:ext cx="0" cy="236219"/>
          </a:xfrm>
          <a:custGeom>
            <a:avLst/>
            <a:gdLst/>
            <a:ahLst/>
            <a:cxnLst/>
            <a:rect l="l" t="t" r="r" b="b"/>
            <a:pathLst>
              <a:path h="236219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307580" y="2034539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06309" y="177292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82559" y="179451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884159" y="505841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882890" y="4796790"/>
            <a:ext cx="957579" cy="576580"/>
          </a:xfrm>
          <a:custGeom>
            <a:avLst/>
            <a:gdLst/>
            <a:ahLst/>
            <a:cxnLst/>
            <a:rect l="l" t="t" r="r" b="b"/>
            <a:pathLst>
              <a:path w="957579" h="576580">
                <a:moveTo>
                  <a:pt x="478789" y="576580"/>
                </a:moveTo>
                <a:lnTo>
                  <a:pt x="0" y="576580"/>
                </a:lnTo>
                <a:lnTo>
                  <a:pt x="0" y="0"/>
                </a:lnTo>
                <a:lnTo>
                  <a:pt x="957579" y="0"/>
                </a:lnTo>
                <a:lnTo>
                  <a:pt x="957579" y="576580"/>
                </a:lnTo>
                <a:lnTo>
                  <a:pt x="478789" y="5765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359140" y="481838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03350" y="3357879"/>
            <a:ext cx="3168650" cy="142240"/>
          </a:xfrm>
          <a:custGeom>
            <a:avLst/>
            <a:gdLst/>
            <a:ahLst/>
            <a:cxnLst/>
            <a:rect l="l" t="t" r="r" b="b"/>
            <a:pathLst>
              <a:path w="3168650" h="142240">
                <a:moveTo>
                  <a:pt x="0" y="142240"/>
                </a:moveTo>
                <a:lnTo>
                  <a:pt x="3168650" y="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03350" y="3500120"/>
            <a:ext cx="1080770" cy="1441449"/>
          </a:xfrm>
          <a:custGeom>
            <a:avLst/>
            <a:gdLst/>
            <a:ahLst/>
            <a:cxnLst/>
            <a:rect l="l" t="t" r="r" b="b"/>
            <a:pathLst>
              <a:path w="1080770" h="1441450">
                <a:moveTo>
                  <a:pt x="0" y="0"/>
                </a:moveTo>
                <a:lnTo>
                  <a:pt x="1080770" y="1441449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403350" y="2204720"/>
            <a:ext cx="1153160" cy="1295400"/>
          </a:xfrm>
          <a:custGeom>
            <a:avLst/>
            <a:gdLst/>
            <a:ahLst/>
            <a:cxnLst/>
            <a:rect l="l" t="t" r="r" b="b"/>
            <a:pathLst>
              <a:path w="1153160" h="1295400">
                <a:moveTo>
                  <a:pt x="0" y="1295400"/>
                </a:moveTo>
                <a:lnTo>
                  <a:pt x="1153160" y="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58570" y="1529079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8570" y="126746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33550" y="128905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2580" y="289814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1310" y="263652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7560" y="265811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22170" y="5562600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22170" y="5299710"/>
            <a:ext cx="957580" cy="576580"/>
          </a:xfrm>
          <a:custGeom>
            <a:avLst/>
            <a:gdLst/>
            <a:ahLst/>
            <a:cxnLst/>
            <a:rect l="l" t="t" r="r" b="b"/>
            <a:pathLst>
              <a:path w="957580" h="576580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97150" y="5321300"/>
            <a:ext cx="0" cy="236219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70730" y="5490210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70730" y="5229860"/>
            <a:ext cx="956310" cy="575309"/>
          </a:xfrm>
          <a:custGeom>
            <a:avLst/>
            <a:gdLst/>
            <a:ahLst/>
            <a:cxnLst/>
            <a:rect l="l" t="t" r="r" b="b"/>
            <a:pathLst>
              <a:path w="956310" h="575310">
                <a:moveTo>
                  <a:pt x="478790" y="575309"/>
                </a:moveTo>
                <a:lnTo>
                  <a:pt x="0" y="575309"/>
                </a:lnTo>
                <a:lnTo>
                  <a:pt x="0" y="0"/>
                </a:lnTo>
                <a:lnTo>
                  <a:pt x="956310" y="0"/>
                </a:lnTo>
                <a:lnTo>
                  <a:pt x="956310" y="575309"/>
                </a:lnTo>
                <a:lnTo>
                  <a:pt x="478790" y="57530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45710" y="525018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273300" y="192651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90390" y="19378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09740" y="2071290"/>
            <a:ext cx="21865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38630" y="251317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69920" y="2674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57850" y="281797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362190" y="2928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37790" y="31570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65370" y="3224450"/>
            <a:ext cx="24693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49020" y="336669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74740" y="36142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26740" y="4071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22140" y="4071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55139" y="42238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49920" y="4448730"/>
            <a:ext cx="26106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27140" y="48334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5270" y="4849304"/>
            <a:ext cx="1751611" cy="715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349">
              <a:lnSpc>
                <a:spcPts val="1745"/>
              </a:lnSpc>
              <a:spcBef>
                <a:spcPts val="87"/>
              </a:spcBef>
            </a:pP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V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rt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ex</a:t>
            </a:r>
            <a:r>
              <a:rPr sz="1600" spc="297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1600" spc="13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1600" spc="3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osest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</a:pP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1600" spc="127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1600" spc="-52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11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1600" spc="-27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w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217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g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16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v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217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85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 </a:t>
            </a:r>
            <a:r>
              <a:rPr sz="1600" spc="-11" dirty="0" smtClean="0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rm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ane</a:t>
            </a:r>
            <a:r>
              <a:rPr sz="1600" spc="-11" dirty="0" smtClean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52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abel</a:t>
            </a:r>
            <a:r>
              <a:rPr sz="1600" spc="3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3.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78350" y="495165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83940" y="49858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00910" y="5024040"/>
            <a:ext cx="246930" cy="27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5270" y="5579554"/>
            <a:ext cx="74377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1600" spc="12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16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8982" y="5579554"/>
            <a:ext cx="30101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4"/>
              </a:lnSpc>
              <a:spcBef>
                <a:spcPts val="88"/>
              </a:spcBef>
            </a:pP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1350" spc="0" baseline="32208" dirty="0" smtClean="0">
                <a:solidFill>
                  <a:srgbClr val="3333CC"/>
                </a:solidFill>
                <a:latin typeface="Times New Roman"/>
                <a:cs typeface="Times New Roman"/>
              </a:rPr>
              <a:t>nd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00226" y="5579554"/>
            <a:ext cx="83396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ve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rt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ex</a:t>
            </a:r>
            <a:r>
              <a:rPr sz="1600" spc="37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5270" y="5822124"/>
            <a:ext cx="1453083" cy="472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315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rm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ane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tl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  <a:p>
            <a:pPr marL="12700" marR="30480">
              <a:lnSpc>
                <a:spcPct val="95825"/>
              </a:lnSpc>
            </a:pP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bel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ed.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22170" y="5299710"/>
            <a:ext cx="474980" cy="26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0">
              <a:lnSpc>
                <a:spcPts val="1795"/>
              </a:lnSpc>
              <a:spcBef>
                <a:spcPts val="364"/>
              </a:spcBef>
            </a:pPr>
            <a:r>
              <a:rPr sz="2400" spc="0" baseline="-1811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97150" y="5299710"/>
            <a:ext cx="482600" cy="26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5397" marR="158312" algn="ctr">
              <a:lnSpc>
                <a:spcPts val="1795"/>
              </a:lnSpc>
              <a:spcBef>
                <a:spcPts val="364"/>
              </a:spcBef>
            </a:pPr>
            <a:r>
              <a:rPr sz="2400" spc="0" baseline="-181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2170" y="5562600"/>
            <a:ext cx="957580" cy="313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3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70730" y="5229860"/>
            <a:ext cx="474979" cy="260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5045709" y="5229860"/>
            <a:ext cx="481330" cy="260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4570730" y="5490210"/>
            <a:ext cx="95631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7882890" y="479679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8359140" y="4796790"/>
            <a:ext cx="481329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7882890" y="5058410"/>
            <a:ext cx="957579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21310" y="263652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969" marR="166389" algn="ctr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7560" y="263652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951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310" y="289814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066540" y="2565400"/>
            <a:ext cx="476249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542789" y="256540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4066540" y="282702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570">
              <a:lnSpc>
                <a:spcPct val="95825"/>
              </a:lnSpc>
              <a:spcBef>
                <a:spcPts val="30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06309" y="177292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7782559" y="177292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306309" y="203454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258570" y="1267460"/>
            <a:ext cx="474980" cy="261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733550" y="1267460"/>
            <a:ext cx="482600" cy="261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258570" y="1529079"/>
            <a:ext cx="957580" cy="314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550">
              <a:lnSpc>
                <a:spcPct val="95825"/>
              </a:lnSpc>
              <a:spcBef>
                <a:spcPts val="31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9070" y="173990"/>
            <a:ext cx="1799590" cy="822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9"/>
              </a:spcBef>
            </a:pPr>
            <a:endParaRPr sz="500"/>
          </a:p>
          <a:p>
            <a:pPr marL="213359">
              <a:lnSpc>
                <a:spcPct val="95825"/>
              </a:lnSpc>
            </a:pPr>
            <a:r>
              <a:rPr sz="2400" b="1" spc="-4" dirty="0" smtClean="0">
                <a:latin typeface="Times New Roman"/>
                <a:cs typeface="Times New Roman"/>
              </a:rPr>
              <a:t>D</a:t>
            </a:r>
            <a:r>
              <a:rPr sz="2400" b="1" spc="0" dirty="0" smtClean="0">
                <a:latin typeface="Times New Roman"/>
                <a:cs typeface="Times New Roman"/>
              </a:rPr>
              <a:t>i</a:t>
            </a:r>
            <a:r>
              <a:rPr sz="2400" b="1" spc="9" dirty="0" smtClean="0">
                <a:latin typeface="Times New Roman"/>
                <a:cs typeface="Times New Roman"/>
              </a:rPr>
              <a:t>j</a:t>
            </a:r>
            <a:r>
              <a:rPr sz="2400" b="1" spc="-4" dirty="0" smtClean="0">
                <a:latin typeface="Times New Roman"/>
                <a:cs typeface="Times New Roman"/>
              </a:rPr>
              <a:t>ks</a:t>
            </a:r>
            <a:r>
              <a:rPr sz="2400" b="1" spc="0" dirty="0" smtClean="0">
                <a:latin typeface="Times New Roman"/>
                <a:cs typeface="Times New Roman"/>
              </a:rPr>
              <a:t>t</a:t>
            </a:r>
            <a:r>
              <a:rPr sz="2400" b="1" spc="4" dirty="0" smtClean="0">
                <a:latin typeface="Times New Roman"/>
                <a:cs typeface="Times New Roman"/>
              </a:rPr>
              <a:t>r</a:t>
            </a:r>
            <a:r>
              <a:rPr sz="2400" b="1" spc="-4" dirty="0" smtClean="0">
                <a:latin typeface="Times New Roman"/>
                <a:cs typeface="Times New Roman"/>
              </a:rPr>
              <a:t>a</a:t>
            </a:r>
            <a:r>
              <a:rPr sz="2400" b="1" spc="0" dirty="0" smtClean="0">
                <a:latin typeface="Times New Roman"/>
                <a:cs typeface="Times New Roman"/>
              </a:rPr>
              <a:t>’s</a:t>
            </a:r>
            <a:endParaRPr sz="2400">
              <a:latin typeface="Times New Roman"/>
              <a:cs typeface="Times New Roman"/>
            </a:endParaRPr>
          </a:p>
          <a:p>
            <a:pPr marL="180340">
              <a:lnSpc>
                <a:spcPct val="95825"/>
              </a:lnSpc>
              <a:spcBef>
                <a:spcPts val="120"/>
              </a:spcBef>
            </a:pPr>
            <a:r>
              <a:rPr sz="2400" b="1" spc="-4" dirty="0" smtClean="0">
                <a:latin typeface="Times New Roman"/>
                <a:cs typeface="Times New Roman"/>
              </a:rPr>
              <a:t>A</a:t>
            </a:r>
            <a:r>
              <a:rPr sz="2400" b="1" spc="0" dirty="0" smtClean="0">
                <a:latin typeface="Times New Roman"/>
                <a:cs typeface="Times New Roman"/>
              </a:rPr>
              <a:t>l</a:t>
            </a:r>
            <a:r>
              <a:rPr sz="2400" b="1" spc="-4" dirty="0" smtClean="0">
                <a:latin typeface="Times New Roman"/>
                <a:cs typeface="Times New Roman"/>
              </a:rPr>
              <a:t>g</a:t>
            </a:r>
            <a:r>
              <a:rPr sz="2400" b="1" spc="4" dirty="0" smtClean="0">
                <a:latin typeface="Times New Roman"/>
                <a:cs typeface="Times New Roman"/>
              </a:rPr>
              <a:t>o</a:t>
            </a:r>
            <a:r>
              <a:rPr sz="2400" b="1" spc="-4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i</a:t>
            </a:r>
            <a:r>
              <a:rPr sz="2400" b="1" spc="9" dirty="0" smtClean="0">
                <a:latin typeface="Times New Roman"/>
                <a:cs typeface="Times New Roman"/>
              </a:rPr>
              <a:t>t</a:t>
            </a:r>
            <a:r>
              <a:rPr sz="2400" b="1" spc="-4" dirty="0" smtClean="0">
                <a:latin typeface="Times New Roman"/>
                <a:cs typeface="Times New Roman"/>
              </a:rPr>
              <a:t>h</a:t>
            </a:r>
            <a:r>
              <a:rPr sz="2400" b="1" spc="0" dirty="0" smtClean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4" name="Slide Number Placeholder 9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B556-7C52-48EC-9ECF-16CC7067BD04}" type="slidenum">
              <a:rPr lang="zh-CN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7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object 10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79070" y="173990"/>
            <a:ext cx="1799590" cy="822959"/>
          </a:xfrm>
          <a:custGeom>
            <a:avLst/>
            <a:gdLst/>
            <a:ahLst/>
            <a:cxnLst/>
            <a:rect l="l" t="t" r="r" b="b"/>
            <a:pathLst>
              <a:path w="1799590" h="822959">
                <a:moveTo>
                  <a:pt x="900430" y="822959"/>
                </a:moveTo>
                <a:lnTo>
                  <a:pt x="0" y="822959"/>
                </a:lnTo>
                <a:lnTo>
                  <a:pt x="0" y="0"/>
                </a:lnTo>
                <a:lnTo>
                  <a:pt x="1799590" y="0"/>
                </a:lnTo>
                <a:lnTo>
                  <a:pt x="1799590" y="822959"/>
                </a:lnTo>
                <a:lnTo>
                  <a:pt x="900430" y="822959"/>
                </a:lnTo>
                <a:close/>
              </a:path>
            </a:pathLst>
          </a:custGeom>
          <a:ln w="9344">
            <a:solidFill>
              <a:srgbClr val="0000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27500" y="2819400"/>
            <a:ext cx="254000" cy="279400"/>
          </a:xfrm>
          <a:custGeom>
            <a:avLst/>
            <a:gdLst/>
            <a:ahLst/>
            <a:cxnLst/>
            <a:rect l="l" t="t" r="r" b="b"/>
            <a:pathLst>
              <a:path w="254000" h="279400">
                <a:moveTo>
                  <a:pt x="0" y="279400"/>
                </a:moveTo>
                <a:lnTo>
                  <a:pt x="2540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99540" y="3512820"/>
            <a:ext cx="1070610" cy="1423669"/>
          </a:xfrm>
          <a:custGeom>
            <a:avLst/>
            <a:gdLst/>
            <a:ahLst/>
            <a:cxnLst/>
            <a:rect l="l" t="t" r="r" b="b"/>
            <a:pathLst>
              <a:path w="1070610" h="1423669">
                <a:moveTo>
                  <a:pt x="1062990" y="1423669"/>
                </a:moveTo>
                <a:lnTo>
                  <a:pt x="1066799" y="1421129"/>
                </a:lnTo>
                <a:lnTo>
                  <a:pt x="1070610" y="1417319"/>
                </a:lnTo>
                <a:lnTo>
                  <a:pt x="7619" y="0"/>
                </a:lnTo>
                <a:lnTo>
                  <a:pt x="3809" y="3809"/>
                </a:lnTo>
                <a:lnTo>
                  <a:pt x="0" y="6350"/>
                </a:lnTo>
                <a:lnTo>
                  <a:pt x="1062990" y="14236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46695" y="4920045"/>
            <a:ext cx="75443" cy="74798"/>
          </a:xfrm>
          <a:custGeom>
            <a:avLst/>
            <a:gdLst/>
            <a:ahLst/>
            <a:cxnLst/>
            <a:rect l="l" t="t" r="r" b="b"/>
            <a:pathLst>
              <a:path w="75443" h="74798">
                <a:moveTo>
                  <a:pt x="6944" y="59624"/>
                </a:moveTo>
                <a:lnTo>
                  <a:pt x="15905" y="68058"/>
                </a:lnTo>
                <a:lnTo>
                  <a:pt x="26728" y="73179"/>
                </a:lnTo>
                <a:lnTo>
                  <a:pt x="38464" y="74798"/>
                </a:lnTo>
                <a:lnTo>
                  <a:pt x="50167" y="72725"/>
                </a:lnTo>
                <a:lnTo>
                  <a:pt x="60284" y="67244"/>
                </a:lnTo>
                <a:lnTo>
                  <a:pt x="68837" y="58742"/>
                </a:lnTo>
                <a:lnTo>
                  <a:pt x="73956" y="48073"/>
                </a:lnTo>
                <a:lnTo>
                  <a:pt x="75443" y="36301"/>
                </a:lnTo>
                <a:lnTo>
                  <a:pt x="73098" y="24493"/>
                </a:lnTo>
                <a:lnTo>
                  <a:pt x="67904" y="15174"/>
                </a:lnTo>
                <a:lnTo>
                  <a:pt x="58944" y="6740"/>
                </a:lnTo>
                <a:lnTo>
                  <a:pt x="48121" y="1619"/>
                </a:lnTo>
                <a:lnTo>
                  <a:pt x="36385" y="0"/>
                </a:lnTo>
                <a:lnTo>
                  <a:pt x="24682" y="2072"/>
                </a:lnTo>
                <a:lnTo>
                  <a:pt x="14564" y="7554"/>
                </a:lnTo>
                <a:lnTo>
                  <a:pt x="5996" y="16270"/>
                </a:lnTo>
                <a:lnTo>
                  <a:pt x="1141" y="27226"/>
                </a:lnTo>
                <a:lnTo>
                  <a:pt x="0" y="39283"/>
                </a:lnTo>
                <a:lnTo>
                  <a:pt x="2572" y="51306"/>
                </a:lnTo>
                <a:lnTo>
                  <a:pt x="6944" y="5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19860" y="2240279"/>
            <a:ext cx="1120140" cy="1256030"/>
          </a:xfrm>
          <a:custGeom>
            <a:avLst/>
            <a:gdLst/>
            <a:ahLst/>
            <a:cxnLst/>
            <a:rect l="l" t="t" r="r" b="b"/>
            <a:pathLst>
              <a:path w="1120140" h="1256030">
                <a:moveTo>
                  <a:pt x="0" y="1249680"/>
                </a:moveTo>
                <a:lnTo>
                  <a:pt x="3809" y="1253490"/>
                </a:lnTo>
                <a:lnTo>
                  <a:pt x="7620" y="1256030"/>
                </a:lnTo>
                <a:lnTo>
                  <a:pt x="1120140" y="6350"/>
                </a:lnTo>
                <a:lnTo>
                  <a:pt x="1116330" y="3810"/>
                </a:lnTo>
                <a:lnTo>
                  <a:pt x="1112520" y="0"/>
                </a:lnTo>
                <a:lnTo>
                  <a:pt x="0" y="1249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65807" y="3478817"/>
            <a:ext cx="75084" cy="74354"/>
          </a:xfrm>
          <a:custGeom>
            <a:avLst/>
            <a:gdLst/>
            <a:ahLst/>
            <a:cxnLst/>
            <a:rect l="l" t="t" r="r" b="b"/>
            <a:pathLst>
              <a:path w="75084" h="74354">
                <a:moveTo>
                  <a:pt x="9602" y="12412"/>
                </a:moveTo>
                <a:lnTo>
                  <a:pt x="2880" y="22834"/>
                </a:lnTo>
                <a:lnTo>
                  <a:pt x="0" y="34527"/>
                </a:lnTo>
                <a:lnTo>
                  <a:pt x="892" y="46480"/>
                </a:lnTo>
                <a:lnTo>
                  <a:pt x="5490" y="57682"/>
                </a:lnTo>
                <a:lnTo>
                  <a:pt x="12142" y="65752"/>
                </a:lnTo>
                <a:lnTo>
                  <a:pt x="22810" y="71880"/>
                </a:lnTo>
                <a:lnTo>
                  <a:pt x="34889" y="74354"/>
                </a:lnTo>
                <a:lnTo>
                  <a:pt x="47127" y="73172"/>
                </a:lnTo>
                <a:lnTo>
                  <a:pt x="58277" y="68334"/>
                </a:lnTo>
                <a:lnTo>
                  <a:pt x="65482" y="61942"/>
                </a:lnTo>
                <a:lnTo>
                  <a:pt x="72203" y="51519"/>
                </a:lnTo>
                <a:lnTo>
                  <a:pt x="75084" y="39826"/>
                </a:lnTo>
                <a:lnTo>
                  <a:pt x="74191" y="27874"/>
                </a:lnTo>
                <a:lnTo>
                  <a:pt x="69593" y="16671"/>
                </a:lnTo>
                <a:lnTo>
                  <a:pt x="62942" y="8602"/>
                </a:lnTo>
                <a:lnTo>
                  <a:pt x="52273" y="2473"/>
                </a:lnTo>
                <a:lnTo>
                  <a:pt x="40194" y="0"/>
                </a:lnTo>
                <a:lnTo>
                  <a:pt x="27956" y="1182"/>
                </a:lnTo>
                <a:lnTo>
                  <a:pt x="16807" y="6019"/>
                </a:lnTo>
                <a:lnTo>
                  <a:pt x="9602" y="12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518697" y="2183687"/>
            <a:ext cx="74354" cy="74702"/>
          </a:xfrm>
          <a:custGeom>
            <a:avLst/>
            <a:gdLst/>
            <a:ahLst/>
            <a:cxnLst/>
            <a:rect l="l" t="t" r="r" b="b"/>
            <a:pathLst>
              <a:path w="74354" h="74702">
                <a:moveTo>
                  <a:pt x="65752" y="62942"/>
                </a:moveTo>
                <a:lnTo>
                  <a:pt x="71880" y="51775"/>
                </a:lnTo>
                <a:lnTo>
                  <a:pt x="74354" y="39655"/>
                </a:lnTo>
                <a:lnTo>
                  <a:pt x="73172" y="27623"/>
                </a:lnTo>
                <a:lnTo>
                  <a:pt x="68334" y="16720"/>
                </a:lnTo>
                <a:lnTo>
                  <a:pt x="61942" y="9602"/>
                </a:lnTo>
                <a:lnTo>
                  <a:pt x="51519" y="2880"/>
                </a:lnTo>
                <a:lnTo>
                  <a:pt x="39826" y="0"/>
                </a:lnTo>
                <a:lnTo>
                  <a:pt x="27874" y="892"/>
                </a:lnTo>
                <a:lnTo>
                  <a:pt x="16671" y="5490"/>
                </a:lnTo>
                <a:lnTo>
                  <a:pt x="8602" y="12142"/>
                </a:lnTo>
                <a:lnTo>
                  <a:pt x="2473" y="22679"/>
                </a:lnTo>
                <a:lnTo>
                  <a:pt x="0" y="34502"/>
                </a:lnTo>
                <a:lnTo>
                  <a:pt x="1182" y="46569"/>
                </a:lnTo>
                <a:lnTo>
                  <a:pt x="6019" y="57839"/>
                </a:lnTo>
                <a:lnTo>
                  <a:pt x="12412" y="65482"/>
                </a:lnTo>
                <a:lnTo>
                  <a:pt x="22834" y="72074"/>
                </a:lnTo>
                <a:lnTo>
                  <a:pt x="34527" y="74702"/>
                </a:lnTo>
                <a:lnTo>
                  <a:pt x="46480" y="73635"/>
                </a:lnTo>
                <a:lnTo>
                  <a:pt x="57682" y="69142"/>
                </a:lnTo>
                <a:lnTo>
                  <a:pt x="65752" y="62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553970" y="2217420"/>
            <a:ext cx="1993900" cy="1145539"/>
          </a:xfrm>
          <a:custGeom>
            <a:avLst/>
            <a:gdLst/>
            <a:ahLst/>
            <a:cxnLst/>
            <a:rect l="l" t="t" r="r" b="b"/>
            <a:pathLst>
              <a:path w="1993900" h="1145539">
                <a:moveTo>
                  <a:pt x="3810" y="0"/>
                </a:moveTo>
                <a:lnTo>
                  <a:pt x="2540" y="3809"/>
                </a:lnTo>
                <a:lnTo>
                  <a:pt x="0" y="7619"/>
                </a:lnTo>
                <a:lnTo>
                  <a:pt x="1990090" y="1145539"/>
                </a:lnTo>
                <a:lnTo>
                  <a:pt x="1991359" y="1140459"/>
                </a:lnTo>
                <a:lnTo>
                  <a:pt x="1993900" y="1136650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534493" y="3336454"/>
            <a:ext cx="75013" cy="74225"/>
          </a:xfrm>
          <a:custGeom>
            <a:avLst/>
            <a:gdLst/>
            <a:ahLst/>
            <a:cxnLst/>
            <a:rect l="l" t="t" r="r" b="b"/>
            <a:pathLst>
              <a:path w="75013" h="74225">
                <a:moveTo>
                  <a:pt x="18456" y="69685"/>
                </a:moveTo>
                <a:lnTo>
                  <a:pt x="29940" y="73881"/>
                </a:lnTo>
                <a:lnTo>
                  <a:pt x="41975" y="74225"/>
                </a:lnTo>
                <a:lnTo>
                  <a:pt x="53529" y="70974"/>
                </a:lnTo>
                <a:lnTo>
                  <a:pt x="63573" y="64385"/>
                </a:lnTo>
                <a:lnTo>
                  <a:pt x="70526" y="55715"/>
                </a:lnTo>
                <a:lnTo>
                  <a:pt x="74760" y="44036"/>
                </a:lnTo>
                <a:lnTo>
                  <a:pt x="75013" y="31874"/>
                </a:lnTo>
                <a:lnTo>
                  <a:pt x="71554" y="20381"/>
                </a:lnTo>
                <a:lnTo>
                  <a:pt x="64655" y="10710"/>
                </a:lnTo>
                <a:lnTo>
                  <a:pt x="56556" y="4915"/>
                </a:lnTo>
                <a:lnTo>
                  <a:pt x="45072" y="592"/>
                </a:lnTo>
                <a:lnTo>
                  <a:pt x="33038" y="0"/>
                </a:lnTo>
                <a:lnTo>
                  <a:pt x="21483" y="3072"/>
                </a:lnTo>
                <a:lnTo>
                  <a:pt x="11439" y="9746"/>
                </a:lnTo>
                <a:lnTo>
                  <a:pt x="4486" y="18885"/>
                </a:lnTo>
                <a:lnTo>
                  <a:pt x="252" y="29937"/>
                </a:lnTo>
                <a:lnTo>
                  <a:pt x="0" y="41800"/>
                </a:lnTo>
                <a:lnTo>
                  <a:pt x="3458" y="53322"/>
                </a:lnTo>
                <a:lnTo>
                  <a:pt x="10357" y="63348"/>
                </a:lnTo>
                <a:lnTo>
                  <a:pt x="18456" y="69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84120" y="3373120"/>
            <a:ext cx="2087880" cy="1584959"/>
          </a:xfrm>
          <a:custGeom>
            <a:avLst/>
            <a:gdLst/>
            <a:ahLst/>
            <a:cxnLst/>
            <a:rect l="l" t="t" r="r" b="b"/>
            <a:pathLst>
              <a:path w="2087880" h="1584959">
                <a:moveTo>
                  <a:pt x="0" y="1584959"/>
                </a:moveTo>
                <a:lnTo>
                  <a:pt x="20878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84120" y="4880610"/>
            <a:ext cx="2202180" cy="81279"/>
          </a:xfrm>
          <a:custGeom>
            <a:avLst/>
            <a:gdLst/>
            <a:ahLst/>
            <a:cxnLst/>
            <a:rect l="l" t="t" r="r" b="b"/>
            <a:pathLst>
              <a:path w="2202180" h="81279">
                <a:moveTo>
                  <a:pt x="0" y="72389"/>
                </a:moveTo>
                <a:lnTo>
                  <a:pt x="0" y="81279"/>
                </a:lnTo>
                <a:lnTo>
                  <a:pt x="2202180" y="10159"/>
                </a:lnTo>
                <a:lnTo>
                  <a:pt x="220218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678680" y="4847543"/>
            <a:ext cx="74930" cy="74976"/>
          </a:xfrm>
          <a:custGeom>
            <a:avLst/>
            <a:gdLst/>
            <a:ahLst/>
            <a:cxnLst/>
            <a:rect l="l" t="t" r="r" b="b"/>
            <a:pathLst>
              <a:path w="74930" h="74976">
                <a:moveTo>
                  <a:pt x="39370" y="74976"/>
                </a:moveTo>
                <a:lnTo>
                  <a:pt x="52712" y="72283"/>
                </a:lnTo>
                <a:lnTo>
                  <a:pt x="63783" y="64903"/>
                </a:lnTo>
                <a:lnTo>
                  <a:pt x="71536" y="53878"/>
                </a:lnTo>
                <a:lnTo>
                  <a:pt x="74930" y="40253"/>
                </a:lnTo>
                <a:lnTo>
                  <a:pt x="74930" y="35606"/>
                </a:lnTo>
                <a:lnTo>
                  <a:pt x="72166" y="22055"/>
                </a:lnTo>
                <a:lnTo>
                  <a:pt x="64673" y="10872"/>
                </a:lnTo>
                <a:lnTo>
                  <a:pt x="53648" y="3154"/>
                </a:lnTo>
                <a:lnTo>
                  <a:pt x="40288" y="0"/>
                </a:lnTo>
                <a:lnTo>
                  <a:pt x="36830" y="46"/>
                </a:lnTo>
                <a:lnTo>
                  <a:pt x="23314" y="2722"/>
                </a:lnTo>
                <a:lnTo>
                  <a:pt x="11851" y="9992"/>
                </a:lnTo>
                <a:lnTo>
                  <a:pt x="3674" y="20716"/>
                </a:lnTo>
                <a:lnTo>
                  <a:pt x="19" y="33756"/>
                </a:lnTo>
                <a:lnTo>
                  <a:pt x="0" y="38146"/>
                </a:lnTo>
                <a:lnTo>
                  <a:pt x="2609" y="51458"/>
                </a:lnTo>
                <a:lnTo>
                  <a:pt x="9774" y="62802"/>
                </a:lnTo>
                <a:lnTo>
                  <a:pt x="20500" y="71002"/>
                </a:lnTo>
                <a:lnTo>
                  <a:pt x="33792" y="74882"/>
                </a:lnTo>
                <a:lnTo>
                  <a:pt x="39370" y="74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569460" y="2301240"/>
            <a:ext cx="2138680" cy="1075689"/>
          </a:xfrm>
          <a:custGeom>
            <a:avLst/>
            <a:gdLst/>
            <a:ahLst/>
            <a:cxnLst/>
            <a:rect l="l" t="t" r="r" b="b"/>
            <a:pathLst>
              <a:path w="2138680" h="1075689">
                <a:moveTo>
                  <a:pt x="0" y="1068070"/>
                </a:moveTo>
                <a:lnTo>
                  <a:pt x="2539" y="1071880"/>
                </a:lnTo>
                <a:lnTo>
                  <a:pt x="5079" y="1075689"/>
                </a:lnTo>
                <a:lnTo>
                  <a:pt x="2138680" y="8889"/>
                </a:lnTo>
                <a:lnTo>
                  <a:pt x="2136140" y="5080"/>
                </a:lnTo>
                <a:lnTo>
                  <a:pt x="2133599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695905" y="2254715"/>
            <a:ext cx="73998" cy="74781"/>
          </a:xfrm>
          <a:custGeom>
            <a:avLst/>
            <a:gdLst/>
            <a:ahLst/>
            <a:cxnLst/>
            <a:rect l="l" t="t" r="r" b="b"/>
            <a:pathLst>
              <a:path w="73998" h="74781">
                <a:moveTo>
                  <a:pt x="54144" y="70654"/>
                </a:moveTo>
                <a:lnTo>
                  <a:pt x="63831" y="63486"/>
                </a:lnTo>
                <a:lnTo>
                  <a:pt x="70562" y="53669"/>
                </a:lnTo>
                <a:lnTo>
                  <a:pt x="73998" y="42150"/>
                </a:lnTo>
                <a:lnTo>
                  <a:pt x="73799" y="29881"/>
                </a:lnTo>
                <a:lnTo>
                  <a:pt x="70654" y="19854"/>
                </a:lnTo>
                <a:lnTo>
                  <a:pt x="63356" y="10166"/>
                </a:lnTo>
                <a:lnTo>
                  <a:pt x="53285" y="3435"/>
                </a:lnTo>
                <a:lnTo>
                  <a:pt x="41593" y="0"/>
                </a:lnTo>
                <a:lnTo>
                  <a:pt x="29433" y="198"/>
                </a:lnTo>
                <a:lnTo>
                  <a:pt x="19854" y="3344"/>
                </a:lnTo>
                <a:lnTo>
                  <a:pt x="10166" y="11137"/>
                </a:lnTo>
                <a:lnTo>
                  <a:pt x="3435" y="21253"/>
                </a:lnTo>
                <a:lnTo>
                  <a:pt x="0" y="32743"/>
                </a:lnTo>
                <a:lnTo>
                  <a:pt x="198" y="44657"/>
                </a:lnTo>
                <a:lnTo>
                  <a:pt x="3344" y="54144"/>
                </a:lnTo>
                <a:lnTo>
                  <a:pt x="10311" y="64254"/>
                </a:lnTo>
                <a:lnTo>
                  <a:pt x="19828" y="71238"/>
                </a:lnTo>
                <a:lnTo>
                  <a:pt x="31010" y="74781"/>
                </a:lnTo>
                <a:lnTo>
                  <a:pt x="42971" y="74567"/>
                </a:lnTo>
                <a:lnTo>
                  <a:pt x="54144" y="70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72000" y="3373120"/>
            <a:ext cx="144779" cy="1511299"/>
          </a:xfrm>
          <a:custGeom>
            <a:avLst/>
            <a:gdLst/>
            <a:ahLst/>
            <a:cxnLst/>
            <a:rect l="l" t="t" r="r" b="b"/>
            <a:pathLst>
              <a:path w="144779" h="1511300">
                <a:moveTo>
                  <a:pt x="0" y="0"/>
                </a:moveTo>
                <a:lnTo>
                  <a:pt x="144779" y="15112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715510" y="4522470"/>
            <a:ext cx="3427730" cy="375919"/>
          </a:xfrm>
          <a:custGeom>
            <a:avLst/>
            <a:gdLst/>
            <a:ahLst/>
            <a:cxnLst/>
            <a:rect l="l" t="t" r="r" b="b"/>
            <a:pathLst>
              <a:path w="3427730" h="375920">
                <a:moveTo>
                  <a:pt x="1269" y="370839"/>
                </a:moveTo>
                <a:lnTo>
                  <a:pt x="1269" y="375919"/>
                </a:lnTo>
                <a:lnTo>
                  <a:pt x="3427730" y="10159"/>
                </a:lnTo>
                <a:lnTo>
                  <a:pt x="3426460" y="5079"/>
                </a:lnTo>
                <a:lnTo>
                  <a:pt x="3426460" y="0"/>
                </a:lnTo>
                <a:lnTo>
                  <a:pt x="0" y="367029"/>
                </a:lnTo>
                <a:lnTo>
                  <a:pt x="1269" y="370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34333" y="4486643"/>
            <a:ext cx="75178" cy="75196"/>
          </a:xfrm>
          <a:custGeom>
            <a:avLst/>
            <a:gdLst/>
            <a:ahLst/>
            <a:cxnLst/>
            <a:rect l="l" t="t" r="r" b="b"/>
            <a:pathLst>
              <a:path w="75178" h="75196">
                <a:moveTo>
                  <a:pt x="41926" y="75196"/>
                </a:moveTo>
                <a:lnTo>
                  <a:pt x="54685" y="71169"/>
                </a:lnTo>
                <a:lnTo>
                  <a:pt x="65053" y="63192"/>
                </a:lnTo>
                <a:lnTo>
                  <a:pt x="72170" y="52297"/>
                </a:lnTo>
                <a:lnTo>
                  <a:pt x="75178" y="39513"/>
                </a:lnTo>
                <a:lnTo>
                  <a:pt x="74946" y="33286"/>
                </a:lnTo>
                <a:lnTo>
                  <a:pt x="71500" y="20330"/>
                </a:lnTo>
                <a:lnTo>
                  <a:pt x="63684" y="9862"/>
                </a:lnTo>
                <a:lnTo>
                  <a:pt x="52671" y="2785"/>
                </a:lnTo>
                <a:lnTo>
                  <a:pt x="39634" y="0"/>
                </a:lnTo>
                <a:lnTo>
                  <a:pt x="34306" y="266"/>
                </a:lnTo>
                <a:lnTo>
                  <a:pt x="21149" y="4324"/>
                </a:lnTo>
                <a:lnTo>
                  <a:pt x="10478" y="12339"/>
                </a:lnTo>
                <a:lnTo>
                  <a:pt x="3144" y="23365"/>
                </a:lnTo>
                <a:lnTo>
                  <a:pt x="0" y="36455"/>
                </a:lnTo>
                <a:lnTo>
                  <a:pt x="16" y="40906"/>
                </a:lnTo>
                <a:lnTo>
                  <a:pt x="4137" y="54375"/>
                </a:lnTo>
                <a:lnTo>
                  <a:pt x="12312" y="64935"/>
                </a:lnTo>
                <a:lnTo>
                  <a:pt x="23463" y="72049"/>
                </a:lnTo>
                <a:lnTo>
                  <a:pt x="36511" y="75176"/>
                </a:lnTo>
                <a:lnTo>
                  <a:pt x="41926" y="75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28459" y="2289810"/>
            <a:ext cx="1431290" cy="2211070"/>
          </a:xfrm>
          <a:custGeom>
            <a:avLst/>
            <a:gdLst/>
            <a:ahLst/>
            <a:cxnLst/>
            <a:rect l="l" t="t" r="r" b="b"/>
            <a:pathLst>
              <a:path w="1431290" h="2211069">
                <a:moveTo>
                  <a:pt x="1423670" y="2211070"/>
                </a:moveTo>
                <a:lnTo>
                  <a:pt x="1427480" y="2208529"/>
                </a:lnTo>
                <a:lnTo>
                  <a:pt x="1431290" y="2205990"/>
                </a:lnTo>
                <a:lnTo>
                  <a:pt x="7620" y="0"/>
                </a:lnTo>
                <a:lnTo>
                  <a:pt x="3810" y="2539"/>
                </a:lnTo>
                <a:lnTo>
                  <a:pt x="0" y="5079"/>
                </a:lnTo>
                <a:lnTo>
                  <a:pt x="1423670" y="2211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34631" y="4487105"/>
            <a:ext cx="75606" cy="74855"/>
          </a:xfrm>
          <a:custGeom>
            <a:avLst/>
            <a:gdLst/>
            <a:ahLst/>
            <a:cxnLst/>
            <a:rect l="l" t="t" r="r" b="b"/>
            <a:pathLst>
              <a:path w="75606" h="74855">
                <a:moveTo>
                  <a:pt x="6068" y="58224"/>
                </a:moveTo>
                <a:lnTo>
                  <a:pt x="14546" y="67017"/>
                </a:lnTo>
                <a:lnTo>
                  <a:pt x="25104" y="72629"/>
                </a:lnTo>
                <a:lnTo>
                  <a:pt x="36847" y="74855"/>
                </a:lnTo>
                <a:lnTo>
                  <a:pt x="48880" y="73487"/>
                </a:lnTo>
                <a:lnTo>
                  <a:pt x="58138" y="69654"/>
                </a:lnTo>
                <a:lnTo>
                  <a:pt x="67262" y="61411"/>
                </a:lnTo>
                <a:lnTo>
                  <a:pt x="73146" y="51030"/>
                </a:lnTo>
                <a:lnTo>
                  <a:pt x="75606" y="39429"/>
                </a:lnTo>
                <a:lnTo>
                  <a:pt x="74458" y="27526"/>
                </a:lnTo>
                <a:lnTo>
                  <a:pt x="69568" y="16314"/>
                </a:lnTo>
                <a:lnTo>
                  <a:pt x="61066" y="7611"/>
                </a:lnTo>
                <a:lnTo>
                  <a:pt x="50397" y="2084"/>
                </a:lnTo>
                <a:lnTo>
                  <a:pt x="38625" y="0"/>
                </a:lnTo>
                <a:lnTo>
                  <a:pt x="26817" y="1624"/>
                </a:lnTo>
                <a:lnTo>
                  <a:pt x="17498" y="6154"/>
                </a:lnTo>
                <a:lnTo>
                  <a:pt x="8246" y="13930"/>
                </a:lnTo>
                <a:lnTo>
                  <a:pt x="2348" y="24153"/>
                </a:lnTo>
                <a:lnTo>
                  <a:pt x="0" y="35794"/>
                </a:lnTo>
                <a:lnTo>
                  <a:pt x="1392" y="47821"/>
                </a:lnTo>
                <a:lnTo>
                  <a:pt x="6068" y="5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572000" y="3373120"/>
            <a:ext cx="3600450" cy="1151889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0" y="0"/>
                </a:moveTo>
                <a:lnTo>
                  <a:pt x="3600450" y="11518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556510" y="2221229"/>
            <a:ext cx="4175760" cy="71120"/>
          </a:xfrm>
          <a:custGeom>
            <a:avLst/>
            <a:gdLst/>
            <a:ahLst/>
            <a:cxnLst/>
            <a:rect l="l" t="t" r="r" b="b"/>
            <a:pathLst>
              <a:path w="4175760" h="71120">
                <a:moveTo>
                  <a:pt x="0" y="0"/>
                </a:moveTo>
                <a:lnTo>
                  <a:pt x="4175760" y="711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03350" y="3373120"/>
            <a:ext cx="3168650" cy="143509"/>
          </a:xfrm>
          <a:custGeom>
            <a:avLst/>
            <a:gdLst/>
            <a:ahLst/>
            <a:cxnLst/>
            <a:rect l="l" t="t" r="r" b="b"/>
            <a:pathLst>
              <a:path w="3168650" h="143509">
                <a:moveTo>
                  <a:pt x="0" y="143509"/>
                </a:moveTo>
                <a:lnTo>
                  <a:pt x="316865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067810" y="282702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066540" y="256540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89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89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542790" y="2585720"/>
            <a:ext cx="0" cy="236219"/>
          </a:xfrm>
          <a:custGeom>
            <a:avLst/>
            <a:gdLst/>
            <a:ahLst/>
            <a:cxnLst/>
            <a:rect l="l" t="t" r="r" b="b"/>
            <a:pathLst>
              <a:path h="236219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307580" y="2034539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306309" y="177292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782559" y="179451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884159" y="505841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882890" y="4796790"/>
            <a:ext cx="957579" cy="576580"/>
          </a:xfrm>
          <a:custGeom>
            <a:avLst/>
            <a:gdLst/>
            <a:ahLst/>
            <a:cxnLst/>
            <a:rect l="l" t="t" r="r" b="b"/>
            <a:pathLst>
              <a:path w="957579" h="576580">
                <a:moveTo>
                  <a:pt x="478789" y="576580"/>
                </a:moveTo>
                <a:lnTo>
                  <a:pt x="0" y="576580"/>
                </a:lnTo>
                <a:lnTo>
                  <a:pt x="0" y="0"/>
                </a:lnTo>
                <a:lnTo>
                  <a:pt x="957579" y="0"/>
                </a:lnTo>
                <a:lnTo>
                  <a:pt x="957579" y="576580"/>
                </a:lnTo>
                <a:lnTo>
                  <a:pt x="478789" y="5765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359140" y="481838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484120" y="3357879"/>
            <a:ext cx="2087880" cy="1582420"/>
          </a:xfrm>
          <a:custGeom>
            <a:avLst/>
            <a:gdLst/>
            <a:ahLst/>
            <a:cxnLst/>
            <a:rect l="l" t="t" r="r" b="b"/>
            <a:pathLst>
              <a:path w="2087880" h="1582420">
                <a:moveTo>
                  <a:pt x="0" y="1582420"/>
                </a:moveTo>
                <a:lnTo>
                  <a:pt x="2087880" y="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484120" y="4869180"/>
            <a:ext cx="2232660" cy="72389"/>
          </a:xfrm>
          <a:custGeom>
            <a:avLst/>
            <a:gdLst/>
            <a:ahLst/>
            <a:cxnLst/>
            <a:rect l="l" t="t" r="r" b="b"/>
            <a:pathLst>
              <a:path w="2232660" h="72389">
                <a:moveTo>
                  <a:pt x="2232660" y="0"/>
                </a:moveTo>
                <a:lnTo>
                  <a:pt x="0" y="7239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859020" y="1916429"/>
            <a:ext cx="1297939" cy="822960"/>
          </a:xfrm>
          <a:custGeom>
            <a:avLst/>
            <a:gdLst/>
            <a:ahLst/>
            <a:cxnLst/>
            <a:rect l="l" t="t" r="r" b="b"/>
            <a:pathLst>
              <a:path w="1297939" h="822960">
                <a:moveTo>
                  <a:pt x="0" y="0"/>
                </a:moveTo>
                <a:lnTo>
                  <a:pt x="0" y="822960"/>
                </a:lnTo>
                <a:lnTo>
                  <a:pt x="1297939" y="822960"/>
                </a:lnTo>
                <a:lnTo>
                  <a:pt x="1297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258570" y="1529079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258570" y="126746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33550" y="128905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2580" y="289814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1310" y="263652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7560" y="265811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22170" y="5562600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22170" y="5299710"/>
            <a:ext cx="957580" cy="576580"/>
          </a:xfrm>
          <a:custGeom>
            <a:avLst/>
            <a:gdLst/>
            <a:ahLst/>
            <a:cxnLst/>
            <a:rect l="l" t="t" r="r" b="b"/>
            <a:pathLst>
              <a:path w="957580" h="576580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597150" y="5321300"/>
            <a:ext cx="0" cy="236219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70730" y="5490210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70730" y="5229860"/>
            <a:ext cx="956310" cy="575309"/>
          </a:xfrm>
          <a:custGeom>
            <a:avLst/>
            <a:gdLst/>
            <a:ahLst/>
            <a:cxnLst/>
            <a:rect l="l" t="t" r="r" b="b"/>
            <a:pathLst>
              <a:path w="956310" h="575310">
                <a:moveTo>
                  <a:pt x="478790" y="575309"/>
                </a:moveTo>
                <a:lnTo>
                  <a:pt x="0" y="575309"/>
                </a:lnTo>
                <a:lnTo>
                  <a:pt x="0" y="0"/>
                </a:lnTo>
                <a:lnTo>
                  <a:pt x="956310" y="0"/>
                </a:lnTo>
                <a:lnTo>
                  <a:pt x="956310" y="575309"/>
                </a:lnTo>
                <a:lnTo>
                  <a:pt x="478790" y="57530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45710" y="525018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064510" y="271700"/>
            <a:ext cx="5218938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00">
              <a:lnSpc>
                <a:spcPts val="2155"/>
              </a:lnSpc>
              <a:spcBef>
                <a:spcPts val="107"/>
              </a:spcBef>
            </a:pP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W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271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up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-47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11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sz="2000" spc="88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v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rtex</a:t>
            </a:r>
            <a:r>
              <a:rPr sz="2000" spc="488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j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nt</a:t>
            </a:r>
            <a:r>
              <a:rPr sz="20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2000" spc="16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2000" spc="161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wi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sz="2000" spc="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‘w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k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ng</a:t>
            </a:r>
            <a:r>
              <a:rPr sz="2000" spc="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v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lu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e’</a:t>
            </a:r>
            <a:r>
              <a:rPr sz="2000" spc="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or</a:t>
            </a:r>
            <a:r>
              <a:rPr sz="2000" spc="8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000" spc="6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otal</a:t>
            </a:r>
            <a:r>
              <a:rPr sz="2000" spc="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from</a:t>
            </a:r>
            <a:r>
              <a:rPr sz="2000" spc="5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,</a:t>
            </a:r>
            <a:r>
              <a:rPr sz="2000" spc="-15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064510" y="881300"/>
            <a:ext cx="3002068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g</a:t>
            </a:r>
            <a:r>
              <a:rPr sz="2000" spc="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000" spc="5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an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ce</a:t>
            </a:r>
            <a:r>
              <a:rPr sz="2000" spc="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sz="20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073394" y="881300"/>
            <a:ext cx="275628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dirty="0" smtClean="0">
                <a:solidFill>
                  <a:srgbClr val="3333CC"/>
                </a:solidFill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55080" y="881300"/>
            <a:ext cx="43154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14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’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93992" y="881300"/>
            <a:ext cx="1280625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erm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en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64510" y="1186100"/>
            <a:ext cx="600752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72078" y="1186100"/>
            <a:ext cx="276055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53764" y="1186100"/>
            <a:ext cx="27503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3.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73300" y="192651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809740" y="2071290"/>
            <a:ext cx="21865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936490" y="2475674"/>
            <a:ext cx="106967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sz="1600" spc="-4" dirty="0" smtClean="0">
                <a:latin typeface="Times New Roman"/>
                <a:cs typeface="Times New Roman"/>
              </a:rPr>
              <a:t>t-</a:t>
            </a:r>
            <a:r>
              <a:rPr sz="1600" spc="4" dirty="0" smtClean="0">
                <a:latin typeface="Times New Roman"/>
                <a:cs typeface="Times New Roman"/>
              </a:rPr>
              <a:t>l</a:t>
            </a:r>
            <a:r>
              <a:rPr sz="1600" spc="0" dirty="0" smtClean="0">
                <a:latin typeface="Times New Roman"/>
                <a:cs typeface="Times New Roman"/>
              </a:rPr>
              <a:t>a</a:t>
            </a:r>
            <a:r>
              <a:rPr sz="1600" spc="-9" dirty="0" smtClean="0">
                <a:latin typeface="Times New Roman"/>
                <a:cs typeface="Times New Roman"/>
              </a:rPr>
              <a:t>b</a:t>
            </a:r>
            <a:r>
              <a:rPr sz="1600" spc="0" dirty="0" smtClean="0">
                <a:latin typeface="Times New Roman"/>
                <a:cs typeface="Times New Roman"/>
              </a:rPr>
              <a:t>el</a:t>
            </a:r>
            <a:r>
              <a:rPr sz="1600" spc="50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h</a:t>
            </a:r>
            <a:r>
              <a:rPr sz="1600" spc="-9" dirty="0" smtClean="0">
                <a:latin typeface="Times New Roman"/>
                <a:cs typeface="Times New Roman"/>
              </a:rPr>
              <a:t>e</a:t>
            </a:r>
            <a:r>
              <a:rPr sz="1600" spc="-4" dirty="0" smtClean="0">
                <a:latin typeface="Times New Roman"/>
                <a:cs typeface="Times New Roman"/>
              </a:rPr>
              <a:t>r</a:t>
            </a:r>
            <a:r>
              <a:rPr sz="1600" spc="0" dirty="0" smtClean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38630" y="251317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69920" y="2674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362190" y="2928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37790" y="31570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65370" y="3224450"/>
            <a:ext cx="24693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49020" y="336669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174740" y="36142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26740" y="4071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22140" y="4071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55139" y="42238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249920" y="4448730"/>
            <a:ext cx="26106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27140" y="48334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78350" y="495165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83940" y="49858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00910" y="5024040"/>
            <a:ext cx="246930" cy="27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22170" y="5299710"/>
            <a:ext cx="474980" cy="26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0">
              <a:lnSpc>
                <a:spcPts val="179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97150" y="5299710"/>
            <a:ext cx="482600" cy="26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5397" marR="158312" algn="ctr">
              <a:lnSpc>
                <a:spcPts val="179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22170" y="5562600"/>
            <a:ext cx="957580" cy="313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3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70730" y="5229860"/>
            <a:ext cx="474979" cy="260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5045709" y="5229860"/>
            <a:ext cx="481330" cy="260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4570730" y="5490210"/>
            <a:ext cx="95631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120">
              <a:lnSpc>
                <a:spcPct val="95825"/>
              </a:lnSpc>
              <a:spcBef>
                <a:spcPts val="415"/>
              </a:spcBef>
            </a:pPr>
            <a:r>
              <a:rPr sz="16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82890" y="479679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8359140" y="4796790"/>
            <a:ext cx="481329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7882890" y="5058410"/>
            <a:ext cx="957579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321310" y="263652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969" marR="166389" algn="ctr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7560" y="263652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951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1310" y="289814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4066540" y="1916429"/>
            <a:ext cx="792480" cy="648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0989" marR="267970" algn="ctr">
              <a:lnSpc>
                <a:spcPts val="2720"/>
              </a:lnSpc>
              <a:spcBef>
                <a:spcPts val="136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59020" y="1916429"/>
            <a:ext cx="1297939" cy="648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 marR="168851">
              <a:lnSpc>
                <a:spcPct val="100041"/>
              </a:lnSpc>
              <a:spcBef>
                <a:spcPts val="46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6</a:t>
            </a:r>
            <a:r>
              <a:rPr sz="1600" spc="12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&lt;</a:t>
            </a:r>
            <a:r>
              <a:rPr sz="1600" spc="71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7</a:t>
            </a:r>
            <a:r>
              <a:rPr sz="1600" spc="127" dirty="0" smtClean="0">
                <a:latin typeface="Times New Roman"/>
                <a:cs typeface="Times New Roman"/>
              </a:rPr>
              <a:t> </a:t>
            </a:r>
            <a:r>
              <a:rPr sz="1600" spc="9" dirty="0" smtClean="0">
                <a:latin typeface="Times New Roman"/>
                <a:cs typeface="Times New Roman"/>
              </a:rPr>
              <a:t>s</a:t>
            </a:r>
            <a:r>
              <a:rPr sz="1600" spc="0" dirty="0" smtClean="0">
                <a:latin typeface="Times New Roman"/>
                <a:cs typeface="Times New Roman"/>
              </a:rPr>
              <a:t>o </a:t>
            </a:r>
            <a:r>
              <a:rPr sz="1600" spc="-4" dirty="0" smtClean="0">
                <a:latin typeface="Times New Roman"/>
                <a:cs typeface="Times New Roman"/>
              </a:rPr>
              <a:t>r</a:t>
            </a:r>
            <a:r>
              <a:rPr sz="1600" spc="0" dirty="0" smtClean="0">
                <a:latin typeface="Times New Roman"/>
                <a:cs typeface="Times New Roman"/>
              </a:rPr>
              <a:t>e</a:t>
            </a:r>
            <a:r>
              <a:rPr sz="1600" spc="-9" dirty="0" smtClean="0">
                <a:latin typeface="Times New Roman"/>
                <a:cs typeface="Times New Roman"/>
              </a:rPr>
              <a:t>p</a:t>
            </a:r>
            <a:r>
              <a:rPr sz="1600" spc="4" dirty="0" smtClean="0">
                <a:latin typeface="Times New Roman"/>
                <a:cs typeface="Times New Roman"/>
              </a:rPr>
              <a:t>l</a:t>
            </a:r>
            <a:r>
              <a:rPr sz="1600" spc="0" dirty="0" smtClean="0">
                <a:latin typeface="Times New Roman"/>
                <a:cs typeface="Times New Roman"/>
              </a:rPr>
              <a:t>ace</a:t>
            </a:r>
            <a:r>
              <a:rPr sz="1600" spc="50" dirty="0" smtClean="0">
                <a:latin typeface="Times New Roman"/>
                <a:cs typeface="Times New Roman"/>
              </a:rPr>
              <a:t> </a:t>
            </a:r>
            <a:r>
              <a:rPr sz="1600" spc="-4" dirty="0" smtClean="0">
                <a:latin typeface="Times New Roman"/>
                <a:cs typeface="Times New Roman"/>
              </a:rPr>
              <a:t>t</a:t>
            </a:r>
            <a:r>
              <a:rPr sz="1600" spc="0" dirty="0" smtClean="0">
                <a:latin typeface="Times New Roman"/>
                <a:cs typeface="Times New Roman"/>
              </a:rPr>
              <a:t>he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6540" y="2565400"/>
            <a:ext cx="476249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4542789" y="2565400"/>
            <a:ext cx="316230" cy="173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4859020" y="2565400"/>
            <a:ext cx="165100" cy="173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5024120" y="2565400"/>
            <a:ext cx="1132839" cy="173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542789" y="2739389"/>
            <a:ext cx="481330" cy="87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40"/>
              </a:spcBef>
            </a:pPr>
            <a:endParaRPr sz="650"/>
          </a:p>
        </p:txBody>
      </p:sp>
      <p:sp>
        <p:nvSpPr>
          <p:cNvPr id="10" name="object 10"/>
          <p:cNvSpPr txBox="1"/>
          <p:nvPr/>
        </p:nvSpPr>
        <p:spPr>
          <a:xfrm>
            <a:off x="5024120" y="2739389"/>
            <a:ext cx="1132839" cy="402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6429">
              <a:lnSpc>
                <a:spcPct val="95825"/>
              </a:lnSpc>
              <a:spcBef>
                <a:spcPts val="409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6540" y="282702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570">
              <a:lnSpc>
                <a:spcPct val="95825"/>
              </a:lnSpc>
              <a:spcBef>
                <a:spcPts val="30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7  </a:t>
            </a:r>
            <a:r>
              <a:rPr sz="1600" spc="298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06309" y="177292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7782559" y="177292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306309" y="203454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258570" y="1267460"/>
            <a:ext cx="474980" cy="261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733550" y="1267460"/>
            <a:ext cx="482600" cy="261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258570" y="1529079"/>
            <a:ext cx="957580" cy="314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550">
              <a:lnSpc>
                <a:spcPct val="95825"/>
              </a:lnSpc>
              <a:spcBef>
                <a:spcPts val="31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9070" y="173990"/>
            <a:ext cx="1799590" cy="822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9"/>
              </a:spcBef>
            </a:pPr>
            <a:endParaRPr sz="500"/>
          </a:p>
          <a:p>
            <a:pPr marL="213359">
              <a:lnSpc>
                <a:spcPct val="95825"/>
              </a:lnSpc>
            </a:pPr>
            <a:r>
              <a:rPr sz="2400" b="1" spc="-4" dirty="0" smtClean="0">
                <a:latin typeface="Times New Roman"/>
                <a:cs typeface="Times New Roman"/>
              </a:rPr>
              <a:t>D</a:t>
            </a:r>
            <a:r>
              <a:rPr sz="2400" b="1" spc="0" dirty="0" smtClean="0">
                <a:latin typeface="Times New Roman"/>
                <a:cs typeface="Times New Roman"/>
              </a:rPr>
              <a:t>i</a:t>
            </a:r>
            <a:r>
              <a:rPr sz="2400" b="1" spc="9" dirty="0" smtClean="0">
                <a:latin typeface="Times New Roman"/>
                <a:cs typeface="Times New Roman"/>
              </a:rPr>
              <a:t>j</a:t>
            </a:r>
            <a:r>
              <a:rPr sz="2400" b="1" spc="-4" dirty="0" smtClean="0">
                <a:latin typeface="Times New Roman"/>
                <a:cs typeface="Times New Roman"/>
              </a:rPr>
              <a:t>ks</a:t>
            </a:r>
            <a:r>
              <a:rPr sz="2400" b="1" spc="0" dirty="0" smtClean="0">
                <a:latin typeface="Times New Roman"/>
                <a:cs typeface="Times New Roman"/>
              </a:rPr>
              <a:t>t</a:t>
            </a:r>
            <a:r>
              <a:rPr sz="2400" b="1" spc="4" dirty="0" smtClean="0">
                <a:latin typeface="Times New Roman"/>
                <a:cs typeface="Times New Roman"/>
              </a:rPr>
              <a:t>r</a:t>
            </a:r>
            <a:r>
              <a:rPr sz="2400" b="1" spc="-4" dirty="0" smtClean="0">
                <a:latin typeface="Times New Roman"/>
                <a:cs typeface="Times New Roman"/>
              </a:rPr>
              <a:t>a</a:t>
            </a:r>
            <a:r>
              <a:rPr sz="2400" b="1" spc="0" dirty="0" smtClean="0">
                <a:latin typeface="Times New Roman"/>
                <a:cs typeface="Times New Roman"/>
              </a:rPr>
              <a:t>’s</a:t>
            </a:r>
            <a:endParaRPr sz="2400">
              <a:latin typeface="Times New Roman"/>
              <a:cs typeface="Times New Roman"/>
            </a:endParaRPr>
          </a:p>
          <a:p>
            <a:pPr marL="180340">
              <a:lnSpc>
                <a:spcPct val="95825"/>
              </a:lnSpc>
              <a:spcBef>
                <a:spcPts val="120"/>
              </a:spcBef>
            </a:pPr>
            <a:r>
              <a:rPr sz="2400" b="1" spc="-4" dirty="0" smtClean="0">
                <a:latin typeface="Times New Roman"/>
                <a:cs typeface="Times New Roman"/>
              </a:rPr>
              <a:t>A</a:t>
            </a:r>
            <a:r>
              <a:rPr sz="2400" b="1" spc="0" dirty="0" smtClean="0">
                <a:latin typeface="Times New Roman"/>
                <a:cs typeface="Times New Roman"/>
              </a:rPr>
              <a:t>l</a:t>
            </a:r>
            <a:r>
              <a:rPr sz="2400" b="1" spc="-4" dirty="0" smtClean="0">
                <a:latin typeface="Times New Roman"/>
                <a:cs typeface="Times New Roman"/>
              </a:rPr>
              <a:t>g</a:t>
            </a:r>
            <a:r>
              <a:rPr sz="2400" b="1" spc="4" dirty="0" smtClean="0">
                <a:latin typeface="Times New Roman"/>
                <a:cs typeface="Times New Roman"/>
              </a:rPr>
              <a:t>o</a:t>
            </a:r>
            <a:r>
              <a:rPr sz="2400" b="1" spc="-4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i</a:t>
            </a:r>
            <a:r>
              <a:rPr sz="2400" b="1" spc="9" dirty="0" smtClean="0">
                <a:latin typeface="Times New Roman"/>
                <a:cs typeface="Times New Roman"/>
              </a:rPr>
              <a:t>t</a:t>
            </a:r>
            <a:r>
              <a:rPr sz="2400" b="1" spc="-4" dirty="0" smtClean="0">
                <a:latin typeface="Times New Roman"/>
                <a:cs typeface="Times New Roman"/>
              </a:rPr>
              <a:t>h</a:t>
            </a:r>
            <a:r>
              <a:rPr sz="2400" b="1" spc="0" dirty="0" smtClean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3" name="Slide Number Placeholder 10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B556-7C52-48EC-9ECF-16CC7067BD04}" type="slidenum">
              <a:rPr lang="zh-CN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38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bject 91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79070" y="173990"/>
            <a:ext cx="1799590" cy="822959"/>
          </a:xfrm>
          <a:custGeom>
            <a:avLst/>
            <a:gdLst/>
            <a:ahLst/>
            <a:cxnLst/>
            <a:rect l="l" t="t" r="r" b="b"/>
            <a:pathLst>
              <a:path w="1799590" h="822959">
                <a:moveTo>
                  <a:pt x="900430" y="822959"/>
                </a:moveTo>
                <a:lnTo>
                  <a:pt x="0" y="822959"/>
                </a:lnTo>
                <a:lnTo>
                  <a:pt x="0" y="0"/>
                </a:lnTo>
                <a:lnTo>
                  <a:pt x="1799590" y="0"/>
                </a:lnTo>
                <a:lnTo>
                  <a:pt x="1799590" y="822959"/>
                </a:lnTo>
                <a:lnTo>
                  <a:pt x="900430" y="822959"/>
                </a:lnTo>
                <a:close/>
              </a:path>
            </a:pathLst>
          </a:custGeom>
          <a:ln w="9344">
            <a:solidFill>
              <a:srgbClr val="0000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27500" y="2819400"/>
            <a:ext cx="254000" cy="279400"/>
          </a:xfrm>
          <a:custGeom>
            <a:avLst/>
            <a:gdLst/>
            <a:ahLst/>
            <a:cxnLst/>
            <a:rect l="l" t="t" r="r" b="b"/>
            <a:pathLst>
              <a:path w="254000" h="279400">
                <a:moveTo>
                  <a:pt x="0" y="279400"/>
                </a:moveTo>
                <a:lnTo>
                  <a:pt x="2540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99540" y="3512820"/>
            <a:ext cx="1070610" cy="1423669"/>
          </a:xfrm>
          <a:custGeom>
            <a:avLst/>
            <a:gdLst/>
            <a:ahLst/>
            <a:cxnLst/>
            <a:rect l="l" t="t" r="r" b="b"/>
            <a:pathLst>
              <a:path w="1070610" h="1423669">
                <a:moveTo>
                  <a:pt x="1062990" y="1423669"/>
                </a:moveTo>
                <a:lnTo>
                  <a:pt x="1066799" y="1421129"/>
                </a:lnTo>
                <a:lnTo>
                  <a:pt x="1070610" y="1417319"/>
                </a:lnTo>
                <a:lnTo>
                  <a:pt x="7619" y="0"/>
                </a:lnTo>
                <a:lnTo>
                  <a:pt x="3809" y="3809"/>
                </a:lnTo>
                <a:lnTo>
                  <a:pt x="0" y="6350"/>
                </a:lnTo>
                <a:lnTo>
                  <a:pt x="1062990" y="14236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46695" y="4920045"/>
            <a:ext cx="75443" cy="74798"/>
          </a:xfrm>
          <a:custGeom>
            <a:avLst/>
            <a:gdLst/>
            <a:ahLst/>
            <a:cxnLst/>
            <a:rect l="l" t="t" r="r" b="b"/>
            <a:pathLst>
              <a:path w="75443" h="74798">
                <a:moveTo>
                  <a:pt x="6944" y="59624"/>
                </a:moveTo>
                <a:lnTo>
                  <a:pt x="15905" y="68058"/>
                </a:lnTo>
                <a:lnTo>
                  <a:pt x="26728" y="73179"/>
                </a:lnTo>
                <a:lnTo>
                  <a:pt x="38464" y="74798"/>
                </a:lnTo>
                <a:lnTo>
                  <a:pt x="50167" y="72725"/>
                </a:lnTo>
                <a:lnTo>
                  <a:pt x="60284" y="67244"/>
                </a:lnTo>
                <a:lnTo>
                  <a:pt x="68837" y="58742"/>
                </a:lnTo>
                <a:lnTo>
                  <a:pt x="73956" y="48073"/>
                </a:lnTo>
                <a:lnTo>
                  <a:pt x="75443" y="36301"/>
                </a:lnTo>
                <a:lnTo>
                  <a:pt x="73098" y="24493"/>
                </a:lnTo>
                <a:lnTo>
                  <a:pt x="67904" y="15174"/>
                </a:lnTo>
                <a:lnTo>
                  <a:pt x="58944" y="6740"/>
                </a:lnTo>
                <a:lnTo>
                  <a:pt x="48121" y="1619"/>
                </a:lnTo>
                <a:lnTo>
                  <a:pt x="36385" y="0"/>
                </a:lnTo>
                <a:lnTo>
                  <a:pt x="24682" y="2072"/>
                </a:lnTo>
                <a:lnTo>
                  <a:pt x="14564" y="7554"/>
                </a:lnTo>
                <a:lnTo>
                  <a:pt x="5996" y="16270"/>
                </a:lnTo>
                <a:lnTo>
                  <a:pt x="1141" y="27226"/>
                </a:lnTo>
                <a:lnTo>
                  <a:pt x="0" y="39283"/>
                </a:lnTo>
                <a:lnTo>
                  <a:pt x="2572" y="51306"/>
                </a:lnTo>
                <a:lnTo>
                  <a:pt x="6944" y="5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19860" y="2240279"/>
            <a:ext cx="1120140" cy="1256030"/>
          </a:xfrm>
          <a:custGeom>
            <a:avLst/>
            <a:gdLst/>
            <a:ahLst/>
            <a:cxnLst/>
            <a:rect l="l" t="t" r="r" b="b"/>
            <a:pathLst>
              <a:path w="1120140" h="1256030">
                <a:moveTo>
                  <a:pt x="0" y="1249680"/>
                </a:moveTo>
                <a:lnTo>
                  <a:pt x="3809" y="1253490"/>
                </a:lnTo>
                <a:lnTo>
                  <a:pt x="7620" y="1256030"/>
                </a:lnTo>
                <a:lnTo>
                  <a:pt x="1120140" y="6350"/>
                </a:lnTo>
                <a:lnTo>
                  <a:pt x="1116330" y="3810"/>
                </a:lnTo>
                <a:lnTo>
                  <a:pt x="1112520" y="0"/>
                </a:lnTo>
                <a:lnTo>
                  <a:pt x="0" y="1249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65807" y="3478817"/>
            <a:ext cx="75084" cy="74354"/>
          </a:xfrm>
          <a:custGeom>
            <a:avLst/>
            <a:gdLst/>
            <a:ahLst/>
            <a:cxnLst/>
            <a:rect l="l" t="t" r="r" b="b"/>
            <a:pathLst>
              <a:path w="75084" h="74354">
                <a:moveTo>
                  <a:pt x="9602" y="12412"/>
                </a:moveTo>
                <a:lnTo>
                  <a:pt x="2880" y="22834"/>
                </a:lnTo>
                <a:lnTo>
                  <a:pt x="0" y="34527"/>
                </a:lnTo>
                <a:lnTo>
                  <a:pt x="892" y="46480"/>
                </a:lnTo>
                <a:lnTo>
                  <a:pt x="5490" y="57682"/>
                </a:lnTo>
                <a:lnTo>
                  <a:pt x="12142" y="65752"/>
                </a:lnTo>
                <a:lnTo>
                  <a:pt x="22810" y="71880"/>
                </a:lnTo>
                <a:lnTo>
                  <a:pt x="34889" y="74354"/>
                </a:lnTo>
                <a:lnTo>
                  <a:pt x="47127" y="73172"/>
                </a:lnTo>
                <a:lnTo>
                  <a:pt x="58277" y="68334"/>
                </a:lnTo>
                <a:lnTo>
                  <a:pt x="65482" y="61942"/>
                </a:lnTo>
                <a:lnTo>
                  <a:pt x="72203" y="51519"/>
                </a:lnTo>
                <a:lnTo>
                  <a:pt x="75084" y="39826"/>
                </a:lnTo>
                <a:lnTo>
                  <a:pt x="74191" y="27874"/>
                </a:lnTo>
                <a:lnTo>
                  <a:pt x="69593" y="16671"/>
                </a:lnTo>
                <a:lnTo>
                  <a:pt x="62942" y="8602"/>
                </a:lnTo>
                <a:lnTo>
                  <a:pt x="52273" y="2473"/>
                </a:lnTo>
                <a:lnTo>
                  <a:pt x="40194" y="0"/>
                </a:lnTo>
                <a:lnTo>
                  <a:pt x="27956" y="1182"/>
                </a:lnTo>
                <a:lnTo>
                  <a:pt x="16807" y="6019"/>
                </a:lnTo>
                <a:lnTo>
                  <a:pt x="9602" y="12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518697" y="2183687"/>
            <a:ext cx="74354" cy="74702"/>
          </a:xfrm>
          <a:custGeom>
            <a:avLst/>
            <a:gdLst/>
            <a:ahLst/>
            <a:cxnLst/>
            <a:rect l="l" t="t" r="r" b="b"/>
            <a:pathLst>
              <a:path w="74354" h="74702">
                <a:moveTo>
                  <a:pt x="65752" y="62942"/>
                </a:moveTo>
                <a:lnTo>
                  <a:pt x="71880" y="51775"/>
                </a:lnTo>
                <a:lnTo>
                  <a:pt x="74354" y="39655"/>
                </a:lnTo>
                <a:lnTo>
                  <a:pt x="73172" y="27623"/>
                </a:lnTo>
                <a:lnTo>
                  <a:pt x="68334" y="16720"/>
                </a:lnTo>
                <a:lnTo>
                  <a:pt x="61942" y="9602"/>
                </a:lnTo>
                <a:lnTo>
                  <a:pt x="51519" y="2880"/>
                </a:lnTo>
                <a:lnTo>
                  <a:pt x="39826" y="0"/>
                </a:lnTo>
                <a:lnTo>
                  <a:pt x="27874" y="892"/>
                </a:lnTo>
                <a:lnTo>
                  <a:pt x="16671" y="5490"/>
                </a:lnTo>
                <a:lnTo>
                  <a:pt x="8602" y="12142"/>
                </a:lnTo>
                <a:lnTo>
                  <a:pt x="2473" y="22679"/>
                </a:lnTo>
                <a:lnTo>
                  <a:pt x="0" y="34502"/>
                </a:lnTo>
                <a:lnTo>
                  <a:pt x="1182" y="46569"/>
                </a:lnTo>
                <a:lnTo>
                  <a:pt x="6019" y="57839"/>
                </a:lnTo>
                <a:lnTo>
                  <a:pt x="12412" y="65482"/>
                </a:lnTo>
                <a:lnTo>
                  <a:pt x="22834" y="72074"/>
                </a:lnTo>
                <a:lnTo>
                  <a:pt x="34527" y="74702"/>
                </a:lnTo>
                <a:lnTo>
                  <a:pt x="46480" y="73635"/>
                </a:lnTo>
                <a:lnTo>
                  <a:pt x="57682" y="69142"/>
                </a:lnTo>
                <a:lnTo>
                  <a:pt x="65752" y="62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53970" y="2217420"/>
            <a:ext cx="1993900" cy="1145539"/>
          </a:xfrm>
          <a:custGeom>
            <a:avLst/>
            <a:gdLst/>
            <a:ahLst/>
            <a:cxnLst/>
            <a:rect l="l" t="t" r="r" b="b"/>
            <a:pathLst>
              <a:path w="1993900" h="1145539">
                <a:moveTo>
                  <a:pt x="3810" y="0"/>
                </a:moveTo>
                <a:lnTo>
                  <a:pt x="2540" y="3809"/>
                </a:lnTo>
                <a:lnTo>
                  <a:pt x="0" y="7619"/>
                </a:lnTo>
                <a:lnTo>
                  <a:pt x="1990090" y="1145539"/>
                </a:lnTo>
                <a:lnTo>
                  <a:pt x="1991359" y="1140459"/>
                </a:lnTo>
                <a:lnTo>
                  <a:pt x="1993900" y="1136650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34493" y="3336454"/>
            <a:ext cx="75013" cy="74225"/>
          </a:xfrm>
          <a:custGeom>
            <a:avLst/>
            <a:gdLst/>
            <a:ahLst/>
            <a:cxnLst/>
            <a:rect l="l" t="t" r="r" b="b"/>
            <a:pathLst>
              <a:path w="75013" h="74225">
                <a:moveTo>
                  <a:pt x="18456" y="69685"/>
                </a:moveTo>
                <a:lnTo>
                  <a:pt x="29940" y="73881"/>
                </a:lnTo>
                <a:lnTo>
                  <a:pt x="41975" y="74225"/>
                </a:lnTo>
                <a:lnTo>
                  <a:pt x="53529" y="70974"/>
                </a:lnTo>
                <a:lnTo>
                  <a:pt x="63573" y="64385"/>
                </a:lnTo>
                <a:lnTo>
                  <a:pt x="70526" y="55715"/>
                </a:lnTo>
                <a:lnTo>
                  <a:pt x="74760" y="44036"/>
                </a:lnTo>
                <a:lnTo>
                  <a:pt x="75013" y="31874"/>
                </a:lnTo>
                <a:lnTo>
                  <a:pt x="71554" y="20381"/>
                </a:lnTo>
                <a:lnTo>
                  <a:pt x="64655" y="10710"/>
                </a:lnTo>
                <a:lnTo>
                  <a:pt x="56556" y="4915"/>
                </a:lnTo>
                <a:lnTo>
                  <a:pt x="45072" y="592"/>
                </a:lnTo>
                <a:lnTo>
                  <a:pt x="33038" y="0"/>
                </a:lnTo>
                <a:lnTo>
                  <a:pt x="21483" y="3072"/>
                </a:lnTo>
                <a:lnTo>
                  <a:pt x="11439" y="9746"/>
                </a:lnTo>
                <a:lnTo>
                  <a:pt x="4486" y="18885"/>
                </a:lnTo>
                <a:lnTo>
                  <a:pt x="252" y="29937"/>
                </a:lnTo>
                <a:lnTo>
                  <a:pt x="0" y="41800"/>
                </a:lnTo>
                <a:lnTo>
                  <a:pt x="3458" y="53322"/>
                </a:lnTo>
                <a:lnTo>
                  <a:pt x="10357" y="63348"/>
                </a:lnTo>
                <a:lnTo>
                  <a:pt x="18456" y="69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84120" y="3373120"/>
            <a:ext cx="2087880" cy="1584959"/>
          </a:xfrm>
          <a:custGeom>
            <a:avLst/>
            <a:gdLst/>
            <a:ahLst/>
            <a:cxnLst/>
            <a:rect l="l" t="t" r="r" b="b"/>
            <a:pathLst>
              <a:path w="2087880" h="1584959">
                <a:moveTo>
                  <a:pt x="0" y="1584959"/>
                </a:moveTo>
                <a:lnTo>
                  <a:pt x="20878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84120" y="4880610"/>
            <a:ext cx="2202180" cy="81279"/>
          </a:xfrm>
          <a:custGeom>
            <a:avLst/>
            <a:gdLst/>
            <a:ahLst/>
            <a:cxnLst/>
            <a:rect l="l" t="t" r="r" b="b"/>
            <a:pathLst>
              <a:path w="2202180" h="81279">
                <a:moveTo>
                  <a:pt x="0" y="72389"/>
                </a:moveTo>
                <a:lnTo>
                  <a:pt x="0" y="81279"/>
                </a:lnTo>
                <a:lnTo>
                  <a:pt x="2202180" y="10159"/>
                </a:lnTo>
                <a:lnTo>
                  <a:pt x="220218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678680" y="4847543"/>
            <a:ext cx="74930" cy="74976"/>
          </a:xfrm>
          <a:custGeom>
            <a:avLst/>
            <a:gdLst/>
            <a:ahLst/>
            <a:cxnLst/>
            <a:rect l="l" t="t" r="r" b="b"/>
            <a:pathLst>
              <a:path w="74930" h="74976">
                <a:moveTo>
                  <a:pt x="39370" y="74976"/>
                </a:moveTo>
                <a:lnTo>
                  <a:pt x="52712" y="72283"/>
                </a:lnTo>
                <a:lnTo>
                  <a:pt x="63783" y="64903"/>
                </a:lnTo>
                <a:lnTo>
                  <a:pt x="71536" y="53878"/>
                </a:lnTo>
                <a:lnTo>
                  <a:pt x="74930" y="40253"/>
                </a:lnTo>
                <a:lnTo>
                  <a:pt x="74930" y="35606"/>
                </a:lnTo>
                <a:lnTo>
                  <a:pt x="72166" y="22055"/>
                </a:lnTo>
                <a:lnTo>
                  <a:pt x="64673" y="10872"/>
                </a:lnTo>
                <a:lnTo>
                  <a:pt x="53648" y="3154"/>
                </a:lnTo>
                <a:lnTo>
                  <a:pt x="40288" y="0"/>
                </a:lnTo>
                <a:lnTo>
                  <a:pt x="36830" y="46"/>
                </a:lnTo>
                <a:lnTo>
                  <a:pt x="23314" y="2722"/>
                </a:lnTo>
                <a:lnTo>
                  <a:pt x="11851" y="9992"/>
                </a:lnTo>
                <a:lnTo>
                  <a:pt x="3674" y="20716"/>
                </a:lnTo>
                <a:lnTo>
                  <a:pt x="19" y="33756"/>
                </a:lnTo>
                <a:lnTo>
                  <a:pt x="0" y="38146"/>
                </a:lnTo>
                <a:lnTo>
                  <a:pt x="2609" y="51458"/>
                </a:lnTo>
                <a:lnTo>
                  <a:pt x="9774" y="62802"/>
                </a:lnTo>
                <a:lnTo>
                  <a:pt x="20500" y="71002"/>
                </a:lnTo>
                <a:lnTo>
                  <a:pt x="33792" y="74882"/>
                </a:lnTo>
                <a:lnTo>
                  <a:pt x="39370" y="74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69460" y="2301240"/>
            <a:ext cx="2138680" cy="1075689"/>
          </a:xfrm>
          <a:custGeom>
            <a:avLst/>
            <a:gdLst/>
            <a:ahLst/>
            <a:cxnLst/>
            <a:rect l="l" t="t" r="r" b="b"/>
            <a:pathLst>
              <a:path w="2138680" h="1075689">
                <a:moveTo>
                  <a:pt x="0" y="1068070"/>
                </a:moveTo>
                <a:lnTo>
                  <a:pt x="2539" y="1071880"/>
                </a:lnTo>
                <a:lnTo>
                  <a:pt x="5079" y="1075689"/>
                </a:lnTo>
                <a:lnTo>
                  <a:pt x="2138680" y="8889"/>
                </a:lnTo>
                <a:lnTo>
                  <a:pt x="2136140" y="5080"/>
                </a:lnTo>
                <a:lnTo>
                  <a:pt x="2133599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695905" y="2254715"/>
            <a:ext cx="73998" cy="74781"/>
          </a:xfrm>
          <a:custGeom>
            <a:avLst/>
            <a:gdLst/>
            <a:ahLst/>
            <a:cxnLst/>
            <a:rect l="l" t="t" r="r" b="b"/>
            <a:pathLst>
              <a:path w="73998" h="74781">
                <a:moveTo>
                  <a:pt x="54144" y="70654"/>
                </a:moveTo>
                <a:lnTo>
                  <a:pt x="63831" y="63486"/>
                </a:lnTo>
                <a:lnTo>
                  <a:pt x="70562" y="53669"/>
                </a:lnTo>
                <a:lnTo>
                  <a:pt x="73998" y="42150"/>
                </a:lnTo>
                <a:lnTo>
                  <a:pt x="73799" y="29881"/>
                </a:lnTo>
                <a:lnTo>
                  <a:pt x="70654" y="19854"/>
                </a:lnTo>
                <a:lnTo>
                  <a:pt x="63356" y="10166"/>
                </a:lnTo>
                <a:lnTo>
                  <a:pt x="53285" y="3435"/>
                </a:lnTo>
                <a:lnTo>
                  <a:pt x="41593" y="0"/>
                </a:lnTo>
                <a:lnTo>
                  <a:pt x="29433" y="198"/>
                </a:lnTo>
                <a:lnTo>
                  <a:pt x="19854" y="3344"/>
                </a:lnTo>
                <a:lnTo>
                  <a:pt x="10166" y="11137"/>
                </a:lnTo>
                <a:lnTo>
                  <a:pt x="3435" y="21253"/>
                </a:lnTo>
                <a:lnTo>
                  <a:pt x="0" y="32743"/>
                </a:lnTo>
                <a:lnTo>
                  <a:pt x="198" y="44657"/>
                </a:lnTo>
                <a:lnTo>
                  <a:pt x="3344" y="54144"/>
                </a:lnTo>
                <a:lnTo>
                  <a:pt x="10311" y="64254"/>
                </a:lnTo>
                <a:lnTo>
                  <a:pt x="19828" y="71238"/>
                </a:lnTo>
                <a:lnTo>
                  <a:pt x="31010" y="74781"/>
                </a:lnTo>
                <a:lnTo>
                  <a:pt x="42971" y="74567"/>
                </a:lnTo>
                <a:lnTo>
                  <a:pt x="54144" y="70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572000" y="3373120"/>
            <a:ext cx="144779" cy="1511299"/>
          </a:xfrm>
          <a:custGeom>
            <a:avLst/>
            <a:gdLst/>
            <a:ahLst/>
            <a:cxnLst/>
            <a:rect l="l" t="t" r="r" b="b"/>
            <a:pathLst>
              <a:path w="144779" h="1511300">
                <a:moveTo>
                  <a:pt x="0" y="0"/>
                </a:moveTo>
                <a:lnTo>
                  <a:pt x="144779" y="15112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715510" y="4522470"/>
            <a:ext cx="3427730" cy="375919"/>
          </a:xfrm>
          <a:custGeom>
            <a:avLst/>
            <a:gdLst/>
            <a:ahLst/>
            <a:cxnLst/>
            <a:rect l="l" t="t" r="r" b="b"/>
            <a:pathLst>
              <a:path w="3427730" h="375920">
                <a:moveTo>
                  <a:pt x="1269" y="370839"/>
                </a:moveTo>
                <a:lnTo>
                  <a:pt x="1269" y="375919"/>
                </a:lnTo>
                <a:lnTo>
                  <a:pt x="3427730" y="10159"/>
                </a:lnTo>
                <a:lnTo>
                  <a:pt x="3426460" y="5079"/>
                </a:lnTo>
                <a:lnTo>
                  <a:pt x="3426460" y="0"/>
                </a:lnTo>
                <a:lnTo>
                  <a:pt x="0" y="367029"/>
                </a:lnTo>
                <a:lnTo>
                  <a:pt x="1269" y="370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34333" y="4486643"/>
            <a:ext cx="75178" cy="75196"/>
          </a:xfrm>
          <a:custGeom>
            <a:avLst/>
            <a:gdLst/>
            <a:ahLst/>
            <a:cxnLst/>
            <a:rect l="l" t="t" r="r" b="b"/>
            <a:pathLst>
              <a:path w="75178" h="75196">
                <a:moveTo>
                  <a:pt x="41926" y="75196"/>
                </a:moveTo>
                <a:lnTo>
                  <a:pt x="54685" y="71169"/>
                </a:lnTo>
                <a:lnTo>
                  <a:pt x="65053" y="63192"/>
                </a:lnTo>
                <a:lnTo>
                  <a:pt x="72170" y="52297"/>
                </a:lnTo>
                <a:lnTo>
                  <a:pt x="75178" y="39513"/>
                </a:lnTo>
                <a:lnTo>
                  <a:pt x="74946" y="33286"/>
                </a:lnTo>
                <a:lnTo>
                  <a:pt x="71500" y="20330"/>
                </a:lnTo>
                <a:lnTo>
                  <a:pt x="63684" y="9862"/>
                </a:lnTo>
                <a:lnTo>
                  <a:pt x="52671" y="2785"/>
                </a:lnTo>
                <a:lnTo>
                  <a:pt x="39634" y="0"/>
                </a:lnTo>
                <a:lnTo>
                  <a:pt x="34306" y="266"/>
                </a:lnTo>
                <a:lnTo>
                  <a:pt x="21149" y="4324"/>
                </a:lnTo>
                <a:lnTo>
                  <a:pt x="10478" y="12339"/>
                </a:lnTo>
                <a:lnTo>
                  <a:pt x="3144" y="23365"/>
                </a:lnTo>
                <a:lnTo>
                  <a:pt x="0" y="36455"/>
                </a:lnTo>
                <a:lnTo>
                  <a:pt x="16" y="40906"/>
                </a:lnTo>
                <a:lnTo>
                  <a:pt x="4137" y="54375"/>
                </a:lnTo>
                <a:lnTo>
                  <a:pt x="12312" y="64935"/>
                </a:lnTo>
                <a:lnTo>
                  <a:pt x="23463" y="72049"/>
                </a:lnTo>
                <a:lnTo>
                  <a:pt x="36511" y="75176"/>
                </a:lnTo>
                <a:lnTo>
                  <a:pt x="41926" y="75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728459" y="2289810"/>
            <a:ext cx="1431290" cy="2211070"/>
          </a:xfrm>
          <a:custGeom>
            <a:avLst/>
            <a:gdLst/>
            <a:ahLst/>
            <a:cxnLst/>
            <a:rect l="l" t="t" r="r" b="b"/>
            <a:pathLst>
              <a:path w="1431290" h="2211069">
                <a:moveTo>
                  <a:pt x="1423670" y="2211070"/>
                </a:moveTo>
                <a:lnTo>
                  <a:pt x="1427480" y="2208529"/>
                </a:lnTo>
                <a:lnTo>
                  <a:pt x="1431290" y="2205990"/>
                </a:lnTo>
                <a:lnTo>
                  <a:pt x="7620" y="0"/>
                </a:lnTo>
                <a:lnTo>
                  <a:pt x="3810" y="2539"/>
                </a:lnTo>
                <a:lnTo>
                  <a:pt x="0" y="5079"/>
                </a:lnTo>
                <a:lnTo>
                  <a:pt x="1423670" y="2211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134631" y="4487105"/>
            <a:ext cx="75606" cy="74855"/>
          </a:xfrm>
          <a:custGeom>
            <a:avLst/>
            <a:gdLst/>
            <a:ahLst/>
            <a:cxnLst/>
            <a:rect l="l" t="t" r="r" b="b"/>
            <a:pathLst>
              <a:path w="75606" h="74855">
                <a:moveTo>
                  <a:pt x="6068" y="58224"/>
                </a:moveTo>
                <a:lnTo>
                  <a:pt x="14546" y="67017"/>
                </a:lnTo>
                <a:lnTo>
                  <a:pt x="25104" y="72629"/>
                </a:lnTo>
                <a:lnTo>
                  <a:pt x="36847" y="74855"/>
                </a:lnTo>
                <a:lnTo>
                  <a:pt x="48880" y="73487"/>
                </a:lnTo>
                <a:lnTo>
                  <a:pt x="58138" y="69654"/>
                </a:lnTo>
                <a:lnTo>
                  <a:pt x="67262" y="61411"/>
                </a:lnTo>
                <a:lnTo>
                  <a:pt x="73146" y="51030"/>
                </a:lnTo>
                <a:lnTo>
                  <a:pt x="75606" y="39429"/>
                </a:lnTo>
                <a:lnTo>
                  <a:pt x="74458" y="27526"/>
                </a:lnTo>
                <a:lnTo>
                  <a:pt x="69568" y="16314"/>
                </a:lnTo>
                <a:lnTo>
                  <a:pt x="61066" y="7611"/>
                </a:lnTo>
                <a:lnTo>
                  <a:pt x="50397" y="2084"/>
                </a:lnTo>
                <a:lnTo>
                  <a:pt x="38625" y="0"/>
                </a:lnTo>
                <a:lnTo>
                  <a:pt x="26817" y="1624"/>
                </a:lnTo>
                <a:lnTo>
                  <a:pt x="17498" y="6154"/>
                </a:lnTo>
                <a:lnTo>
                  <a:pt x="8246" y="13930"/>
                </a:lnTo>
                <a:lnTo>
                  <a:pt x="2348" y="24153"/>
                </a:lnTo>
                <a:lnTo>
                  <a:pt x="0" y="35794"/>
                </a:lnTo>
                <a:lnTo>
                  <a:pt x="1392" y="47821"/>
                </a:lnTo>
                <a:lnTo>
                  <a:pt x="6068" y="5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572000" y="3373120"/>
            <a:ext cx="3600450" cy="1151889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0" y="0"/>
                </a:moveTo>
                <a:lnTo>
                  <a:pt x="3600450" y="11518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556510" y="2221229"/>
            <a:ext cx="4175760" cy="71120"/>
          </a:xfrm>
          <a:custGeom>
            <a:avLst/>
            <a:gdLst/>
            <a:ahLst/>
            <a:cxnLst/>
            <a:rect l="l" t="t" r="r" b="b"/>
            <a:pathLst>
              <a:path w="4175760" h="71120">
                <a:moveTo>
                  <a:pt x="0" y="0"/>
                </a:moveTo>
                <a:lnTo>
                  <a:pt x="4175760" y="711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03350" y="3373120"/>
            <a:ext cx="3168650" cy="143509"/>
          </a:xfrm>
          <a:custGeom>
            <a:avLst/>
            <a:gdLst/>
            <a:ahLst/>
            <a:cxnLst/>
            <a:rect l="l" t="t" r="r" b="b"/>
            <a:pathLst>
              <a:path w="3168650" h="143509">
                <a:moveTo>
                  <a:pt x="0" y="143509"/>
                </a:moveTo>
                <a:lnTo>
                  <a:pt x="316865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067810" y="282702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066540" y="256540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89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89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42790" y="2585720"/>
            <a:ext cx="0" cy="236219"/>
          </a:xfrm>
          <a:custGeom>
            <a:avLst/>
            <a:gdLst/>
            <a:ahLst/>
            <a:cxnLst/>
            <a:rect l="l" t="t" r="r" b="b"/>
            <a:pathLst>
              <a:path h="236219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307580" y="2034539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306309" y="177292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82559" y="179451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884159" y="505841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882890" y="4796790"/>
            <a:ext cx="957579" cy="576580"/>
          </a:xfrm>
          <a:custGeom>
            <a:avLst/>
            <a:gdLst/>
            <a:ahLst/>
            <a:cxnLst/>
            <a:rect l="l" t="t" r="r" b="b"/>
            <a:pathLst>
              <a:path w="957579" h="576580">
                <a:moveTo>
                  <a:pt x="478789" y="576580"/>
                </a:moveTo>
                <a:lnTo>
                  <a:pt x="0" y="576580"/>
                </a:lnTo>
                <a:lnTo>
                  <a:pt x="0" y="0"/>
                </a:lnTo>
                <a:lnTo>
                  <a:pt x="957579" y="0"/>
                </a:lnTo>
                <a:lnTo>
                  <a:pt x="957579" y="576580"/>
                </a:lnTo>
                <a:lnTo>
                  <a:pt x="478789" y="5765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359140" y="481838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484120" y="3357879"/>
            <a:ext cx="2087880" cy="1582420"/>
          </a:xfrm>
          <a:custGeom>
            <a:avLst/>
            <a:gdLst/>
            <a:ahLst/>
            <a:cxnLst/>
            <a:rect l="l" t="t" r="r" b="b"/>
            <a:pathLst>
              <a:path w="2087880" h="1582420">
                <a:moveTo>
                  <a:pt x="0" y="1582420"/>
                </a:moveTo>
                <a:lnTo>
                  <a:pt x="2087880" y="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484120" y="4869180"/>
            <a:ext cx="2232660" cy="72389"/>
          </a:xfrm>
          <a:custGeom>
            <a:avLst/>
            <a:gdLst/>
            <a:ahLst/>
            <a:cxnLst/>
            <a:rect l="l" t="t" r="r" b="b"/>
            <a:pathLst>
              <a:path w="2232660" h="72389">
                <a:moveTo>
                  <a:pt x="2232660" y="0"/>
                </a:moveTo>
                <a:lnTo>
                  <a:pt x="0" y="7239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58570" y="1529079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58570" y="126746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33550" y="128905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580" y="289814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1310" y="263652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7560" y="265811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22170" y="5562600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22170" y="5299710"/>
            <a:ext cx="957580" cy="576580"/>
          </a:xfrm>
          <a:custGeom>
            <a:avLst/>
            <a:gdLst/>
            <a:ahLst/>
            <a:cxnLst/>
            <a:rect l="l" t="t" r="r" b="b"/>
            <a:pathLst>
              <a:path w="957580" h="576580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97150" y="5321300"/>
            <a:ext cx="0" cy="236219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70730" y="5490210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70730" y="5229860"/>
            <a:ext cx="956310" cy="575309"/>
          </a:xfrm>
          <a:custGeom>
            <a:avLst/>
            <a:gdLst/>
            <a:ahLst/>
            <a:cxnLst/>
            <a:rect l="l" t="t" r="r" b="b"/>
            <a:pathLst>
              <a:path w="956310" h="575310">
                <a:moveTo>
                  <a:pt x="478790" y="575309"/>
                </a:moveTo>
                <a:lnTo>
                  <a:pt x="0" y="575309"/>
                </a:lnTo>
                <a:lnTo>
                  <a:pt x="0" y="0"/>
                </a:lnTo>
                <a:lnTo>
                  <a:pt x="956310" y="0"/>
                </a:lnTo>
                <a:lnTo>
                  <a:pt x="956310" y="575309"/>
                </a:lnTo>
                <a:lnTo>
                  <a:pt x="478790" y="57530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45710" y="525018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528570" y="477964"/>
            <a:ext cx="2463492" cy="716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049">
              <a:lnSpc>
                <a:spcPts val="1745"/>
              </a:lnSpc>
              <a:spcBef>
                <a:spcPts val="87"/>
              </a:spcBef>
            </a:pP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he</a:t>
            </a:r>
            <a:r>
              <a:rPr sz="1600" spc="296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ve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rt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ex</a:t>
            </a:r>
            <a:r>
              <a:rPr sz="1600" spc="37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w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sz="16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60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ll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est</a:t>
            </a:r>
            <a:r>
              <a:rPr sz="1600" spc="4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-1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sz="1600" spc="-10" dirty="0" smtClean="0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16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1600" spc="-16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y</a:t>
            </a:r>
            <a:r>
              <a:rPr sz="1600" spc="31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abel</a:t>
            </a:r>
            <a:r>
              <a:rPr sz="1600" spc="3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 marL="12700" marR="35049">
              <a:lnSpc>
                <a:spcPct val="95825"/>
              </a:lnSpc>
              <a:spcBef>
                <a:spcPts val="80"/>
              </a:spcBef>
            </a:pP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B,</a:t>
            </a:r>
            <a:r>
              <a:rPr sz="1600" spc="78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11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1600" spc="-27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ake </a:t>
            </a:r>
            <a:r>
              <a:rPr sz="1600" spc="81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sz="16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1600" spc="23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abel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28570" y="1208214"/>
            <a:ext cx="181463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sz="1600" spc="-11" dirty="0" smtClean="0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rm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anen</a:t>
            </a:r>
            <a:r>
              <a:rPr sz="16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1600" spc="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r>
              <a:rPr sz="1600" spc="3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16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43146" y="1208214"/>
            <a:ext cx="27545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4"/>
              </a:lnSpc>
              <a:spcBef>
                <a:spcPts val="88"/>
              </a:spcBef>
            </a:pPr>
            <a:r>
              <a:rPr sz="16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3</a:t>
            </a:r>
            <a:r>
              <a:rPr sz="1350" spc="0" baseline="32208" dirty="0" smtClean="0">
                <a:solidFill>
                  <a:srgbClr val="3333CC"/>
                </a:solidFill>
                <a:latin typeface="Times New Roman"/>
                <a:cs typeface="Times New Roman"/>
              </a:rPr>
              <a:t>rd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528570" y="1452054"/>
            <a:ext cx="2287422" cy="8160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ve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rt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ex</a:t>
            </a:r>
            <a:r>
              <a:rPr sz="1600" spc="37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1600" spc="127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be</a:t>
            </a:r>
            <a:r>
              <a:rPr sz="1600" spc="296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pe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rm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en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  <a:p>
            <a:pPr marL="12700" marR="30479">
              <a:lnSpc>
                <a:spcPct val="95825"/>
              </a:lnSpc>
            </a:pP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bel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ed.</a:t>
            </a:r>
            <a:endParaRPr sz="1600">
              <a:latin typeface="Times New Roman"/>
              <a:cs typeface="Times New Roman"/>
            </a:endParaRPr>
          </a:p>
          <a:p>
            <a:pPr marR="260502" algn="r">
              <a:lnSpc>
                <a:spcPts val="2715"/>
              </a:lnSpc>
              <a:spcBef>
                <a:spcPts val="135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73300" y="192651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809740" y="2071290"/>
            <a:ext cx="21865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38630" y="251317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69920" y="2674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57850" y="281797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62190" y="2928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37790" y="31570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65370" y="3224450"/>
            <a:ext cx="24693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49020" y="336669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74740" y="36142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26740" y="4071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22140" y="4071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55139" y="42238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49920" y="4448730"/>
            <a:ext cx="26106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27140" y="48334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78350" y="495165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83940" y="49858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00910" y="5024040"/>
            <a:ext cx="246930" cy="27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22170" y="5299710"/>
            <a:ext cx="474980" cy="26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0">
              <a:lnSpc>
                <a:spcPts val="179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97150" y="5299710"/>
            <a:ext cx="482600" cy="26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5397" marR="158312" algn="ctr">
              <a:lnSpc>
                <a:spcPts val="179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2170" y="5562600"/>
            <a:ext cx="957580" cy="313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3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70730" y="5229860"/>
            <a:ext cx="474979" cy="260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5045709" y="5229860"/>
            <a:ext cx="481330" cy="260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4570730" y="5490210"/>
            <a:ext cx="95631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120">
              <a:lnSpc>
                <a:spcPct val="95825"/>
              </a:lnSpc>
              <a:spcBef>
                <a:spcPts val="41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82890" y="479679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8359140" y="4796790"/>
            <a:ext cx="481329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7882890" y="5058410"/>
            <a:ext cx="957579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21310" y="263652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969" marR="166389" algn="ctr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7560" y="263652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951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310" y="289814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066540" y="2565400"/>
            <a:ext cx="476249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542789" y="256540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4066540" y="282702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570">
              <a:lnSpc>
                <a:spcPct val="95825"/>
              </a:lnSpc>
              <a:spcBef>
                <a:spcPts val="30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7  </a:t>
            </a:r>
            <a:r>
              <a:rPr sz="1600" spc="298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06309" y="177292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7782559" y="177292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306309" y="203454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258570" y="1267460"/>
            <a:ext cx="474980" cy="261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700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3550" y="1267460"/>
            <a:ext cx="482600" cy="261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967" marR="169742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570" y="1529079"/>
            <a:ext cx="957580" cy="314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550">
              <a:lnSpc>
                <a:spcPct val="95825"/>
              </a:lnSpc>
              <a:spcBef>
                <a:spcPts val="31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9070" y="173990"/>
            <a:ext cx="1799590" cy="822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9"/>
              </a:spcBef>
            </a:pPr>
            <a:endParaRPr sz="500"/>
          </a:p>
          <a:p>
            <a:pPr marL="213359">
              <a:lnSpc>
                <a:spcPct val="95825"/>
              </a:lnSpc>
            </a:pPr>
            <a:r>
              <a:rPr sz="2400" b="1" spc="-4" dirty="0" smtClean="0">
                <a:latin typeface="Times New Roman"/>
                <a:cs typeface="Times New Roman"/>
              </a:rPr>
              <a:t>D</a:t>
            </a:r>
            <a:r>
              <a:rPr sz="2400" b="1" spc="0" dirty="0" smtClean="0">
                <a:latin typeface="Times New Roman"/>
                <a:cs typeface="Times New Roman"/>
              </a:rPr>
              <a:t>i</a:t>
            </a:r>
            <a:r>
              <a:rPr sz="2400" b="1" spc="9" dirty="0" smtClean="0">
                <a:latin typeface="Times New Roman"/>
                <a:cs typeface="Times New Roman"/>
              </a:rPr>
              <a:t>j</a:t>
            </a:r>
            <a:r>
              <a:rPr sz="2400" b="1" spc="-4" dirty="0" smtClean="0">
                <a:latin typeface="Times New Roman"/>
                <a:cs typeface="Times New Roman"/>
              </a:rPr>
              <a:t>ks</a:t>
            </a:r>
            <a:r>
              <a:rPr sz="2400" b="1" spc="0" dirty="0" smtClean="0">
                <a:latin typeface="Times New Roman"/>
                <a:cs typeface="Times New Roman"/>
              </a:rPr>
              <a:t>t</a:t>
            </a:r>
            <a:r>
              <a:rPr sz="2400" b="1" spc="4" dirty="0" smtClean="0">
                <a:latin typeface="Times New Roman"/>
                <a:cs typeface="Times New Roman"/>
              </a:rPr>
              <a:t>r</a:t>
            </a:r>
            <a:r>
              <a:rPr sz="2400" b="1" spc="-4" dirty="0" smtClean="0">
                <a:latin typeface="Times New Roman"/>
                <a:cs typeface="Times New Roman"/>
              </a:rPr>
              <a:t>a</a:t>
            </a:r>
            <a:r>
              <a:rPr sz="2400" b="1" spc="0" dirty="0" smtClean="0">
                <a:latin typeface="Times New Roman"/>
                <a:cs typeface="Times New Roman"/>
              </a:rPr>
              <a:t>’s</a:t>
            </a:r>
            <a:endParaRPr sz="2400">
              <a:latin typeface="Times New Roman"/>
              <a:cs typeface="Times New Roman"/>
            </a:endParaRPr>
          </a:p>
          <a:p>
            <a:pPr marL="180340">
              <a:lnSpc>
                <a:spcPct val="95825"/>
              </a:lnSpc>
              <a:spcBef>
                <a:spcPts val="120"/>
              </a:spcBef>
            </a:pPr>
            <a:r>
              <a:rPr sz="2400" b="1" spc="-4" dirty="0" smtClean="0">
                <a:latin typeface="Times New Roman"/>
                <a:cs typeface="Times New Roman"/>
              </a:rPr>
              <a:t>A</a:t>
            </a:r>
            <a:r>
              <a:rPr sz="2400" b="1" spc="0" dirty="0" smtClean="0">
                <a:latin typeface="Times New Roman"/>
                <a:cs typeface="Times New Roman"/>
              </a:rPr>
              <a:t>l</a:t>
            </a:r>
            <a:r>
              <a:rPr sz="2400" b="1" spc="-4" dirty="0" smtClean="0">
                <a:latin typeface="Times New Roman"/>
                <a:cs typeface="Times New Roman"/>
              </a:rPr>
              <a:t>g</a:t>
            </a:r>
            <a:r>
              <a:rPr sz="2400" b="1" spc="4" dirty="0" smtClean="0">
                <a:latin typeface="Times New Roman"/>
                <a:cs typeface="Times New Roman"/>
              </a:rPr>
              <a:t>o</a:t>
            </a:r>
            <a:r>
              <a:rPr sz="2400" b="1" spc="-4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i</a:t>
            </a:r>
            <a:r>
              <a:rPr sz="2400" b="1" spc="9" dirty="0" smtClean="0">
                <a:latin typeface="Times New Roman"/>
                <a:cs typeface="Times New Roman"/>
              </a:rPr>
              <a:t>t</a:t>
            </a:r>
            <a:r>
              <a:rPr sz="2400" b="1" spc="-4" dirty="0" smtClean="0">
                <a:latin typeface="Times New Roman"/>
                <a:cs typeface="Times New Roman"/>
              </a:rPr>
              <a:t>h</a:t>
            </a:r>
            <a:r>
              <a:rPr sz="2400" b="1" spc="0" dirty="0" smtClean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B556-7C52-48EC-9ECF-16CC7067BD04}" type="slidenum">
              <a:rPr lang="zh-CN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0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bject 10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79070" y="173990"/>
            <a:ext cx="1799590" cy="822959"/>
          </a:xfrm>
          <a:custGeom>
            <a:avLst/>
            <a:gdLst/>
            <a:ahLst/>
            <a:cxnLst/>
            <a:rect l="l" t="t" r="r" b="b"/>
            <a:pathLst>
              <a:path w="1799590" h="822959">
                <a:moveTo>
                  <a:pt x="900430" y="822959"/>
                </a:moveTo>
                <a:lnTo>
                  <a:pt x="0" y="822959"/>
                </a:lnTo>
                <a:lnTo>
                  <a:pt x="0" y="0"/>
                </a:lnTo>
                <a:lnTo>
                  <a:pt x="1799590" y="0"/>
                </a:lnTo>
                <a:lnTo>
                  <a:pt x="1799590" y="822959"/>
                </a:lnTo>
                <a:lnTo>
                  <a:pt x="900430" y="822959"/>
                </a:lnTo>
                <a:close/>
              </a:path>
            </a:pathLst>
          </a:custGeom>
          <a:ln w="9344">
            <a:solidFill>
              <a:srgbClr val="0000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27500" y="2819400"/>
            <a:ext cx="254000" cy="279400"/>
          </a:xfrm>
          <a:custGeom>
            <a:avLst/>
            <a:gdLst/>
            <a:ahLst/>
            <a:cxnLst/>
            <a:rect l="l" t="t" r="r" b="b"/>
            <a:pathLst>
              <a:path w="254000" h="279400">
                <a:moveTo>
                  <a:pt x="0" y="279400"/>
                </a:moveTo>
                <a:lnTo>
                  <a:pt x="2540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99540" y="3512820"/>
            <a:ext cx="1070610" cy="1423669"/>
          </a:xfrm>
          <a:custGeom>
            <a:avLst/>
            <a:gdLst/>
            <a:ahLst/>
            <a:cxnLst/>
            <a:rect l="l" t="t" r="r" b="b"/>
            <a:pathLst>
              <a:path w="1070610" h="1423669">
                <a:moveTo>
                  <a:pt x="1062990" y="1423669"/>
                </a:moveTo>
                <a:lnTo>
                  <a:pt x="1066799" y="1421129"/>
                </a:lnTo>
                <a:lnTo>
                  <a:pt x="1070610" y="1417319"/>
                </a:lnTo>
                <a:lnTo>
                  <a:pt x="7619" y="0"/>
                </a:lnTo>
                <a:lnTo>
                  <a:pt x="3809" y="3809"/>
                </a:lnTo>
                <a:lnTo>
                  <a:pt x="0" y="6350"/>
                </a:lnTo>
                <a:lnTo>
                  <a:pt x="1062990" y="14236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46695" y="4920045"/>
            <a:ext cx="75443" cy="74798"/>
          </a:xfrm>
          <a:custGeom>
            <a:avLst/>
            <a:gdLst/>
            <a:ahLst/>
            <a:cxnLst/>
            <a:rect l="l" t="t" r="r" b="b"/>
            <a:pathLst>
              <a:path w="75443" h="74798">
                <a:moveTo>
                  <a:pt x="6944" y="59624"/>
                </a:moveTo>
                <a:lnTo>
                  <a:pt x="15905" y="68058"/>
                </a:lnTo>
                <a:lnTo>
                  <a:pt x="26728" y="73179"/>
                </a:lnTo>
                <a:lnTo>
                  <a:pt x="38464" y="74798"/>
                </a:lnTo>
                <a:lnTo>
                  <a:pt x="50167" y="72725"/>
                </a:lnTo>
                <a:lnTo>
                  <a:pt x="60284" y="67244"/>
                </a:lnTo>
                <a:lnTo>
                  <a:pt x="68837" y="58742"/>
                </a:lnTo>
                <a:lnTo>
                  <a:pt x="73956" y="48073"/>
                </a:lnTo>
                <a:lnTo>
                  <a:pt x="75443" y="36301"/>
                </a:lnTo>
                <a:lnTo>
                  <a:pt x="73098" y="24493"/>
                </a:lnTo>
                <a:lnTo>
                  <a:pt x="67904" y="15174"/>
                </a:lnTo>
                <a:lnTo>
                  <a:pt x="58944" y="6740"/>
                </a:lnTo>
                <a:lnTo>
                  <a:pt x="48121" y="1619"/>
                </a:lnTo>
                <a:lnTo>
                  <a:pt x="36385" y="0"/>
                </a:lnTo>
                <a:lnTo>
                  <a:pt x="24682" y="2072"/>
                </a:lnTo>
                <a:lnTo>
                  <a:pt x="14564" y="7554"/>
                </a:lnTo>
                <a:lnTo>
                  <a:pt x="5996" y="16270"/>
                </a:lnTo>
                <a:lnTo>
                  <a:pt x="1141" y="27226"/>
                </a:lnTo>
                <a:lnTo>
                  <a:pt x="0" y="39283"/>
                </a:lnTo>
                <a:lnTo>
                  <a:pt x="2572" y="51306"/>
                </a:lnTo>
                <a:lnTo>
                  <a:pt x="6944" y="5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19860" y="2240279"/>
            <a:ext cx="1120140" cy="1256030"/>
          </a:xfrm>
          <a:custGeom>
            <a:avLst/>
            <a:gdLst/>
            <a:ahLst/>
            <a:cxnLst/>
            <a:rect l="l" t="t" r="r" b="b"/>
            <a:pathLst>
              <a:path w="1120140" h="1256030">
                <a:moveTo>
                  <a:pt x="0" y="1249680"/>
                </a:moveTo>
                <a:lnTo>
                  <a:pt x="3809" y="1253490"/>
                </a:lnTo>
                <a:lnTo>
                  <a:pt x="7620" y="1256030"/>
                </a:lnTo>
                <a:lnTo>
                  <a:pt x="1120140" y="6350"/>
                </a:lnTo>
                <a:lnTo>
                  <a:pt x="1116330" y="3810"/>
                </a:lnTo>
                <a:lnTo>
                  <a:pt x="1112520" y="0"/>
                </a:lnTo>
                <a:lnTo>
                  <a:pt x="0" y="1249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65807" y="3478817"/>
            <a:ext cx="75084" cy="74354"/>
          </a:xfrm>
          <a:custGeom>
            <a:avLst/>
            <a:gdLst/>
            <a:ahLst/>
            <a:cxnLst/>
            <a:rect l="l" t="t" r="r" b="b"/>
            <a:pathLst>
              <a:path w="75084" h="74354">
                <a:moveTo>
                  <a:pt x="9602" y="12412"/>
                </a:moveTo>
                <a:lnTo>
                  <a:pt x="2880" y="22834"/>
                </a:lnTo>
                <a:lnTo>
                  <a:pt x="0" y="34527"/>
                </a:lnTo>
                <a:lnTo>
                  <a:pt x="892" y="46480"/>
                </a:lnTo>
                <a:lnTo>
                  <a:pt x="5490" y="57682"/>
                </a:lnTo>
                <a:lnTo>
                  <a:pt x="12142" y="65752"/>
                </a:lnTo>
                <a:lnTo>
                  <a:pt x="22810" y="71880"/>
                </a:lnTo>
                <a:lnTo>
                  <a:pt x="34889" y="74354"/>
                </a:lnTo>
                <a:lnTo>
                  <a:pt x="47127" y="73172"/>
                </a:lnTo>
                <a:lnTo>
                  <a:pt x="58277" y="68334"/>
                </a:lnTo>
                <a:lnTo>
                  <a:pt x="65482" y="61942"/>
                </a:lnTo>
                <a:lnTo>
                  <a:pt x="72203" y="51519"/>
                </a:lnTo>
                <a:lnTo>
                  <a:pt x="75084" y="39826"/>
                </a:lnTo>
                <a:lnTo>
                  <a:pt x="74191" y="27874"/>
                </a:lnTo>
                <a:lnTo>
                  <a:pt x="69593" y="16671"/>
                </a:lnTo>
                <a:lnTo>
                  <a:pt x="62942" y="8602"/>
                </a:lnTo>
                <a:lnTo>
                  <a:pt x="52273" y="2473"/>
                </a:lnTo>
                <a:lnTo>
                  <a:pt x="40194" y="0"/>
                </a:lnTo>
                <a:lnTo>
                  <a:pt x="27956" y="1182"/>
                </a:lnTo>
                <a:lnTo>
                  <a:pt x="16807" y="6019"/>
                </a:lnTo>
                <a:lnTo>
                  <a:pt x="9602" y="12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518697" y="2183687"/>
            <a:ext cx="74354" cy="74702"/>
          </a:xfrm>
          <a:custGeom>
            <a:avLst/>
            <a:gdLst/>
            <a:ahLst/>
            <a:cxnLst/>
            <a:rect l="l" t="t" r="r" b="b"/>
            <a:pathLst>
              <a:path w="74354" h="74702">
                <a:moveTo>
                  <a:pt x="65752" y="62942"/>
                </a:moveTo>
                <a:lnTo>
                  <a:pt x="71880" y="51775"/>
                </a:lnTo>
                <a:lnTo>
                  <a:pt x="74354" y="39655"/>
                </a:lnTo>
                <a:lnTo>
                  <a:pt x="73172" y="27623"/>
                </a:lnTo>
                <a:lnTo>
                  <a:pt x="68334" y="16720"/>
                </a:lnTo>
                <a:lnTo>
                  <a:pt x="61942" y="9602"/>
                </a:lnTo>
                <a:lnTo>
                  <a:pt x="51519" y="2880"/>
                </a:lnTo>
                <a:lnTo>
                  <a:pt x="39826" y="0"/>
                </a:lnTo>
                <a:lnTo>
                  <a:pt x="27874" y="892"/>
                </a:lnTo>
                <a:lnTo>
                  <a:pt x="16671" y="5490"/>
                </a:lnTo>
                <a:lnTo>
                  <a:pt x="8602" y="12142"/>
                </a:lnTo>
                <a:lnTo>
                  <a:pt x="2473" y="22679"/>
                </a:lnTo>
                <a:lnTo>
                  <a:pt x="0" y="34502"/>
                </a:lnTo>
                <a:lnTo>
                  <a:pt x="1182" y="46569"/>
                </a:lnTo>
                <a:lnTo>
                  <a:pt x="6019" y="57839"/>
                </a:lnTo>
                <a:lnTo>
                  <a:pt x="12412" y="65482"/>
                </a:lnTo>
                <a:lnTo>
                  <a:pt x="22834" y="72074"/>
                </a:lnTo>
                <a:lnTo>
                  <a:pt x="34527" y="74702"/>
                </a:lnTo>
                <a:lnTo>
                  <a:pt x="46480" y="73635"/>
                </a:lnTo>
                <a:lnTo>
                  <a:pt x="57682" y="69142"/>
                </a:lnTo>
                <a:lnTo>
                  <a:pt x="65752" y="62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553970" y="2217420"/>
            <a:ext cx="1993900" cy="1145539"/>
          </a:xfrm>
          <a:custGeom>
            <a:avLst/>
            <a:gdLst/>
            <a:ahLst/>
            <a:cxnLst/>
            <a:rect l="l" t="t" r="r" b="b"/>
            <a:pathLst>
              <a:path w="1993900" h="1145539">
                <a:moveTo>
                  <a:pt x="3810" y="0"/>
                </a:moveTo>
                <a:lnTo>
                  <a:pt x="2540" y="3809"/>
                </a:lnTo>
                <a:lnTo>
                  <a:pt x="0" y="7619"/>
                </a:lnTo>
                <a:lnTo>
                  <a:pt x="1990090" y="1145539"/>
                </a:lnTo>
                <a:lnTo>
                  <a:pt x="1991359" y="1140459"/>
                </a:lnTo>
                <a:lnTo>
                  <a:pt x="1993900" y="1136650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534493" y="3336454"/>
            <a:ext cx="75013" cy="74225"/>
          </a:xfrm>
          <a:custGeom>
            <a:avLst/>
            <a:gdLst/>
            <a:ahLst/>
            <a:cxnLst/>
            <a:rect l="l" t="t" r="r" b="b"/>
            <a:pathLst>
              <a:path w="75013" h="74225">
                <a:moveTo>
                  <a:pt x="18456" y="69685"/>
                </a:moveTo>
                <a:lnTo>
                  <a:pt x="29940" y="73881"/>
                </a:lnTo>
                <a:lnTo>
                  <a:pt x="41975" y="74225"/>
                </a:lnTo>
                <a:lnTo>
                  <a:pt x="53529" y="70974"/>
                </a:lnTo>
                <a:lnTo>
                  <a:pt x="63573" y="64385"/>
                </a:lnTo>
                <a:lnTo>
                  <a:pt x="70526" y="55715"/>
                </a:lnTo>
                <a:lnTo>
                  <a:pt x="74760" y="44036"/>
                </a:lnTo>
                <a:lnTo>
                  <a:pt x="75013" y="31874"/>
                </a:lnTo>
                <a:lnTo>
                  <a:pt x="71554" y="20381"/>
                </a:lnTo>
                <a:lnTo>
                  <a:pt x="64655" y="10710"/>
                </a:lnTo>
                <a:lnTo>
                  <a:pt x="56556" y="4915"/>
                </a:lnTo>
                <a:lnTo>
                  <a:pt x="45072" y="592"/>
                </a:lnTo>
                <a:lnTo>
                  <a:pt x="33038" y="0"/>
                </a:lnTo>
                <a:lnTo>
                  <a:pt x="21483" y="3072"/>
                </a:lnTo>
                <a:lnTo>
                  <a:pt x="11439" y="9746"/>
                </a:lnTo>
                <a:lnTo>
                  <a:pt x="4486" y="18885"/>
                </a:lnTo>
                <a:lnTo>
                  <a:pt x="252" y="29937"/>
                </a:lnTo>
                <a:lnTo>
                  <a:pt x="0" y="41800"/>
                </a:lnTo>
                <a:lnTo>
                  <a:pt x="3458" y="53322"/>
                </a:lnTo>
                <a:lnTo>
                  <a:pt x="10357" y="63348"/>
                </a:lnTo>
                <a:lnTo>
                  <a:pt x="18456" y="69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84120" y="3373120"/>
            <a:ext cx="2087880" cy="1584959"/>
          </a:xfrm>
          <a:custGeom>
            <a:avLst/>
            <a:gdLst/>
            <a:ahLst/>
            <a:cxnLst/>
            <a:rect l="l" t="t" r="r" b="b"/>
            <a:pathLst>
              <a:path w="2087880" h="1584959">
                <a:moveTo>
                  <a:pt x="0" y="1584959"/>
                </a:moveTo>
                <a:lnTo>
                  <a:pt x="20878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84120" y="4880610"/>
            <a:ext cx="2202180" cy="81279"/>
          </a:xfrm>
          <a:custGeom>
            <a:avLst/>
            <a:gdLst/>
            <a:ahLst/>
            <a:cxnLst/>
            <a:rect l="l" t="t" r="r" b="b"/>
            <a:pathLst>
              <a:path w="2202180" h="81279">
                <a:moveTo>
                  <a:pt x="0" y="72389"/>
                </a:moveTo>
                <a:lnTo>
                  <a:pt x="0" y="81279"/>
                </a:lnTo>
                <a:lnTo>
                  <a:pt x="2202180" y="10159"/>
                </a:lnTo>
                <a:lnTo>
                  <a:pt x="220218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678680" y="4847543"/>
            <a:ext cx="74930" cy="74976"/>
          </a:xfrm>
          <a:custGeom>
            <a:avLst/>
            <a:gdLst/>
            <a:ahLst/>
            <a:cxnLst/>
            <a:rect l="l" t="t" r="r" b="b"/>
            <a:pathLst>
              <a:path w="74930" h="74976">
                <a:moveTo>
                  <a:pt x="39370" y="74976"/>
                </a:moveTo>
                <a:lnTo>
                  <a:pt x="52712" y="72283"/>
                </a:lnTo>
                <a:lnTo>
                  <a:pt x="63783" y="64903"/>
                </a:lnTo>
                <a:lnTo>
                  <a:pt x="71536" y="53878"/>
                </a:lnTo>
                <a:lnTo>
                  <a:pt x="74930" y="40253"/>
                </a:lnTo>
                <a:lnTo>
                  <a:pt x="74930" y="35606"/>
                </a:lnTo>
                <a:lnTo>
                  <a:pt x="72166" y="22055"/>
                </a:lnTo>
                <a:lnTo>
                  <a:pt x="64673" y="10872"/>
                </a:lnTo>
                <a:lnTo>
                  <a:pt x="53648" y="3154"/>
                </a:lnTo>
                <a:lnTo>
                  <a:pt x="40288" y="0"/>
                </a:lnTo>
                <a:lnTo>
                  <a:pt x="36830" y="46"/>
                </a:lnTo>
                <a:lnTo>
                  <a:pt x="23314" y="2722"/>
                </a:lnTo>
                <a:lnTo>
                  <a:pt x="11851" y="9992"/>
                </a:lnTo>
                <a:lnTo>
                  <a:pt x="3674" y="20716"/>
                </a:lnTo>
                <a:lnTo>
                  <a:pt x="19" y="33756"/>
                </a:lnTo>
                <a:lnTo>
                  <a:pt x="0" y="38146"/>
                </a:lnTo>
                <a:lnTo>
                  <a:pt x="2609" y="51458"/>
                </a:lnTo>
                <a:lnTo>
                  <a:pt x="9774" y="62802"/>
                </a:lnTo>
                <a:lnTo>
                  <a:pt x="20500" y="71002"/>
                </a:lnTo>
                <a:lnTo>
                  <a:pt x="33792" y="74882"/>
                </a:lnTo>
                <a:lnTo>
                  <a:pt x="39370" y="74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569460" y="2301240"/>
            <a:ext cx="2138680" cy="1075689"/>
          </a:xfrm>
          <a:custGeom>
            <a:avLst/>
            <a:gdLst/>
            <a:ahLst/>
            <a:cxnLst/>
            <a:rect l="l" t="t" r="r" b="b"/>
            <a:pathLst>
              <a:path w="2138680" h="1075689">
                <a:moveTo>
                  <a:pt x="0" y="1068070"/>
                </a:moveTo>
                <a:lnTo>
                  <a:pt x="2539" y="1071880"/>
                </a:lnTo>
                <a:lnTo>
                  <a:pt x="5079" y="1075689"/>
                </a:lnTo>
                <a:lnTo>
                  <a:pt x="2138680" y="8889"/>
                </a:lnTo>
                <a:lnTo>
                  <a:pt x="2136140" y="5080"/>
                </a:lnTo>
                <a:lnTo>
                  <a:pt x="2133599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695905" y="2254715"/>
            <a:ext cx="73998" cy="74781"/>
          </a:xfrm>
          <a:custGeom>
            <a:avLst/>
            <a:gdLst/>
            <a:ahLst/>
            <a:cxnLst/>
            <a:rect l="l" t="t" r="r" b="b"/>
            <a:pathLst>
              <a:path w="73998" h="74781">
                <a:moveTo>
                  <a:pt x="54144" y="70654"/>
                </a:moveTo>
                <a:lnTo>
                  <a:pt x="63831" y="63486"/>
                </a:lnTo>
                <a:lnTo>
                  <a:pt x="70562" y="53669"/>
                </a:lnTo>
                <a:lnTo>
                  <a:pt x="73998" y="42150"/>
                </a:lnTo>
                <a:lnTo>
                  <a:pt x="73799" y="29881"/>
                </a:lnTo>
                <a:lnTo>
                  <a:pt x="70654" y="19854"/>
                </a:lnTo>
                <a:lnTo>
                  <a:pt x="63356" y="10166"/>
                </a:lnTo>
                <a:lnTo>
                  <a:pt x="53285" y="3435"/>
                </a:lnTo>
                <a:lnTo>
                  <a:pt x="41593" y="0"/>
                </a:lnTo>
                <a:lnTo>
                  <a:pt x="29433" y="198"/>
                </a:lnTo>
                <a:lnTo>
                  <a:pt x="19854" y="3344"/>
                </a:lnTo>
                <a:lnTo>
                  <a:pt x="10166" y="11137"/>
                </a:lnTo>
                <a:lnTo>
                  <a:pt x="3435" y="21253"/>
                </a:lnTo>
                <a:lnTo>
                  <a:pt x="0" y="32743"/>
                </a:lnTo>
                <a:lnTo>
                  <a:pt x="198" y="44657"/>
                </a:lnTo>
                <a:lnTo>
                  <a:pt x="3344" y="54144"/>
                </a:lnTo>
                <a:lnTo>
                  <a:pt x="10311" y="64254"/>
                </a:lnTo>
                <a:lnTo>
                  <a:pt x="19828" y="71238"/>
                </a:lnTo>
                <a:lnTo>
                  <a:pt x="31010" y="74781"/>
                </a:lnTo>
                <a:lnTo>
                  <a:pt x="42971" y="74567"/>
                </a:lnTo>
                <a:lnTo>
                  <a:pt x="54144" y="70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72000" y="3373120"/>
            <a:ext cx="144779" cy="1511299"/>
          </a:xfrm>
          <a:custGeom>
            <a:avLst/>
            <a:gdLst/>
            <a:ahLst/>
            <a:cxnLst/>
            <a:rect l="l" t="t" r="r" b="b"/>
            <a:pathLst>
              <a:path w="144779" h="1511300">
                <a:moveTo>
                  <a:pt x="0" y="0"/>
                </a:moveTo>
                <a:lnTo>
                  <a:pt x="144779" y="15112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715510" y="4522470"/>
            <a:ext cx="3427730" cy="375919"/>
          </a:xfrm>
          <a:custGeom>
            <a:avLst/>
            <a:gdLst/>
            <a:ahLst/>
            <a:cxnLst/>
            <a:rect l="l" t="t" r="r" b="b"/>
            <a:pathLst>
              <a:path w="3427730" h="375920">
                <a:moveTo>
                  <a:pt x="1269" y="370839"/>
                </a:moveTo>
                <a:lnTo>
                  <a:pt x="1269" y="375919"/>
                </a:lnTo>
                <a:lnTo>
                  <a:pt x="3427730" y="10159"/>
                </a:lnTo>
                <a:lnTo>
                  <a:pt x="3426460" y="5079"/>
                </a:lnTo>
                <a:lnTo>
                  <a:pt x="3426460" y="0"/>
                </a:lnTo>
                <a:lnTo>
                  <a:pt x="0" y="367029"/>
                </a:lnTo>
                <a:lnTo>
                  <a:pt x="1269" y="370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34333" y="4486643"/>
            <a:ext cx="75178" cy="75196"/>
          </a:xfrm>
          <a:custGeom>
            <a:avLst/>
            <a:gdLst/>
            <a:ahLst/>
            <a:cxnLst/>
            <a:rect l="l" t="t" r="r" b="b"/>
            <a:pathLst>
              <a:path w="75178" h="75196">
                <a:moveTo>
                  <a:pt x="41926" y="75196"/>
                </a:moveTo>
                <a:lnTo>
                  <a:pt x="54685" y="71169"/>
                </a:lnTo>
                <a:lnTo>
                  <a:pt x="65053" y="63192"/>
                </a:lnTo>
                <a:lnTo>
                  <a:pt x="72170" y="52297"/>
                </a:lnTo>
                <a:lnTo>
                  <a:pt x="75178" y="39513"/>
                </a:lnTo>
                <a:lnTo>
                  <a:pt x="74946" y="33286"/>
                </a:lnTo>
                <a:lnTo>
                  <a:pt x="71500" y="20330"/>
                </a:lnTo>
                <a:lnTo>
                  <a:pt x="63684" y="9862"/>
                </a:lnTo>
                <a:lnTo>
                  <a:pt x="52671" y="2785"/>
                </a:lnTo>
                <a:lnTo>
                  <a:pt x="39634" y="0"/>
                </a:lnTo>
                <a:lnTo>
                  <a:pt x="34306" y="266"/>
                </a:lnTo>
                <a:lnTo>
                  <a:pt x="21149" y="4324"/>
                </a:lnTo>
                <a:lnTo>
                  <a:pt x="10478" y="12339"/>
                </a:lnTo>
                <a:lnTo>
                  <a:pt x="3144" y="23365"/>
                </a:lnTo>
                <a:lnTo>
                  <a:pt x="0" y="36455"/>
                </a:lnTo>
                <a:lnTo>
                  <a:pt x="16" y="40906"/>
                </a:lnTo>
                <a:lnTo>
                  <a:pt x="4137" y="54375"/>
                </a:lnTo>
                <a:lnTo>
                  <a:pt x="12312" y="64935"/>
                </a:lnTo>
                <a:lnTo>
                  <a:pt x="23463" y="72049"/>
                </a:lnTo>
                <a:lnTo>
                  <a:pt x="36511" y="75176"/>
                </a:lnTo>
                <a:lnTo>
                  <a:pt x="41926" y="75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28459" y="2289810"/>
            <a:ext cx="1431290" cy="2211070"/>
          </a:xfrm>
          <a:custGeom>
            <a:avLst/>
            <a:gdLst/>
            <a:ahLst/>
            <a:cxnLst/>
            <a:rect l="l" t="t" r="r" b="b"/>
            <a:pathLst>
              <a:path w="1431290" h="2211069">
                <a:moveTo>
                  <a:pt x="1423670" y="2211070"/>
                </a:moveTo>
                <a:lnTo>
                  <a:pt x="1427480" y="2208529"/>
                </a:lnTo>
                <a:lnTo>
                  <a:pt x="1431290" y="2205990"/>
                </a:lnTo>
                <a:lnTo>
                  <a:pt x="7620" y="0"/>
                </a:lnTo>
                <a:lnTo>
                  <a:pt x="3810" y="2539"/>
                </a:lnTo>
                <a:lnTo>
                  <a:pt x="0" y="5079"/>
                </a:lnTo>
                <a:lnTo>
                  <a:pt x="1423670" y="2211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34631" y="4487105"/>
            <a:ext cx="75606" cy="74855"/>
          </a:xfrm>
          <a:custGeom>
            <a:avLst/>
            <a:gdLst/>
            <a:ahLst/>
            <a:cxnLst/>
            <a:rect l="l" t="t" r="r" b="b"/>
            <a:pathLst>
              <a:path w="75606" h="74855">
                <a:moveTo>
                  <a:pt x="6068" y="58224"/>
                </a:moveTo>
                <a:lnTo>
                  <a:pt x="14546" y="67017"/>
                </a:lnTo>
                <a:lnTo>
                  <a:pt x="25104" y="72629"/>
                </a:lnTo>
                <a:lnTo>
                  <a:pt x="36847" y="74855"/>
                </a:lnTo>
                <a:lnTo>
                  <a:pt x="48880" y="73487"/>
                </a:lnTo>
                <a:lnTo>
                  <a:pt x="58138" y="69654"/>
                </a:lnTo>
                <a:lnTo>
                  <a:pt x="67262" y="61411"/>
                </a:lnTo>
                <a:lnTo>
                  <a:pt x="73146" y="51030"/>
                </a:lnTo>
                <a:lnTo>
                  <a:pt x="75606" y="39429"/>
                </a:lnTo>
                <a:lnTo>
                  <a:pt x="74458" y="27526"/>
                </a:lnTo>
                <a:lnTo>
                  <a:pt x="69568" y="16314"/>
                </a:lnTo>
                <a:lnTo>
                  <a:pt x="61066" y="7611"/>
                </a:lnTo>
                <a:lnTo>
                  <a:pt x="50397" y="2084"/>
                </a:lnTo>
                <a:lnTo>
                  <a:pt x="38625" y="0"/>
                </a:lnTo>
                <a:lnTo>
                  <a:pt x="26817" y="1624"/>
                </a:lnTo>
                <a:lnTo>
                  <a:pt x="17498" y="6154"/>
                </a:lnTo>
                <a:lnTo>
                  <a:pt x="8246" y="13930"/>
                </a:lnTo>
                <a:lnTo>
                  <a:pt x="2348" y="24153"/>
                </a:lnTo>
                <a:lnTo>
                  <a:pt x="0" y="35794"/>
                </a:lnTo>
                <a:lnTo>
                  <a:pt x="1392" y="47821"/>
                </a:lnTo>
                <a:lnTo>
                  <a:pt x="6068" y="5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572000" y="3373120"/>
            <a:ext cx="3600450" cy="1151889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0" y="0"/>
                </a:moveTo>
                <a:lnTo>
                  <a:pt x="3600450" y="11518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556510" y="2221229"/>
            <a:ext cx="4175760" cy="71120"/>
          </a:xfrm>
          <a:custGeom>
            <a:avLst/>
            <a:gdLst/>
            <a:ahLst/>
            <a:cxnLst/>
            <a:rect l="l" t="t" r="r" b="b"/>
            <a:pathLst>
              <a:path w="4175760" h="71120">
                <a:moveTo>
                  <a:pt x="0" y="0"/>
                </a:moveTo>
                <a:lnTo>
                  <a:pt x="4175760" y="711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03350" y="3373120"/>
            <a:ext cx="3168650" cy="143509"/>
          </a:xfrm>
          <a:custGeom>
            <a:avLst/>
            <a:gdLst/>
            <a:ahLst/>
            <a:cxnLst/>
            <a:rect l="l" t="t" r="r" b="b"/>
            <a:pathLst>
              <a:path w="3168650" h="143509">
                <a:moveTo>
                  <a:pt x="0" y="143509"/>
                </a:moveTo>
                <a:lnTo>
                  <a:pt x="316865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067810" y="282702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066540" y="256540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89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89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542790" y="2585720"/>
            <a:ext cx="0" cy="236219"/>
          </a:xfrm>
          <a:custGeom>
            <a:avLst/>
            <a:gdLst/>
            <a:ahLst/>
            <a:cxnLst/>
            <a:rect l="l" t="t" r="r" b="b"/>
            <a:pathLst>
              <a:path h="236219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307580" y="2034539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306309" y="177292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782559" y="179451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884159" y="505841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882890" y="4796790"/>
            <a:ext cx="957579" cy="576580"/>
          </a:xfrm>
          <a:custGeom>
            <a:avLst/>
            <a:gdLst/>
            <a:ahLst/>
            <a:cxnLst/>
            <a:rect l="l" t="t" r="r" b="b"/>
            <a:pathLst>
              <a:path w="957579" h="576580">
                <a:moveTo>
                  <a:pt x="478789" y="576580"/>
                </a:moveTo>
                <a:lnTo>
                  <a:pt x="0" y="576580"/>
                </a:lnTo>
                <a:lnTo>
                  <a:pt x="0" y="0"/>
                </a:lnTo>
                <a:lnTo>
                  <a:pt x="957579" y="0"/>
                </a:lnTo>
                <a:lnTo>
                  <a:pt x="957579" y="576580"/>
                </a:lnTo>
                <a:lnTo>
                  <a:pt x="478789" y="5765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359140" y="481838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540000" y="2209800"/>
            <a:ext cx="2032000" cy="1155700"/>
          </a:xfrm>
          <a:custGeom>
            <a:avLst/>
            <a:gdLst/>
            <a:ahLst/>
            <a:cxnLst/>
            <a:rect l="l" t="t" r="r" b="b"/>
            <a:pathLst>
              <a:path w="2032000" h="1155700">
                <a:moveTo>
                  <a:pt x="0" y="0"/>
                </a:moveTo>
                <a:lnTo>
                  <a:pt x="2032000" y="115570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419600" y="2832100"/>
            <a:ext cx="254000" cy="279400"/>
          </a:xfrm>
          <a:custGeom>
            <a:avLst/>
            <a:gdLst/>
            <a:ahLst/>
            <a:cxnLst/>
            <a:rect l="l" t="t" r="r" b="b"/>
            <a:pathLst>
              <a:path w="254000" h="279400">
                <a:moveTo>
                  <a:pt x="0" y="279400"/>
                </a:moveTo>
                <a:lnTo>
                  <a:pt x="2540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552700" y="2209800"/>
            <a:ext cx="4178300" cy="76200"/>
          </a:xfrm>
          <a:custGeom>
            <a:avLst/>
            <a:gdLst/>
            <a:ahLst/>
            <a:cxnLst/>
            <a:rect l="l" t="t" r="r" b="b"/>
            <a:pathLst>
              <a:path w="4178300" h="76200">
                <a:moveTo>
                  <a:pt x="0" y="0"/>
                </a:moveTo>
                <a:lnTo>
                  <a:pt x="4178300" y="7620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859020" y="1916429"/>
            <a:ext cx="1297939" cy="822960"/>
          </a:xfrm>
          <a:custGeom>
            <a:avLst/>
            <a:gdLst/>
            <a:ahLst/>
            <a:cxnLst/>
            <a:rect l="l" t="t" r="r" b="b"/>
            <a:pathLst>
              <a:path w="1297939" h="822960">
                <a:moveTo>
                  <a:pt x="0" y="0"/>
                </a:moveTo>
                <a:lnTo>
                  <a:pt x="0" y="822960"/>
                </a:lnTo>
                <a:lnTo>
                  <a:pt x="1297939" y="822960"/>
                </a:lnTo>
                <a:lnTo>
                  <a:pt x="1297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258570" y="1529079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258570" y="126746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33550" y="128905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2580" y="289814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1310" y="263652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7560" y="265811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22170" y="5562600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22170" y="5299710"/>
            <a:ext cx="957580" cy="576580"/>
          </a:xfrm>
          <a:custGeom>
            <a:avLst/>
            <a:gdLst/>
            <a:ahLst/>
            <a:cxnLst/>
            <a:rect l="l" t="t" r="r" b="b"/>
            <a:pathLst>
              <a:path w="957580" h="576580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597150" y="5321300"/>
            <a:ext cx="0" cy="236219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70730" y="5490210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70730" y="5229860"/>
            <a:ext cx="956310" cy="575309"/>
          </a:xfrm>
          <a:custGeom>
            <a:avLst/>
            <a:gdLst/>
            <a:ahLst/>
            <a:cxnLst/>
            <a:rect l="l" t="t" r="r" b="b"/>
            <a:pathLst>
              <a:path w="956310" h="575310">
                <a:moveTo>
                  <a:pt x="478790" y="575309"/>
                </a:moveTo>
                <a:lnTo>
                  <a:pt x="0" y="575309"/>
                </a:lnTo>
                <a:lnTo>
                  <a:pt x="0" y="0"/>
                </a:lnTo>
                <a:lnTo>
                  <a:pt x="956310" y="0"/>
                </a:lnTo>
                <a:lnTo>
                  <a:pt x="956310" y="575309"/>
                </a:lnTo>
                <a:lnTo>
                  <a:pt x="478790" y="57530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45710" y="525018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064510" y="271700"/>
            <a:ext cx="5218938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00">
              <a:lnSpc>
                <a:spcPts val="2155"/>
              </a:lnSpc>
              <a:spcBef>
                <a:spcPts val="107"/>
              </a:spcBef>
            </a:pP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W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271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up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-47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11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sz="2000" spc="88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v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rtex</a:t>
            </a:r>
            <a:r>
              <a:rPr sz="2000" spc="488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j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nt</a:t>
            </a:r>
            <a:r>
              <a:rPr sz="20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2000" spc="16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r>
              <a:rPr sz="2000" spc="4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wi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sz="2000" spc="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‘w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k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ng</a:t>
            </a:r>
            <a:r>
              <a:rPr sz="2000" spc="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v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lu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e’</a:t>
            </a:r>
            <a:r>
              <a:rPr sz="2000" spc="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or</a:t>
            </a:r>
            <a:r>
              <a:rPr sz="2000" spc="8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000" spc="6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otal</a:t>
            </a:r>
            <a:r>
              <a:rPr sz="2000" spc="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from</a:t>
            </a:r>
            <a:r>
              <a:rPr sz="2000" spc="5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,</a:t>
            </a:r>
            <a:r>
              <a:rPr sz="2000" spc="-15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064510" y="881300"/>
            <a:ext cx="2988054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g</a:t>
            </a:r>
            <a:r>
              <a:rPr sz="2000" spc="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000" spc="5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an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ce</a:t>
            </a:r>
            <a:r>
              <a:rPr sz="2000" spc="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sz="20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058408" y="881300"/>
            <a:ext cx="275628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dirty="0" smtClean="0">
                <a:solidFill>
                  <a:srgbClr val="3333CC"/>
                </a:solidFill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40094" y="881300"/>
            <a:ext cx="41630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’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63766" y="881300"/>
            <a:ext cx="1280625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erm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en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64510" y="1186100"/>
            <a:ext cx="600752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72078" y="1186100"/>
            <a:ext cx="276055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53764" y="1186100"/>
            <a:ext cx="27503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4.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73300" y="192651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809740" y="2071290"/>
            <a:ext cx="21865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936490" y="2475674"/>
            <a:ext cx="106967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sz="1600" spc="-4" dirty="0" smtClean="0">
                <a:latin typeface="Times New Roman"/>
                <a:cs typeface="Times New Roman"/>
              </a:rPr>
              <a:t>t-</a:t>
            </a:r>
            <a:r>
              <a:rPr sz="1600" spc="4" dirty="0" smtClean="0">
                <a:latin typeface="Times New Roman"/>
                <a:cs typeface="Times New Roman"/>
              </a:rPr>
              <a:t>l</a:t>
            </a:r>
            <a:r>
              <a:rPr sz="1600" spc="0" dirty="0" smtClean="0">
                <a:latin typeface="Times New Roman"/>
                <a:cs typeface="Times New Roman"/>
              </a:rPr>
              <a:t>a</a:t>
            </a:r>
            <a:r>
              <a:rPr sz="1600" spc="-9" dirty="0" smtClean="0">
                <a:latin typeface="Times New Roman"/>
                <a:cs typeface="Times New Roman"/>
              </a:rPr>
              <a:t>b</a:t>
            </a:r>
            <a:r>
              <a:rPr sz="1600" spc="0" dirty="0" smtClean="0">
                <a:latin typeface="Times New Roman"/>
                <a:cs typeface="Times New Roman"/>
              </a:rPr>
              <a:t>el</a:t>
            </a:r>
            <a:r>
              <a:rPr sz="1600" spc="50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h</a:t>
            </a:r>
            <a:r>
              <a:rPr sz="1600" spc="-9" dirty="0" smtClean="0">
                <a:latin typeface="Times New Roman"/>
                <a:cs typeface="Times New Roman"/>
              </a:rPr>
              <a:t>e</a:t>
            </a:r>
            <a:r>
              <a:rPr sz="1600" spc="-4" dirty="0" smtClean="0">
                <a:latin typeface="Times New Roman"/>
                <a:cs typeface="Times New Roman"/>
              </a:rPr>
              <a:t>r</a:t>
            </a:r>
            <a:r>
              <a:rPr sz="1600" spc="0" dirty="0" smtClean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38630" y="251317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69920" y="2674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362190" y="2928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37790" y="31570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65370" y="3224450"/>
            <a:ext cx="24693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49020" y="336669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174740" y="36142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26740" y="4071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22140" y="4071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55139" y="42238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249920" y="4448730"/>
            <a:ext cx="26106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27140" y="48334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78350" y="495165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83940" y="49858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00910" y="5024040"/>
            <a:ext cx="246930" cy="27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22170" y="5299710"/>
            <a:ext cx="474980" cy="26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0">
              <a:lnSpc>
                <a:spcPts val="179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97150" y="5299710"/>
            <a:ext cx="482600" cy="26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5397" marR="158312" algn="ctr">
              <a:lnSpc>
                <a:spcPts val="179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22170" y="5562600"/>
            <a:ext cx="957580" cy="313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3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70730" y="5229860"/>
            <a:ext cx="474979" cy="260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5045709" y="5229860"/>
            <a:ext cx="481330" cy="260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4570730" y="5490210"/>
            <a:ext cx="95631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120">
              <a:lnSpc>
                <a:spcPct val="95825"/>
              </a:lnSpc>
              <a:spcBef>
                <a:spcPts val="41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82890" y="479679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8359140" y="4796790"/>
            <a:ext cx="481329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7882890" y="5058410"/>
            <a:ext cx="957579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321310" y="263652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969" marR="166389" algn="ctr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7560" y="263652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951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1310" y="289814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4066540" y="1916429"/>
            <a:ext cx="792480" cy="648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0989" marR="267970" algn="ctr">
              <a:lnSpc>
                <a:spcPts val="2720"/>
              </a:lnSpc>
              <a:spcBef>
                <a:spcPts val="136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59020" y="1916429"/>
            <a:ext cx="1297939" cy="648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 marR="168851">
              <a:lnSpc>
                <a:spcPct val="100041"/>
              </a:lnSpc>
              <a:spcBef>
                <a:spcPts val="46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5</a:t>
            </a:r>
            <a:r>
              <a:rPr sz="1600" spc="12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&lt;</a:t>
            </a:r>
            <a:r>
              <a:rPr sz="1600" spc="71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6</a:t>
            </a:r>
            <a:r>
              <a:rPr sz="1600" spc="127" dirty="0" smtClean="0">
                <a:latin typeface="Times New Roman"/>
                <a:cs typeface="Times New Roman"/>
              </a:rPr>
              <a:t> </a:t>
            </a:r>
            <a:r>
              <a:rPr sz="1600" spc="9" dirty="0" smtClean="0">
                <a:latin typeface="Times New Roman"/>
                <a:cs typeface="Times New Roman"/>
              </a:rPr>
              <a:t>s</a:t>
            </a:r>
            <a:r>
              <a:rPr sz="1600" spc="0" dirty="0" smtClean="0">
                <a:latin typeface="Times New Roman"/>
                <a:cs typeface="Times New Roman"/>
              </a:rPr>
              <a:t>o </a:t>
            </a:r>
            <a:r>
              <a:rPr sz="1600" spc="-4" dirty="0" smtClean="0">
                <a:latin typeface="Times New Roman"/>
                <a:cs typeface="Times New Roman"/>
              </a:rPr>
              <a:t>r</a:t>
            </a:r>
            <a:r>
              <a:rPr sz="1600" spc="0" dirty="0" smtClean="0">
                <a:latin typeface="Times New Roman"/>
                <a:cs typeface="Times New Roman"/>
              </a:rPr>
              <a:t>e</a:t>
            </a:r>
            <a:r>
              <a:rPr sz="1600" spc="-9" dirty="0" smtClean="0">
                <a:latin typeface="Times New Roman"/>
                <a:cs typeface="Times New Roman"/>
              </a:rPr>
              <a:t>p</a:t>
            </a:r>
            <a:r>
              <a:rPr sz="1600" spc="4" dirty="0" smtClean="0">
                <a:latin typeface="Times New Roman"/>
                <a:cs typeface="Times New Roman"/>
              </a:rPr>
              <a:t>l</a:t>
            </a:r>
            <a:r>
              <a:rPr sz="1600" spc="0" dirty="0" smtClean="0">
                <a:latin typeface="Times New Roman"/>
                <a:cs typeface="Times New Roman"/>
              </a:rPr>
              <a:t>ace</a:t>
            </a:r>
            <a:r>
              <a:rPr sz="1600" spc="50" dirty="0" smtClean="0">
                <a:latin typeface="Times New Roman"/>
                <a:cs typeface="Times New Roman"/>
              </a:rPr>
              <a:t> </a:t>
            </a:r>
            <a:r>
              <a:rPr sz="1600" spc="-4" dirty="0" smtClean="0">
                <a:latin typeface="Times New Roman"/>
                <a:cs typeface="Times New Roman"/>
              </a:rPr>
              <a:t>t</a:t>
            </a:r>
            <a:r>
              <a:rPr sz="1600" spc="0" dirty="0" smtClean="0">
                <a:latin typeface="Times New Roman"/>
                <a:cs typeface="Times New Roman"/>
              </a:rPr>
              <a:t>he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6540" y="2565400"/>
            <a:ext cx="476249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4542789" y="2565400"/>
            <a:ext cx="316230" cy="173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4859020" y="2565400"/>
            <a:ext cx="165100" cy="173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5024120" y="2565400"/>
            <a:ext cx="1132839" cy="173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542789" y="2739389"/>
            <a:ext cx="481330" cy="87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40"/>
              </a:spcBef>
            </a:pPr>
            <a:endParaRPr sz="650"/>
          </a:p>
        </p:txBody>
      </p:sp>
      <p:sp>
        <p:nvSpPr>
          <p:cNvPr id="10" name="object 10"/>
          <p:cNvSpPr txBox="1"/>
          <p:nvPr/>
        </p:nvSpPr>
        <p:spPr>
          <a:xfrm>
            <a:off x="5024120" y="2739389"/>
            <a:ext cx="1132839" cy="402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6429">
              <a:lnSpc>
                <a:spcPct val="95825"/>
              </a:lnSpc>
              <a:spcBef>
                <a:spcPts val="409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6540" y="282702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570">
              <a:lnSpc>
                <a:spcPts val="1839"/>
              </a:lnSpc>
              <a:spcBef>
                <a:spcPts val="30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7  </a:t>
            </a:r>
            <a:r>
              <a:rPr sz="1600" spc="298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6  </a:t>
            </a:r>
            <a:r>
              <a:rPr sz="1600" spc="78" dirty="0" smtClean="0">
                <a:latin typeface="Times New Roman"/>
                <a:cs typeface="Times New Roman"/>
              </a:rPr>
              <a:t> </a:t>
            </a:r>
            <a:r>
              <a:rPr sz="2400" spc="0" baseline="-3623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06309" y="177292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7782559" y="177292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306309" y="203454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7160">
              <a:lnSpc>
                <a:spcPct val="95825"/>
              </a:lnSpc>
              <a:spcBef>
                <a:spcPts val="445"/>
              </a:spcBef>
            </a:pPr>
            <a:r>
              <a:rPr sz="16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570" y="1267460"/>
            <a:ext cx="474980" cy="261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700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3550" y="1267460"/>
            <a:ext cx="482600" cy="261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967" marR="169742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570" y="1529079"/>
            <a:ext cx="957580" cy="314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550">
              <a:lnSpc>
                <a:spcPct val="95825"/>
              </a:lnSpc>
              <a:spcBef>
                <a:spcPts val="31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9070" y="173990"/>
            <a:ext cx="1799590" cy="822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9"/>
              </a:spcBef>
            </a:pPr>
            <a:endParaRPr sz="500"/>
          </a:p>
          <a:p>
            <a:pPr marL="213359">
              <a:lnSpc>
                <a:spcPct val="95825"/>
              </a:lnSpc>
            </a:pPr>
            <a:r>
              <a:rPr sz="2400" b="1" spc="-4" dirty="0" smtClean="0">
                <a:latin typeface="Times New Roman"/>
                <a:cs typeface="Times New Roman"/>
              </a:rPr>
              <a:t>D</a:t>
            </a:r>
            <a:r>
              <a:rPr sz="2400" b="1" spc="0" dirty="0" smtClean="0">
                <a:latin typeface="Times New Roman"/>
                <a:cs typeface="Times New Roman"/>
              </a:rPr>
              <a:t>i</a:t>
            </a:r>
            <a:r>
              <a:rPr sz="2400" b="1" spc="9" dirty="0" smtClean="0">
                <a:latin typeface="Times New Roman"/>
                <a:cs typeface="Times New Roman"/>
              </a:rPr>
              <a:t>j</a:t>
            </a:r>
            <a:r>
              <a:rPr sz="2400" b="1" spc="-4" dirty="0" smtClean="0">
                <a:latin typeface="Times New Roman"/>
                <a:cs typeface="Times New Roman"/>
              </a:rPr>
              <a:t>ks</a:t>
            </a:r>
            <a:r>
              <a:rPr sz="2400" b="1" spc="0" dirty="0" smtClean="0">
                <a:latin typeface="Times New Roman"/>
                <a:cs typeface="Times New Roman"/>
              </a:rPr>
              <a:t>t</a:t>
            </a:r>
            <a:r>
              <a:rPr sz="2400" b="1" spc="4" dirty="0" smtClean="0">
                <a:latin typeface="Times New Roman"/>
                <a:cs typeface="Times New Roman"/>
              </a:rPr>
              <a:t>r</a:t>
            </a:r>
            <a:r>
              <a:rPr sz="2400" b="1" spc="-4" dirty="0" smtClean="0">
                <a:latin typeface="Times New Roman"/>
                <a:cs typeface="Times New Roman"/>
              </a:rPr>
              <a:t>a</a:t>
            </a:r>
            <a:r>
              <a:rPr sz="2400" b="1" spc="0" dirty="0" smtClean="0">
                <a:latin typeface="Times New Roman"/>
                <a:cs typeface="Times New Roman"/>
              </a:rPr>
              <a:t>’s</a:t>
            </a:r>
            <a:endParaRPr sz="2400">
              <a:latin typeface="Times New Roman"/>
              <a:cs typeface="Times New Roman"/>
            </a:endParaRPr>
          </a:p>
          <a:p>
            <a:pPr marL="180340">
              <a:lnSpc>
                <a:spcPct val="95825"/>
              </a:lnSpc>
              <a:spcBef>
                <a:spcPts val="120"/>
              </a:spcBef>
            </a:pPr>
            <a:r>
              <a:rPr sz="2400" b="1" spc="-4" dirty="0" smtClean="0">
                <a:latin typeface="Times New Roman"/>
                <a:cs typeface="Times New Roman"/>
              </a:rPr>
              <a:t>A</a:t>
            </a:r>
            <a:r>
              <a:rPr sz="2400" b="1" spc="0" dirty="0" smtClean="0">
                <a:latin typeface="Times New Roman"/>
                <a:cs typeface="Times New Roman"/>
              </a:rPr>
              <a:t>l</a:t>
            </a:r>
            <a:r>
              <a:rPr sz="2400" b="1" spc="-4" dirty="0" smtClean="0">
                <a:latin typeface="Times New Roman"/>
                <a:cs typeface="Times New Roman"/>
              </a:rPr>
              <a:t>g</a:t>
            </a:r>
            <a:r>
              <a:rPr sz="2400" b="1" spc="4" dirty="0" smtClean="0">
                <a:latin typeface="Times New Roman"/>
                <a:cs typeface="Times New Roman"/>
              </a:rPr>
              <a:t>o</a:t>
            </a:r>
            <a:r>
              <a:rPr sz="2400" b="1" spc="-4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i</a:t>
            </a:r>
            <a:r>
              <a:rPr sz="2400" b="1" spc="9" dirty="0" smtClean="0">
                <a:latin typeface="Times New Roman"/>
                <a:cs typeface="Times New Roman"/>
              </a:rPr>
              <a:t>t</a:t>
            </a:r>
            <a:r>
              <a:rPr sz="2400" b="1" spc="-4" dirty="0" smtClean="0">
                <a:latin typeface="Times New Roman"/>
                <a:cs typeface="Times New Roman"/>
              </a:rPr>
              <a:t>h</a:t>
            </a:r>
            <a:r>
              <a:rPr sz="2400" b="1" spc="0" dirty="0" smtClean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B556-7C52-48EC-9ECF-16CC7067BD04}" type="slidenum">
              <a:rPr lang="zh-CN" altLang="en-US" smtClean="0">
                <a:solidFill>
                  <a:srgbClr val="000000"/>
                </a:solidFill>
              </a:rPr>
              <a:pPr/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5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bject 91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79070" y="173990"/>
            <a:ext cx="1799590" cy="822959"/>
          </a:xfrm>
          <a:custGeom>
            <a:avLst/>
            <a:gdLst/>
            <a:ahLst/>
            <a:cxnLst/>
            <a:rect l="l" t="t" r="r" b="b"/>
            <a:pathLst>
              <a:path w="1799590" h="822959">
                <a:moveTo>
                  <a:pt x="900430" y="822959"/>
                </a:moveTo>
                <a:lnTo>
                  <a:pt x="0" y="822959"/>
                </a:lnTo>
                <a:lnTo>
                  <a:pt x="0" y="0"/>
                </a:lnTo>
                <a:lnTo>
                  <a:pt x="1799590" y="0"/>
                </a:lnTo>
                <a:lnTo>
                  <a:pt x="1799590" y="822959"/>
                </a:lnTo>
                <a:lnTo>
                  <a:pt x="900430" y="822959"/>
                </a:lnTo>
                <a:close/>
              </a:path>
            </a:pathLst>
          </a:custGeom>
          <a:ln w="9344">
            <a:solidFill>
              <a:srgbClr val="0000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27500" y="2819400"/>
            <a:ext cx="254000" cy="279400"/>
          </a:xfrm>
          <a:custGeom>
            <a:avLst/>
            <a:gdLst/>
            <a:ahLst/>
            <a:cxnLst/>
            <a:rect l="l" t="t" r="r" b="b"/>
            <a:pathLst>
              <a:path w="254000" h="279400">
                <a:moveTo>
                  <a:pt x="0" y="279400"/>
                </a:moveTo>
                <a:lnTo>
                  <a:pt x="2540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99540" y="3512820"/>
            <a:ext cx="1070610" cy="1423669"/>
          </a:xfrm>
          <a:custGeom>
            <a:avLst/>
            <a:gdLst/>
            <a:ahLst/>
            <a:cxnLst/>
            <a:rect l="l" t="t" r="r" b="b"/>
            <a:pathLst>
              <a:path w="1070610" h="1423669">
                <a:moveTo>
                  <a:pt x="1062990" y="1423669"/>
                </a:moveTo>
                <a:lnTo>
                  <a:pt x="1066799" y="1421129"/>
                </a:lnTo>
                <a:lnTo>
                  <a:pt x="1070610" y="1417319"/>
                </a:lnTo>
                <a:lnTo>
                  <a:pt x="7619" y="0"/>
                </a:lnTo>
                <a:lnTo>
                  <a:pt x="3809" y="3809"/>
                </a:lnTo>
                <a:lnTo>
                  <a:pt x="0" y="6350"/>
                </a:lnTo>
                <a:lnTo>
                  <a:pt x="1062990" y="14236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46695" y="4920045"/>
            <a:ext cx="75443" cy="74798"/>
          </a:xfrm>
          <a:custGeom>
            <a:avLst/>
            <a:gdLst/>
            <a:ahLst/>
            <a:cxnLst/>
            <a:rect l="l" t="t" r="r" b="b"/>
            <a:pathLst>
              <a:path w="75443" h="74798">
                <a:moveTo>
                  <a:pt x="6944" y="59624"/>
                </a:moveTo>
                <a:lnTo>
                  <a:pt x="15905" y="68058"/>
                </a:lnTo>
                <a:lnTo>
                  <a:pt x="26728" y="73179"/>
                </a:lnTo>
                <a:lnTo>
                  <a:pt x="38464" y="74798"/>
                </a:lnTo>
                <a:lnTo>
                  <a:pt x="50167" y="72725"/>
                </a:lnTo>
                <a:lnTo>
                  <a:pt x="60284" y="67244"/>
                </a:lnTo>
                <a:lnTo>
                  <a:pt x="68837" y="58742"/>
                </a:lnTo>
                <a:lnTo>
                  <a:pt x="73956" y="48073"/>
                </a:lnTo>
                <a:lnTo>
                  <a:pt x="75443" y="36301"/>
                </a:lnTo>
                <a:lnTo>
                  <a:pt x="73098" y="24493"/>
                </a:lnTo>
                <a:lnTo>
                  <a:pt x="67904" y="15174"/>
                </a:lnTo>
                <a:lnTo>
                  <a:pt x="58944" y="6740"/>
                </a:lnTo>
                <a:lnTo>
                  <a:pt x="48121" y="1619"/>
                </a:lnTo>
                <a:lnTo>
                  <a:pt x="36385" y="0"/>
                </a:lnTo>
                <a:lnTo>
                  <a:pt x="24682" y="2072"/>
                </a:lnTo>
                <a:lnTo>
                  <a:pt x="14564" y="7554"/>
                </a:lnTo>
                <a:lnTo>
                  <a:pt x="5996" y="16270"/>
                </a:lnTo>
                <a:lnTo>
                  <a:pt x="1141" y="27226"/>
                </a:lnTo>
                <a:lnTo>
                  <a:pt x="0" y="39283"/>
                </a:lnTo>
                <a:lnTo>
                  <a:pt x="2572" y="51306"/>
                </a:lnTo>
                <a:lnTo>
                  <a:pt x="6944" y="5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19860" y="2240279"/>
            <a:ext cx="1120140" cy="1256030"/>
          </a:xfrm>
          <a:custGeom>
            <a:avLst/>
            <a:gdLst/>
            <a:ahLst/>
            <a:cxnLst/>
            <a:rect l="l" t="t" r="r" b="b"/>
            <a:pathLst>
              <a:path w="1120140" h="1256030">
                <a:moveTo>
                  <a:pt x="0" y="1249680"/>
                </a:moveTo>
                <a:lnTo>
                  <a:pt x="3809" y="1253490"/>
                </a:lnTo>
                <a:lnTo>
                  <a:pt x="7620" y="1256030"/>
                </a:lnTo>
                <a:lnTo>
                  <a:pt x="1120140" y="6350"/>
                </a:lnTo>
                <a:lnTo>
                  <a:pt x="1116330" y="3810"/>
                </a:lnTo>
                <a:lnTo>
                  <a:pt x="1112520" y="0"/>
                </a:lnTo>
                <a:lnTo>
                  <a:pt x="0" y="1249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65807" y="3478817"/>
            <a:ext cx="75084" cy="74354"/>
          </a:xfrm>
          <a:custGeom>
            <a:avLst/>
            <a:gdLst/>
            <a:ahLst/>
            <a:cxnLst/>
            <a:rect l="l" t="t" r="r" b="b"/>
            <a:pathLst>
              <a:path w="75084" h="74354">
                <a:moveTo>
                  <a:pt x="9602" y="12412"/>
                </a:moveTo>
                <a:lnTo>
                  <a:pt x="2880" y="22834"/>
                </a:lnTo>
                <a:lnTo>
                  <a:pt x="0" y="34527"/>
                </a:lnTo>
                <a:lnTo>
                  <a:pt x="892" y="46480"/>
                </a:lnTo>
                <a:lnTo>
                  <a:pt x="5490" y="57682"/>
                </a:lnTo>
                <a:lnTo>
                  <a:pt x="12142" y="65752"/>
                </a:lnTo>
                <a:lnTo>
                  <a:pt x="22810" y="71880"/>
                </a:lnTo>
                <a:lnTo>
                  <a:pt x="34889" y="74354"/>
                </a:lnTo>
                <a:lnTo>
                  <a:pt x="47127" y="73172"/>
                </a:lnTo>
                <a:lnTo>
                  <a:pt x="58277" y="68334"/>
                </a:lnTo>
                <a:lnTo>
                  <a:pt x="65482" y="61942"/>
                </a:lnTo>
                <a:lnTo>
                  <a:pt x="72203" y="51519"/>
                </a:lnTo>
                <a:lnTo>
                  <a:pt x="75084" y="39826"/>
                </a:lnTo>
                <a:lnTo>
                  <a:pt x="74191" y="27874"/>
                </a:lnTo>
                <a:lnTo>
                  <a:pt x="69593" y="16671"/>
                </a:lnTo>
                <a:lnTo>
                  <a:pt x="62942" y="8602"/>
                </a:lnTo>
                <a:lnTo>
                  <a:pt x="52273" y="2473"/>
                </a:lnTo>
                <a:lnTo>
                  <a:pt x="40194" y="0"/>
                </a:lnTo>
                <a:lnTo>
                  <a:pt x="27956" y="1182"/>
                </a:lnTo>
                <a:lnTo>
                  <a:pt x="16807" y="6019"/>
                </a:lnTo>
                <a:lnTo>
                  <a:pt x="9602" y="12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18697" y="2183687"/>
            <a:ext cx="74354" cy="74702"/>
          </a:xfrm>
          <a:custGeom>
            <a:avLst/>
            <a:gdLst/>
            <a:ahLst/>
            <a:cxnLst/>
            <a:rect l="l" t="t" r="r" b="b"/>
            <a:pathLst>
              <a:path w="74354" h="74702">
                <a:moveTo>
                  <a:pt x="65752" y="62942"/>
                </a:moveTo>
                <a:lnTo>
                  <a:pt x="71880" y="51775"/>
                </a:lnTo>
                <a:lnTo>
                  <a:pt x="74354" y="39655"/>
                </a:lnTo>
                <a:lnTo>
                  <a:pt x="73172" y="27623"/>
                </a:lnTo>
                <a:lnTo>
                  <a:pt x="68334" y="16720"/>
                </a:lnTo>
                <a:lnTo>
                  <a:pt x="61942" y="9602"/>
                </a:lnTo>
                <a:lnTo>
                  <a:pt x="51519" y="2880"/>
                </a:lnTo>
                <a:lnTo>
                  <a:pt x="39826" y="0"/>
                </a:lnTo>
                <a:lnTo>
                  <a:pt x="27874" y="892"/>
                </a:lnTo>
                <a:lnTo>
                  <a:pt x="16671" y="5490"/>
                </a:lnTo>
                <a:lnTo>
                  <a:pt x="8602" y="12142"/>
                </a:lnTo>
                <a:lnTo>
                  <a:pt x="2473" y="22679"/>
                </a:lnTo>
                <a:lnTo>
                  <a:pt x="0" y="34502"/>
                </a:lnTo>
                <a:lnTo>
                  <a:pt x="1182" y="46569"/>
                </a:lnTo>
                <a:lnTo>
                  <a:pt x="6019" y="57839"/>
                </a:lnTo>
                <a:lnTo>
                  <a:pt x="12412" y="65482"/>
                </a:lnTo>
                <a:lnTo>
                  <a:pt x="22834" y="72074"/>
                </a:lnTo>
                <a:lnTo>
                  <a:pt x="34527" y="74702"/>
                </a:lnTo>
                <a:lnTo>
                  <a:pt x="46480" y="73635"/>
                </a:lnTo>
                <a:lnTo>
                  <a:pt x="57682" y="69142"/>
                </a:lnTo>
                <a:lnTo>
                  <a:pt x="65752" y="62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53970" y="2217420"/>
            <a:ext cx="1993900" cy="1145539"/>
          </a:xfrm>
          <a:custGeom>
            <a:avLst/>
            <a:gdLst/>
            <a:ahLst/>
            <a:cxnLst/>
            <a:rect l="l" t="t" r="r" b="b"/>
            <a:pathLst>
              <a:path w="1993900" h="1145539">
                <a:moveTo>
                  <a:pt x="3810" y="0"/>
                </a:moveTo>
                <a:lnTo>
                  <a:pt x="2540" y="3809"/>
                </a:lnTo>
                <a:lnTo>
                  <a:pt x="0" y="7619"/>
                </a:lnTo>
                <a:lnTo>
                  <a:pt x="1990090" y="1145539"/>
                </a:lnTo>
                <a:lnTo>
                  <a:pt x="1991359" y="1140459"/>
                </a:lnTo>
                <a:lnTo>
                  <a:pt x="1993900" y="1136650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34493" y="3336454"/>
            <a:ext cx="75013" cy="74225"/>
          </a:xfrm>
          <a:custGeom>
            <a:avLst/>
            <a:gdLst/>
            <a:ahLst/>
            <a:cxnLst/>
            <a:rect l="l" t="t" r="r" b="b"/>
            <a:pathLst>
              <a:path w="75013" h="74225">
                <a:moveTo>
                  <a:pt x="18456" y="69685"/>
                </a:moveTo>
                <a:lnTo>
                  <a:pt x="29940" y="73881"/>
                </a:lnTo>
                <a:lnTo>
                  <a:pt x="41975" y="74225"/>
                </a:lnTo>
                <a:lnTo>
                  <a:pt x="53529" y="70974"/>
                </a:lnTo>
                <a:lnTo>
                  <a:pt x="63573" y="64385"/>
                </a:lnTo>
                <a:lnTo>
                  <a:pt x="70526" y="55715"/>
                </a:lnTo>
                <a:lnTo>
                  <a:pt x="74760" y="44036"/>
                </a:lnTo>
                <a:lnTo>
                  <a:pt x="75013" y="31874"/>
                </a:lnTo>
                <a:lnTo>
                  <a:pt x="71554" y="20381"/>
                </a:lnTo>
                <a:lnTo>
                  <a:pt x="64655" y="10710"/>
                </a:lnTo>
                <a:lnTo>
                  <a:pt x="56556" y="4915"/>
                </a:lnTo>
                <a:lnTo>
                  <a:pt x="45072" y="592"/>
                </a:lnTo>
                <a:lnTo>
                  <a:pt x="33038" y="0"/>
                </a:lnTo>
                <a:lnTo>
                  <a:pt x="21483" y="3072"/>
                </a:lnTo>
                <a:lnTo>
                  <a:pt x="11439" y="9746"/>
                </a:lnTo>
                <a:lnTo>
                  <a:pt x="4486" y="18885"/>
                </a:lnTo>
                <a:lnTo>
                  <a:pt x="252" y="29937"/>
                </a:lnTo>
                <a:lnTo>
                  <a:pt x="0" y="41800"/>
                </a:lnTo>
                <a:lnTo>
                  <a:pt x="3458" y="53322"/>
                </a:lnTo>
                <a:lnTo>
                  <a:pt x="10357" y="63348"/>
                </a:lnTo>
                <a:lnTo>
                  <a:pt x="18456" y="69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84120" y="3373120"/>
            <a:ext cx="2087880" cy="1584959"/>
          </a:xfrm>
          <a:custGeom>
            <a:avLst/>
            <a:gdLst/>
            <a:ahLst/>
            <a:cxnLst/>
            <a:rect l="l" t="t" r="r" b="b"/>
            <a:pathLst>
              <a:path w="2087880" h="1584959">
                <a:moveTo>
                  <a:pt x="0" y="1584959"/>
                </a:moveTo>
                <a:lnTo>
                  <a:pt x="20878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84120" y="4880610"/>
            <a:ext cx="2202180" cy="81279"/>
          </a:xfrm>
          <a:custGeom>
            <a:avLst/>
            <a:gdLst/>
            <a:ahLst/>
            <a:cxnLst/>
            <a:rect l="l" t="t" r="r" b="b"/>
            <a:pathLst>
              <a:path w="2202180" h="81279">
                <a:moveTo>
                  <a:pt x="0" y="72389"/>
                </a:moveTo>
                <a:lnTo>
                  <a:pt x="0" y="81279"/>
                </a:lnTo>
                <a:lnTo>
                  <a:pt x="2202180" y="10159"/>
                </a:lnTo>
                <a:lnTo>
                  <a:pt x="220218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678680" y="4847543"/>
            <a:ext cx="74930" cy="74976"/>
          </a:xfrm>
          <a:custGeom>
            <a:avLst/>
            <a:gdLst/>
            <a:ahLst/>
            <a:cxnLst/>
            <a:rect l="l" t="t" r="r" b="b"/>
            <a:pathLst>
              <a:path w="74930" h="74976">
                <a:moveTo>
                  <a:pt x="39370" y="74976"/>
                </a:moveTo>
                <a:lnTo>
                  <a:pt x="52712" y="72283"/>
                </a:lnTo>
                <a:lnTo>
                  <a:pt x="63783" y="64903"/>
                </a:lnTo>
                <a:lnTo>
                  <a:pt x="71536" y="53878"/>
                </a:lnTo>
                <a:lnTo>
                  <a:pt x="74930" y="40253"/>
                </a:lnTo>
                <a:lnTo>
                  <a:pt x="74930" y="35606"/>
                </a:lnTo>
                <a:lnTo>
                  <a:pt x="72166" y="22055"/>
                </a:lnTo>
                <a:lnTo>
                  <a:pt x="64673" y="10872"/>
                </a:lnTo>
                <a:lnTo>
                  <a:pt x="53648" y="3154"/>
                </a:lnTo>
                <a:lnTo>
                  <a:pt x="40288" y="0"/>
                </a:lnTo>
                <a:lnTo>
                  <a:pt x="36830" y="46"/>
                </a:lnTo>
                <a:lnTo>
                  <a:pt x="23314" y="2722"/>
                </a:lnTo>
                <a:lnTo>
                  <a:pt x="11851" y="9992"/>
                </a:lnTo>
                <a:lnTo>
                  <a:pt x="3674" y="20716"/>
                </a:lnTo>
                <a:lnTo>
                  <a:pt x="19" y="33756"/>
                </a:lnTo>
                <a:lnTo>
                  <a:pt x="0" y="38146"/>
                </a:lnTo>
                <a:lnTo>
                  <a:pt x="2609" y="51458"/>
                </a:lnTo>
                <a:lnTo>
                  <a:pt x="9774" y="62802"/>
                </a:lnTo>
                <a:lnTo>
                  <a:pt x="20500" y="71002"/>
                </a:lnTo>
                <a:lnTo>
                  <a:pt x="33792" y="74882"/>
                </a:lnTo>
                <a:lnTo>
                  <a:pt x="39370" y="74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569460" y="2301240"/>
            <a:ext cx="2138680" cy="1075689"/>
          </a:xfrm>
          <a:custGeom>
            <a:avLst/>
            <a:gdLst/>
            <a:ahLst/>
            <a:cxnLst/>
            <a:rect l="l" t="t" r="r" b="b"/>
            <a:pathLst>
              <a:path w="2138680" h="1075689">
                <a:moveTo>
                  <a:pt x="0" y="1068070"/>
                </a:moveTo>
                <a:lnTo>
                  <a:pt x="2539" y="1071880"/>
                </a:lnTo>
                <a:lnTo>
                  <a:pt x="5079" y="1075689"/>
                </a:lnTo>
                <a:lnTo>
                  <a:pt x="2138680" y="8889"/>
                </a:lnTo>
                <a:lnTo>
                  <a:pt x="2136140" y="5080"/>
                </a:lnTo>
                <a:lnTo>
                  <a:pt x="2133599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695905" y="2254715"/>
            <a:ext cx="73998" cy="74781"/>
          </a:xfrm>
          <a:custGeom>
            <a:avLst/>
            <a:gdLst/>
            <a:ahLst/>
            <a:cxnLst/>
            <a:rect l="l" t="t" r="r" b="b"/>
            <a:pathLst>
              <a:path w="73998" h="74781">
                <a:moveTo>
                  <a:pt x="54144" y="70654"/>
                </a:moveTo>
                <a:lnTo>
                  <a:pt x="63831" y="63486"/>
                </a:lnTo>
                <a:lnTo>
                  <a:pt x="70562" y="53669"/>
                </a:lnTo>
                <a:lnTo>
                  <a:pt x="73998" y="42150"/>
                </a:lnTo>
                <a:lnTo>
                  <a:pt x="73799" y="29881"/>
                </a:lnTo>
                <a:lnTo>
                  <a:pt x="70654" y="19854"/>
                </a:lnTo>
                <a:lnTo>
                  <a:pt x="63356" y="10166"/>
                </a:lnTo>
                <a:lnTo>
                  <a:pt x="53285" y="3435"/>
                </a:lnTo>
                <a:lnTo>
                  <a:pt x="41593" y="0"/>
                </a:lnTo>
                <a:lnTo>
                  <a:pt x="29433" y="198"/>
                </a:lnTo>
                <a:lnTo>
                  <a:pt x="19854" y="3344"/>
                </a:lnTo>
                <a:lnTo>
                  <a:pt x="10166" y="11137"/>
                </a:lnTo>
                <a:lnTo>
                  <a:pt x="3435" y="21253"/>
                </a:lnTo>
                <a:lnTo>
                  <a:pt x="0" y="32743"/>
                </a:lnTo>
                <a:lnTo>
                  <a:pt x="198" y="44657"/>
                </a:lnTo>
                <a:lnTo>
                  <a:pt x="3344" y="54144"/>
                </a:lnTo>
                <a:lnTo>
                  <a:pt x="10311" y="64254"/>
                </a:lnTo>
                <a:lnTo>
                  <a:pt x="19828" y="71238"/>
                </a:lnTo>
                <a:lnTo>
                  <a:pt x="31010" y="74781"/>
                </a:lnTo>
                <a:lnTo>
                  <a:pt x="42971" y="74567"/>
                </a:lnTo>
                <a:lnTo>
                  <a:pt x="54144" y="70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572000" y="3373120"/>
            <a:ext cx="144779" cy="1511299"/>
          </a:xfrm>
          <a:custGeom>
            <a:avLst/>
            <a:gdLst/>
            <a:ahLst/>
            <a:cxnLst/>
            <a:rect l="l" t="t" r="r" b="b"/>
            <a:pathLst>
              <a:path w="144779" h="1511300">
                <a:moveTo>
                  <a:pt x="0" y="0"/>
                </a:moveTo>
                <a:lnTo>
                  <a:pt x="144779" y="15112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15510" y="4522470"/>
            <a:ext cx="3427730" cy="375919"/>
          </a:xfrm>
          <a:custGeom>
            <a:avLst/>
            <a:gdLst/>
            <a:ahLst/>
            <a:cxnLst/>
            <a:rect l="l" t="t" r="r" b="b"/>
            <a:pathLst>
              <a:path w="3427730" h="375920">
                <a:moveTo>
                  <a:pt x="1269" y="370839"/>
                </a:moveTo>
                <a:lnTo>
                  <a:pt x="1269" y="375919"/>
                </a:lnTo>
                <a:lnTo>
                  <a:pt x="3427730" y="10159"/>
                </a:lnTo>
                <a:lnTo>
                  <a:pt x="3426460" y="5079"/>
                </a:lnTo>
                <a:lnTo>
                  <a:pt x="3426460" y="0"/>
                </a:lnTo>
                <a:lnTo>
                  <a:pt x="0" y="367029"/>
                </a:lnTo>
                <a:lnTo>
                  <a:pt x="1269" y="370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34333" y="4486643"/>
            <a:ext cx="75178" cy="75196"/>
          </a:xfrm>
          <a:custGeom>
            <a:avLst/>
            <a:gdLst/>
            <a:ahLst/>
            <a:cxnLst/>
            <a:rect l="l" t="t" r="r" b="b"/>
            <a:pathLst>
              <a:path w="75178" h="75196">
                <a:moveTo>
                  <a:pt x="41926" y="75196"/>
                </a:moveTo>
                <a:lnTo>
                  <a:pt x="54685" y="71169"/>
                </a:lnTo>
                <a:lnTo>
                  <a:pt x="65053" y="63192"/>
                </a:lnTo>
                <a:lnTo>
                  <a:pt x="72170" y="52297"/>
                </a:lnTo>
                <a:lnTo>
                  <a:pt x="75178" y="39513"/>
                </a:lnTo>
                <a:lnTo>
                  <a:pt x="74946" y="33286"/>
                </a:lnTo>
                <a:lnTo>
                  <a:pt x="71500" y="20330"/>
                </a:lnTo>
                <a:lnTo>
                  <a:pt x="63684" y="9862"/>
                </a:lnTo>
                <a:lnTo>
                  <a:pt x="52671" y="2785"/>
                </a:lnTo>
                <a:lnTo>
                  <a:pt x="39634" y="0"/>
                </a:lnTo>
                <a:lnTo>
                  <a:pt x="34306" y="266"/>
                </a:lnTo>
                <a:lnTo>
                  <a:pt x="21149" y="4324"/>
                </a:lnTo>
                <a:lnTo>
                  <a:pt x="10478" y="12339"/>
                </a:lnTo>
                <a:lnTo>
                  <a:pt x="3144" y="23365"/>
                </a:lnTo>
                <a:lnTo>
                  <a:pt x="0" y="36455"/>
                </a:lnTo>
                <a:lnTo>
                  <a:pt x="16" y="40906"/>
                </a:lnTo>
                <a:lnTo>
                  <a:pt x="4137" y="54375"/>
                </a:lnTo>
                <a:lnTo>
                  <a:pt x="12312" y="64935"/>
                </a:lnTo>
                <a:lnTo>
                  <a:pt x="23463" y="72049"/>
                </a:lnTo>
                <a:lnTo>
                  <a:pt x="36511" y="75176"/>
                </a:lnTo>
                <a:lnTo>
                  <a:pt x="41926" y="75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28459" y="2289810"/>
            <a:ext cx="1431290" cy="2211070"/>
          </a:xfrm>
          <a:custGeom>
            <a:avLst/>
            <a:gdLst/>
            <a:ahLst/>
            <a:cxnLst/>
            <a:rect l="l" t="t" r="r" b="b"/>
            <a:pathLst>
              <a:path w="1431290" h="2211069">
                <a:moveTo>
                  <a:pt x="1423670" y="2211070"/>
                </a:moveTo>
                <a:lnTo>
                  <a:pt x="1427480" y="2208529"/>
                </a:lnTo>
                <a:lnTo>
                  <a:pt x="1431290" y="2205990"/>
                </a:lnTo>
                <a:lnTo>
                  <a:pt x="7620" y="0"/>
                </a:lnTo>
                <a:lnTo>
                  <a:pt x="3810" y="2539"/>
                </a:lnTo>
                <a:lnTo>
                  <a:pt x="0" y="5079"/>
                </a:lnTo>
                <a:lnTo>
                  <a:pt x="1423670" y="2211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134631" y="4487105"/>
            <a:ext cx="75606" cy="74855"/>
          </a:xfrm>
          <a:custGeom>
            <a:avLst/>
            <a:gdLst/>
            <a:ahLst/>
            <a:cxnLst/>
            <a:rect l="l" t="t" r="r" b="b"/>
            <a:pathLst>
              <a:path w="75606" h="74855">
                <a:moveTo>
                  <a:pt x="6068" y="58224"/>
                </a:moveTo>
                <a:lnTo>
                  <a:pt x="14546" y="67017"/>
                </a:lnTo>
                <a:lnTo>
                  <a:pt x="25104" y="72629"/>
                </a:lnTo>
                <a:lnTo>
                  <a:pt x="36847" y="74855"/>
                </a:lnTo>
                <a:lnTo>
                  <a:pt x="48880" y="73487"/>
                </a:lnTo>
                <a:lnTo>
                  <a:pt x="58138" y="69654"/>
                </a:lnTo>
                <a:lnTo>
                  <a:pt x="67262" y="61411"/>
                </a:lnTo>
                <a:lnTo>
                  <a:pt x="73146" y="51030"/>
                </a:lnTo>
                <a:lnTo>
                  <a:pt x="75606" y="39429"/>
                </a:lnTo>
                <a:lnTo>
                  <a:pt x="74458" y="27526"/>
                </a:lnTo>
                <a:lnTo>
                  <a:pt x="69568" y="16314"/>
                </a:lnTo>
                <a:lnTo>
                  <a:pt x="61066" y="7611"/>
                </a:lnTo>
                <a:lnTo>
                  <a:pt x="50397" y="2084"/>
                </a:lnTo>
                <a:lnTo>
                  <a:pt x="38625" y="0"/>
                </a:lnTo>
                <a:lnTo>
                  <a:pt x="26817" y="1624"/>
                </a:lnTo>
                <a:lnTo>
                  <a:pt x="17498" y="6154"/>
                </a:lnTo>
                <a:lnTo>
                  <a:pt x="8246" y="13930"/>
                </a:lnTo>
                <a:lnTo>
                  <a:pt x="2348" y="24153"/>
                </a:lnTo>
                <a:lnTo>
                  <a:pt x="0" y="35794"/>
                </a:lnTo>
                <a:lnTo>
                  <a:pt x="1392" y="47821"/>
                </a:lnTo>
                <a:lnTo>
                  <a:pt x="6068" y="5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72000" y="3373120"/>
            <a:ext cx="3600450" cy="1151889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0" y="0"/>
                </a:moveTo>
                <a:lnTo>
                  <a:pt x="3600450" y="11518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556510" y="2221229"/>
            <a:ext cx="4175760" cy="71120"/>
          </a:xfrm>
          <a:custGeom>
            <a:avLst/>
            <a:gdLst/>
            <a:ahLst/>
            <a:cxnLst/>
            <a:rect l="l" t="t" r="r" b="b"/>
            <a:pathLst>
              <a:path w="4175760" h="71120">
                <a:moveTo>
                  <a:pt x="0" y="0"/>
                </a:moveTo>
                <a:lnTo>
                  <a:pt x="4175760" y="711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403350" y="3373120"/>
            <a:ext cx="3168650" cy="143509"/>
          </a:xfrm>
          <a:custGeom>
            <a:avLst/>
            <a:gdLst/>
            <a:ahLst/>
            <a:cxnLst/>
            <a:rect l="l" t="t" r="r" b="b"/>
            <a:pathLst>
              <a:path w="3168650" h="143509">
                <a:moveTo>
                  <a:pt x="0" y="143509"/>
                </a:moveTo>
                <a:lnTo>
                  <a:pt x="316865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067810" y="282702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66540" y="256540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89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89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542790" y="2585720"/>
            <a:ext cx="0" cy="236219"/>
          </a:xfrm>
          <a:custGeom>
            <a:avLst/>
            <a:gdLst/>
            <a:ahLst/>
            <a:cxnLst/>
            <a:rect l="l" t="t" r="r" b="b"/>
            <a:pathLst>
              <a:path h="236219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307580" y="2034539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06309" y="177292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82559" y="179451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884159" y="505841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882890" y="4796790"/>
            <a:ext cx="957579" cy="576580"/>
          </a:xfrm>
          <a:custGeom>
            <a:avLst/>
            <a:gdLst/>
            <a:ahLst/>
            <a:cxnLst/>
            <a:rect l="l" t="t" r="r" b="b"/>
            <a:pathLst>
              <a:path w="957579" h="576580">
                <a:moveTo>
                  <a:pt x="478789" y="576580"/>
                </a:moveTo>
                <a:lnTo>
                  <a:pt x="0" y="576580"/>
                </a:lnTo>
                <a:lnTo>
                  <a:pt x="0" y="0"/>
                </a:lnTo>
                <a:lnTo>
                  <a:pt x="957579" y="0"/>
                </a:lnTo>
                <a:lnTo>
                  <a:pt x="957579" y="576580"/>
                </a:lnTo>
                <a:lnTo>
                  <a:pt x="478789" y="5765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359140" y="481838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419600" y="2832100"/>
            <a:ext cx="254000" cy="279400"/>
          </a:xfrm>
          <a:custGeom>
            <a:avLst/>
            <a:gdLst/>
            <a:ahLst/>
            <a:cxnLst/>
            <a:rect l="l" t="t" r="r" b="b"/>
            <a:pathLst>
              <a:path w="254000" h="279400">
                <a:moveTo>
                  <a:pt x="0" y="279400"/>
                </a:moveTo>
                <a:lnTo>
                  <a:pt x="2540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58570" y="1529079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58570" y="126746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33550" y="128905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2580" y="289814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1310" y="263652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7560" y="265811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22170" y="5562600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22170" y="5299710"/>
            <a:ext cx="957580" cy="576580"/>
          </a:xfrm>
          <a:custGeom>
            <a:avLst/>
            <a:gdLst/>
            <a:ahLst/>
            <a:cxnLst/>
            <a:rect l="l" t="t" r="r" b="b"/>
            <a:pathLst>
              <a:path w="957580" h="576580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97150" y="5321300"/>
            <a:ext cx="0" cy="236219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70730" y="5490210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70730" y="5229860"/>
            <a:ext cx="956310" cy="575309"/>
          </a:xfrm>
          <a:custGeom>
            <a:avLst/>
            <a:gdLst/>
            <a:ahLst/>
            <a:cxnLst/>
            <a:rect l="l" t="t" r="r" b="b"/>
            <a:pathLst>
              <a:path w="956310" h="575310">
                <a:moveTo>
                  <a:pt x="478790" y="575309"/>
                </a:moveTo>
                <a:lnTo>
                  <a:pt x="0" y="575309"/>
                </a:lnTo>
                <a:lnTo>
                  <a:pt x="0" y="0"/>
                </a:lnTo>
                <a:lnTo>
                  <a:pt x="956310" y="0"/>
                </a:lnTo>
                <a:lnTo>
                  <a:pt x="956310" y="575309"/>
                </a:lnTo>
                <a:lnTo>
                  <a:pt x="478790" y="57530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45710" y="525018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37000" y="630364"/>
            <a:ext cx="2696091" cy="716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79">
              <a:lnSpc>
                <a:spcPts val="1745"/>
              </a:lnSpc>
              <a:spcBef>
                <a:spcPts val="87"/>
              </a:spcBef>
            </a:pP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315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ve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rt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ex</a:t>
            </a:r>
            <a:r>
              <a:rPr sz="1600" spc="37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w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sz="1600" spc="3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he</a:t>
            </a:r>
            <a:r>
              <a:rPr sz="1600" spc="296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ll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  <a:p>
            <a:pPr marL="12700" marR="30479">
              <a:lnSpc>
                <a:spcPct val="95825"/>
              </a:lnSpc>
            </a:pPr>
            <a:r>
              <a:rPr sz="16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sz="1600" spc="-1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16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16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y</a:t>
            </a:r>
            <a:r>
              <a:rPr sz="1600" spc="28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el</a:t>
            </a:r>
            <a:r>
              <a:rPr sz="16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1600" spc="3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,</a:t>
            </a:r>
            <a:r>
              <a:rPr sz="1600" spc="78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0"/>
              </a:spcBef>
            </a:pP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16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k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 </a:t>
            </a:r>
            <a:r>
              <a:rPr sz="1600" spc="81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sz="16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1600" spc="3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abel</a:t>
            </a:r>
            <a:r>
              <a:rPr sz="1600" spc="3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pe</a:t>
            </a:r>
            <a:r>
              <a:rPr sz="1600" spc="-16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16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anen</a:t>
            </a:r>
            <a:r>
              <a:rPr sz="16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1600" spc="57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937000" y="1360614"/>
            <a:ext cx="54155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16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79544" y="1360614"/>
            <a:ext cx="267295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4"/>
              </a:lnSpc>
              <a:spcBef>
                <a:spcPts val="88"/>
              </a:spcBef>
            </a:pPr>
            <a:r>
              <a:rPr sz="1600" dirty="0" smtClean="0">
                <a:solidFill>
                  <a:srgbClr val="3333CC"/>
                </a:solidFill>
                <a:latin typeface="Times New Roman"/>
                <a:cs typeface="Times New Roman"/>
              </a:rPr>
              <a:t>4</a:t>
            </a:r>
            <a:r>
              <a:rPr sz="1350" baseline="32208" dirty="0" smtClean="0">
                <a:solidFill>
                  <a:srgbClr val="3333CC"/>
                </a:solidFill>
                <a:latin typeface="Times New Roman"/>
                <a:cs typeface="Times New Roman"/>
              </a:rPr>
              <a:t>th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47006" y="1360614"/>
            <a:ext cx="111583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ve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rt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ex</a:t>
            </a:r>
            <a:r>
              <a:rPr sz="1600" spc="37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1600" spc="127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be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37000" y="1604454"/>
            <a:ext cx="1985026" cy="663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sz="1600" dirty="0" smtClean="0">
                <a:solidFill>
                  <a:srgbClr val="3333CC"/>
                </a:solidFill>
                <a:latin typeface="Times New Roman"/>
                <a:cs typeface="Times New Roman"/>
              </a:rPr>
              <a:t>pe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rm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ane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tl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y</a:t>
            </a:r>
            <a:r>
              <a:rPr sz="16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bel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466089" marR="30479">
              <a:lnSpc>
                <a:spcPct val="95825"/>
              </a:lnSpc>
              <a:spcBef>
                <a:spcPts val="586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73300" y="192651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809740" y="2071290"/>
            <a:ext cx="21865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38630" y="251317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69920" y="2674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57850" y="281797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62190" y="2928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37790" y="31570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65370" y="3224450"/>
            <a:ext cx="24693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49020" y="336669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74740" y="36142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26740" y="4071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22140" y="4071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55139" y="42238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49920" y="4448730"/>
            <a:ext cx="26106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27140" y="48334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78350" y="495165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83940" y="49858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00910" y="5024040"/>
            <a:ext cx="246930" cy="27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22170" y="5299710"/>
            <a:ext cx="474980" cy="26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0">
              <a:lnSpc>
                <a:spcPts val="179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97150" y="5299710"/>
            <a:ext cx="482600" cy="26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5397" marR="158312" algn="ctr">
              <a:lnSpc>
                <a:spcPts val="179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2170" y="5562600"/>
            <a:ext cx="957580" cy="313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3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70730" y="5229860"/>
            <a:ext cx="474979" cy="260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5045709" y="5229860"/>
            <a:ext cx="481330" cy="260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4570730" y="5490210"/>
            <a:ext cx="95631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120">
              <a:lnSpc>
                <a:spcPct val="95825"/>
              </a:lnSpc>
              <a:spcBef>
                <a:spcPts val="41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82890" y="479679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8359140" y="4796790"/>
            <a:ext cx="481329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7882890" y="5058410"/>
            <a:ext cx="957579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21310" y="263652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969" marR="166389" algn="ctr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7560" y="263652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951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310" y="289814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066540" y="2565400"/>
            <a:ext cx="476249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0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2789" y="256540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968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6540" y="282702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570">
              <a:lnSpc>
                <a:spcPts val="1839"/>
              </a:lnSpc>
              <a:spcBef>
                <a:spcPts val="30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7  </a:t>
            </a:r>
            <a:r>
              <a:rPr sz="1600" spc="298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6  </a:t>
            </a:r>
            <a:r>
              <a:rPr sz="1600" spc="78" dirty="0" smtClean="0">
                <a:latin typeface="Times New Roman"/>
                <a:cs typeface="Times New Roman"/>
              </a:rPr>
              <a:t> </a:t>
            </a:r>
            <a:r>
              <a:rPr sz="2400" spc="0" baseline="-3623" dirty="0" smtClean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06309" y="177292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7782559" y="177292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306309" y="203454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7160">
              <a:lnSpc>
                <a:spcPct val="95825"/>
              </a:lnSpc>
              <a:spcBef>
                <a:spcPts val="44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570" y="1267460"/>
            <a:ext cx="474980" cy="261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700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3550" y="1267460"/>
            <a:ext cx="482600" cy="261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967" marR="169742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570" y="1529079"/>
            <a:ext cx="957580" cy="314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550">
              <a:lnSpc>
                <a:spcPct val="95825"/>
              </a:lnSpc>
              <a:spcBef>
                <a:spcPts val="31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9070" y="173990"/>
            <a:ext cx="1799590" cy="822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9"/>
              </a:spcBef>
            </a:pPr>
            <a:endParaRPr sz="500"/>
          </a:p>
          <a:p>
            <a:pPr marL="213359">
              <a:lnSpc>
                <a:spcPct val="95825"/>
              </a:lnSpc>
            </a:pPr>
            <a:r>
              <a:rPr sz="2400" b="1" spc="-4" dirty="0" smtClean="0">
                <a:latin typeface="Times New Roman"/>
                <a:cs typeface="Times New Roman"/>
              </a:rPr>
              <a:t>D</a:t>
            </a:r>
            <a:r>
              <a:rPr sz="2400" b="1" spc="0" dirty="0" smtClean="0">
                <a:latin typeface="Times New Roman"/>
                <a:cs typeface="Times New Roman"/>
              </a:rPr>
              <a:t>i</a:t>
            </a:r>
            <a:r>
              <a:rPr sz="2400" b="1" spc="9" dirty="0" smtClean="0">
                <a:latin typeface="Times New Roman"/>
                <a:cs typeface="Times New Roman"/>
              </a:rPr>
              <a:t>j</a:t>
            </a:r>
            <a:r>
              <a:rPr sz="2400" b="1" spc="-4" dirty="0" smtClean="0">
                <a:latin typeface="Times New Roman"/>
                <a:cs typeface="Times New Roman"/>
              </a:rPr>
              <a:t>ks</a:t>
            </a:r>
            <a:r>
              <a:rPr sz="2400" b="1" spc="0" dirty="0" smtClean="0">
                <a:latin typeface="Times New Roman"/>
                <a:cs typeface="Times New Roman"/>
              </a:rPr>
              <a:t>t</a:t>
            </a:r>
            <a:r>
              <a:rPr sz="2400" b="1" spc="4" dirty="0" smtClean="0">
                <a:latin typeface="Times New Roman"/>
                <a:cs typeface="Times New Roman"/>
              </a:rPr>
              <a:t>r</a:t>
            </a:r>
            <a:r>
              <a:rPr sz="2400" b="1" spc="-4" dirty="0" smtClean="0">
                <a:latin typeface="Times New Roman"/>
                <a:cs typeface="Times New Roman"/>
              </a:rPr>
              <a:t>a</a:t>
            </a:r>
            <a:r>
              <a:rPr sz="2400" b="1" spc="0" dirty="0" smtClean="0">
                <a:latin typeface="Times New Roman"/>
                <a:cs typeface="Times New Roman"/>
              </a:rPr>
              <a:t>’s</a:t>
            </a:r>
            <a:endParaRPr sz="2400">
              <a:latin typeface="Times New Roman"/>
              <a:cs typeface="Times New Roman"/>
            </a:endParaRPr>
          </a:p>
          <a:p>
            <a:pPr marL="180340">
              <a:lnSpc>
                <a:spcPct val="95825"/>
              </a:lnSpc>
              <a:spcBef>
                <a:spcPts val="120"/>
              </a:spcBef>
            </a:pPr>
            <a:r>
              <a:rPr sz="2400" b="1" spc="-4" dirty="0" smtClean="0">
                <a:latin typeface="Times New Roman"/>
                <a:cs typeface="Times New Roman"/>
              </a:rPr>
              <a:t>A</a:t>
            </a:r>
            <a:r>
              <a:rPr sz="2400" b="1" spc="0" dirty="0" smtClean="0">
                <a:latin typeface="Times New Roman"/>
                <a:cs typeface="Times New Roman"/>
              </a:rPr>
              <a:t>l</a:t>
            </a:r>
            <a:r>
              <a:rPr sz="2400" b="1" spc="-4" dirty="0" smtClean="0">
                <a:latin typeface="Times New Roman"/>
                <a:cs typeface="Times New Roman"/>
              </a:rPr>
              <a:t>g</a:t>
            </a:r>
            <a:r>
              <a:rPr sz="2400" b="1" spc="4" dirty="0" smtClean="0">
                <a:latin typeface="Times New Roman"/>
                <a:cs typeface="Times New Roman"/>
              </a:rPr>
              <a:t>o</a:t>
            </a:r>
            <a:r>
              <a:rPr sz="2400" b="1" spc="-4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i</a:t>
            </a:r>
            <a:r>
              <a:rPr sz="2400" b="1" spc="9" dirty="0" smtClean="0">
                <a:latin typeface="Times New Roman"/>
                <a:cs typeface="Times New Roman"/>
              </a:rPr>
              <a:t>t</a:t>
            </a:r>
            <a:r>
              <a:rPr sz="2400" b="1" spc="-4" dirty="0" smtClean="0">
                <a:latin typeface="Times New Roman"/>
                <a:cs typeface="Times New Roman"/>
              </a:rPr>
              <a:t>h</a:t>
            </a:r>
            <a:r>
              <a:rPr sz="2400" b="1" spc="0" dirty="0" smtClean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B556-7C52-48EC-9ECF-16CC7067BD04}" type="slidenum">
              <a:rPr lang="zh-CN" altLang="en-US" smtClean="0">
                <a:solidFill>
                  <a:srgbClr val="000000"/>
                </a:solidFill>
              </a:rPr>
              <a:pPr/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8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bject 10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79070" y="173990"/>
            <a:ext cx="1799590" cy="822959"/>
          </a:xfrm>
          <a:custGeom>
            <a:avLst/>
            <a:gdLst/>
            <a:ahLst/>
            <a:cxnLst/>
            <a:rect l="l" t="t" r="r" b="b"/>
            <a:pathLst>
              <a:path w="1799590" h="822959">
                <a:moveTo>
                  <a:pt x="900430" y="822959"/>
                </a:moveTo>
                <a:lnTo>
                  <a:pt x="0" y="822959"/>
                </a:lnTo>
                <a:lnTo>
                  <a:pt x="0" y="0"/>
                </a:lnTo>
                <a:lnTo>
                  <a:pt x="1799590" y="0"/>
                </a:lnTo>
                <a:lnTo>
                  <a:pt x="1799590" y="822959"/>
                </a:lnTo>
                <a:lnTo>
                  <a:pt x="900430" y="822959"/>
                </a:lnTo>
                <a:close/>
              </a:path>
            </a:pathLst>
          </a:custGeom>
          <a:ln w="9344">
            <a:solidFill>
              <a:srgbClr val="0000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27500" y="2819400"/>
            <a:ext cx="254000" cy="279400"/>
          </a:xfrm>
          <a:custGeom>
            <a:avLst/>
            <a:gdLst/>
            <a:ahLst/>
            <a:cxnLst/>
            <a:rect l="l" t="t" r="r" b="b"/>
            <a:pathLst>
              <a:path w="254000" h="279400">
                <a:moveTo>
                  <a:pt x="0" y="279400"/>
                </a:moveTo>
                <a:lnTo>
                  <a:pt x="2540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99540" y="3512820"/>
            <a:ext cx="1070610" cy="1423669"/>
          </a:xfrm>
          <a:custGeom>
            <a:avLst/>
            <a:gdLst/>
            <a:ahLst/>
            <a:cxnLst/>
            <a:rect l="l" t="t" r="r" b="b"/>
            <a:pathLst>
              <a:path w="1070610" h="1423669">
                <a:moveTo>
                  <a:pt x="1062990" y="1423669"/>
                </a:moveTo>
                <a:lnTo>
                  <a:pt x="1066799" y="1421129"/>
                </a:lnTo>
                <a:lnTo>
                  <a:pt x="1070610" y="1417319"/>
                </a:lnTo>
                <a:lnTo>
                  <a:pt x="7619" y="0"/>
                </a:lnTo>
                <a:lnTo>
                  <a:pt x="3809" y="3809"/>
                </a:lnTo>
                <a:lnTo>
                  <a:pt x="0" y="6350"/>
                </a:lnTo>
                <a:lnTo>
                  <a:pt x="1062990" y="14236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46695" y="4920045"/>
            <a:ext cx="75443" cy="74798"/>
          </a:xfrm>
          <a:custGeom>
            <a:avLst/>
            <a:gdLst/>
            <a:ahLst/>
            <a:cxnLst/>
            <a:rect l="l" t="t" r="r" b="b"/>
            <a:pathLst>
              <a:path w="75443" h="74798">
                <a:moveTo>
                  <a:pt x="6944" y="59624"/>
                </a:moveTo>
                <a:lnTo>
                  <a:pt x="15905" y="68058"/>
                </a:lnTo>
                <a:lnTo>
                  <a:pt x="26728" y="73179"/>
                </a:lnTo>
                <a:lnTo>
                  <a:pt x="38464" y="74798"/>
                </a:lnTo>
                <a:lnTo>
                  <a:pt x="50167" y="72725"/>
                </a:lnTo>
                <a:lnTo>
                  <a:pt x="60284" y="67244"/>
                </a:lnTo>
                <a:lnTo>
                  <a:pt x="68837" y="58742"/>
                </a:lnTo>
                <a:lnTo>
                  <a:pt x="73956" y="48073"/>
                </a:lnTo>
                <a:lnTo>
                  <a:pt x="75443" y="36301"/>
                </a:lnTo>
                <a:lnTo>
                  <a:pt x="73098" y="24493"/>
                </a:lnTo>
                <a:lnTo>
                  <a:pt x="67904" y="15174"/>
                </a:lnTo>
                <a:lnTo>
                  <a:pt x="58944" y="6740"/>
                </a:lnTo>
                <a:lnTo>
                  <a:pt x="48121" y="1619"/>
                </a:lnTo>
                <a:lnTo>
                  <a:pt x="36385" y="0"/>
                </a:lnTo>
                <a:lnTo>
                  <a:pt x="24682" y="2072"/>
                </a:lnTo>
                <a:lnTo>
                  <a:pt x="14564" y="7554"/>
                </a:lnTo>
                <a:lnTo>
                  <a:pt x="5996" y="16270"/>
                </a:lnTo>
                <a:lnTo>
                  <a:pt x="1141" y="27226"/>
                </a:lnTo>
                <a:lnTo>
                  <a:pt x="0" y="39283"/>
                </a:lnTo>
                <a:lnTo>
                  <a:pt x="2572" y="51306"/>
                </a:lnTo>
                <a:lnTo>
                  <a:pt x="6944" y="5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19860" y="2240279"/>
            <a:ext cx="1120140" cy="1256030"/>
          </a:xfrm>
          <a:custGeom>
            <a:avLst/>
            <a:gdLst/>
            <a:ahLst/>
            <a:cxnLst/>
            <a:rect l="l" t="t" r="r" b="b"/>
            <a:pathLst>
              <a:path w="1120140" h="1256030">
                <a:moveTo>
                  <a:pt x="0" y="1249680"/>
                </a:moveTo>
                <a:lnTo>
                  <a:pt x="3809" y="1253490"/>
                </a:lnTo>
                <a:lnTo>
                  <a:pt x="7620" y="1256030"/>
                </a:lnTo>
                <a:lnTo>
                  <a:pt x="1120140" y="6350"/>
                </a:lnTo>
                <a:lnTo>
                  <a:pt x="1116330" y="3810"/>
                </a:lnTo>
                <a:lnTo>
                  <a:pt x="1112520" y="0"/>
                </a:lnTo>
                <a:lnTo>
                  <a:pt x="0" y="1249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65807" y="3478817"/>
            <a:ext cx="75084" cy="74354"/>
          </a:xfrm>
          <a:custGeom>
            <a:avLst/>
            <a:gdLst/>
            <a:ahLst/>
            <a:cxnLst/>
            <a:rect l="l" t="t" r="r" b="b"/>
            <a:pathLst>
              <a:path w="75084" h="74354">
                <a:moveTo>
                  <a:pt x="9602" y="12412"/>
                </a:moveTo>
                <a:lnTo>
                  <a:pt x="2880" y="22834"/>
                </a:lnTo>
                <a:lnTo>
                  <a:pt x="0" y="34527"/>
                </a:lnTo>
                <a:lnTo>
                  <a:pt x="892" y="46480"/>
                </a:lnTo>
                <a:lnTo>
                  <a:pt x="5490" y="57682"/>
                </a:lnTo>
                <a:lnTo>
                  <a:pt x="12142" y="65752"/>
                </a:lnTo>
                <a:lnTo>
                  <a:pt x="22810" y="71880"/>
                </a:lnTo>
                <a:lnTo>
                  <a:pt x="34889" y="74354"/>
                </a:lnTo>
                <a:lnTo>
                  <a:pt x="47127" y="73172"/>
                </a:lnTo>
                <a:lnTo>
                  <a:pt x="58277" y="68334"/>
                </a:lnTo>
                <a:lnTo>
                  <a:pt x="65482" y="61942"/>
                </a:lnTo>
                <a:lnTo>
                  <a:pt x="72203" y="51519"/>
                </a:lnTo>
                <a:lnTo>
                  <a:pt x="75084" y="39826"/>
                </a:lnTo>
                <a:lnTo>
                  <a:pt x="74191" y="27874"/>
                </a:lnTo>
                <a:lnTo>
                  <a:pt x="69593" y="16671"/>
                </a:lnTo>
                <a:lnTo>
                  <a:pt x="62942" y="8602"/>
                </a:lnTo>
                <a:lnTo>
                  <a:pt x="52273" y="2473"/>
                </a:lnTo>
                <a:lnTo>
                  <a:pt x="40194" y="0"/>
                </a:lnTo>
                <a:lnTo>
                  <a:pt x="27956" y="1182"/>
                </a:lnTo>
                <a:lnTo>
                  <a:pt x="16807" y="6019"/>
                </a:lnTo>
                <a:lnTo>
                  <a:pt x="9602" y="12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518697" y="2183687"/>
            <a:ext cx="74354" cy="74702"/>
          </a:xfrm>
          <a:custGeom>
            <a:avLst/>
            <a:gdLst/>
            <a:ahLst/>
            <a:cxnLst/>
            <a:rect l="l" t="t" r="r" b="b"/>
            <a:pathLst>
              <a:path w="74354" h="74702">
                <a:moveTo>
                  <a:pt x="65752" y="62942"/>
                </a:moveTo>
                <a:lnTo>
                  <a:pt x="71880" y="51775"/>
                </a:lnTo>
                <a:lnTo>
                  <a:pt x="74354" y="39655"/>
                </a:lnTo>
                <a:lnTo>
                  <a:pt x="73172" y="27623"/>
                </a:lnTo>
                <a:lnTo>
                  <a:pt x="68334" y="16720"/>
                </a:lnTo>
                <a:lnTo>
                  <a:pt x="61942" y="9602"/>
                </a:lnTo>
                <a:lnTo>
                  <a:pt x="51519" y="2880"/>
                </a:lnTo>
                <a:lnTo>
                  <a:pt x="39826" y="0"/>
                </a:lnTo>
                <a:lnTo>
                  <a:pt x="27874" y="892"/>
                </a:lnTo>
                <a:lnTo>
                  <a:pt x="16671" y="5490"/>
                </a:lnTo>
                <a:lnTo>
                  <a:pt x="8602" y="12142"/>
                </a:lnTo>
                <a:lnTo>
                  <a:pt x="2473" y="22679"/>
                </a:lnTo>
                <a:lnTo>
                  <a:pt x="0" y="34502"/>
                </a:lnTo>
                <a:lnTo>
                  <a:pt x="1182" y="46569"/>
                </a:lnTo>
                <a:lnTo>
                  <a:pt x="6019" y="57839"/>
                </a:lnTo>
                <a:lnTo>
                  <a:pt x="12412" y="65482"/>
                </a:lnTo>
                <a:lnTo>
                  <a:pt x="22834" y="72074"/>
                </a:lnTo>
                <a:lnTo>
                  <a:pt x="34527" y="74702"/>
                </a:lnTo>
                <a:lnTo>
                  <a:pt x="46480" y="73635"/>
                </a:lnTo>
                <a:lnTo>
                  <a:pt x="57682" y="69142"/>
                </a:lnTo>
                <a:lnTo>
                  <a:pt x="65752" y="62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553970" y="2217420"/>
            <a:ext cx="1993900" cy="1145539"/>
          </a:xfrm>
          <a:custGeom>
            <a:avLst/>
            <a:gdLst/>
            <a:ahLst/>
            <a:cxnLst/>
            <a:rect l="l" t="t" r="r" b="b"/>
            <a:pathLst>
              <a:path w="1993900" h="1145539">
                <a:moveTo>
                  <a:pt x="3810" y="0"/>
                </a:moveTo>
                <a:lnTo>
                  <a:pt x="2540" y="3809"/>
                </a:lnTo>
                <a:lnTo>
                  <a:pt x="0" y="7619"/>
                </a:lnTo>
                <a:lnTo>
                  <a:pt x="1990090" y="1145539"/>
                </a:lnTo>
                <a:lnTo>
                  <a:pt x="1991359" y="1140459"/>
                </a:lnTo>
                <a:lnTo>
                  <a:pt x="1993900" y="1136650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34493" y="3336454"/>
            <a:ext cx="75013" cy="74225"/>
          </a:xfrm>
          <a:custGeom>
            <a:avLst/>
            <a:gdLst/>
            <a:ahLst/>
            <a:cxnLst/>
            <a:rect l="l" t="t" r="r" b="b"/>
            <a:pathLst>
              <a:path w="75013" h="74225">
                <a:moveTo>
                  <a:pt x="18456" y="69685"/>
                </a:moveTo>
                <a:lnTo>
                  <a:pt x="29940" y="73881"/>
                </a:lnTo>
                <a:lnTo>
                  <a:pt x="41975" y="74225"/>
                </a:lnTo>
                <a:lnTo>
                  <a:pt x="53529" y="70974"/>
                </a:lnTo>
                <a:lnTo>
                  <a:pt x="63573" y="64385"/>
                </a:lnTo>
                <a:lnTo>
                  <a:pt x="70526" y="55715"/>
                </a:lnTo>
                <a:lnTo>
                  <a:pt x="74760" y="44036"/>
                </a:lnTo>
                <a:lnTo>
                  <a:pt x="75013" y="31874"/>
                </a:lnTo>
                <a:lnTo>
                  <a:pt x="71554" y="20381"/>
                </a:lnTo>
                <a:lnTo>
                  <a:pt x="64655" y="10710"/>
                </a:lnTo>
                <a:lnTo>
                  <a:pt x="56556" y="4915"/>
                </a:lnTo>
                <a:lnTo>
                  <a:pt x="45072" y="592"/>
                </a:lnTo>
                <a:lnTo>
                  <a:pt x="33038" y="0"/>
                </a:lnTo>
                <a:lnTo>
                  <a:pt x="21483" y="3072"/>
                </a:lnTo>
                <a:lnTo>
                  <a:pt x="11439" y="9746"/>
                </a:lnTo>
                <a:lnTo>
                  <a:pt x="4486" y="18885"/>
                </a:lnTo>
                <a:lnTo>
                  <a:pt x="252" y="29937"/>
                </a:lnTo>
                <a:lnTo>
                  <a:pt x="0" y="41800"/>
                </a:lnTo>
                <a:lnTo>
                  <a:pt x="3458" y="53322"/>
                </a:lnTo>
                <a:lnTo>
                  <a:pt x="10357" y="63348"/>
                </a:lnTo>
                <a:lnTo>
                  <a:pt x="18456" y="69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84120" y="3373120"/>
            <a:ext cx="2087880" cy="1584959"/>
          </a:xfrm>
          <a:custGeom>
            <a:avLst/>
            <a:gdLst/>
            <a:ahLst/>
            <a:cxnLst/>
            <a:rect l="l" t="t" r="r" b="b"/>
            <a:pathLst>
              <a:path w="2087880" h="1584959">
                <a:moveTo>
                  <a:pt x="0" y="1584959"/>
                </a:moveTo>
                <a:lnTo>
                  <a:pt x="20878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84120" y="4880610"/>
            <a:ext cx="2202180" cy="81279"/>
          </a:xfrm>
          <a:custGeom>
            <a:avLst/>
            <a:gdLst/>
            <a:ahLst/>
            <a:cxnLst/>
            <a:rect l="l" t="t" r="r" b="b"/>
            <a:pathLst>
              <a:path w="2202180" h="81279">
                <a:moveTo>
                  <a:pt x="0" y="72389"/>
                </a:moveTo>
                <a:lnTo>
                  <a:pt x="0" y="81279"/>
                </a:lnTo>
                <a:lnTo>
                  <a:pt x="2202180" y="10159"/>
                </a:lnTo>
                <a:lnTo>
                  <a:pt x="220218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678680" y="4847543"/>
            <a:ext cx="74930" cy="74976"/>
          </a:xfrm>
          <a:custGeom>
            <a:avLst/>
            <a:gdLst/>
            <a:ahLst/>
            <a:cxnLst/>
            <a:rect l="l" t="t" r="r" b="b"/>
            <a:pathLst>
              <a:path w="74930" h="74976">
                <a:moveTo>
                  <a:pt x="39370" y="74976"/>
                </a:moveTo>
                <a:lnTo>
                  <a:pt x="52712" y="72283"/>
                </a:lnTo>
                <a:lnTo>
                  <a:pt x="63783" y="64903"/>
                </a:lnTo>
                <a:lnTo>
                  <a:pt x="71536" y="53878"/>
                </a:lnTo>
                <a:lnTo>
                  <a:pt x="74930" y="40253"/>
                </a:lnTo>
                <a:lnTo>
                  <a:pt x="74930" y="35606"/>
                </a:lnTo>
                <a:lnTo>
                  <a:pt x="72166" y="22055"/>
                </a:lnTo>
                <a:lnTo>
                  <a:pt x="64673" y="10872"/>
                </a:lnTo>
                <a:lnTo>
                  <a:pt x="53648" y="3154"/>
                </a:lnTo>
                <a:lnTo>
                  <a:pt x="40288" y="0"/>
                </a:lnTo>
                <a:lnTo>
                  <a:pt x="36830" y="46"/>
                </a:lnTo>
                <a:lnTo>
                  <a:pt x="23314" y="2722"/>
                </a:lnTo>
                <a:lnTo>
                  <a:pt x="11851" y="9992"/>
                </a:lnTo>
                <a:lnTo>
                  <a:pt x="3674" y="20716"/>
                </a:lnTo>
                <a:lnTo>
                  <a:pt x="19" y="33756"/>
                </a:lnTo>
                <a:lnTo>
                  <a:pt x="0" y="38146"/>
                </a:lnTo>
                <a:lnTo>
                  <a:pt x="2609" y="51458"/>
                </a:lnTo>
                <a:lnTo>
                  <a:pt x="9774" y="62802"/>
                </a:lnTo>
                <a:lnTo>
                  <a:pt x="20500" y="71002"/>
                </a:lnTo>
                <a:lnTo>
                  <a:pt x="33792" y="74882"/>
                </a:lnTo>
                <a:lnTo>
                  <a:pt x="39370" y="74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569460" y="2301240"/>
            <a:ext cx="2138680" cy="1075689"/>
          </a:xfrm>
          <a:custGeom>
            <a:avLst/>
            <a:gdLst/>
            <a:ahLst/>
            <a:cxnLst/>
            <a:rect l="l" t="t" r="r" b="b"/>
            <a:pathLst>
              <a:path w="2138680" h="1075689">
                <a:moveTo>
                  <a:pt x="0" y="1068070"/>
                </a:moveTo>
                <a:lnTo>
                  <a:pt x="2539" y="1071880"/>
                </a:lnTo>
                <a:lnTo>
                  <a:pt x="5079" y="1075689"/>
                </a:lnTo>
                <a:lnTo>
                  <a:pt x="2138680" y="8889"/>
                </a:lnTo>
                <a:lnTo>
                  <a:pt x="2136140" y="5080"/>
                </a:lnTo>
                <a:lnTo>
                  <a:pt x="2133599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695905" y="2254715"/>
            <a:ext cx="73998" cy="74781"/>
          </a:xfrm>
          <a:custGeom>
            <a:avLst/>
            <a:gdLst/>
            <a:ahLst/>
            <a:cxnLst/>
            <a:rect l="l" t="t" r="r" b="b"/>
            <a:pathLst>
              <a:path w="73998" h="74781">
                <a:moveTo>
                  <a:pt x="54144" y="70654"/>
                </a:moveTo>
                <a:lnTo>
                  <a:pt x="63831" y="63486"/>
                </a:lnTo>
                <a:lnTo>
                  <a:pt x="70562" y="53669"/>
                </a:lnTo>
                <a:lnTo>
                  <a:pt x="73998" y="42150"/>
                </a:lnTo>
                <a:lnTo>
                  <a:pt x="73799" y="29881"/>
                </a:lnTo>
                <a:lnTo>
                  <a:pt x="70654" y="19854"/>
                </a:lnTo>
                <a:lnTo>
                  <a:pt x="63356" y="10166"/>
                </a:lnTo>
                <a:lnTo>
                  <a:pt x="53285" y="3435"/>
                </a:lnTo>
                <a:lnTo>
                  <a:pt x="41593" y="0"/>
                </a:lnTo>
                <a:lnTo>
                  <a:pt x="29433" y="198"/>
                </a:lnTo>
                <a:lnTo>
                  <a:pt x="19854" y="3344"/>
                </a:lnTo>
                <a:lnTo>
                  <a:pt x="10166" y="11137"/>
                </a:lnTo>
                <a:lnTo>
                  <a:pt x="3435" y="21253"/>
                </a:lnTo>
                <a:lnTo>
                  <a:pt x="0" y="32743"/>
                </a:lnTo>
                <a:lnTo>
                  <a:pt x="198" y="44657"/>
                </a:lnTo>
                <a:lnTo>
                  <a:pt x="3344" y="54144"/>
                </a:lnTo>
                <a:lnTo>
                  <a:pt x="10311" y="64254"/>
                </a:lnTo>
                <a:lnTo>
                  <a:pt x="19828" y="71238"/>
                </a:lnTo>
                <a:lnTo>
                  <a:pt x="31010" y="74781"/>
                </a:lnTo>
                <a:lnTo>
                  <a:pt x="42971" y="74567"/>
                </a:lnTo>
                <a:lnTo>
                  <a:pt x="54144" y="70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72000" y="3373120"/>
            <a:ext cx="144779" cy="1511299"/>
          </a:xfrm>
          <a:custGeom>
            <a:avLst/>
            <a:gdLst/>
            <a:ahLst/>
            <a:cxnLst/>
            <a:rect l="l" t="t" r="r" b="b"/>
            <a:pathLst>
              <a:path w="144779" h="1511300">
                <a:moveTo>
                  <a:pt x="0" y="0"/>
                </a:moveTo>
                <a:lnTo>
                  <a:pt x="144779" y="15112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715510" y="4522470"/>
            <a:ext cx="3427730" cy="375919"/>
          </a:xfrm>
          <a:custGeom>
            <a:avLst/>
            <a:gdLst/>
            <a:ahLst/>
            <a:cxnLst/>
            <a:rect l="l" t="t" r="r" b="b"/>
            <a:pathLst>
              <a:path w="3427730" h="375920">
                <a:moveTo>
                  <a:pt x="1269" y="370839"/>
                </a:moveTo>
                <a:lnTo>
                  <a:pt x="1269" y="375919"/>
                </a:lnTo>
                <a:lnTo>
                  <a:pt x="3427730" y="10159"/>
                </a:lnTo>
                <a:lnTo>
                  <a:pt x="3426460" y="5079"/>
                </a:lnTo>
                <a:lnTo>
                  <a:pt x="3426460" y="0"/>
                </a:lnTo>
                <a:lnTo>
                  <a:pt x="0" y="367029"/>
                </a:lnTo>
                <a:lnTo>
                  <a:pt x="1269" y="370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134333" y="4486643"/>
            <a:ext cx="75178" cy="75196"/>
          </a:xfrm>
          <a:custGeom>
            <a:avLst/>
            <a:gdLst/>
            <a:ahLst/>
            <a:cxnLst/>
            <a:rect l="l" t="t" r="r" b="b"/>
            <a:pathLst>
              <a:path w="75178" h="75196">
                <a:moveTo>
                  <a:pt x="41926" y="75196"/>
                </a:moveTo>
                <a:lnTo>
                  <a:pt x="54685" y="71169"/>
                </a:lnTo>
                <a:lnTo>
                  <a:pt x="65053" y="63192"/>
                </a:lnTo>
                <a:lnTo>
                  <a:pt x="72170" y="52297"/>
                </a:lnTo>
                <a:lnTo>
                  <a:pt x="75178" y="39513"/>
                </a:lnTo>
                <a:lnTo>
                  <a:pt x="74946" y="33286"/>
                </a:lnTo>
                <a:lnTo>
                  <a:pt x="71500" y="20330"/>
                </a:lnTo>
                <a:lnTo>
                  <a:pt x="63684" y="9862"/>
                </a:lnTo>
                <a:lnTo>
                  <a:pt x="52671" y="2785"/>
                </a:lnTo>
                <a:lnTo>
                  <a:pt x="39634" y="0"/>
                </a:lnTo>
                <a:lnTo>
                  <a:pt x="34306" y="266"/>
                </a:lnTo>
                <a:lnTo>
                  <a:pt x="21149" y="4324"/>
                </a:lnTo>
                <a:lnTo>
                  <a:pt x="10478" y="12339"/>
                </a:lnTo>
                <a:lnTo>
                  <a:pt x="3144" y="23365"/>
                </a:lnTo>
                <a:lnTo>
                  <a:pt x="0" y="36455"/>
                </a:lnTo>
                <a:lnTo>
                  <a:pt x="16" y="40906"/>
                </a:lnTo>
                <a:lnTo>
                  <a:pt x="4137" y="54375"/>
                </a:lnTo>
                <a:lnTo>
                  <a:pt x="12312" y="64935"/>
                </a:lnTo>
                <a:lnTo>
                  <a:pt x="23463" y="72049"/>
                </a:lnTo>
                <a:lnTo>
                  <a:pt x="36511" y="75176"/>
                </a:lnTo>
                <a:lnTo>
                  <a:pt x="41926" y="75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728459" y="2289810"/>
            <a:ext cx="1431290" cy="2211070"/>
          </a:xfrm>
          <a:custGeom>
            <a:avLst/>
            <a:gdLst/>
            <a:ahLst/>
            <a:cxnLst/>
            <a:rect l="l" t="t" r="r" b="b"/>
            <a:pathLst>
              <a:path w="1431290" h="2211069">
                <a:moveTo>
                  <a:pt x="1423670" y="2211070"/>
                </a:moveTo>
                <a:lnTo>
                  <a:pt x="1427480" y="2208529"/>
                </a:lnTo>
                <a:lnTo>
                  <a:pt x="1431290" y="2205990"/>
                </a:lnTo>
                <a:lnTo>
                  <a:pt x="7620" y="0"/>
                </a:lnTo>
                <a:lnTo>
                  <a:pt x="3810" y="2539"/>
                </a:lnTo>
                <a:lnTo>
                  <a:pt x="0" y="5079"/>
                </a:lnTo>
                <a:lnTo>
                  <a:pt x="1423670" y="2211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134631" y="4487105"/>
            <a:ext cx="75606" cy="74855"/>
          </a:xfrm>
          <a:custGeom>
            <a:avLst/>
            <a:gdLst/>
            <a:ahLst/>
            <a:cxnLst/>
            <a:rect l="l" t="t" r="r" b="b"/>
            <a:pathLst>
              <a:path w="75606" h="74855">
                <a:moveTo>
                  <a:pt x="6068" y="58224"/>
                </a:moveTo>
                <a:lnTo>
                  <a:pt x="14546" y="67017"/>
                </a:lnTo>
                <a:lnTo>
                  <a:pt x="25104" y="72629"/>
                </a:lnTo>
                <a:lnTo>
                  <a:pt x="36847" y="74855"/>
                </a:lnTo>
                <a:lnTo>
                  <a:pt x="48880" y="73487"/>
                </a:lnTo>
                <a:lnTo>
                  <a:pt x="58138" y="69654"/>
                </a:lnTo>
                <a:lnTo>
                  <a:pt x="67262" y="61411"/>
                </a:lnTo>
                <a:lnTo>
                  <a:pt x="73146" y="51030"/>
                </a:lnTo>
                <a:lnTo>
                  <a:pt x="75606" y="39429"/>
                </a:lnTo>
                <a:lnTo>
                  <a:pt x="74458" y="27526"/>
                </a:lnTo>
                <a:lnTo>
                  <a:pt x="69568" y="16314"/>
                </a:lnTo>
                <a:lnTo>
                  <a:pt x="61066" y="7611"/>
                </a:lnTo>
                <a:lnTo>
                  <a:pt x="50397" y="2084"/>
                </a:lnTo>
                <a:lnTo>
                  <a:pt x="38625" y="0"/>
                </a:lnTo>
                <a:lnTo>
                  <a:pt x="26817" y="1624"/>
                </a:lnTo>
                <a:lnTo>
                  <a:pt x="17498" y="6154"/>
                </a:lnTo>
                <a:lnTo>
                  <a:pt x="8246" y="13930"/>
                </a:lnTo>
                <a:lnTo>
                  <a:pt x="2348" y="24153"/>
                </a:lnTo>
                <a:lnTo>
                  <a:pt x="0" y="35794"/>
                </a:lnTo>
                <a:lnTo>
                  <a:pt x="1392" y="47821"/>
                </a:lnTo>
                <a:lnTo>
                  <a:pt x="6068" y="5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572000" y="3373120"/>
            <a:ext cx="3600450" cy="1151889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0" y="0"/>
                </a:moveTo>
                <a:lnTo>
                  <a:pt x="3600450" y="11518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556510" y="2221229"/>
            <a:ext cx="4175760" cy="71120"/>
          </a:xfrm>
          <a:custGeom>
            <a:avLst/>
            <a:gdLst/>
            <a:ahLst/>
            <a:cxnLst/>
            <a:rect l="l" t="t" r="r" b="b"/>
            <a:pathLst>
              <a:path w="4175760" h="71120">
                <a:moveTo>
                  <a:pt x="0" y="0"/>
                </a:moveTo>
                <a:lnTo>
                  <a:pt x="4175760" y="711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03350" y="3373120"/>
            <a:ext cx="3168650" cy="143509"/>
          </a:xfrm>
          <a:custGeom>
            <a:avLst/>
            <a:gdLst/>
            <a:ahLst/>
            <a:cxnLst/>
            <a:rect l="l" t="t" r="r" b="b"/>
            <a:pathLst>
              <a:path w="3168650" h="143509">
                <a:moveTo>
                  <a:pt x="0" y="143509"/>
                </a:moveTo>
                <a:lnTo>
                  <a:pt x="316865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067810" y="282702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066540" y="256540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89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89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542790" y="2585720"/>
            <a:ext cx="0" cy="236219"/>
          </a:xfrm>
          <a:custGeom>
            <a:avLst/>
            <a:gdLst/>
            <a:ahLst/>
            <a:cxnLst/>
            <a:rect l="l" t="t" r="r" b="b"/>
            <a:pathLst>
              <a:path h="236219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307580" y="2034539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306309" y="177292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782559" y="179451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884159" y="505841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882890" y="4796790"/>
            <a:ext cx="957579" cy="576580"/>
          </a:xfrm>
          <a:custGeom>
            <a:avLst/>
            <a:gdLst/>
            <a:ahLst/>
            <a:cxnLst/>
            <a:rect l="l" t="t" r="r" b="b"/>
            <a:pathLst>
              <a:path w="957579" h="576580">
                <a:moveTo>
                  <a:pt x="478789" y="576580"/>
                </a:moveTo>
                <a:lnTo>
                  <a:pt x="0" y="576580"/>
                </a:lnTo>
                <a:lnTo>
                  <a:pt x="0" y="0"/>
                </a:lnTo>
                <a:lnTo>
                  <a:pt x="957579" y="0"/>
                </a:lnTo>
                <a:lnTo>
                  <a:pt x="957579" y="576580"/>
                </a:lnTo>
                <a:lnTo>
                  <a:pt x="478789" y="5765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359140" y="481838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419600" y="2832100"/>
            <a:ext cx="254000" cy="279400"/>
          </a:xfrm>
          <a:custGeom>
            <a:avLst/>
            <a:gdLst/>
            <a:ahLst/>
            <a:cxnLst/>
            <a:rect l="l" t="t" r="r" b="b"/>
            <a:pathLst>
              <a:path w="254000" h="279400">
                <a:moveTo>
                  <a:pt x="0" y="279400"/>
                </a:moveTo>
                <a:lnTo>
                  <a:pt x="2540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572000" y="2298700"/>
            <a:ext cx="2133600" cy="1054100"/>
          </a:xfrm>
          <a:custGeom>
            <a:avLst/>
            <a:gdLst/>
            <a:ahLst/>
            <a:cxnLst/>
            <a:rect l="l" t="t" r="r" b="b"/>
            <a:pathLst>
              <a:path w="2133600" h="1054100">
                <a:moveTo>
                  <a:pt x="0" y="1054100"/>
                </a:moveTo>
                <a:lnTo>
                  <a:pt x="2133600" y="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564120" y="2461260"/>
            <a:ext cx="1296670" cy="824229"/>
          </a:xfrm>
          <a:custGeom>
            <a:avLst/>
            <a:gdLst/>
            <a:ahLst/>
            <a:cxnLst/>
            <a:rect l="l" t="t" r="r" b="b"/>
            <a:pathLst>
              <a:path w="1296670" h="824229">
                <a:moveTo>
                  <a:pt x="0" y="0"/>
                </a:moveTo>
                <a:lnTo>
                  <a:pt x="0" y="824229"/>
                </a:lnTo>
                <a:lnTo>
                  <a:pt x="1296670" y="824229"/>
                </a:lnTo>
                <a:lnTo>
                  <a:pt x="12966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533900" y="3378200"/>
            <a:ext cx="3670300" cy="1155700"/>
          </a:xfrm>
          <a:custGeom>
            <a:avLst/>
            <a:gdLst/>
            <a:ahLst/>
            <a:cxnLst/>
            <a:rect l="l" t="t" r="r" b="b"/>
            <a:pathLst>
              <a:path w="3670300" h="1155700">
                <a:moveTo>
                  <a:pt x="0" y="0"/>
                </a:moveTo>
                <a:lnTo>
                  <a:pt x="3670300" y="115570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572000" y="3378200"/>
            <a:ext cx="139700" cy="1511300"/>
          </a:xfrm>
          <a:custGeom>
            <a:avLst/>
            <a:gdLst/>
            <a:ahLst/>
            <a:cxnLst/>
            <a:rect l="l" t="t" r="r" b="b"/>
            <a:pathLst>
              <a:path w="139700" h="1511300">
                <a:moveTo>
                  <a:pt x="0" y="0"/>
                </a:moveTo>
                <a:lnTo>
                  <a:pt x="139700" y="151130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897120" y="4290060"/>
            <a:ext cx="1297939" cy="824229"/>
          </a:xfrm>
          <a:custGeom>
            <a:avLst/>
            <a:gdLst/>
            <a:ahLst/>
            <a:cxnLst/>
            <a:rect l="l" t="t" r="r" b="b"/>
            <a:pathLst>
              <a:path w="1297939" h="824229">
                <a:moveTo>
                  <a:pt x="0" y="0"/>
                </a:moveTo>
                <a:lnTo>
                  <a:pt x="0" y="824229"/>
                </a:lnTo>
                <a:lnTo>
                  <a:pt x="1297939" y="824229"/>
                </a:lnTo>
                <a:lnTo>
                  <a:pt x="1297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78700" y="2095500"/>
            <a:ext cx="228600" cy="203200"/>
          </a:xfrm>
          <a:custGeom>
            <a:avLst/>
            <a:gdLst/>
            <a:ahLst/>
            <a:cxnLst/>
            <a:rect l="l" t="t" r="r" b="b"/>
            <a:pathLst>
              <a:path w="228600" h="203200">
                <a:moveTo>
                  <a:pt x="0" y="203200"/>
                </a:moveTo>
                <a:lnTo>
                  <a:pt x="2286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58570" y="1529079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258570" y="126746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33550" y="128905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2580" y="289814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1310" y="263652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7560" y="265811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22170" y="5562600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22170" y="5299710"/>
            <a:ext cx="957580" cy="576580"/>
          </a:xfrm>
          <a:custGeom>
            <a:avLst/>
            <a:gdLst/>
            <a:ahLst/>
            <a:cxnLst/>
            <a:rect l="l" t="t" r="r" b="b"/>
            <a:pathLst>
              <a:path w="957580" h="576580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597150" y="5321300"/>
            <a:ext cx="0" cy="236219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70730" y="5490210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70730" y="5229860"/>
            <a:ext cx="956310" cy="575309"/>
          </a:xfrm>
          <a:custGeom>
            <a:avLst/>
            <a:gdLst/>
            <a:ahLst/>
            <a:cxnLst/>
            <a:rect l="l" t="t" r="r" b="b"/>
            <a:pathLst>
              <a:path w="956310" h="575310">
                <a:moveTo>
                  <a:pt x="478790" y="575309"/>
                </a:moveTo>
                <a:lnTo>
                  <a:pt x="0" y="575309"/>
                </a:lnTo>
                <a:lnTo>
                  <a:pt x="0" y="0"/>
                </a:lnTo>
                <a:lnTo>
                  <a:pt x="956310" y="0"/>
                </a:lnTo>
                <a:lnTo>
                  <a:pt x="956310" y="575309"/>
                </a:lnTo>
                <a:lnTo>
                  <a:pt x="478790" y="57530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45710" y="525018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10100" y="5511800"/>
            <a:ext cx="190500" cy="228600"/>
          </a:xfrm>
          <a:custGeom>
            <a:avLst/>
            <a:gdLst/>
            <a:ahLst/>
            <a:cxnLst/>
            <a:rect l="l" t="t" r="r" b="b"/>
            <a:pathLst>
              <a:path w="190500" h="228600">
                <a:moveTo>
                  <a:pt x="0" y="228600"/>
                </a:moveTo>
                <a:lnTo>
                  <a:pt x="1905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064510" y="271700"/>
            <a:ext cx="5218938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00">
              <a:lnSpc>
                <a:spcPts val="2155"/>
              </a:lnSpc>
              <a:spcBef>
                <a:spcPts val="107"/>
              </a:spcBef>
            </a:pP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W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271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up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-47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11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sz="2000" spc="88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v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rtex</a:t>
            </a:r>
            <a:r>
              <a:rPr sz="2000" spc="488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j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nt</a:t>
            </a:r>
            <a:r>
              <a:rPr sz="20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2000" spc="16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wi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sz="2000" spc="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‘w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k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ng</a:t>
            </a:r>
            <a:r>
              <a:rPr sz="2000" spc="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v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lu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e’</a:t>
            </a:r>
            <a:r>
              <a:rPr sz="2000" spc="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or</a:t>
            </a:r>
            <a:r>
              <a:rPr sz="2000" spc="8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000" spc="6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otal</a:t>
            </a:r>
            <a:r>
              <a:rPr sz="2000" spc="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from</a:t>
            </a:r>
            <a:r>
              <a:rPr sz="2000" spc="5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,</a:t>
            </a:r>
            <a:r>
              <a:rPr sz="2000" spc="-15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064510" y="881300"/>
            <a:ext cx="216970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g</a:t>
            </a:r>
            <a:r>
              <a:rPr sz="2000" spc="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000" spc="5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an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241290" y="881300"/>
            <a:ext cx="825288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sz="20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073394" y="881300"/>
            <a:ext cx="275628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dirty="0" smtClean="0">
                <a:solidFill>
                  <a:srgbClr val="3333CC"/>
                </a:solidFill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55080" y="881300"/>
            <a:ext cx="43154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14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’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793992" y="881300"/>
            <a:ext cx="1280625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erm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en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64510" y="1186100"/>
            <a:ext cx="600752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72078" y="1186100"/>
            <a:ext cx="276055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953764" y="1186100"/>
            <a:ext cx="27503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5.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73300" y="192651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90390" y="19378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09740" y="2071290"/>
            <a:ext cx="21865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38630" y="251317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69920" y="2674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57850" y="281797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62190" y="2928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37790" y="31570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65370" y="3224450"/>
            <a:ext cx="24693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49020" y="336669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74740" y="36142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26740" y="4071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22140" y="4071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55139" y="42238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249920" y="4448730"/>
            <a:ext cx="26106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27140" y="48334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78350" y="495165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83940" y="49858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00910" y="5024040"/>
            <a:ext cx="246930" cy="27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22170" y="5299710"/>
            <a:ext cx="474980" cy="26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0">
              <a:lnSpc>
                <a:spcPts val="179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97150" y="5299710"/>
            <a:ext cx="482600" cy="26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5397" marR="158312" algn="ctr">
              <a:lnSpc>
                <a:spcPts val="179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22170" y="5562600"/>
            <a:ext cx="957580" cy="313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3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70730" y="5229860"/>
            <a:ext cx="474979" cy="260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5045709" y="5229860"/>
            <a:ext cx="481330" cy="260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4570730" y="5490210"/>
            <a:ext cx="95631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120">
              <a:lnSpc>
                <a:spcPct val="95825"/>
              </a:lnSpc>
              <a:spcBef>
                <a:spcPts val="434"/>
              </a:spcBef>
            </a:pPr>
            <a:r>
              <a:rPr sz="1600" spc="0" dirty="0" smtClean="0">
                <a:latin typeface="Times New Roman"/>
                <a:cs typeface="Times New Roman"/>
              </a:rPr>
              <a:t>8 </a:t>
            </a:r>
            <a:r>
              <a:rPr sz="1600" spc="358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82890" y="479679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8359140" y="4796790"/>
            <a:ext cx="481329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7882890" y="5058410"/>
            <a:ext cx="957579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879">
              <a:lnSpc>
                <a:spcPct val="95825"/>
              </a:lnSpc>
              <a:spcBef>
                <a:spcPts val="445"/>
              </a:spcBef>
            </a:pPr>
            <a:r>
              <a:rPr sz="1600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6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97120" y="4290060"/>
            <a:ext cx="1297939" cy="824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 marR="158722">
              <a:lnSpc>
                <a:spcPct val="99754"/>
              </a:lnSpc>
              <a:spcBef>
                <a:spcPts val="47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7</a:t>
            </a:r>
            <a:r>
              <a:rPr sz="1600" spc="12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&lt;</a:t>
            </a:r>
            <a:r>
              <a:rPr sz="1600" spc="71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8</a:t>
            </a:r>
            <a:r>
              <a:rPr sz="1600" spc="127" dirty="0" smtClean="0">
                <a:latin typeface="Times New Roman"/>
                <a:cs typeface="Times New Roman"/>
              </a:rPr>
              <a:t> </a:t>
            </a:r>
            <a:r>
              <a:rPr sz="1600" spc="9" dirty="0" smtClean="0">
                <a:latin typeface="Times New Roman"/>
                <a:cs typeface="Times New Roman"/>
              </a:rPr>
              <a:t>s</a:t>
            </a:r>
            <a:r>
              <a:rPr sz="1600" spc="0" dirty="0" smtClean="0">
                <a:latin typeface="Times New Roman"/>
                <a:cs typeface="Times New Roman"/>
              </a:rPr>
              <a:t>o </a:t>
            </a:r>
            <a:r>
              <a:rPr sz="1600" spc="-4" dirty="0" smtClean="0">
                <a:latin typeface="Times New Roman"/>
                <a:cs typeface="Times New Roman"/>
              </a:rPr>
              <a:t>r</a:t>
            </a:r>
            <a:r>
              <a:rPr sz="1600" spc="0" dirty="0" smtClean="0">
                <a:latin typeface="Times New Roman"/>
                <a:cs typeface="Times New Roman"/>
              </a:rPr>
              <a:t>e</a:t>
            </a:r>
            <a:r>
              <a:rPr sz="1600" spc="-9" dirty="0" smtClean="0">
                <a:latin typeface="Times New Roman"/>
                <a:cs typeface="Times New Roman"/>
              </a:rPr>
              <a:t>p</a:t>
            </a:r>
            <a:r>
              <a:rPr sz="1600" spc="4" dirty="0" smtClean="0">
                <a:latin typeface="Times New Roman"/>
                <a:cs typeface="Times New Roman"/>
              </a:rPr>
              <a:t>l</a:t>
            </a:r>
            <a:r>
              <a:rPr sz="1600" spc="0" dirty="0" smtClean="0">
                <a:latin typeface="Times New Roman"/>
                <a:cs typeface="Times New Roman"/>
              </a:rPr>
              <a:t>a</a:t>
            </a:r>
            <a:r>
              <a:rPr sz="1600" spc="9" dirty="0" smtClean="0">
                <a:latin typeface="Times New Roman"/>
                <a:cs typeface="Times New Roman"/>
              </a:rPr>
              <a:t>c</a:t>
            </a:r>
            <a:r>
              <a:rPr sz="1600" spc="0" dirty="0" smtClean="0">
                <a:latin typeface="Times New Roman"/>
                <a:cs typeface="Times New Roman"/>
              </a:rPr>
              <a:t>e</a:t>
            </a:r>
            <a:r>
              <a:rPr sz="1600" spc="39" dirty="0" smtClean="0">
                <a:latin typeface="Times New Roman"/>
                <a:cs typeface="Times New Roman"/>
              </a:rPr>
              <a:t> </a:t>
            </a:r>
            <a:r>
              <a:rPr sz="1600" spc="-4" dirty="0" smtClean="0">
                <a:latin typeface="Times New Roman"/>
                <a:cs typeface="Times New Roman"/>
              </a:rPr>
              <a:t>t</a:t>
            </a:r>
            <a:r>
              <a:rPr sz="1600" spc="0" dirty="0" smtClean="0">
                <a:latin typeface="Times New Roman"/>
                <a:cs typeface="Times New Roman"/>
              </a:rPr>
              <a:t>he </a:t>
            </a:r>
            <a:r>
              <a:rPr sz="1600" spc="-4" dirty="0" smtClean="0">
                <a:latin typeface="Times New Roman"/>
                <a:cs typeface="Times New Roman"/>
              </a:rPr>
              <a:t>t-</a:t>
            </a:r>
            <a:r>
              <a:rPr sz="1600" spc="4" dirty="0" smtClean="0">
                <a:latin typeface="Times New Roman"/>
                <a:cs typeface="Times New Roman"/>
              </a:rPr>
              <a:t>l</a:t>
            </a:r>
            <a:r>
              <a:rPr sz="1600" spc="0" dirty="0" smtClean="0">
                <a:latin typeface="Times New Roman"/>
                <a:cs typeface="Times New Roman"/>
              </a:rPr>
              <a:t>abel</a:t>
            </a:r>
            <a:r>
              <a:rPr sz="1600" spc="39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h</a:t>
            </a:r>
            <a:r>
              <a:rPr sz="1600" spc="-9" dirty="0" smtClean="0">
                <a:latin typeface="Times New Roman"/>
                <a:cs typeface="Times New Roman"/>
              </a:rPr>
              <a:t>e</a:t>
            </a:r>
            <a:r>
              <a:rPr sz="1600" spc="-4" dirty="0" smtClean="0">
                <a:latin typeface="Times New Roman"/>
                <a:cs typeface="Times New Roman"/>
              </a:rPr>
              <a:t>r</a:t>
            </a:r>
            <a:r>
              <a:rPr sz="1600" spc="0" dirty="0" smtClean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1310" y="263652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969" marR="166389" algn="ctr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7560" y="263652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951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1310" y="289814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066540" y="2565400"/>
            <a:ext cx="476249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0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42789" y="256540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968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6540" y="282702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570">
              <a:lnSpc>
                <a:spcPts val="1839"/>
              </a:lnSpc>
              <a:spcBef>
                <a:spcPts val="30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7  </a:t>
            </a:r>
            <a:r>
              <a:rPr sz="1600" spc="298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6  </a:t>
            </a:r>
            <a:r>
              <a:rPr sz="1600" spc="78" dirty="0" smtClean="0">
                <a:latin typeface="Times New Roman"/>
                <a:cs typeface="Times New Roman"/>
              </a:rPr>
              <a:t> </a:t>
            </a:r>
            <a:r>
              <a:rPr sz="2400" spc="0" baseline="-3623" dirty="0" smtClean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4120" y="2461260"/>
            <a:ext cx="1296670" cy="8242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 marR="157655">
              <a:lnSpc>
                <a:spcPct val="99754"/>
              </a:lnSpc>
              <a:spcBef>
                <a:spcPts val="47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7</a:t>
            </a:r>
            <a:r>
              <a:rPr sz="1600" spc="12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&lt;</a:t>
            </a:r>
            <a:r>
              <a:rPr sz="1600" spc="71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8</a:t>
            </a:r>
            <a:r>
              <a:rPr sz="1600" spc="12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so </a:t>
            </a:r>
            <a:r>
              <a:rPr sz="1600" spc="-16" dirty="0" smtClean="0">
                <a:latin typeface="Times New Roman"/>
                <a:cs typeface="Times New Roman"/>
              </a:rPr>
              <a:t>r</a:t>
            </a:r>
            <a:r>
              <a:rPr sz="1600" spc="0" dirty="0" smtClean="0">
                <a:latin typeface="Times New Roman"/>
                <a:cs typeface="Times New Roman"/>
              </a:rPr>
              <a:t>eplace</a:t>
            </a:r>
            <a:r>
              <a:rPr sz="1600" spc="22" dirty="0" smtClean="0">
                <a:latin typeface="Times New Roman"/>
                <a:cs typeface="Times New Roman"/>
              </a:rPr>
              <a:t> </a:t>
            </a:r>
            <a:r>
              <a:rPr sz="1600" spc="-4" dirty="0" smtClean="0">
                <a:latin typeface="Times New Roman"/>
                <a:cs typeface="Times New Roman"/>
              </a:rPr>
              <a:t>t</a:t>
            </a:r>
            <a:r>
              <a:rPr sz="1600" spc="0" dirty="0" smtClean="0">
                <a:latin typeface="Times New Roman"/>
                <a:cs typeface="Times New Roman"/>
              </a:rPr>
              <a:t>he </a:t>
            </a:r>
            <a:r>
              <a:rPr sz="1600" spc="-4" dirty="0" smtClean="0">
                <a:latin typeface="Times New Roman"/>
                <a:cs typeface="Times New Roman"/>
              </a:rPr>
              <a:t>t-</a:t>
            </a:r>
            <a:r>
              <a:rPr sz="1600" spc="4" dirty="0" smtClean="0">
                <a:latin typeface="Times New Roman"/>
                <a:cs typeface="Times New Roman"/>
              </a:rPr>
              <a:t>l</a:t>
            </a:r>
            <a:r>
              <a:rPr sz="1600" spc="0" dirty="0" smtClean="0">
                <a:latin typeface="Times New Roman"/>
                <a:cs typeface="Times New Roman"/>
              </a:rPr>
              <a:t>a</a:t>
            </a:r>
            <a:r>
              <a:rPr sz="1600" spc="-9" dirty="0" smtClean="0">
                <a:latin typeface="Times New Roman"/>
                <a:cs typeface="Times New Roman"/>
              </a:rPr>
              <a:t>b</a:t>
            </a:r>
            <a:r>
              <a:rPr sz="1600" spc="0" dirty="0" smtClean="0">
                <a:latin typeface="Times New Roman"/>
                <a:cs typeface="Times New Roman"/>
              </a:rPr>
              <a:t>el</a:t>
            </a:r>
            <a:r>
              <a:rPr sz="1600" spc="50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h</a:t>
            </a:r>
            <a:r>
              <a:rPr sz="1600" spc="-9" dirty="0" smtClean="0">
                <a:latin typeface="Times New Roman"/>
                <a:cs typeface="Times New Roman"/>
              </a:rPr>
              <a:t>e</a:t>
            </a:r>
            <a:r>
              <a:rPr sz="1600" spc="-4" dirty="0" smtClean="0">
                <a:latin typeface="Times New Roman"/>
                <a:cs typeface="Times New Roman"/>
              </a:rPr>
              <a:t>r</a:t>
            </a:r>
            <a:r>
              <a:rPr sz="1600" spc="0" dirty="0" smtClean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06309" y="177292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7782559" y="177292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306309" y="203454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7160">
              <a:lnSpc>
                <a:spcPct val="95825"/>
              </a:lnSpc>
              <a:spcBef>
                <a:spcPts val="44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8  </a:t>
            </a:r>
            <a:r>
              <a:rPr sz="1600" spc="19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570" y="1267460"/>
            <a:ext cx="474980" cy="261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700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3550" y="1267460"/>
            <a:ext cx="482600" cy="261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967" marR="169742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570" y="1529079"/>
            <a:ext cx="957580" cy="314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550">
              <a:lnSpc>
                <a:spcPct val="95825"/>
              </a:lnSpc>
              <a:spcBef>
                <a:spcPts val="31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9070" y="173990"/>
            <a:ext cx="1799590" cy="822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9"/>
              </a:spcBef>
            </a:pPr>
            <a:endParaRPr sz="500"/>
          </a:p>
          <a:p>
            <a:pPr marL="213359">
              <a:lnSpc>
                <a:spcPct val="95825"/>
              </a:lnSpc>
            </a:pPr>
            <a:r>
              <a:rPr sz="2400" b="1" spc="-4" dirty="0" smtClean="0">
                <a:latin typeface="Times New Roman"/>
                <a:cs typeface="Times New Roman"/>
              </a:rPr>
              <a:t>D</a:t>
            </a:r>
            <a:r>
              <a:rPr sz="2400" b="1" spc="0" dirty="0" smtClean="0">
                <a:latin typeface="Times New Roman"/>
                <a:cs typeface="Times New Roman"/>
              </a:rPr>
              <a:t>i</a:t>
            </a:r>
            <a:r>
              <a:rPr sz="2400" b="1" spc="9" dirty="0" smtClean="0">
                <a:latin typeface="Times New Roman"/>
                <a:cs typeface="Times New Roman"/>
              </a:rPr>
              <a:t>j</a:t>
            </a:r>
            <a:r>
              <a:rPr sz="2400" b="1" spc="-4" dirty="0" smtClean="0">
                <a:latin typeface="Times New Roman"/>
                <a:cs typeface="Times New Roman"/>
              </a:rPr>
              <a:t>ks</a:t>
            </a:r>
            <a:r>
              <a:rPr sz="2400" b="1" spc="0" dirty="0" smtClean="0">
                <a:latin typeface="Times New Roman"/>
                <a:cs typeface="Times New Roman"/>
              </a:rPr>
              <a:t>t</a:t>
            </a:r>
            <a:r>
              <a:rPr sz="2400" b="1" spc="4" dirty="0" smtClean="0">
                <a:latin typeface="Times New Roman"/>
                <a:cs typeface="Times New Roman"/>
              </a:rPr>
              <a:t>r</a:t>
            </a:r>
            <a:r>
              <a:rPr sz="2400" b="1" spc="-4" dirty="0" smtClean="0">
                <a:latin typeface="Times New Roman"/>
                <a:cs typeface="Times New Roman"/>
              </a:rPr>
              <a:t>a</a:t>
            </a:r>
            <a:r>
              <a:rPr sz="2400" b="1" spc="0" dirty="0" smtClean="0">
                <a:latin typeface="Times New Roman"/>
                <a:cs typeface="Times New Roman"/>
              </a:rPr>
              <a:t>’s</a:t>
            </a:r>
            <a:endParaRPr sz="2400">
              <a:latin typeface="Times New Roman"/>
              <a:cs typeface="Times New Roman"/>
            </a:endParaRPr>
          </a:p>
          <a:p>
            <a:pPr marL="180340">
              <a:lnSpc>
                <a:spcPct val="95825"/>
              </a:lnSpc>
              <a:spcBef>
                <a:spcPts val="120"/>
              </a:spcBef>
            </a:pPr>
            <a:r>
              <a:rPr sz="2400" b="1" spc="-4" dirty="0" smtClean="0">
                <a:latin typeface="Times New Roman"/>
                <a:cs typeface="Times New Roman"/>
              </a:rPr>
              <a:t>A</a:t>
            </a:r>
            <a:r>
              <a:rPr sz="2400" b="1" spc="0" dirty="0" smtClean="0">
                <a:latin typeface="Times New Roman"/>
                <a:cs typeface="Times New Roman"/>
              </a:rPr>
              <a:t>l</a:t>
            </a:r>
            <a:r>
              <a:rPr sz="2400" b="1" spc="-4" dirty="0" smtClean="0">
                <a:latin typeface="Times New Roman"/>
                <a:cs typeface="Times New Roman"/>
              </a:rPr>
              <a:t>g</a:t>
            </a:r>
            <a:r>
              <a:rPr sz="2400" b="1" spc="4" dirty="0" smtClean="0">
                <a:latin typeface="Times New Roman"/>
                <a:cs typeface="Times New Roman"/>
              </a:rPr>
              <a:t>o</a:t>
            </a:r>
            <a:r>
              <a:rPr sz="2400" b="1" spc="-4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i</a:t>
            </a:r>
            <a:r>
              <a:rPr sz="2400" b="1" spc="9" dirty="0" smtClean="0">
                <a:latin typeface="Times New Roman"/>
                <a:cs typeface="Times New Roman"/>
              </a:rPr>
              <a:t>t</a:t>
            </a:r>
            <a:r>
              <a:rPr sz="2400" b="1" spc="-4" dirty="0" smtClean="0">
                <a:latin typeface="Times New Roman"/>
                <a:cs typeface="Times New Roman"/>
              </a:rPr>
              <a:t>h</a:t>
            </a:r>
            <a:r>
              <a:rPr sz="2400" b="1" spc="0" dirty="0" smtClean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B556-7C52-48EC-9ECF-16CC7067BD04}" type="slidenum">
              <a:rPr lang="zh-CN" altLang="en-US" smtClean="0">
                <a:solidFill>
                  <a:srgbClr val="000000"/>
                </a:solidFill>
              </a:rPr>
              <a:pPr/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23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en-US" altLang="en-US" dirty="0" smtClean="0"/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altLang="en-US" dirty="0" smtClean="0"/>
              <a:t>In this chapter, you will:</a:t>
            </a:r>
          </a:p>
          <a:p>
            <a:pPr>
              <a:defRPr/>
            </a:pPr>
            <a:r>
              <a:rPr lang="en-US" altLang="en-US" dirty="0" smtClean="0"/>
              <a:t>Implement </a:t>
            </a:r>
            <a:r>
              <a:rPr lang="en-US" altLang="en-US" dirty="0"/>
              <a:t>the shortest path algorithm</a:t>
            </a:r>
          </a:p>
          <a:p>
            <a:pPr marL="68554" indent="0">
              <a:buNone/>
              <a:defRPr/>
            </a:pPr>
            <a:endParaRPr lang="en-US" altLang="en-US" dirty="0"/>
          </a:p>
          <a:p>
            <a:pPr marL="0" indent="0">
              <a:buNone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668" indent="-285642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2567" indent="-228513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9592" indent="-2285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6618" indent="-2285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3644" indent="-2285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0671" indent="-2285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7697" indent="-2285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4723" indent="-2285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5DFDA2-31C6-4029-91A5-EAF3DD50BBBE}" type="slidenum">
              <a:rPr lang="en-US" altLang="en-US" sz="1200">
                <a:solidFill>
                  <a:prstClr val="white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326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bject 9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79070" y="173990"/>
            <a:ext cx="1799590" cy="822959"/>
          </a:xfrm>
          <a:custGeom>
            <a:avLst/>
            <a:gdLst/>
            <a:ahLst/>
            <a:cxnLst/>
            <a:rect l="l" t="t" r="r" b="b"/>
            <a:pathLst>
              <a:path w="1799590" h="822959">
                <a:moveTo>
                  <a:pt x="900430" y="822959"/>
                </a:moveTo>
                <a:lnTo>
                  <a:pt x="0" y="822959"/>
                </a:lnTo>
                <a:lnTo>
                  <a:pt x="0" y="0"/>
                </a:lnTo>
                <a:lnTo>
                  <a:pt x="1799590" y="0"/>
                </a:lnTo>
                <a:lnTo>
                  <a:pt x="1799590" y="822959"/>
                </a:lnTo>
                <a:lnTo>
                  <a:pt x="900430" y="822959"/>
                </a:lnTo>
                <a:close/>
              </a:path>
            </a:pathLst>
          </a:custGeom>
          <a:ln w="9344">
            <a:solidFill>
              <a:srgbClr val="0000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27500" y="2819400"/>
            <a:ext cx="254000" cy="279400"/>
          </a:xfrm>
          <a:custGeom>
            <a:avLst/>
            <a:gdLst/>
            <a:ahLst/>
            <a:cxnLst/>
            <a:rect l="l" t="t" r="r" b="b"/>
            <a:pathLst>
              <a:path w="254000" h="279400">
                <a:moveTo>
                  <a:pt x="0" y="279400"/>
                </a:moveTo>
                <a:lnTo>
                  <a:pt x="2540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99540" y="3512820"/>
            <a:ext cx="1070610" cy="1423669"/>
          </a:xfrm>
          <a:custGeom>
            <a:avLst/>
            <a:gdLst/>
            <a:ahLst/>
            <a:cxnLst/>
            <a:rect l="l" t="t" r="r" b="b"/>
            <a:pathLst>
              <a:path w="1070610" h="1423669">
                <a:moveTo>
                  <a:pt x="1062990" y="1423669"/>
                </a:moveTo>
                <a:lnTo>
                  <a:pt x="1066799" y="1421129"/>
                </a:lnTo>
                <a:lnTo>
                  <a:pt x="1070610" y="1417319"/>
                </a:lnTo>
                <a:lnTo>
                  <a:pt x="7619" y="0"/>
                </a:lnTo>
                <a:lnTo>
                  <a:pt x="3809" y="3809"/>
                </a:lnTo>
                <a:lnTo>
                  <a:pt x="0" y="6350"/>
                </a:lnTo>
                <a:lnTo>
                  <a:pt x="1062990" y="14236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46695" y="4920045"/>
            <a:ext cx="75443" cy="74798"/>
          </a:xfrm>
          <a:custGeom>
            <a:avLst/>
            <a:gdLst/>
            <a:ahLst/>
            <a:cxnLst/>
            <a:rect l="l" t="t" r="r" b="b"/>
            <a:pathLst>
              <a:path w="75443" h="74798">
                <a:moveTo>
                  <a:pt x="6944" y="59624"/>
                </a:moveTo>
                <a:lnTo>
                  <a:pt x="15905" y="68058"/>
                </a:lnTo>
                <a:lnTo>
                  <a:pt x="26728" y="73179"/>
                </a:lnTo>
                <a:lnTo>
                  <a:pt x="38464" y="74798"/>
                </a:lnTo>
                <a:lnTo>
                  <a:pt x="50167" y="72725"/>
                </a:lnTo>
                <a:lnTo>
                  <a:pt x="60284" y="67244"/>
                </a:lnTo>
                <a:lnTo>
                  <a:pt x="68837" y="58742"/>
                </a:lnTo>
                <a:lnTo>
                  <a:pt x="73956" y="48073"/>
                </a:lnTo>
                <a:lnTo>
                  <a:pt x="75443" y="36301"/>
                </a:lnTo>
                <a:lnTo>
                  <a:pt x="73098" y="24493"/>
                </a:lnTo>
                <a:lnTo>
                  <a:pt x="67904" y="15174"/>
                </a:lnTo>
                <a:lnTo>
                  <a:pt x="58944" y="6740"/>
                </a:lnTo>
                <a:lnTo>
                  <a:pt x="48121" y="1619"/>
                </a:lnTo>
                <a:lnTo>
                  <a:pt x="36385" y="0"/>
                </a:lnTo>
                <a:lnTo>
                  <a:pt x="24682" y="2072"/>
                </a:lnTo>
                <a:lnTo>
                  <a:pt x="14564" y="7554"/>
                </a:lnTo>
                <a:lnTo>
                  <a:pt x="5996" y="16270"/>
                </a:lnTo>
                <a:lnTo>
                  <a:pt x="1141" y="27226"/>
                </a:lnTo>
                <a:lnTo>
                  <a:pt x="0" y="39283"/>
                </a:lnTo>
                <a:lnTo>
                  <a:pt x="2572" y="51306"/>
                </a:lnTo>
                <a:lnTo>
                  <a:pt x="6944" y="5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19860" y="2240279"/>
            <a:ext cx="1120140" cy="1256030"/>
          </a:xfrm>
          <a:custGeom>
            <a:avLst/>
            <a:gdLst/>
            <a:ahLst/>
            <a:cxnLst/>
            <a:rect l="l" t="t" r="r" b="b"/>
            <a:pathLst>
              <a:path w="1120140" h="1256030">
                <a:moveTo>
                  <a:pt x="0" y="1249680"/>
                </a:moveTo>
                <a:lnTo>
                  <a:pt x="3809" y="1253490"/>
                </a:lnTo>
                <a:lnTo>
                  <a:pt x="7620" y="1256030"/>
                </a:lnTo>
                <a:lnTo>
                  <a:pt x="1120140" y="6350"/>
                </a:lnTo>
                <a:lnTo>
                  <a:pt x="1116330" y="3810"/>
                </a:lnTo>
                <a:lnTo>
                  <a:pt x="1112520" y="0"/>
                </a:lnTo>
                <a:lnTo>
                  <a:pt x="0" y="1249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65807" y="3478817"/>
            <a:ext cx="75084" cy="74354"/>
          </a:xfrm>
          <a:custGeom>
            <a:avLst/>
            <a:gdLst/>
            <a:ahLst/>
            <a:cxnLst/>
            <a:rect l="l" t="t" r="r" b="b"/>
            <a:pathLst>
              <a:path w="75084" h="74354">
                <a:moveTo>
                  <a:pt x="9602" y="12412"/>
                </a:moveTo>
                <a:lnTo>
                  <a:pt x="2880" y="22834"/>
                </a:lnTo>
                <a:lnTo>
                  <a:pt x="0" y="34527"/>
                </a:lnTo>
                <a:lnTo>
                  <a:pt x="892" y="46480"/>
                </a:lnTo>
                <a:lnTo>
                  <a:pt x="5490" y="57682"/>
                </a:lnTo>
                <a:lnTo>
                  <a:pt x="12142" y="65752"/>
                </a:lnTo>
                <a:lnTo>
                  <a:pt x="22810" y="71880"/>
                </a:lnTo>
                <a:lnTo>
                  <a:pt x="34889" y="74354"/>
                </a:lnTo>
                <a:lnTo>
                  <a:pt x="47127" y="73172"/>
                </a:lnTo>
                <a:lnTo>
                  <a:pt x="58277" y="68334"/>
                </a:lnTo>
                <a:lnTo>
                  <a:pt x="65482" y="61942"/>
                </a:lnTo>
                <a:lnTo>
                  <a:pt x="72203" y="51519"/>
                </a:lnTo>
                <a:lnTo>
                  <a:pt x="75084" y="39826"/>
                </a:lnTo>
                <a:lnTo>
                  <a:pt x="74191" y="27874"/>
                </a:lnTo>
                <a:lnTo>
                  <a:pt x="69593" y="16671"/>
                </a:lnTo>
                <a:lnTo>
                  <a:pt x="62942" y="8602"/>
                </a:lnTo>
                <a:lnTo>
                  <a:pt x="52273" y="2473"/>
                </a:lnTo>
                <a:lnTo>
                  <a:pt x="40194" y="0"/>
                </a:lnTo>
                <a:lnTo>
                  <a:pt x="27956" y="1182"/>
                </a:lnTo>
                <a:lnTo>
                  <a:pt x="16807" y="6019"/>
                </a:lnTo>
                <a:lnTo>
                  <a:pt x="9602" y="12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18697" y="2183687"/>
            <a:ext cx="74354" cy="74702"/>
          </a:xfrm>
          <a:custGeom>
            <a:avLst/>
            <a:gdLst/>
            <a:ahLst/>
            <a:cxnLst/>
            <a:rect l="l" t="t" r="r" b="b"/>
            <a:pathLst>
              <a:path w="74354" h="74702">
                <a:moveTo>
                  <a:pt x="65752" y="62942"/>
                </a:moveTo>
                <a:lnTo>
                  <a:pt x="71880" y="51775"/>
                </a:lnTo>
                <a:lnTo>
                  <a:pt x="74354" y="39655"/>
                </a:lnTo>
                <a:lnTo>
                  <a:pt x="73172" y="27623"/>
                </a:lnTo>
                <a:lnTo>
                  <a:pt x="68334" y="16720"/>
                </a:lnTo>
                <a:lnTo>
                  <a:pt x="61942" y="9602"/>
                </a:lnTo>
                <a:lnTo>
                  <a:pt x="51519" y="2880"/>
                </a:lnTo>
                <a:lnTo>
                  <a:pt x="39826" y="0"/>
                </a:lnTo>
                <a:lnTo>
                  <a:pt x="27874" y="892"/>
                </a:lnTo>
                <a:lnTo>
                  <a:pt x="16671" y="5490"/>
                </a:lnTo>
                <a:lnTo>
                  <a:pt x="8602" y="12142"/>
                </a:lnTo>
                <a:lnTo>
                  <a:pt x="2473" y="22679"/>
                </a:lnTo>
                <a:lnTo>
                  <a:pt x="0" y="34502"/>
                </a:lnTo>
                <a:lnTo>
                  <a:pt x="1182" y="46569"/>
                </a:lnTo>
                <a:lnTo>
                  <a:pt x="6019" y="57839"/>
                </a:lnTo>
                <a:lnTo>
                  <a:pt x="12412" y="65482"/>
                </a:lnTo>
                <a:lnTo>
                  <a:pt x="22834" y="72074"/>
                </a:lnTo>
                <a:lnTo>
                  <a:pt x="34527" y="74702"/>
                </a:lnTo>
                <a:lnTo>
                  <a:pt x="46480" y="73635"/>
                </a:lnTo>
                <a:lnTo>
                  <a:pt x="57682" y="69142"/>
                </a:lnTo>
                <a:lnTo>
                  <a:pt x="65752" y="62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53970" y="2217420"/>
            <a:ext cx="1993900" cy="1145539"/>
          </a:xfrm>
          <a:custGeom>
            <a:avLst/>
            <a:gdLst/>
            <a:ahLst/>
            <a:cxnLst/>
            <a:rect l="l" t="t" r="r" b="b"/>
            <a:pathLst>
              <a:path w="1993900" h="1145539">
                <a:moveTo>
                  <a:pt x="3810" y="0"/>
                </a:moveTo>
                <a:lnTo>
                  <a:pt x="2540" y="3809"/>
                </a:lnTo>
                <a:lnTo>
                  <a:pt x="0" y="7619"/>
                </a:lnTo>
                <a:lnTo>
                  <a:pt x="1990090" y="1145539"/>
                </a:lnTo>
                <a:lnTo>
                  <a:pt x="1991359" y="1140459"/>
                </a:lnTo>
                <a:lnTo>
                  <a:pt x="1993900" y="1136650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34493" y="3336454"/>
            <a:ext cx="75013" cy="74225"/>
          </a:xfrm>
          <a:custGeom>
            <a:avLst/>
            <a:gdLst/>
            <a:ahLst/>
            <a:cxnLst/>
            <a:rect l="l" t="t" r="r" b="b"/>
            <a:pathLst>
              <a:path w="75013" h="74225">
                <a:moveTo>
                  <a:pt x="18456" y="69685"/>
                </a:moveTo>
                <a:lnTo>
                  <a:pt x="29940" y="73881"/>
                </a:lnTo>
                <a:lnTo>
                  <a:pt x="41975" y="74225"/>
                </a:lnTo>
                <a:lnTo>
                  <a:pt x="53529" y="70974"/>
                </a:lnTo>
                <a:lnTo>
                  <a:pt x="63573" y="64385"/>
                </a:lnTo>
                <a:lnTo>
                  <a:pt x="70526" y="55715"/>
                </a:lnTo>
                <a:lnTo>
                  <a:pt x="74760" y="44036"/>
                </a:lnTo>
                <a:lnTo>
                  <a:pt x="75013" y="31874"/>
                </a:lnTo>
                <a:lnTo>
                  <a:pt x="71554" y="20381"/>
                </a:lnTo>
                <a:lnTo>
                  <a:pt x="64655" y="10710"/>
                </a:lnTo>
                <a:lnTo>
                  <a:pt x="56556" y="4915"/>
                </a:lnTo>
                <a:lnTo>
                  <a:pt x="45072" y="592"/>
                </a:lnTo>
                <a:lnTo>
                  <a:pt x="33038" y="0"/>
                </a:lnTo>
                <a:lnTo>
                  <a:pt x="21483" y="3072"/>
                </a:lnTo>
                <a:lnTo>
                  <a:pt x="11439" y="9746"/>
                </a:lnTo>
                <a:lnTo>
                  <a:pt x="4486" y="18885"/>
                </a:lnTo>
                <a:lnTo>
                  <a:pt x="252" y="29937"/>
                </a:lnTo>
                <a:lnTo>
                  <a:pt x="0" y="41800"/>
                </a:lnTo>
                <a:lnTo>
                  <a:pt x="3458" y="53322"/>
                </a:lnTo>
                <a:lnTo>
                  <a:pt x="10357" y="63348"/>
                </a:lnTo>
                <a:lnTo>
                  <a:pt x="18456" y="69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84120" y="3373120"/>
            <a:ext cx="2087880" cy="1584959"/>
          </a:xfrm>
          <a:custGeom>
            <a:avLst/>
            <a:gdLst/>
            <a:ahLst/>
            <a:cxnLst/>
            <a:rect l="l" t="t" r="r" b="b"/>
            <a:pathLst>
              <a:path w="2087880" h="1584959">
                <a:moveTo>
                  <a:pt x="0" y="1584959"/>
                </a:moveTo>
                <a:lnTo>
                  <a:pt x="20878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84120" y="4880610"/>
            <a:ext cx="2202180" cy="81279"/>
          </a:xfrm>
          <a:custGeom>
            <a:avLst/>
            <a:gdLst/>
            <a:ahLst/>
            <a:cxnLst/>
            <a:rect l="l" t="t" r="r" b="b"/>
            <a:pathLst>
              <a:path w="2202180" h="81279">
                <a:moveTo>
                  <a:pt x="0" y="72389"/>
                </a:moveTo>
                <a:lnTo>
                  <a:pt x="0" y="81279"/>
                </a:lnTo>
                <a:lnTo>
                  <a:pt x="2202180" y="10159"/>
                </a:lnTo>
                <a:lnTo>
                  <a:pt x="220218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678680" y="4847543"/>
            <a:ext cx="74930" cy="74976"/>
          </a:xfrm>
          <a:custGeom>
            <a:avLst/>
            <a:gdLst/>
            <a:ahLst/>
            <a:cxnLst/>
            <a:rect l="l" t="t" r="r" b="b"/>
            <a:pathLst>
              <a:path w="74930" h="74976">
                <a:moveTo>
                  <a:pt x="39370" y="74976"/>
                </a:moveTo>
                <a:lnTo>
                  <a:pt x="52712" y="72283"/>
                </a:lnTo>
                <a:lnTo>
                  <a:pt x="63783" y="64903"/>
                </a:lnTo>
                <a:lnTo>
                  <a:pt x="71536" y="53878"/>
                </a:lnTo>
                <a:lnTo>
                  <a:pt x="74930" y="40253"/>
                </a:lnTo>
                <a:lnTo>
                  <a:pt x="74930" y="35606"/>
                </a:lnTo>
                <a:lnTo>
                  <a:pt x="72166" y="22055"/>
                </a:lnTo>
                <a:lnTo>
                  <a:pt x="64673" y="10872"/>
                </a:lnTo>
                <a:lnTo>
                  <a:pt x="53648" y="3154"/>
                </a:lnTo>
                <a:lnTo>
                  <a:pt x="40288" y="0"/>
                </a:lnTo>
                <a:lnTo>
                  <a:pt x="36830" y="46"/>
                </a:lnTo>
                <a:lnTo>
                  <a:pt x="23314" y="2722"/>
                </a:lnTo>
                <a:lnTo>
                  <a:pt x="11851" y="9992"/>
                </a:lnTo>
                <a:lnTo>
                  <a:pt x="3674" y="20716"/>
                </a:lnTo>
                <a:lnTo>
                  <a:pt x="19" y="33756"/>
                </a:lnTo>
                <a:lnTo>
                  <a:pt x="0" y="38146"/>
                </a:lnTo>
                <a:lnTo>
                  <a:pt x="2609" y="51458"/>
                </a:lnTo>
                <a:lnTo>
                  <a:pt x="9774" y="62802"/>
                </a:lnTo>
                <a:lnTo>
                  <a:pt x="20500" y="71002"/>
                </a:lnTo>
                <a:lnTo>
                  <a:pt x="33792" y="74882"/>
                </a:lnTo>
                <a:lnTo>
                  <a:pt x="39370" y="74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569460" y="2301240"/>
            <a:ext cx="2138680" cy="1075689"/>
          </a:xfrm>
          <a:custGeom>
            <a:avLst/>
            <a:gdLst/>
            <a:ahLst/>
            <a:cxnLst/>
            <a:rect l="l" t="t" r="r" b="b"/>
            <a:pathLst>
              <a:path w="2138680" h="1075689">
                <a:moveTo>
                  <a:pt x="0" y="1068070"/>
                </a:moveTo>
                <a:lnTo>
                  <a:pt x="2539" y="1071880"/>
                </a:lnTo>
                <a:lnTo>
                  <a:pt x="5079" y="1075689"/>
                </a:lnTo>
                <a:lnTo>
                  <a:pt x="2138680" y="8889"/>
                </a:lnTo>
                <a:lnTo>
                  <a:pt x="2136140" y="5080"/>
                </a:lnTo>
                <a:lnTo>
                  <a:pt x="2133599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95905" y="2254715"/>
            <a:ext cx="73998" cy="74781"/>
          </a:xfrm>
          <a:custGeom>
            <a:avLst/>
            <a:gdLst/>
            <a:ahLst/>
            <a:cxnLst/>
            <a:rect l="l" t="t" r="r" b="b"/>
            <a:pathLst>
              <a:path w="73998" h="74781">
                <a:moveTo>
                  <a:pt x="54144" y="70654"/>
                </a:moveTo>
                <a:lnTo>
                  <a:pt x="63831" y="63486"/>
                </a:lnTo>
                <a:lnTo>
                  <a:pt x="70562" y="53669"/>
                </a:lnTo>
                <a:lnTo>
                  <a:pt x="73998" y="42150"/>
                </a:lnTo>
                <a:lnTo>
                  <a:pt x="73799" y="29881"/>
                </a:lnTo>
                <a:lnTo>
                  <a:pt x="70654" y="19854"/>
                </a:lnTo>
                <a:lnTo>
                  <a:pt x="63356" y="10166"/>
                </a:lnTo>
                <a:lnTo>
                  <a:pt x="53285" y="3435"/>
                </a:lnTo>
                <a:lnTo>
                  <a:pt x="41593" y="0"/>
                </a:lnTo>
                <a:lnTo>
                  <a:pt x="29433" y="198"/>
                </a:lnTo>
                <a:lnTo>
                  <a:pt x="19854" y="3344"/>
                </a:lnTo>
                <a:lnTo>
                  <a:pt x="10166" y="11137"/>
                </a:lnTo>
                <a:lnTo>
                  <a:pt x="3435" y="21253"/>
                </a:lnTo>
                <a:lnTo>
                  <a:pt x="0" y="32743"/>
                </a:lnTo>
                <a:lnTo>
                  <a:pt x="198" y="44657"/>
                </a:lnTo>
                <a:lnTo>
                  <a:pt x="3344" y="54144"/>
                </a:lnTo>
                <a:lnTo>
                  <a:pt x="10311" y="64254"/>
                </a:lnTo>
                <a:lnTo>
                  <a:pt x="19828" y="71238"/>
                </a:lnTo>
                <a:lnTo>
                  <a:pt x="31010" y="74781"/>
                </a:lnTo>
                <a:lnTo>
                  <a:pt x="42971" y="74567"/>
                </a:lnTo>
                <a:lnTo>
                  <a:pt x="54144" y="70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572000" y="3373120"/>
            <a:ext cx="144779" cy="1511299"/>
          </a:xfrm>
          <a:custGeom>
            <a:avLst/>
            <a:gdLst/>
            <a:ahLst/>
            <a:cxnLst/>
            <a:rect l="l" t="t" r="r" b="b"/>
            <a:pathLst>
              <a:path w="144779" h="1511300">
                <a:moveTo>
                  <a:pt x="0" y="0"/>
                </a:moveTo>
                <a:lnTo>
                  <a:pt x="144779" y="15112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15510" y="4522470"/>
            <a:ext cx="3427730" cy="375919"/>
          </a:xfrm>
          <a:custGeom>
            <a:avLst/>
            <a:gdLst/>
            <a:ahLst/>
            <a:cxnLst/>
            <a:rect l="l" t="t" r="r" b="b"/>
            <a:pathLst>
              <a:path w="3427730" h="375920">
                <a:moveTo>
                  <a:pt x="1269" y="370839"/>
                </a:moveTo>
                <a:lnTo>
                  <a:pt x="1269" y="375919"/>
                </a:lnTo>
                <a:lnTo>
                  <a:pt x="3427730" y="10159"/>
                </a:lnTo>
                <a:lnTo>
                  <a:pt x="3426460" y="5079"/>
                </a:lnTo>
                <a:lnTo>
                  <a:pt x="3426460" y="0"/>
                </a:lnTo>
                <a:lnTo>
                  <a:pt x="0" y="367029"/>
                </a:lnTo>
                <a:lnTo>
                  <a:pt x="1269" y="370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134333" y="4486643"/>
            <a:ext cx="75178" cy="75196"/>
          </a:xfrm>
          <a:custGeom>
            <a:avLst/>
            <a:gdLst/>
            <a:ahLst/>
            <a:cxnLst/>
            <a:rect l="l" t="t" r="r" b="b"/>
            <a:pathLst>
              <a:path w="75178" h="75196">
                <a:moveTo>
                  <a:pt x="41926" y="75196"/>
                </a:moveTo>
                <a:lnTo>
                  <a:pt x="54685" y="71169"/>
                </a:lnTo>
                <a:lnTo>
                  <a:pt x="65053" y="63192"/>
                </a:lnTo>
                <a:lnTo>
                  <a:pt x="72170" y="52297"/>
                </a:lnTo>
                <a:lnTo>
                  <a:pt x="75178" y="39513"/>
                </a:lnTo>
                <a:lnTo>
                  <a:pt x="74946" y="33286"/>
                </a:lnTo>
                <a:lnTo>
                  <a:pt x="71500" y="20330"/>
                </a:lnTo>
                <a:lnTo>
                  <a:pt x="63684" y="9862"/>
                </a:lnTo>
                <a:lnTo>
                  <a:pt x="52671" y="2785"/>
                </a:lnTo>
                <a:lnTo>
                  <a:pt x="39634" y="0"/>
                </a:lnTo>
                <a:lnTo>
                  <a:pt x="34306" y="266"/>
                </a:lnTo>
                <a:lnTo>
                  <a:pt x="21149" y="4324"/>
                </a:lnTo>
                <a:lnTo>
                  <a:pt x="10478" y="12339"/>
                </a:lnTo>
                <a:lnTo>
                  <a:pt x="3144" y="23365"/>
                </a:lnTo>
                <a:lnTo>
                  <a:pt x="0" y="36455"/>
                </a:lnTo>
                <a:lnTo>
                  <a:pt x="16" y="40906"/>
                </a:lnTo>
                <a:lnTo>
                  <a:pt x="4137" y="54375"/>
                </a:lnTo>
                <a:lnTo>
                  <a:pt x="12312" y="64935"/>
                </a:lnTo>
                <a:lnTo>
                  <a:pt x="23463" y="72049"/>
                </a:lnTo>
                <a:lnTo>
                  <a:pt x="36511" y="75176"/>
                </a:lnTo>
                <a:lnTo>
                  <a:pt x="41926" y="75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28459" y="2289810"/>
            <a:ext cx="1431290" cy="2211070"/>
          </a:xfrm>
          <a:custGeom>
            <a:avLst/>
            <a:gdLst/>
            <a:ahLst/>
            <a:cxnLst/>
            <a:rect l="l" t="t" r="r" b="b"/>
            <a:pathLst>
              <a:path w="1431290" h="2211069">
                <a:moveTo>
                  <a:pt x="1423670" y="2211070"/>
                </a:moveTo>
                <a:lnTo>
                  <a:pt x="1427480" y="2208529"/>
                </a:lnTo>
                <a:lnTo>
                  <a:pt x="1431290" y="2205990"/>
                </a:lnTo>
                <a:lnTo>
                  <a:pt x="7620" y="0"/>
                </a:lnTo>
                <a:lnTo>
                  <a:pt x="3810" y="2539"/>
                </a:lnTo>
                <a:lnTo>
                  <a:pt x="0" y="5079"/>
                </a:lnTo>
                <a:lnTo>
                  <a:pt x="1423670" y="2211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134631" y="4487105"/>
            <a:ext cx="75606" cy="74855"/>
          </a:xfrm>
          <a:custGeom>
            <a:avLst/>
            <a:gdLst/>
            <a:ahLst/>
            <a:cxnLst/>
            <a:rect l="l" t="t" r="r" b="b"/>
            <a:pathLst>
              <a:path w="75606" h="74855">
                <a:moveTo>
                  <a:pt x="6068" y="58224"/>
                </a:moveTo>
                <a:lnTo>
                  <a:pt x="14546" y="67017"/>
                </a:lnTo>
                <a:lnTo>
                  <a:pt x="25104" y="72629"/>
                </a:lnTo>
                <a:lnTo>
                  <a:pt x="36847" y="74855"/>
                </a:lnTo>
                <a:lnTo>
                  <a:pt x="48880" y="73487"/>
                </a:lnTo>
                <a:lnTo>
                  <a:pt x="58138" y="69654"/>
                </a:lnTo>
                <a:lnTo>
                  <a:pt x="67262" y="61411"/>
                </a:lnTo>
                <a:lnTo>
                  <a:pt x="73146" y="51030"/>
                </a:lnTo>
                <a:lnTo>
                  <a:pt x="75606" y="39429"/>
                </a:lnTo>
                <a:lnTo>
                  <a:pt x="74458" y="27526"/>
                </a:lnTo>
                <a:lnTo>
                  <a:pt x="69568" y="16314"/>
                </a:lnTo>
                <a:lnTo>
                  <a:pt x="61066" y="7611"/>
                </a:lnTo>
                <a:lnTo>
                  <a:pt x="50397" y="2084"/>
                </a:lnTo>
                <a:lnTo>
                  <a:pt x="38625" y="0"/>
                </a:lnTo>
                <a:lnTo>
                  <a:pt x="26817" y="1624"/>
                </a:lnTo>
                <a:lnTo>
                  <a:pt x="17498" y="6154"/>
                </a:lnTo>
                <a:lnTo>
                  <a:pt x="8246" y="13930"/>
                </a:lnTo>
                <a:lnTo>
                  <a:pt x="2348" y="24153"/>
                </a:lnTo>
                <a:lnTo>
                  <a:pt x="0" y="35794"/>
                </a:lnTo>
                <a:lnTo>
                  <a:pt x="1392" y="47821"/>
                </a:lnTo>
                <a:lnTo>
                  <a:pt x="6068" y="5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72000" y="3373120"/>
            <a:ext cx="3600450" cy="1151889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0" y="0"/>
                </a:moveTo>
                <a:lnTo>
                  <a:pt x="3600450" y="11518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556510" y="2221229"/>
            <a:ext cx="4175760" cy="71120"/>
          </a:xfrm>
          <a:custGeom>
            <a:avLst/>
            <a:gdLst/>
            <a:ahLst/>
            <a:cxnLst/>
            <a:rect l="l" t="t" r="r" b="b"/>
            <a:pathLst>
              <a:path w="4175760" h="71120">
                <a:moveTo>
                  <a:pt x="0" y="0"/>
                </a:moveTo>
                <a:lnTo>
                  <a:pt x="4175760" y="711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403350" y="3373120"/>
            <a:ext cx="3168650" cy="143509"/>
          </a:xfrm>
          <a:custGeom>
            <a:avLst/>
            <a:gdLst/>
            <a:ahLst/>
            <a:cxnLst/>
            <a:rect l="l" t="t" r="r" b="b"/>
            <a:pathLst>
              <a:path w="3168650" h="143509">
                <a:moveTo>
                  <a:pt x="0" y="143509"/>
                </a:moveTo>
                <a:lnTo>
                  <a:pt x="316865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067810" y="282702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066540" y="256540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89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89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542790" y="2585720"/>
            <a:ext cx="0" cy="236219"/>
          </a:xfrm>
          <a:custGeom>
            <a:avLst/>
            <a:gdLst/>
            <a:ahLst/>
            <a:cxnLst/>
            <a:rect l="l" t="t" r="r" b="b"/>
            <a:pathLst>
              <a:path h="236219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307580" y="2034539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306309" y="177292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782559" y="179451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884159" y="505841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882890" y="4796790"/>
            <a:ext cx="957579" cy="576580"/>
          </a:xfrm>
          <a:custGeom>
            <a:avLst/>
            <a:gdLst/>
            <a:ahLst/>
            <a:cxnLst/>
            <a:rect l="l" t="t" r="r" b="b"/>
            <a:pathLst>
              <a:path w="957579" h="576580">
                <a:moveTo>
                  <a:pt x="478789" y="576580"/>
                </a:moveTo>
                <a:lnTo>
                  <a:pt x="0" y="576580"/>
                </a:lnTo>
                <a:lnTo>
                  <a:pt x="0" y="0"/>
                </a:lnTo>
                <a:lnTo>
                  <a:pt x="957579" y="0"/>
                </a:lnTo>
                <a:lnTo>
                  <a:pt x="957579" y="576580"/>
                </a:lnTo>
                <a:lnTo>
                  <a:pt x="478789" y="5765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359140" y="481838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419600" y="2832100"/>
            <a:ext cx="254000" cy="279400"/>
          </a:xfrm>
          <a:custGeom>
            <a:avLst/>
            <a:gdLst/>
            <a:ahLst/>
            <a:cxnLst/>
            <a:rect l="l" t="t" r="r" b="b"/>
            <a:pathLst>
              <a:path w="254000" h="279400">
                <a:moveTo>
                  <a:pt x="0" y="279400"/>
                </a:moveTo>
                <a:lnTo>
                  <a:pt x="2540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378700" y="2095500"/>
            <a:ext cx="228600" cy="203200"/>
          </a:xfrm>
          <a:custGeom>
            <a:avLst/>
            <a:gdLst/>
            <a:ahLst/>
            <a:cxnLst/>
            <a:rect l="l" t="t" r="r" b="b"/>
            <a:pathLst>
              <a:path w="228600" h="203200">
                <a:moveTo>
                  <a:pt x="0" y="203200"/>
                </a:moveTo>
                <a:lnTo>
                  <a:pt x="2286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58570" y="1529079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58570" y="126746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33550" y="128905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2580" y="289814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1310" y="263652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7560" y="265811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22170" y="5562600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22170" y="5299710"/>
            <a:ext cx="957580" cy="576580"/>
          </a:xfrm>
          <a:custGeom>
            <a:avLst/>
            <a:gdLst/>
            <a:ahLst/>
            <a:cxnLst/>
            <a:rect l="l" t="t" r="r" b="b"/>
            <a:pathLst>
              <a:path w="957580" h="576580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97150" y="5321300"/>
            <a:ext cx="0" cy="236219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70730" y="5490210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70730" y="5229860"/>
            <a:ext cx="956310" cy="575309"/>
          </a:xfrm>
          <a:custGeom>
            <a:avLst/>
            <a:gdLst/>
            <a:ahLst/>
            <a:cxnLst/>
            <a:rect l="l" t="t" r="r" b="b"/>
            <a:pathLst>
              <a:path w="956310" h="575310">
                <a:moveTo>
                  <a:pt x="478790" y="575309"/>
                </a:moveTo>
                <a:lnTo>
                  <a:pt x="0" y="575309"/>
                </a:lnTo>
                <a:lnTo>
                  <a:pt x="0" y="0"/>
                </a:lnTo>
                <a:lnTo>
                  <a:pt x="956310" y="0"/>
                </a:lnTo>
                <a:lnTo>
                  <a:pt x="956310" y="575309"/>
                </a:lnTo>
                <a:lnTo>
                  <a:pt x="478790" y="57530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45710" y="525018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10100" y="5511800"/>
            <a:ext cx="190500" cy="228600"/>
          </a:xfrm>
          <a:custGeom>
            <a:avLst/>
            <a:gdLst/>
            <a:ahLst/>
            <a:cxnLst/>
            <a:rect l="l" t="t" r="r" b="b"/>
            <a:pathLst>
              <a:path w="190500" h="228600">
                <a:moveTo>
                  <a:pt x="0" y="228600"/>
                </a:moveTo>
                <a:lnTo>
                  <a:pt x="1905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273300" y="192651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90390" y="19378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809740" y="2071290"/>
            <a:ext cx="21865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38630" y="251317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69920" y="2674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57850" y="281797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362190" y="2928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37790" y="31570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65370" y="3224450"/>
            <a:ext cx="24693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49020" y="336669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174740" y="36142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26740" y="4071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22140" y="4071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55139" y="42238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249920" y="4448730"/>
            <a:ext cx="26106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27140" y="48334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78350" y="495165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83940" y="49858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00910" y="5024040"/>
            <a:ext cx="246930" cy="27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54370" y="5457634"/>
            <a:ext cx="403789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Th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59144" y="5457634"/>
            <a:ext cx="231342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sz="1600" dirty="0" smtClean="0">
                <a:solidFill>
                  <a:srgbClr val="3333CC"/>
                </a:solidFill>
                <a:latin typeface="Times New Roman"/>
                <a:cs typeface="Times New Roman"/>
              </a:rPr>
              <a:t>ve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rt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16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16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w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sz="1600" spc="3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he</a:t>
            </a:r>
            <a:r>
              <a:rPr sz="1600" spc="296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ll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est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54370" y="5700204"/>
            <a:ext cx="2997230" cy="472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sz="16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sz="1600" spc="-1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16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16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y</a:t>
            </a:r>
            <a:r>
              <a:rPr sz="1600" spc="2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16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39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127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and</a:t>
            </a:r>
            <a:r>
              <a:rPr sz="1600" spc="386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,</a:t>
            </a:r>
            <a:r>
              <a:rPr sz="1600" spc="168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so</a:t>
            </a:r>
            <a:endParaRPr sz="1600">
              <a:latin typeface="Times New Roman"/>
              <a:cs typeface="Times New Roman"/>
            </a:endParaRPr>
          </a:p>
          <a:p>
            <a:pPr marL="12700" marR="30479">
              <a:lnSpc>
                <a:spcPct val="95825"/>
              </a:lnSpc>
            </a:pP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ch</a:t>
            </a:r>
            <a:r>
              <a:rPr sz="1600" spc="-11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1600" spc="11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1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one</a:t>
            </a:r>
            <a:r>
              <a:rPr sz="1600" spc="386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1600" spc="39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ake </a:t>
            </a:r>
            <a:r>
              <a:rPr sz="1600" spc="81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he</a:t>
            </a:r>
            <a:r>
              <a:rPr sz="1600" spc="296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abel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54370" y="6186614"/>
            <a:ext cx="2648336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sz="1600" spc="-11" dirty="0" smtClean="0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rm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ane</a:t>
            </a:r>
            <a:r>
              <a:rPr sz="1600" spc="-11" dirty="0" smtClean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16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1600" spc="48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127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1600" spc="3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11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hosen</a:t>
            </a:r>
            <a:r>
              <a:rPr sz="16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-</a:t>
            </a:r>
            <a:r>
              <a:rPr sz="1600" spc="3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03691" y="6186614"/>
            <a:ext cx="26753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4"/>
              </a:lnSpc>
              <a:spcBef>
                <a:spcPts val="88"/>
              </a:spcBef>
            </a:pPr>
            <a:r>
              <a:rPr sz="16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1350" spc="-9" baseline="32208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350" spc="0" baseline="32208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54370" y="6430454"/>
            <a:ext cx="310082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ve</a:t>
            </a:r>
            <a:r>
              <a:rPr sz="1600" spc="-14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ex</a:t>
            </a:r>
            <a:r>
              <a:rPr sz="1600" spc="36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1600" spc="127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be</a:t>
            </a:r>
            <a:r>
              <a:rPr sz="1600" spc="296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pe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rm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en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y</a:t>
            </a:r>
            <a:r>
              <a:rPr sz="16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abel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d.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22170" y="5299710"/>
            <a:ext cx="474980" cy="26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0">
              <a:lnSpc>
                <a:spcPts val="179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97150" y="5299710"/>
            <a:ext cx="482600" cy="26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9396" marR="152311" algn="ctr">
              <a:lnSpc>
                <a:spcPts val="179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2170" y="5562600"/>
            <a:ext cx="957580" cy="313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3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70730" y="5229860"/>
            <a:ext cx="474979" cy="260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0">
              <a:lnSpc>
                <a:spcPct val="95825"/>
              </a:lnSpc>
              <a:spcBef>
                <a:spcPts val="195"/>
              </a:spcBef>
            </a:pPr>
            <a:r>
              <a:rPr sz="16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45709" y="5229860"/>
            <a:ext cx="481330" cy="260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5288" marR="167151" algn="ctr">
              <a:lnSpc>
                <a:spcPct val="95825"/>
              </a:lnSpc>
              <a:spcBef>
                <a:spcPts val="195"/>
              </a:spcBef>
            </a:pPr>
            <a:r>
              <a:rPr sz="16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0730" y="5490210"/>
            <a:ext cx="95631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120">
              <a:lnSpc>
                <a:spcPct val="95825"/>
              </a:lnSpc>
              <a:spcBef>
                <a:spcPts val="434"/>
              </a:spcBef>
            </a:pPr>
            <a:r>
              <a:rPr sz="1600" spc="0" dirty="0" smtClean="0">
                <a:latin typeface="Times New Roman"/>
                <a:cs typeface="Times New Roman"/>
              </a:rPr>
              <a:t>8 </a:t>
            </a:r>
            <a:r>
              <a:rPr sz="1600" spc="358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82890" y="479679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8359140" y="4796790"/>
            <a:ext cx="481329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7882890" y="5058410"/>
            <a:ext cx="957579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879">
              <a:lnSpc>
                <a:spcPct val="95825"/>
              </a:lnSpc>
              <a:spcBef>
                <a:spcPts val="445"/>
              </a:spcBef>
            </a:pPr>
            <a:r>
              <a:rPr sz="1600" spc="-9" dirty="0" smtClean="0">
                <a:latin typeface="Times New Roman"/>
                <a:cs typeface="Times New Roman"/>
              </a:rPr>
              <a:t>1</a:t>
            </a:r>
            <a:r>
              <a:rPr sz="1600" spc="0" dirty="0" smtClean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310" y="263652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969" marR="166389" algn="ctr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7560" y="263652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951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310" y="289814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066540" y="2565400"/>
            <a:ext cx="476249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0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2789" y="256540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968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6540" y="282702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570">
              <a:lnSpc>
                <a:spcPts val="1839"/>
              </a:lnSpc>
              <a:spcBef>
                <a:spcPts val="30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7  </a:t>
            </a:r>
            <a:r>
              <a:rPr sz="1600" spc="298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6  </a:t>
            </a:r>
            <a:r>
              <a:rPr sz="1600" spc="78" dirty="0" smtClean="0">
                <a:latin typeface="Times New Roman"/>
                <a:cs typeface="Times New Roman"/>
              </a:rPr>
              <a:t> </a:t>
            </a:r>
            <a:r>
              <a:rPr sz="2400" spc="0" baseline="-3623" dirty="0" smtClean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06309" y="177292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7782559" y="177292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306309" y="203454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7160">
              <a:lnSpc>
                <a:spcPct val="95825"/>
              </a:lnSpc>
              <a:spcBef>
                <a:spcPts val="44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8  </a:t>
            </a:r>
            <a:r>
              <a:rPr sz="1600" spc="19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570" y="1267460"/>
            <a:ext cx="474980" cy="261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700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3550" y="1267460"/>
            <a:ext cx="482600" cy="261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967" marR="169742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570" y="1529079"/>
            <a:ext cx="957580" cy="314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550">
              <a:lnSpc>
                <a:spcPct val="95825"/>
              </a:lnSpc>
              <a:spcBef>
                <a:spcPts val="31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9070" y="173990"/>
            <a:ext cx="1799590" cy="822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9"/>
              </a:spcBef>
            </a:pPr>
            <a:endParaRPr sz="500"/>
          </a:p>
          <a:p>
            <a:pPr marL="213359">
              <a:lnSpc>
                <a:spcPct val="95825"/>
              </a:lnSpc>
            </a:pPr>
            <a:r>
              <a:rPr sz="2400" b="1" spc="-4" dirty="0" smtClean="0">
                <a:latin typeface="Times New Roman"/>
                <a:cs typeface="Times New Roman"/>
              </a:rPr>
              <a:t>D</a:t>
            </a:r>
            <a:r>
              <a:rPr sz="2400" b="1" spc="0" dirty="0" smtClean="0">
                <a:latin typeface="Times New Roman"/>
                <a:cs typeface="Times New Roman"/>
              </a:rPr>
              <a:t>i</a:t>
            </a:r>
            <a:r>
              <a:rPr sz="2400" b="1" spc="9" dirty="0" smtClean="0">
                <a:latin typeface="Times New Roman"/>
                <a:cs typeface="Times New Roman"/>
              </a:rPr>
              <a:t>j</a:t>
            </a:r>
            <a:r>
              <a:rPr sz="2400" b="1" spc="-4" dirty="0" smtClean="0">
                <a:latin typeface="Times New Roman"/>
                <a:cs typeface="Times New Roman"/>
              </a:rPr>
              <a:t>ks</a:t>
            </a:r>
            <a:r>
              <a:rPr sz="2400" b="1" spc="0" dirty="0" smtClean="0">
                <a:latin typeface="Times New Roman"/>
                <a:cs typeface="Times New Roman"/>
              </a:rPr>
              <a:t>t</a:t>
            </a:r>
            <a:r>
              <a:rPr sz="2400" b="1" spc="4" dirty="0" smtClean="0">
                <a:latin typeface="Times New Roman"/>
                <a:cs typeface="Times New Roman"/>
              </a:rPr>
              <a:t>r</a:t>
            </a:r>
            <a:r>
              <a:rPr sz="2400" b="1" spc="-4" dirty="0" smtClean="0">
                <a:latin typeface="Times New Roman"/>
                <a:cs typeface="Times New Roman"/>
              </a:rPr>
              <a:t>a</a:t>
            </a:r>
            <a:r>
              <a:rPr sz="2400" b="1" spc="0" dirty="0" smtClean="0">
                <a:latin typeface="Times New Roman"/>
                <a:cs typeface="Times New Roman"/>
              </a:rPr>
              <a:t>’s</a:t>
            </a:r>
            <a:endParaRPr sz="2400">
              <a:latin typeface="Times New Roman"/>
              <a:cs typeface="Times New Roman"/>
            </a:endParaRPr>
          </a:p>
          <a:p>
            <a:pPr marL="180340">
              <a:lnSpc>
                <a:spcPct val="95825"/>
              </a:lnSpc>
              <a:spcBef>
                <a:spcPts val="120"/>
              </a:spcBef>
            </a:pPr>
            <a:r>
              <a:rPr sz="2400" b="1" spc="-4" dirty="0" smtClean="0">
                <a:latin typeface="Times New Roman"/>
                <a:cs typeface="Times New Roman"/>
              </a:rPr>
              <a:t>A</a:t>
            </a:r>
            <a:r>
              <a:rPr sz="2400" b="1" spc="0" dirty="0" smtClean="0">
                <a:latin typeface="Times New Roman"/>
                <a:cs typeface="Times New Roman"/>
              </a:rPr>
              <a:t>l</a:t>
            </a:r>
            <a:r>
              <a:rPr sz="2400" b="1" spc="-4" dirty="0" smtClean="0">
                <a:latin typeface="Times New Roman"/>
                <a:cs typeface="Times New Roman"/>
              </a:rPr>
              <a:t>g</a:t>
            </a:r>
            <a:r>
              <a:rPr sz="2400" b="1" spc="4" dirty="0" smtClean="0">
                <a:latin typeface="Times New Roman"/>
                <a:cs typeface="Times New Roman"/>
              </a:rPr>
              <a:t>o</a:t>
            </a:r>
            <a:r>
              <a:rPr sz="2400" b="1" spc="-4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i</a:t>
            </a:r>
            <a:r>
              <a:rPr sz="2400" b="1" spc="9" dirty="0" smtClean="0">
                <a:latin typeface="Times New Roman"/>
                <a:cs typeface="Times New Roman"/>
              </a:rPr>
              <a:t>t</a:t>
            </a:r>
            <a:r>
              <a:rPr sz="2400" b="1" spc="-4" dirty="0" smtClean="0">
                <a:latin typeface="Times New Roman"/>
                <a:cs typeface="Times New Roman"/>
              </a:rPr>
              <a:t>h</a:t>
            </a:r>
            <a:r>
              <a:rPr sz="2400" b="1" spc="0" dirty="0" smtClean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6" name="Slide Number Placeholder 9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B556-7C52-48EC-9ECF-16CC7067BD04}" type="slidenum">
              <a:rPr lang="zh-CN" altLang="en-US" smtClean="0">
                <a:solidFill>
                  <a:srgbClr val="000000"/>
                </a:solidFill>
              </a:rPr>
              <a:pPr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0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bject 10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79070" y="173990"/>
            <a:ext cx="1799590" cy="822959"/>
          </a:xfrm>
          <a:custGeom>
            <a:avLst/>
            <a:gdLst/>
            <a:ahLst/>
            <a:cxnLst/>
            <a:rect l="l" t="t" r="r" b="b"/>
            <a:pathLst>
              <a:path w="1799590" h="822959">
                <a:moveTo>
                  <a:pt x="900430" y="822959"/>
                </a:moveTo>
                <a:lnTo>
                  <a:pt x="0" y="822959"/>
                </a:lnTo>
                <a:lnTo>
                  <a:pt x="0" y="0"/>
                </a:lnTo>
                <a:lnTo>
                  <a:pt x="1799590" y="0"/>
                </a:lnTo>
                <a:lnTo>
                  <a:pt x="1799590" y="822959"/>
                </a:lnTo>
                <a:lnTo>
                  <a:pt x="900430" y="822959"/>
                </a:lnTo>
                <a:close/>
              </a:path>
            </a:pathLst>
          </a:custGeom>
          <a:ln w="9344">
            <a:solidFill>
              <a:srgbClr val="0000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27500" y="2819400"/>
            <a:ext cx="254000" cy="279400"/>
          </a:xfrm>
          <a:custGeom>
            <a:avLst/>
            <a:gdLst/>
            <a:ahLst/>
            <a:cxnLst/>
            <a:rect l="l" t="t" r="r" b="b"/>
            <a:pathLst>
              <a:path w="254000" h="279400">
                <a:moveTo>
                  <a:pt x="0" y="279400"/>
                </a:moveTo>
                <a:lnTo>
                  <a:pt x="2540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99540" y="3512820"/>
            <a:ext cx="1070610" cy="1423669"/>
          </a:xfrm>
          <a:custGeom>
            <a:avLst/>
            <a:gdLst/>
            <a:ahLst/>
            <a:cxnLst/>
            <a:rect l="l" t="t" r="r" b="b"/>
            <a:pathLst>
              <a:path w="1070610" h="1423669">
                <a:moveTo>
                  <a:pt x="1062990" y="1423669"/>
                </a:moveTo>
                <a:lnTo>
                  <a:pt x="1066799" y="1421129"/>
                </a:lnTo>
                <a:lnTo>
                  <a:pt x="1070610" y="1417319"/>
                </a:lnTo>
                <a:lnTo>
                  <a:pt x="7619" y="0"/>
                </a:lnTo>
                <a:lnTo>
                  <a:pt x="3809" y="3809"/>
                </a:lnTo>
                <a:lnTo>
                  <a:pt x="0" y="6350"/>
                </a:lnTo>
                <a:lnTo>
                  <a:pt x="1062990" y="14236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46695" y="4920045"/>
            <a:ext cx="75443" cy="74798"/>
          </a:xfrm>
          <a:custGeom>
            <a:avLst/>
            <a:gdLst/>
            <a:ahLst/>
            <a:cxnLst/>
            <a:rect l="l" t="t" r="r" b="b"/>
            <a:pathLst>
              <a:path w="75443" h="74798">
                <a:moveTo>
                  <a:pt x="6944" y="59624"/>
                </a:moveTo>
                <a:lnTo>
                  <a:pt x="15905" y="68058"/>
                </a:lnTo>
                <a:lnTo>
                  <a:pt x="26728" y="73179"/>
                </a:lnTo>
                <a:lnTo>
                  <a:pt x="38464" y="74798"/>
                </a:lnTo>
                <a:lnTo>
                  <a:pt x="50167" y="72725"/>
                </a:lnTo>
                <a:lnTo>
                  <a:pt x="60284" y="67244"/>
                </a:lnTo>
                <a:lnTo>
                  <a:pt x="68837" y="58742"/>
                </a:lnTo>
                <a:lnTo>
                  <a:pt x="73956" y="48073"/>
                </a:lnTo>
                <a:lnTo>
                  <a:pt x="75443" y="36301"/>
                </a:lnTo>
                <a:lnTo>
                  <a:pt x="73098" y="24493"/>
                </a:lnTo>
                <a:lnTo>
                  <a:pt x="67904" y="15174"/>
                </a:lnTo>
                <a:lnTo>
                  <a:pt x="58944" y="6740"/>
                </a:lnTo>
                <a:lnTo>
                  <a:pt x="48121" y="1619"/>
                </a:lnTo>
                <a:lnTo>
                  <a:pt x="36385" y="0"/>
                </a:lnTo>
                <a:lnTo>
                  <a:pt x="24682" y="2072"/>
                </a:lnTo>
                <a:lnTo>
                  <a:pt x="14564" y="7554"/>
                </a:lnTo>
                <a:lnTo>
                  <a:pt x="5996" y="16270"/>
                </a:lnTo>
                <a:lnTo>
                  <a:pt x="1141" y="27226"/>
                </a:lnTo>
                <a:lnTo>
                  <a:pt x="0" y="39283"/>
                </a:lnTo>
                <a:lnTo>
                  <a:pt x="2572" y="51306"/>
                </a:lnTo>
                <a:lnTo>
                  <a:pt x="6944" y="5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19860" y="2240279"/>
            <a:ext cx="1120140" cy="1256030"/>
          </a:xfrm>
          <a:custGeom>
            <a:avLst/>
            <a:gdLst/>
            <a:ahLst/>
            <a:cxnLst/>
            <a:rect l="l" t="t" r="r" b="b"/>
            <a:pathLst>
              <a:path w="1120140" h="1256030">
                <a:moveTo>
                  <a:pt x="0" y="1249680"/>
                </a:moveTo>
                <a:lnTo>
                  <a:pt x="3809" y="1253490"/>
                </a:lnTo>
                <a:lnTo>
                  <a:pt x="7620" y="1256030"/>
                </a:lnTo>
                <a:lnTo>
                  <a:pt x="1120140" y="6350"/>
                </a:lnTo>
                <a:lnTo>
                  <a:pt x="1116330" y="3810"/>
                </a:lnTo>
                <a:lnTo>
                  <a:pt x="1112520" y="0"/>
                </a:lnTo>
                <a:lnTo>
                  <a:pt x="0" y="1249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65807" y="3478817"/>
            <a:ext cx="75084" cy="74354"/>
          </a:xfrm>
          <a:custGeom>
            <a:avLst/>
            <a:gdLst/>
            <a:ahLst/>
            <a:cxnLst/>
            <a:rect l="l" t="t" r="r" b="b"/>
            <a:pathLst>
              <a:path w="75084" h="74354">
                <a:moveTo>
                  <a:pt x="9602" y="12412"/>
                </a:moveTo>
                <a:lnTo>
                  <a:pt x="2880" y="22834"/>
                </a:lnTo>
                <a:lnTo>
                  <a:pt x="0" y="34527"/>
                </a:lnTo>
                <a:lnTo>
                  <a:pt x="892" y="46480"/>
                </a:lnTo>
                <a:lnTo>
                  <a:pt x="5490" y="57682"/>
                </a:lnTo>
                <a:lnTo>
                  <a:pt x="12142" y="65752"/>
                </a:lnTo>
                <a:lnTo>
                  <a:pt x="22810" y="71880"/>
                </a:lnTo>
                <a:lnTo>
                  <a:pt x="34889" y="74354"/>
                </a:lnTo>
                <a:lnTo>
                  <a:pt x="47127" y="73172"/>
                </a:lnTo>
                <a:lnTo>
                  <a:pt x="58277" y="68334"/>
                </a:lnTo>
                <a:lnTo>
                  <a:pt x="65482" y="61942"/>
                </a:lnTo>
                <a:lnTo>
                  <a:pt x="72203" y="51519"/>
                </a:lnTo>
                <a:lnTo>
                  <a:pt x="75084" y="39826"/>
                </a:lnTo>
                <a:lnTo>
                  <a:pt x="74191" y="27874"/>
                </a:lnTo>
                <a:lnTo>
                  <a:pt x="69593" y="16671"/>
                </a:lnTo>
                <a:lnTo>
                  <a:pt x="62942" y="8602"/>
                </a:lnTo>
                <a:lnTo>
                  <a:pt x="52273" y="2473"/>
                </a:lnTo>
                <a:lnTo>
                  <a:pt x="40194" y="0"/>
                </a:lnTo>
                <a:lnTo>
                  <a:pt x="27956" y="1182"/>
                </a:lnTo>
                <a:lnTo>
                  <a:pt x="16807" y="6019"/>
                </a:lnTo>
                <a:lnTo>
                  <a:pt x="9602" y="12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518697" y="2183687"/>
            <a:ext cx="74354" cy="74702"/>
          </a:xfrm>
          <a:custGeom>
            <a:avLst/>
            <a:gdLst/>
            <a:ahLst/>
            <a:cxnLst/>
            <a:rect l="l" t="t" r="r" b="b"/>
            <a:pathLst>
              <a:path w="74354" h="74702">
                <a:moveTo>
                  <a:pt x="65752" y="62942"/>
                </a:moveTo>
                <a:lnTo>
                  <a:pt x="71880" y="51775"/>
                </a:lnTo>
                <a:lnTo>
                  <a:pt x="74354" y="39655"/>
                </a:lnTo>
                <a:lnTo>
                  <a:pt x="73172" y="27623"/>
                </a:lnTo>
                <a:lnTo>
                  <a:pt x="68334" y="16720"/>
                </a:lnTo>
                <a:lnTo>
                  <a:pt x="61942" y="9602"/>
                </a:lnTo>
                <a:lnTo>
                  <a:pt x="51519" y="2880"/>
                </a:lnTo>
                <a:lnTo>
                  <a:pt x="39826" y="0"/>
                </a:lnTo>
                <a:lnTo>
                  <a:pt x="27874" y="892"/>
                </a:lnTo>
                <a:lnTo>
                  <a:pt x="16671" y="5490"/>
                </a:lnTo>
                <a:lnTo>
                  <a:pt x="8602" y="12142"/>
                </a:lnTo>
                <a:lnTo>
                  <a:pt x="2473" y="22679"/>
                </a:lnTo>
                <a:lnTo>
                  <a:pt x="0" y="34502"/>
                </a:lnTo>
                <a:lnTo>
                  <a:pt x="1182" y="46569"/>
                </a:lnTo>
                <a:lnTo>
                  <a:pt x="6019" y="57839"/>
                </a:lnTo>
                <a:lnTo>
                  <a:pt x="12412" y="65482"/>
                </a:lnTo>
                <a:lnTo>
                  <a:pt x="22834" y="72074"/>
                </a:lnTo>
                <a:lnTo>
                  <a:pt x="34527" y="74702"/>
                </a:lnTo>
                <a:lnTo>
                  <a:pt x="46480" y="73635"/>
                </a:lnTo>
                <a:lnTo>
                  <a:pt x="57682" y="69142"/>
                </a:lnTo>
                <a:lnTo>
                  <a:pt x="65752" y="62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553970" y="2217420"/>
            <a:ext cx="1993900" cy="1145539"/>
          </a:xfrm>
          <a:custGeom>
            <a:avLst/>
            <a:gdLst/>
            <a:ahLst/>
            <a:cxnLst/>
            <a:rect l="l" t="t" r="r" b="b"/>
            <a:pathLst>
              <a:path w="1993900" h="1145539">
                <a:moveTo>
                  <a:pt x="3810" y="0"/>
                </a:moveTo>
                <a:lnTo>
                  <a:pt x="2540" y="3809"/>
                </a:lnTo>
                <a:lnTo>
                  <a:pt x="0" y="7619"/>
                </a:lnTo>
                <a:lnTo>
                  <a:pt x="1990090" y="1145539"/>
                </a:lnTo>
                <a:lnTo>
                  <a:pt x="1991359" y="1140459"/>
                </a:lnTo>
                <a:lnTo>
                  <a:pt x="1993900" y="1136650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534493" y="3336454"/>
            <a:ext cx="75013" cy="74225"/>
          </a:xfrm>
          <a:custGeom>
            <a:avLst/>
            <a:gdLst/>
            <a:ahLst/>
            <a:cxnLst/>
            <a:rect l="l" t="t" r="r" b="b"/>
            <a:pathLst>
              <a:path w="75013" h="74225">
                <a:moveTo>
                  <a:pt x="18456" y="69685"/>
                </a:moveTo>
                <a:lnTo>
                  <a:pt x="29940" y="73881"/>
                </a:lnTo>
                <a:lnTo>
                  <a:pt x="41975" y="74225"/>
                </a:lnTo>
                <a:lnTo>
                  <a:pt x="53529" y="70974"/>
                </a:lnTo>
                <a:lnTo>
                  <a:pt x="63573" y="64385"/>
                </a:lnTo>
                <a:lnTo>
                  <a:pt x="70526" y="55715"/>
                </a:lnTo>
                <a:lnTo>
                  <a:pt x="74760" y="44036"/>
                </a:lnTo>
                <a:lnTo>
                  <a:pt x="75013" y="31874"/>
                </a:lnTo>
                <a:lnTo>
                  <a:pt x="71554" y="20381"/>
                </a:lnTo>
                <a:lnTo>
                  <a:pt x="64655" y="10710"/>
                </a:lnTo>
                <a:lnTo>
                  <a:pt x="56556" y="4915"/>
                </a:lnTo>
                <a:lnTo>
                  <a:pt x="45072" y="592"/>
                </a:lnTo>
                <a:lnTo>
                  <a:pt x="33038" y="0"/>
                </a:lnTo>
                <a:lnTo>
                  <a:pt x="21483" y="3072"/>
                </a:lnTo>
                <a:lnTo>
                  <a:pt x="11439" y="9746"/>
                </a:lnTo>
                <a:lnTo>
                  <a:pt x="4486" y="18885"/>
                </a:lnTo>
                <a:lnTo>
                  <a:pt x="252" y="29937"/>
                </a:lnTo>
                <a:lnTo>
                  <a:pt x="0" y="41800"/>
                </a:lnTo>
                <a:lnTo>
                  <a:pt x="3458" y="53322"/>
                </a:lnTo>
                <a:lnTo>
                  <a:pt x="10357" y="63348"/>
                </a:lnTo>
                <a:lnTo>
                  <a:pt x="18456" y="69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84120" y="3373120"/>
            <a:ext cx="2087880" cy="1584959"/>
          </a:xfrm>
          <a:custGeom>
            <a:avLst/>
            <a:gdLst/>
            <a:ahLst/>
            <a:cxnLst/>
            <a:rect l="l" t="t" r="r" b="b"/>
            <a:pathLst>
              <a:path w="2087880" h="1584959">
                <a:moveTo>
                  <a:pt x="0" y="1584959"/>
                </a:moveTo>
                <a:lnTo>
                  <a:pt x="20878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84120" y="4880610"/>
            <a:ext cx="2202180" cy="81279"/>
          </a:xfrm>
          <a:custGeom>
            <a:avLst/>
            <a:gdLst/>
            <a:ahLst/>
            <a:cxnLst/>
            <a:rect l="l" t="t" r="r" b="b"/>
            <a:pathLst>
              <a:path w="2202180" h="81279">
                <a:moveTo>
                  <a:pt x="0" y="72389"/>
                </a:moveTo>
                <a:lnTo>
                  <a:pt x="0" y="81279"/>
                </a:lnTo>
                <a:lnTo>
                  <a:pt x="2202180" y="10159"/>
                </a:lnTo>
                <a:lnTo>
                  <a:pt x="220218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678680" y="4847543"/>
            <a:ext cx="74930" cy="74976"/>
          </a:xfrm>
          <a:custGeom>
            <a:avLst/>
            <a:gdLst/>
            <a:ahLst/>
            <a:cxnLst/>
            <a:rect l="l" t="t" r="r" b="b"/>
            <a:pathLst>
              <a:path w="74930" h="74976">
                <a:moveTo>
                  <a:pt x="39370" y="74976"/>
                </a:moveTo>
                <a:lnTo>
                  <a:pt x="52712" y="72283"/>
                </a:lnTo>
                <a:lnTo>
                  <a:pt x="63783" y="64903"/>
                </a:lnTo>
                <a:lnTo>
                  <a:pt x="71536" y="53878"/>
                </a:lnTo>
                <a:lnTo>
                  <a:pt x="74930" y="40253"/>
                </a:lnTo>
                <a:lnTo>
                  <a:pt x="74930" y="35606"/>
                </a:lnTo>
                <a:lnTo>
                  <a:pt x="72166" y="22055"/>
                </a:lnTo>
                <a:lnTo>
                  <a:pt x="64673" y="10872"/>
                </a:lnTo>
                <a:lnTo>
                  <a:pt x="53648" y="3154"/>
                </a:lnTo>
                <a:lnTo>
                  <a:pt x="40288" y="0"/>
                </a:lnTo>
                <a:lnTo>
                  <a:pt x="36830" y="46"/>
                </a:lnTo>
                <a:lnTo>
                  <a:pt x="23314" y="2722"/>
                </a:lnTo>
                <a:lnTo>
                  <a:pt x="11851" y="9992"/>
                </a:lnTo>
                <a:lnTo>
                  <a:pt x="3674" y="20716"/>
                </a:lnTo>
                <a:lnTo>
                  <a:pt x="19" y="33756"/>
                </a:lnTo>
                <a:lnTo>
                  <a:pt x="0" y="38146"/>
                </a:lnTo>
                <a:lnTo>
                  <a:pt x="2609" y="51458"/>
                </a:lnTo>
                <a:lnTo>
                  <a:pt x="9774" y="62802"/>
                </a:lnTo>
                <a:lnTo>
                  <a:pt x="20500" y="71002"/>
                </a:lnTo>
                <a:lnTo>
                  <a:pt x="33792" y="74882"/>
                </a:lnTo>
                <a:lnTo>
                  <a:pt x="39370" y="74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569460" y="2301240"/>
            <a:ext cx="2138680" cy="1075689"/>
          </a:xfrm>
          <a:custGeom>
            <a:avLst/>
            <a:gdLst/>
            <a:ahLst/>
            <a:cxnLst/>
            <a:rect l="l" t="t" r="r" b="b"/>
            <a:pathLst>
              <a:path w="2138680" h="1075689">
                <a:moveTo>
                  <a:pt x="0" y="1068070"/>
                </a:moveTo>
                <a:lnTo>
                  <a:pt x="2539" y="1071880"/>
                </a:lnTo>
                <a:lnTo>
                  <a:pt x="5079" y="1075689"/>
                </a:lnTo>
                <a:lnTo>
                  <a:pt x="2138680" y="8889"/>
                </a:lnTo>
                <a:lnTo>
                  <a:pt x="2136140" y="5080"/>
                </a:lnTo>
                <a:lnTo>
                  <a:pt x="2133599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695905" y="2254715"/>
            <a:ext cx="73998" cy="74781"/>
          </a:xfrm>
          <a:custGeom>
            <a:avLst/>
            <a:gdLst/>
            <a:ahLst/>
            <a:cxnLst/>
            <a:rect l="l" t="t" r="r" b="b"/>
            <a:pathLst>
              <a:path w="73998" h="74781">
                <a:moveTo>
                  <a:pt x="54144" y="70654"/>
                </a:moveTo>
                <a:lnTo>
                  <a:pt x="63831" y="63486"/>
                </a:lnTo>
                <a:lnTo>
                  <a:pt x="70562" y="53669"/>
                </a:lnTo>
                <a:lnTo>
                  <a:pt x="73998" y="42150"/>
                </a:lnTo>
                <a:lnTo>
                  <a:pt x="73799" y="29881"/>
                </a:lnTo>
                <a:lnTo>
                  <a:pt x="70654" y="19854"/>
                </a:lnTo>
                <a:lnTo>
                  <a:pt x="63356" y="10166"/>
                </a:lnTo>
                <a:lnTo>
                  <a:pt x="53285" y="3435"/>
                </a:lnTo>
                <a:lnTo>
                  <a:pt x="41593" y="0"/>
                </a:lnTo>
                <a:lnTo>
                  <a:pt x="29433" y="198"/>
                </a:lnTo>
                <a:lnTo>
                  <a:pt x="19854" y="3344"/>
                </a:lnTo>
                <a:lnTo>
                  <a:pt x="10166" y="11137"/>
                </a:lnTo>
                <a:lnTo>
                  <a:pt x="3435" y="21253"/>
                </a:lnTo>
                <a:lnTo>
                  <a:pt x="0" y="32743"/>
                </a:lnTo>
                <a:lnTo>
                  <a:pt x="198" y="44657"/>
                </a:lnTo>
                <a:lnTo>
                  <a:pt x="3344" y="54144"/>
                </a:lnTo>
                <a:lnTo>
                  <a:pt x="10311" y="64254"/>
                </a:lnTo>
                <a:lnTo>
                  <a:pt x="19828" y="71238"/>
                </a:lnTo>
                <a:lnTo>
                  <a:pt x="31010" y="74781"/>
                </a:lnTo>
                <a:lnTo>
                  <a:pt x="42971" y="74567"/>
                </a:lnTo>
                <a:lnTo>
                  <a:pt x="54144" y="70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72000" y="3373120"/>
            <a:ext cx="144779" cy="1511299"/>
          </a:xfrm>
          <a:custGeom>
            <a:avLst/>
            <a:gdLst/>
            <a:ahLst/>
            <a:cxnLst/>
            <a:rect l="l" t="t" r="r" b="b"/>
            <a:pathLst>
              <a:path w="144779" h="1511300">
                <a:moveTo>
                  <a:pt x="0" y="0"/>
                </a:moveTo>
                <a:lnTo>
                  <a:pt x="144779" y="15112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715510" y="4522470"/>
            <a:ext cx="3427730" cy="375919"/>
          </a:xfrm>
          <a:custGeom>
            <a:avLst/>
            <a:gdLst/>
            <a:ahLst/>
            <a:cxnLst/>
            <a:rect l="l" t="t" r="r" b="b"/>
            <a:pathLst>
              <a:path w="3427730" h="375920">
                <a:moveTo>
                  <a:pt x="1269" y="370839"/>
                </a:moveTo>
                <a:lnTo>
                  <a:pt x="1269" y="375919"/>
                </a:lnTo>
                <a:lnTo>
                  <a:pt x="3427730" y="10159"/>
                </a:lnTo>
                <a:lnTo>
                  <a:pt x="3426460" y="5079"/>
                </a:lnTo>
                <a:lnTo>
                  <a:pt x="3426460" y="0"/>
                </a:lnTo>
                <a:lnTo>
                  <a:pt x="0" y="367029"/>
                </a:lnTo>
                <a:lnTo>
                  <a:pt x="1269" y="370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34333" y="4486643"/>
            <a:ext cx="75178" cy="75196"/>
          </a:xfrm>
          <a:custGeom>
            <a:avLst/>
            <a:gdLst/>
            <a:ahLst/>
            <a:cxnLst/>
            <a:rect l="l" t="t" r="r" b="b"/>
            <a:pathLst>
              <a:path w="75178" h="75196">
                <a:moveTo>
                  <a:pt x="41926" y="75196"/>
                </a:moveTo>
                <a:lnTo>
                  <a:pt x="54685" y="71169"/>
                </a:lnTo>
                <a:lnTo>
                  <a:pt x="65053" y="63192"/>
                </a:lnTo>
                <a:lnTo>
                  <a:pt x="72170" y="52297"/>
                </a:lnTo>
                <a:lnTo>
                  <a:pt x="75178" y="39513"/>
                </a:lnTo>
                <a:lnTo>
                  <a:pt x="74946" y="33286"/>
                </a:lnTo>
                <a:lnTo>
                  <a:pt x="71500" y="20330"/>
                </a:lnTo>
                <a:lnTo>
                  <a:pt x="63684" y="9862"/>
                </a:lnTo>
                <a:lnTo>
                  <a:pt x="52671" y="2785"/>
                </a:lnTo>
                <a:lnTo>
                  <a:pt x="39634" y="0"/>
                </a:lnTo>
                <a:lnTo>
                  <a:pt x="34306" y="266"/>
                </a:lnTo>
                <a:lnTo>
                  <a:pt x="21149" y="4324"/>
                </a:lnTo>
                <a:lnTo>
                  <a:pt x="10478" y="12339"/>
                </a:lnTo>
                <a:lnTo>
                  <a:pt x="3144" y="23365"/>
                </a:lnTo>
                <a:lnTo>
                  <a:pt x="0" y="36455"/>
                </a:lnTo>
                <a:lnTo>
                  <a:pt x="16" y="40906"/>
                </a:lnTo>
                <a:lnTo>
                  <a:pt x="4137" y="54375"/>
                </a:lnTo>
                <a:lnTo>
                  <a:pt x="12312" y="64935"/>
                </a:lnTo>
                <a:lnTo>
                  <a:pt x="23463" y="72049"/>
                </a:lnTo>
                <a:lnTo>
                  <a:pt x="36511" y="75176"/>
                </a:lnTo>
                <a:lnTo>
                  <a:pt x="41926" y="75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28459" y="2289810"/>
            <a:ext cx="1431290" cy="2211070"/>
          </a:xfrm>
          <a:custGeom>
            <a:avLst/>
            <a:gdLst/>
            <a:ahLst/>
            <a:cxnLst/>
            <a:rect l="l" t="t" r="r" b="b"/>
            <a:pathLst>
              <a:path w="1431290" h="2211069">
                <a:moveTo>
                  <a:pt x="1423670" y="2211070"/>
                </a:moveTo>
                <a:lnTo>
                  <a:pt x="1427480" y="2208529"/>
                </a:lnTo>
                <a:lnTo>
                  <a:pt x="1431290" y="2205990"/>
                </a:lnTo>
                <a:lnTo>
                  <a:pt x="7620" y="0"/>
                </a:lnTo>
                <a:lnTo>
                  <a:pt x="3810" y="2539"/>
                </a:lnTo>
                <a:lnTo>
                  <a:pt x="0" y="5079"/>
                </a:lnTo>
                <a:lnTo>
                  <a:pt x="1423670" y="2211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34631" y="4487105"/>
            <a:ext cx="75606" cy="74855"/>
          </a:xfrm>
          <a:custGeom>
            <a:avLst/>
            <a:gdLst/>
            <a:ahLst/>
            <a:cxnLst/>
            <a:rect l="l" t="t" r="r" b="b"/>
            <a:pathLst>
              <a:path w="75606" h="74855">
                <a:moveTo>
                  <a:pt x="6068" y="58224"/>
                </a:moveTo>
                <a:lnTo>
                  <a:pt x="14546" y="67017"/>
                </a:lnTo>
                <a:lnTo>
                  <a:pt x="25104" y="72629"/>
                </a:lnTo>
                <a:lnTo>
                  <a:pt x="36847" y="74855"/>
                </a:lnTo>
                <a:lnTo>
                  <a:pt x="48880" y="73487"/>
                </a:lnTo>
                <a:lnTo>
                  <a:pt x="58138" y="69654"/>
                </a:lnTo>
                <a:lnTo>
                  <a:pt x="67262" y="61411"/>
                </a:lnTo>
                <a:lnTo>
                  <a:pt x="73146" y="51030"/>
                </a:lnTo>
                <a:lnTo>
                  <a:pt x="75606" y="39429"/>
                </a:lnTo>
                <a:lnTo>
                  <a:pt x="74458" y="27526"/>
                </a:lnTo>
                <a:lnTo>
                  <a:pt x="69568" y="16314"/>
                </a:lnTo>
                <a:lnTo>
                  <a:pt x="61066" y="7611"/>
                </a:lnTo>
                <a:lnTo>
                  <a:pt x="50397" y="2084"/>
                </a:lnTo>
                <a:lnTo>
                  <a:pt x="38625" y="0"/>
                </a:lnTo>
                <a:lnTo>
                  <a:pt x="26817" y="1624"/>
                </a:lnTo>
                <a:lnTo>
                  <a:pt x="17498" y="6154"/>
                </a:lnTo>
                <a:lnTo>
                  <a:pt x="8246" y="13930"/>
                </a:lnTo>
                <a:lnTo>
                  <a:pt x="2348" y="24153"/>
                </a:lnTo>
                <a:lnTo>
                  <a:pt x="0" y="35794"/>
                </a:lnTo>
                <a:lnTo>
                  <a:pt x="1392" y="47821"/>
                </a:lnTo>
                <a:lnTo>
                  <a:pt x="6068" y="5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572000" y="3373120"/>
            <a:ext cx="3600450" cy="1151889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0" y="0"/>
                </a:moveTo>
                <a:lnTo>
                  <a:pt x="3600450" y="11518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556510" y="2221229"/>
            <a:ext cx="4175760" cy="71120"/>
          </a:xfrm>
          <a:custGeom>
            <a:avLst/>
            <a:gdLst/>
            <a:ahLst/>
            <a:cxnLst/>
            <a:rect l="l" t="t" r="r" b="b"/>
            <a:pathLst>
              <a:path w="4175760" h="71120">
                <a:moveTo>
                  <a:pt x="0" y="0"/>
                </a:moveTo>
                <a:lnTo>
                  <a:pt x="4175760" y="711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03350" y="3373120"/>
            <a:ext cx="3168650" cy="143509"/>
          </a:xfrm>
          <a:custGeom>
            <a:avLst/>
            <a:gdLst/>
            <a:ahLst/>
            <a:cxnLst/>
            <a:rect l="l" t="t" r="r" b="b"/>
            <a:pathLst>
              <a:path w="3168650" h="143509">
                <a:moveTo>
                  <a:pt x="0" y="143509"/>
                </a:moveTo>
                <a:lnTo>
                  <a:pt x="316865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067810" y="282702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066540" y="256540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89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89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542790" y="2585720"/>
            <a:ext cx="0" cy="236219"/>
          </a:xfrm>
          <a:custGeom>
            <a:avLst/>
            <a:gdLst/>
            <a:ahLst/>
            <a:cxnLst/>
            <a:rect l="l" t="t" r="r" b="b"/>
            <a:pathLst>
              <a:path h="236219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307580" y="2034539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306309" y="177292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782559" y="179451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884159" y="505841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882890" y="4796790"/>
            <a:ext cx="957579" cy="576580"/>
          </a:xfrm>
          <a:custGeom>
            <a:avLst/>
            <a:gdLst/>
            <a:ahLst/>
            <a:cxnLst/>
            <a:rect l="l" t="t" r="r" b="b"/>
            <a:pathLst>
              <a:path w="957579" h="576580">
                <a:moveTo>
                  <a:pt x="478789" y="576580"/>
                </a:moveTo>
                <a:lnTo>
                  <a:pt x="0" y="576580"/>
                </a:lnTo>
                <a:lnTo>
                  <a:pt x="0" y="0"/>
                </a:lnTo>
                <a:lnTo>
                  <a:pt x="957579" y="0"/>
                </a:lnTo>
                <a:lnTo>
                  <a:pt x="957579" y="576580"/>
                </a:lnTo>
                <a:lnTo>
                  <a:pt x="478789" y="5765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359140" y="481838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419600" y="2832100"/>
            <a:ext cx="254000" cy="279400"/>
          </a:xfrm>
          <a:custGeom>
            <a:avLst/>
            <a:gdLst/>
            <a:ahLst/>
            <a:cxnLst/>
            <a:rect l="l" t="t" r="r" b="b"/>
            <a:pathLst>
              <a:path w="254000" h="279400">
                <a:moveTo>
                  <a:pt x="0" y="279400"/>
                </a:moveTo>
                <a:lnTo>
                  <a:pt x="2540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78700" y="2095500"/>
            <a:ext cx="228600" cy="203200"/>
          </a:xfrm>
          <a:custGeom>
            <a:avLst/>
            <a:gdLst/>
            <a:ahLst/>
            <a:cxnLst/>
            <a:rect l="l" t="t" r="r" b="b"/>
            <a:pathLst>
              <a:path w="228600" h="203200">
                <a:moveTo>
                  <a:pt x="0" y="203200"/>
                </a:moveTo>
                <a:lnTo>
                  <a:pt x="2286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711700" y="4521200"/>
            <a:ext cx="3441700" cy="355600"/>
          </a:xfrm>
          <a:custGeom>
            <a:avLst/>
            <a:gdLst/>
            <a:ahLst/>
            <a:cxnLst/>
            <a:rect l="l" t="t" r="r" b="b"/>
            <a:pathLst>
              <a:path w="3441700" h="355600">
                <a:moveTo>
                  <a:pt x="0" y="355600"/>
                </a:moveTo>
                <a:lnTo>
                  <a:pt x="3441700" y="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937500" y="5168900"/>
            <a:ext cx="266700" cy="127000"/>
          </a:xfrm>
          <a:custGeom>
            <a:avLst/>
            <a:gdLst/>
            <a:ahLst/>
            <a:cxnLst/>
            <a:rect l="l" t="t" r="r" b="b"/>
            <a:pathLst>
              <a:path w="266700" h="127000">
                <a:moveTo>
                  <a:pt x="0" y="127000"/>
                </a:moveTo>
                <a:lnTo>
                  <a:pt x="2667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258570" y="1529079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258570" y="126746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33550" y="128905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2580" y="289814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1310" y="263652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7560" y="265811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22170" y="5562600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22170" y="5299710"/>
            <a:ext cx="957580" cy="576580"/>
          </a:xfrm>
          <a:custGeom>
            <a:avLst/>
            <a:gdLst/>
            <a:ahLst/>
            <a:cxnLst/>
            <a:rect l="l" t="t" r="r" b="b"/>
            <a:pathLst>
              <a:path w="957580" h="576580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597150" y="5321300"/>
            <a:ext cx="0" cy="236219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70730" y="5490210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70730" y="5229860"/>
            <a:ext cx="956310" cy="575309"/>
          </a:xfrm>
          <a:custGeom>
            <a:avLst/>
            <a:gdLst/>
            <a:ahLst/>
            <a:cxnLst/>
            <a:rect l="l" t="t" r="r" b="b"/>
            <a:pathLst>
              <a:path w="956310" h="575310">
                <a:moveTo>
                  <a:pt x="478790" y="575309"/>
                </a:moveTo>
                <a:lnTo>
                  <a:pt x="0" y="575309"/>
                </a:lnTo>
                <a:lnTo>
                  <a:pt x="0" y="0"/>
                </a:lnTo>
                <a:lnTo>
                  <a:pt x="956310" y="0"/>
                </a:lnTo>
                <a:lnTo>
                  <a:pt x="956310" y="575309"/>
                </a:lnTo>
                <a:lnTo>
                  <a:pt x="478790" y="57530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45710" y="525018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10100" y="5511800"/>
            <a:ext cx="190500" cy="228600"/>
          </a:xfrm>
          <a:custGeom>
            <a:avLst/>
            <a:gdLst/>
            <a:ahLst/>
            <a:cxnLst/>
            <a:rect l="l" t="t" r="r" b="b"/>
            <a:pathLst>
              <a:path w="190500" h="228600">
                <a:moveTo>
                  <a:pt x="0" y="228600"/>
                </a:moveTo>
                <a:lnTo>
                  <a:pt x="1905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500620" y="5560060"/>
            <a:ext cx="1297939" cy="824230"/>
          </a:xfrm>
          <a:custGeom>
            <a:avLst/>
            <a:gdLst/>
            <a:ahLst/>
            <a:cxnLst/>
            <a:rect l="l" t="t" r="r" b="b"/>
            <a:pathLst>
              <a:path w="1297939" h="824230">
                <a:moveTo>
                  <a:pt x="0" y="0"/>
                </a:moveTo>
                <a:lnTo>
                  <a:pt x="0" y="824229"/>
                </a:lnTo>
                <a:lnTo>
                  <a:pt x="1297939" y="824229"/>
                </a:lnTo>
                <a:lnTo>
                  <a:pt x="1297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064510" y="271700"/>
            <a:ext cx="5218938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00">
              <a:lnSpc>
                <a:spcPts val="2155"/>
              </a:lnSpc>
              <a:spcBef>
                <a:spcPts val="107"/>
              </a:spcBef>
            </a:pP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W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271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up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-47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11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sz="2000" spc="88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v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rtex</a:t>
            </a:r>
            <a:r>
              <a:rPr sz="2000" spc="488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j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nt</a:t>
            </a:r>
            <a:r>
              <a:rPr sz="20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2000" spc="16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1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wi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sz="2000" spc="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‘w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k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ng</a:t>
            </a:r>
            <a:r>
              <a:rPr sz="2000" spc="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v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lu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e’</a:t>
            </a:r>
            <a:r>
              <a:rPr sz="2000" spc="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or</a:t>
            </a:r>
            <a:r>
              <a:rPr sz="2000" spc="8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000" spc="6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otal</a:t>
            </a:r>
            <a:r>
              <a:rPr sz="2000" spc="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from</a:t>
            </a:r>
            <a:r>
              <a:rPr sz="2000" spc="5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,</a:t>
            </a:r>
            <a:r>
              <a:rPr sz="2000" spc="-15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064510" y="881300"/>
            <a:ext cx="216970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g</a:t>
            </a:r>
            <a:r>
              <a:rPr sz="2000" spc="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000" spc="5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an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241290" y="881300"/>
            <a:ext cx="811274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sz="20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058408" y="881300"/>
            <a:ext cx="275628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dirty="0" smtClean="0">
                <a:solidFill>
                  <a:srgbClr val="3333CC"/>
                </a:solidFill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40094" y="881300"/>
            <a:ext cx="41630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’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763766" y="881300"/>
            <a:ext cx="1280625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erm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en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64510" y="1186100"/>
            <a:ext cx="600752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72078" y="1186100"/>
            <a:ext cx="276055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953764" y="1186100"/>
            <a:ext cx="27503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7.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73300" y="192651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90390" y="19378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09740" y="2071290"/>
            <a:ext cx="21865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38630" y="251317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69920" y="2674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57850" y="281797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62190" y="2928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37790" y="31570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65370" y="3224450"/>
            <a:ext cx="24693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49020" y="336669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74740" y="36142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26740" y="4071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22140" y="4071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55139" y="42238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249920" y="4448730"/>
            <a:ext cx="26106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27140" y="48334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78350" y="495165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83940" y="49858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00910" y="5024040"/>
            <a:ext cx="246930" cy="27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68970" y="5138864"/>
            <a:ext cx="16889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sz="16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00620" y="5560060"/>
            <a:ext cx="1297939" cy="824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 marR="151670">
              <a:lnSpc>
                <a:spcPct val="99754"/>
              </a:lnSpc>
              <a:spcBef>
                <a:spcPts val="47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9</a:t>
            </a:r>
            <a:r>
              <a:rPr sz="1600" spc="12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&lt;</a:t>
            </a:r>
            <a:r>
              <a:rPr sz="1600" spc="71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12</a:t>
            </a:r>
            <a:r>
              <a:rPr sz="1600" spc="215" dirty="0" smtClean="0">
                <a:latin typeface="Times New Roman"/>
                <a:cs typeface="Times New Roman"/>
              </a:rPr>
              <a:t> </a:t>
            </a:r>
            <a:r>
              <a:rPr sz="1600" spc="9" dirty="0" smtClean="0">
                <a:latin typeface="Times New Roman"/>
                <a:cs typeface="Times New Roman"/>
              </a:rPr>
              <a:t>s</a:t>
            </a:r>
            <a:r>
              <a:rPr sz="1600" spc="0" dirty="0" smtClean="0">
                <a:latin typeface="Times New Roman"/>
                <a:cs typeface="Times New Roman"/>
              </a:rPr>
              <a:t>o </a:t>
            </a:r>
            <a:r>
              <a:rPr sz="1600" spc="-4" dirty="0" smtClean="0">
                <a:latin typeface="Times New Roman"/>
                <a:cs typeface="Times New Roman"/>
              </a:rPr>
              <a:t>r</a:t>
            </a:r>
            <a:r>
              <a:rPr sz="1600" spc="0" dirty="0" smtClean="0">
                <a:latin typeface="Times New Roman"/>
                <a:cs typeface="Times New Roman"/>
              </a:rPr>
              <a:t>e</a:t>
            </a:r>
            <a:r>
              <a:rPr sz="1600" spc="-9" dirty="0" smtClean="0">
                <a:latin typeface="Times New Roman"/>
                <a:cs typeface="Times New Roman"/>
              </a:rPr>
              <a:t>p</a:t>
            </a:r>
            <a:r>
              <a:rPr sz="1600" spc="4" dirty="0" smtClean="0">
                <a:latin typeface="Times New Roman"/>
                <a:cs typeface="Times New Roman"/>
              </a:rPr>
              <a:t>l</a:t>
            </a:r>
            <a:r>
              <a:rPr sz="1600" spc="0" dirty="0" smtClean="0">
                <a:latin typeface="Times New Roman"/>
                <a:cs typeface="Times New Roman"/>
              </a:rPr>
              <a:t>a</a:t>
            </a:r>
            <a:r>
              <a:rPr sz="1600" spc="9" dirty="0" smtClean="0">
                <a:latin typeface="Times New Roman"/>
                <a:cs typeface="Times New Roman"/>
              </a:rPr>
              <a:t>c</a:t>
            </a:r>
            <a:r>
              <a:rPr sz="1600" spc="0" dirty="0" smtClean="0">
                <a:latin typeface="Times New Roman"/>
                <a:cs typeface="Times New Roman"/>
              </a:rPr>
              <a:t>e</a:t>
            </a:r>
            <a:r>
              <a:rPr sz="1600" spc="39" dirty="0" smtClean="0">
                <a:latin typeface="Times New Roman"/>
                <a:cs typeface="Times New Roman"/>
              </a:rPr>
              <a:t> </a:t>
            </a:r>
            <a:r>
              <a:rPr sz="1600" spc="-4" dirty="0" smtClean="0">
                <a:latin typeface="Times New Roman"/>
                <a:cs typeface="Times New Roman"/>
              </a:rPr>
              <a:t>t</a:t>
            </a:r>
            <a:r>
              <a:rPr sz="1600" spc="0" dirty="0" smtClean="0">
                <a:latin typeface="Times New Roman"/>
                <a:cs typeface="Times New Roman"/>
              </a:rPr>
              <a:t>he </a:t>
            </a:r>
            <a:r>
              <a:rPr sz="1600" spc="-4" dirty="0" smtClean="0">
                <a:latin typeface="Times New Roman"/>
                <a:cs typeface="Times New Roman"/>
              </a:rPr>
              <a:t>t-</a:t>
            </a:r>
            <a:r>
              <a:rPr sz="1600" spc="4" dirty="0" smtClean="0">
                <a:latin typeface="Times New Roman"/>
                <a:cs typeface="Times New Roman"/>
              </a:rPr>
              <a:t>l</a:t>
            </a:r>
            <a:r>
              <a:rPr sz="1600" spc="0" dirty="0" smtClean="0">
                <a:latin typeface="Times New Roman"/>
                <a:cs typeface="Times New Roman"/>
              </a:rPr>
              <a:t>abel</a:t>
            </a:r>
            <a:r>
              <a:rPr sz="1600" spc="39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h</a:t>
            </a:r>
            <a:r>
              <a:rPr sz="1600" spc="-9" dirty="0" smtClean="0">
                <a:latin typeface="Times New Roman"/>
                <a:cs typeface="Times New Roman"/>
              </a:rPr>
              <a:t>e</a:t>
            </a:r>
            <a:r>
              <a:rPr sz="1600" spc="-4" dirty="0" smtClean="0">
                <a:latin typeface="Times New Roman"/>
                <a:cs typeface="Times New Roman"/>
              </a:rPr>
              <a:t>r</a:t>
            </a:r>
            <a:r>
              <a:rPr sz="1600" spc="0" dirty="0" smtClean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22170" y="5299710"/>
            <a:ext cx="474980" cy="26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0">
              <a:lnSpc>
                <a:spcPts val="179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97150" y="5299710"/>
            <a:ext cx="482600" cy="26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9396" marR="152311" algn="ctr">
              <a:lnSpc>
                <a:spcPts val="179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2170" y="5562600"/>
            <a:ext cx="957580" cy="313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3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70730" y="5229860"/>
            <a:ext cx="474979" cy="260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0">
              <a:lnSpc>
                <a:spcPct val="95825"/>
              </a:lnSpc>
              <a:spcBef>
                <a:spcPts val="19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45709" y="5229860"/>
            <a:ext cx="481330" cy="260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5288" marR="167151" algn="ctr">
              <a:lnSpc>
                <a:spcPct val="95825"/>
              </a:lnSpc>
              <a:spcBef>
                <a:spcPts val="19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0730" y="5490210"/>
            <a:ext cx="95631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120">
              <a:lnSpc>
                <a:spcPct val="95825"/>
              </a:lnSpc>
              <a:spcBef>
                <a:spcPts val="434"/>
              </a:spcBef>
            </a:pPr>
            <a:r>
              <a:rPr sz="1600" spc="0" dirty="0" smtClean="0">
                <a:latin typeface="Times New Roman"/>
                <a:cs typeface="Times New Roman"/>
              </a:rPr>
              <a:t>8 </a:t>
            </a:r>
            <a:r>
              <a:rPr sz="1600" spc="358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82890" y="479679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8359140" y="4796790"/>
            <a:ext cx="481329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7882890" y="5058410"/>
            <a:ext cx="957579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879">
              <a:lnSpc>
                <a:spcPct val="95825"/>
              </a:lnSpc>
              <a:spcBef>
                <a:spcPts val="445"/>
              </a:spcBef>
            </a:pPr>
            <a:r>
              <a:rPr sz="1600" spc="-9" dirty="0" smtClean="0">
                <a:latin typeface="Times New Roman"/>
                <a:cs typeface="Times New Roman"/>
              </a:rPr>
              <a:t>1</a:t>
            </a:r>
            <a:r>
              <a:rPr sz="1600" spc="0" dirty="0" smtClean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310" y="263652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969" marR="166389" algn="ctr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7560" y="263652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951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310" y="289814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066540" y="2565400"/>
            <a:ext cx="476249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0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2789" y="256540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968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6540" y="282702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570">
              <a:lnSpc>
                <a:spcPts val="1839"/>
              </a:lnSpc>
              <a:spcBef>
                <a:spcPts val="30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7  </a:t>
            </a:r>
            <a:r>
              <a:rPr sz="1600" spc="298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6  </a:t>
            </a:r>
            <a:r>
              <a:rPr sz="1600" spc="78" dirty="0" smtClean="0">
                <a:latin typeface="Times New Roman"/>
                <a:cs typeface="Times New Roman"/>
              </a:rPr>
              <a:t> </a:t>
            </a:r>
            <a:r>
              <a:rPr sz="2400" spc="0" baseline="-3623" dirty="0" smtClean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06309" y="177292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7782559" y="177292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306309" y="203454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7160">
              <a:lnSpc>
                <a:spcPct val="95825"/>
              </a:lnSpc>
              <a:spcBef>
                <a:spcPts val="44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8  </a:t>
            </a:r>
            <a:r>
              <a:rPr sz="1600" spc="19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570" y="1267460"/>
            <a:ext cx="474980" cy="261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700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3550" y="1267460"/>
            <a:ext cx="482600" cy="261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967" marR="169742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570" y="1529079"/>
            <a:ext cx="957580" cy="314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550">
              <a:lnSpc>
                <a:spcPct val="95825"/>
              </a:lnSpc>
              <a:spcBef>
                <a:spcPts val="31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9070" y="173990"/>
            <a:ext cx="1799590" cy="822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9"/>
              </a:spcBef>
            </a:pPr>
            <a:endParaRPr sz="500"/>
          </a:p>
          <a:p>
            <a:pPr marL="213359">
              <a:lnSpc>
                <a:spcPct val="95825"/>
              </a:lnSpc>
            </a:pPr>
            <a:r>
              <a:rPr sz="2400" b="1" spc="-4" dirty="0" smtClean="0">
                <a:latin typeface="Times New Roman"/>
                <a:cs typeface="Times New Roman"/>
              </a:rPr>
              <a:t>D</a:t>
            </a:r>
            <a:r>
              <a:rPr sz="2400" b="1" spc="0" dirty="0" smtClean="0">
                <a:latin typeface="Times New Roman"/>
                <a:cs typeface="Times New Roman"/>
              </a:rPr>
              <a:t>i</a:t>
            </a:r>
            <a:r>
              <a:rPr sz="2400" b="1" spc="9" dirty="0" smtClean="0">
                <a:latin typeface="Times New Roman"/>
                <a:cs typeface="Times New Roman"/>
              </a:rPr>
              <a:t>j</a:t>
            </a:r>
            <a:r>
              <a:rPr sz="2400" b="1" spc="-4" dirty="0" smtClean="0">
                <a:latin typeface="Times New Roman"/>
                <a:cs typeface="Times New Roman"/>
              </a:rPr>
              <a:t>ks</a:t>
            </a:r>
            <a:r>
              <a:rPr sz="2400" b="1" spc="0" dirty="0" smtClean="0">
                <a:latin typeface="Times New Roman"/>
                <a:cs typeface="Times New Roman"/>
              </a:rPr>
              <a:t>t</a:t>
            </a:r>
            <a:r>
              <a:rPr sz="2400" b="1" spc="4" dirty="0" smtClean="0">
                <a:latin typeface="Times New Roman"/>
                <a:cs typeface="Times New Roman"/>
              </a:rPr>
              <a:t>r</a:t>
            </a:r>
            <a:r>
              <a:rPr sz="2400" b="1" spc="-4" dirty="0" smtClean="0">
                <a:latin typeface="Times New Roman"/>
                <a:cs typeface="Times New Roman"/>
              </a:rPr>
              <a:t>a</a:t>
            </a:r>
            <a:r>
              <a:rPr sz="2400" b="1" spc="0" dirty="0" smtClean="0">
                <a:latin typeface="Times New Roman"/>
                <a:cs typeface="Times New Roman"/>
              </a:rPr>
              <a:t>’s</a:t>
            </a:r>
            <a:endParaRPr sz="2400">
              <a:latin typeface="Times New Roman"/>
              <a:cs typeface="Times New Roman"/>
            </a:endParaRPr>
          </a:p>
          <a:p>
            <a:pPr marL="180340">
              <a:lnSpc>
                <a:spcPct val="95825"/>
              </a:lnSpc>
              <a:spcBef>
                <a:spcPts val="120"/>
              </a:spcBef>
            </a:pPr>
            <a:r>
              <a:rPr sz="2400" b="1" spc="-4" dirty="0" smtClean="0">
                <a:latin typeface="Times New Roman"/>
                <a:cs typeface="Times New Roman"/>
              </a:rPr>
              <a:t>A</a:t>
            </a:r>
            <a:r>
              <a:rPr sz="2400" b="1" spc="0" dirty="0" smtClean="0">
                <a:latin typeface="Times New Roman"/>
                <a:cs typeface="Times New Roman"/>
              </a:rPr>
              <a:t>l</a:t>
            </a:r>
            <a:r>
              <a:rPr sz="2400" b="1" spc="-4" dirty="0" smtClean="0">
                <a:latin typeface="Times New Roman"/>
                <a:cs typeface="Times New Roman"/>
              </a:rPr>
              <a:t>g</a:t>
            </a:r>
            <a:r>
              <a:rPr sz="2400" b="1" spc="4" dirty="0" smtClean="0">
                <a:latin typeface="Times New Roman"/>
                <a:cs typeface="Times New Roman"/>
              </a:rPr>
              <a:t>o</a:t>
            </a:r>
            <a:r>
              <a:rPr sz="2400" b="1" spc="-4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i</a:t>
            </a:r>
            <a:r>
              <a:rPr sz="2400" b="1" spc="9" dirty="0" smtClean="0">
                <a:latin typeface="Times New Roman"/>
                <a:cs typeface="Times New Roman"/>
              </a:rPr>
              <a:t>t</a:t>
            </a:r>
            <a:r>
              <a:rPr sz="2400" b="1" spc="-4" dirty="0" smtClean="0">
                <a:latin typeface="Times New Roman"/>
                <a:cs typeface="Times New Roman"/>
              </a:rPr>
              <a:t>h</a:t>
            </a:r>
            <a:r>
              <a:rPr sz="2400" b="1" spc="0" dirty="0" smtClean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B556-7C52-48EC-9ECF-16CC7067BD04}" type="slidenum">
              <a:rPr lang="zh-CN" altLang="en-US" smtClean="0">
                <a:solidFill>
                  <a:srgbClr val="000000"/>
                </a:solidFill>
              </a:rPr>
              <a:pPr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1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bject 9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79070" y="173990"/>
            <a:ext cx="1799590" cy="822959"/>
          </a:xfrm>
          <a:custGeom>
            <a:avLst/>
            <a:gdLst/>
            <a:ahLst/>
            <a:cxnLst/>
            <a:rect l="l" t="t" r="r" b="b"/>
            <a:pathLst>
              <a:path w="1799590" h="822959">
                <a:moveTo>
                  <a:pt x="900430" y="822959"/>
                </a:moveTo>
                <a:lnTo>
                  <a:pt x="0" y="822959"/>
                </a:lnTo>
                <a:lnTo>
                  <a:pt x="0" y="0"/>
                </a:lnTo>
                <a:lnTo>
                  <a:pt x="1799590" y="0"/>
                </a:lnTo>
                <a:lnTo>
                  <a:pt x="1799590" y="822959"/>
                </a:lnTo>
                <a:lnTo>
                  <a:pt x="900430" y="822959"/>
                </a:lnTo>
                <a:close/>
              </a:path>
            </a:pathLst>
          </a:custGeom>
          <a:ln w="9344">
            <a:solidFill>
              <a:srgbClr val="0000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27500" y="2819400"/>
            <a:ext cx="254000" cy="279400"/>
          </a:xfrm>
          <a:custGeom>
            <a:avLst/>
            <a:gdLst/>
            <a:ahLst/>
            <a:cxnLst/>
            <a:rect l="l" t="t" r="r" b="b"/>
            <a:pathLst>
              <a:path w="254000" h="279400">
                <a:moveTo>
                  <a:pt x="0" y="279400"/>
                </a:moveTo>
                <a:lnTo>
                  <a:pt x="2540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99540" y="3512820"/>
            <a:ext cx="1070610" cy="1423669"/>
          </a:xfrm>
          <a:custGeom>
            <a:avLst/>
            <a:gdLst/>
            <a:ahLst/>
            <a:cxnLst/>
            <a:rect l="l" t="t" r="r" b="b"/>
            <a:pathLst>
              <a:path w="1070610" h="1423669">
                <a:moveTo>
                  <a:pt x="1062990" y="1423669"/>
                </a:moveTo>
                <a:lnTo>
                  <a:pt x="1066799" y="1421129"/>
                </a:lnTo>
                <a:lnTo>
                  <a:pt x="1070610" y="1417319"/>
                </a:lnTo>
                <a:lnTo>
                  <a:pt x="7619" y="0"/>
                </a:lnTo>
                <a:lnTo>
                  <a:pt x="3809" y="3809"/>
                </a:lnTo>
                <a:lnTo>
                  <a:pt x="0" y="6350"/>
                </a:lnTo>
                <a:lnTo>
                  <a:pt x="1062990" y="14236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46695" y="4920045"/>
            <a:ext cx="75443" cy="74798"/>
          </a:xfrm>
          <a:custGeom>
            <a:avLst/>
            <a:gdLst/>
            <a:ahLst/>
            <a:cxnLst/>
            <a:rect l="l" t="t" r="r" b="b"/>
            <a:pathLst>
              <a:path w="75443" h="74798">
                <a:moveTo>
                  <a:pt x="6944" y="59624"/>
                </a:moveTo>
                <a:lnTo>
                  <a:pt x="15905" y="68058"/>
                </a:lnTo>
                <a:lnTo>
                  <a:pt x="26728" y="73179"/>
                </a:lnTo>
                <a:lnTo>
                  <a:pt x="38464" y="74798"/>
                </a:lnTo>
                <a:lnTo>
                  <a:pt x="50167" y="72725"/>
                </a:lnTo>
                <a:lnTo>
                  <a:pt x="60284" y="67244"/>
                </a:lnTo>
                <a:lnTo>
                  <a:pt x="68837" y="58742"/>
                </a:lnTo>
                <a:lnTo>
                  <a:pt x="73956" y="48073"/>
                </a:lnTo>
                <a:lnTo>
                  <a:pt x="75443" y="36301"/>
                </a:lnTo>
                <a:lnTo>
                  <a:pt x="73098" y="24493"/>
                </a:lnTo>
                <a:lnTo>
                  <a:pt x="67904" y="15174"/>
                </a:lnTo>
                <a:lnTo>
                  <a:pt x="58944" y="6740"/>
                </a:lnTo>
                <a:lnTo>
                  <a:pt x="48121" y="1619"/>
                </a:lnTo>
                <a:lnTo>
                  <a:pt x="36385" y="0"/>
                </a:lnTo>
                <a:lnTo>
                  <a:pt x="24682" y="2072"/>
                </a:lnTo>
                <a:lnTo>
                  <a:pt x="14564" y="7554"/>
                </a:lnTo>
                <a:lnTo>
                  <a:pt x="5996" y="16270"/>
                </a:lnTo>
                <a:lnTo>
                  <a:pt x="1141" y="27226"/>
                </a:lnTo>
                <a:lnTo>
                  <a:pt x="0" y="39283"/>
                </a:lnTo>
                <a:lnTo>
                  <a:pt x="2572" y="51306"/>
                </a:lnTo>
                <a:lnTo>
                  <a:pt x="6944" y="5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19860" y="2240279"/>
            <a:ext cx="1120140" cy="1256030"/>
          </a:xfrm>
          <a:custGeom>
            <a:avLst/>
            <a:gdLst/>
            <a:ahLst/>
            <a:cxnLst/>
            <a:rect l="l" t="t" r="r" b="b"/>
            <a:pathLst>
              <a:path w="1120140" h="1256030">
                <a:moveTo>
                  <a:pt x="0" y="1249680"/>
                </a:moveTo>
                <a:lnTo>
                  <a:pt x="3809" y="1253490"/>
                </a:lnTo>
                <a:lnTo>
                  <a:pt x="7620" y="1256030"/>
                </a:lnTo>
                <a:lnTo>
                  <a:pt x="1120140" y="6350"/>
                </a:lnTo>
                <a:lnTo>
                  <a:pt x="1116330" y="3810"/>
                </a:lnTo>
                <a:lnTo>
                  <a:pt x="1112520" y="0"/>
                </a:lnTo>
                <a:lnTo>
                  <a:pt x="0" y="1249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65807" y="3478817"/>
            <a:ext cx="75084" cy="74354"/>
          </a:xfrm>
          <a:custGeom>
            <a:avLst/>
            <a:gdLst/>
            <a:ahLst/>
            <a:cxnLst/>
            <a:rect l="l" t="t" r="r" b="b"/>
            <a:pathLst>
              <a:path w="75084" h="74354">
                <a:moveTo>
                  <a:pt x="9602" y="12412"/>
                </a:moveTo>
                <a:lnTo>
                  <a:pt x="2880" y="22834"/>
                </a:lnTo>
                <a:lnTo>
                  <a:pt x="0" y="34527"/>
                </a:lnTo>
                <a:lnTo>
                  <a:pt x="892" y="46480"/>
                </a:lnTo>
                <a:lnTo>
                  <a:pt x="5490" y="57682"/>
                </a:lnTo>
                <a:lnTo>
                  <a:pt x="12142" y="65752"/>
                </a:lnTo>
                <a:lnTo>
                  <a:pt x="22810" y="71880"/>
                </a:lnTo>
                <a:lnTo>
                  <a:pt x="34889" y="74354"/>
                </a:lnTo>
                <a:lnTo>
                  <a:pt x="47127" y="73172"/>
                </a:lnTo>
                <a:lnTo>
                  <a:pt x="58277" y="68334"/>
                </a:lnTo>
                <a:lnTo>
                  <a:pt x="65482" y="61942"/>
                </a:lnTo>
                <a:lnTo>
                  <a:pt x="72203" y="51519"/>
                </a:lnTo>
                <a:lnTo>
                  <a:pt x="75084" y="39826"/>
                </a:lnTo>
                <a:lnTo>
                  <a:pt x="74191" y="27874"/>
                </a:lnTo>
                <a:lnTo>
                  <a:pt x="69593" y="16671"/>
                </a:lnTo>
                <a:lnTo>
                  <a:pt x="62942" y="8602"/>
                </a:lnTo>
                <a:lnTo>
                  <a:pt x="52273" y="2473"/>
                </a:lnTo>
                <a:lnTo>
                  <a:pt x="40194" y="0"/>
                </a:lnTo>
                <a:lnTo>
                  <a:pt x="27956" y="1182"/>
                </a:lnTo>
                <a:lnTo>
                  <a:pt x="16807" y="6019"/>
                </a:lnTo>
                <a:lnTo>
                  <a:pt x="9602" y="12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18697" y="2183687"/>
            <a:ext cx="74354" cy="74702"/>
          </a:xfrm>
          <a:custGeom>
            <a:avLst/>
            <a:gdLst/>
            <a:ahLst/>
            <a:cxnLst/>
            <a:rect l="l" t="t" r="r" b="b"/>
            <a:pathLst>
              <a:path w="74354" h="74702">
                <a:moveTo>
                  <a:pt x="65752" y="62942"/>
                </a:moveTo>
                <a:lnTo>
                  <a:pt x="71880" y="51775"/>
                </a:lnTo>
                <a:lnTo>
                  <a:pt x="74354" y="39655"/>
                </a:lnTo>
                <a:lnTo>
                  <a:pt x="73172" y="27623"/>
                </a:lnTo>
                <a:lnTo>
                  <a:pt x="68334" y="16720"/>
                </a:lnTo>
                <a:lnTo>
                  <a:pt x="61942" y="9602"/>
                </a:lnTo>
                <a:lnTo>
                  <a:pt x="51519" y="2880"/>
                </a:lnTo>
                <a:lnTo>
                  <a:pt x="39826" y="0"/>
                </a:lnTo>
                <a:lnTo>
                  <a:pt x="27874" y="892"/>
                </a:lnTo>
                <a:lnTo>
                  <a:pt x="16671" y="5490"/>
                </a:lnTo>
                <a:lnTo>
                  <a:pt x="8602" y="12142"/>
                </a:lnTo>
                <a:lnTo>
                  <a:pt x="2473" y="22679"/>
                </a:lnTo>
                <a:lnTo>
                  <a:pt x="0" y="34502"/>
                </a:lnTo>
                <a:lnTo>
                  <a:pt x="1182" y="46569"/>
                </a:lnTo>
                <a:lnTo>
                  <a:pt x="6019" y="57839"/>
                </a:lnTo>
                <a:lnTo>
                  <a:pt x="12412" y="65482"/>
                </a:lnTo>
                <a:lnTo>
                  <a:pt x="22834" y="72074"/>
                </a:lnTo>
                <a:lnTo>
                  <a:pt x="34527" y="74702"/>
                </a:lnTo>
                <a:lnTo>
                  <a:pt x="46480" y="73635"/>
                </a:lnTo>
                <a:lnTo>
                  <a:pt x="57682" y="69142"/>
                </a:lnTo>
                <a:lnTo>
                  <a:pt x="65752" y="62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53970" y="2217420"/>
            <a:ext cx="1993900" cy="1145539"/>
          </a:xfrm>
          <a:custGeom>
            <a:avLst/>
            <a:gdLst/>
            <a:ahLst/>
            <a:cxnLst/>
            <a:rect l="l" t="t" r="r" b="b"/>
            <a:pathLst>
              <a:path w="1993900" h="1145539">
                <a:moveTo>
                  <a:pt x="3810" y="0"/>
                </a:moveTo>
                <a:lnTo>
                  <a:pt x="2540" y="3809"/>
                </a:lnTo>
                <a:lnTo>
                  <a:pt x="0" y="7619"/>
                </a:lnTo>
                <a:lnTo>
                  <a:pt x="1990090" y="1145539"/>
                </a:lnTo>
                <a:lnTo>
                  <a:pt x="1991359" y="1140459"/>
                </a:lnTo>
                <a:lnTo>
                  <a:pt x="1993900" y="1136650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34493" y="3336454"/>
            <a:ext cx="75013" cy="74225"/>
          </a:xfrm>
          <a:custGeom>
            <a:avLst/>
            <a:gdLst/>
            <a:ahLst/>
            <a:cxnLst/>
            <a:rect l="l" t="t" r="r" b="b"/>
            <a:pathLst>
              <a:path w="75013" h="74225">
                <a:moveTo>
                  <a:pt x="18456" y="69685"/>
                </a:moveTo>
                <a:lnTo>
                  <a:pt x="29940" y="73881"/>
                </a:lnTo>
                <a:lnTo>
                  <a:pt x="41975" y="74225"/>
                </a:lnTo>
                <a:lnTo>
                  <a:pt x="53529" y="70974"/>
                </a:lnTo>
                <a:lnTo>
                  <a:pt x="63573" y="64385"/>
                </a:lnTo>
                <a:lnTo>
                  <a:pt x="70526" y="55715"/>
                </a:lnTo>
                <a:lnTo>
                  <a:pt x="74760" y="44036"/>
                </a:lnTo>
                <a:lnTo>
                  <a:pt x="75013" y="31874"/>
                </a:lnTo>
                <a:lnTo>
                  <a:pt x="71554" y="20381"/>
                </a:lnTo>
                <a:lnTo>
                  <a:pt x="64655" y="10710"/>
                </a:lnTo>
                <a:lnTo>
                  <a:pt x="56556" y="4915"/>
                </a:lnTo>
                <a:lnTo>
                  <a:pt x="45072" y="592"/>
                </a:lnTo>
                <a:lnTo>
                  <a:pt x="33038" y="0"/>
                </a:lnTo>
                <a:lnTo>
                  <a:pt x="21483" y="3072"/>
                </a:lnTo>
                <a:lnTo>
                  <a:pt x="11439" y="9746"/>
                </a:lnTo>
                <a:lnTo>
                  <a:pt x="4486" y="18885"/>
                </a:lnTo>
                <a:lnTo>
                  <a:pt x="252" y="29937"/>
                </a:lnTo>
                <a:lnTo>
                  <a:pt x="0" y="41800"/>
                </a:lnTo>
                <a:lnTo>
                  <a:pt x="3458" y="53322"/>
                </a:lnTo>
                <a:lnTo>
                  <a:pt x="10357" y="63348"/>
                </a:lnTo>
                <a:lnTo>
                  <a:pt x="18456" y="69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84120" y="3373120"/>
            <a:ext cx="2087880" cy="1584959"/>
          </a:xfrm>
          <a:custGeom>
            <a:avLst/>
            <a:gdLst/>
            <a:ahLst/>
            <a:cxnLst/>
            <a:rect l="l" t="t" r="r" b="b"/>
            <a:pathLst>
              <a:path w="2087880" h="1584959">
                <a:moveTo>
                  <a:pt x="0" y="1584959"/>
                </a:moveTo>
                <a:lnTo>
                  <a:pt x="20878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84120" y="4880610"/>
            <a:ext cx="2202180" cy="81279"/>
          </a:xfrm>
          <a:custGeom>
            <a:avLst/>
            <a:gdLst/>
            <a:ahLst/>
            <a:cxnLst/>
            <a:rect l="l" t="t" r="r" b="b"/>
            <a:pathLst>
              <a:path w="2202180" h="81279">
                <a:moveTo>
                  <a:pt x="0" y="72389"/>
                </a:moveTo>
                <a:lnTo>
                  <a:pt x="0" y="81279"/>
                </a:lnTo>
                <a:lnTo>
                  <a:pt x="2202180" y="10159"/>
                </a:lnTo>
                <a:lnTo>
                  <a:pt x="220218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678680" y="4847543"/>
            <a:ext cx="74930" cy="74976"/>
          </a:xfrm>
          <a:custGeom>
            <a:avLst/>
            <a:gdLst/>
            <a:ahLst/>
            <a:cxnLst/>
            <a:rect l="l" t="t" r="r" b="b"/>
            <a:pathLst>
              <a:path w="74930" h="74976">
                <a:moveTo>
                  <a:pt x="39370" y="74976"/>
                </a:moveTo>
                <a:lnTo>
                  <a:pt x="52712" y="72283"/>
                </a:lnTo>
                <a:lnTo>
                  <a:pt x="63783" y="64903"/>
                </a:lnTo>
                <a:lnTo>
                  <a:pt x="71536" y="53878"/>
                </a:lnTo>
                <a:lnTo>
                  <a:pt x="74930" y="40253"/>
                </a:lnTo>
                <a:lnTo>
                  <a:pt x="74930" y="35606"/>
                </a:lnTo>
                <a:lnTo>
                  <a:pt x="72166" y="22055"/>
                </a:lnTo>
                <a:lnTo>
                  <a:pt x="64673" y="10872"/>
                </a:lnTo>
                <a:lnTo>
                  <a:pt x="53648" y="3154"/>
                </a:lnTo>
                <a:lnTo>
                  <a:pt x="40288" y="0"/>
                </a:lnTo>
                <a:lnTo>
                  <a:pt x="36830" y="46"/>
                </a:lnTo>
                <a:lnTo>
                  <a:pt x="23314" y="2722"/>
                </a:lnTo>
                <a:lnTo>
                  <a:pt x="11851" y="9992"/>
                </a:lnTo>
                <a:lnTo>
                  <a:pt x="3674" y="20716"/>
                </a:lnTo>
                <a:lnTo>
                  <a:pt x="19" y="33756"/>
                </a:lnTo>
                <a:lnTo>
                  <a:pt x="0" y="38146"/>
                </a:lnTo>
                <a:lnTo>
                  <a:pt x="2609" y="51458"/>
                </a:lnTo>
                <a:lnTo>
                  <a:pt x="9774" y="62802"/>
                </a:lnTo>
                <a:lnTo>
                  <a:pt x="20500" y="71002"/>
                </a:lnTo>
                <a:lnTo>
                  <a:pt x="33792" y="74882"/>
                </a:lnTo>
                <a:lnTo>
                  <a:pt x="39370" y="74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569460" y="2301240"/>
            <a:ext cx="2138680" cy="1075689"/>
          </a:xfrm>
          <a:custGeom>
            <a:avLst/>
            <a:gdLst/>
            <a:ahLst/>
            <a:cxnLst/>
            <a:rect l="l" t="t" r="r" b="b"/>
            <a:pathLst>
              <a:path w="2138680" h="1075689">
                <a:moveTo>
                  <a:pt x="0" y="1068070"/>
                </a:moveTo>
                <a:lnTo>
                  <a:pt x="2539" y="1071880"/>
                </a:lnTo>
                <a:lnTo>
                  <a:pt x="5079" y="1075689"/>
                </a:lnTo>
                <a:lnTo>
                  <a:pt x="2138680" y="8889"/>
                </a:lnTo>
                <a:lnTo>
                  <a:pt x="2136140" y="5080"/>
                </a:lnTo>
                <a:lnTo>
                  <a:pt x="2133599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695905" y="2254715"/>
            <a:ext cx="73998" cy="74781"/>
          </a:xfrm>
          <a:custGeom>
            <a:avLst/>
            <a:gdLst/>
            <a:ahLst/>
            <a:cxnLst/>
            <a:rect l="l" t="t" r="r" b="b"/>
            <a:pathLst>
              <a:path w="73998" h="74781">
                <a:moveTo>
                  <a:pt x="54144" y="70654"/>
                </a:moveTo>
                <a:lnTo>
                  <a:pt x="63831" y="63486"/>
                </a:lnTo>
                <a:lnTo>
                  <a:pt x="70562" y="53669"/>
                </a:lnTo>
                <a:lnTo>
                  <a:pt x="73998" y="42150"/>
                </a:lnTo>
                <a:lnTo>
                  <a:pt x="73799" y="29881"/>
                </a:lnTo>
                <a:lnTo>
                  <a:pt x="70654" y="19854"/>
                </a:lnTo>
                <a:lnTo>
                  <a:pt x="63356" y="10166"/>
                </a:lnTo>
                <a:lnTo>
                  <a:pt x="53285" y="3435"/>
                </a:lnTo>
                <a:lnTo>
                  <a:pt x="41593" y="0"/>
                </a:lnTo>
                <a:lnTo>
                  <a:pt x="29433" y="198"/>
                </a:lnTo>
                <a:lnTo>
                  <a:pt x="19854" y="3344"/>
                </a:lnTo>
                <a:lnTo>
                  <a:pt x="10166" y="11137"/>
                </a:lnTo>
                <a:lnTo>
                  <a:pt x="3435" y="21253"/>
                </a:lnTo>
                <a:lnTo>
                  <a:pt x="0" y="32743"/>
                </a:lnTo>
                <a:lnTo>
                  <a:pt x="198" y="44657"/>
                </a:lnTo>
                <a:lnTo>
                  <a:pt x="3344" y="54144"/>
                </a:lnTo>
                <a:lnTo>
                  <a:pt x="10311" y="64254"/>
                </a:lnTo>
                <a:lnTo>
                  <a:pt x="19828" y="71238"/>
                </a:lnTo>
                <a:lnTo>
                  <a:pt x="31010" y="74781"/>
                </a:lnTo>
                <a:lnTo>
                  <a:pt x="42971" y="74567"/>
                </a:lnTo>
                <a:lnTo>
                  <a:pt x="54144" y="70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72000" y="3373120"/>
            <a:ext cx="144779" cy="1511299"/>
          </a:xfrm>
          <a:custGeom>
            <a:avLst/>
            <a:gdLst/>
            <a:ahLst/>
            <a:cxnLst/>
            <a:rect l="l" t="t" r="r" b="b"/>
            <a:pathLst>
              <a:path w="144779" h="1511300">
                <a:moveTo>
                  <a:pt x="0" y="0"/>
                </a:moveTo>
                <a:lnTo>
                  <a:pt x="144779" y="15112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715510" y="4522470"/>
            <a:ext cx="3427730" cy="375919"/>
          </a:xfrm>
          <a:custGeom>
            <a:avLst/>
            <a:gdLst/>
            <a:ahLst/>
            <a:cxnLst/>
            <a:rect l="l" t="t" r="r" b="b"/>
            <a:pathLst>
              <a:path w="3427730" h="375920">
                <a:moveTo>
                  <a:pt x="1269" y="370839"/>
                </a:moveTo>
                <a:lnTo>
                  <a:pt x="1269" y="375919"/>
                </a:lnTo>
                <a:lnTo>
                  <a:pt x="3427730" y="10159"/>
                </a:lnTo>
                <a:lnTo>
                  <a:pt x="3426460" y="5079"/>
                </a:lnTo>
                <a:lnTo>
                  <a:pt x="3426460" y="0"/>
                </a:lnTo>
                <a:lnTo>
                  <a:pt x="0" y="367029"/>
                </a:lnTo>
                <a:lnTo>
                  <a:pt x="1269" y="370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134333" y="4486643"/>
            <a:ext cx="75178" cy="75196"/>
          </a:xfrm>
          <a:custGeom>
            <a:avLst/>
            <a:gdLst/>
            <a:ahLst/>
            <a:cxnLst/>
            <a:rect l="l" t="t" r="r" b="b"/>
            <a:pathLst>
              <a:path w="75178" h="75196">
                <a:moveTo>
                  <a:pt x="41926" y="75196"/>
                </a:moveTo>
                <a:lnTo>
                  <a:pt x="54685" y="71169"/>
                </a:lnTo>
                <a:lnTo>
                  <a:pt x="65053" y="63192"/>
                </a:lnTo>
                <a:lnTo>
                  <a:pt x="72170" y="52297"/>
                </a:lnTo>
                <a:lnTo>
                  <a:pt x="75178" y="39513"/>
                </a:lnTo>
                <a:lnTo>
                  <a:pt x="74946" y="33286"/>
                </a:lnTo>
                <a:lnTo>
                  <a:pt x="71500" y="20330"/>
                </a:lnTo>
                <a:lnTo>
                  <a:pt x="63684" y="9862"/>
                </a:lnTo>
                <a:lnTo>
                  <a:pt x="52671" y="2785"/>
                </a:lnTo>
                <a:lnTo>
                  <a:pt x="39634" y="0"/>
                </a:lnTo>
                <a:lnTo>
                  <a:pt x="34306" y="266"/>
                </a:lnTo>
                <a:lnTo>
                  <a:pt x="21149" y="4324"/>
                </a:lnTo>
                <a:lnTo>
                  <a:pt x="10478" y="12339"/>
                </a:lnTo>
                <a:lnTo>
                  <a:pt x="3144" y="23365"/>
                </a:lnTo>
                <a:lnTo>
                  <a:pt x="0" y="36455"/>
                </a:lnTo>
                <a:lnTo>
                  <a:pt x="16" y="40906"/>
                </a:lnTo>
                <a:lnTo>
                  <a:pt x="4137" y="54375"/>
                </a:lnTo>
                <a:lnTo>
                  <a:pt x="12312" y="64935"/>
                </a:lnTo>
                <a:lnTo>
                  <a:pt x="23463" y="72049"/>
                </a:lnTo>
                <a:lnTo>
                  <a:pt x="36511" y="75176"/>
                </a:lnTo>
                <a:lnTo>
                  <a:pt x="41926" y="75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728459" y="2289810"/>
            <a:ext cx="1431290" cy="2211070"/>
          </a:xfrm>
          <a:custGeom>
            <a:avLst/>
            <a:gdLst/>
            <a:ahLst/>
            <a:cxnLst/>
            <a:rect l="l" t="t" r="r" b="b"/>
            <a:pathLst>
              <a:path w="1431290" h="2211069">
                <a:moveTo>
                  <a:pt x="1423670" y="2211070"/>
                </a:moveTo>
                <a:lnTo>
                  <a:pt x="1427480" y="2208529"/>
                </a:lnTo>
                <a:lnTo>
                  <a:pt x="1431290" y="2205990"/>
                </a:lnTo>
                <a:lnTo>
                  <a:pt x="7620" y="0"/>
                </a:lnTo>
                <a:lnTo>
                  <a:pt x="3810" y="2539"/>
                </a:lnTo>
                <a:lnTo>
                  <a:pt x="0" y="5079"/>
                </a:lnTo>
                <a:lnTo>
                  <a:pt x="1423670" y="2211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134631" y="4487105"/>
            <a:ext cx="75606" cy="74855"/>
          </a:xfrm>
          <a:custGeom>
            <a:avLst/>
            <a:gdLst/>
            <a:ahLst/>
            <a:cxnLst/>
            <a:rect l="l" t="t" r="r" b="b"/>
            <a:pathLst>
              <a:path w="75606" h="74855">
                <a:moveTo>
                  <a:pt x="6068" y="58224"/>
                </a:moveTo>
                <a:lnTo>
                  <a:pt x="14546" y="67017"/>
                </a:lnTo>
                <a:lnTo>
                  <a:pt x="25104" y="72629"/>
                </a:lnTo>
                <a:lnTo>
                  <a:pt x="36847" y="74855"/>
                </a:lnTo>
                <a:lnTo>
                  <a:pt x="48880" y="73487"/>
                </a:lnTo>
                <a:lnTo>
                  <a:pt x="58138" y="69654"/>
                </a:lnTo>
                <a:lnTo>
                  <a:pt x="67262" y="61411"/>
                </a:lnTo>
                <a:lnTo>
                  <a:pt x="73146" y="51030"/>
                </a:lnTo>
                <a:lnTo>
                  <a:pt x="75606" y="39429"/>
                </a:lnTo>
                <a:lnTo>
                  <a:pt x="74458" y="27526"/>
                </a:lnTo>
                <a:lnTo>
                  <a:pt x="69568" y="16314"/>
                </a:lnTo>
                <a:lnTo>
                  <a:pt x="61066" y="7611"/>
                </a:lnTo>
                <a:lnTo>
                  <a:pt x="50397" y="2084"/>
                </a:lnTo>
                <a:lnTo>
                  <a:pt x="38625" y="0"/>
                </a:lnTo>
                <a:lnTo>
                  <a:pt x="26817" y="1624"/>
                </a:lnTo>
                <a:lnTo>
                  <a:pt x="17498" y="6154"/>
                </a:lnTo>
                <a:lnTo>
                  <a:pt x="8246" y="13930"/>
                </a:lnTo>
                <a:lnTo>
                  <a:pt x="2348" y="24153"/>
                </a:lnTo>
                <a:lnTo>
                  <a:pt x="0" y="35794"/>
                </a:lnTo>
                <a:lnTo>
                  <a:pt x="1392" y="47821"/>
                </a:lnTo>
                <a:lnTo>
                  <a:pt x="6068" y="5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572000" y="3373120"/>
            <a:ext cx="3600450" cy="1151889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0" y="0"/>
                </a:moveTo>
                <a:lnTo>
                  <a:pt x="3600450" y="11518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56510" y="2221229"/>
            <a:ext cx="4175760" cy="71120"/>
          </a:xfrm>
          <a:custGeom>
            <a:avLst/>
            <a:gdLst/>
            <a:ahLst/>
            <a:cxnLst/>
            <a:rect l="l" t="t" r="r" b="b"/>
            <a:pathLst>
              <a:path w="4175760" h="71120">
                <a:moveTo>
                  <a:pt x="0" y="0"/>
                </a:moveTo>
                <a:lnTo>
                  <a:pt x="4175760" y="711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403350" y="3373120"/>
            <a:ext cx="3168650" cy="143509"/>
          </a:xfrm>
          <a:custGeom>
            <a:avLst/>
            <a:gdLst/>
            <a:ahLst/>
            <a:cxnLst/>
            <a:rect l="l" t="t" r="r" b="b"/>
            <a:pathLst>
              <a:path w="3168650" h="143509">
                <a:moveTo>
                  <a:pt x="0" y="143509"/>
                </a:moveTo>
                <a:lnTo>
                  <a:pt x="316865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067810" y="282702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066540" y="256540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89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89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542790" y="2585720"/>
            <a:ext cx="0" cy="236219"/>
          </a:xfrm>
          <a:custGeom>
            <a:avLst/>
            <a:gdLst/>
            <a:ahLst/>
            <a:cxnLst/>
            <a:rect l="l" t="t" r="r" b="b"/>
            <a:pathLst>
              <a:path h="236219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07580" y="2034539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306309" y="177292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782559" y="179451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884159" y="505841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882890" y="4796790"/>
            <a:ext cx="957579" cy="576580"/>
          </a:xfrm>
          <a:custGeom>
            <a:avLst/>
            <a:gdLst/>
            <a:ahLst/>
            <a:cxnLst/>
            <a:rect l="l" t="t" r="r" b="b"/>
            <a:pathLst>
              <a:path w="957579" h="576580">
                <a:moveTo>
                  <a:pt x="478789" y="576580"/>
                </a:moveTo>
                <a:lnTo>
                  <a:pt x="0" y="576580"/>
                </a:lnTo>
                <a:lnTo>
                  <a:pt x="0" y="0"/>
                </a:lnTo>
                <a:lnTo>
                  <a:pt x="957579" y="0"/>
                </a:lnTo>
                <a:lnTo>
                  <a:pt x="957579" y="576580"/>
                </a:lnTo>
                <a:lnTo>
                  <a:pt x="478789" y="5765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359140" y="481838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419600" y="2832100"/>
            <a:ext cx="254000" cy="279400"/>
          </a:xfrm>
          <a:custGeom>
            <a:avLst/>
            <a:gdLst/>
            <a:ahLst/>
            <a:cxnLst/>
            <a:rect l="l" t="t" r="r" b="b"/>
            <a:pathLst>
              <a:path w="254000" h="279400">
                <a:moveTo>
                  <a:pt x="0" y="279400"/>
                </a:moveTo>
                <a:lnTo>
                  <a:pt x="2540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378700" y="2095500"/>
            <a:ext cx="228600" cy="203200"/>
          </a:xfrm>
          <a:custGeom>
            <a:avLst/>
            <a:gdLst/>
            <a:ahLst/>
            <a:cxnLst/>
            <a:rect l="l" t="t" r="r" b="b"/>
            <a:pathLst>
              <a:path w="228600" h="203200">
                <a:moveTo>
                  <a:pt x="0" y="203200"/>
                </a:moveTo>
                <a:lnTo>
                  <a:pt x="2286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937500" y="5168900"/>
            <a:ext cx="266700" cy="127000"/>
          </a:xfrm>
          <a:custGeom>
            <a:avLst/>
            <a:gdLst/>
            <a:ahLst/>
            <a:cxnLst/>
            <a:rect l="l" t="t" r="r" b="b"/>
            <a:pathLst>
              <a:path w="266700" h="127000">
                <a:moveTo>
                  <a:pt x="0" y="127000"/>
                </a:moveTo>
                <a:lnTo>
                  <a:pt x="2667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8570" y="1529079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58570" y="126746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33550" y="128905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2580" y="289814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1310" y="263652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7560" y="265811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22170" y="5562600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22170" y="5299710"/>
            <a:ext cx="957580" cy="576580"/>
          </a:xfrm>
          <a:custGeom>
            <a:avLst/>
            <a:gdLst/>
            <a:ahLst/>
            <a:cxnLst/>
            <a:rect l="l" t="t" r="r" b="b"/>
            <a:pathLst>
              <a:path w="957580" h="576580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97150" y="5321300"/>
            <a:ext cx="0" cy="236219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70730" y="5490210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70730" y="5229860"/>
            <a:ext cx="956310" cy="575309"/>
          </a:xfrm>
          <a:custGeom>
            <a:avLst/>
            <a:gdLst/>
            <a:ahLst/>
            <a:cxnLst/>
            <a:rect l="l" t="t" r="r" b="b"/>
            <a:pathLst>
              <a:path w="956310" h="575310">
                <a:moveTo>
                  <a:pt x="478790" y="575309"/>
                </a:moveTo>
                <a:lnTo>
                  <a:pt x="0" y="575309"/>
                </a:lnTo>
                <a:lnTo>
                  <a:pt x="0" y="0"/>
                </a:lnTo>
                <a:lnTo>
                  <a:pt x="956310" y="0"/>
                </a:lnTo>
                <a:lnTo>
                  <a:pt x="956310" y="575309"/>
                </a:lnTo>
                <a:lnTo>
                  <a:pt x="478790" y="57530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45710" y="525018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10100" y="5511800"/>
            <a:ext cx="190500" cy="228600"/>
          </a:xfrm>
          <a:custGeom>
            <a:avLst/>
            <a:gdLst/>
            <a:ahLst/>
            <a:cxnLst/>
            <a:rect l="l" t="t" r="r" b="b"/>
            <a:pathLst>
              <a:path w="190500" h="228600">
                <a:moveTo>
                  <a:pt x="0" y="228600"/>
                </a:moveTo>
                <a:lnTo>
                  <a:pt x="1905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894070" y="350964"/>
            <a:ext cx="2709699" cy="716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349">
              <a:lnSpc>
                <a:spcPts val="1745"/>
              </a:lnSpc>
              <a:spcBef>
                <a:spcPts val="87"/>
              </a:spcBef>
            </a:pP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he</a:t>
            </a:r>
            <a:r>
              <a:rPr sz="1600" spc="296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ve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rt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ex</a:t>
            </a:r>
            <a:r>
              <a:rPr sz="1600" spc="37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w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sz="16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he</a:t>
            </a:r>
            <a:r>
              <a:rPr sz="1600" spc="296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ll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</a:pPr>
            <a:r>
              <a:rPr sz="16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po</a:t>
            </a:r>
            <a:r>
              <a:rPr sz="16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1600" spc="-1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16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y</a:t>
            </a:r>
            <a:r>
              <a:rPr sz="1600" spc="26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ab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16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16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,</a:t>
            </a:r>
            <a:r>
              <a:rPr sz="1600" spc="168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so</a:t>
            </a:r>
            <a:r>
              <a:rPr sz="1600" spc="295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16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k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 </a:t>
            </a:r>
            <a:r>
              <a:rPr sz="16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sz="16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1600" spc="3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bel</a:t>
            </a:r>
            <a:r>
              <a:rPr sz="16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11" dirty="0" smtClean="0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rm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ane</a:t>
            </a:r>
            <a:r>
              <a:rPr sz="1600" spc="-11" dirty="0" smtClean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16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1600" spc="17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1600" spc="3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894070" y="1081214"/>
            <a:ext cx="26636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4"/>
              </a:lnSpc>
              <a:spcBef>
                <a:spcPts val="88"/>
              </a:spcBef>
            </a:pPr>
            <a:r>
              <a:rPr sz="1600" dirty="0" smtClean="0">
                <a:solidFill>
                  <a:srgbClr val="3333CC"/>
                </a:solidFill>
                <a:latin typeface="Times New Roman"/>
                <a:cs typeface="Times New Roman"/>
              </a:rPr>
              <a:t>6</a:t>
            </a:r>
            <a:r>
              <a:rPr sz="1350" spc="-9" baseline="32208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350" spc="0" baseline="32208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60516" y="1081214"/>
            <a:ext cx="228843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ve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rt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ex</a:t>
            </a:r>
            <a:r>
              <a:rPr sz="1600" spc="37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1600" spc="127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be</a:t>
            </a:r>
            <a:r>
              <a:rPr sz="1600" spc="296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pe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rm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an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tl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894070" y="1325054"/>
            <a:ext cx="812624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ab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ll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ed.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73300" y="192651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90390" y="19378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809740" y="2071290"/>
            <a:ext cx="21865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38630" y="251317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69920" y="2674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57850" y="281797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62190" y="2928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37790" y="31570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65370" y="3224450"/>
            <a:ext cx="24693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49020" y="336669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74740" y="36142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26740" y="4071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22140" y="4071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55139" y="42238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49920" y="4448730"/>
            <a:ext cx="26106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27140" y="48334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78350" y="495165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83940" y="49858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00910" y="5024040"/>
            <a:ext cx="246930" cy="27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68970" y="5138864"/>
            <a:ext cx="16889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sz="1600" spc="0" dirty="0" smtClean="0"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22170" y="5299710"/>
            <a:ext cx="474980" cy="26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0">
              <a:lnSpc>
                <a:spcPts val="179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97150" y="5299710"/>
            <a:ext cx="482600" cy="26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9396" marR="152311" algn="ctr">
              <a:lnSpc>
                <a:spcPts val="179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2170" y="5562600"/>
            <a:ext cx="957580" cy="313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3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70730" y="5229860"/>
            <a:ext cx="474979" cy="260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0">
              <a:lnSpc>
                <a:spcPct val="95825"/>
              </a:lnSpc>
              <a:spcBef>
                <a:spcPts val="19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45709" y="5229860"/>
            <a:ext cx="481330" cy="260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5288" marR="167151" algn="ctr">
              <a:lnSpc>
                <a:spcPct val="95825"/>
              </a:lnSpc>
              <a:spcBef>
                <a:spcPts val="19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0730" y="5490210"/>
            <a:ext cx="95631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120">
              <a:lnSpc>
                <a:spcPct val="95825"/>
              </a:lnSpc>
              <a:spcBef>
                <a:spcPts val="434"/>
              </a:spcBef>
            </a:pPr>
            <a:r>
              <a:rPr sz="1600" spc="0" dirty="0" smtClean="0">
                <a:latin typeface="Times New Roman"/>
                <a:cs typeface="Times New Roman"/>
              </a:rPr>
              <a:t>8 </a:t>
            </a:r>
            <a:r>
              <a:rPr sz="1600" spc="358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82890" y="479679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8359140" y="4796790"/>
            <a:ext cx="481329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7882890" y="5058410"/>
            <a:ext cx="957579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879">
              <a:lnSpc>
                <a:spcPct val="95825"/>
              </a:lnSpc>
              <a:spcBef>
                <a:spcPts val="445"/>
              </a:spcBef>
            </a:pPr>
            <a:r>
              <a:rPr sz="1600" spc="-9" dirty="0" smtClean="0">
                <a:latin typeface="Times New Roman"/>
                <a:cs typeface="Times New Roman"/>
              </a:rPr>
              <a:t>1</a:t>
            </a:r>
            <a:r>
              <a:rPr sz="1600" spc="0" dirty="0" smtClean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310" y="263652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969" marR="166389" algn="ctr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7560" y="263652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951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310" y="289814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066540" y="2565400"/>
            <a:ext cx="476249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0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2789" y="256540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968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6540" y="282702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570">
              <a:lnSpc>
                <a:spcPts val="1839"/>
              </a:lnSpc>
              <a:spcBef>
                <a:spcPts val="30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7  </a:t>
            </a:r>
            <a:r>
              <a:rPr sz="1600" spc="298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6  </a:t>
            </a:r>
            <a:r>
              <a:rPr sz="1600" spc="78" dirty="0" smtClean="0">
                <a:latin typeface="Times New Roman"/>
                <a:cs typeface="Times New Roman"/>
              </a:rPr>
              <a:t> </a:t>
            </a:r>
            <a:r>
              <a:rPr sz="2400" spc="0" baseline="-3623" dirty="0" smtClean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06309" y="177292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9860">
              <a:lnSpc>
                <a:spcPct val="95825"/>
              </a:lnSpc>
              <a:spcBef>
                <a:spcPts val="204"/>
              </a:spcBef>
            </a:pPr>
            <a:r>
              <a:rPr sz="16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82559" y="177292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901">
              <a:lnSpc>
                <a:spcPct val="95825"/>
              </a:lnSpc>
              <a:spcBef>
                <a:spcPts val="204"/>
              </a:spcBef>
            </a:pPr>
            <a:r>
              <a:rPr sz="16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6309" y="203454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7160">
              <a:lnSpc>
                <a:spcPct val="95825"/>
              </a:lnSpc>
              <a:spcBef>
                <a:spcPts val="44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8  </a:t>
            </a:r>
            <a:r>
              <a:rPr sz="1600" spc="19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570" y="1267460"/>
            <a:ext cx="474980" cy="261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700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3550" y="1267460"/>
            <a:ext cx="482600" cy="261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967" marR="169742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570" y="1529079"/>
            <a:ext cx="957580" cy="314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550">
              <a:lnSpc>
                <a:spcPct val="95825"/>
              </a:lnSpc>
              <a:spcBef>
                <a:spcPts val="31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9070" y="173990"/>
            <a:ext cx="1799590" cy="822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9"/>
              </a:spcBef>
            </a:pPr>
            <a:endParaRPr sz="500"/>
          </a:p>
          <a:p>
            <a:pPr marL="213359">
              <a:lnSpc>
                <a:spcPct val="95825"/>
              </a:lnSpc>
            </a:pPr>
            <a:r>
              <a:rPr sz="2400" b="1" spc="-4" dirty="0" smtClean="0">
                <a:latin typeface="Times New Roman"/>
                <a:cs typeface="Times New Roman"/>
              </a:rPr>
              <a:t>D</a:t>
            </a:r>
            <a:r>
              <a:rPr sz="2400" b="1" spc="0" dirty="0" smtClean="0">
                <a:latin typeface="Times New Roman"/>
                <a:cs typeface="Times New Roman"/>
              </a:rPr>
              <a:t>i</a:t>
            </a:r>
            <a:r>
              <a:rPr sz="2400" b="1" spc="9" dirty="0" smtClean="0">
                <a:latin typeface="Times New Roman"/>
                <a:cs typeface="Times New Roman"/>
              </a:rPr>
              <a:t>j</a:t>
            </a:r>
            <a:r>
              <a:rPr sz="2400" b="1" spc="-4" dirty="0" smtClean="0">
                <a:latin typeface="Times New Roman"/>
                <a:cs typeface="Times New Roman"/>
              </a:rPr>
              <a:t>ks</a:t>
            </a:r>
            <a:r>
              <a:rPr sz="2400" b="1" spc="0" dirty="0" smtClean="0">
                <a:latin typeface="Times New Roman"/>
                <a:cs typeface="Times New Roman"/>
              </a:rPr>
              <a:t>t</a:t>
            </a:r>
            <a:r>
              <a:rPr sz="2400" b="1" spc="4" dirty="0" smtClean="0">
                <a:latin typeface="Times New Roman"/>
                <a:cs typeface="Times New Roman"/>
              </a:rPr>
              <a:t>r</a:t>
            </a:r>
            <a:r>
              <a:rPr sz="2400" b="1" spc="-4" dirty="0" smtClean="0">
                <a:latin typeface="Times New Roman"/>
                <a:cs typeface="Times New Roman"/>
              </a:rPr>
              <a:t>a</a:t>
            </a:r>
            <a:r>
              <a:rPr sz="2400" b="1" spc="0" dirty="0" smtClean="0">
                <a:latin typeface="Times New Roman"/>
                <a:cs typeface="Times New Roman"/>
              </a:rPr>
              <a:t>’s</a:t>
            </a:r>
            <a:endParaRPr sz="2400">
              <a:latin typeface="Times New Roman"/>
              <a:cs typeface="Times New Roman"/>
            </a:endParaRPr>
          </a:p>
          <a:p>
            <a:pPr marL="180340">
              <a:lnSpc>
                <a:spcPct val="95825"/>
              </a:lnSpc>
              <a:spcBef>
                <a:spcPts val="120"/>
              </a:spcBef>
            </a:pPr>
            <a:r>
              <a:rPr sz="2400" b="1" spc="-4" dirty="0" smtClean="0">
                <a:latin typeface="Times New Roman"/>
                <a:cs typeface="Times New Roman"/>
              </a:rPr>
              <a:t>A</a:t>
            </a:r>
            <a:r>
              <a:rPr sz="2400" b="1" spc="0" dirty="0" smtClean="0">
                <a:latin typeface="Times New Roman"/>
                <a:cs typeface="Times New Roman"/>
              </a:rPr>
              <a:t>l</a:t>
            </a:r>
            <a:r>
              <a:rPr sz="2400" b="1" spc="-4" dirty="0" smtClean="0">
                <a:latin typeface="Times New Roman"/>
                <a:cs typeface="Times New Roman"/>
              </a:rPr>
              <a:t>g</a:t>
            </a:r>
            <a:r>
              <a:rPr sz="2400" b="1" spc="4" dirty="0" smtClean="0">
                <a:latin typeface="Times New Roman"/>
                <a:cs typeface="Times New Roman"/>
              </a:rPr>
              <a:t>o</a:t>
            </a:r>
            <a:r>
              <a:rPr sz="2400" b="1" spc="-4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i</a:t>
            </a:r>
            <a:r>
              <a:rPr sz="2400" b="1" spc="9" dirty="0" smtClean="0">
                <a:latin typeface="Times New Roman"/>
                <a:cs typeface="Times New Roman"/>
              </a:rPr>
              <a:t>t</a:t>
            </a:r>
            <a:r>
              <a:rPr sz="2400" b="1" spc="-4" dirty="0" smtClean="0">
                <a:latin typeface="Times New Roman"/>
                <a:cs typeface="Times New Roman"/>
              </a:rPr>
              <a:t>h</a:t>
            </a:r>
            <a:r>
              <a:rPr sz="2400" b="1" spc="0" dirty="0" smtClean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6" name="Slide Number Placeholder 9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B556-7C52-48EC-9ECF-16CC7067BD04}" type="slidenum">
              <a:rPr lang="zh-CN" altLang="en-US" smtClean="0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bject 10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79070" y="173990"/>
            <a:ext cx="1799590" cy="822959"/>
          </a:xfrm>
          <a:custGeom>
            <a:avLst/>
            <a:gdLst/>
            <a:ahLst/>
            <a:cxnLst/>
            <a:rect l="l" t="t" r="r" b="b"/>
            <a:pathLst>
              <a:path w="1799590" h="822959">
                <a:moveTo>
                  <a:pt x="900430" y="822959"/>
                </a:moveTo>
                <a:lnTo>
                  <a:pt x="0" y="822959"/>
                </a:lnTo>
                <a:lnTo>
                  <a:pt x="0" y="0"/>
                </a:lnTo>
                <a:lnTo>
                  <a:pt x="1799590" y="0"/>
                </a:lnTo>
                <a:lnTo>
                  <a:pt x="1799590" y="822959"/>
                </a:lnTo>
                <a:lnTo>
                  <a:pt x="900430" y="822959"/>
                </a:lnTo>
                <a:close/>
              </a:path>
            </a:pathLst>
          </a:custGeom>
          <a:ln w="9344">
            <a:solidFill>
              <a:srgbClr val="0000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27500" y="2819400"/>
            <a:ext cx="254000" cy="279400"/>
          </a:xfrm>
          <a:custGeom>
            <a:avLst/>
            <a:gdLst/>
            <a:ahLst/>
            <a:cxnLst/>
            <a:rect l="l" t="t" r="r" b="b"/>
            <a:pathLst>
              <a:path w="254000" h="279400">
                <a:moveTo>
                  <a:pt x="0" y="279400"/>
                </a:moveTo>
                <a:lnTo>
                  <a:pt x="2540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99540" y="3512820"/>
            <a:ext cx="1070610" cy="1423669"/>
          </a:xfrm>
          <a:custGeom>
            <a:avLst/>
            <a:gdLst/>
            <a:ahLst/>
            <a:cxnLst/>
            <a:rect l="l" t="t" r="r" b="b"/>
            <a:pathLst>
              <a:path w="1070610" h="1423669">
                <a:moveTo>
                  <a:pt x="1062990" y="1423669"/>
                </a:moveTo>
                <a:lnTo>
                  <a:pt x="1066799" y="1421129"/>
                </a:lnTo>
                <a:lnTo>
                  <a:pt x="1070610" y="1417319"/>
                </a:lnTo>
                <a:lnTo>
                  <a:pt x="7619" y="0"/>
                </a:lnTo>
                <a:lnTo>
                  <a:pt x="3809" y="3809"/>
                </a:lnTo>
                <a:lnTo>
                  <a:pt x="0" y="6350"/>
                </a:lnTo>
                <a:lnTo>
                  <a:pt x="1062990" y="14236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46695" y="4920045"/>
            <a:ext cx="75443" cy="74798"/>
          </a:xfrm>
          <a:custGeom>
            <a:avLst/>
            <a:gdLst/>
            <a:ahLst/>
            <a:cxnLst/>
            <a:rect l="l" t="t" r="r" b="b"/>
            <a:pathLst>
              <a:path w="75443" h="74798">
                <a:moveTo>
                  <a:pt x="6944" y="59624"/>
                </a:moveTo>
                <a:lnTo>
                  <a:pt x="15905" y="68058"/>
                </a:lnTo>
                <a:lnTo>
                  <a:pt x="26728" y="73179"/>
                </a:lnTo>
                <a:lnTo>
                  <a:pt x="38464" y="74798"/>
                </a:lnTo>
                <a:lnTo>
                  <a:pt x="50167" y="72725"/>
                </a:lnTo>
                <a:lnTo>
                  <a:pt x="60284" y="67244"/>
                </a:lnTo>
                <a:lnTo>
                  <a:pt x="68837" y="58742"/>
                </a:lnTo>
                <a:lnTo>
                  <a:pt x="73956" y="48073"/>
                </a:lnTo>
                <a:lnTo>
                  <a:pt x="75443" y="36301"/>
                </a:lnTo>
                <a:lnTo>
                  <a:pt x="73098" y="24493"/>
                </a:lnTo>
                <a:lnTo>
                  <a:pt x="67904" y="15174"/>
                </a:lnTo>
                <a:lnTo>
                  <a:pt x="58944" y="6740"/>
                </a:lnTo>
                <a:lnTo>
                  <a:pt x="48121" y="1619"/>
                </a:lnTo>
                <a:lnTo>
                  <a:pt x="36385" y="0"/>
                </a:lnTo>
                <a:lnTo>
                  <a:pt x="24682" y="2072"/>
                </a:lnTo>
                <a:lnTo>
                  <a:pt x="14564" y="7554"/>
                </a:lnTo>
                <a:lnTo>
                  <a:pt x="5996" y="16270"/>
                </a:lnTo>
                <a:lnTo>
                  <a:pt x="1141" y="27226"/>
                </a:lnTo>
                <a:lnTo>
                  <a:pt x="0" y="39283"/>
                </a:lnTo>
                <a:lnTo>
                  <a:pt x="2572" y="51306"/>
                </a:lnTo>
                <a:lnTo>
                  <a:pt x="6944" y="5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19860" y="2240279"/>
            <a:ext cx="1120140" cy="1256030"/>
          </a:xfrm>
          <a:custGeom>
            <a:avLst/>
            <a:gdLst/>
            <a:ahLst/>
            <a:cxnLst/>
            <a:rect l="l" t="t" r="r" b="b"/>
            <a:pathLst>
              <a:path w="1120140" h="1256030">
                <a:moveTo>
                  <a:pt x="0" y="1249680"/>
                </a:moveTo>
                <a:lnTo>
                  <a:pt x="3809" y="1253490"/>
                </a:lnTo>
                <a:lnTo>
                  <a:pt x="7620" y="1256030"/>
                </a:lnTo>
                <a:lnTo>
                  <a:pt x="1120140" y="6350"/>
                </a:lnTo>
                <a:lnTo>
                  <a:pt x="1116330" y="3810"/>
                </a:lnTo>
                <a:lnTo>
                  <a:pt x="1112520" y="0"/>
                </a:lnTo>
                <a:lnTo>
                  <a:pt x="0" y="1249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65807" y="3478817"/>
            <a:ext cx="75084" cy="74354"/>
          </a:xfrm>
          <a:custGeom>
            <a:avLst/>
            <a:gdLst/>
            <a:ahLst/>
            <a:cxnLst/>
            <a:rect l="l" t="t" r="r" b="b"/>
            <a:pathLst>
              <a:path w="75084" h="74354">
                <a:moveTo>
                  <a:pt x="9602" y="12412"/>
                </a:moveTo>
                <a:lnTo>
                  <a:pt x="2880" y="22834"/>
                </a:lnTo>
                <a:lnTo>
                  <a:pt x="0" y="34527"/>
                </a:lnTo>
                <a:lnTo>
                  <a:pt x="892" y="46480"/>
                </a:lnTo>
                <a:lnTo>
                  <a:pt x="5490" y="57682"/>
                </a:lnTo>
                <a:lnTo>
                  <a:pt x="12142" y="65752"/>
                </a:lnTo>
                <a:lnTo>
                  <a:pt x="22810" y="71880"/>
                </a:lnTo>
                <a:lnTo>
                  <a:pt x="34889" y="74354"/>
                </a:lnTo>
                <a:lnTo>
                  <a:pt x="47127" y="73172"/>
                </a:lnTo>
                <a:lnTo>
                  <a:pt x="58277" y="68334"/>
                </a:lnTo>
                <a:lnTo>
                  <a:pt x="65482" y="61942"/>
                </a:lnTo>
                <a:lnTo>
                  <a:pt x="72203" y="51519"/>
                </a:lnTo>
                <a:lnTo>
                  <a:pt x="75084" y="39826"/>
                </a:lnTo>
                <a:lnTo>
                  <a:pt x="74191" y="27874"/>
                </a:lnTo>
                <a:lnTo>
                  <a:pt x="69593" y="16671"/>
                </a:lnTo>
                <a:lnTo>
                  <a:pt x="62942" y="8602"/>
                </a:lnTo>
                <a:lnTo>
                  <a:pt x="52273" y="2473"/>
                </a:lnTo>
                <a:lnTo>
                  <a:pt x="40194" y="0"/>
                </a:lnTo>
                <a:lnTo>
                  <a:pt x="27956" y="1182"/>
                </a:lnTo>
                <a:lnTo>
                  <a:pt x="16807" y="6019"/>
                </a:lnTo>
                <a:lnTo>
                  <a:pt x="9602" y="12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518697" y="2183687"/>
            <a:ext cx="74354" cy="74702"/>
          </a:xfrm>
          <a:custGeom>
            <a:avLst/>
            <a:gdLst/>
            <a:ahLst/>
            <a:cxnLst/>
            <a:rect l="l" t="t" r="r" b="b"/>
            <a:pathLst>
              <a:path w="74354" h="74702">
                <a:moveTo>
                  <a:pt x="65752" y="62942"/>
                </a:moveTo>
                <a:lnTo>
                  <a:pt x="71880" y="51775"/>
                </a:lnTo>
                <a:lnTo>
                  <a:pt x="74354" y="39655"/>
                </a:lnTo>
                <a:lnTo>
                  <a:pt x="73172" y="27623"/>
                </a:lnTo>
                <a:lnTo>
                  <a:pt x="68334" y="16720"/>
                </a:lnTo>
                <a:lnTo>
                  <a:pt x="61942" y="9602"/>
                </a:lnTo>
                <a:lnTo>
                  <a:pt x="51519" y="2880"/>
                </a:lnTo>
                <a:lnTo>
                  <a:pt x="39826" y="0"/>
                </a:lnTo>
                <a:lnTo>
                  <a:pt x="27874" y="892"/>
                </a:lnTo>
                <a:lnTo>
                  <a:pt x="16671" y="5490"/>
                </a:lnTo>
                <a:lnTo>
                  <a:pt x="8602" y="12142"/>
                </a:lnTo>
                <a:lnTo>
                  <a:pt x="2473" y="22679"/>
                </a:lnTo>
                <a:lnTo>
                  <a:pt x="0" y="34502"/>
                </a:lnTo>
                <a:lnTo>
                  <a:pt x="1182" y="46569"/>
                </a:lnTo>
                <a:lnTo>
                  <a:pt x="6019" y="57839"/>
                </a:lnTo>
                <a:lnTo>
                  <a:pt x="12412" y="65482"/>
                </a:lnTo>
                <a:lnTo>
                  <a:pt x="22834" y="72074"/>
                </a:lnTo>
                <a:lnTo>
                  <a:pt x="34527" y="74702"/>
                </a:lnTo>
                <a:lnTo>
                  <a:pt x="46480" y="73635"/>
                </a:lnTo>
                <a:lnTo>
                  <a:pt x="57682" y="69142"/>
                </a:lnTo>
                <a:lnTo>
                  <a:pt x="65752" y="62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553970" y="2217420"/>
            <a:ext cx="1993900" cy="1145539"/>
          </a:xfrm>
          <a:custGeom>
            <a:avLst/>
            <a:gdLst/>
            <a:ahLst/>
            <a:cxnLst/>
            <a:rect l="l" t="t" r="r" b="b"/>
            <a:pathLst>
              <a:path w="1993900" h="1145539">
                <a:moveTo>
                  <a:pt x="3810" y="0"/>
                </a:moveTo>
                <a:lnTo>
                  <a:pt x="2540" y="3809"/>
                </a:lnTo>
                <a:lnTo>
                  <a:pt x="0" y="7619"/>
                </a:lnTo>
                <a:lnTo>
                  <a:pt x="1990090" y="1145539"/>
                </a:lnTo>
                <a:lnTo>
                  <a:pt x="1991359" y="1140459"/>
                </a:lnTo>
                <a:lnTo>
                  <a:pt x="1993900" y="1136650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534493" y="3336454"/>
            <a:ext cx="75013" cy="74225"/>
          </a:xfrm>
          <a:custGeom>
            <a:avLst/>
            <a:gdLst/>
            <a:ahLst/>
            <a:cxnLst/>
            <a:rect l="l" t="t" r="r" b="b"/>
            <a:pathLst>
              <a:path w="75013" h="74225">
                <a:moveTo>
                  <a:pt x="18456" y="69685"/>
                </a:moveTo>
                <a:lnTo>
                  <a:pt x="29940" y="73881"/>
                </a:lnTo>
                <a:lnTo>
                  <a:pt x="41975" y="74225"/>
                </a:lnTo>
                <a:lnTo>
                  <a:pt x="53529" y="70974"/>
                </a:lnTo>
                <a:lnTo>
                  <a:pt x="63573" y="64385"/>
                </a:lnTo>
                <a:lnTo>
                  <a:pt x="70526" y="55715"/>
                </a:lnTo>
                <a:lnTo>
                  <a:pt x="74760" y="44036"/>
                </a:lnTo>
                <a:lnTo>
                  <a:pt x="75013" y="31874"/>
                </a:lnTo>
                <a:lnTo>
                  <a:pt x="71554" y="20381"/>
                </a:lnTo>
                <a:lnTo>
                  <a:pt x="64655" y="10710"/>
                </a:lnTo>
                <a:lnTo>
                  <a:pt x="56556" y="4915"/>
                </a:lnTo>
                <a:lnTo>
                  <a:pt x="45072" y="592"/>
                </a:lnTo>
                <a:lnTo>
                  <a:pt x="33038" y="0"/>
                </a:lnTo>
                <a:lnTo>
                  <a:pt x="21483" y="3072"/>
                </a:lnTo>
                <a:lnTo>
                  <a:pt x="11439" y="9746"/>
                </a:lnTo>
                <a:lnTo>
                  <a:pt x="4486" y="18885"/>
                </a:lnTo>
                <a:lnTo>
                  <a:pt x="252" y="29937"/>
                </a:lnTo>
                <a:lnTo>
                  <a:pt x="0" y="41800"/>
                </a:lnTo>
                <a:lnTo>
                  <a:pt x="3458" y="53322"/>
                </a:lnTo>
                <a:lnTo>
                  <a:pt x="10357" y="63348"/>
                </a:lnTo>
                <a:lnTo>
                  <a:pt x="18456" y="69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84120" y="3373120"/>
            <a:ext cx="2087880" cy="1584959"/>
          </a:xfrm>
          <a:custGeom>
            <a:avLst/>
            <a:gdLst/>
            <a:ahLst/>
            <a:cxnLst/>
            <a:rect l="l" t="t" r="r" b="b"/>
            <a:pathLst>
              <a:path w="2087880" h="1584959">
                <a:moveTo>
                  <a:pt x="0" y="1584959"/>
                </a:moveTo>
                <a:lnTo>
                  <a:pt x="20878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484120" y="4880610"/>
            <a:ext cx="2202180" cy="81279"/>
          </a:xfrm>
          <a:custGeom>
            <a:avLst/>
            <a:gdLst/>
            <a:ahLst/>
            <a:cxnLst/>
            <a:rect l="l" t="t" r="r" b="b"/>
            <a:pathLst>
              <a:path w="2202180" h="81279">
                <a:moveTo>
                  <a:pt x="0" y="72389"/>
                </a:moveTo>
                <a:lnTo>
                  <a:pt x="0" y="81279"/>
                </a:lnTo>
                <a:lnTo>
                  <a:pt x="2202180" y="10159"/>
                </a:lnTo>
                <a:lnTo>
                  <a:pt x="220218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78680" y="4847543"/>
            <a:ext cx="74930" cy="74976"/>
          </a:xfrm>
          <a:custGeom>
            <a:avLst/>
            <a:gdLst/>
            <a:ahLst/>
            <a:cxnLst/>
            <a:rect l="l" t="t" r="r" b="b"/>
            <a:pathLst>
              <a:path w="74930" h="74976">
                <a:moveTo>
                  <a:pt x="39370" y="74976"/>
                </a:moveTo>
                <a:lnTo>
                  <a:pt x="52712" y="72283"/>
                </a:lnTo>
                <a:lnTo>
                  <a:pt x="63783" y="64903"/>
                </a:lnTo>
                <a:lnTo>
                  <a:pt x="71536" y="53878"/>
                </a:lnTo>
                <a:lnTo>
                  <a:pt x="74930" y="40253"/>
                </a:lnTo>
                <a:lnTo>
                  <a:pt x="74930" y="35606"/>
                </a:lnTo>
                <a:lnTo>
                  <a:pt x="72166" y="22055"/>
                </a:lnTo>
                <a:lnTo>
                  <a:pt x="64673" y="10872"/>
                </a:lnTo>
                <a:lnTo>
                  <a:pt x="53648" y="3154"/>
                </a:lnTo>
                <a:lnTo>
                  <a:pt x="40288" y="0"/>
                </a:lnTo>
                <a:lnTo>
                  <a:pt x="36830" y="46"/>
                </a:lnTo>
                <a:lnTo>
                  <a:pt x="23314" y="2722"/>
                </a:lnTo>
                <a:lnTo>
                  <a:pt x="11851" y="9992"/>
                </a:lnTo>
                <a:lnTo>
                  <a:pt x="3674" y="20716"/>
                </a:lnTo>
                <a:lnTo>
                  <a:pt x="19" y="33756"/>
                </a:lnTo>
                <a:lnTo>
                  <a:pt x="0" y="38146"/>
                </a:lnTo>
                <a:lnTo>
                  <a:pt x="2609" y="51458"/>
                </a:lnTo>
                <a:lnTo>
                  <a:pt x="9774" y="62802"/>
                </a:lnTo>
                <a:lnTo>
                  <a:pt x="20500" y="71002"/>
                </a:lnTo>
                <a:lnTo>
                  <a:pt x="33792" y="74882"/>
                </a:lnTo>
                <a:lnTo>
                  <a:pt x="39370" y="74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569460" y="2301240"/>
            <a:ext cx="2138680" cy="1075689"/>
          </a:xfrm>
          <a:custGeom>
            <a:avLst/>
            <a:gdLst/>
            <a:ahLst/>
            <a:cxnLst/>
            <a:rect l="l" t="t" r="r" b="b"/>
            <a:pathLst>
              <a:path w="2138680" h="1075689">
                <a:moveTo>
                  <a:pt x="0" y="1068070"/>
                </a:moveTo>
                <a:lnTo>
                  <a:pt x="2539" y="1071880"/>
                </a:lnTo>
                <a:lnTo>
                  <a:pt x="5079" y="1075689"/>
                </a:lnTo>
                <a:lnTo>
                  <a:pt x="2138680" y="8889"/>
                </a:lnTo>
                <a:lnTo>
                  <a:pt x="2136140" y="5080"/>
                </a:lnTo>
                <a:lnTo>
                  <a:pt x="2133599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695905" y="2254715"/>
            <a:ext cx="73998" cy="74781"/>
          </a:xfrm>
          <a:custGeom>
            <a:avLst/>
            <a:gdLst/>
            <a:ahLst/>
            <a:cxnLst/>
            <a:rect l="l" t="t" r="r" b="b"/>
            <a:pathLst>
              <a:path w="73998" h="74781">
                <a:moveTo>
                  <a:pt x="54144" y="70654"/>
                </a:moveTo>
                <a:lnTo>
                  <a:pt x="63831" y="63486"/>
                </a:lnTo>
                <a:lnTo>
                  <a:pt x="70562" y="53669"/>
                </a:lnTo>
                <a:lnTo>
                  <a:pt x="73998" y="42150"/>
                </a:lnTo>
                <a:lnTo>
                  <a:pt x="73799" y="29881"/>
                </a:lnTo>
                <a:lnTo>
                  <a:pt x="70654" y="19854"/>
                </a:lnTo>
                <a:lnTo>
                  <a:pt x="63356" y="10166"/>
                </a:lnTo>
                <a:lnTo>
                  <a:pt x="53285" y="3435"/>
                </a:lnTo>
                <a:lnTo>
                  <a:pt x="41593" y="0"/>
                </a:lnTo>
                <a:lnTo>
                  <a:pt x="29433" y="198"/>
                </a:lnTo>
                <a:lnTo>
                  <a:pt x="19854" y="3344"/>
                </a:lnTo>
                <a:lnTo>
                  <a:pt x="10166" y="11137"/>
                </a:lnTo>
                <a:lnTo>
                  <a:pt x="3435" y="21253"/>
                </a:lnTo>
                <a:lnTo>
                  <a:pt x="0" y="32743"/>
                </a:lnTo>
                <a:lnTo>
                  <a:pt x="198" y="44657"/>
                </a:lnTo>
                <a:lnTo>
                  <a:pt x="3344" y="54144"/>
                </a:lnTo>
                <a:lnTo>
                  <a:pt x="10311" y="64254"/>
                </a:lnTo>
                <a:lnTo>
                  <a:pt x="19828" y="71238"/>
                </a:lnTo>
                <a:lnTo>
                  <a:pt x="31010" y="74781"/>
                </a:lnTo>
                <a:lnTo>
                  <a:pt x="42971" y="74567"/>
                </a:lnTo>
                <a:lnTo>
                  <a:pt x="54144" y="70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572000" y="3373120"/>
            <a:ext cx="144779" cy="1511299"/>
          </a:xfrm>
          <a:custGeom>
            <a:avLst/>
            <a:gdLst/>
            <a:ahLst/>
            <a:cxnLst/>
            <a:rect l="l" t="t" r="r" b="b"/>
            <a:pathLst>
              <a:path w="144779" h="1511300">
                <a:moveTo>
                  <a:pt x="0" y="0"/>
                </a:moveTo>
                <a:lnTo>
                  <a:pt x="144779" y="15112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15510" y="4522470"/>
            <a:ext cx="3427730" cy="375919"/>
          </a:xfrm>
          <a:custGeom>
            <a:avLst/>
            <a:gdLst/>
            <a:ahLst/>
            <a:cxnLst/>
            <a:rect l="l" t="t" r="r" b="b"/>
            <a:pathLst>
              <a:path w="3427730" h="375920">
                <a:moveTo>
                  <a:pt x="1269" y="370839"/>
                </a:moveTo>
                <a:lnTo>
                  <a:pt x="1269" y="375919"/>
                </a:lnTo>
                <a:lnTo>
                  <a:pt x="3427730" y="10159"/>
                </a:lnTo>
                <a:lnTo>
                  <a:pt x="3426460" y="5079"/>
                </a:lnTo>
                <a:lnTo>
                  <a:pt x="3426460" y="0"/>
                </a:lnTo>
                <a:lnTo>
                  <a:pt x="0" y="367029"/>
                </a:lnTo>
                <a:lnTo>
                  <a:pt x="1269" y="370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34333" y="4486643"/>
            <a:ext cx="75178" cy="75196"/>
          </a:xfrm>
          <a:custGeom>
            <a:avLst/>
            <a:gdLst/>
            <a:ahLst/>
            <a:cxnLst/>
            <a:rect l="l" t="t" r="r" b="b"/>
            <a:pathLst>
              <a:path w="75178" h="75196">
                <a:moveTo>
                  <a:pt x="41926" y="75196"/>
                </a:moveTo>
                <a:lnTo>
                  <a:pt x="54685" y="71169"/>
                </a:lnTo>
                <a:lnTo>
                  <a:pt x="65053" y="63192"/>
                </a:lnTo>
                <a:lnTo>
                  <a:pt x="72170" y="52297"/>
                </a:lnTo>
                <a:lnTo>
                  <a:pt x="75178" y="39513"/>
                </a:lnTo>
                <a:lnTo>
                  <a:pt x="74946" y="33286"/>
                </a:lnTo>
                <a:lnTo>
                  <a:pt x="71500" y="20330"/>
                </a:lnTo>
                <a:lnTo>
                  <a:pt x="63684" y="9862"/>
                </a:lnTo>
                <a:lnTo>
                  <a:pt x="52671" y="2785"/>
                </a:lnTo>
                <a:lnTo>
                  <a:pt x="39634" y="0"/>
                </a:lnTo>
                <a:lnTo>
                  <a:pt x="34306" y="266"/>
                </a:lnTo>
                <a:lnTo>
                  <a:pt x="21149" y="4324"/>
                </a:lnTo>
                <a:lnTo>
                  <a:pt x="10478" y="12339"/>
                </a:lnTo>
                <a:lnTo>
                  <a:pt x="3144" y="23365"/>
                </a:lnTo>
                <a:lnTo>
                  <a:pt x="0" y="36455"/>
                </a:lnTo>
                <a:lnTo>
                  <a:pt x="16" y="40906"/>
                </a:lnTo>
                <a:lnTo>
                  <a:pt x="4137" y="54375"/>
                </a:lnTo>
                <a:lnTo>
                  <a:pt x="12312" y="64935"/>
                </a:lnTo>
                <a:lnTo>
                  <a:pt x="23463" y="72049"/>
                </a:lnTo>
                <a:lnTo>
                  <a:pt x="36511" y="75176"/>
                </a:lnTo>
                <a:lnTo>
                  <a:pt x="41926" y="75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728459" y="2289810"/>
            <a:ext cx="1431290" cy="2211070"/>
          </a:xfrm>
          <a:custGeom>
            <a:avLst/>
            <a:gdLst/>
            <a:ahLst/>
            <a:cxnLst/>
            <a:rect l="l" t="t" r="r" b="b"/>
            <a:pathLst>
              <a:path w="1431290" h="2211069">
                <a:moveTo>
                  <a:pt x="1423670" y="2211070"/>
                </a:moveTo>
                <a:lnTo>
                  <a:pt x="1427480" y="2208529"/>
                </a:lnTo>
                <a:lnTo>
                  <a:pt x="1431290" y="2205990"/>
                </a:lnTo>
                <a:lnTo>
                  <a:pt x="7620" y="0"/>
                </a:lnTo>
                <a:lnTo>
                  <a:pt x="3810" y="2539"/>
                </a:lnTo>
                <a:lnTo>
                  <a:pt x="0" y="5079"/>
                </a:lnTo>
                <a:lnTo>
                  <a:pt x="1423670" y="2211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134631" y="4487105"/>
            <a:ext cx="75606" cy="74855"/>
          </a:xfrm>
          <a:custGeom>
            <a:avLst/>
            <a:gdLst/>
            <a:ahLst/>
            <a:cxnLst/>
            <a:rect l="l" t="t" r="r" b="b"/>
            <a:pathLst>
              <a:path w="75606" h="74855">
                <a:moveTo>
                  <a:pt x="6068" y="58224"/>
                </a:moveTo>
                <a:lnTo>
                  <a:pt x="14546" y="67017"/>
                </a:lnTo>
                <a:lnTo>
                  <a:pt x="25104" y="72629"/>
                </a:lnTo>
                <a:lnTo>
                  <a:pt x="36847" y="74855"/>
                </a:lnTo>
                <a:lnTo>
                  <a:pt x="48880" y="73487"/>
                </a:lnTo>
                <a:lnTo>
                  <a:pt x="58138" y="69654"/>
                </a:lnTo>
                <a:lnTo>
                  <a:pt x="67262" y="61411"/>
                </a:lnTo>
                <a:lnTo>
                  <a:pt x="73146" y="51030"/>
                </a:lnTo>
                <a:lnTo>
                  <a:pt x="75606" y="39429"/>
                </a:lnTo>
                <a:lnTo>
                  <a:pt x="74458" y="27526"/>
                </a:lnTo>
                <a:lnTo>
                  <a:pt x="69568" y="16314"/>
                </a:lnTo>
                <a:lnTo>
                  <a:pt x="61066" y="7611"/>
                </a:lnTo>
                <a:lnTo>
                  <a:pt x="50397" y="2084"/>
                </a:lnTo>
                <a:lnTo>
                  <a:pt x="38625" y="0"/>
                </a:lnTo>
                <a:lnTo>
                  <a:pt x="26817" y="1624"/>
                </a:lnTo>
                <a:lnTo>
                  <a:pt x="17498" y="6154"/>
                </a:lnTo>
                <a:lnTo>
                  <a:pt x="8246" y="13930"/>
                </a:lnTo>
                <a:lnTo>
                  <a:pt x="2348" y="24153"/>
                </a:lnTo>
                <a:lnTo>
                  <a:pt x="0" y="35794"/>
                </a:lnTo>
                <a:lnTo>
                  <a:pt x="1392" y="47821"/>
                </a:lnTo>
                <a:lnTo>
                  <a:pt x="6068" y="5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572000" y="3373120"/>
            <a:ext cx="3600450" cy="1151889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0" y="0"/>
                </a:moveTo>
                <a:lnTo>
                  <a:pt x="3600450" y="11518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556510" y="2221229"/>
            <a:ext cx="4175760" cy="71120"/>
          </a:xfrm>
          <a:custGeom>
            <a:avLst/>
            <a:gdLst/>
            <a:ahLst/>
            <a:cxnLst/>
            <a:rect l="l" t="t" r="r" b="b"/>
            <a:pathLst>
              <a:path w="4175760" h="71120">
                <a:moveTo>
                  <a:pt x="0" y="0"/>
                </a:moveTo>
                <a:lnTo>
                  <a:pt x="4175760" y="711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403350" y="3373120"/>
            <a:ext cx="3168650" cy="143509"/>
          </a:xfrm>
          <a:custGeom>
            <a:avLst/>
            <a:gdLst/>
            <a:ahLst/>
            <a:cxnLst/>
            <a:rect l="l" t="t" r="r" b="b"/>
            <a:pathLst>
              <a:path w="3168650" h="143509">
                <a:moveTo>
                  <a:pt x="0" y="143509"/>
                </a:moveTo>
                <a:lnTo>
                  <a:pt x="316865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067810" y="282702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066540" y="256540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89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89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542790" y="2585720"/>
            <a:ext cx="0" cy="236219"/>
          </a:xfrm>
          <a:custGeom>
            <a:avLst/>
            <a:gdLst/>
            <a:ahLst/>
            <a:cxnLst/>
            <a:rect l="l" t="t" r="r" b="b"/>
            <a:pathLst>
              <a:path h="236219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307580" y="2034539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306309" y="177292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782559" y="179451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884159" y="505841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882890" y="4796790"/>
            <a:ext cx="957579" cy="576580"/>
          </a:xfrm>
          <a:custGeom>
            <a:avLst/>
            <a:gdLst/>
            <a:ahLst/>
            <a:cxnLst/>
            <a:rect l="l" t="t" r="r" b="b"/>
            <a:pathLst>
              <a:path w="957579" h="576580">
                <a:moveTo>
                  <a:pt x="478789" y="576580"/>
                </a:moveTo>
                <a:lnTo>
                  <a:pt x="0" y="576580"/>
                </a:lnTo>
                <a:lnTo>
                  <a:pt x="0" y="0"/>
                </a:lnTo>
                <a:lnTo>
                  <a:pt x="957579" y="0"/>
                </a:lnTo>
                <a:lnTo>
                  <a:pt x="957579" y="576580"/>
                </a:lnTo>
                <a:lnTo>
                  <a:pt x="478789" y="5765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359140" y="481838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419600" y="2832100"/>
            <a:ext cx="254000" cy="279400"/>
          </a:xfrm>
          <a:custGeom>
            <a:avLst/>
            <a:gdLst/>
            <a:ahLst/>
            <a:cxnLst/>
            <a:rect l="l" t="t" r="r" b="b"/>
            <a:pathLst>
              <a:path w="254000" h="279400">
                <a:moveTo>
                  <a:pt x="0" y="279400"/>
                </a:moveTo>
                <a:lnTo>
                  <a:pt x="2540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78700" y="2095500"/>
            <a:ext cx="228600" cy="203200"/>
          </a:xfrm>
          <a:custGeom>
            <a:avLst/>
            <a:gdLst/>
            <a:ahLst/>
            <a:cxnLst/>
            <a:rect l="l" t="t" r="r" b="b"/>
            <a:pathLst>
              <a:path w="228600" h="203200">
                <a:moveTo>
                  <a:pt x="0" y="203200"/>
                </a:moveTo>
                <a:lnTo>
                  <a:pt x="2286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937500" y="5168900"/>
            <a:ext cx="266700" cy="127000"/>
          </a:xfrm>
          <a:custGeom>
            <a:avLst/>
            <a:gdLst/>
            <a:ahLst/>
            <a:cxnLst/>
            <a:rect l="l" t="t" r="r" b="b"/>
            <a:pathLst>
              <a:path w="266700" h="127000">
                <a:moveTo>
                  <a:pt x="0" y="127000"/>
                </a:moveTo>
                <a:lnTo>
                  <a:pt x="2667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731000" y="2286000"/>
            <a:ext cx="1435100" cy="2247900"/>
          </a:xfrm>
          <a:custGeom>
            <a:avLst/>
            <a:gdLst/>
            <a:ahLst/>
            <a:cxnLst/>
            <a:rect l="l" t="t" r="r" b="b"/>
            <a:pathLst>
              <a:path w="1435100" h="2247900">
                <a:moveTo>
                  <a:pt x="0" y="0"/>
                </a:moveTo>
                <a:lnTo>
                  <a:pt x="1435100" y="224790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58570" y="1529079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58570" y="126746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33550" y="128905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2580" y="289814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1310" y="263652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97560" y="265811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22170" y="5562600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22170" y="5299710"/>
            <a:ext cx="957580" cy="576580"/>
          </a:xfrm>
          <a:custGeom>
            <a:avLst/>
            <a:gdLst/>
            <a:ahLst/>
            <a:cxnLst/>
            <a:rect l="l" t="t" r="r" b="b"/>
            <a:pathLst>
              <a:path w="957580" h="576580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97150" y="5321300"/>
            <a:ext cx="0" cy="236219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570730" y="5490210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70730" y="5229860"/>
            <a:ext cx="956310" cy="575309"/>
          </a:xfrm>
          <a:custGeom>
            <a:avLst/>
            <a:gdLst/>
            <a:ahLst/>
            <a:cxnLst/>
            <a:rect l="l" t="t" r="r" b="b"/>
            <a:pathLst>
              <a:path w="956310" h="575310">
                <a:moveTo>
                  <a:pt x="478790" y="575309"/>
                </a:moveTo>
                <a:lnTo>
                  <a:pt x="0" y="575309"/>
                </a:lnTo>
                <a:lnTo>
                  <a:pt x="0" y="0"/>
                </a:lnTo>
                <a:lnTo>
                  <a:pt x="956310" y="0"/>
                </a:lnTo>
                <a:lnTo>
                  <a:pt x="956310" y="575309"/>
                </a:lnTo>
                <a:lnTo>
                  <a:pt x="478790" y="57530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45710" y="525018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10100" y="5511800"/>
            <a:ext cx="190500" cy="228600"/>
          </a:xfrm>
          <a:custGeom>
            <a:avLst/>
            <a:gdLst/>
            <a:ahLst/>
            <a:cxnLst/>
            <a:rect l="l" t="t" r="r" b="b"/>
            <a:pathLst>
              <a:path w="190500" h="228600">
                <a:moveTo>
                  <a:pt x="0" y="228600"/>
                </a:moveTo>
                <a:lnTo>
                  <a:pt x="1905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15859" y="5485130"/>
            <a:ext cx="1297940" cy="1066800"/>
          </a:xfrm>
          <a:custGeom>
            <a:avLst/>
            <a:gdLst/>
            <a:ahLst/>
            <a:cxnLst/>
            <a:rect l="l" t="t" r="r" b="b"/>
            <a:pathLst>
              <a:path w="1297940" h="1066800">
                <a:moveTo>
                  <a:pt x="0" y="0"/>
                </a:moveTo>
                <a:lnTo>
                  <a:pt x="0" y="1066800"/>
                </a:lnTo>
                <a:lnTo>
                  <a:pt x="1297940" y="1066800"/>
                </a:lnTo>
                <a:lnTo>
                  <a:pt x="12979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064510" y="271700"/>
            <a:ext cx="4953038" cy="27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W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271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up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-47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11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sz="2000" spc="88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v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rtex</a:t>
            </a:r>
            <a:r>
              <a:rPr sz="2000" spc="488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j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nt</a:t>
            </a:r>
            <a:r>
              <a:rPr sz="20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2000" spc="16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000" spc="1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wi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sz="2000" spc="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064510" y="576500"/>
            <a:ext cx="2974128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‘w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k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ng</a:t>
            </a:r>
            <a:r>
              <a:rPr sz="2000" spc="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v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lu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e’</a:t>
            </a:r>
            <a:r>
              <a:rPr sz="2000" spc="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or</a:t>
            </a:r>
            <a:r>
              <a:rPr sz="2000" spc="8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000" spc="6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otal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045454" y="576500"/>
            <a:ext cx="223799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from</a:t>
            </a:r>
            <a:r>
              <a:rPr sz="2000" spc="5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,</a:t>
            </a:r>
            <a:r>
              <a:rPr sz="2000" spc="-15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064510" y="881300"/>
            <a:ext cx="216970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g</a:t>
            </a:r>
            <a:r>
              <a:rPr sz="2000" spc="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000" spc="5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an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241290" y="881300"/>
            <a:ext cx="797011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sz="20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45454" y="881300"/>
            <a:ext cx="274612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327140" y="881300"/>
            <a:ext cx="40132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dirty="0" smtClean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’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36842" y="881300"/>
            <a:ext cx="127960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dirty="0" smtClean="0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rma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ne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64510" y="1186100"/>
            <a:ext cx="600752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672078" y="1186100"/>
            <a:ext cx="276055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953764" y="1186100"/>
            <a:ext cx="27503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7.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73300" y="192651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90390" y="19378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9740" y="2071290"/>
            <a:ext cx="21865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38630" y="251317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69920" y="2674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57850" y="281797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62190" y="2928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37790" y="31570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65370" y="3224450"/>
            <a:ext cx="24693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49020" y="336669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74740" y="36142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26740" y="4071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22140" y="4071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55139" y="42238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249920" y="4448730"/>
            <a:ext cx="26106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27140" y="48334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78350" y="495165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83940" y="49858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00910" y="5024040"/>
            <a:ext cx="246930" cy="27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68970" y="5138864"/>
            <a:ext cx="16889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sz="1600" spc="0" dirty="0" smtClean="0"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93330" y="5800534"/>
            <a:ext cx="620194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sz="1600" spc="0" dirty="0" smtClean="0">
                <a:latin typeface="Times New Roman"/>
                <a:cs typeface="Times New Roman"/>
              </a:rPr>
              <a:t>do</a:t>
            </a:r>
            <a:r>
              <a:rPr sz="1600" spc="215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not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15859" y="5485130"/>
            <a:ext cx="1297940" cy="1066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6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11</a:t>
            </a:r>
            <a:r>
              <a:rPr sz="1600" spc="215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&gt;</a:t>
            </a:r>
            <a:r>
              <a:rPr sz="1600" spc="71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9</a:t>
            </a:r>
            <a:r>
              <a:rPr sz="1600" spc="13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so</a:t>
            </a:r>
            <a:endParaRPr sz="1600">
              <a:latin typeface="Times New Roman"/>
              <a:cs typeface="Times New Roman"/>
            </a:endParaRPr>
          </a:p>
          <a:p>
            <a:pPr marL="90170" marR="157706">
              <a:lnSpc>
                <a:spcPct val="99466"/>
              </a:lnSpc>
              <a:spcBef>
                <a:spcPts val="2000"/>
              </a:spcBef>
            </a:pPr>
            <a:r>
              <a:rPr sz="1600" spc="-5" dirty="0" smtClean="0">
                <a:latin typeface="Times New Roman"/>
                <a:cs typeface="Times New Roman"/>
              </a:rPr>
              <a:t>r</a:t>
            </a:r>
            <a:r>
              <a:rPr sz="1600" spc="0" dirty="0" smtClean="0">
                <a:latin typeface="Times New Roman"/>
                <a:cs typeface="Times New Roman"/>
              </a:rPr>
              <a:t>eplace</a:t>
            </a:r>
            <a:r>
              <a:rPr sz="1600" spc="11" dirty="0" smtClean="0">
                <a:latin typeface="Times New Roman"/>
                <a:cs typeface="Times New Roman"/>
              </a:rPr>
              <a:t> </a:t>
            </a:r>
            <a:r>
              <a:rPr sz="1600" spc="-4" dirty="0" smtClean="0">
                <a:latin typeface="Times New Roman"/>
                <a:cs typeface="Times New Roman"/>
              </a:rPr>
              <a:t>t</a:t>
            </a:r>
            <a:r>
              <a:rPr sz="1600" spc="0" dirty="0" smtClean="0">
                <a:latin typeface="Times New Roman"/>
                <a:cs typeface="Times New Roman"/>
              </a:rPr>
              <a:t>he </a:t>
            </a:r>
            <a:r>
              <a:rPr sz="1600" spc="4" dirty="0" smtClean="0">
                <a:latin typeface="Times New Roman"/>
                <a:cs typeface="Times New Roman"/>
              </a:rPr>
              <a:t>t</a:t>
            </a:r>
            <a:r>
              <a:rPr sz="1600" spc="-4" dirty="0" smtClean="0">
                <a:latin typeface="Times New Roman"/>
                <a:cs typeface="Times New Roman"/>
              </a:rPr>
              <a:t>-</a:t>
            </a:r>
            <a:r>
              <a:rPr sz="1600" spc="4" dirty="0" smtClean="0">
                <a:latin typeface="Times New Roman"/>
                <a:cs typeface="Times New Roman"/>
              </a:rPr>
              <a:t>l</a:t>
            </a:r>
            <a:r>
              <a:rPr sz="1600" spc="-9" dirty="0" smtClean="0">
                <a:latin typeface="Times New Roman"/>
                <a:cs typeface="Times New Roman"/>
              </a:rPr>
              <a:t>a</a:t>
            </a:r>
            <a:r>
              <a:rPr sz="1600" spc="0" dirty="0" smtClean="0">
                <a:latin typeface="Times New Roman"/>
                <a:cs typeface="Times New Roman"/>
              </a:rPr>
              <a:t>bel</a:t>
            </a:r>
            <a:r>
              <a:rPr sz="1600" spc="39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he</a:t>
            </a:r>
            <a:r>
              <a:rPr sz="1600" spc="-4" dirty="0" smtClean="0">
                <a:latin typeface="Times New Roman"/>
                <a:cs typeface="Times New Roman"/>
              </a:rPr>
              <a:t>r</a:t>
            </a:r>
            <a:r>
              <a:rPr sz="1600" spc="0" dirty="0" smtClean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22170" y="5299710"/>
            <a:ext cx="474980" cy="26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0">
              <a:lnSpc>
                <a:spcPts val="179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97150" y="5299710"/>
            <a:ext cx="482600" cy="26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9396" marR="152311" algn="ctr">
              <a:lnSpc>
                <a:spcPts val="179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2170" y="5562600"/>
            <a:ext cx="957580" cy="313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3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70730" y="5229860"/>
            <a:ext cx="474979" cy="260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0">
              <a:lnSpc>
                <a:spcPct val="95825"/>
              </a:lnSpc>
              <a:spcBef>
                <a:spcPts val="19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45709" y="5229860"/>
            <a:ext cx="481330" cy="260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5288" marR="167151" algn="ctr">
              <a:lnSpc>
                <a:spcPct val="95825"/>
              </a:lnSpc>
              <a:spcBef>
                <a:spcPts val="19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0730" y="5490210"/>
            <a:ext cx="95631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120">
              <a:lnSpc>
                <a:spcPct val="95825"/>
              </a:lnSpc>
              <a:spcBef>
                <a:spcPts val="434"/>
              </a:spcBef>
            </a:pPr>
            <a:r>
              <a:rPr sz="1600" spc="0" dirty="0" smtClean="0">
                <a:latin typeface="Times New Roman"/>
                <a:cs typeface="Times New Roman"/>
              </a:rPr>
              <a:t>8 </a:t>
            </a:r>
            <a:r>
              <a:rPr sz="1600" spc="358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82890" y="479679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8359140" y="4796790"/>
            <a:ext cx="481329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7882890" y="5058410"/>
            <a:ext cx="957579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879">
              <a:lnSpc>
                <a:spcPct val="95825"/>
              </a:lnSpc>
              <a:spcBef>
                <a:spcPts val="445"/>
              </a:spcBef>
            </a:pPr>
            <a:r>
              <a:rPr sz="1600" spc="-9" dirty="0" smtClean="0">
                <a:latin typeface="Times New Roman"/>
                <a:cs typeface="Times New Roman"/>
              </a:rPr>
              <a:t>1</a:t>
            </a:r>
            <a:r>
              <a:rPr sz="1600" spc="0" dirty="0" smtClean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310" y="263652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969" marR="166389" algn="ctr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7560" y="263652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951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310" y="289814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066540" y="2565400"/>
            <a:ext cx="476249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0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2789" y="256540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968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6540" y="282702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570">
              <a:lnSpc>
                <a:spcPts val="1839"/>
              </a:lnSpc>
              <a:spcBef>
                <a:spcPts val="30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7  </a:t>
            </a:r>
            <a:r>
              <a:rPr sz="1600" spc="298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6  </a:t>
            </a:r>
            <a:r>
              <a:rPr sz="1600" spc="78" dirty="0" smtClean="0">
                <a:latin typeface="Times New Roman"/>
                <a:cs typeface="Times New Roman"/>
              </a:rPr>
              <a:t> </a:t>
            </a:r>
            <a:r>
              <a:rPr sz="2400" spc="0" baseline="-3623" dirty="0" smtClean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06309" y="177292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9860">
              <a:lnSpc>
                <a:spcPct val="95825"/>
              </a:lnSpc>
              <a:spcBef>
                <a:spcPts val="204"/>
              </a:spcBef>
            </a:pPr>
            <a:r>
              <a:rPr sz="1600" spc="0" dirty="0" smtClean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82559" y="177292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901">
              <a:lnSpc>
                <a:spcPct val="95825"/>
              </a:lnSpc>
              <a:spcBef>
                <a:spcPts val="204"/>
              </a:spcBef>
            </a:pPr>
            <a:r>
              <a:rPr sz="1600" spc="0" dirty="0" smtClean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6309" y="203454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7160">
              <a:lnSpc>
                <a:spcPct val="95825"/>
              </a:lnSpc>
              <a:spcBef>
                <a:spcPts val="44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8  </a:t>
            </a:r>
            <a:r>
              <a:rPr sz="1600" spc="19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570" y="1267460"/>
            <a:ext cx="474980" cy="261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700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3550" y="1267460"/>
            <a:ext cx="482600" cy="261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967" marR="169742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570" y="1529079"/>
            <a:ext cx="957580" cy="314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550">
              <a:lnSpc>
                <a:spcPct val="95825"/>
              </a:lnSpc>
              <a:spcBef>
                <a:spcPts val="31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9070" y="173990"/>
            <a:ext cx="1799590" cy="822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9"/>
              </a:spcBef>
            </a:pPr>
            <a:endParaRPr sz="500"/>
          </a:p>
          <a:p>
            <a:pPr marL="213359">
              <a:lnSpc>
                <a:spcPct val="95825"/>
              </a:lnSpc>
            </a:pPr>
            <a:r>
              <a:rPr sz="2400" b="1" spc="-4" dirty="0" smtClean="0">
                <a:latin typeface="Times New Roman"/>
                <a:cs typeface="Times New Roman"/>
              </a:rPr>
              <a:t>D</a:t>
            </a:r>
            <a:r>
              <a:rPr sz="2400" b="1" spc="0" dirty="0" smtClean="0">
                <a:latin typeface="Times New Roman"/>
                <a:cs typeface="Times New Roman"/>
              </a:rPr>
              <a:t>i</a:t>
            </a:r>
            <a:r>
              <a:rPr sz="2400" b="1" spc="9" dirty="0" smtClean="0">
                <a:latin typeface="Times New Roman"/>
                <a:cs typeface="Times New Roman"/>
              </a:rPr>
              <a:t>j</a:t>
            </a:r>
            <a:r>
              <a:rPr sz="2400" b="1" spc="-4" dirty="0" smtClean="0">
                <a:latin typeface="Times New Roman"/>
                <a:cs typeface="Times New Roman"/>
              </a:rPr>
              <a:t>ks</a:t>
            </a:r>
            <a:r>
              <a:rPr sz="2400" b="1" spc="0" dirty="0" smtClean="0">
                <a:latin typeface="Times New Roman"/>
                <a:cs typeface="Times New Roman"/>
              </a:rPr>
              <a:t>t</a:t>
            </a:r>
            <a:r>
              <a:rPr sz="2400" b="1" spc="4" dirty="0" smtClean="0">
                <a:latin typeface="Times New Roman"/>
                <a:cs typeface="Times New Roman"/>
              </a:rPr>
              <a:t>r</a:t>
            </a:r>
            <a:r>
              <a:rPr sz="2400" b="1" spc="-4" dirty="0" smtClean="0">
                <a:latin typeface="Times New Roman"/>
                <a:cs typeface="Times New Roman"/>
              </a:rPr>
              <a:t>a</a:t>
            </a:r>
            <a:r>
              <a:rPr sz="2400" b="1" spc="0" dirty="0" smtClean="0">
                <a:latin typeface="Times New Roman"/>
                <a:cs typeface="Times New Roman"/>
              </a:rPr>
              <a:t>’s</a:t>
            </a:r>
            <a:endParaRPr sz="2400">
              <a:latin typeface="Times New Roman"/>
              <a:cs typeface="Times New Roman"/>
            </a:endParaRPr>
          </a:p>
          <a:p>
            <a:pPr marL="180340">
              <a:lnSpc>
                <a:spcPct val="95825"/>
              </a:lnSpc>
              <a:spcBef>
                <a:spcPts val="120"/>
              </a:spcBef>
            </a:pPr>
            <a:r>
              <a:rPr sz="2400" b="1" spc="-4" dirty="0" smtClean="0">
                <a:latin typeface="Times New Roman"/>
                <a:cs typeface="Times New Roman"/>
              </a:rPr>
              <a:t>A</a:t>
            </a:r>
            <a:r>
              <a:rPr sz="2400" b="1" spc="0" dirty="0" smtClean="0">
                <a:latin typeface="Times New Roman"/>
                <a:cs typeface="Times New Roman"/>
              </a:rPr>
              <a:t>l</a:t>
            </a:r>
            <a:r>
              <a:rPr sz="2400" b="1" spc="-4" dirty="0" smtClean="0">
                <a:latin typeface="Times New Roman"/>
                <a:cs typeface="Times New Roman"/>
              </a:rPr>
              <a:t>g</a:t>
            </a:r>
            <a:r>
              <a:rPr sz="2400" b="1" spc="4" dirty="0" smtClean="0">
                <a:latin typeface="Times New Roman"/>
                <a:cs typeface="Times New Roman"/>
              </a:rPr>
              <a:t>o</a:t>
            </a:r>
            <a:r>
              <a:rPr sz="2400" b="1" spc="-4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i</a:t>
            </a:r>
            <a:r>
              <a:rPr sz="2400" b="1" spc="9" dirty="0" smtClean="0">
                <a:latin typeface="Times New Roman"/>
                <a:cs typeface="Times New Roman"/>
              </a:rPr>
              <a:t>t</a:t>
            </a:r>
            <a:r>
              <a:rPr sz="2400" b="1" spc="-4" dirty="0" smtClean="0">
                <a:latin typeface="Times New Roman"/>
                <a:cs typeface="Times New Roman"/>
              </a:rPr>
              <a:t>h</a:t>
            </a:r>
            <a:r>
              <a:rPr sz="2400" b="1" spc="0" dirty="0" smtClean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B556-7C52-48EC-9ECF-16CC7067BD04}" type="slidenum">
              <a:rPr lang="zh-CN" altLang="en-US" smtClean="0">
                <a:solidFill>
                  <a:srgbClr val="000000"/>
                </a:solidFill>
              </a:rPr>
              <a:pPr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2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bject 9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9070" y="173990"/>
            <a:ext cx="1799590" cy="822959"/>
          </a:xfrm>
          <a:custGeom>
            <a:avLst/>
            <a:gdLst/>
            <a:ahLst/>
            <a:cxnLst/>
            <a:rect l="l" t="t" r="r" b="b"/>
            <a:pathLst>
              <a:path w="1799590" h="822959">
                <a:moveTo>
                  <a:pt x="900430" y="822959"/>
                </a:moveTo>
                <a:lnTo>
                  <a:pt x="0" y="822959"/>
                </a:lnTo>
                <a:lnTo>
                  <a:pt x="0" y="0"/>
                </a:lnTo>
                <a:lnTo>
                  <a:pt x="1799590" y="0"/>
                </a:lnTo>
                <a:lnTo>
                  <a:pt x="1799590" y="822959"/>
                </a:lnTo>
                <a:lnTo>
                  <a:pt x="900430" y="822959"/>
                </a:lnTo>
                <a:close/>
              </a:path>
            </a:pathLst>
          </a:custGeom>
          <a:ln w="9344">
            <a:solidFill>
              <a:srgbClr val="0000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27500" y="2819400"/>
            <a:ext cx="254000" cy="279400"/>
          </a:xfrm>
          <a:custGeom>
            <a:avLst/>
            <a:gdLst/>
            <a:ahLst/>
            <a:cxnLst/>
            <a:rect l="l" t="t" r="r" b="b"/>
            <a:pathLst>
              <a:path w="254000" h="279400">
                <a:moveTo>
                  <a:pt x="0" y="279400"/>
                </a:moveTo>
                <a:lnTo>
                  <a:pt x="2540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99540" y="3512820"/>
            <a:ext cx="1070610" cy="1423669"/>
          </a:xfrm>
          <a:custGeom>
            <a:avLst/>
            <a:gdLst/>
            <a:ahLst/>
            <a:cxnLst/>
            <a:rect l="l" t="t" r="r" b="b"/>
            <a:pathLst>
              <a:path w="1070610" h="1423669">
                <a:moveTo>
                  <a:pt x="1062990" y="1423669"/>
                </a:moveTo>
                <a:lnTo>
                  <a:pt x="1066799" y="1421129"/>
                </a:lnTo>
                <a:lnTo>
                  <a:pt x="1070610" y="1417319"/>
                </a:lnTo>
                <a:lnTo>
                  <a:pt x="7619" y="0"/>
                </a:lnTo>
                <a:lnTo>
                  <a:pt x="3809" y="3809"/>
                </a:lnTo>
                <a:lnTo>
                  <a:pt x="0" y="6350"/>
                </a:lnTo>
                <a:lnTo>
                  <a:pt x="1062990" y="14236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46695" y="4920045"/>
            <a:ext cx="75443" cy="74798"/>
          </a:xfrm>
          <a:custGeom>
            <a:avLst/>
            <a:gdLst/>
            <a:ahLst/>
            <a:cxnLst/>
            <a:rect l="l" t="t" r="r" b="b"/>
            <a:pathLst>
              <a:path w="75443" h="74798">
                <a:moveTo>
                  <a:pt x="6944" y="59624"/>
                </a:moveTo>
                <a:lnTo>
                  <a:pt x="15905" y="68058"/>
                </a:lnTo>
                <a:lnTo>
                  <a:pt x="26728" y="73179"/>
                </a:lnTo>
                <a:lnTo>
                  <a:pt x="38464" y="74798"/>
                </a:lnTo>
                <a:lnTo>
                  <a:pt x="50167" y="72725"/>
                </a:lnTo>
                <a:lnTo>
                  <a:pt x="60284" y="67244"/>
                </a:lnTo>
                <a:lnTo>
                  <a:pt x="68837" y="58742"/>
                </a:lnTo>
                <a:lnTo>
                  <a:pt x="73956" y="48073"/>
                </a:lnTo>
                <a:lnTo>
                  <a:pt x="75443" y="36301"/>
                </a:lnTo>
                <a:lnTo>
                  <a:pt x="73098" y="24493"/>
                </a:lnTo>
                <a:lnTo>
                  <a:pt x="67904" y="15174"/>
                </a:lnTo>
                <a:lnTo>
                  <a:pt x="58944" y="6740"/>
                </a:lnTo>
                <a:lnTo>
                  <a:pt x="48121" y="1619"/>
                </a:lnTo>
                <a:lnTo>
                  <a:pt x="36385" y="0"/>
                </a:lnTo>
                <a:lnTo>
                  <a:pt x="24682" y="2072"/>
                </a:lnTo>
                <a:lnTo>
                  <a:pt x="14564" y="7554"/>
                </a:lnTo>
                <a:lnTo>
                  <a:pt x="5996" y="16270"/>
                </a:lnTo>
                <a:lnTo>
                  <a:pt x="1141" y="27226"/>
                </a:lnTo>
                <a:lnTo>
                  <a:pt x="0" y="39283"/>
                </a:lnTo>
                <a:lnTo>
                  <a:pt x="2572" y="51306"/>
                </a:lnTo>
                <a:lnTo>
                  <a:pt x="6944" y="5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19860" y="2240279"/>
            <a:ext cx="1120140" cy="1256030"/>
          </a:xfrm>
          <a:custGeom>
            <a:avLst/>
            <a:gdLst/>
            <a:ahLst/>
            <a:cxnLst/>
            <a:rect l="l" t="t" r="r" b="b"/>
            <a:pathLst>
              <a:path w="1120140" h="1256030">
                <a:moveTo>
                  <a:pt x="0" y="1249680"/>
                </a:moveTo>
                <a:lnTo>
                  <a:pt x="3809" y="1253490"/>
                </a:lnTo>
                <a:lnTo>
                  <a:pt x="7620" y="1256030"/>
                </a:lnTo>
                <a:lnTo>
                  <a:pt x="1120140" y="6350"/>
                </a:lnTo>
                <a:lnTo>
                  <a:pt x="1116330" y="3810"/>
                </a:lnTo>
                <a:lnTo>
                  <a:pt x="1112520" y="0"/>
                </a:lnTo>
                <a:lnTo>
                  <a:pt x="0" y="1249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65807" y="3478817"/>
            <a:ext cx="75084" cy="74354"/>
          </a:xfrm>
          <a:custGeom>
            <a:avLst/>
            <a:gdLst/>
            <a:ahLst/>
            <a:cxnLst/>
            <a:rect l="l" t="t" r="r" b="b"/>
            <a:pathLst>
              <a:path w="75084" h="74354">
                <a:moveTo>
                  <a:pt x="9602" y="12412"/>
                </a:moveTo>
                <a:lnTo>
                  <a:pt x="2880" y="22834"/>
                </a:lnTo>
                <a:lnTo>
                  <a:pt x="0" y="34527"/>
                </a:lnTo>
                <a:lnTo>
                  <a:pt x="892" y="46480"/>
                </a:lnTo>
                <a:lnTo>
                  <a:pt x="5490" y="57682"/>
                </a:lnTo>
                <a:lnTo>
                  <a:pt x="12142" y="65752"/>
                </a:lnTo>
                <a:lnTo>
                  <a:pt x="22810" y="71880"/>
                </a:lnTo>
                <a:lnTo>
                  <a:pt x="34889" y="74354"/>
                </a:lnTo>
                <a:lnTo>
                  <a:pt x="47127" y="73172"/>
                </a:lnTo>
                <a:lnTo>
                  <a:pt x="58277" y="68334"/>
                </a:lnTo>
                <a:lnTo>
                  <a:pt x="65482" y="61942"/>
                </a:lnTo>
                <a:lnTo>
                  <a:pt x="72203" y="51519"/>
                </a:lnTo>
                <a:lnTo>
                  <a:pt x="75084" y="39826"/>
                </a:lnTo>
                <a:lnTo>
                  <a:pt x="74191" y="27874"/>
                </a:lnTo>
                <a:lnTo>
                  <a:pt x="69593" y="16671"/>
                </a:lnTo>
                <a:lnTo>
                  <a:pt x="62942" y="8602"/>
                </a:lnTo>
                <a:lnTo>
                  <a:pt x="52273" y="2473"/>
                </a:lnTo>
                <a:lnTo>
                  <a:pt x="40194" y="0"/>
                </a:lnTo>
                <a:lnTo>
                  <a:pt x="27956" y="1182"/>
                </a:lnTo>
                <a:lnTo>
                  <a:pt x="16807" y="6019"/>
                </a:lnTo>
                <a:lnTo>
                  <a:pt x="9602" y="12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518697" y="2183687"/>
            <a:ext cx="74354" cy="74702"/>
          </a:xfrm>
          <a:custGeom>
            <a:avLst/>
            <a:gdLst/>
            <a:ahLst/>
            <a:cxnLst/>
            <a:rect l="l" t="t" r="r" b="b"/>
            <a:pathLst>
              <a:path w="74354" h="74702">
                <a:moveTo>
                  <a:pt x="65752" y="62942"/>
                </a:moveTo>
                <a:lnTo>
                  <a:pt x="71880" y="51775"/>
                </a:lnTo>
                <a:lnTo>
                  <a:pt x="74354" y="39655"/>
                </a:lnTo>
                <a:lnTo>
                  <a:pt x="73172" y="27623"/>
                </a:lnTo>
                <a:lnTo>
                  <a:pt x="68334" y="16720"/>
                </a:lnTo>
                <a:lnTo>
                  <a:pt x="61942" y="9602"/>
                </a:lnTo>
                <a:lnTo>
                  <a:pt x="51519" y="2880"/>
                </a:lnTo>
                <a:lnTo>
                  <a:pt x="39826" y="0"/>
                </a:lnTo>
                <a:lnTo>
                  <a:pt x="27874" y="892"/>
                </a:lnTo>
                <a:lnTo>
                  <a:pt x="16671" y="5490"/>
                </a:lnTo>
                <a:lnTo>
                  <a:pt x="8602" y="12142"/>
                </a:lnTo>
                <a:lnTo>
                  <a:pt x="2473" y="22679"/>
                </a:lnTo>
                <a:lnTo>
                  <a:pt x="0" y="34502"/>
                </a:lnTo>
                <a:lnTo>
                  <a:pt x="1182" y="46569"/>
                </a:lnTo>
                <a:lnTo>
                  <a:pt x="6019" y="57839"/>
                </a:lnTo>
                <a:lnTo>
                  <a:pt x="12412" y="65482"/>
                </a:lnTo>
                <a:lnTo>
                  <a:pt x="22834" y="72074"/>
                </a:lnTo>
                <a:lnTo>
                  <a:pt x="34527" y="74702"/>
                </a:lnTo>
                <a:lnTo>
                  <a:pt x="46480" y="73635"/>
                </a:lnTo>
                <a:lnTo>
                  <a:pt x="57682" y="69142"/>
                </a:lnTo>
                <a:lnTo>
                  <a:pt x="65752" y="62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53970" y="2217420"/>
            <a:ext cx="1993900" cy="1145539"/>
          </a:xfrm>
          <a:custGeom>
            <a:avLst/>
            <a:gdLst/>
            <a:ahLst/>
            <a:cxnLst/>
            <a:rect l="l" t="t" r="r" b="b"/>
            <a:pathLst>
              <a:path w="1993900" h="1145539">
                <a:moveTo>
                  <a:pt x="3810" y="0"/>
                </a:moveTo>
                <a:lnTo>
                  <a:pt x="2540" y="3809"/>
                </a:lnTo>
                <a:lnTo>
                  <a:pt x="0" y="7619"/>
                </a:lnTo>
                <a:lnTo>
                  <a:pt x="1990090" y="1145539"/>
                </a:lnTo>
                <a:lnTo>
                  <a:pt x="1991359" y="1140459"/>
                </a:lnTo>
                <a:lnTo>
                  <a:pt x="1993900" y="1136650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34493" y="3336454"/>
            <a:ext cx="75013" cy="74225"/>
          </a:xfrm>
          <a:custGeom>
            <a:avLst/>
            <a:gdLst/>
            <a:ahLst/>
            <a:cxnLst/>
            <a:rect l="l" t="t" r="r" b="b"/>
            <a:pathLst>
              <a:path w="75013" h="74225">
                <a:moveTo>
                  <a:pt x="18456" y="69685"/>
                </a:moveTo>
                <a:lnTo>
                  <a:pt x="29940" y="73881"/>
                </a:lnTo>
                <a:lnTo>
                  <a:pt x="41975" y="74225"/>
                </a:lnTo>
                <a:lnTo>
                  <a:pt x="53529" y="70974"/>
                </a:lnTo>
                <a:lnTo>
                  <a:pt x="63573" y="64385"/>
                </a:lnTo>
                <a:lnTo>
                  <a:pt x="70526" y="55715"/>
                </a:lnTo>
                <a:lnTo>
                  <a:pt x="74760" y="44036"/>
                </a:lnTo>
                <a:lnTo>
                  <a:pt x="75013" y="31874"/>
                </a:lnTo>
                <a:lnTo>
                  <a:pt x="71554" y="20381"/>
                </a:lnTo>
                <a:lnTo>
                  <a:pt x="64655" y="10710"/>
                </a:lnTo>
                <a:lnTo>
                  <a:pt x="56556" y="4915"/>
                </a:lnTo>
                <a:lnTo>
                  <a:pt x="45072" y="592"/>
                </a:lnTo>
                <a:lnTo>
                  <a:pt x="33038" y="0"/>
                </a:lnTo>
                <a:lnTo>
                  <a:pt x="21483" y="3072"/>
                </a:lnTo>
                <a:lnTo>
                  <a:pt x="11439" y="9746"/>
                </a:lnTo>
                <a:lnTo>
                  <a:pt x="4486" y="18885"/>
                </a:lnTo>
                <a:lnTo>
                  <a:pt x="252" y="29937"/>
                </a:lnTo>
                <a:lnTo>
                  <a:pt x="0" y="41800"/>
                </a:lnTo>
                <a:lnTo>
                  <a:pt x="3458" y="53322"/>
                </a:lnTo>
                <a:lnTo>
                  <a:pt x="10357" y="63348"/>
                </a:lnTo>
                <a:lnTo>
                  <a:pt x="18456" y="69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84120" y="3373120"/>
            <a:ext cx="2087880" cy="1584959"/>
          </a:xfrm>
          <a:custGeom>
            <a:avLst/>
            <a:gdLst/>
            <a:ahLst/>
            <a:cxnLst/>
            <a:rect l="l" t="t" r="r" b="b"/>
            <a:pathLst>
              <a:path w="2087880" h="1584959">
                <a:moveTo>
                  <a:pt x="0" y="1584959"/>
                </a:moveTo>
                <a:lnTo>
                  <a:pt x="20878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84120" y="4880610"/>
            <a:ext cx="2202180" cy="81279"/>
          </a:xfrm>
          <a:custGeom>
            <a:avLst/>
            <a:gdLst/>
            <a:ahLst/>
            <a:cxnLst/>
            <a:rect l="l" t="t" r="r" b="b"/>
            <a:pathLst>
              <a:path w="2202180" h="81279">
                <a:moveTo>
                  <a:pt x="0" y="72389"/>
                </a:moveTo>
                <a:lnTo>
                  <a:pt x="0" y="81279"/>
                </a:lnTo>
                <a:lnTo>
                  <a:pt x="2202180" y="10159"/>
                </a:lnTo>
                <a:lnTo>
                  <a:pt x="220218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678680" y="4847543"/>
            <a:ext cx="74930" cy="74976"/>
          </a:xfrm>
          <a:custGeom>
            <a:avLst/>
            <a:gdLst/>
            <a:ahLst/>
            <a:cxnLst/>
            <a:rect l="l" t="t" r="r" b="b"/>
            <a:pathLst>
              <a:path w="74930" h="74976">
                <a:moveTo>
                  <a:pt x="39370" y="74976"/>
                </a:moveTo>
                <a:lnTo>
                  <a:pt x="52712" y="72283"/>
                </a:lnTo>
                <a:lnTo>
                  <a:pt x="63783" y="64903"/>
                </a:lnTo>
                <a:lnTo>
                  <a:pt x="71536" y="53878"/>
                </a:lnTo>
                <a:lnTo>
                  <a:pt x="74930" y="40253"/>
                </a:lnTo>
                <a:lnTo>
                  <a:pt x="74930" y="35606"/>
                </a:lnTo>
                <a:lnTo>
                  <a:pt x="72166" y="22055"/>
                </a:lnTo>
                <a:lnTo>
                  <a:pt x="64673" y="10872"/>
                </a:lnTo>
                <a:lnTo>
                  <a:pt x="53648" y="3154"/>
                </a:lnTo>
                <a:lnTo>
                  <a:pt x="40288" y="0"/>
                </a:lnTo>
                <a:lnTo>
                  <a:pt x="36830" y="46"/>
                </a:lnTo>
                <a:lnTo>
                  <a:pt x="23314" y="2722"/>
                </a:lnTo>
                <a:lnTo>
                  <a:pt x="11851" y="9992"/>
                </a:lnTo>
                <a:lnTo>
                  <a:pt x="3674" y="20716"/>
                </a:lnTo>
                <a:lnTo>
                  <a:pt x="19" y="33756"/>
                </a:lnTo>
                <a:lnTo>
                  <a:pt x="0" y="38146"/>
                </a:lnTo>
                <a:lnTo>
                  <a:pt x="2609" y="51458"/>
                </a:lnTo>
                <a:lnTo>
                  <a:pt x="9774" y="62802"/>
                </a:lnTo>
                <a:lnTo>
                  <a:pt x="20500" y="71002"/>
                </a:lnTo>
                <a:lnTo>
                  <a:pt x="33792" y="74882"/>
                </a:lnTo>
                <a:lnTo>
                  <a:pt x="39370" y="74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69460" y="2301240"/>
            <a:ext cx="2138680" cy="1075689"/>
          </a:xfrm>
          <a:custGeom>
            <a:avLst/>
            <a:gdLst/>
            <a:ahLst/>
            <a:cxnLst/>
            <a:rect l="l" t="t" r="r" b="b"/>
            <a:pathLst>
              <a:path w="2138680" h="1075689">
                <a:moveTo>
                  <a:pt x="0" y="1068070"/>
                </a:moveTo>
                <a:lnTo>
                  <a:pt x="2539" y="1071880"/>
                </a:lnTo>
                <a:lnTo>
                  <a:pt x="5079" y="1075689"/>
                </a:lnTo>
                <a:lnTo>
                  <a:pt x="2138680" y="8889"/>
                </a:lnTo>
                <a:lnTo>
                  <a:pt x="2136140" y="5080"/>
                </a:lnTo>
                <a:lnTo>
                  <a:pt x="2133599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695905" y="2254715"/>
            <a:ext cx="73998" cy="74781"/>
          </a:xfrm>
          <a:custGeom>
            <a:avLst/>
            <a:gdLst/>
            <a:ahLst/>
            <a:cxnLst/>
            <a:rect l="l" t="t" r="r" b="b"/>
            <a:pathLst>
              <a:path w="73998" h="74781">
                <a:moveTo>
                  <a:pt x="54144" y="70654"/>
                </a:moveTo>
                <a:lnTo>
                  <a:pt x="63831" y="63486"/>
                </a:lnTo>
                <a:lnTo>
                  <a:pt x="70562" y="53669"/>
                </a:lnTo>
                <a:lnTo>
                  <a:pt x="73998" y="42150"/>
                </a:lnTo>
                <a:lnTo>
                  <a:pt x="73799" y="29881"/>
                </a:lnTo>
                <a:lnTo>
                  <a:pt x="70654" y="19854"/>
                </a:lnTo>
                <a:lnTo>
                  <a:pt x="63356" y="10166"/>
                </a:lnTo>
                <a:lnTo>
                  <a:pt x="53285" y="3435"/>
                </a:lnTo>
                <a:lnTo>
                  <a:pt x="41593" y="0"/>
                </a:lnTo>
                <a:lnTo>
                  <a:pt x="29433" y="198"/>
                </a:lnTo>
                <a:lnTo>
                  <a:pt x="19854" y="3344"/>
                </a:lnTo>
                <a:lnTo>
                  <a:pt x="10166" y="11137"/>
                </a:lnTo>
                <a:lnTo>
                  <a:pt x="3435" y="21253"/>
                </a:lnTo>
                <a:lnTo>
                  <a:pt x="0" y="32743"/>
                </a:lnTo>
                <a:lnTo>
                  <a:pt x="198" y="44657"/>
                </a:lnTo>
                <a:lnTo>
                  <a:pt x="3344" y="54144"/>
                </a:lnTo>
                <a:lnTo>
                  <a:pt x="10311" y="64254"/>
                </a:lnTo>
                <a:lnTo>
                  <a:pt x="19828" y="71238"/>
                </a:lnTo>
                <a:lnTo>
                  <a:pt x="31010" y="74781"/>
                </a:lnTo>
                <a:lnTo>
                  <a:pt x="42971" y="74567"/>
                </a:lnTo>
                <a:lnTo>
                  <a:pt x="54144" y="70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572000" y="3373120"/>
            <a:ext cx="144779" cy="1511299"/>
          </a:xfrm>
          <a:custGeom>
            <a:avLst/>
            <a:gdLst/>
            <a:ahLst/>
            <a:cxnLst/>
            <a:rect l="l" t="t" r="r" b="b"/>
            <a:pathLst>
              <a:path w="144779" h="1511300">
                <a:moveTo>
                  <a:pt x="0" y="0"/>
                </a:moveTo>
                <a:lnTo>
                  <a:pt x="144779" y="15112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715510" y="4522470"/>
            <a:ext cx="3427730" cy="375919"/>
          </a:xfrm>
          <a:custGeom>
            <a:avLst/>
            <a:gdLst/>
            <a:ahLst/>
            <a:cxnLst/>
            <a:rect l="l" t="t" r="r" b="b"/>
            <a:pathLst>
              <a:path w="3427730" h="375920">
                <a:moveTo>
                  <a:pt x="1269" y="370839"/>
                </a:moveTo>
                <a:lnTo>
                  <a:pt x="1269" y="375919"/>
                </a:lnTo>
                <a:lnTo>
                  <a:pt x="3427730" y="10159"/>
                </a:lnTo>
                <a:lnTo>
                  <a:pt x="3426460" y="5079"/>
                </a:lnTo>
                <a:lnTo>
                  <a:pt x="3426460" y="0"/>
                </a:lnTo>
                <a:lnTo>
                  <a:pt x="0" y="367029"/>
                </a:lnTo>
                <a:lnTo>
                  <a:pt x="1269" y="370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34333" y="4486643"/>
            <a:ext cx="75178" cy="75196"/>
          </a:xfrm>
          <a:custGeom>
            <a:avLst/>
            <a:gdLst/>
            <a:ahLst/>
            <a:cxnLst/>
            <a:rect l="l" t="t" r="r" b="b"/>
            <a:pathLst>
              <a:path w="75178" h="75196">
                <a:moveTo>
                  <a:pt x="41926" y="75196"/>
                </a:moveTo>
                <a:lnTo>
                  <a:pt x="54685" y="71169"/>
                </a:lnTo>
                <a:lnTo>
                  <a:pt x="65053" y="63192"/>
                </a:lnTo>
                <a:lnTo>
                  <a:pt x="72170" y="52297"/>
                </a:lnTo>
                <a:lnTo>
                  <a:pt x="75178" y="39513"/>
                </a:lnTo>
                <a:lnTo>
                  <a:pt x="74946" y="33286"/>
                </a:lnTo>
                <a:lnTo>
                  <a:pt x="71500" y="20330"/>
                </a:lnTo>
                <a:lnTo>
                  <a:pt x="63684" y="9862"/>
                </a:lnTo>
                <a:lnTo>
                  <a:pt x="52671" y="2785"/>
                </a:lnTo>
                <a:lnTo>
                  <a:pt x="39634" y="0"/>
                </a:lnTo>
                <a:lnTo>
                  <a:pt x="34306" y="266"/>
                </a:lnTo>
                <a:lnTo>
                  <a:pt x="21149" y="4324"/>
                </a:lnTo>
                <a:lnTo>
                  <a:pt x="10478" y="12339"/>
                </a:lnTo>
                <a:lnTo>
                  <a:pt x="3144" y="23365"/>
                </a:lnTo>
                <a:lnTo>
                  <a:pt x="0" y="36455"/>
                </a:lnTo>
                <a:lnTo>
                  <a:pt x="16" y="40906"/>
                </a:lnTo>
                <a:lnTo>
                  <a:pt x="4137" y="54375"/>
                </a:lnTo>
                <a:lnTo>
                  <a:pt x="12312" y="64935"/>
                </a:lnTo>
                <a:lnTo>
                  <a:pt x="23463" y="72049"/>
                </a:lnTo>
                <a:lnTo>
                  <a:pt x="36511" y="75176"/>
                </a:lnTo>
                <a:lnTo>
                  <a:pt x="41926" y="75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728459" y="2289810"/>
            <a:ext cx="1431290" cy="2211070"/>
          </a:xfrm>
          <a:custGeom>
            <a:avLst/>
            <a:gdLst/>
            <a:ahLst/>
            <a:cxnLst/>
            <a:rect l="l" t="t" r="r" b="b"/>
            <a:pathLst>
              <a:path w="1431290" h="2211069">
                <a:moveTo>
                  <a:pt x="1423670" y="2211070"/>
                </a:moveTo>
                <a:lnTo>
                  <a:pt x="1427480" y="2208529"/>
                </a:lnTo>
                <a:lnTo>
                  <a:pt x="1431290" y="2205990"/>
                </a:lnTo>
                <a:lnTo>
                  <a:pt x="7620" y="0"/>
                </a:lnTo>
                <a:lnTo>
                  <a:pt x="3810" y="2539"/>
                </a:lnTo>
                <a:lnTo>
                  <a:pt x="0" y="5079"/>
                </a:lnTo>
                <a:lnTo>
                  <a:pt x="1423670" y="2211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134631" y="4487105"/>
            <a:ext cx="75606" cy="74855"/>
          </a:xfrm>
          <a:custGeom>
            <a:avLst/>
            <a:gdLst/>
            <a:ahLst/>
            <a:cxnLst/>
            <a:rect l="l" t="t" r="r" b="b"/>
            <a:pathLst>
              <a:path w="75606" h="74855">
                <a:moveTo>
                  <a:pt x="6068" y="58224"/>
                </a:moveTo>
                <a:lnTo>
                  <a:pt x="14546" y="67017"/>
                </a:lnTo>
                <a:lnTo>
                  <a:pt x="25104" y="72629"/>
                </a:lnTo>
                <a:lnTo>
                  <a:pt x="36847" y="74855"/>
                </a:lnTo>
                <a:lnTo>
                  <a:pt x="48880" y="73487"/>
                </a:lnTo>
                <a:lnTo>
                  <a:pt x="58138" y="69654"/>
                </a:lnTo>
                <a:lnTo>
                  <a:pt x="67262" y="61411"/>
                </a:lnTo>
                <a:lnTo>
                  <a:pt x="73146" y="51030"/>
                </a:lnTo>
                <a:lnTo>
                  <a:pt x="75606" y="39429"/>
                </a:lnTo>
                <a:lnTo>
                  <a:pt x="74458" y="27526"/>
                </a:lnTo>
                <a:lnTo>
                  <a:pt x="69568" y="16314"/>
                </a:lnTo>
                <a:lnTo>
                  <a:pt x="61066" y="7611"/>
                </a:lnTo>
                <a:lnTo>
                  <a:pt x="50397" y="2084"/>
                </a:lnTo>
                <a:lnTo>
                  <a:pt x="38625" y="0"/>
                </a:lnTo>
                <a:lnTo>
                  <a:pt x="26817" y="1624"/>
                </a:lnTo>
                <a:lnTo>
                  <a:pt x="17498" y="6154"/>
                </a:lnTo>
                <a:lnTo>
                  <a:pt x="8246" y="13930"/>
                </a:lnTo>
                <a:lnTo>
                  <a:pt x="2348" y="24153"/>
                </a:lnTo>
                <a:lnTo>
                  <a:pt x="0" y="35794"/>
                </a:lnTo>
                <a:lnTo>
                  <a:pt x="1392" y="47821"/>
                </a:lnTo>
                <a:lnTo>
                  <a:pt x="6068" y="5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572000" y="3373120"/>
            <a:ext cx="3600450" cy="1151889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0" y="0"/>
                </a:moveTo>
                <a:lnTo>
                  <a:pt x="3600450" y="11518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556510" y="2221229"/>
            <a:ext cx="4175760" cy="71120"/>
          </a:xfrm>
          <a:custGeom>
            <a:avLst/>
            <a:gdLst/>
            <a:ahLst/>
            <a:cxnLst/>
            <a:rect l="l" t="t" r="r" b="b"/>
            <a:pathLst>
              <a:path w="4175760" h="71120">
                <a:moveTo>
                  <a:pt x="0" y="0"/>
                </a:moveTo>
                <a:lnTo>
                  <a:pt x="4175760" y="711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03350" y="3373120"/>
            <a:ext cx="3168650" cy="143509"/>
          </a:xfrm>
          <a:custGeom>
            <a:avLst/>
            <a:gdLst/>
            <a:ahLst/>
            <a:cxnLst/>
            <a:rect l="l" t="t" r="r" b="b"/>
            <a:pathLst>
              <a:path w="3168650" h="143509">
                <a:moveTo>
                  <a:pt x="0" y="143509"/>
                </a:moveTo>
                <a:lnTo>
                  <a:pt x="316865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067810" y="282702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066540" y="256540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89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89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42790" y="2585720"/>
            <a:ext cx="0" cy="236219"/>
          </a:xfrm>
          <a:custGeom>
            <a:avLst/>
            <a:gdLst/>
            <a:ahLst/>
            <a:cxnLst/>
            <a:rect l="l" t="t" r="r" b="b"/>
            <a:pathLst>
              <a:path h="236219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307580" y="2034539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306309" y="177292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82559" y="179451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884159" y="505841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882890" y="4796790"/>
            <a:ext cx="957579" cy="576580"/>
          </a:xfrm>
          <a:custGeom>
            <a:avLst/>
            <a:gdLst/>
            <a:ahLst/>
            <a:cxnLst/>
            <a:rect l="l" t="t" r="r" b="b"/>
            <a:pathLst>
              <a:path w="957579" h="576580">
                <a:moveTo>
                  <a:pt x="478789" y="576580"/>
                </a:moveTo>
                <a:lnTo>
                  <a:pt x="0" y="576580"/>
                </a:lnTo>
                <a:lnTo>
                  <a:pt x="0" y="0"/>
                </a:lnTo>
                <a:lnTo>
                  <a:pt x="957579" y="0"/>
                </a:lnTo>
                <a:lnTo>
                  <a:pt x="957579" y="576580"/>
                </a:lnTo>
                <a:lnTo>
                  <a:pt x="478789" y="5765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359140" y="481838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419600" y="2832100"/>
            <a:ext cx="254000" cy="279400"/>
          </a:xfrm>
          <a:custGeom>
            <a:avLst/>
            <a:gdLst/>
            <a:ahLst/>
            <a:cxnLst/>
            <a:rect l="l" t="t" r="r" b="b"/>
            <a:pathLst>
              <a:path w="254000" h="279400">
                <a:moveTo>
                  <a:pt x="0" y="279400"/>
                </a:moveTo>
                <a:lnTo>
                  <a:pt x="2540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378700" y="2095500"/>
            <a:ext cx="228600" cy="203200"/>
          </a:xfrm>
          <a:custGeom>
            <a:avLst/>
            <a:gdLst/>
            <a:ahLst/>
            <a:cxnLst/>
            <a:rect l="l" t="t" r="r" b="b"/>
            <a:pathLst>
              <a:path w="228600" h="203200">
                <a:moveTo>
                  <a:pt x="0" y="203200"/>
                </a:moveTo>
                <a:lnTo>
                  <a:pt x="2286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937500" y="5168900"/>
            <a:ext cx="266700" cy="127000"/>
          </a:xfrm>
          <a:custGeom>
            <a:avLst/>
            <a:gdLst/>
            <a:ahLst/>
            <a:cxnLst/>
            <a:rect l="l" t="t" r="r" b="b"/>
            <a:pathLst>
              <a:path w="266700" h="127000">
                <a:moveTo>
                  <a:pt x="0" y="127000"/>
                </a:moveTo>
                <a:lnTo>
                  <a:pt x="2667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58570" y="1529079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58570" y="126746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33550" y="128905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580" y="289814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1310" y="263652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7560" y="265811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22170" y="5562600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22170" y="5299710"/>
            <a:ext cx="957580" cy="576580"/>
          </a:xfrm>
          <a:custGeom>
            <a:avLst/>
            <a:gdLst/>
            <a:ahLst/>
            <a:cxnLst/>
            <a:rect l="l" t="t" r="r" b="b"/>
            <a:pathLst>
              <a:path w="957580" h="576580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97150" y="5321300"/>
            <a:ext cx="0" cy="236219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70730" y="5490210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70730" y="5229860"/>
            <a:ext cx="956310" cy="575309"/>
          </a:xfrm>
          <a:custGeom>
            <a:avLst/>
            <a:gdLst/>
            <a:ahLst/>
            <a:cxnLst/>
            <a:rect l="l" t="t" r="r" b="b"/>
            <a:pathLst>
              <a:path w="956310" h="575310">
                <a:moveTo>
                  <a:pt x="478790" y="575309"/>
                </a:moveTo>
                <a:lnTo>
                  <a:pt x="0" y="575309"/>
                </a:lnTo>
                <a:lnTo>
                  <a:pt x="0" y="0"/>
                </a:lnTo>
                <a:lnTo>
                  <a:pt x="956310" y="0"/>
                </a:lnTo>
                <a:lnTo>
                  <a:pt x="956310" y="575309"/>
                </a:lnTo>
                <a:lnTo>
                  <a:pt x="478790" y="57530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45710" y="525018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10100" y="5511800"/>
            <a:ext cx="190500" cy="228600"/>
          </a:xfrm>
          <a:custGeom>
            <a:avLst/>
            <a:gdLst/>
            <a:ahLst/>
            <a:cxnLst/>
            <a:rect l="l" t="t" r="r" b="b"/>
            <a:pathLst>
              <a:path w="190500" h="228600">
                <a:moveTo>
                  <a:pt x="0" y="228600"/>
                </a:moveTo>
                <a:lnTo>
                  <a:pt x="1905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273300" y="192651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90390" y="19378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09740" y="2071290"/>
            <a:ext cx="21865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38630" y="251317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69920" y="2674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57850" y="281797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62190" y="2928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37790" y="31570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65370" y="3224450"/>
            <a:ext cx="24693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49020" y="336669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74740" y="36142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26740" y="4071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22140" y="4071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55139" y="42238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249920" y="4448730"/>
            <a:ext cx="26106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27140" y="48334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78350" y="495165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83940" y="49858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00910" y="5024040"/>
            <a:ext cx="246930" cy="27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68970" y="5138864"/>
            <a:ext cx="16889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sz="1600" spc="0" dirty="0" smtClean="0"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97370" y="5602414"/>
            <a:ext cx="1792864" cy="716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G</a:t>
            </a:r>
            <a:r>
              <a:rPr sz="1600" spc="115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16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he</a:t>
            </a:r>
            <a:r>
              <a:rPr sz="1600" spc="296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nal</a:t>
            </a:r>
            <a:r>
              <a:rPr sz="16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v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ex</a:t>
            </a:r>
            <a:endParaRPr sz="1600">
              <a:latin typeface="Times New Roman"/>
              <a:cs typeface="Times New Roman"/>
            </a:endParaRPr>
          </a:p>
          <a:p>
            <a:pPr marL="12700" marR="122157">
              <a:lnSpc>
                <a:spcPct val="100041"/>
              </a:lnSpc>
            </a:pP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1600" spc="137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315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rm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an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tl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y 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ab</a:t>
            </a:r>
            <a:r>
              <a:rPr sz="1600" spc="-9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16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ll</a:t>
            </a:r>
            <a:r>
              <a:rPr sz="16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ed.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22170" y="5299710"/>
            <a:ext cx="474980" cy="26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0">
              <a:lnSpc>
                <a:spcPts val="179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97150" y="5299710"/>
            <a:ext cx="482600" cy="26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9396" marR="152311" algn="ctr">
              <a:lnSpc>
                <a:spcPts val="179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2170" y="5562600"/>
            <a:ext cx="957580" cy="313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3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70730" y="5229860"/>
            <a:ext cx="474979" cy="260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0">
              <a:lnSpc>
                <a:spcPct val="95825"/>
              </a:lnSpc>
              <a:spcBef>
                <a:spcPts val="19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45709" y="5229860"/>
            <a:ext cx="481330" cy="260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5288" marR="167151" algn="ctr">
              <a:lnSpc>
                <a:spcPct val="95825"/>
              </a:lnSpc>
              <a:spcBef>
                <a:spcPts val="19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0730" y="5490210"/>
            <a:ext cx="95631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120">
              <a:lnSpc>
                <a:spcPct val="95825"/>
              </a:lnSpc>
              <a:spcBef>
                <a:spcPts val="434"/>
              </a:spcBef>
            </a:pPr>
            <a:r>
              <a:rPr sz="1600" spc="0" dirty="0" smtClean="0">
                <a:latin typeface="Times New Roman"/>
                <a:cs typeface="Times New Roman"/>
              </a:rPr>
              <a:t>8 </a:t>
            </a:r>
            <a:r>
              <a:rPr sz="1600" spc="358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82890" y="479679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7479">
              <a:lnSpc>
                <a:spcPct val="95825"/>
              </a:lnSpc>
              <a:spcBef>
                <a:spcPts val="195"/>
              </a:spcBef>
            </a:pPr>
            <a:r>
              <a:rPr sz="16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59140" y="4796790"/>
            <a:ext cx="481329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1317">
              <a:lnSpc>
                <a:spcPct val="95825"/>
              </a:lnSpc>
              <a:spcBef>
                <a:spcPts val="195"/>
              </a:spcBef>
            </a:pPr>
            <a:r>
              <a:rPr sz="16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82890" y="5058410"/>
            <a:ext cx="957579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879">
              <a:lnSpc>
                <a:spcPct val="95825"/>
              </a:lnSpc>
              <a:spcBef>
                <a:spcPts val="445"/>
              </a:spcBef>
            </a:pPr>
            <a:r>
              <a:rPr sz="1600" spc="-9" dirty="0" smtClean="0">
                <a:latin typeface="Times New Roman"/>
                <a:cs typeface="Times New Roman"/>
              </a:rPr>
              <a:t>1</a:t>
            </a:r>
            <a:r>
              <a:rPr sz="1600" spc="0" dirty="0" smtClean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310" y="263652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969" marR="166389" algn="ctr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7560" y="263652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951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310" y="289814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066540" y="2565400"/>
            <a:ext cx="476249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0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2789" y="256540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968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6540" y="282702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570">
              <a:lnSpc>
                <a:spcPts val="1839"/>
              </a:lnSpc>
              <a:spcBef>
                <a:spcPts val="30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7  </a:t>
            </a:r>
            <a:r>
              <a:rPr sz="1600" spc="298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6  </a:t>
            </a:r>
            <a:r>
              <a:rPr sz="1600" spc="78" dirty="0" smtClean="0">
                <a:latin typeface="Times New Roman"/>
                <a:cs typeface="Times New Roman"/>
              </a:rPr>
              <a:t> </a:t>
            </a:r>
            <a:r>
              <a:rPr sz="2400" spc="0" baseline="-3623" dirty="0" smtClean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06309" y="177292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9860">
              <a:lnSpc>
                <a:spcPct val="95825"/>
              </a:lnSpc>
              <a:spcBef>
                <a:spcPts val="204"/>
              </a:spcBef>
            </a:pPr>
            <a:r>
              <a:rPr sz="1600" spc="0" dirty="0" smtClean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82559" y="177292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901">
              <a:lnSpc>
                <a:spcPct val="95825"/>
              </a:lnSpc>
              <a:spcBef>
                <a:spcPts val="204"/>
              </a:spcBef>
            </a:pPr>
            <a:r>
              <a:rPr sz="1600" spc="0" dirty="0" smtClean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6309" y="203454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7160">
              <a:lnSpc>
                <a:spcPct val="95825"/>
              </a:lnSpc>
              <a:spcBef>
                <a:spcPts val="44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8  </a:t>
            </a:r>
            <a:r>
              <a:rPr sz="1600" spc="19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570" y="1267460"/>
            <a:ext cx="474980" cy="261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700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3550" y="1267460"/>
            <a:ext cx="482600" cy="261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967" marR="169742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570" y="1529079"/>
            <a:ext cx="957580" cy="314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550">
              <a:lnSpc>
                <a:spcPct val="95825"/>
              </a:lnSpc>
              <a:spcBef>
                <a:spcPts val="31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9070" y="173990"/>
            <a:ext cx="1799590" cy="822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9"/>
              </a:spcBef>
            </a:pPr>
            <a:endParaRPr sz="500"/>
          </a:p>
          <a:p>
            <a:pPr marL="213359">
              <a:lnSpc>
                <a:spcPct val="95825"/>
              </a:lnSpc>
            </a:pPr>
            <a:r>
              <a:rPr sz="2400" b="1" spc="-4" dirty="0" smtClean="0">
                <a:latin typeface="Times New Roman"/>
                <a:cs typeface="Times New Roman"/>
              </a:rPr>
              <a:t>D</a:t>
            </a:r>
            <a:r>
              <a:rPr sz="2400" b="1" spc="0" dirty="0" smtClean="0">
                <a:latin typeface="Times New Roman"/>
                <a:cs typeface="Times New Roman"/>
              </a:rPr>
              <a:t>i</a:t>
            </a:r>
            <a:r>
              <a:rPr sz="2400" b="1" spc="9" dirty="0" smtClean="0">
                <a:latin typeface="Times New Roman"/>
                <a:cs typeface="Times New Roman"/>
              </a:rPr>
              <a:t>j</a:t>
            </a:r>
            <a:r>
              <a:rPr sz="2400" b="1" spc="-4" dirty="0" smtClean="0">
                <a:latin typeface="Times New Roman"/>
                <a:cs typeface="Times New Roman"/>
              </a:rPr>
              <a:t>ks</a:t>
            </a:r>
            <a:r>
              <a:rPr sz="2400" b="1" spc="0" dirty="0" smtClean="0">
                <a:latin typeface="Times New Roman"/>
                <a:cs typeface="Times New Roman"/>
              </a:rPr>
              <a:t>t</a:t>
            </a:r>
            <a:r>
              <a:rPr sz="2400" b="1" spc="4" dirty="0" smtClean="0">
                <a:latin typeface="Times New Roman"/>
                <a:cs typeface="Times New Roman"/>
              </a:rPr>
              <a:t>r</a:t>
            </a:r>
            <a:r>
              <a:rPr sz="2400" b="1" spc="-4" dirty="0" smtClean="0">
                <a:latin typeface="Times New Roman"/>
                <a:cs typeface="Times New Roman"/>
              </a:rPr>
              <a:t>a</a:t>
            </a:r>
            <a:r>
              <a:rPr sz="2400" b="1" spc="0" dirty="0" smtClean="0">
                <a:latin typeface="Times New Roman"/>
                <a:cs typeface="Times New Roman"/>
              </a:rPr>
              <a:t>’s</a:t>
            </a:r>
            <a:endParaRPr sz="2400">
              <a:latin typeface="Times New Roman"/>
              <a:cs typeface="Times New Roman"/>
            </a:endParaRPr>
          </a:p>
          <a:p>
            <a:pPr marL="180340">
              <a:lnSpc>
                <a:spcPct val="95825"/>
              </a:lnSpc>
              <a:spcBef>
                <a:spcPts val="120"/>
              </a:spcBef>
            </a:pPr>
            <a:r>
              <a:rPr sz="2400" b="1" spc="-4" dirty="0" smtClean="0">
                <a:latin typeface="Times New Roman"/>
                <a:cs typeface="Times New Roman"/>
              </a:rPr>
              <a:t>A</a:t>
            </a:r>
            <a:r>
              <a:rPr sz="2400" b="1" spc="0" dirty="0" smtClean="0">
                <a:latin typeface="Times New Roman"/>
                <a:cs typeface="Times New Roman"/>
              </a:rPr>
              <a:t>l</a:t>
            </a:r>
            <a:r>
              <a:rPr sz="2400" b="1" spc="-4" dirty="0" smtClean="0">
                <a:latin typeface="Times New Roman"/>
                <a:cs typeface="Times New Roman"/>
              </a:rPr>
              <a:t>g</a:t>
            </a:r>
            <a:r>
              <a:rPr sz="2400" b="1" spc="4" dirty="0" smtClean="0">
                <a:latin typeface="Times New Roman"/>
                <a:cs typeface="Times New Roman"/>
              </a:rPr>
              <a:t>o</a:t>
            </a:r>
            <a:r>
              <a:rPr sz="2400" b="1" spc="-4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i</a:t>
            </a:r>
            <a:r>
              <a:rPr sz="2400" b="1" spc="9" dirty="0" smtClean="0">
                <a:latin typeface="Times New Roman"/>
                <a:cs typeface="Times New Roman"/>
              </a:rPr>
              <a:t>t</a:t>
            </a:r>
            <a:r>
              <a:rPr sz="2400" b="1" spc="-4" dirty="0" smtClean="0">
                <a:latin typeface="Times New Roman"/>
                <a:cs typeface="Times New Roman"/>
              </a:rPr>
              <a:t>h</a:t>
            </a:r>
            <a:r>
              <a:rPr sz="2400" b="1" spc="0" dirty="0" smtClean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3" name="Slide Number Placeholder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B556-7C52-48EC-9ECF-16CC7067BD04}" type="slidenum">
              <a:rPr lang="zh-CN" altLang="en-US" smtClean="0">
                <a:solidFill>
                  <a:srgbClr val="000000"/>
                </a:solidFill>
              </a:rPr>
              <a:pPr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3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bject 10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79070" y="173990"/>
            <a:ext cx="1799590" cy="822959"/>
          </a:xfrm>
          <a:custGeom>
            <a:avLst/>
            <a:gdLst/>
            <a:ahLst/>
            <a:cxnLst/>
            <a:rect l="l" t="t" r="r" b="b"/>
            <a:pathLst>
              <a:path w="1799590" h="822959">
                <a:moveTo>
                  <a:pt x="900430" y="822959"/>
                </a:moveTo>
                <a:lnTo>
                  <a:pt x="0" y="822959"/>
                </a:lnTo>
                <a:lnTo>
                  <a:pt x="0" y="0"/>
                </a:lnTo>
                <a:lnTo>
                  <a:pt x="1799590" y="0"/>
                </a:lnTo>
                <a:lnTo>
                  <a:pt x="1799590" y="822959"/>
                </a:lnTo>
                <a:lnTo>
                  <a:pt x="900430" y="822959"/>
                </a:lnTo>
                <a:close/>
              </a:path>
            </a:pathLst>
          </a:custGeom>
          <a:ln w="9344">
            <a:solidFill>
              <a:srgbClr val="0000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27500" y="2819400"/>
            <a:ext cx="254000" cy="279400"/>
          </a:xfrm>
          <a:custGeom>
            <a:avLst/>
            <a:gdLst/>
            <a:ahLst/>
            <a:cxnLst/>
            <a:rect l="l" t="t" r="r" b="b"/>
            <a:pathLst>
              <a:path w="254000" h="279400">
                <a:moveTo>
                  <a:pt x="0" y="279400"/>
                </a:moveTo>
                <a:lnTo>
                  <a:pt x="2540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399540" y="3512820"/>
            <a:ext cx="1070610" cy="1423669"/>
          </a:xfrm>
          <a:custGeom>
            <a:avLst/>
            <a:gdLst/>
            <a:ahLst/>
            <a:cxnLst/>
            <a:rect l="l" t="t" r="r" b="b"/>
            <a:pathLst>
              <a:path w="1070610" h="1423669">
                <a:moveTo>
                  <a:pt x="1062990" y="1423669"/>
                </a:moveTo>
                <a:lnTo>
                  <a:pt x="1066799" y="1421129"/>
                </a:lnTo>
                <a:lnTo>
                  <a:pt x="1070610" y="1417319"/>
                </a:lnTo>
                <a:lnTo>
                  <a:pt x="7619" y="0"/>
                </a:lnTo>
                <a:lnTo>
                  <a:pt x="3809" y="3809"/>
                </a:lnTo>
                <a:lnTo>
                  <a:pt x="0" y="6350"/>
                </a:lnTo>
                <a:lnTo>
                  <a:pt x="1062990" y="14236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46695" y="4920045"/>
            <a:ext cx="75443" cy="74798"/>
          </a:xfrm>
          <a:custGeom>
            <a:avLst/>
            <a:gdLst/>
            <a:ahLst/>
            <a:cxnLst/>
            <a:rect l="l" t="t" r="r" b="b"/>
            <a:pathLst>
              <a:path w="75443" h="74798">
                <a:moveTo>
                  <a:pt x="6944" y="59624"/>
                </a:moveTo>
                <a:lnTo>
                  <a:pt x="15905" y="68058"/>
                </a:lnTo>
                <a:lnTo>
                  <a:pt x="26728" y="73179"/>
                </a:lnTo>
                <a:lnTo>
                  <a:pt x="38464" y="74798"/>
                </a:lnTo>
                <a:lnTo>
                  <a:pt x="50167" y="72725"/>
                </a:lnTo>
                <a:lnTo>
                  <a:pt x="60284" y="67244"/>
                </a:lnTo>
                <a:lnTo>
                  <a:pt x="68837" y="58742"/>
                </a:lnTo>
                <a:lnTo>
                  <a:pt x="73956" y="48073"/>
                </a:lnTo>
                <a:lnTo>
                  <a:pt x="75443" y="36301"/>
                </a:lnTo>
                <a:lnTo>
                  <a:pt x="73098" y="24493"/>
                </a:lnTo>
                <a:lnTo>
                  <a:pt x="67904" y="15174"/>
                </a:lnTo>
                <a:lnTo>
                  <a:pt x="58944" y="6740"/>
                </a:lnTo>
                <a:lnTo>
                  <a:pt x="48121" y="1619"/>
                </a:lnTo>
                <a:lnTo>
                  <a:pt x="36385" y="0"/>
                </a:lnTo>
                <a:lnTo>
                  <a:pt x="24682" y="2072"/>
                </a:lnTo>
                <a:lnTo>
                  <a:pt x="14564" y="7554"/>
                </a:lnTo>
                <a:lnTo>
                  <a:pt x="5996" y="16270"/>
                </a:lnTo>
                <a:lnTo>
                  <a:pt x="1141" y="27226"/>
                </a:lnTo>
                <a:lnTo>
                  <a:pt x="0" y="39283"/>
                </a:lnTo>
                <a:lnTo>
                  <a:pt x="2572" y="51306"/>
                </a:lnTo>
                <a:lnTo>
                  <a:pt x="6944" y="5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419860" y="2240279"/>
            <a:ext cx="1120140" cy="1256030"/>
          </a:xfrm>
          <a:custGeom>
            <a:avLst/>
            <a:gdLst/>
            <a:ahLst/>
            <a:cxnLst/>
            <a:rect l="l" t="t" r="r" b="b"/>
            <a:pathLst>
              <a:path w="1120140" h="1256030">
                <a:moveTo>
                  <a:pt x="0" y="1249680"/>
                </a:moveTo>
                <a:lnTo>
                  <a:pt x="3809" y="1253490"/>
                </a:lnTo>
                <a:lnTo>
                  <a:pt x="7620" y="1256030"/>
                </a:lnTo>
                <a:lnTo>
                  <a:pt x="1120140" y="6350"/>
                </a:lnTo>
                <a:lnTo>
                  <a:pt x="1116330" y="3810"/>
                </a:lnTo>
                <a:lnTo>
                  <a:pt x="1112520" y="0"/>
                </a:lnTo>
                <a:lnTo>
                  <a:pt x="0" y="1249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65807" y="3478817"/>
            <a:ext cx="75084" cy="74354"/>
          </a:xfrm>
          <a:custGeom>
            <a:avLst/>
            <a:gdLst/>
            <a:ahLst/>
            <a:cxnLst/>
            <a:rect l="l" t="t" r="r" b="b"/>
            <a:pathLst>
              <a:path w="75084" h="74354">
                <a:moveTo>
                  <a:pt x="9602" y="12412"/>
                </a:moveTo>
                <a:lnTo>
                  <a:pt x="2880" y="22834"/>
                </a:lnTo>
                <a:lnTo>
                  <a:pt x="0" y="34527"/>
                </a:lnTo>
                <a:lnTo>
                  <a:pt x="892" y="46480"/>
                </a:lnTo>
                <a:lnTo>
                  <a:pt x="5490" y="57682"/>
                </a:lnTo>
                <a:lnTo>
                  <a:pt x="12142" y="65752"/>
                </a:lnTo>
                <a:lnTo>
                  <a:pt x="22810" y="71880"/>
                </a:lnTo>
                <a:lnTo>
                  <a:pt x="34889" y="74354"/>
                </a:lnTo>
                <a:lnTo>
                  <a:pt x="47127" y="73172"/>
                </a:lnTo>
                <a:lnTo>
                  <a:pt x="58277" y="68334"/>
                </a:lnTo>
                <a:lnTo>
                  <a:pt x="65482" y="61942"/>
                </a:lnTo>
                <a:lnTo>
                  <a:pt x="72203" y="51519"/>
                </a:lnTo>
                <a:lnTo>
                  <a:pt x="75084" y="39826"/>
                </a:lnTo>
                <a:lnTo>
                  <a:pt x="74191" y="27874"/>
                </a:lnTo>
                <a:lnTo>
                  <a:pt x="69593" y="16671"/>
                </a:lnTo>
                <a:lnTo>
                  <a:pt x="62942" y="8602"/>
                </a:lnTo>
                <a:lnTo>
                  <a:pt x="52273" y="2473"/>
                </a:lnTo>
                <a:lnTo>
                  <a:pt x="40194" y="0"/>
                </a:lnTo>
                <a:lnTo>
                  <a:pt x="27956" y="1182"/>
                </a:lnTo>
                <a:lnTo>
                  <a:pt x="16807" y="6019"/>
                </a:lnTo>
                <a:lnTo>
                  <a:pt x="9602" y="12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518697" y="2183687"/>
            <a:ext cx="74354" cy="74702"/>
          </a:xfrm>
          <a:custGeom>
            <a:avLst/>
            <a:gdLst/>
            <a:ahLst/>
            <a:cxnLst/>
            <a:rect l="l" t="t" r="r" b="b"/>
            <a:pathLst>
              <a:path w="74354" h="74702">
                <a:moveTo>
                  <a:pt x="65752" y="62942"/>
                </a:moveTo>
                <a:lnTo>
                  <a:pt x="71880" y="51775"/>
                </a:lnTo>
                <a:lnTo>
                  <a:pt x="74354" y="39655"/>
                </a:lnTo>
                <a:lnTo>
                  <a:pt x="73172" y="27623"/>
                </a:lnTo>
                <a:lnTo>
                  <a:pt x="68334" y="16720"/>
                </a:lnTo>
                <a:lnTo>
                  <a:pt x="61942" y="9602"/>
                </a:lnTo>
                <a:lnTo>
                  <a:pt x="51519" y="2880"/>
                </a:lnTo>
                <a:lnTo>
                  <a:pt x="39826" y="0"/>
                </a:lnTo>
                <a:lnTo>
                  <a:pt x="27874" y="892"/>
                </a:lnTo>
                <a:lnTo>
                  <a:pt x="16671" y="5490"/>
                </a:lnTo>
                <a:lnTo>
                  <a:pt x="8602" y="12142"/>
                </a:lnTo>
                <a:lnTo>
                  <a:pt x="2473" y="22679"/>
                </a:lnTo>
                <a:lnTo>
                  <a:pt x="0" y="34502"/>
                </a:lnTo>
                <a:lnTo>
                  <a:pt x="1182" y="46569"/>
                </a:lnTo>
                <a:lnTo>
                  <a:pt x="6019" y="57839"/>
                </a:lnTo>
                <a:lnTo>
                  <a:pt x="12412" y="65482"/>
                </a:lnTo>
                <a:lnTo>
                  <a:pt x="22834" y="72074"/>
                </a:lnTo>
                <a:lnTo>
                  <a:pt x="34527" y="74702"/>
                </a:lnTo>
                <a:lnTo>
                  <a:pt x="46480" y="73635"/>
                </a:lnTo>
                <a:lnTo>
                  <a:pt x="57682" y="69142"/>
                </a:lnTo>
                <a:lnTo>
                  <a:pt x="65752" y="62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553970" y="2217420"/>
            <a:ext cx="1993900" cy="1145539"/>
          </a:xfrm>
          <a:custGeom>
            <a:avLst/>
            <a:gdLst/>
            <a:ahLst/>
            <a:cxnLst/>
            <a:rect l="l" t="t" r="r" b="b"/>
            <a:pathLst>
              <a:path w="1993900" h="1145539">
                <a:moveTo>
                  <a:pt x="3810" y="0"/>
                </a:moveTo>
                <a:lnTo>
                  <a:pt x="2540" y="3809"/>
                </a:lnTo>
                <a:lnTo>
                  <a:pt x="0" y="7619"/>
                </a:lnTo>
                <a:lnTo>
                  <a:pt x="1990090" y="1145539"/>
                </a:lnTo>
                <a:lnTo>
                  <a:pt x="1991359" y="1140459"/>
                </a:lnTo>
                <a:lnTo>
                  <a:pt x="1993900" y="1136650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534493" y="3336454"/>
            <a:ext cx="75013" cy="74225"/>
          </a:xfrm>
          <a:custGeom>
            <a:avLst/>
            <a:gdLst/>
            <a:ahLst/>
            <a:cxnLst/>
            <a:rect l="l" t="t" r="r" b="b"/>
            <a:pathLst>
              <a:path w="75013" h="74225">
                <a:moveTo>
                  <a:pt x="18456" y="69685"/>
                </a:moveTo>
                <a:lnTo>
                  <a:pt x="29940" y="73881"/>
                </a:lnTo>
                <a:lnTo>
                  <a:pt x="41975" y="74225"/>
                </a:lnTo>
                <a:lnTo>
                  <a:pt x="53529" y="70974"/>
                </a:lnTo>
                <a:lnTo>
                  <a:pt x="63573" y="64385"/>
                </a:lnTo>
                <a:lnTo>
                  <a:pt x="70526" y="55715"/>
                </a:lnTo>
                <a:lnTo>
                  <a:pt x="74760" y="44036"/>
                </a:lnTo>
                <a:lnTo>
                  <a:pt x="75013" y="31874"/>
                </a:lnTo>
                <a:lnTo>
                  <a:pt x="71554" y="20381"/>
                </a:lnTo>
                <a:lnTo>
                  <a:pt x="64655" y="10710"/>
                </a:lnTo>
                <a:lnTo>
                  <a:pt x="56556" y="4915"/>
                </a:lnTo>
                <a:lnTo>
                  <a:pt x="45072" y="592"/>
                </a:lnTo>
                <a:lnTo>
                  <a:pt x="33038" y="0"/>
                </a:lnTo>
                <a:lnTo>
                  <a:pt x="21483" y="3072"/>
                </a:lnTo>
                <a:lnTo>
                  <a:pt x="11439" y="9746"/>
                </a:lnTo>
                <a:lnTo>
                  <a:pt x="4486" y="18885"/>
                </a:lnTo>
                <a:lnTo>
                  <a:pt x="252" y="29937"/>
                </a:lnTo>
                <a:lnTo>
                  <a:pt x="0" y="41800"/>
                </a:lnTo>
                <a:lnTo>
                  <a:pt x="3458" y="53322"/>
                </a:lnTo>
                <a:lnTo>
                  <a:pt x="10357" y="63348"/>
                </a:lnTo>
                <a:lnTo>
                  <a:pt x="18456" y="69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84120" y="3373120"/>
            <a:ext cx="2087880" cy="1584959"/>
          </a:xfrm>
          <a:custGeom>
            <a:avLst/>
            <a:gdLst/>
            <a:ahLst/>
            <a:cxnLst/>
            <a:rect l="l" t="t" r="r" b="b"/>
            <a:pathLst>
              <a:path w="2087880" h="1584959">
                <a:moveTo>
                  <a:pt x="0" y="1584959"/>
                </a:moveTo>
                <a:lnTo>
                  <a:pt x="20878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84120" y="4880610"/>
            <a:ext cx="2202180" cy="81279"/>
          </a:xfrm>
          <a:custGeom>
            <a:avLst/>
            <a:gdLst/>
            <a:ahLst/>
            <a:cxnLst/>
            <a:rect l="l" t="t" r="r" b="b"/>
            <a:pathLst>
              <a:path w="2202180" h="81279">
                <a:moveTo>
                  <a:pt x="0" y="72389"/>
                </a:moveTo>
                <a:lnTo>
                  <a:pt x="0" y="81279"/>
                </a:lnTo>
                <a:lnTo>
                  <a:pt x="2202180" y="10159"/>
                </a:lnTo>
                <a:lnTo>
                  <a:pt x="220218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678680" y="4847543"/>
            <a:ext cx="74930" cy="74976"/>
          </a:xfrm>
          <a:custGeom>
            <a:avLst/>
            <a:gdLst/>
            <a:ahLst/>
            <a:cxnLst/>
            <a:rect l="l" t="t" r="r" b="b"/>
            <a:pathLst>
              <a:path w="74930" h="74976">
                <a:moveTo>
                  <a:pt x="39370" y="74976"/>
                </a:moveTo>
                <a:lnTo>
                  <a:pt x="52712" y="72283"/>
                </a:lnTo>
                <a:lnTo>
                  <a:pt x="63783" y="64903"/>
                </a:lnTo>
                <a:lnTo>
                  <a:pt x="71536" y="53878"/>
                </a:lnTo>
                <a:lnTo>
                  <a:pt x="74930" y="40253"/>
                </a:lnTo>
                <a:lnTo>
                  <a:pt x="74930" y="35606"/>
                </a:lnTo>
                <a:lnTo>
                  <a:pt x="72166" y="22055"/>
                </a:lnTo>
                <a:lnTo>
                  <a:pt x="64673" y="10872"/>
                </a:lnTo>
                <a:lnTo>
                  <a:pt x="53648" y="3154"/>
                </a:lnTo>
                <a:lnTo>
                  <a:pt x="40288" y="0"/>
                </a:lnTo>
                <a:lnTo>
                  <a:pt x="36830" y="46"/>
                </a:lnTo>
                <a:lnTo>
                  <a:pt x="23314" y="2722"/>
                </a:lnTo>
                <a:lnTo>
                  <a:pt x="11851" y="9992"/>
                </a:lnTo>
                <a:lnTo>
                  <a:pt x="3674" y="20716"/>
                </a:lnTo>
                <a:lnTo>
                  <a:pt x="19" y="33756"/>
                </a:lnTo>
                <a:lnTo>
                  <a:pt x="0" y="38146"/>
                </a:lnTo>
                <a:lnTo>
                  <a:pt x="2609" y="51458"/>
                </a:lnTo>
                <a:lnTo>
                  <a:pt x="9774" y="62802"/>
                </a:lnTo>
                <a:lnTo>
                  <a:pt x="20500" y="71002"/>
                </a:lnTo>
                <a:lnTo>
                  <a:pt x="33792" y="74882"/>
                </a:lnTo>
                <a:lnTo>
                  <a:pt x="39370" y="74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69460" y="2301240"/>
            <a:ext cx="2138680" cy="1075689"/>
          </a:xfrm>
          <a:custGeom>
            <a:avLst/>
            <a:gdLst/>
            <a:ahLst/>
            <a:cxnLst/>
            <a:rect l="l" t="t" r="r" b="b"/>
            <a:pathLst>
              <a:path w="2138680" h="1075689">
                <a:moveTo>
                  <a:pt x="0" y="1068070"/>
                </a:moveTo>
                <a:lnTo>
                  <a:pt x="2539" y="1071880"/>
                </a:lnTo>
                <a:lnTo>
                  <a:pt x="5079" y="1075689"/>
                </a:lnTo>
                <a:lnTo>
                  <a:pt x="2138680" y="8889"/>
                </a:lnTo>
                <a:lnTo>
                  <a:pt x="2136140" y="5080"/>
                </a:lnTo>
                <a:lnTo>
                  <a:pt x="2133599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695905" y="2254715"/>
            <a:ext cx="73998" cy="74781"/>
          </a:xfrm>
          <a:custGeom>
            <a:avLst/>
            <a:gdLst/>
            <a:ahLst/>
            <a:cxnLst/>
            <a:rect l="l" t="t" r="r" b="b"/>
            <a:pathLst>
              <a:path w="73998" h="74781">
                <a:moveTo>
                  <a:pt x="54144" y="70654"/>
                </a:moveTo>
                <a:lnTo>
                  <a:pt x="63831" y="63486"/>
                </a:lnTo>
                <a:lnTo>
                  <a:pt x="70562" y="53669"/>
                </a:lnTo>
                <a:lnTo>
                  <a:pt x="73998" y="42150"/>
                </a:lnTo>
                <a:lnTo>
                  <a:pt x="73799" y="29881"/>
                </a:lnTo>
                <a:lnTo>
                  <a:pt x="70654" y="19854"/>
                </a:lnTo>
                <a:lnTo>
                  <a:pt x="63356" y="10166"/>
                </a:lnTo>
                <a:lnTo>
                  <a:pt x="53285" y="3435"/>
                </a:lnTo>
                <a:lnTo>
                  <a:pt x="41593" y="0"/>
                </a:lnTo>
                <a:lnTo>
                  <a:pt x="29433" y="198"/>
                </a:lnTo>
                <a:lnTo>
                  <a:pt x="19854" y="3344"/>
                </a:lnTo>
                <a:lnTo>
                  <a:pt x="10166" y="11137"/>
                </a:lnTo>
                <a:lnTo>
                  <a:pt x="3435" y="21253"/>
                </a:lnTo>
                <a:lnTo>
                  <a:pt x="0" y="32743"/>
                </a:lnTo>
                <a:lnTo>
                  <a:pt x="198" y="44657"/>
                </a:lnTo>
                <a:lnTo>
                  <a:pt x="3344" y="54144"/>
                </a:lnTo>
                <a:lnTo>
                  <a:pt x="10311" y="64254"/>
                </a:lnTo>
                <a:lnTo>
                  <a:pt x="19828" y="71238"/>
                </a:lnTo>
                <a:lnTo>
                  <a:pt x="31010" y="74781"/>
                </a:lnTo>
                <a:lnTo>
                  <a:pt x="42971" y="74567"/>
                </a:lnTo>
                <a:lnTo>
                  <a:pt x="54144" y="70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572000" y="3373120"/>
            <a:ext cx="144779" cy="1511299"/>
          </a:xfrm>
          <a:custGeom>
            <a:avLst/>
            <a:gdLst/>
            <a:ahLst/>
            <a:cxnLst/>
            <a:rect l="l" t="t" r="r" b="b"/>
            <a:pathLst>
              <a:path w="144779" h="1511300">
                <a:moveTo>
                  <a:pt x="0" y="0"/>
                </a:moveTo>
                <a:lnTo>
                  <a:pt x="144779" y="15112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715510" y="4522470"/>
            <a:ext cx="3427730" cy="375919"/>
          </a:xfrm>
          <a:custGeom>
            <a:avLst/>
            <a:gdLst/>
            <a:ahLst/>
            <a:cxnLst/>
            <a:rect l="l" t="t" r="r" b="b"/>
            <a:pathLst>
              <a:path w="3427730" h="375920">
                <a:moveTo>
                  <a:pt x="1269" y="370839"/>
                </a:moveTo>
                <a:lnTo>
                  <a:pt x="1269" y="375919"/>
                </a:lnTo>
                <a:lnTo>
                  <a:pt x="3427730" y="10159"/>
                </a:lnTo>
                <a:lnTo>
                  <a:pt x="3426460" y="5079"/>
                </a:lnTo>
                <a:lnTo>
                  <a:pt x="3426460" y="0"/>
                </a:lnTo>
                <a:lnTo>
                  <a:pt x="0" y="367029"/>
                </a:lnTo>
                <a:lnTo>
                  <a:pt x="1269" y="370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134333" y="4486643"/>
            <a:ext cx="75178" cy="75196"/>
          </a:xfrm>
          <a:custGeom>
            <a:avLst/>
            <a:gdLst/>
            <a:ahLst/>
            <a:cxnLst/>
            <a:rect l="l" t="t" r="r" b="b"/>
            <a:pathLst>
              <a:path w="75178" h="75196">
                <a:moveTo>
                  <a:pt x="41926" y="75196"/>
                </a:moveTo>
                <a:lnTo>
                  <a:pt x="54685" y="71169"/>
                </a:lnTo>
                <a:lnTo>
                  <a:pt x="65053" y="63192"/>
                </a:lnTo>
                <a:lnTo>
                  <a:pt x="72170" y="52297"/>
                </a:lnTo>
                <a:lnTo>
                  <a:pt x="75178" y="39513"/>
                </a:lnTo>
                <a:lnTo>
                  <a:pt x="74946" y="33286"/>
                </a:lnTo>
                <a:lnTo>
                  <a:pt x="71500" y="20330"/>
                </a:lnTo>
                <a:lnTo>
                  <a:pt x="63684" y="9862"/>
                </a:lnTo>
                <a:lnTo>
                  <a:pt x="52671" y="2785"/>
                </a:lnTo>
                <a:lnTo>
                  <a:pt x="39634" y="0"/>
                </a:lnTo>
                <a:lnTo>
                  <a:pt x="34306" y="266"/>
                </a:lnTo>
                <a:lnTo>
                  <a:pt x="21149" y="4324"/>
                </a:lnTo>
                <a:lnTo>
                  <a:pt x="10478" y="12339"/>
                </a:lnTo>
                <a:lnTo>
                  <a:pt x="3144" y="23365"/>
                </a:lnTo>
                <a:lnTo>
                  <a:pt x="0" y="36455"/>
                </a:lnTo>
                <a:lnTo>
                  <a:pt x="16" y="40906"/>
                </a:lnTo>
                <a:lnTo>
                  <a:pt x="4137" y="54375"/>
                </a:lnTo>
                <a:lnTo>
                  <a:pt x="12312" y="64935"/>
                </a:lnTo>
                <a:lnTo>
                  <a:pt x="23463" y="72049"/>
                </a:lnTo>
                <a:lnTo>
                  <a:pt x="36511" y="75176"/>
                </a:lnTo>
                <a:lnTo>
                  <a:pt x="41926" y="75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28459" y="2289810"/>
            <a:ext cx="1431290" cy="2211070"/>
          </a:xfrm>
          <a:custGeom>
            <a:avLst/>
            <a:gdLst/>
            <a:ahLst/>
            <a:cxnLst/>
            <a:rect l="l" t="t" r="r" b="b"/>
            <a:pathLst>
              <a:path w="1431290" h="2211069">
                <a:moveTo>
                  <a:pt x="1423670" y="2211070"/>
                </a:moveTo>
                <a:lnTo>
                  <a:pt x="1427480" y="2208529"/>
                </a:lnTo>
                <a:lnTo>
                  <a:pt x="1431290" y="2205990"/>
                </a:lnTo>
                <a:lnTo>
                  <a:pt x="7620" y="0"/>
                </a:lnTo>
                <a:lnTo>
                  <a:pt x="3810" y="2539"/>
                </a:lnTo>
                <a:lnTo>
                  <a:pt x="0" y="5079"/>
                </a:lnTo>
                <a:lnTo>
                  <a:pt x="1423670" y="2211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34631" y="4487105"/>
            <a:ext cx="75606" cy="74855"/>
          </a:xfrm>
          <a:custGeom>
            <a:avLst/>
            <a:gdLst/>
            <a:ahLst/>
            <a:cxnLst/>
            <a:rect l="l" t="t" r="r" b="b"/>
            <a:pathLst>
              <a:path w="75606" h="74855">
                <a:moveTo>
                  <a:pt x="6068" y="58224"/>
                </a:moveTo>
                <a:lnTo>
                  <a:pt x="14546" y="67017"/>
                </a:lnTo>
                <a:lnTo>
                  <a:pt x="25104" y="72629"/>
                </a:lnTo>
                <a:lnTo>
                  <a:pt x="36847" y="74855"/>
                </a:lnTo>
                <a:lnTo>
                  <a:pt x="48880" y="73487"/>
                </a:lnTo>
                <a:lnTo>
                  <a:pt x="58138" y="69654"/>
                </a:lnTo>
                <a:lnTo>
                  <a:pt x="67262" y="61411"/>
                </a:lnTo>
                <a:lnTo>
                  <a:pt x="73146" y="51030"/>
                </a:lnTo>
                <a:lnTo>
                  <a:pt x="75606" y="39429"/>
                </a:lnTo>
                <a:lnTo>
                  <a:pt x="74458" y="27526"/>
                </a:lnTo>
                <a:lnTo>
                  <a:pt x="69568" y="16314"/>
                </a:lnTo>
                <a:lnTo>
                  <a:pt x="61066" y="7611"/>
                </a:lnTo>
                <a:lnTo>
                  <a:pt x="50397" y="2084"/>
                </a:lnTo>
                <a:lnTo>
                  <a:pt x="38625" y="0"/>
                </a:lnTo>
                <a:lnTo>
                  <a:pt x="26817" y="1624"/>
                </a:lnTo>
                <a:lnTo>
                  <a:pt x="17498" y="6154"/>
                </a:lnTo>
                <a:lnTo>
                  <a:pt x="8246" y="13930"/>
                </a:lnTo>
                <a:lnTo>
                  <a:pt x="2348" y="24153"/>
                </a:lnTo>
                <a:lnTo>
                  <a:pt x="0" y="35794"/>
                </a:lnTo>
                <a:lnTo>
                  <a:pt x="1392" y="47821"/>
                </a:lnTo>
                <a:lnTo>
                  <a:pt x="6068" y="5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572000" y="3373120"/>
            <a:ext cx="3600450" cy="1151889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0" y="0"/>
                </a:moveTo>
                <a:lnTo>
                  <a:pt x="3600450" y="11518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556510" y="2221229"/>
            <a:ext cx="4175760" cy="71120"/>
          </a:xfrm>
          <a:custGeom>
            <a:avLst/>
            <a:gdLst/>
            <a:ahLst/>
            <a:cxnLst/>
            <a:rect l="l" t="t" r="r" b="b"/>
            <a:pathLst>
              <a:path w="4175760" h="71120">
                <a:moveTo>
                  <a:pt x="0" y="0"/>
                </a:moveTo>
                <a:lnTo>
                  <a:pt x="4175760" y="711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03350" y="3373120"/>
            <a:ext cx="3168650" cy="143509"/>
          </a:xfrm>
          <a:custGeom>
            <a:avLst/>
            <a:gdLst/>
            <a:ahLst/>
            <a:cxnLst/>
            <a:rect l="l" t="t" r="r" b="b"/>
            <a:pathLst>
              <a:path w="3168650" h="143509">
                <a:moveTo>
                  <a:pt x="0" y="143509"/>
                </a:moveTo>
                <a:lnTo>
                  <a:pt x="316865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067810" y="282702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066540" y="256540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89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89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542790" y="2585720"/>
            <a:ext cx="0" cy="236219"/>
          </a:xfrm>
          <a:custGeom>
            <a:avLst/>
            <a:gdLst/>
            <a:ahLst/>
            <a:cxnLst/>
            <a:rect l="l" t="t" r="r" b="b"/>
            <a:pathLst>
              <a:path h="236219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307580" y="2034539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306309" y="177292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782559" y="179451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884159" y="505841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882890" y="4796790"/>
            <a:ext cx="957579" cy="576580"/>
          </a:xfrm>
          <a:custGeom>
            <a:avLst/>
            <a:gdLst/>
            <a:ahLst/>
            <a:cxnLst/>
            <a:rect l="l" t="t" r="r" b="b"/>
            <a:pathLst>
              <a:path w="957579" h="576580">
                <a:moveTo>
                  <a:pt x="478789" y="576580"/>
                </a:moveTo>
                <a:lnTo>
                  <a:pt x="0" y="576580"/>
                </a:lnTo>
                <a:lnTo>
                  <a:pt x="0" y="0"/>
                </a:lnTo>
                <a:lnTo>
                  <a:pt x="957579" y="0"/>
                </a:lnTo>
                <a:lnTo>
                  <a:pt x="957579" y="576580"/>
                </a:lnTo>
                <a:lnTo>
                  <a:pt x="478789" y="5765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359140" y="481838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419600" y="2832100"/>
            <a:ext cx="254000" cy="279400"/>
          </a:xfrm>
          <a:custGeom>
            <a:avLst/>
            <a:gdLst/>
            <a:ahLst/>
            <a:cxnLst/>
            <a:rect l="l" t="t" r="r" b="b"/>
            <a:pathLst>
              <a:path w="254000" h="279400">
                <a:moveTo>
                  <a:pt x="0" y="279400"/>
                </a:moveTo>
                <a:lnTo>
                  <a:pt x="2540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78700" y="2095500"/>
            <a:ext cx="228600" cy="203200"/>
          </a:xfrm>
          <a:custGeom>
            <a:avLst/>
            <a:gdLst/>
            <a:ahLst/>
            <a:cxnLst/>
            <a:rect l="l" t="t" r="r" b="b"/>
            <a:pathLst>
              <a:path w="228600" h="203200">
                <a:moveTo>
                  <a:pt x="0" y="203200"/>
                </a:moveTo>
                <a:lnTo>
                  <a:pt x="2286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937500" y="5168900"/>
            <a:ext cx="266700" cy="127000"/>
          </a:xfrm>
          <a:custGeom>
            <a:avLst/>
            <a:gdLst/>
            <a:ahLst/>
            <a:cxnLst/>
            <a:rect l="l" t="t" r="r" b="b"/>
            <a:pathLst>
              <a:path w="266700" h="127000">
                <a:moveTo>
                  <a:pt x="0" y="127000"/>
                </a:moveTo>
                <a:lnTo>
                  <a:pt x="2667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724400" y="4521200"/>
            <a:ext cx="3454400" cy="368300"/>
          </a:xfrm>
          <a:custGeom>
            <a:avLst/>
            <a:gdLst/>
            <a:ahLst/>
            <a:cxnLst/>
            <a:rect l="l" t="t" r="r" b="b"/>
            <a:pathLst>
              <a:path w="3454400" h="368300">
                <a:moveTo>
                  <a:pt x="0" y="368300"/>
                </a:moveTo>
                <a:lnTo>
                  <a:pt x="3454400" y="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572000" y="3378200"/>
            <a:ext cx="127000" cy="1485900"/>
          </a:xfrm>
          <a:custGeom>
            <a:avLst/>
            <a:gdLst/>
            <a:ahLst/>
            <a:cxnLst/>
            <a:rect l="l" t="t" r="r" b="b"/>
            <a:pathLst>
              <a:path w="127000" h="1485900">
                <a:moveTo>
                  <a:pt x="127000" y="148590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552700" y="2222500"/>
            <a:ext cx="2032000" cy="1168400"/>
          </a:xfrm>
          <a:custGeom>
            <a:avLst/>
            <a:gdLst/>
            <a:ahLst/>
            <a:cxnLst/>
            <a:rect l="l" t="t" r="r" b="b"/>
            <a:pathLst>
              <a:path w="2032000" h="1168400">
                <a:moveTo>
                  <a:pt x="2032000" y="116840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397000" y="2209800"/>
            <a:ext cx="1155700" cy="1308100"/>
          </a:xfrm>
          <a:custGeom>
            <a:avLst/>
            <a:gdLst/>
            <a:ahLst/>
            <a:cxnLst/>
            <a:rect l="l" t="t" r="r" b="b"/>
            <a:pathLst>
              <a:path w="1155700" h="1308100">
                <a:moveTo>
                  <a:pt x="0" y="1308100"/>
                </a:moveTo>
                <a:lnTo>
                  <a:pt x="1155700" y="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258570" y="1529079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58570" y="126746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33550" y="128905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2580" y="2898140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1310" y="2636520"/>
            <a:ext cx="957580" cy="576579"/>
          </a:xfrm>
          <a:custGeom>
            <a:avLst/>
            <a:gdLst/>
            <a:ahLst/>
            <a:cxnLst/>
            <a:rect l="l" t="t" r="r" b="b"/>
            <a:pathLst>
              <a:path w="957580" h="576579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7560" y="265811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22170" y="5562600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22170" y="5299710"/>
            <a:ext cx="957580" cy="576580"/>
          </a:xfrm>
          <a:custGeom>
            <a:avLst/>
            <a:gdLst/>
            <a:ahLst/>
            <a:cxnLst/>
            <a:rect l="l" t="t" r="r" b="b"/>
            <a:pathLst>
              <a:path w="957580" h="576580">
                <a:moveTo>
                  <a:pt x="478790" y="576579"/>
                </a:moveTo>
                <a:lnTo>
                  <a:pt x="0" y="576579"/>
                </a:lnTo>
                <a:lnTo>
                  <a:pt x="0" y="0"/>
                </a:lnTo>
                <a:lnTo>
                  <a:pt x="957580" y="0"/>
                </a:lnTo>
                <a:lnTo>
                  <a:pt x="957580" y="576579"/>
                </a:lnTo>
                <a:lnTo>
                  <a:pt x="478790" y="5765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597150" y="5321300"/>
            <a:ext cx="0" cy="236219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70730" y="5490210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0" y="0"/>
                </a:moveTo>
                <a:lnTo>
                  <a:pt x="9575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70730" y="5229860"/>
            <a:ext cx="956310" cy="575309"/>
          </a:xfrm>
          <a:custGeom>
            <a:avLst/>
            <a:gdLst/>
            <a:ahLst/>
            <a:cxnLst/>
            <a:rect l="l" t="t" r="r" b="b"/>
            <a:pathLst>
              <a:path w="956310" h="575310">
                <a:moveTo>
                  <a:pt x="478790" y="575309"/>
                </a:moveTo>
                <a:lnTo>
                  <a:pt x="0" y="575309"/>
                </a:lnTo>
                <a:lnTo>
                  <a:pt x="0" y="0"/>
                </a:lnTo>
                <a:lnTo>
                  <a:pt x="956310" y="0"/>
                </a:lnTo>
                <a:lnTo>
                  <a:pt x="956310" y="575309"/>
                </a:lnTo>
                <a:lnTo>
                  <a:pt x="478790" y="57530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45710" y="525018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9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610100" y="5511800"/>
            <a:ext cx="190500" cy="228600"/>
          </a:xfrm>
          <a:custGeom>
            <a:avLst/>
            <a:gdLst/>
            <a:ahLst/>
            <a:cxnLst/>
            <a:rect l="l" t="t" r="r" b="b"/>
            <a:pathLst>
              <a:path w="190500" h="228600">
                <a:moveTo>
                  <a:pt x="0" y="228600"/>
                </a:moveTo>
                <a:lnTo>
                  <a:pt x="1905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064510" y="271700"/>
            <a:ext cx="5303645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5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2000" spc="15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nd</a:t>
            </a:r>
            <a:r>
              <a:rPr sz="2000" spc="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386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11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sz="20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0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11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-21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sz="2000" spc="496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om</a:t>
            </a:r>
            <a:r>
              <a:rPr sz="20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-6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2000" spc="16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G,</a:t>
            </a:r>
            <a:r>
              <a:rPr sz="2000" spc="20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rt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</a:pP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om</a:t>
            </a:r>
            <a:r>
              <a:rPr sz="20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G</a:t>
            </a:r>
            <a:r>
              <a:rPr sz="2000" spc="151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nd</a:t>
            </a:r>
            <a:r>
              <a:rPr sz="2000" spc="496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14" dirty="0" smtClean="0">
                <a:solidFill>
                  <a:srgbClr val="3333CC"/>
                </a:solidFill>
                <a:latin typeface="Times New Roman"/>
                <a:cs typeface="Times New Roman"/>
              </a:rPr>
              <a:t>w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ork</a:t>
            </a:r>
            <a:r>
              <a:rPr sz="2000" spc="169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11" dirty="0" smtClean="0">
                <a:solidFill>
                  <a:srgbClr val="3333CC"/>
                </a:solidFill>
                <a:latin typeface="Times New Roman"/>
                <a:cs typeface="Times New Roman"/>
              </a:rPr>
              <a:t>ck</a:t>
            </a:r>
            <a:r>
              <a:rPr sz="20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wa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0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2000" spc="11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,</a:t>
            </a:r>
            <a:r>
              <a:rPr sz="2000" spc="31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ng</a:t>
            </a:r>
            <a:r>
              <a:rPr sz="2000" spc="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000" spc="11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r>
              <a:rPr sz="2000" spc="8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or 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wh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sz="2000" spc="54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381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di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ff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50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be</a:t>
            </a:r>
            <a:r>
              <a:rPr sz="2000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we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en</a:t>
            </a:r>
            <a:r>
              <a:rPr sz="2000" spc="7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386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rma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ne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064510" y="1186100"/>
            <a:ext cx="728218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00094" y="1186100"/>
            <a:ext cx="24637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053840" y="1186100"/>
            <a:ext cx="685842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q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u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746498" y="1186100"/>
            <a:ext cx="274612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028184" y="1186100"/>
            <a:ext cx="416598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451856" y="1186100"/>
            <a:ext cx="41757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000" spc="9" dirty="0" smtClean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875782" y="1186100"/>
            <a:ext cx="826727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000" spc="4" dirty="0" smtClean="0">
                <a:solidFill>
                  <a:srgbClr val="3333CC"/>
                </a:solidFill>
                <a:latin typeface="Times New Roman"/>
                <a:cs typeface="Times New Roman"/>
              </a:rPr>
              <a:t>ng</a:t>
            </a:r>
            <a:r>
              <a:rPr sz="2000" spc="-4" dirty="0" smtClean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3333CC"/>
                </a:solidFill>
                <a:latin typeface="Times New Roman"/>
                <a:cs typeface="Times New Roman"/>
              </a:rPr>
              <a:t>h.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73300" y="192651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90390" y="19378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09740" y="2071290"/>
            <a:ext cx="21865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38630" y="251317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69920" y="2674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57850" y="281797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362190" y="2928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37790" y="31570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65370" y="3224450"/>
            <a:ext cx="24693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49020" y="336669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74740" y="36142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26740" y="4071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22140" y="40714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55139" y="42238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49920" y="4448730"/>
            <a:ext cx="26106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27140" y="4833465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78350" y="4951650"/>
            <a:ext cx="2329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83940" y="498586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00910" y="5024040"/>
            <a:ext cx="246930" cy="27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68970" y="5138864"/>
            <a:ext cx="16889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sz="1600" spc="0" dirty="0" smtClean="0"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74470" y="6200806"/>
            <a:ext cx="5948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-4" dirty="0" smtClean="0">
                <a:latin typeface="Times New Roman"/>
                <a:cs typeface="Times New Roman"/>
              </a:rPr>
              <a:t>Th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83155" y="6200806"/>
            <a:ext cx="33705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5" dirty="0" smtClean="0">
                <a:latin typeface="Times New Roman"/>
                <a:cs typeface="Times New Roman"/>
              </a:rPr>
              <a:t>ho</a:t>
            </a:r>
            <a:r>
              <a:rPr sz="2400" spc="11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t</a:t>
            </a:r>
            <a:r>
              <a:rPr sz="2400" spc="-5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st</a:t>
            </a:r>
            <a:r>
              <a:rPr sz="2400" spc="65" dirty="0" smtClean="0">
                <a:latin typeface="Times New Roman"/>
                <a:cs typeface="Times New Roman"/>
              </a:rPr>
              <a:t> </a:t>
            </a:r>
            <a:r>
              <a:rPr sz="2400" spc="-4" dirty="0" smtClean="0">
                <a:latin typeface="Times New Roman"/>
                <a:cs typeface="Times New Roman"/>
              </a:rPr>
              <a:t>pa</a:t>
            </a:r>
            <a:r>
              <a:rPr sz="2400" spc="0" dirty="0" smtClean="0">
                <a:latin typeface="Times New Roman"/>
                <a:cs typeface="Times New Roman"/>
              </a:rPr>
              <a:t>th</a:t>
            </a:r>
            <a:r>
              <a:rPr sz="2400" spc="589" dirty="0" smtClean="0">
                <a:latin typeface="Times New Roman"/>
                <a:cs typeface="Times New Roman"/>
              </a:rPr>
              <a:t> </a:t>
            </a:r>
            <a:r>
              <a:rPr sz="2400" spc="-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75" dirty="0" smtClean="0">
                <a:latin typeface="Times New Roman"/>
                <a:cs typeface="Times New Roman"/>
              </a:rPr>
              <a:t> </a:t>
            </a:r>
            <a:r>
              <a:rPr sz="2400" spc="-9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B</a:t>
            </a:r>
            <a:r>
              <a:rPr sz="2400" spc="-4" dirty="0" smtClean="0">
                <a:latin typeface="Times New Roman"/>
                <a:cs typeface="Times New Roman"/>
              </a:rPr>
              <a:t>D</a:t>
            </a:r>
            <a:r>
              <a:rPr sz="2400" spc="-9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G,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68569" y="6200806"/>
            <a:ext cx="61249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-4" dirty="0" smtClean="0">
                <a:latin typeface="Times New Roman"/>
                <a:cs typeface="Times New Roman"/>
              </a:rPr>
              <a:t>w</a:t>
            </a:r>
            <a:r>
              <a:rPr sz="2400" spc="-9" dirty="0" smtClean="0">
                <a:latin typeface="Times New Roman"/>
                <a:cs typeface="Times New Roman"/>
              </a:rPr>
              <a:t>i</a:t>
            </a:r>
            <a:r>
              <a:rPr sz="2400" spc="9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94018" y="6200806"/>
            <a:ext cx="123814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-4" dirty="0" smtClean="0">
                <a:latin typeface="Times New Roman"/>
                <a:cs typeface="Times New Roman"/>
              </a:rPr>
              <a:t>leng</a:t>
            </a:r>
            <a:r>
              <a:rPr sz="2400" spc="9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</a:t>
            </a:r>
            <a:r>
              <a:rPr sz="2400" spc="59" dirty="0" smtClean="0">
                <a:latin typeface="Times New Roman"/>
                <a:cs typeface="Times New Roman"/>
              </a:rPr>
              <a:t> </a:t>
            </a:r>
            <a:r>
              <a:rPr sz="2400" spc="-4" dirty="0" smtClean="0">
                <a:latin typeface="Times New Roman"/>
                <a:cs typeface="Times New Roman"/>
              </a:rPr>
              <a:t>9</a:t>
            </a:r>
            <a:r>
              <a:rPr sz="2400" spc="0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22170" y="5299710"/>
            <a:ext cx="474980" cy="26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0">
              <a:lnSpc>
                <a:spcPts val="179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97150" y="5299710"/>
            <a:ext cx="482600" cy="262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9396" marR="152311" algn="ctr">
              <a:lnSpc>
                <a:spcPts val="179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2170" y="5562600"/>
            <a:ext cx="957580" cy="313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3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70730" y="5229860"/>
            <a:ext cx="474979" cy="260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0">
              <a:lnSpc>
                <a:spcPct val="95825"/>
              </a:lnSpc>
              <a:spcBef>
                <a:spcPts val="19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45709" y="5229860"/>
            <a:ext cx="481330" cy="260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5288" marR="167151" algn="ctr">
              <a:lnSpc>
                <a:spcPct val="95825"/>
              </a:lnSpc>
              <a:spcBef>
                <a:spcPts val="19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0730" y="5490210"/>
            <a:ext cx="95631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120">
              <a:lnSpc>
                <a:spcPct val="95825"/>
              </a:lnSpc>
              <a:spcBef>
                <a:spcPts val="434"/>
              </a:spcBef>
            </a:pPr>
            <a:r>
              <a:rPr sz="1600" spc="0" dirty="0" smtClean="0">
                <a:latin typeface="Times New Roman"/>
                <a:cs typeface="Times New Roman"/>
              </a:rPr>
              <a:t>8 </a:t>
            </a:r>
            <a:r>
              <a:rPr sz="1600" spc="358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82890" y="479679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7479">
              <a:lnSpc>
                <a:spcPct val="95825"/>
              </a:lnSpc>
              <a:spcBef>
                <a:spcPts val="19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59140" y="4796790"/>
            <a:ext cx="481329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1317">
              <a:lnSpc>
                <a:spcPct val="95825"/>
              </a:lnSpc>
              <a:spcBef>
                <a:spcPts val="19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82890" y="5058410"/>
            <a:ext cx="957579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879">
              <a:lnSpc>
                <a:spcPct val="95825"/>
              </a:lnSpc>
              <a:spcBef>
                <a:spcPts val="445"/>
              </a:spcBef>
            </a:pPr>
            <a:r>
              <a:rPr sz="1600" spc="-9" dirty="0" smtClean="0">
                <a:latin typeface="Times New Roman"/>
                <a:cs typeface="Times New Roman"/>
              </a:rPr>
              <a:t>1</a:t>
            </a:r>
            <a:r>
              <a:rPr sz="1600" spc="0" dirty="0" smtClean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310" y="263652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969" marR="166389" algn="ctr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7560" y="263652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951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310" y="289814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066540" y="2565400"/>
            <a:ext cx="476249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130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2789" y="256540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968">
              <a:lnSpc>
                <a:spcPts val="1785"/>
              </a:lnSpc>
              <a:spcBef>
                <a:spcPts val="364"/>
              </a:spcBef>
            </a:pPr>
            <a:r>
              <a:rPr sz="2400" spc="0" baseline="-1811" dirty="0" smtClean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6540" y="282702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570">
              <a:lnSpc>
                <a:spcPts val="1839"/>
              </a:lnSpc>
              <a:spcBef>
                <a:spcPts val="30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7  </a:t>
            </a:r>
            <a:r>
              <a:rPr sz="1600" spc="298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6  </a:t>
            </a:r>
            <a:r>
              <a:rPr sz="1600" spc="78" dirty="0" smtClean="0">
                <a:latin typeface="Times New Roman"/>
                <a:cs typeface="Times New Roman"/>
              </a:rPr>
              <a:t> </a:t>
            </a:r>
            <a:r>
              <a:rPr sz="2400" spc="0" baseline="-3623" dirty="0" smtClean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06309" y="1772920"/>
            <a:ext cx="47625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9860">
              <a:lnSpc>
                <a:spcPct val="95825"/>
              </a:lnSpc>
              <a:spcBef>
                <a:spcPts val="204"/>
              </a:spcBef>
            </a:pPr>
            <a:r>
              <a:rPr sz="1600" spc="0" dirty="0" smtClean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82559" y="1772920"/>
            <a:ext cx="481330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901">
              <a:lnSpc>
                <a:spcPct val="95825"/>
              </a:lnSpc>
              <a:spcBef>
                <a:spcPts val="204"/>
              </a:spcBef>
            </a:pPr>
            <a:r>
              <a:rPr sz="1600" spc="0" dirty="0" smtClean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6309" y="2034540"/>
            <a:ext cx="957580" cy="31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7160">
              <a:lnSpc>
                <a:spcPct val="95825"/>
              </a:lnSpc>
              <a:spcBef>
                <a:spcPts val="44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8  </a:t>
            </a:r>
            <a:r>
              <a:rPr sz="1600" spc="197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570" y="1267460"/>
            <a:ext cx="474980" cy="261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700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3550" y="1267460"/>
            <a:ext cx="482600" cy="261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967" marR="169742" algn="ctr">
              <a:lnSpc>
                <a:spcPct val="95825"/>
              </a:lnSpc>
              <a:spcBef>
                <a:spcPts val="18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570" y="1529079"/>
            <a:ext cx="957580" cy="314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550">
              <a:lnSpc>
                <a:spcPct val="95825"/>
              </a:lnSpc>
              <a:spcBef>
                <a:spcPts val="315"/>
              </a:spcBef>
            </a:pPr>
            <a:r>
              <a:rPr sz="1600" spc="0" dirty="0" smtClean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9070" y="173990"/>
            <a:ext cx="1799590" cy="822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9"/>
              </a:spcBef>
            </a:pPr>
            <a:endParaRPr sz="500"/>
          </a:p>
          <a:p>
            <a:pPr marL="213359">
              <a:lnSpc>
                <a:spcPct val="95825"/>
              </a:lnSpc>
            </a:pPr>
            <a:r>
              <a:rPr sz="2400" b="1" spc="-4" dirty="0" smtClean="0">
                <a:latin typeface="Times New Roman"/>
                <a:cs typeface="Times New Roman"/>
              </a:rPr>
              <a:t>D</a:t>
            </a:r>
            <a:r>
              <a:rPr sz="2400" b="1" spc="0" dirty="0" smtClean="0">
                <a:latin typeface="Times New Roman"/>
                <a:cs typeface="Times New Roman"/>
              </a:rPr>
              <a:t>i</a:t>
            </a:r>
            <a:r>
              <a:rPr sz="2400" b="1" spc="9" dirty="0" smtClean="0">
                <a:latin typeface="Times New Roman"/>
                <a:cs typeface="Times New Roman"/>
              </a:rPr>
              <a:t>j</a:t>
            </a:r>
            <a:r>
              <a:rPr sz="2400" b="1" spc="-4" dirty="0" smtClean="0">
                <a:latin typeface="Times New Roman"/>
                <a:cs typeface="Times New Roman"/>
              </a:rPr>
              <a:t>ks</a:t>
            </a:r>
            <a:r>
              <a:rPr sz="2400" b="1" spc="0" dirty="0" smtClean="0">
                <a:latin typeface="Times New Roman"/>
                <a:cs typeface="Times New Roman"/>
              </a:rPr>
              <a:t>t</a:t>
            </a:r>
            <a:r>
              <a:rPr sz="2400" b="1" spc="4" dirty="0" smtClean="0">
                <a:latin typeface="Times New Roman"/>
                <a:cs typeface="Times New Roman"/>
              </a:rPr>
              <a:t>r</a:t>
            </a:r>
            <a:r>
              <a:rPr sz="2400" b="1" spc="-4" dirty="0" smtClean="0">
                <a:latin typeface="Times New Roman"/>
                <a:cs typeface="Times New Roman"/>
              </a:rPr>
              <a:t>a</a:t>
            </a:r>
            <a:r>
              <a:rPr sz="2400" b="1" spc="0" dirty="0" smtClean="0">
                <a:latin typeface="Times New Roman"/>
                <a:cs typeface="Times New Roman"/>
              </a:rPr>
              <a:t>’s</a:t>
            </a:r>
            <a:endParaRPr sz="2400">
              <a:latin typeface="Times New Roman"/>
              <a:cs typeface="Times New Roman"/>
            </a:endParaRPr>
          </a:p>
          <a:p>
            <a:pPr marL="180340">
              <a:lnSpc>
                <a:spcPct val="95825"/>
              </a:lnSpc>
              <a:spcBef>
                <a:spcPts val="120"/>
              </a:spcBef>
            </a:pPr>
            <a:r>
              <a:rPr sz="2400" b="1" spc="-4" dirty="0" smtClean="0">
                <a:latin typeface="Times New Roman"/>
                <a:cs typeface="Times New Roman"/>
              </a:rPr>
              <a:t>A</a:t>
            </a:r>
            <a:r>
              <a:rPr sz="2400" b="1" spc="0" dirty="0" smtClean="0">
                <a:latin typeface="Times New Roman"/>
                <a:cs typeface="Times New Roman"/>
              </a:rPr>
              <a:t>l</a:t>
            </a:r>
            <a:r>
              <a:rPr sz="2400" b="1" spc="-4" dirty="0" smtClean="0">
                <a:latin typeface="Times New Roman"/>
                <a:cs typeface="Times New Roman"/>
              </a:rPr>
              <a:t>g</a:t>
            </a:r>
            <a:r>
              <a:rPr sz="2400" b="1" spc="4" dirty="0" smtClean="0">
                <a:latin typeface="Times New Roman"/>
                <a:cs typeface="Times New Roman"/>
              </a:rPr>
              <a:t>o</a:t>
            </a:r>
            <a:r>
              <a:rPr sz="2400" b="1" spc="-4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i</a:t>
            </a:r>
            <a:r>
              <a:rPr sz="2400" b="1" spc="9" dirty="0" smtClean="0">
                <a:latin typeface="Times New Roman"/>
                <a:cs typeface="Times New Roman"/>
              </a:rPr>
              <a:t>t</a:t>
            </a:r>
            <a:r>
              <a:rPr sz="2400" b="1" spc="-4" dirty="0" smtClean="0">
                <a:latin typeface="Times New Roman"/>
                <a:cs typeface="Times New Roman"/>
              </a:rPr>
              <a:t>h</a:t>
            </a:r>
            <a:r>
              <a:rPr sz="2400" b="1" spc="0" dirty="0" smtClean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8" name="Slide Number Placeholder 10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B556-7C52-48EC-9ECF-16CC7067BD04}" type="slidenum">
              <a:rPr lang="zh-CN" altLang="en-US" smtClean="0">
                <a:solidFill>
                  <a:srgbClr val="000000"/>
                </a:solidFill>
              </a:rPr>
              <a:pPr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85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2930231" y="2600147"/>
            <a:ext cx="3740961" cy="26582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59867" y="6119207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6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48321" y="800255"/>
            <a:ext cx="7522850" cy="5742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311" marR="1440410" algn="ctr">
              <a:lnSpc>
                <a:spcPts val="2248"/>
              </a:lnSpc>
              <a:spcBef>
                <a:spcPts val="112"/>
              </a:spcBef>
            </a:pPr>
            <a:r>
              <a:rPr sz="3300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One-</a:t>
            </a:r>
            <a:r>
              <a:rPr sz="3300" spc="-230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300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o-All</a:t>
            </a:r>
            <a:r>
              <a:rPr sz="3300" spc="-253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300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Sh</a:t>
            </a:r>
            <a:r>
              <a:rPr sz="3300" spc="-76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3300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rtest</a:t>
            </a:r>
            <a:r>
              <a:rPr sz="3300" spc="483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300" spc="-76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3300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ath</a:t>
            </a:r>
            <a:r>
              <a:rPr sz="3300" spc="597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300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Problem</a:t>
            </a: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</a:pPr>
            <a:r>
              <a:rPr spc="-48" dirty="0">
                <a:latin typeface="Times New Roman"/>
                <a:cs typeface="Times New Roman"/>
              </a:rPr>
              <a:t>W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236" dirty="0">
                <a:latin typeface="Times New Roman"/>
                <a:cs typeface="Times New Roman"/>
              </a:rPr>
              <a:t> </a:t>
            </a:r>
            <a:r>
              <a:rPr spc="-53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re</a:t>
            </a:r>
            <a:r>
              <a:rPr spc="3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given</a:t>
            </a:r>
            <a:r>
              <a:rPr spc="14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302" dirty="0">
                <a:latin typeface="Times New Roman"/>
                <a:cs typeface="Times New Roman"/>
              </a:rPr>
              <a:t> </a:t>
            </a:r>
            <a:r>
              <a:rPr spc="-53" dirty="0">
                <a:latin typeface="Times New Roman"/>
                <a:cs typeface="Times New Roman"/>
              </a:rPr>
              <a:t>w</a:t>
            </a:r>
            <a:r>
              <a:rPr dirty="0">
                <a:latin typeface="Times New Roman"/>
                <a:cs typeface="Times New Roman"/>
              </a:rPr>
              <a:t>eighted</a:t>
            </a:r>
            <a:r>
              <a:rPr spc="22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ne</a:t>
            </a:r>
            <a:r>
              <a:rPr spc="-53" dirty="0">
                <a:latin typeface="Times New Roman"/>
                <a:cs typeface="Times New Roman"/>
              </a:rPr>
              <a:t>t</a:t>
            </a:r>
            <a:r>
              <a:rPr spc="-48" dirty="0">
                <a:latin typeface="Times New Roman"/>
                <a:cs typeface="Times New Roman"/>
              </a:rPr>
              <a:t>w</a:t>
            </a:r>
            <a:r>
              <a:rPr spc="-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rk</a:t>
            </a:r>
            <a:r>
              <a:rPr spc="36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spc="102" dirty="0">
                <a:latin typeface="Times New Roman"/>
                <a:cs typeface="Times New Roman"/>
              </a:rPr>
              <a:t>V</a:t>
            </a:r>
            <a:r>
              <a:rPr sz="1700" dirty="0">
                <a:latin typeface="Times New Roman"/>
                <a:cs typeface="Times New Roman"/>
              </a:rPr>
              <a:t>,</a:t>
            </a:r>
            <a:r>
              <a:rPr sz="1700" spc="-120" dirty="0">
                <a:latin typeface="Times New Roman"/>
                <a:cs typeface="Times New Roman"/>
              </a:rPr>
              <a:t> </a:t>
            </a:r>
            <a:r>
              <a:rPr sz="1700" spc="122" dirty="0">
                <a:latin typeface="Times New Roman"/>
                <a:cs typeface="Times New Roman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,</a:t>
            </a:r>
            <a:r>
              <a:rPr sz="1700" spc="-21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</a:t>
            </a:r>
            <a:r>
              <a:rPr sz="1700" spc="-1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3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with</a:t>
            </a:r>
            <a:r>
              <a:rPr spc="29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</a:t>
            </a:r>
            <a:r>
              <a:rPr spc="3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set</a:t>
            </a:r>
            <a:r>
              <a:rPr spc="3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V</a:t>
            </a:r>
            <a:r>
              <a:rPr sz="1700" spc="3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,</a:t>
            </a:r>
            <a:r>
              <a:rPr spc="29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edge</a:t>
            </a:r>
            <a:r>
              <a:rPr spc="26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set</a:t>
            </a:r>
            <a:r>
              <a:rPr spc="380" dirty="0">
                <a:latin typeface="Times New Roman"/>
                <a:cs typeface="Times New Roman"/>
              </a:rPr>
              <a:t> </a:t>
            </a:r>
            <a:r>
              <a:rPr sz="1700" spc="98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,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34524" y="1421417"/>
            <a:ext cx="3264813" cy="323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93"/>
              </a:lnSpc>
              <a:spcBef>
                <a:spcPts val="114"/>
              </a:spcBef>
            </a:pPr>
            <a:r>
              <a:rPr sz="2800" baseline="9898" dirty="0">
                <a:latin typeface="Times New Roman"/>
                <a:cs typeface="Times New Roman"/>
              </a:rPr>
              <a:t>f</a:t>
            </a:r>
            <a:r>
              <a:rPr sz="2800" spc="-53" baseline="9898" dirty="0">
                <a:latin typeface="Times New Roman"/>
                <a:cs typeface="Times New Roman"/>
              </a:rPr>
              <a:t>o</a:t>
            </a:r>
            <a:r>
              <a:rPr sz="2800" baseline="9898" dirty="0">
                <a:latin typeface="Times New Roman"/>
                <a:cs typeface="Times New Roman"/>
              </a:rPr>
              <a:t>r</a:t>
            </a:r>
            <a:r>
              <a:rPr sz="2800" spc="26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the</a:t>
            </a:r>
            <a:r>
              <a:rPr sz="2800" spc="255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edges</a:t>
            </a:r>
            <a:r>
              <a:rPr sz="2800" spc="81" baseline="9898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(i,</a:t>
            </a:r>
            <a:r>
              <a:rPr sz="2600" spc="-339" baseline="10405" dirty="0">
                <a:latin typeface="Times New Roman"/>
                <a:cs typeface="Times New Roman"/>
              </a:rPr>
              <a:t> </a:t>
            </a:r>
            <a:r>
              <a:rPr sz="2600" spc="142" baseline="10405" dirty="0">
                <a:latin typeface="Times New Roman"/>
                <a:cs typeface="Times New Roman"/>
              </a:rPr>
              <a:t>j</a:t>
            </a:r>
            <a:r>
              <a:rPr sz="2600" baseline="10405" dirty="0">
                <a:latin typeface="Times New Roman"/>
                <a:cs typeface="Times New Roman"/>
              </a:rPr>
              <a:t>)</a:t>
            </a:r>
            <a:r>
              <a:rPr sz="2600" spc="34" baseline="10405" dirty="0">
                <a:latin typeface="Times New Roman"/>
                <a:cs typeface="Times New Roman"/>
              </a:rPr>
              <a:t> </a:t>
            </a:r>
            <a:r>
              <a:rPr sz="2600" baseline="6169" dirty="0">
                <a:latin typeface="Meiryo"/>
                <a:cs typeface="Meiryo"/>
              </a:rPr>
              <a:t>∈</a:t>
            </a:r>
            <a:r>
              <a:rPr sz="2600" spc="-222" baseline="6169" dirty="0">
                <a:latin typeface="Meiryo"/>
                <a:cs typeface="Meiryo"/>
              </a:rPr>
              <a:t> </a:t>
            </a:r>
            <a:r>
              <a:rPr sz="2600" spc="120" baseline="10405" dirty="0">
                <a:latin typeface="Times New Roman"/>
                <a:cs typeface="Times New Roman"/>
              </a:rPr>
              <a:t>E</a:t>
            </a:r>
            <a:r>
              <a:rPr sz="2800" baseline="9898" dirty="0">
                <a:latin typeface="Times New Roman"/>
                <a:cs typeface="Times New Roman"/>
              </a:rPr>
              <a:t>.</a:t>
            </a:r>
            <a:r>
              <a:rPr sz="2800" spc="235" baseline="9898" dirty="0">
                <a:latin typeface="Times New Roman"/>
                <a:cs typeface="Times New Roman"/>
              </a:rPr>
              <a:t> </a:t>
            </a:r>
            <a:r>
              <a:rPr sz="2800" spc="-53" baseline="9898" dirty="0">
                <a:latin typeface="Times New Roman"/>
                <a:cs typeface="Times New Roman"/>
              </a:rPr>
              <a:t>W</a:t>
            </a:r>
            <a:r>
              <a:rPr sz="2800" baseline="9898" dirty="0">
                <a:latin typeface="Times New Roman"/>
                <a:cs typeface="Times New Roman"/>
              </a:rPr>
              <a:t>e</a:t>
            </a:r>
            <a:r>
              <a:rPr sz="2800" spc="61" baseline="9898" dirty="0">
                <a:latin typeface="Times New Roman"/>
                <a:cs typeface="Times New Roman"/>
              </a:rPr>
              <a:t> </a:t>
            </a:r>
            <a:r>
              <a:rPr sz="2800" spc="-53" baseline="9898" dirty="0">
                <a:latin typeface="Times New Roman"/>
                <a:cs typeface="Times New Roman"/>
              </a:rPr>
              <a:t>a</a:t>
            </a:r>
            <a:r>
              <a:rPr sz="2800" baseline="9898" dirty="0">
                <a:latin typeface="Times New Roman"/>
                <a:cs typeface="Times New Roman"/>
              </a:rPr>
              <a:t>re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48321" y="1426081"/>
            <a:ext cx="3966389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and</a:t>
            </a:r>
            <a:r>
              <a:rPr spc="19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248" dirty="0">
                <a:latin typeface="Times New Roman"/>
                <a:cs typeface="Times New Roman"/>
              </a:rPr>
              <a:t> </a:t>
            </a:r>
            <a:r>
              <a:rPr spc="-48" dirty="0">
                <a:latin typeface="Times New Roman"/>
                <a:cs typeface="Times New Roman"/>
              </a:rPr>
              <a:t>w</a:t>
            </a:r>
            <a:r>
              <a:rPr dirty="0">
                <a:latin typeface="Times New Roman"/>
                <a:cs typeface="Times New Roman"/>
              </a:rPr>
              <a:t>eight</a:t>
            </a:r>
            <a:r>
              <a:rPr spc="13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set</a:t>
            </a:r>
            <a:r>
              <a:rPr spc="36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</a:t>
            </a:r>
            <a:r>
              <a:rPr sz="1700" spc="37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</a:t>
            </a:r>
            <a:r>
              <a:rPr spc="53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ecifying</a:t>
            </a:r>
            <a:r>
              <a:rPr spc="-107" dirty="0">
                <a:latin typeface="Times New Roman"/>
                <a:cs typeface="Times New Roman"/>
              </a:rPr>
              <a:t> </a:t>
            </a:r>
            <a:r>
              <a:rPr spc="-48" dirty="0">
                <a:latin typeface="Times New Roman"/>
                <a:cs typeface="Times New Roman"/>
              </a:rPr>
              <a:t>w</a:t>
            </a:r>
            <a:r>
              <a:rPr dirty="0">
                <a:latin typeface="Times New Roman"/>
                <a:cs typeface="Times New Roman"/>
              </a:rPr>
              <a:t>eights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22190" y="1433572"/>
            <a:ext cx="290376" cy="255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07"/>
              </a:lnSpc>
              <a:spcBef>
                <a:spcPts val="95"/>
              </a:spcBef>
            </a:pPr>
            <a:r>
              <a:rPr sz="2600" baseline="2973" dirty="0">
                <a:latin typeface="Times New Roman"/>
                <a:cs typeface="Times New Roman"/>
              </a:rPr>
              <a:t>c</a:t>
            </a:r>
            <a:r>
              <a:rPr baseline="-6441" dirty="0">
                <a:latin typeface="Times New Roman"/>
                <a:cs typeface="Times New Roman"/>
              </a:rPr>
              <a:t>ij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8322" y="1730452"/>
            <a:ext cx="7550457" cy="320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66"/>
              </a:lnSpc>
              <a:spcBef>
                <a:spcPts val="113"/>
              </a:spcBef>
            </a:pPr>
            <a:r>
              <a:rPr sz="2800" baseline="9898" dirty="0">
                <a:latin typeface="Times New Roman"/>
                <a:cs typeface="Times New Roman"/>
              </a:rPr>
              <a:t>also</a:t>
            </a:r>
            <a:r>
              <a:rPr sz="2800" spc="95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given</a:t>
            </a:r>
            <a:r>
              <a:rPr sz="2800" spc="21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a</a:t>
            </a:r>
            <a:r>
              <a:rPr sz="2800" spc="176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st</a:t>
            </a:r>
            <a:r>
              <a:rPr sz="2800" spc="-53" baseline="9898" dirty="0">
                <a:latin typeface="Times New Roman"/>
                <a:cs typeface="Times New Roman"/>
              </a:rPr>
              <a:t>a</a:t>
            </a:r>
            <a:r>
              <a:rPr sz="2800" baseline="9898" dirty="0">
                <a:latin typeface="Times New Roman"/>
                <a:cs typeface="Times New Roman"/>
              </a:rPr>
              <a:t>rting </a:t>
            </a:r>
            <a:r>
              <a:rPr sz="2800" spc="6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n</a:t>
            </a:r>
            <a:r>
              <a:rPr sz="2800" spc="53" baseline="9898" dirty="0">
                <a:latin typeface="Times New Roman"/>
                <a:cs typeface="Times New Roman"/>
              </a:rPr>
              <a:t>o</a:t>
            </a:r>
            <a:r>
              <a:rPr sz="2800" baseline="9898" dirty="0">
                <a:latin typeface="Times New Roman"/>
                <a:cs typeface="Times New Roman"/>
              </a:rPr>
              <a:t>de</a:t>
            </a:r>
            <a:r>
              <a:rPr sz="2800" spc="174" baseline="9898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s</a:t>
            </a:r>
            <a:r>
              <a:rPr sz="2600" spc="-32" baseline="10405" dirty="0">
                <a:latin typeface="Times New Roman"/>
                <a:cs typeface="Times New Roman"/>
              </a:rPr>
              <a:t> </a:t>
            </a:r>
            <a:r>
              <a:rPr sz="2600" baseline="6169" dirty="0">
                <a:latin typeface="Meiryo"/>
                <a:cs typeface="Meiryo"/>
              </a:rPr>
              <a:t>∈</a:t>
            </a:r>
            <a:r>
              <a:rPr sz="2600" spc="-222" baseline="6169" dirty="0">
                <a:latin typeface="Meiryo"/>
                <a:cs typeface="Meiryo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V</a:t>
            </a:r>
            <a:r>
              <a:rPr sz="2600" spc="39" baseline="10405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.</a:t>
            </a:r>
            <a:r>
              <a:rPr sz="2800" spc="402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The</a:t>
            </a:r>
            <a:r>
              <a:rPr sz="2800" spc="272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solidFill>
                  <a:srgbClr val="FF0000"/>
                </a:solidFill>
                <a:latin typeface="Times New Roman"/>
                <a:cs typeface="Times New Roman"/>
              </a:rPr>
              <a:t>one-to-all</a:t>
            </a:r>
            <a:r>
              <a:rPr sz="2800" spc="161" baseline="989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aseline="9898" dirty="0">
                <a:solidFill>
                  <a:srgbClr val="FF0000"/>
                </a:solidFill>
                <a:latin typeface="Times New Roman"/>
                <a:cs typeface="Times New Roman"/>
              </a:rPr>
              <a:t>sh</a:t>
            </a:r>
            <a:r>
              <a:rPr sz="2800" spc="-63" baseline="989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800" baseline="9898" dirty="0">
                <a:solidFill>
                  <a:srgbClr val="FF0000"/>
                </a:solidFill>
                <a:latin typeface="Times New Roman"/>
                <a:cs typeface="Times New Roman"/>
              </a:rPr>
              <a:t>rtest</a:t>
            </a:r>
            <a:r>
              <a:rPr sz="2800" spc="67" baseline="989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aseline="9898" dirty="0">
                <a:solidFill>
                  <a:srgbClr val="FF0000"/>
                </a:solidFill>
                <a:latin typeface="Times New Roman"/>
                <a:cs typeface="Times New Roman"/>
              </a:rPr>
              <a:t>path</a:t>
            </a:r>
            <a:r>
              <a:rPr sz="2800" spc="83" baseline="989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3" baseline="9898" dirty="0">
                <a:latin typeface="Times New Roman"/>
                <a:cs typeface="Times New Roman"/>
              </a:rPr>
              <a:t>p</a:t>
            </a:r>
            <a:r>
              <a:rPr sz="2800" baseline="9898" dirty="0">
                <a:latin typeface="Times New Roman"/>
                <a:cs typeface="Times New Roman"/>
              </a:rPr>
              <a:t>roblem</a:t>
            </a:r>
            <a:r>
              <a:rPr sz="2800" spc="151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is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48321" y="2037159"/>
            <a:ext cx="1255719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the</a:t>
            </a:r>
            <a:r>
              <a:rPr spc="426" dirty="0">
                <a:latin typeface="Times New Roman"/>
                <a:cs typeface="Times New Roman"/>
              </a:rPr>
              <a:t> </a:t>
            </a:r>
            <a:r>
              <a:rPr spc="-53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roblem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33433" y="2037159"/>
            <a:ext cx="1511454" cy="559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of</a:t>
            </a:r>
            <a:r>
              <a:rPr spc="17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determining</a:t>
            </a:r>
            <a:endParaRPr>
              <a:latin typeface="Times New Roman"/>
              <a:cs typeface="Times New Roman"/>
            </a:endParaRPr>
          </a:p>
          <a:p>
            <a:pPr marL="30236" marR="35323">
              <a:lnSpc>
                <a:spcPct val="95825"/>
              </a:lnSpc>
              <a:spcBef>
                <a:spcPts val="237"/>
              </a:spcBef>
            </a:pPr>
            <a:r>
              <a:rPr dirty="0">
                <a:latin typeface="Times New Roman"/>
                <a:cs typeface="Times New Roman"/>
              </a:rPr>
              <a:t>ne</a:t>
            </a:r>
            <a:r>
              <a:rPr spc="-53" dirty="0">
                <a:latin typeface="Times New Roman"/>
                <a:cs typeface="Times New Roman"/>
              </a:rPr>
              <a:t>t</a:t>
            </a:r>
            <a:r>
              <a:rPr spc="-48" dirty="0">
                <a:latin typeface="Times New Roman"/>
                <a:cs typeface="Times New Roman"/>
              </a:rPr>
              <a:t>w</a:t>
            </a:r>
            <a:r>
              <a:rPr spc="-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rk.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74279" y="2037159"/>
            <a:ext cx="374248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the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78157" y="2037159"/>
            <a:ext cx="837289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sh</a:t>
            </a:r>
            <a:r>
              <a:rPr spc="-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rtest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44838" y="2037159"/>
            <a:ext cx="506409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path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80402" y="2037159"/>
            <a:ext cx="521915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from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31948" y="2037159"/>
            <a:ext cx="537183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n</a:t>
            </a:r>
            <a:r>
              <a:rPr spc="48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99349" y="2037159"/>
            <a:ext cx="264273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to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93014" y="2037159"/>
            <a:ext cx="287413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all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09820" y="2037159"/>
            <a:ext cx="374248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the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13459" y="2037159"/>
            <a:ext cx="575352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other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98601" y="2044650"/>
            <a:ext cx="169865" cy="24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04"/>
              </a:lnSpc>
              <a:spcBef>
                <a:spcPts val="90"/>
              </a:spcBef>
            </a:pPr>
            <a:r>
              <a:rPr sz="1700" dirty="0">
                <a:latin typeface="Times New Roman"/>
                <a:cs typeface="Times New Roman"/>
              </a:rPr>
              <a:t>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8321" y="2342698"/>
            <a:ext cx="628789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n</a:t>
            </a:r>
            <a:r>
              <a:rPr spc="48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7675" y="2342698"/>
            <a:ext cx="239224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in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7466" y="2342698"/>
            <a:ext cx="374248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the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8323" y="5439455"/>
            <a:ext cx="1269555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The</a:t>
            </a:r>
            <a:r>
              <a:rPr spc="333" dirty="0">
                <a:latin typeface="Times New Roman"/>
                <a:cs typeface="Times New Roman"/>
              </a:rPr>
              <a:t> </a:t>
            </a:r>
            <a:r>
              <a:rPr spc="-48" dirty="0">
                <a:latin typeface="Times New Roman"/>
                <a:cs typeface="Times New Roman"/>
              </a:rPr>
              <a:t>w</a:t>
            </a:r>
            <a:r>
              <a:rPr dirty="0">
                <a:latin typeface="Times New Roman"/>
                <a:cs typeface="Times New Roman"/>
              </a:rPr>
              <a:t>eights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8444" y="5439455"/>
            <a:ext cx="1221128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on</a:t>
            </a:r>
            <a:r>
              <a:rPr spc="19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36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links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0377" y="5438285"/>
            <a:ext cx="2631616" cy="255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94"/>
              </a:lnSpc>
              <a:spcBef>
                <a:spcPts val="94"/>
              </a:spcBef>
            </a:pPr>
            <a:r>
              <a:rPr spc="-53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re</a:t>
            </a:r>
            <a:r>
              <a:rPr spc="26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also</a:t>
            </a:r>
            <a:r>
              <a:rPr spc="157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referred</a:t>
            </a:r>
            <a:r>
              <a:rPr spc="21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as</a:t>
            </a:r>
            <a:r>
              <a:rPr spc="21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costs.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0763" y="6171896"/>
            <a:ext cx="112809" cy="156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131"/>
              </a:lnSpc>
              <a:spcBef>
                <a:spcPts val="57"/>
              </a:spcBef>
            </a:pP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59867" y="5995942"/>
            <a:ext cx="748145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B556-7C52-48EC-9ECF-16CC7067BD04}" type="slidenum">
              <a:rPr lang="zh-CN" altLang="en-US" smtClean="0">
                <a:solidFill>
                  <a:srgbClr val="000000"/>
                </a:solidFill>
              </a:rPr>
              <a:pPr/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2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059867" y="6119207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6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10330" y="800254"/>
            <a:ext cx="1223323" cy="300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48"/>
              </a:lnSpc>
              <a:spcBef>
                <a:spcPts val="112"/>
              </a:spcBef>
            </a:pPr>
            <a:r>
              <a:rPr sz="3300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Notation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8321" y="1553592"/>
            <a:ext cx="4583409" cy="778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45244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In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what</a:t>
            </a:r>
            <a:r>
              <a:rPr spc="14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foll</a:t>
            </a:r>
            <a:r>
              <a:rPr spc="-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ws:</a:t>
            </a:r>
            <a:endParaRPr>
              <a:latin typeface="Times New Roman"/>
              <a:cs typeface="Times New Roman"/>
            </a:endParaRPr>
          </a:p>
          <a:p>
            <a:pPr marL="158142">
              <a:lnSpc>
                <a:spcPts val="3169"/>
              </a:lnSpc>
              <a:spcBef>
                <a:spcPts val="566"/>
              </a:spcBef>
            </a:pPr>
            <a:r>
              <a:rPr sz="1700" dirty="0">
                <a:solidFill>
                  <a:srgbClr val="FF0000"/>
                </a:solidFill>
                <a:latin typeface="Meiryo"/>
                <a:cs typeface="Meiryo"/>
              </a:rPr>
              <a:t>•</a:t>
            </a:r>
            <a:r>
              <a:rPr sz="1700" spc="-57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</a:t>
            </a:r>
            <a:r>
              <a:rPr baseline="-10736" dirty="0">
                <a:latin typeface="Times New Roman"/>
                <a:cs typeface="Times New Roman"/>
              </a:rPr>
              <a:t>f</a:t>
            </a:r>
            <a:r>
              <a:rPr spc="317" baseline="-1073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denotes</a:t>
            </a:r>
            <a:r>
              <a:rPr spc="38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36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distance</a:t>
            </a:r>
            <a:r>
              <a:rPr spc="40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value</a:t>
            </a:r>
            <a:r>
              <a:rPr spc="137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2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</a:t>
            </a:r>
            <a:r>
              <a:rPr spc="228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.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96978" y="2679207"/>
            <a:ext cx="659755" cy="3189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52"/>
              </a:lnSpc>
              <a:spcBef>
                <a:spcPts val="112"/>
              </a:spcBef>
            </a:pPr>
            <a:r>
              <a:rPr sz="2600" baseline="6169" dirty="0">
                <a:solidFill>
                  <a:srgbClr val="FF0000"/>
                </a:solidFill>
                <a:latin typeface="Meiryo"/>
                <a:cs typeface="Meiryo"/>
              </a:rPr>
              <a:t>•</a:t>
            </a:r>
            <a:r>
              <a:rPr sz="2600" spc="-57" baseline="6169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p</a:t>
            </a:r>
            <a:r>
              <a:rPr sz="2600" spc="292" baseline="10405" dirty="0">
                <a:latin typeface="Times New Roman"/>
                <a:cs typeface="Times New Roman"/>
              </a:rPr>
              <a:t> </a:t>
            </a:r>
            <a:r>
              <a:rPr sz="2800" spc="-53" baseline="9898" dirty="0">
                <a:latin typeface="Times New Roman"/>
                <a:cs typeface="Times New Roman"/>
              </a:rPr>
              <a:t>o</a:t>
            </a:r>
            <a:r>
              <a:rPr sz="2800" baseline="9898" dirty="0">
                <a:latin typeface="Times New Roman"/>
                <a:cs typeface="Times New Roman"/>
              </a:rPr>
              <a:t>r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72738" y="2679207"/>
            <a:ext cx="6715795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sz="1700" dirty="0">
                <a:latin typeface="Times New Roman"/>
                <a:cs typeface="Times New Roman"/>
              </a:rPr>
              <a:t>t</a:t>
            </a:r>
            <a:r>
              <a:rPr sz="1700" spc="47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denotes</a:t>
            </a:r>
            <a:r>
              <a:rPr spc="42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40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status 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la</a:t>
            </a:r>
            <a:r>
              <a:rPr spc="48" dirty="0">
                <a:latin typeface="Times New Roman"/>
                <a:cs typeface="Times New Roman"/>
              </a:rPr>
              <a:t>b</a:t>
            </a:r>
            <a:r>
              <a:rPr dirty="0">
                <a:latin typeface="Times New Roman"/>
                <a:cs typeface="Times New Roman"/>
              </a:rPr>
              <a:t>el</a:t>
            </a:r>
            <a:r>
              <a:rPr spc="18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15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de,</a:t>
            </a:r>
            <a:r>
              <a:rPr spc="347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where</a:t>
            </a:r>
            <a:r>
              <a:rPr spc="206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</a:t>
            </a:r>
            <a:r>
              <a:rPr sz="1700" spc="292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stand </a:t>
            </a:r>
            <a:r>
              <a:rPr spc="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</a:t>
            </a:r>
            <a:r>
              <a:rPr spc="-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174" dirty="0">
                <a:latin typeface="Times New Roman"/>
                <a:cs typeface="Times New Roman"/>
              </a:rPr>
              <a:t> </a:t>
            </a:r>
            <a:r>
              <a:rPr spc="48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ermanent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86199" y="2984745"/>
            <a:ext cx="2728538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and</a:t>
            </a:r>
            <a:r>
              <a:rPr spc="297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</a:t>
            </a:r>
            <a:r>
              <a:rPr sz="1700" spc="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stands</a:t>
            </a:r>
            <a:r>
              <a:rPr spc="4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</a:t>
            </a:r>
            <a:r>
              <a:rPr spc="-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12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tem</a:t>
            </a:r>
            <a:r>
              <a:rPr spc="48" dirty="0">
                <a:latin typeface="Times New Roman"/>
                <a:cs typeface="Times New Roman"/>
              </a:rPr>
              <a:t>p</a:t>
            </a:r>
            <a:r>
              <a:rPr spc="-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-53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ry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11812" y="3645795"/>
            <a:ext cx="5899839" cy="258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20"/>
              </a:lnSpc>
              <a:spcBef>
                <a:spcPts val="96"/>
              </a:spcBef>
            </a:pPr>
            <a:r>
              <a:rPr dirty="0">
                <a:latin typeface="Times New Roman"/>
                <a:cs typeface="Times New Roman"/>
              </a:rPr>
              <a:t>is</a:t>
            </a:r>
            <a:r>
              <a:rPr spc="8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35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cost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traversing</a:t>
            </a:r>
            <a:r>
              <a:rPr spc="30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link</a:t>
            </a:r>
            <a:r>
              <a:rPr spc="41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(i,</a:t>
            </a:r>
            <a:r>
              <a:rPr sz="1700" spc="-339" dirty="0">
                <a:latin typeface="Times New Roman"/>
                <a:cs typeface="Times New Roman"/>
              </a:rPr>
              <a:t> </a:t>
            </a:r>
            <a:r>
              <a:rPr sz="1700" spc="142" dirty="0">
                <a:latin typeface="Times New Roman"/>
                <a:cs typeface="Times New Roman"/>
              </a:rPr>
              <a:t>j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12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as</a:t>
            </a:r>
            <a:r>
              <a:rPr spc="21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given</a:t>
            </a:r>
            <a:r>
              <a:rPr spc="66" dirty="0">
                <a:latin typeface="Times New Roman"/>
                <a:cs typeface="Times New Roman"/>
              </a:rPr>
              <a:t> </a:t>
            </a:r>
            <a:r>
              <a:rPr spc="-53" dirty="0">
                <a:latin typeface="Times New Roman"/>
                <a:cs typeface="Times New Roman"/>
              </a:rPr>
              <a:t>b</a:t>
            </a:r>
            <a:r>
              <a:rPr dirty="0">
                <a:latin typeface="Times New Roman"/>
                <a:cs typeface="Times New Roman"/>
              </a:rPr>
              <a:t>y</a:t>
            </a:r>
            <a:r>
              <a:rPr spc="11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363" dirty="0">
                <a:latin typeface="Times New Roman"/>
                <a:cs typeface="Times New Roman"/>
              </a:rPr>
              <a:t> </a:t>
            </a:r>
            <a:r>
              <a:rPr spc="-53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roblem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6199" y="3657951"/>
            <a:ext cx="290376" cy="255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07"/>
              </a:lnSpc>
              <a:spcBef>
                <a:spcPts val="95"/>
              </a:spcBef>
            </a:pPr>
            <a:r>
              <a:rPr sz="2600" baseline="2973" dirty="0">
                <a:latin typeface="Times New Roman"/>
                <a:cs typeface="Times New Roman"/>
              </a:rPr>
              <a:t>c</a:t>
            </a:r>
            <a:r>
              <a:rPr baseline="-6441" dirty="0">
                <a:latin typeface="Times New Roman"/>
                <a:cs typeface="Times New Roman"/>
              </a:rPr>
              <a:t>ij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6978" y="3724790"/>
            <a:ext cx="179024" cy="24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60"/>
              </a:lnSpc>
              <a:spcBef>
                <a:spcPts val="83"/>
              </a:spcBef>
            </a:pPr>
            <a:r>
              <a:rPr sz="2600" baseline="8813" dirty="0">
                <a:solidFill>
                  <a:srgbClr val="FF0000"/>
                </a:solidFill>
                <a:latin typeface="Meiryo"/>
                <a:cs typeface="Meiryo"/>
              </a:rPr>
              <a:t>•</a:t>
            </a:r>
            <a:endParaRPr sz="1700">
              <a:latin typeface="Meiryo"/>
              <a:cs typeface="Meiry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8322" y="4110359"/>
            <a:ext cx="2121446" cy="559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The </a:t>
            </a:r>
            <a:r>
              <a:rPr spc="32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state </a:t>
            </a:r>
            <a:r>
              <a:rPr spc="23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39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</a:t>
            </a:r>
            <a:endParaRPr>
              <a:latin typeface="Times New Roman"/>
              <a:cs typeface="Times New Roman"/>
            </a:endParaRPr>
          </a:p>
          <a:p>
            <a:pPr marL="11397" marR="35323">
              <a:lnSpc>
                <a:spcPct val="95825"/>
              </a:lnSpc>
              <a:spcBef>
                <a:spcPts val="237"/>
              </a:spcBef>
            </a:pPr>
            <a:r>
              <a:rPr dirty="0">
                <a:latin typeface="Times New Roman"/>
                <a:cs typeface="Times New Roman"/>
              </a:rPr>
              <a:t>status </a:t>
            </a:r>
            <a:r>
              <a:rPr spc="1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la</a:t>
            </a:r>
            <a:r>
              <a:rPr spc="48" dirty="0">
                <a:latin typeface="Times New Roman"/>
                <a:cs typeface="Times New Roman"/>
              </a:rPr>
              <a:t>b</a:t>
            </a:r>
            <a:r>
              <a:rPr dirty="0">
                <a:latin typeface="Times New Roman"/>
                <a:cs typeface="Times New Roman"/>
              </a:rPr>
              <a:t>el.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1234" y="4110359"/>
            <a:ext cx="4280667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sz="1700" dirty="0">
                <a:latin typeface="Times New Roman"/>
                <a:cs typeface="Times New Roman"/>
              </a:rPr>
              <a:t>f</a:t>
            </a:r>
            <a:r>
              <a:rPr sz="1700" spc="20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247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63" dirty="0">
                <a:latin typeface="Times New Roman"/>
                <a:cs typeface="Times New Roman"/>
              </a:rPr>
              <a:t> </a:t>
            </a:r>
            <a:r>
              <a:rPr spc="-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rdered</a:t>
            </a:r>
            <a:r>
              <a:rPr spc="437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pair</a:t>
            </a:r>
            <a:r>
              <a:rPr spc="38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its</a:t>
            </a:r>
            <a:r>
              <a:rPr spc="407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distance </a:t>
            </a:r>
            <a:r>
              <a:rPr spc="9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value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33718" y="4110359"/>
            <a:ext cx="754747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and </a:t>
            </a:r>
            <a:r>
              <a:rPr spc="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3468" y="4117850"/>
            <a:ext cx="253712" cy="258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11"/>
              </a:lnSpc>
              <a:spcBef>
                <a:spcPts val="95"/>
              </a:spcBef>
            </a:pPr>
            <a:r>
              <a:rPr sz="2600" baseline="2973" dirty="0">
                <a:latin typeface="Times New Roman"/>
                <a:cs typeface="Times New Roman"/>
              </a:rPr>
              <a:t>d</a:t>
            </a:r>
            <a:r>
              <a:rPr baseline="-6441" dirty="0">
                <a:latin typeface="Times New Roman"/>
                <a:cs typeface="Times New Roman"/>
              </a:rPr>
              <a:t>f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0762" y="6171896"/>
            <a:ext cx="112809" cy="156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131"/>
              </a:lnSpc>
              <a:spcBef>
                <a:spcPts val="57"/>
              </a:spcBef>
            </a:pP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59867" y="5995942"/>
            <a:ext cx="748145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B556-7C52-48EC-9ECF-16CC7067BD04}" type="slidenum">
              <a:rPr lang="zh-CN" altLang="en-US" smtClean="0">
                <a:solidFill>
                  <a:srgbClr val="000000"/>
                </a:solidFill>
              </a:rPr>
              <a:pPr/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8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059867" y="6119207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6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31060" y="800254"/>
            <a:ext cx="2182020" cy="300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48"/>
              </a:lnSpc>
              <a:spcBef>
                <a:spcPts val="112"/>
              </a:spcBef>
            </a:pPr>
            <a:r>
              <a:rPr sz="3300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Alg</a:t>
            </a:r>
            <a:r>
              <a:rPr sz="3300" spc="-74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3300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rithm</a:t>
            </a:r>
            <a:r>
              <a:rPr sz="3300" spc="223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300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Steps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5684" y="1492256"/>
            <a:ext cx="2246602" cy="1408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61"/>
              </a:lnSpc>
              <a:spcBef>
                <a:spcPts val="98"/>
              </a:spcBef>
            </a:pP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Step</a:t>
            </a:r>
            <a:r>
              <a:rPr spc="13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>
                <a:latin typeface="Times New Roman"/>
                <a:cs typeface="Times New Roman"/>
              </a:rPr>
              <a:t>.</a:t>
            </a:r>
            <a:r>
              <a:rPr spc="20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Initialization</a:t>
            </a:r>
            <a:endParaRPr>
              <a:latin typeface="Times New Roman"/>
              <a:cs typeface="Times New Roman"/>
            </a:endParaRPr>
          </a:p>
          <a:p>
            <a:pPr marL="957694" marR="919">
              <a:lnSpc>
                <a:spcPct val="153737"/>
              </a:lnSpc>
              <a:spcBef>
                <a:spcPts val="184"/>
              </a:spcBef>
            </a:pPr>
            <a:r>
              <a:rPr sz="1700" dirty="0">
                <a:solidFill>
                  <a:srgbClr val="EB268F"/>
                </a:solidFill>
                <a:latin typeface="Meiryo"/>
                <a:cs typeface="Meiryo"/>
              </a:rPr>
              <a:t>•</a:t>
            </a:r>
            <a:r>
              <a:rPr sz="1700" spc="-57" dirty="0">
                <a:solidFill>
                  <a:srgbClr val="EB268F"/>
                </a:solidFill>
                <a:latin typeface="Meiryo"/>
                <a:cs typeface="Meiryo"/>
              </a:rPr>
              <a:t> </a:t>
            </a:r>
            <a:r>
              <a:rPr dirty="0">
                <a:latin typeface="Times New Roman"/>
                <a:cs typeface="Times New Roman"/>
              </a:rPr>
              <a:t>Assign</a:t>
            </a:r>
            <a:r>
              <a:rPr spc="-5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endParaRPr>
              <a:latin typeface="Times New Roman"/>
              <a:cs typeface="Times New Roman"/>
            </a:endParaRPr>
          </a:p>
          <a:p>
            <a:pPr marL="1144481" marR="15314">
              <a:lnSpc>
                <a:spcPts val="2073"/>
              </a:lnSpc>
              <a:spcBef>
                <a:spcPts val="103"/>
              </a:spcBef>
            </a:pPr>
            <a:r>
              <a:rPr dirty="0">
                <a:latin typeface="Times New Roman"/>
                <a:cs typeface="Times New Roman"/>
              </a:rPr>
              <a:t>[The</a:t>
            </a:r>
            <a:r>
              <a:rPr spc="24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state</a:t>
            </a:r>
            <a:endParaRPr>
              <a:latin typeface="Times New Roman"/>
              <a:cs typeface="Times New Roman"/>
            </a:endParaRPr>
          </a:p>
          <a:p>
            <a:pPr marL="957694" marR="36831">
              <a:lnSpc>
                <a:spcPts val="3267"/>
              </a:lnSpc>
              <a:spcBef>
                <a:spcPts val="59"/>
              </a:spcBef>
            </a:pPr>
            <a:r>
              <a:rPr sz="2600" baseline="2644" dirty="0">
                <a:solidFill>
                  <a:srgbClr val="EB268F"/>
                </a:solidFill>
                <a:latin typeface="Meiryo"/>
                <a:cs typeface="Meiryo"/>
              </a:rPr>
              <a:t>•</a:t>
            </a:r>
            <a:r>
              <a:rPr sz="2600" spc="-57" baseline="2644" dirty="0">
                <a:solidFill>
                  <a:srgbClr val="EB268F"/>
                </a:solidFill>
                <a:latin typeface="Meiryo"/>
                <a:cs typeface="Meiryo"/>
              </a:rPr>
              <a:t> </a:t>
            </a:r>
            <a:r>
              <a:rPr sz="2800" baseline="4242" dirty="0">
                <a:latin typeface="Times New Roman"/>
                <a:cs typeface="Times New Roman"/>
              </a:rPr>
              <a:t>Assign</a:t>
            </a:r>
            <a:r>
              <a:rPr sz="2800" spc="423" baseline="4242" dirty="0">
                <a:latin typeface="Times New Roman"/>
                <a:cs typeface="Times New Roman"/>
              </a:rPr>
              <a:t> </a:t>
            </a:r>
            <a:r>
              <a:rPr sz="2800" baseline="4242" dirty="0">
                <a:latin typeface="Times New Roman"/>
                <a:cs typeface="Times New Roman"/>
              </a:rPr>
              <a:t>to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84714" y="1913781"/>
            <a:ext cx="5804170" cy="560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94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zero</a:t>
            </a:r>
            <a:r>
              <a:rPr spc="9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distance</a:t>
            </a:r>
            <a:r>
              <a:rPr spc="33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value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25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</a:t>
            </a:r>
            <a:r>
              <a:rPr spc="18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</a:t>
            </a:r>
            <a:r>
              <a:rPr dirty="0">
                <a:latin typeface="Times New Roman"/>
                <a:cs typeface="Times New Roman"/>
              </a:rPr>
              <a:t>,</a:t>
            </a:r>
            <a:r>
              <a:rPr spc="22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23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la</a:t>
            </a:r>
            <a:r>
              <a:rPr spc="53" dirty="0">
                <a:latin typeface="Times New Roman"/>
                <a:cs typeface="Times New Roman"/>
              </a:rPr>
              <a:t>b</a:t>
            </a:r>
            <a:r>
              <a:rPr dirty="0">
                <a:latin typeface="Times New Roman"/>
                <a:cs typeface="Times New Roman"/>
              </a:rPr>
              <a:t>el</a:t>
            </a:r>
            <a:r>
              <a:rPr spc="6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it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as</a:t>
            </a:r>
            <a:r>
              <a:rPr spc="169" dirty="0">
                <a:latin typeface="Times New Roman"/>
                <a:cs typeface="Times New Roman"/>
              </a:rPr>
              <a:t> </a:t>
            </a:r>
            <a:r>
              <a:rPr spc="-57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ermanent.</a:t>
            </a:r>
            <a:endParaRPr>
              <a:latin typeface="Times New Roman"/>
              <a:cs typeface="Times New Roman"/>
            </a:endParaRPr>
          </a:p>
          <a:p>
            <a:pPr marL="14222" marR="35501">
              <a:lnSpc>
                <a:spcPct val="95825"/>
              </a:lnSpc>
              <a:spcBef>
                <a:spcPts val="237"/>
              </a:spcBef>
            </a:pPr>
            <a:r>
              <a:rPr dirty="0">
                <a:latin typeface="Times New Roman"/>
                <a:cs typeface="Times New Roman"/>
              </a:rPr>
              <a:t>of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</a:t>
            </a:r>
            <a:r>
              <a:rPr spc="228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</a:t>
            </a:r>
            <a:r>
              <a:rPr sz="1700" spc="57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83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(0,</a:t>
            </a:r>
            <a:r>
              <a:rPr sz="1700" spc="-246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p)</a:t>
            </a:r>
            <a:r>
              <a:rPr dirty="0">
                <a:latin typeface="Times New Roman"/>
                <a:cs typeface="Times New Roman"/>
              </a:rPr>
              <a:t>.]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97357" y="2581849"/>
            <a:ext cx="4823411" cy="3189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52"/>
              </a:lnSpc>
              <a:spcBef>
                <a:spcPts val="112"/>
              </a:spcBef>
            </a:pPr>
            <a:r>
              <a:rPr sz="2800" baseline="9898" dirty="0">
                <a:latin typeface="Times New Roman"/>
                <a:cs typeface="Times New Roman"/>
              </a:rPr>
              <a:t>every</a:t>
            </a:r>
            <a:r>
              <a:rPr sz="2800" spc="453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n</a:t>
            </a:r>
            <a:r>
              <a:rPr sz="2800" spc="53" baseline="9898" dirty="0">
                <a:latin typeface="Times New Roman"/>
                <a:cs typeface="Times New Roman"/>
              </a:rPr>
              <a:t>o</a:t>
            </a:r>
            <a:r>
              <a:rPr sz="2800" baseline="9898" dirty="0">
                <a:latin typeface="Times New Roman"/>
                <a:cs typeface="Times New Roman"/>
              </a:rPr>
              <a:t>de </a:t>
            </a:r>
            <a:r>
              <a:rPr sz="2800" spc="188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a </a:t>
            </a:r>
            <a:r>
              <a:rPr sz="2800" spc="189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distance </a:t>
            </a:r>
            <a:r>
              <a:rPr sz="2800" spc="355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value </a:t>
            </a:r>
            <a:r>
              <a:rPr sz="2800" spc="76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of </a:t>
            </a:r>
            <a:r>
              <a:rPr sz="2800" spc="70" baseline="9898" dirty="0">
                <a:latin typeface="Times New Roman"/>
                <a:cs typeface="Times New Roman"/>
              </a:rPr>
              <a:t> </a:t>
            </a:r>
            <a:r>
              <a:rPr sz="2600" baseline="6169" dirty="0">
                <a:latin typeface="Meiryo"/>
                <a:cs typeface="Meiryo"/>
              </a:rPr>
              <a:t>∞</a:t>
            </a:r>
            <a:r>
              <a:rPr sz="2600" spc="585" baseline="6169" dirty="0">
                <a:latin typeface="Meiryo"/>
                <a:cs typeface="Meiryo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and </a:t>
            </a:r>
            <a:r>
              <a:rPr sz="2800" spc="257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la</a:t>
            </a:r>
            <a:r>
              <a:rPr sz="2800" spc="48" baseline="9898" dirty="0">
                <a:latin typeface="Times New Roman"/>
                <a:cs typeface="Times New Roman"/>
              </a:rPr>
              <a:t>b</a:t>
            </a:r>
            <a:r>
              <a:rPr sz="2800" baseline="9898" dirty="0">
                <a:latin typeface="Times New Roman"/>
                <a:cs typeface="Times New Roman"/>
              </a:rPr>
              <a:t>el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85198" y="2581849"/>
            <a:ext cx="563663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them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3579" y="2581849"/>
            <a:ext cx="264988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as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83530" y="2882723"/>
            <a:ext cx="5551170" cy="323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93"/>
              </a:lnSpc>
              <a:spcBef>
                <a:spcPts val="114"/>
              </a:spcBef>
            </a:pPr>
            <a:r>
              <a:rPr sz="2800" spc="-192" baseline="9898" dirty="0">
                <a:latin typeface="Times New Roman"/>
                <a:cs typeface="Times New Roman"/>
              </a:rPr>
              <a:t>T</a:t>
            </a:r>
            <a:r>
              <a:rPr sz="2800" baseline="9898" dirty="0">
                <a:latin typeface="Times New Roman"/>
                <a:cs typeface="Times New Roman"/>
              </a:rPr>
              <a:t>em</a:t>
            </a:r>
            <a:r>
              <a:rPr sz="2800" spc="66" baseline="9898" dirty="0">
                <a:latin typeface="Times New Roman"/>
                <a:cs typeface="Times New Roman"/>
              </a:rPr>
              <a:t>p</a:t>
            </a:r>
            <a:r>
              <a:rPr sz="2800" spc="-60" baseline="9898" dirty="0">
                <a:latin typeface="Times New Roman"/>
                <a:cs typeface="Times New Roman"/>
              </a:rPr>
              <a:t>o</a:t>
            </a:r>
            <a:r>
              <a:rPr sz="2800" baseline="9898" dirty="0">
                <a:latin typeface="Times New Roman"/>
                <a:cs typeface="Times New Roman"/>
              </a:rPr>
              <a:t>r</a:t>
            </a:r>
            <a:r>
              <a:rPr sz="2800" spc="-66" baseline="9898" dirty="0">
                <a:latin typeface="Times New Roman"/>
                <a:cs typeface="Times New Roman"/>
              </a:rPr>
              <a:t>a</a:t>
            </a:r>
            <a:r>
              <a:rPr sz="2800" baseline="9898" dirty="0">
                <a:latin typeface="Times New Roman"/>
                <a:cs typeface="Times New Roman"/>
              </a:rPr>
              <a:t>ry.</a:t>
            </a:r>
            <a:r>
              <a:rPr sz="2800" spc="308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[The</a:t>
            </a:r>
            <a:r>
              <a:rPr sz="2800" spc="249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state </a:t>
            </a:r>
            <a:r>
              <a:rPr sz="2800" spc="81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of</a:t>
            </a:r>
            <a:r>
              <a:rPr sz="2800" spc="110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every</a:t>
            </a:r>
            <a:r>
              <a:rPr sz="2800" spc="59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other</a:t>
            </a:r>
            <a:r>
              <a:rPr sz="2800" spc="383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n</a:t>
            </a:r>
            <a:r>
              <a:rPr sz="2800" spc="53" baseline="9898" dirty="0">
                <a:latin typeface="Times New Roman"/>
                <a:cs typeface="Times New Roman"/>
              </a:rPr>
              <a:t>o</a:t>
            </a:r>
            <a:r>
              <a:rPr sz="2800" baseline="9898" dirty="0">
                <a:latin typeface="Times New Roman"/>
                <a:cs typeface="Times New Roman"/>
              </a:rPr>
              <a:t>de</a:t>
            </a:r>
            <a:r>
              <a:rPr sz="2800" spc="242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is</a:t>
            </a:r>
            <a:r>
              <a:rPr sz="2800" spc="83" baseline="9898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(</a:t>
            </a:r>
            <a:r>
              <a:rPr sz="2600" baseline="6169" dirty="0">
                <a:latin typeface="Meiryo"/>
                <a:cs typeface="Meiryo"/>
              </a:rPr>
              <a:t>∞</a:t>
            </a:r>
            <a:r>
              <a:rPr sz="2600" baseline="10405" dirty="0">
                <a:latin typeface="Times New Roman"/>
                <a:cs typeface="Times New Roman"/>
              </a:rPr>
              <a:t>,</a:t>
            </a:r>
            <a:r>
              <a:rPr sz="2600" spc="-120" baseline="10405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t)</a:t>
            </a:r>
            <a:r>
              <a:rPr sz="2800" baseline="9898" dirty="0">
                <a:latin typeface="Times New Roman"/>
                <a:cs typeface="Times New Roman"/>
              </a:rPr>
              <a:t>.]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4309" y="3248746"/>
            <a:ext cx="1234085" cy="3189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52"/>
              </a:lnSpc>
              <a:spcBef>
                <a:spcPts val="112"/>
              </a:spcBef>
            </a:pPr>
            <a:r>
              <a:rPr sz="2600" baseline="6169" dirty="0">
                <a:solidFill>
                  <a:srgbClr val="EB268F"/>
                </a:solidFill>
                <a:latin typeface="Meiryo"/>
                <a:cs typeface="Meiryo"/>
              </a:rPr>
              <a:t>•</a:t>
            </a:r>
            <a:r>
              <a:rPr sz="2600" spc="-57" baseline="6169" dirty="0">
                <a:solidFill>
                  <a:srgbClr val="EB268F"/>
                </a:solidFill>
                <a:latin typeface="Meiryo"/>
                <a:cs typeface="Meiryo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Designate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39150" y="3248746"/>
            <a:ext cx="374248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the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34201" y="3248746"/>
            <a:ext cx="537183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n</a:t>
            </a:r>
            <a:r>
              <a:rPr spc="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84085" y="3248746"/>
            <a:ext cx="264988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as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9639" y="3248746"/>
            <a:ext cx="374248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the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4639" y="3247576"/>
            <a:ext cx="1397172" cy="255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94"/>
              </a:lnSpc>
              <a:spcBef>
                <a:spcPts val="94"/>
              </a:spcBef>
            </a:pP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current</a:t>
            </a:r>
            <a:r>
              <a:rPr spc="9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48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2063" y="3256237"/>
            <a:ext cx="169865" cy="24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04"/>
              </a:lnSpc>
              <a:spcBef>
                <a:spcPts val="90"/>
              </a:spcBef>
            </a:pPr>
            <a:r>
              <a:rPr sz="1700" dirty="0">
                <a:latin typeface="Times New Roman"/>
                <a:cs typeface="Times New Roman"/>
              </a:rPr>
              <a:t>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59867" y="5995942"/>
            <a:ext cx="748145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B556-7C52-48EC-9ECF-16CC7067BD04}" type="slidenum">
              <a:rPr lang="zh-CN" altLang="en-US" smtClean="0">
                <a:solidFill>
                  <a:srgbClr val="000000"/>
                </a:solidFill>
              </a:rPr>
              <a:pPr/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1059867" y="6119207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6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386200" y="794446"/>
            <a:ext cx="6511628" cy="5693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61"/>
              </a:lnSpc>
              <a:spcBef>
                <a:spcPts val="98"/>
              </a:spcBef>
            </a:pPr>
            <a:r>
              <a:rPr dirty="0">
                <a:latin typeface="Times New Roman"/>
                <a:cs typeface="Times New Roman"/>
              </a:rPr>
              <a:t>Distan</a:t>
            </a:r>
            <a:r>
              <a:rPr spc="-102" dirty="0">
                <a:latin typeface="Times New Roman"/>
                <a:cs typeface="Times New Roman"/>
              </a:rPr>
              <a:t>c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183" dirty="0">
                <a:latin typeface="Times New Roman"/>
                <a:cs typeface="Times New Roman"/>
              </a:rPr>
              <a:t> </a:t>
            </a:r>
            <a:r>
              <a:rPr spc="-143" dirty="0">
                <a:latin typeface="Times New Roman"/>
                <a:cs typeface="Times New Roman"/>
              </a:rPr>
              <a:t>V</a:t>
            </a:r>
            <a:r>
              <a:rPr dirty="0">
                <a:latin typeface="Times New Roman"/>
                <a:cs typeface="Times New Roman"/>
              </a:rPr>
              <a:t>alue</a:t>
            </a:r>
            <a:r>
              <a:rPr spc="4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</a:t>
            </a:r>
            <a:r>
              <a:rPr spc="-93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date </a:t>
            </a:r>
            <a:r>
              <a:rPr spc="8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 </a:t>
            </a:r>
            <a:r>
              <a:rPr spc="7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Cur</a:t>
            </a:r>
            <a:r>
              <a:rPr spc="-106" dirty="0">
                <a:latin typeface="Times New Roman"/>
                <a:cs typeface="Times New Roman"/>
              </a:rPr>
              <a:t>r</a:t>
            </a:r>
            <a:r>
              <a:rPr dirty="0">
                <a:latin typeface="Times New Roman"/>
                <a:cs typeface="Times New Roman"/>
              </a:rPr>
              <a:t>ent</a:t>
            </a:r>
            <a:r>
              <a:rPr spc="17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-9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</a:t>
            </a:r>
            <a:r>
              <a:rPr spc="32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Designation</a:t>
            </a:r>
            <a:r>
              <a:rPr spc="16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</a:t>
            </a:r>
            <a:r>
              <a:rPr spc="-93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date</a:t>
            </a:r>
            <a:endParaRPr>
              <a:latin typeface="Times New Roman"/>
              <a:cs typeface="Times New Roman"/>
            </a:endParaRPr>
          </a:p>
          <a:p>
            <a:pPr marL="11397" marR="35323">
              <a:lnSpc>
                <a:spcPct val="95825"/>
              </a:lnSpc>
              <a:spcBef>
                <a:spcPts val="233"/>
              </a:spcBef>
            </a:pPr>
            <a:r>
              <a:rPr dirty="0">
                <a:latin typeface="Times New Roman"/>
                <a:cs typeface="Times New Roman"/>
              </a:rPr>
              <a:t>Let</a:t>
            </a:r>
            <a:r>
              <a:rPr spc="206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</a:t>
            </a:r>
            <a:r>
              <a:rPr sz="1700" spc="39" dirty="0">
                <a:latin typeface="Times New Roman"/>
                <a:cs typeface="Times New Roman"/>
              </a:rPr>
              <a:t> </a:t>
            </a:r>
            <a:r>
              <a:rPr spc="48" dirty="0">
                <a:latin typeface="Times New Roman"/>
                <a:cs typeface="Times New Roman"/>
              </a:rPr>
              <a:t>b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20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36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index</a:t>
            </a:r>
            <a:r>
              <a:rPr spc="10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35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current</a:t>
            </a:r>
            <a:r>
              <a:rPr spc="44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de.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5685" y="803159"/>
            <a:ext cx="842046" cy="255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94"/>
              </a:lnSpc>
              <a:spcBef>
                <a:spcPts val="94"/>
              </a:spcBef>
            </a:pP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Step</a:t>
            </a:r>
            <a:r>
              <a:rPr spc="13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>
                <a:latin typeface="Times New Roman"/>
                <a:cs typeface="Times New Roman"/>
              </a:rPr>
              <a:t>.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13798" y="1653937"/>
            <a:ext cx="363751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(1)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86199" y="1653937"/>
            <a:ext cx="932474" cy="863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21429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Find</a:t>
            </a:r>
            <a:r>
              <a:rPr spc="32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endParaRPr>
              <a:latin typeface="Times New Roman"/>
              <a:cs typeface="Times New Roman"/>
            </a:endParaRPr>
          </a:p>
          <a:p>
            <a:pPr marL="11397" marR="3502">
              <a:lnSpc>
                <a:spcPct val="95825"/>
              </a:lnSpc>
              <a:spcBef>
                <a:spcPts val="237"/>
              </a:spcBef>
            </a:pPr>
            <a:r>
              <a:rPr dirty="0">
                <a:latin typeface="Times New Roman"/>
                <a:cs typeface="Times New Roman"/>
              </a:rPr>
              <a:t>from</a:t>
            </a:r>
            <a:r>
              <a:rPr spc="237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endParaRPr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332"/>
              </a:spcBef>
            </a:pPr>
            <a:r>
              <a:rPr dirty="0">
                <a:solidFill>
                  <a:srgbClr val="EB268F"/>
                </a:solidFill>
                <a:latin typeface="Times New Roman"/>
                <a:cs typeface="Times New Roman"/>
              </a:rPr>
              <a:t>of</a:t>
            </a:r>
            <a:r>
              <a:rPr spc="327" dirty="0">
                <a:solidFill>
                  <a:srgbClr val="EB268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EB268F"/>
                </a:solidFill>
                <a:latin typeface="Times New Roman"/>
                <a:cs typeface="Times New Roman"/>
              </a:rPr>
              <a:t>these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35183" y="1652767"/>
            <a:ext cx="6253621" cy="255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94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set</a:t>
            </a:r>
            <a:r>
              <a:rPr spc="276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J</a:t>
            </a:r>
            <a:r>
              <a:rPr sz="1700" spc="26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24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57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des </a:t>
            </a:r>
            <a:r>
              <a:rPr spc="43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with 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tem</a:t>
            </a:r>
            <a:r>
              <a:rPr spc="57" dirty="0">
                <a:latin typeface="Times New Roman"/>
                <a:cs typeface="Times New Roman"/>
              </a:rPr>
              <a:t>p</a:t>
            </a:r>
            <a:r>
              <a:rPr spc="-57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-57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ry 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la</a:t>
            </a:r>
            <a:r>
              <a:rPr spc="53" dirty="0">
                <a:latin typeface="Times New Roman"/>
                <a:cs typeface="Times New Roman"/>
              </a:rPr>
              <a:t>b</a:t>
            </a:r>
            <a:r>
              <a:rPr dirty="0">
                <a:latin typeface="Times New Roman"/>
                <a:cs typeface="Times New Roman"/>
              </a:rPr>
              <a:t>els </a:t>
            </a:r>
            <a:r>
              <a:rPr spc="22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that</a:t>
            </a:r>
            <a:r>
              <a:rPr spc="24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can</a:t>
            </a:r>
            <a:r>
              <a:rPr spc="396" dirty="0">
                <a:latin typeface="Times New Roman"/>
                <a:cs typeface="Times New Roman"/>
              </a:rPr>
              <a:t> </a:t>
            </a:r>
            <a:r>
              <a:rPr spc="53" dirty="0">
                <a:latin typeface="Times New Roman"/>
                <a:cs typeface="Times New Roman"/>
              </a:rPr>
              <a:t>b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33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reached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97155" y="1954811"/>
            <a:ext cx="4892317" cy="258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20"/>
              </a:lnSpc>
              <a:spcBef>
                <a:spcPts val="96"/>
              </a:spcBef>
            </a:pPr>
            <a:r>
              <a:rPr sz="1700" dirty="0">
                <a:latin typeface="Times New Roman"/>
                <a:cs typeface="Times New Roman"/>
              </a:rPr>
              <a:t>i</a:t>
            </a:r>
            <a:r>
              <a:rPr sz="1700" spc="95" dirty="0">
                <a:latin typeface="Times New Roman"/>
                <a:cs typeface="Times New Roman"/>
              </a:rPr>
              <a:t> </a:t>
            </a:r>
            <a:r>
              <a:rPr spc="-53" dirty="0">
                <a:latin typeface="Times New Roman"/>
                <a:cs typeface="Times New Roman"/>
              </a:rPr>
              <a:t>b</a:t>
            </a:r>
            <a:r>
              <a:rPr dirty="0">
                <a:latin typeface="Times New Roman"/>
                <a:cs typeface="Times New Roman"/>
              </a:rPr>
              <a:t>y</a:t>
            </a:r>
            <a:r>
              <a:rPr spc="17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28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link</a:t>
            </a:r>
            <a:r>
              <a:rPr spc="96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(i,</a:t>
            </a:r>
            <a:r>
              <a:rPr sz="1700" spc="-261" dirty="0">
                <a:latin typeface="Times New Roman"/>
                <a:cs typeface="Times New Roman"/>
              </a:rPr>
              <a:t> </a:t>
            </a:r>
            <a:r>
              <a:rPr sz="1700" spc="102" dirty="0">
                <a:latin typeface="Times New Roman"/>
                <a:cs typeface="Times New Roman"/>
              </a:rPr>
              <a:t>j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dirty="0">
                <a:latin typeface="Times New Roman"/>
                <a:cs typeface="Times New Roman"/>
              </a:rPr>
              <a:t>. </a:t>
            </a:r>
            <a:r>
              <a:rPr spc="67" dirty="0"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EB268F"/>
                </a:solidFill>
                <a:latin typeface="Times New Roman"/>
                <a:cs typeface="Times New Roman"/>
              </a:rPr>
              <a:t>U</a:t>
            </a:r>
            <a:r>
              <a:rPr spc="66" dirty="0">
                <a:solidFill>
                  <a:srgbClr val="EB268F"/>
                </a:solidFill>
                <a:latin typeface="Times New Roman"/>
                <a:cs typeface="Times New Roman"/>
              </a:rPr>
              <a:t>p</a:t>
            </a:r>
            <a:r>
              <a:rPr dirty="0">
                <a:solidFill>
                  <a:srgbClr val="EB268F"/>
                </a:solidFill>
                <a:latin typeface="Times New Roman"/>
                <a:cs typeface="Times New Roman"/>
              </a:rPr>
              <a:t>date</a:t>
            </a:r>
            <a:r>
              <a:rPr spc="251" dirty="0">
                <a:solidFill>
                  <a:srgbClr val="EB268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EB268F"/>
                </a:solidFill>
                <a:latin typeface="Times New Roman"/>
                <a:cs typeface="Times New Roman"/>
              </a:rPr>
              <a:t>the </a:t>
            </a:r>
            <a:r>
              <a:rPr spc="292" dirty="0">
                <a:solidFill>
                  <a:srgbClr val="EB268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EB268F"/>
                </a:solidFill>
                <a:latin typeface="Times New Roman"/>
                <a:cs typeface="Times New Roman"/>
              </a:rPr>
              <a:t>distance </a:t>
            </a:r>
            <a:r>
              <a:rPr spc="-179" dirty="0">
                <a:solidFill>
                  <a:srgbClr val="EB268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EB268F"/>
                </a:solidFill>
                <a:latin typeface="Times New Roman"/>
                <a:cs typeface="Times New Roman"/>
              </a:rPr>
              <a:t>values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37807" y="1959476"/>
            <a:ext cx="1331581" cy="5583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current </a:t>
            </a:r>
            <a:r>
              <a:rPr spc="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48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</a:t>
            </a:r>
            <a:endParaRPr>
              <a:latin typeface="Times New Roman"/>
              <a:cs typeface="Times New Roman"/>
            </a:endParaRPr>
          </a:p>
          <a:p>
            <a:pPr marL="20816" marR="35323">
              <a:lnSpc>
                <a:spcPct val="95825"/>
              </a:lnSpc>
              <a:spcBef>
                <a:spcPts val="237"/>
              </a:spcBef>
            </a:pPr>
            <a:r>
              <a:rPr dirty="0">
                <a:solidFill>
                  <a:srgbClr val="EB268F"/>
                </a:solidFill>
                <a:latin typeface="Times New Roman"/>
                <a:cs typeface="Times New Roman"/>
              </a:rPr>
              <a:t>n</a:t>
            </a:r>
            <a:r>
              <a:rPr spc="53" dirty="0">
                <a:solidFill>
                  <a:srgbClr val="EB268F"/>
                </a:solidFill>
                <a:latin typeface="Times New Roman"/>
                <a:cs typeface="Times New Roman"/>
              </a:rPr>
              <a:t>o</a:t>
            </a:r>
            <a:r>
              <a:rPr dirty="0">
                <a:solidFill>
                  <a:srgbClr val="EB268F"/>
                </a:solidFill>
                <a:latin typeface="Times New Roman"/>
                <a:cs typeface="Times New Roman"/>
              </a:rPr>
              <a:t>des.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94309" y="2650858"/>
            <a:ext cx="1107173" cy="3189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52"/>
              </a:lnSpc>
              <a:spcBef>
                <a:spcPts val="112"/>
              </a:spcBef>
            </a:pPr>
            <a:r>
              <a:rPr sz="2600" baseline="6169" dirty="0">
                <a:solidFill>
                  <a:srgbClr val="EB268F"/>
                </a:solidFill>
                <a:latin typeface="Meiryo"/>
                <a:cs typeface="Meiryo"/>
              </a:rPr>
              <a:t>•</a:t>
            </a:r>
            <a:r>
              <a:rPr sz="2600" spc="-57" baseline="6169" dirty="0">
                <a:solidFill>
                  <a:srgbClr val="EB268F"/>
                </a:solidFill>
                <a:latin typeface="Meiryo"/>
                <a:cs typeface="Meiryo"/>
              </a:rPr>
              <a:t> </a:t>
            </a:r>
            <a:r>
              <a:rPr sz="2800" spc="-48" baseline="9898" dirty="0">
                <a:latin typeface="Times New Roman"/>
                <a:cs typeface="Times New Roman"/>
              </a:rPr>
              <a:t>F</a:t>
            </a:r>
            <a:r>
              <a:rPr sz="2800" spc="-53" baseline="9898" dirty="0">
                <a:latin typeface="Times New Roman"/>
                <a:cs typeface="Times New Roman"/>
              </a:rPr>
              <a:t>o</a:t>
            </a:r>
            <a:r>
              <a:rPr sz="2800" baseline="9898" dirty="0">
                <a:latin typeface="Times New Roman"/>
                <a:cs typeface="Times New Roman"/>
              </a:rPr>
              <a:t>r</a:t>
            </a:r>
            <a:r>
              <a:rPr sz="2800" spc="179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each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08175" y="2650858"/>
            <a:ext cx="1090299" cy="3189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52"/>
              </a:lnSpc>
              <a:spcBef>
                <a:spcPts val="112"/>
              </a:spcBef>
            </a:pPr>
            <a:r>
              <a:rPr sz="2600" baseline="10405" dirty="0">
                <a:latin typeface="Times New Roman"/>
                <a:cs typeface="Times New Roman"/>
              </a:rPr>
              <a:t>j</a:t>
            </a:r>
            <a:r>
              <a:rPr sz="2600" spc="-60" baseline="10405" dirty="0">
                <a:latin typeface="Times New Roman"/>
                <a:cs typeface="Times New Roman"/>
              </a:rPr>
              <a:t> </a:t>
            </a:r>
            <a:r>
              <a:rPr sz="2600" baseline="6169" dirty="0">
                <a:latin typeface="Meiryo"/>
                <a:cs typeface="Meiryo"/>
              </a:rPr>
              <a:t>∈</a:t>
            </a:r>
            <a:r>
              <a:rPr sz="2600" spc="-222" baseline="6169" dirty="0">
                <a:latin typeface="Meiryo"/>
                <a:cs typeface="Meiryo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J</a:t>
            </a:r>
            <a:r>
              <a:rPr sz="2600" spc="-269" baseline="10405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,</a:t>
            </a:r>
            <a:r>
              <a:rPr sz="2800" spc="189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the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05410" y="2650857"/>
            <a:ext cx="4884543" cy="2629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70"/>
              </a:lnSpc>
              <a:spcBef>
                <a:spcPts val="98"/>
              </a:spcBef>
            </a:pPr>
            <a:r>
              <a:rPr sz="2800" baseline="2828" dirty="0">
                <a:latin typeface="Times New Roman"/>
                <a:cs typeface="Times New Roman"/>
              </a:rPr>
              <a:t>distance</a:t>
            </a:r>
            <a:r>
              <a:rPr sz="2800" spc="378" baseline="2828" dirty="0">
                <a:latin typeface="Times New Roman"/>
                <a:cs typeface="Times New Roman"/>
              </a:rPr>
              <a:t> </a:t>
            </a:r>
            <a:r>
              <a:rPr sz="2800" baseline="2828" dirty="0">
                <a:latin typeface="Times New Roman"/>
                <a:cs typeface="Times New Roman"/>
              </a:rPr>
              <a:t>value</a:t>
            </a:r>
            <a:r>
              <a:rPr sz="2800" spc="107" baseline="2828" dirty="0">
                <a:latin typeface="Times New Roman"/>
                <a:cs typeface="Times New Roman"/>
              </a:rPr>
              <a:t> </a:t>
            </a:r>
            <a:r>
              <a:rPr sz="2600" baseline="2973" dirty="0">
                <a:latin typeface="Times New Roman"/>
                <a:cs typeface="Times New Roman"/>
              </a:rPr>
              <a:t>d</a:t>
            </a:r>
            <a:r>
              <a:rPr baseline="-6441" dirty="0">
                <a:latin typeface="Times New Roman"/>
                <a:cs typeface="Times New Roman"/>
              </a:rPr>
              <a:t>j </a:t>
            </a:r>
            <a:r>
              <a:rPr spc="98" baseline="-6441" dirty="0">
                <a:latin typeface="Times New Roman"/>
                <a:cs typeface="Times New Roman"/>
              </a:rPr>
              <a:t> </a:t>
            </a:r>
            <a:r>
              <a:rPr sz="2800" baseline="2828" dirty="0">
                <a:latin typeface="Times New Roman"/>
                <a:cs typeface="Times New Roman"/>
              </a:rPr>
              <a:t>of</a:t>
            </a:r>
            <a:r>
              <a:rPr sz="2800" spc="83" baseline="2828" dirty="0">
                <a:latin typeface="Times New Roman"/>
                <a:cs typeface="Times New Roman"/>
              </a:rPr>
              <a:t> </a:t>
            </a:r>
            <a:r>
              <a:rPr sz="2800" baseline="2828" dirty="0">
                <a:latin typeface="Times New Roman"/>
                <a:cs typeface="Times New Roman"/>
              </a:rPr>
              <a:t>n</a:t>
            </a:r>
            <a:r>
              <a:rPr sz="2800" spc="53" baseline="2828" dirty="0">
                <a:latin typeface="Times New Roman"/>
                <a:cs typeface="Times New Roman"/>
              </a:rPr>
              <a:t>o</a:t>
            </a:r>
            <a:r>
              <a:rPr sz="2800" baseline="2828" dirty="0">
                <a:latin typeface="Times New Roman"/>
                <a:cs typeface="Times New Roman"/>
              </a:rPr>
              <a:t>de</a:t>
            </a:r>
            <a:r>
              <a:rPr sz="2800" spc="201" baseline="2828" dirty="0">
                <a:latin typeface="Times New Roman"/>
                <a:cs typeface="Times New Roman"/>
              </a:rPr>
              <a:t> </a:t>
            </a:r>
            <a:r>
              <a:rPr sz="2600" baseline="2973" dirty="0">
                <a:latin typeface="Times New Roman"/>
                <a:cs typeface="Times New Roman"/>
              </a:rPr>
              <a:t>j</a:t>
            </a:r>
            <a:r>
              <a:rPr sz="2600" spc="4" baseline="2973" dirty="0">
                <a:latin typeface="Times New Roman"/>
                <a:cs typeface="Times New Roman"/>
              </a:rPr>
              <a:t> </a:t>
            </a:r>
            <a:r>
              <a:rPr sz="2800" baseline="2828" dirty="0">
                <a:latin typeface="Times New Roman"/>
                <a:cs typeface="Times New Roman"/>
              </a:rPr>
              <a:t>is</a:t>
            </a:r>
            <a:r>
              <a:rPr sz="2800" spc="56" baseline="2828" dirty="0">
                <a:latin typeface="Times New Roman"/>
                <a:cs typeface="Times New Roman"/>
              </a:rPr>
              <a:t> </a:t>
            </a:r>
            <a:r>
              <a:rPr sz="2800" baseline="2828" dirty="0">
                <a:latin typeface="Times New Roman"/>
                <a:cs typeface="Times New Roman"/>
              </a:rPr>
              <a:t>u</a:t>
            </a:r>
            <a:r>
              <a:rPr sz="2800" spc="48" baseline="2828" dirty="0">
                <a:latin typeface="Times New Roman"/>
                <a:cs typeface="Times New Roman"/>
              </a:rPr>
              <a:t>p</a:t>
            </a:r>
            <a:r>
              <a:rPr sz="2800" baseline="2828" dirty="0">
                <a:latin typeface="Times New Roman"/>
                <a:cs typeface="Times New Roman"/>
              </a:rPr>
              <a:t>dated </a:t>
            </a:r>
            <a:r>
              <a:rPr sz="2800" spc="62" baseline="2828" dirty="0">
                <a:latin typeface="Times New Roman"/>
                <a:cs typeface="Times New Roman"/>
              </a:rPr>
              <a:t> </a:t>
            </a:r>
            <a:r>
              <a:rPr sz="2800" baseline="2828" dirty="0">
                <a:latin typeface="Times New Roman"/>
                <a:cs typeface="Times New Roman"/>
              </a:rPr>
              <a:t>as</a:t>
            </a:r>
            <a:r>
              <a:rPr sz="2800" spc="191" baseline="2828" dirty="0">
                <a:latin typeface="Times New Roman"/>
                <a:cs typeface="Times New Roman"/>
              </a:rPr>
              <a:t> </a:t>
            </a:r>
            <a:r>
              <a:rPr sz="2800" baseline="2828" dirty="0">
                <a:latin typeface="Times New Roman"/>
                <a:cs typeface="Times New Roman"/>
              </a:rPr>
              <a:t>foll</a:t>
            </a:r>
            <a:r>
              <a:rPr sz="2800" spc="-48" baseline="2828" dirty="0">
                <a:latin typeface="Times New Roman"/>
                <a:cs typeface="Times New Roman"/>
              </a:rPr>
              <a:t>o</a:t>
            </a:r>
            <a:r>
              <a:rPr sz="2800" baseline="2828" dirty="0">
                <a:latin typeface="Times New Roman"/>
                <a:cs typeface="Times New Roman"/>
              </a:rPr>
              <a:t>ws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46593" y="3014604"/>
            <a:ext cx="2390081" cy="323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93"/>
              </a:lnSpc>
              <a:spcBef>
                <a:spcPts val="114"/>
              </a:spcBef>
            </a:pPr>
            <a:r>
              <a:rPr sz="2600" baseline="10405" dirty="0">
                <a:latin typeface="Times New Roman"/>
                <a:cs typeface="Times New Roman"/>
              </a:rPr>
              <a:t>d</a:t>
            </a:r>
            <a:r>
              <a:rPr baseline="4294" dirty="0">
                <a:latin typeface="Times New Roman"/>
                <a:cs typeface="Times New Roman"/>
              </a:rPr>
              <a:t>j </a:t>
            </a:r>
            <a:r>
              <a:rPr spc="35" baseline="4294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=</a:t>
            </a:r>
            <a:r>
              <a:rPr sz="2600" spc="-238" baseline="10405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min</a:t>
            </a:r>
            <a:r>
              <a:rPr sz="2600" baseline="6169" dirty="0">
                <a:latin typeface="Meiryo"/>
                <a:cs typeface="Meiryo"/>
              </a:rPr>
              <a:t>{</a:t>
            </a:r>
            <a:r>
              <a:rPr sz="2600" baseline="10405" dirty="0">
                <a:latin typeface="Times New Roman"/>
                <a:cs typeface="Times New Roman"/>
              </a:rPr>
              <a:t>d</a:t>
            </a:r>
            <a:r>
              <a:rPr baseline="4294" dirty="0">
                <a:latin typeface="Times New Roman"/>
                <a:cs typeface="Times New Roman"/>
              </a:rPr>
              <a:t>j</a:t>
            </a:r>
            <a:r>
              <a:rPr spc="-188" baseline="4294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,</a:t>
            </a:r>
            <a:r>
              <a:rPr sz="2600" spc="-33" baseline="10405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d</a:t>
            </a:r>
            <a:r>
              <a:rPr baseline="4294" dirty="0">
                <a:latin typeface="Times New Roman"/>
                <a:cs typeface="Times New Roman"/>
              </a:rPr>
              <a:t>i</a:t>
            </a:r>
            <a:r>
              <a:rPr spc="113" baseline="4294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+</a:t>
            </a:r>
            <a:r>
              <a:rPr sz="2600" spc="-345" baseline="10405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c</a:t>
            </a:r>
            <a:r>
              <a:rPr baseline="4294" dirty="0">
                <a:latin typeface="Times New Roman"/>
                <a:cs typeface="Times New Roman"/>
              </a:rPr>
              <a:t>ij</a:t>
            </a:r>
            <a:r>
              <a:rPr spc="-188" baseline="4294" dirty="0">
                <a:latin typeface="Times New Roman"/>
                <a:cs typeface="Times New Roman"/>
              </a:rPr>
              <a:t> </a:t>
            </a:r>
            <a:r>
              <a:rPr sz="2600" baseline="6169" dirty="0">
                <a:latin typeface="Meiryo"/>
                <a:cs typeface="Meiryo"/>
              </a:rPr>
              <a:t>}</a:t>
            </a:r>
            <a:endParaRPr sz="1700">
              <a:latin typeface="Meiryo"/>
              <a:cs typeface="Meiry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46218" y="3026759"/>
            <a:ext cx="492492" cy="24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04"/>
              </a:lnSpc>
              <a:spcBef>
                <a:spcPts val="90"/>
              </a:spcBef>
            </a:pPr>
            <a:r>
              <a:rPr sz="1700" dirty="0">
                <a:latin typeface="Times New Roman"/>
                <a:cs typeface="Times New Roman"/>
              </a:rPr>
              <a:t>new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91368" y="3406107"/>
            <a:ext cx="5168389" cy="258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20"/>
              </a:lnSpc>
              <a:spcBef>
                <a:spcPts val="96"/>
              </a:spcBef>
            </a:pPr>
            <a:r>
              <a:rPr dirty="0">
                <a:latin typeface="Times New Roman"/>
                <a:cs typeface="Times New Roman"/>
              </a:rPr>
              <a:t>cost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link</a:t>
            </a:r>
            <a:r>
              <a:rPr spc="42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(i,</a:t>
            </a:r>
            <a:r>
              <a:rPr sz="1700" spc="-261" dirty="0">
                <a:latin typeface="Times New Roman"/>
                <a:cs typeface="Times New Roman"/>
              </a:rPr>
              <a:t> </a:t>
            </a:r>
            <a:r>
              <a:rPr sz="1700" spc="102" dirty="0">
                <a:latin typeface="Times New Roman"/>
                <a:cs typeface="Times New Roman"/>
              </a:rPr>
              <a:t>j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dirty="0">
                <a:latin typeface="Times New Roman"/>
                <a:cs typeface="Times New Roman"/>
              </a:rPr>
              <a:t>,</a:t>
            </a:r>
            <a:r>
              <a:rPr spc="157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as</a:t>
            </a:r>
            <a:r>
              <a:rPr spc="21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given</a:t>
            </a:r>
            <a:r>
              <a:rPr spc="6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</a:t>
            </a:r>
            <a:r>
              <a:rPr spc="12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35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ne</a:t>
            </a:r>
            <a:r>
              <a:rPr spc="-48" dirty="0">
                <a:latin typeface="Times New Roman"/>
                <a:cs typeface="Times New Roman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wo</a:t>
            </a:r>
            <a:r>
              <a:rPr dirty="0">
                <a:latin typeface="Times New Roman"/>
                <a:cs typeface="Times New Roman"/>
              </a:rPr>
              <a:t>rk</a:t>
            </a:r>
            <a:r>
              <a:rPr spc="293" dirty="0">
                <a:latin typeface="Times New Roman"/>
                <a:cs typeface="Times New Roman"/>
              </a:rPr>
              <a:t> </a:t>
            </a:r>
            <a:r>
              <a:rPr spc="-53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roblem.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83530" y="3410771"/>
            <a:ext cx="638570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where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68494" y="3410771"/>
            <a:ext cx="602071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is</a:t>
            </a:r>
            <a:r>
              <a:rPr spc="8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42881" y="3418262"/>
            <a:ext cx="290376" cy="255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07"/>
              </a:lnSpc>
              <a:spcBef>
                <a:spcPts val="95"/>
              </a:spcBef>
            </a:pPr>
            <a:r>
              <a:rPr sz="2600" baseline="2973" dirty="0">
                <a:latin typeface="Times New Roman"/>
                <a:cs typeface="Times New Roman"/>
              </a:rPr>
              <a:t>c</a:t>
            </a:r>
            <a:r>
              <a:rPr baseline="-6441" dirty="0">
                <a:latin typeface="Times New Roman"/>
                <a:cs typeface="Times New Roman"/>
              </a:rPr>
              <a:t>ij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3798" y="3954841"/>
            <a:ext cx="363751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(2)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6199" y="3954842"/>
            <a:ext cx="1887935" cy="624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15"/>
              </a:lnSpc>
              <a:spcBef>
                <a:spcPts val="233"/>
              </a:spcBef>
            </a:pPr>
            <a:r>
              <a:rPr dirty="0">
                <a:latin typeface="Times New Roman"/>
                <a:cs typeface="Times New Roman"/>
              </a:rPr>
              <a:t>Determine</a:t>
            </a:r>
            <a:r>
              <a:rPr spc="44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34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 </a:t>
            </a:r>
            <a:endParaRPr>
              <a:latin typeface="Times New Roman"/>
              <a:cs typeface="Times New Roman"/>
            </a:endParaRPr>
          </a:p>
          <a:p>
            <a:pPr marL="11397">
              <a:lnSpc>
                <a:spcPts val="3393"/>
              </a:lnSpc>
            </a:pPr>
            <a:r>
              <a:rPr dirty="0">
                <a:latin typeface="Times New Roman"/>
                <a:cs typeface="Times New Roman"/>
              </a:rPr>
              <a:t>n</a:t>
            </a:r>
            <a:r>
              <a:rPr spc="48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des</a:t>
            </a:r>
            <a:r>
              <a:rPr spc="221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j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Meiryo"/>
                <a:cs typeface="Meiryo"/>
              </a:rPr>
              <a:t>∈</a:t>
            </a:r>
            <a:r>
              <a:rPr sz="1700" spc="-222" dirty="0">
                <a:latin typeface="Meiryo"/>
                <a:cs typeface="Meiryo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J</a:t>
            </a:r>
            <a:r>
              <a:rPr sz="1700" spc="-26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,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92388" y="3954841"/>
            <a:ext cx="4974005" cy="2629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70"/>
              </a:lnSpc>
              <a:spcBef>
                <a:spcPts val="98"/>
              </a:spcBef>
            </a:pPr>
            <a:r>
              <a:rPr sz="2600" baseline="2973" dirty="0">
                <a:latin typeface="Times New Roman"/>
                <a:cs typeface="Times New Roman"/>
              </a:rPr>
              <a:t>j</a:t>
            </a:r>
            <a:r>
              <a:rPr sz="2600" spc="382" baseline="2973" dirty="0">
                <a:latin typeface="Times New Roman"/>
                <a:cs typeface="Times New Roman"/>
              </a:rPr>
              <a:t> </a:t>
            </a:r>
            <a:r>
              <a:rPr sz="2800" baseline="2828" dirty="0">
                <a:latin typeface="Times New Roman"/>
                <a:cs typeface="Times New Roman"/>
              </a:rPr>
              <a:t>that</a:t>
            </a:r>
            <a:r>
              <a:rPr sz="2800" spc="-320" baseline="2828" dirty="0">
                <a:latin typeface="Times New Roman"/>
                <a:cs typeface="Times New Roman"/>
              </a:rPr>
              <a:t> </a:t>
            </a:r>
            <a:r>
              <a:rPr sz="2800" baseline="2828" dirty="0">
                <a:latin typeface="Times New Roman"/>
                <a:cs typeface="Times New Roman"/>
              </a:rPr>
              <a:t>has</a:t>
            </a:r>
            <a:r>
              <a:rPr sz="2800" spc="377" baseline="2828" dirty="0">
                <a:latin typeface="Times New Roman"/>
                <a:cs typeface="Times New Roman"/>
              </a:rPr>
              <a:t> </a:t>
            </a:r>
            <a:r>
              <a:rPr sz="2800" baseline="2828" dirty="0">
                <a:latin typeface="Times New Roman"/>
                <a:cs typeface="Times New Roman"/>
              </a:rPr>
              <a:t>the </a:t>
            </a:r>
            <a:r>
              <a:rPr sz="2800" spc="22" baseline="2828" dirty="0">
                <a:latin typeface="Times New Roman"/>
                <a:cs typeface="Times New Roman"/>
              </a:rPr>
              <a:t> </a:t>
            </a:r>
            <a:r>
              <a:rPr sz="2800" baseline="2828" dirty="0">
                <a:latin typeface="Times New Roman"/>
                <a:cs typeface="Times New Roman"/>
              </a:rPr>
              <a:t>smallest</a:t>
            </a:r>
            <a:r>
              <a:rPr sz="2800" spc="381" baseline="2828" dirty="0">
                <a:latin typeface="Times New Roman"/>
                <a:cs typeface="Times New Roman"/>
              </a:rPr>
              <a:t> </a:t>
            </a:r>
            <a:r>
              <a:rPr sz="2800" baseline="2828" dirty="0">
                <a:latin typeface="Times New Roman"/>
                <a:cs typeface="Times New Roman"/>
              </a:rPr>
              <a:t>distance </a:t>
            </a:r>
            <a:r>
              <a:rPr sz="2800" spc="52" baseline="2828" dirty="0">
                <a:latin typeface="Times New Roman"/>
                <a:cs typeface="Times New Roman"/>
              </a:rPr>
              <a:t> </a:t>
            </a:r>
            <a:r>
              <a:rPr sz="2800" baseline="2828" dirty="0">
                <a:latin typeface="Times New Roman"/>
                <a:cs typeface="Times New Roman"/>
              </a:rPr>
              <a:t>value</a:t>
            </a:r>
            <a:r>
              <a:rPr sz="2800" spc="258" baseline="2828" dirty="0">
                <a:latin typeface="Times New Roman"/>
                <a:cs typeface="Times New Roman"/>
              </a:rPr>
              <a:t> </a:t>
            </a:r>
            <a:r>
              <a:rPr sz="2600" baseline="2973" dirty="0">
                <a:latin typeface="Times New Roman"/>
                <a:cs typeface="Times New Roman"/>
              </a:rPr>
              <a:t>d</a:t>
            </a:r>
            <a:r>
              <a:rPr baseline="-6441" dirty="0">
                <a:latin typeface="Times New Roman"/>
                <a:cs typeface="Times New Roman"/>
              </a:rPr>
              <a:t>j  </a:t>
            </a:r>
            <a:r>
              <a:rPr spc="-53" baseline="-6441" dirty="0">
                <a:latin typeface="Times New Roman"/>
                <a:cs typeface="Times New Roman"/>
              </a:rPr>
              <a:t> </a:t>
            </a:r>
            <a:r>
              <a:rPr sz="2800" baseline="2828" dirty="0">
                <a:latin typeface="Times New Roman"/>
                <a:cs typeface="Times New Roman"/>
              </a:rPr>
              <a:t>among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01076" y="3954841"/>
            <a:ext cx="287651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all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89513" y="4561253"/>
            <a:ext cx="1036861" cy="423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3"/>
              </a:lnSpc>
              <a:spcBef>
                <a:spcPts val="92"/>
              </a:spcBef>
            </a:pPr>
            <a:r>
              <a:rPr sz="2600" baseline="-1486" dirty="0">
                <a:latin typeface="Times New Roman"/>
                <a:cs typeface="Times New Roman"/>
              </a:rPr>
              <a:t>min</a:t>
            </a:r>
            <a:r>
              <a:rPr sz="2600" spc="-217" baseline="-1486" dirty="0">
                <a:latin typeface="Times New Roman"/>
                <a:cs typeface="Times New Roman"/>
              </a:rPr>
              <a:t> </a:t>
            </a:r>
            <a:r>
              <a:rPr sz="2600" baseline="-1486" dirty="0">
                <a:latin typeface="Times New Roman"/>
                <a:cs typeface="Times New Roman"/>
              </a:rPr>
              <a:t>d</a:t>
            </a:r>
            <a:r>
              <a:rPr baseline="-12883" dirty="0">
                <a:latin typeface="Times New Roman"/>
                <a:cs typeface="Times New Roman"/>
              </a:rPr>
              <a:t>j </a:t>
            </a:r>
            <a:r>
              <a:rPr spc="35" baseline="-12883" dirty="0">
                <a:latin typeface="Times New Roman"/>
                <a:cs typeface="Times New Roman"/>
              </a:rPr>
              <a:t> </a:t>
            </a:r>
            <a:r>
              <a:rPr sz="2600" baseline="-1486" dirty="0">
                <a:latin typeface="Times New Roman"/>
                <a:cs typeface="Times New Roman"/>
              </a:rPr>
              <a:t>=</a:t>
            </a:r>
            <a:endParaRPr sz="1700">
              <a:latin typeface="Times New Roman"/>
              <a:cs typeface="Times New Roman"/>
            </a:endParaRPr>
          </a:p>
          <a:p>
            <a:pPr marL="76586" marR="44760">
              <a:lnSpc>
                <a:spcPts val="1306"/>
              </a:lnSpc>
            </a:pPr>
            <a:r>
              <a:rPr spc="71" baseline="12883" dirty="0">
                <a:latin typeface="Times New Roman"/>
                <a:cs typeface="Times New Roman"/>
              </a:rPr>
              <a:t>j</a:t>
            </a:r>
            <a:r>
              <a:rPr baseline="7638" dirty="0">
                <a:latin typeface="Meiryo"/>
                <a:cs typeface="Meiryo"/>
              </a:rPr>
              <a:t>∈</a:t>
            </a:r>
            <a:r>
              <a:rPr baseline="12883" dirty="0">
                <a:latin typeface="Times New Roman"/>
                <a:cs typeface="Times New Roman"/>
              </a:rPr>
              <a:t>J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02924" y="4565918"/>
            <a:ext cx="433410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find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38154" y="4565918"/>
            <a:ext cx="992590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such</a:t>
            </a:r>
            <a:r>
              <a:rPr spc="22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that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6849" y="4573409"/>
            <a:ext cx="253432" cy="24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04"/>
              </a:lnSpc>
              <a:spcBef>
                <a:spcPts val="90"/>
              </a:spcBef>
            </a:pPr>
            <a:r>
              <a:rPr sz="1700" spc="102" dirty="0">
                <a:latin typeface="Times New Roman"/>
                <a:cs typeface="Times New Roman"/>
              </a:rPr>
              <a:t>j</a:t>
            </a:r>
            <a:r>
              <a:rPr baseline="17823" dirty="0">
                <a:latin typeface="Meiryo"/>
                <a:cs typeface="Meiryo"/>
              </a:rPr>
              <a:t>∗</a:t>
            </a:r>
            <a:endParaRPr sz="1200">
              <a:latin typeface="Meiryo"/>
              <a:cs typeface="Meiry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5573" y="4573409"/>
            <a:ext cx="335345" cy="257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34"/>
              </a:lnSpc>
              <a:spcBef>
                <a:spcPts val="96"/>
              </a:spcBef>
            </a:pPr>
            <a:r>
              <a:rPr sz="2600" baseline="4459" dirty="0">
                <a:latin typeface="Times New Roman"/>
                <a:cs typeface="Times New Roman"/>
              </a:rPr>
              <a:t>d</a:t>
            </a:r>
            <a:r>
              <a:rPr spc="71" baseline="-6441" dirty="0">
                <a:latin typeface="Times New Roman"/>
                <a:cs typeface="Times New Roman"/>
              </a:rPr>
              <a:t>j</a:t>
            </a:r>
            <a:r>
              <a:rPr sz="1600" baseline="7161" dirty="0">
                <a:latin typeface="Meiryo"/>
                <a:cs typeface="Meiryo"/>
              </a:rPr>
              <a:t>∗</a:t>
            </a:r>
            <a:endParaRPr sz="1100">
              <a:latin typeface="Meiryo"/>
              <a:cs typeface="Meiry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3798" y="5176142"/>
            <a:ext cx="363751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(3)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6199" y="5176142"/>
            <a:ext cx="2596892" cy="559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Change</a:t>
            </a:r>
            <a:r>
              <a:rPr spc="332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42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la</a:t>
            </a:r>
            <a:r>
              <a:rPr spc="48" dirty="0">
                <a:latin typeface="Times New Roman"/>
                <a:cs typeface="Times New Roman"/>
              </a:rPr>
              <a:t>b</a:t>
            </a:r>
            <a:r>
              <a:rPr dirty="0">
                <a:latin typeface="Times New Roman"/>
                <a:cs typeface="Times New Roman"/>
              </a:rPr>
              <a:t>el</a:t>
            </a:r>
            <a:r>
              <a:rPr spc="18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16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</a:t>
            </a:r>
            <a:endParaRPr>
              <a:latin typeface="Times New Roman"/>
              <a:cs typeface="Times New Roman"/>
            </a:endParaRPr>
          </a:p>
          <a:p>
            <a:pPr marL="11397" marR="35323">
              <a:lnSpc>
                <a:spcPct val="95825"/>
              </a:lnSpc>
              <a:spcBef>
                <a:spcPts val="237"/>
              </a:spcBef>
            </a:pP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pc="23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current</a:t>
            </a:r>
            <a:r>
              <a:rPr spc="19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pc="53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dirty="0">
                <a:latin typeface="Times New Roman"/>
                <a:cs typeface="Times New Roman"/>
              </a:rPr>
              <a:t>.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0627" y="5174972"/>
            <a:ext cx="3994873" cy="255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94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to</a:t>
            </a:r>
            <a:r>
              <a:rPr spc="377" dirty="0">
                <a:latin typeface="Times New Roman"/>
                <a:cs typeface="Times New Roman"/>
              </a:rPr>
              <a:t> </a:t>
            </a:r>
            <a:r>
              <a:rPr spc="66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ermanent</a:t>
            </a:r>
            <a:r>
              <a:rPr spc="19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35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designate</a:t>
            </a:r>
            <a:r>
              <a:rPr spc="45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this</a:t>
            </a:r>
            <a:r>
              <a:rPr spc="32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3758" y="5176142"/>
            <a:ext cx="264750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as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1640" y="5183633"/>
            <a:ext cx="253432" cy="24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04"/>
              </a:lnSpc>
              <a:spcBef>
                <a:spcPts val="90"/>
              </a:spcBef>
            </a:pPr>
            <a:r>
              <a:rPr sz="1700" spc="102" dirty="0">
                <a:latin typeface="Times New Roman"/>
                <a:cs typeface="Times New Roman"/>
              </a:rPr>
              <a:t>j</a:t>
            </a:r>
            <a:r>
              <a:rPr baseline="17823" dirty="0">
                <a:latin typeface="Meiryo"/>
                <a:cs typeface="Meiryo"/>
              </a:rPr>
              <a:t>∗</a:t>
            </a:r>
            <a:endParaRPr sz="1200">
              <a:latin typeface="Meiryo"/>
              <a:cs typeface="Meiry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0762" y="6171896"/>
            <a:ext cx="112809" cy="156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131"/>
              </a:lnSpc>
              <a:spcBef>
                <a:spcPts val="57"/>
              </a:spcBef>
            </a:pP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59867" y="5995942"/>
            <a:ext cx="748145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B556-7C52-48EC-9ECF-16CC7067BD04}" type="slidenum">
              <a:rPr lang="zh-CN" altLang="en-US" smtClean="0">
                <a:solidFill>
                  <a:srgbClr val="000000"/>
                </a:solidFill>
              </a:rPr>
              <a:pPr/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14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Routing problems – find an optimal path in a network</a:t>
            </a:r>
          </a:p>
          <a:p>
            <a:pPr lvl="1">
              <a:lnSpc>
                <a:spcPct val="90000"/>
              </a:lnSpc>
            </a:pPr>
            <a:r>
              <a:rPr lang="en-US"/>
              <a:t>a shortest path in a graph/digraph</a:t>
            </a:r>
          </a:p>
          <a:p>
            <a:pPr lvl="1">
              <a:lnSpc>
                <a:spcPct val="90000"/>
              </a:lnSpc>
            </a:pPr>
            <a:r>
              <a:rPr lang="en-US"/>
              <a:t>a cheapest path in a weighted graph/digraph</a:t>
            </a:r>
          </a:p>
          <a:p>
            <a:pPr>
              <a:lnSpc>
                <a:spcPct val="90000"/>
              </a:lnSpc>
            </a:pPr>
            <a:r>
              <a:rPr lang="en-US"/>
              <a:t>Example – a directed graph that models an airline network</a:t>
            </a:r>
          </a:p>
          <a:p>
            <a:pPr lvl="1">
              <a:lnSpc>
                <a:spcPct val="90000"/>
              </a:lnSpc>
            </a:pPr>
            <a:r>
              <a:rPr lang="en-US"/>
              <a:t>vertices represent cities</a:t>
            </a:r>
          </a:p>
          <a:p>
            <a:pPr lvl="1">
              <a:lnSpc>
                <a:spcPct val="90000"/>
              </a:lnSpc>
            </a:pPr>
            <a:r>
              <a:rPr lang="en-US"/>
              <a:t>direct arcs represent flights connecting cities</a:t>
            </a:r>
          </a:p>
          <a:p>
            <a:pPr>
              <a:lnSpc>
                <a:spcPct val="90000"/>
              </a:lnSpc>
            </a:pPr>
            <a:r>
              <a:rPr lang="en-US"/>
              <a:t>Task: find most direct route (least flights)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B149-B47C-4DE9-A2F9-CBA84B9451C3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Paths</a:t>
            </a:r>
          </a:p>
        </p:txBody>
      </p:sp>
    </p:spTree>
    <p:extLst>
      <p:ext uri="{BB962C8B-B14F-4D97-AF65-F5344CB8AC3E}">
        <p14:creationId xmlns:p14="http://schemas.microsoft.com/office/powerpoint/2010/main" val="354914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1059867" y="6119207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6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5685" y="794446"/>
            <a:ext cx="8046509" cy="9263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28902">
              <a:lnSpc>
                <a:spcPts val="1961"/>
              </a:lnSpc>
              <a:spcBef>
                <a:spcPts val="98"/>
              </a:spcBef>
            </a:pP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Step</a:t>
            </a:r>
            <a:r>
              <a:rPr spc="13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dirty="0">
                <a:latin typeface="Times New Roman"/>
                <a:cs typeface="Times New Roman"/>
              </a:rPr>
              <a:t>.</a:t>
            </a:r>
            <a:r>
              <a:rPr spc="209" dirty="0">
                <a:latin typeface="Times New Roman"/>
                <a:cs typeface="Times New Roman"/>
              </a:rPr>
              <a:t> </a:t>
            </a:r>
            <a:r>
              <a:rPr spc="-161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ermination</a:t>
            </a:r>
            <a:r>
              <a:rPr spc="17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Criterion</a:t>
            </a:r>
            <a:endParaRPr>
              <a:latin typeface="Times New Roman"/>
              <a:cs typeface="Times New Roman"/>
            </a:endParaRPr>
          </a:p>
          <a:p>
            <a:pPr marL="850973">
              <a:lnSpc>
                <a:spcPct val="109756"/>
              </a:lnSpc>
              <a:spcBef>
                <a:spcPts val="830"/>
              </a:spcBef>
            </a:pPr>
            <a:r>
              <a:rPr dirty="0">
                <a:latin typeface="Times New Roman"/>
                <a:cs typeface="Times New Roman"/>
              </a:rPr>
              <a:t>If</a:t>
            </a:r>
            <a:r>
              <a:rPr spc="20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all</a:t>
            </a:r>
            <a:r>
              <a:rPr spc="28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des</a:t>
            </a:r>
            <a:r>
              <a:rPr spc="42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that </a:t>
            </a:r>
            <a:r>
              <a:rPr spc="30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can 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48" dirty="0">
                <a:latin typeface="Times New Roman"/>
                <a:cs typeface="Times New Roman"/>
              </a:rPr>
              <a:t>b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397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reached </a:t>
            </a:r>
            <a:r>
              <a:rPr spc="6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from</a:t>
            </a:r>
            <a:r>
              <a:rPr spc="352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</a:t>
            </a:r>
            <a:r>
              <a:rPr spc="433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</a:t>
            </a:r>
            <a:r>
              <a:rPr sz="1700" spc="252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have</a:t>
            </a:r>
            <a:r>
              <a:rPr spc="387" dirty="0">
                <a:latin typeface="Times New Roman"/>
                <a:cs typeface="Times New Roman"/>
              </a:rPr>
              <a:t> </a:t>
            </a:r>
            <a:r>
              <a:rPr spc="53" dirty="0">
                <a:latin typeface="Times New Roman"/>
                <a:cs typeface="Times New Roman"/>
              </a:rPr>
              <a:t>b</a:t>
            </a:r>
            <a:r>
              <a:rPr dirty="0">
                <a:latin typeface="Times New Roman"/>
                <a:cs typeface="Times New Roman"/>
              </a:rPr>
              <a:t>een</a:t>
            </a:r>
            <a:r>
              <a:rPr spc="440" dirty="0">
                <a:latin typeface="Times New Roman"/>
                <a:cs typeface="Times New Roman"/>
              </a:rPr>
              <a:t> </a:t>
            </a:r>
            <a:r>
              <a:rPr spc="53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ermanently la</a:t>
            </a:r>
            <a:r>
              <a:rPr spc="53" dirty="0">
                <a:latin typeface="Times New Roman"/>
                <a:cs typeface="Times New Roman"/>
              </a:rPr>
              <a:t>b</a:t>
            </a:r>
            <a:r>
              <a:rPr dirty="0">
                <a:latin typeface="Times New Roman"/>
                <a:cs typeface="Times New Roman"/>
              </a:rPr>
              <a:t>eled,</a:t>
            </a:r>
            <a:r>
              <a:rPr spc="22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then</a:t>
            </a:r>
            <a:r>
              <a:rPr spc="14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stop</a:t>
            </a:r>
            <a:r>
              <a:rPr spc="3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-</a:t>
            </a:r>
            <a:r>
              <a:rPr spc="161" dirty="0">
                <a:latin typeface="Times New Roman"/>
                <a:cs typeface="Times New Roman"/>
              </a:rPr>
              <a:t> </a:t>
            </a:r>
            <a:r>
              <a:rPr spc="-53" dirty="0">
                <a:latin typeface="Times New Roman"/>
                <a:cs typeface="Times New Roman"/>
              </a:rPr>
              <a:t>w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103" dirty="0">
                <a:latin typeface="Times New Roman"/>
                <a:cs typeface="Times New Roman"/>
              </a:rPr>
              <a:t> </a:t>
            </a:r>
            <a:r>
              <a:rPr spc="-53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re</a:t>
            </a:r>
            <a:r>
              <a:rPr spc="25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done.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86199" y="1823852"/>
            <a:ext cx="5366789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If</a:t>
            </a:r>
            <a:r>
              <a:rPr spc="83" dirty="0">
                <a:latin typeface="Times New Roman"/>
                <a:cs typeface="Times New Roman"/>
              </a:rPr>
              <a:t> </a:t>
            </a:r>
            <a:r>
              <a:rPr spc="-48" dirty="0">
                <a:latin typeface="Times New Roman"/>
                <a:cs typeface="Times New Roman"/>
              </a:rPr>
              <a:t>w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177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cannot 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reach</a:t>
            </a:r>
            <a:r>
              <a:rPr spc="35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any</a:t>
            </a:r>
            <a:r>
              <a:rPr spc="272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tem</a:t>
            </a:r>
            <a:r>
              <a:rPr spc="48" dirty="0">
                <a:latin typeface="Times New Roman"/>
                <a:cs typeface="Times New Roman"/>
              </a:rPr>
              <a:t>p</a:t>
            </a:r>
            <a:r>
              <a:rPr spc="-48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-53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ry 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la</a:t>
            </a:r>
            <a:r>
              <a:rPr spc="53" dirty="0">
                <a:latin typeface="Times New Roman"/>
                <a:cs typeface="Times New Roman"/>
              </a:rPr>
              <a:t>b</a:t>
            </a:r>
            <a:r>
              <a:rPr dirty="0">
                <a:latin typeface="Times New Roman"/>
                <a:cs typeface="Times New Roman"/>
              </a:rPr>
              <a:t>eled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</a:t>
            </a:r>
            <a:r>
              <a:rPr spc="317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from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83573" y="1823852"/>
            <a:ext cx="375441" cy="559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1413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the</a:t>
            </a:r>
            <a:endParaRPr>
              <a:latin typeface="Times New Roman"/>
              <a:cs typeface="Times New Roman"/>
            </a:endParaRPr>
          </a:p>
          <a:p>
            <a:pPr marL="32355">
              <a:lnSpc>
                <a:spcPct val="95825"/>
              </a:lnSpc>
              <a:spcBef>
                <a:spcPts val="237"/>
              </a:spcBef>
            </a:pPr>
            <a:r>
              <a:rPr spc="-53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re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79818" y="1823852"/>
            <a:ext cx="774786" cy="559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39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current</a:t>
            </a:r>
            <a:endParaRPr>
              <a:latin typeface="Times New Roman"/>
              <a:cs typeface="Times New Roman"/>
            </a:endParaRPr>
          </a:p>
          <a:p>
            <a:pPr marL="11397" marR="35323">
              <a:lnSpc>
                <a:spcPct val="95825"/>
              </a:lnSpc>
              <a:spcBef>
                <a:spcPts val="237"/>
              </a:spcBef>
            </a:pPr>
            <a:r>
              <a:rPr dirty="0">
                <a:latin typeface="Times New Roman"/>
                <a:cs typeface="Times New Roman"/>
              </a:rPr>
              <a:t>done.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84950" y="1823852"/>
            <a:ext cx="603741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n</a:t>
            </a:r>
            <a:r>
              <a:rPr spc="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de,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6199" y="2129391"/>
            <a:ext cx="2920854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then</a:t>
            </a:r>
            <a:r>
              <a:rPr spc="37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all</a:t>
            </a:r>
            <a:r>
              <a:rPr spc="8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35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tem</a:t>
            </a:r>
            <a:r>
              <a:rPr spc="53" dirty="0">
                <a:latin typeface="Times New Roman"/>
                <a:cs typeface="Times New Roman"/>
              </a:rPr>
              <a:t>p</a:t>
            </a:r>
            <a:r>
              <a:rPr spc="-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-53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ry</a:t>
            </a:r>
            <a:r>
              <a:rPr spc="16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la</a:t>
            </a:r>
            <a:r>
              <a:rPr spc="53" dirty="0">
                <a:latin typeface="Times New Roman"/>
                <a:cs typeface="Times New Roman"/>
              </a:rPr>
              <a:t>b</a:t>
            </a:r>
            <a:r>
              <a:rPr dirty="0">
                <a:latin typeface="Times New Roman"/>
                <a:cs typeface="Times New Roman"/>
              </a:rPr>
              <a:t>els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7857" y="2129391"/>
            <a:ext cx="815342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spc="48" dirty="0">
                <a:latin typeface="Times New Roman"/>
                <a:cs typeface="Times New Roman"/>
              </a:rPr>
              <a:t>b</a:t>
            </a:r>
            <a:r>
              <a:rPr dirty="0">
                <a:latin typeface="Times New Roman"/>
                <a:cs typeface="Times New Roman"/>
              </a:rPr>
              <a:t>ecome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64003" y="2129391"/>
            <a:ext cx="1119265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spc="53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ermanent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03833" y="2129391"/>
            <a:ext cx="138314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-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2951" y="2129391"/>
            <a:ext cx="321049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spc="-53" dirty="0">
                <a:latin typeface="Times New Roman"/>
                <a:cs typeface="Times New Roman"/>
              </a:rPr>
              <a:t>w</a:t>
            </a:r>
            <a:r>
              <a:rPr dirty="0">
                <a:latin typeface="Times New Roman"/>
                <a:cs typeface="Times New Roman"/>
              </a:rPr>
              <a:t>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6199" y="2486383"/>
            <a:ext cx="1115209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Otherwise,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1974" y="2486383"/>
            <a:ext cx="297432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go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9971" y="2486383"/>
            <a:ext cx="264511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to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5048" y="2486383"/>
            <a:ext cx="506886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Step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2499" y="2486383"/>
            <a:ext cx="244472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2.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59867" y="5995942"/>
            <a:ext cx="748145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B556-7C52-48EC-9ECF-16CC7067BD04}" type="slidenum">
              <a:rPr lang="zh-CN" altLang="en-US" smtClean="0">
                <a:solidFill>
                  <a:srgbClr val="000000"/>
                </a:solidFill>
              </a:rPr>
              <a:pPr/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2182097" y="1045913"/>
            <a:ext cx="5237018" cy="3812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9867" y="6119207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6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78509" y="804328"/>
            <a:ext cx="999746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Dijkstra’s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9060" y="804328"/>
            <a:ext cx="1110437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Alg</a:t>
            </a:r>
            <a:r>
              <a:rPr spc="-48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rithm: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6781" y="804328"/>
            <a:ext cx="901461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Example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8322" y="5081221"/>
            <a:ext cx="5294267" cy="559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spc="-48" dirty="0">
                <a:latin typeface="Times New Roman"/>
                <a:cs typeface="Times New Roman"/>
              </a:rPr>
              <a:t>W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360" dirty="0">
                <a:latin typeface="Times New Roman"/>
                <a:cs typeface="Times New Roman"/>
              </a:rPr>
              <a:t> </a:t>
            </a:r>
            <a:r>
              <a:rPr spc="-48" dirty="0">
                <a:latin typeface="Times New Roman"/>
                <a:cs typeface="Times New Roman"/>
              </a:rPr>
              <a:t>w</a:t>
            </a:r>
            <a:r>
              <a:rPr dirty="0">
                <a:latin typeface="Times New Roman"/>
                <a:cs typeface="Times New Roman"/>
              </a:rPr>
              <a:t>ant </a:t>
            </a:r>
            <a:r>
              <a:rPr spc="8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 </a:t>
            </a:r>
            <a:r>
              <a:rPr spc="4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find</a:t>
            </a:r>
            <a:r>
              <a:rPr spc="29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9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sh</a:t>
            </a:r>
            <a:r>
              <a:rPr spc="-48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rtest </a:t>
            </a:r>
            <a:r>
              <a:rPr spc="24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path </a:t>
            </a:r>
            <a:r>
              <a:rPr spc="172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from</a:t>
            </a:r>
            <a:r>
              <a:rPr spc="352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</a:t>
            </a:r>
            <a:r>
              <a:rPr spc="43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</a:t>
            </a:r>
            <a:r>
              <a:rPr spc="352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endParaRPr>
              <a:latin typeface="Times New Roman"/>
              <a:cs typeface="Times New Roman"/>
            </a:endParaRPr>
          </a:p>
          <a:p>
            <a:pPr marL="11397" marR="35323">
              <a:lnSpc>
                <a:spcPct val="95825"/>
              </a:lnSpc>
              <a:spcBef>
                <a:spcPts val="237"/>
              </a:spcBef>
            </a:pPr>
            <a:r>
              <a:rPr dirty="0">
                <a:latin typeface="Times New Roman"/>
                <a:cs typeface="Times New Roman"/>
              </a:rPr>
              <a:t>Dijkstra’s</a:t>
            </a:r>
            <a:r>
              <a:rPr spc="17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alg</a:t>
            </a:r>
            <a:r>
              <a:rPr spc="-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rithm.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7965" y="5081221"/>
            <a:ext cx="2200647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all</a:t>
            </a:r>
            <a:r>
              <a:rPr spc="27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other </a:t>
            </a:r>
            <a:r>
              <a:rPr spc="107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des</a:t>
            </a:r>
            <a:r>
              <a:rPr spc="41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using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59867" y="5995942"/>
            <a:ext cx="748145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B556-7C52-48EC-9ECF-16CC7067BD04}" type="slidenum">
              <a:rPr lang="zh-CN" altLang="en-US" smtClean="0">
                <a:solidFill>
                  <a:srgbClr val="000000"/>
                </a:solidFill>
              </a:rPr>
              <a:pPr/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2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4853607" y="1498581"/>
            <a:ext cx="3740727" cy="2723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59866" y="6119206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6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98299" y="800254"/>
            <a:ext cx="1672908" cy="300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48"/>
              </a:lnSpc>
              <a:spcBef>
                <a:spcPts val="112"/>
              </a:spcBef>
            </a:pPr>
            <a:r>
              <a:rPr sz="3300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Initialization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10217" y="800254"/>
            <a:ext cx="171045" cy="300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48"/>
              </a:lnSpc>
              <a:spcBef>
                <a:spcPts val="112"/>
              </a:spcBef>
            </a:pPr>
            <a:r>
              <a:rPr sz="3300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19986" y="800254"/>
            <a:ext cx="663557" cy="300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48"/>
              </a:lnSpc>
              <a:spcBef>
                <a:spcPts val="112"/>
              </a:spcBef>
            </a:pPr>
            <a:r>
              <a:rPr sz="3300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Step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22268" y="800254"/>
            <a:ext cx="223415" cy="300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48"/>
              </a:lnSpc>
              <a:spcBef>
                <a:spcPts val="112"/>
              </a:spcBef>
            </a:pPr>
            <a:r>
              <a:rPr sz="3300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6979" y="1913492"/>
            <a:ext cx="3660935" cy="559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52"/>
              </a:lnSpc>
              <a:spcBef>
                <a:spcPts val="112"/>
              </a:spcBef>
            </a:pPr>
            <a:r>
              <a:rPr sz="2600" baseline="6169" dirty="0">
                <a:solidFill>
                  <a:srgbClr val="FF0000"/>
                </a:solidFill>
                <a:latin typeface="Meiryo"/>
                <a:cs typeface="Meiryo"/>
              </a:rPr>
              <a:t>•</a:t>
            </a:r>
            <a:r>
              <a:rPr sz="2600" spc="-57" baseline="6169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N</a:t>
            </a:r>
            <a:r>
              <a:rPr sz="2800" spc="53" baseline="9898" dirty="0">
                <a:latin typeface="Times New Roman"/>
                <a:cs typeface="Times New Roman"/>
              </a:rPr>
              <a:t>o</a:t>
            </a:r>
            <a:r>
              <a:rPr sz="2800" baseline="9898" dirty="0">
                <a:latin typeface="Times New Roman"/>
                <a:cs typeface="Times New Roman"/>
              </a:rPr>
              <a:t>de</a:t>
            </a:r>
            <a:r>
              <a:rPr sz="2800" spc="-19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1</a:t>
            </a:r>
            <a:r>
              <a:rPr sz="2800" spc="-31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is</a:t>
            </a:r>
            <a:r>
              <a:rPr sz="2800" spc="-104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designated</a:t>
            </a:r>
            <a:r>
              <a:rPr sz="2800" spc="215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as</a:t>
            </a:r>
            <a:r>
              <a:rPr sz="2800" spc="30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the</a:t>
            </a:r>
            <a:r>
              <a:rPr sz="2800" spc="171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current</a:t>
            </a:r>
            <a:endParaRPr>
              <a:latin typeface="Times New Roman"/>
              <a:cs typeface="Times New Roman"/>
            </a:endParaRPr>
          </a:p>
          <a:p>
            <a:pPr marL="198184" marR="45244">
              <a:lnSpc>
                <a:spcPts val="2073"/>
              </a:lnSpc>
            </a:pPr>
            <a:r>
              <a:rPr dirty="0">
                <a:latin typeface="Times New Roman"/>
                <a:cs typeface="Times New Roman"/>
              </a:rPr>
              <a:t>n</a:t>
            </a:r>
            <a:r>
              <a:rPr spc="48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6978" y="2880081"/>
            <a:ext cx="3146654" cy="323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93"/>
              </a:lnSpc>
              <a:spcBef>
                <a:spcPts val="114"/>
              </a:spcBef>
            </a:pPr>
            <a:r>
              <a:rPr sz="2600" baseline="6169" dirty="0">
                <a:solidFill>
                  <a:srgbClr val="FF0000"/>
                </a:solidFill>
                <a:latin typeface="Meiryo"/>
                <a:cs typeface="Meiryo"/>
              </a:rPr>
              <a:t>•</a:t>
            </a:r>
            <a:r>
              <a:rPr sz="2600" spc="-57" baseline="6169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The</a:t>
            </a:r>
            <a:r>
              <a:rPr sz="2800" spc="333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state </a:t>
            </a:r>
            <a:r>
              <a:rPr sz="2800" spc="71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of</a:t>
            </a:r>
            <a:r>
              <a:rPr sz="2800" spc="110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n</a:t>
            </a:r>
            <a:r>
              <a:rPr sz="2800" spc="53" baseline="9898" dirty="0">
                <a:latin typeface="Times New Roman"/>
                <a:cs typeface="Times New Roman"/>
              </a:rPr>
              <a:t>o</a:t>
            </a:r>
            <a:r>
              <a:rPr sz="2800" baseline="9898" dirty="0">
                <a:latin typeface="Times New Roman"/>
                <a:cs typeface="Times New Roman"/>
              </a:rPr>
              <a:t>de</a:t>
            </a:r>
            <a:r>
              <a:rPr sz="2800" spc="232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1</a:t>
            </a:r>
            <a:r>
              <a:rPr sz="2800" spc="157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is</a:t>
            </a:r>
            <a:r>
              <a:rPr sz="2800" spc="83" baseline="9898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(0,</a:t>
            </a:r>
            <a:r>
              <a:rPr sz="2600" spc="-153" baseline="10405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p)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7157" y="3545796"/>
            <a:ext cx="731512" cy="323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93"/>
              </a:lnSpc>
              <a:spcBef>
                <a:spcPts val="114"/>
              </a:spcBef>
            </a:pPr>
            <a:r>
              <a:rPr sz="2600" baseline="10405" dirty="0">
                <a:latin typeface="Times New Roman"/>
                <a:cs typeface="Times New Roman"/>
              </a:rPr>
              <a:t>(</a:t>
            </a:r>
            <a:r>
              <a:rPr sz="2600" baseline="6169" dirty="0">
                <a:latin typeface="Meiryo"/>
                <a:cs typeface="Meiryo"/>
              </a:rPr>
              <a:t>∞</a:t>
            </a:r>
            <a:r>
              <a:rPr sz="2600" baseline="10405" dirty="0">
                <a:latin typeface="Times New Roman"/>
                <a:cs typeface="Times New Roman"/>
              </a:rPr>
              <a:t>,</a:t>
            </a:r>
            <a:r>
              <a:rPr sz="2600" spc="-120" baseline="10405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t)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6979" y="3550460"/>
            <a:ext cx="808021" cy="3189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52"/>
              </a:lnSpc>
              <a:spcBef>
                <a:spcPts val="112"/>
              </a:spcBef>
            </a:pPr>
            <a:r>
              <a:rPr sz="2600" baseline="6169" dirty="0">
                <a:solidFill>
                  <a:srgbClr val="FF0000"/>
                </a:solidFill>
                <a:latin typeface="Meiryo"/>
                <a:cs typeface="Meiryo"/>
              </a:rPr>
              <a:t>•</a:t>
            </a:r>
            <a:r>
              <a:rPr sz="2600" spc="-57" baseline="6169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Every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2652" y="3550460"/>
            <a:ext cx="575352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other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5469" y="3550460"/>
            <a:ext cx="537183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n</a:t>
            </a:r>
            <a:r>
              <a:rPr spc="48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0355" y="3550460"/>
            <a:ext cx="388085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has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6141" y="3550460"/>
            <a:ext cx="543385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state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59866" y="5995941"/>
            <a:ext cx="748145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B556-7C52-48EC-9ECF-16CC7067BD04}" type="slidenum">
              <a:rPr lang="zh-CN" altLang="en-US" smtClean="0">
                <a:solidFill>
                  <a:srgbClr val="000000"/>
                </a:solidFill>
              </a:rPr>
              <a:pPr/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46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4853607" y="1067293"/>
            <a:ext cx="3740727" cy="2723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59867" y="6119207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6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96979" y="800254"/>
            <a:ext cx="3782550" cy="8147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1397" algn="r">
              <a:lnSpc>
                <a:spcPts val="2190"/>
              </a:lnSpc>
              <a:spcBef>
                <a:spcPts val="10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Step</a:t>
            </a:r>
            <a:endParaRPr sz="2200">
              <a:latin typeface="Times New Roman"/>
              <a:cs typeface="Times New Roman"/>
            </a:endParaRPr>
          </a:p>
          <a:p>
            <a:pPr marL="11397">
              <a:lnSpc>
                <a:spcPts val="2104"/>
              </a:lnSpc>
            </a:pPr>
            <a:r>
              <a:rPr sz="2600" baseline="7051" dirty="0">
                <a:solidFill>
                  <a:srgbClr val="FF0000"/>
                </a:solidFill>
                <a:latin typeface="Meiryo"/>
                <a:cs typeface="Meiryo"/>
              </a:rPr>
              <a:t>•</a:t>
            </a:r>
            <a:r>
              <a:rPr sz="2600" spc="-57" baseline="7051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2800" baseline="11312" dirty="0">
                <a:latin typeface="Times New Roman"/>
                <a:cs typeface="Times New Roman"/>
              </a:rPr>
              <a:t>N</a:t>
            </a:r>
            <a:r>
              <a:rPr sz="2800" spc="53" baseline="11312" dirty="0">
                <a:latin typeface="Times New Roman"/>
                <a:cs typeface="Times New Roman"/>
              </a:rPr>
              <a:t>o</a:t>
            </a:r>
            <a:r>
              <a:rPr sz="2800" baseline="11312" dirty="0">
                <a:latin typeface="Times New Roman"/>
                <a:cs typeface="Times New Roman"/>
              </a:rPr>
              <a:t>des</a:t>
            </a:r>
            <a:r>
              <a:rPr sz="2800" spc="309" baseline="11312" dirty="0">
                <a:latin typeface="Times New Roman"/>
                <a:cs typeface="Times New Roman"/>
              </a:rPr>
              <a:t> </a:t>
            </a:r>
            <a:r>
              <a:rPr sz="2800" baseline="11312" dirty="0">
                <a:latin typeface="Times New Roman"/>
                <a:cs typeface="Times New Roman"/>
              </a:rPr>
              <a:t>2,</a:t>
            </a:r>
            <a:r>
              <a:rPr sz="2800" spc="398" baseline="11312" dirty="0">
                <a:latin typeface="Times New Roman"/>
                <a:cs typeface="Times New Roman"/>
              </a:rPr>
              <a:t> </a:t>
            </a:r>
            <a:r>
              <a:rPr sz="2800" baseline="11312" dirty="0">
                <a:latin typeface="Times New Roman"/>
                <a:cs typeface="Times New Roman"/>
              </a:rPr>
              <a:t>3,and </a:t>
            </a:r>
            <a:r>
              <a:rPr sz="2800" spc="48" baseline="11312" dirty="0">
                <a:latin typeface="Times New Roman"/>
                <a:cs typeface="Times New Roman"/>
              </a:rPr>
              <a:t> </a:t>
            </a:r>
            <a:r>
              <a:rPr sz="2800" baseline="11312" dirty="0">
                <a:latin typeface="Times New Roman"/>
                <a:cs typeface="Times New Roman"/>
              </a:rPr>
              <a:t>6</a:t>
            </a:r>
            <a:r>
              <a:rPr sz="2800" spc="307" baseline="11312" dirty="0">
                <a:latin typeface="Times New Roman"/>
                <a:cs typeface="Times New Roman"/>
              </a:rPr>
              <a:t> </a:t>
            </a:r>
            <a:r>
              <a:rPr sz="2800" baseline="11312" dirty="0">
                <a:latin typeface="Times New Roman"/>
                <a:cs typeface="Times New Roman"/>
              </a:rPr>
              <a:t>can</a:t>
            </a:r>
            <a:r>
              <a:rPr sz="2800" spc="405" baseline="11312" dirty="0">
                <a:latin typeface="Times New Roman"/>
                <a:cs typeface="Times New Roman"/>
              </a:rPr>
              <a:t> </a:t>
            </a:r>
            <a:r>
              <a:rPr sz="2800" spc="48" baseline="11312" dirty="0">
                <a:latin typeface="Times New Roman"/>
                <a:cs typeface="Times New Roman"/>
              </a:rPr>
              <a:t>b</a:t>
            </a:r>
            <a:r>
              <a:rPr sz="2800" baseline="11312" dirty="0">
                <a:latin typeface="Times New Roman"/>
                <a:cs typeface="Times New Roman"/>
              </a:rPr>
              <a:t>e</a:t>
            </a:r>
            <a:r>
              <a:rPr sz="2800" spc="352" baseline="11312" dirty="0">
                <a:latin typeface="Times New Roman"/>
                <a:cs typeface="Times New Roman"/>
              </a:rPr>
              <a:t> </a:t>
            </a:r>
            <a:r>
              <a:rPr sz="2800" baseline="11312" dirty="0">
                <a:latin typeface="Times New Roman"/>
                <a:cs typeface="Times New Roman"/>
              </a:rPr>
              <a:t>reached</a:t>
            </a:r>
            <a:endParaRPr>
              <a:latin typeface="Times New Roman"/>
              <a:cs typeface="Times New Roman"/>
            </a:endParaRPr>
          </a:p>
          <a:p>
            <a:pPr marL="198184">
              <a:lnSpc>
                <a:spcPts val="2073"/>
              </a:lnSpc>
            </a:pPr>
            <a:r>
              <a:rPr dirty="0">
                <a:latin typeface="Times New Roman"/>
                <a:cs typeface="Times New Roman"/>
              </a:rPr>
              <a:t>from</a:t>
            </a:r>
            <a:r>
              <a:rPr spc="18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36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current</a:t>
            </a:r>
            <a:r>
              <a:rPr spc="40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</a:t>
            </a:r>
            <a:r>
              <a:rPr spc="22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61465" y="800254"/>
            <a:ext cx="223415" cy="300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48"/>
              </a:lnSpc>
              <a:spcBef>
                <a:spcPts val="112"/>
              </a:spcBef>
            </a:pPr>
            <a:r>
              <a:rPr sz="3300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96979" y="1718007"/>
            <a:ext cx="2636568" cy="559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52"/>
              </a:lnSpc>
              <a:spcBef>
                <a:spcPts val="112"/>
              </a:spcBef>
            </a:pPr>
            <a:r>
              <a:rPr sz="2600" baseline="6169" dirty="0">
                <a:solidFill>
                  <a:srgbClr val="FF0000"/>
                </a:solidFill>
                <a:latin typeface="Meiryo"/>
                <a:cs typeface="Meiryo"/>
              </a:rPr>
              <a:t>•</a:t>
            </a:r>
            <a:r>
              <a:rPr sz="2600" spc="-57" baseline="6169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U</a:t>
            </a:r>
            <a:r>
              <a:rPr sz="2800" spc="48" baseline="9898" dirty="0">
                <a:latin typeface="Times New Roman"/>
                <a:cs typeface="Times New Roman"/>
              </a:rPr>
              <a:t>p</a:t>
            </a:r>
            <a:r>
              <a:rPr sz="2800" baseline="9898" dirty="0">
                <a:latin typeface="Times New Roman"/>
                <a:cs typeface="Times New Roman"/>
              </a:rPr>
              <a:t>date </a:t>
            </a:r>
            <a:r>
              <a:rPr sz="2800" spc="271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distance </a:t>
            </a:r>
            <a:r>
              <a:rPr sz="2800" spc="267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values</a:t>
            </a:r>
            <a:endParaRPr>
              <a:latin typeface="Times New Roman"/>
              <a:cs typeface="Times New Roman"/>
            </a:endParaRPr>
          </a:p>
          <a:p>
            <a:pPr marL="198184" marR="45244">
              <a:lnSpc>
                <a:spcPts val="2073"/>
              </a:lnSpc>
            </a:pPr>
            <a:r>
              <a:rPr dirty="0">
                <a:latin typeface="Times New Roman"/>
                <a:cs typeface="Times New Roman"/>
              </a:rPr>
              <a:t>n</a:t>
            </a:r>
            <a:r>
              <a:rPr spc="48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87002" y="1718007"/>
            <a:ext cx="960862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f</a:t>
            </a:r>
            <a:r>
              <a:rPr spc="-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r  these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79531" y="2781889"/>
            <a:ext cx="584437" cy="9731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4270">
              <a:lnSpc>
                <a:spcPts val="2010"/>
              </a:lnSpc>
              <a:spcBef>
                <a:spcPts val="100"/>
              </a:spcBef>
            </a:pPr>
            <a:r>
              <a:rPr sz="2600" baseline="2973" dirty="0">
                <a:latin typeface="Times New Roman"/>
                <a:cs typeface="Times New Roman"/>
              </a:rPr>
              <a:t>d</a:t>
            </a:r>
            <a:r>
              <a:rPr baseline="-6441" dirty="0">
                <a:latin typeface="Times New Roman"/>
                <a:cs typeface="Times New Roman"/>
              </a:rPr>
              <a:t>2</a:t>
            </a:r>
            <a:r>
              <a:rPr spc="223" baseline="-6441" dirty="0">
                <a:latin typeface="Times New Roman"/>
                <a:cs typeface="Times New Roman"/>
              </a:rPr>
              <a:t> </a:t>
            </a:r>
            <a:r>
              <a:rPr sz="2600" baseline="2973" dirty="0">
                <a:latin typeface="Times New Roman"/>
                <a:cs typeface="Times New Roman"/>
              </a:rPr>
              <a:t>=</a:t>
            </a:r>
            <a:endParaRPr sz="1700">
              <a:latin typeface="Times New Roman"/>
              <a:cs typeface="Times New Roman"/>
            </a:endParaRPr>
          </a:p>
          <a:p>
            <a:pPr marL="11397">
              <a:lnSpc>
                <a:spcPts val="1867"/>
              </a:lnSpc>
              <a:spcBef>
                <a:spcPts val="638"/>
              </a:spcBef>
            </a:pPr>
            <a:r>
              <a:rPr sz="1700" dirty="0">
                <a:latin typeface="Times New Roman"/>
                <a:cs typeface="Times New Roman"/>
              </a:rPr>
              <a:t>d</a:t>
            </a:r>
            <a:r>
              <a:rPr baseline="-10736" dirty="0">
                <a:latin typeface="Times New Roman"/>
                <a:cs typeface="Times New Roman"/>
              </a:rPr>
              <a:t>3</a:t>
            </a:r>
            <a:r>
              <a:rPr spc="223" baseline="-10736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endParaRPr sz="1700">
              <a:latin typeface="Times New Roman"/>
              <a:cs typeface="Times New Roman"/>
            </a:endParaRPr>
          </a:p>
          <a:p>
            <a:pPr marL="11397" marR="4270">
              <a:lnSpc>
                <a:spcPts val="1867"/>
              </a:lnSpc>
              <a:spcBef>
                <a:spcPts val="963"/>
              </a:spcBef>
            </a:pPr>
            <a:r>
              <a:rPr sz="1700" dirty="0">
                <a:latin typeface="Times New Roman"/>
                <a:cs typeface="Times New Roman"/>
              </a:rPr>
              <a:t>d</a:t>
            </a:r>
            <a:r>
              <a:rPr baseline="-10736" dirty="0">
                <a:latin typeface="Times New Roman"/>
                <a:cs typeface="Times New Roman"/>
              </a:rPr>
              <a:t>6</a:t>
            </a:r>
            <a:r>
              <a:rPr spc="223" baseline="-10736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67510" y="2781889"/>
            <a:ext cx="1710683" cy="680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93"/>
              </a:lnSpc>
              <a:spcBef>
                <a:spcPts val="114"/>
              </a:spcBef>
            </a:pPr>
            <a:r>
              <a:rPr sz="2600" baseline="10405" dirty="0">
                <a:latin typeface="Times New Roman"/>
                <a:cs typeface="Times New Roman"/>
              </a:rPr>
              <a:t>min</a:t>
            </a:r>
            <a:r>
              <a:rPr sz="2600" baseline="6169" dirty="0">
                <a:latin typeface="Meiryo"/>
                <a:cs typeface="Meiryo"/>
              </a:rPr>
              <a:t>{∞</a:t>
            </a:r>
            <a:r>
              <a:rPr sz="2600" baseline="10405" dirty="0">
                <a:latin typeface="Times New Roman"/>
                <a:cs typeface="Times New Roman"/>
              </a:rPr>
              <a:t>,</a:t>
            </a:r>
            <a:r>
              <a:rPr sz="2600" spc="-223" baseline="10405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0</a:t>
            </a:r>
            <a:r>
              <a:rPr sz="2600" spc="48" baseline="10405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+</a:t>
            </a:r>
            <a:r>
              <a:rPr sz="2600" spc="-345" baseline="10405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7</a:t>
            </a:r>
            <a:r>
              <a:rPr sz="2600" baseline="6169" dirty="0">
                <a:latin typeface="Meiryo"/>
                <a:cs typeface="Meiryo"/>
              </a:rPr>
              <a:t>}</a:t>
            </a:r>
            <a:endParaRPr sz="1700">
              <a:latin typeface="Meiryo"/>
              <a:cs typeface="Meiryo"/>
            </a:endParaRPr>
          </a:p>
          <a:p>
            <a:pPr marL="11397">
              <a:lnSpc>
                <a:spcPts val="2858"/>
              </a:lnSpc>
              <a:spcBef>
                <a:spcPts val="28"/>
              </a:spcBef>
            </a:pPr>
            <a:r>
              <a:rPr sz="2600" baseline="5946" dirty="0">
                <a:latin typeface="Times New Roman"/>
                <a:cs typeface="Times New Roman"/>
              </a:rPr>
              <a:t>min</a:t>
            </a:r>
            <a:r>
              <a:rPr sz="2600" baseline="3525" dirty="0">
                <a:latin typeface="Meiryo"/>
                <a:cs typeface="Meiryo"/>
              </a:rPr>
              <a:t>{∞</a:t>
            </a:r>
            <a:r>
              <a:rPr sz="2600" baseline="5946" dirty="0">
                <a:latin typeface="Times New Roman"/>
                <a:cs typeface="Times New Roman"/>
              </a:rPr>
              <a:t>,</a:t>
            </a:r>
            <a:r>
              <a:rPr sz="2600" spc="-223" baseline="5946" dirty="0">
                <a:latin typeface="Times New Roman"/>
                <a:cs typeface="Times New Roman"/>
              </a:rPr>
              <a:t> </a:t>
            </a:r>
            <a:r>
              <a:rPr sz="2600" baseline="5946" dirty="0">
                <a:latin typeface="Times New Roman"/>
                <a:cs typeface="Times New Roman"/>
              </a:rPr>
              <a:t>0</a:t>
            </a:r>
            <a:r>
              <a:rPr sz="2600" spc="48" baseline="5946" dirty="0">
                <a:latin typeface="Times New Roman"/>
                <a:cs typeface="Times New Roman"/>
              </a:rPr>
              <a:t> </a:t>
            </a:r>
            <a:r>
              <a:rPr sz="2600" baseline="5946" dirty="0">
                <a:latin typeface="Times New Roman"/>
                <a:cs typeface="Times New Roman"/>
              </a:rPr>
              <a:t>+</a:t>
            </a:r>
            <a:r>
              <a:rPr sz="2600" spc="-345" baseline="5946" dirty="0">
                <a:latin typeface="Times New Roman"/>
                <a:cs typeface="Times New Roman"/>
              </a:rPr>
              <a:t> </a:t>
            </a:r>
            <a:r>
              <a:rPr sz="2600" baseline="5946" dirty="0">
                <a:latin typeface="Times New Roman"/>
                <a:cs typeface="Times New Roman"/>
              </a:rPr>
              <a:t>9</a:t>
            </a:r>
            <a:r>
              <a:rPr sz="2600" baseline="3525" dirty="0">
                <a:latin typeface="Meiryo"/>
                <a:cs typeface="Meiryo"/>
              </a:rPr>
              <a:t>}</a:t>
            </a:r>
            <a:endParaRPr sz="1700">
              <a:latin typeface="Meiryo"/>
              <a:cs typeface="Meiry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76187" y="2781890"/>
            <a:ext cx="490660" cy="6016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02"/>
              </a:lnSpc>
              <a:spcBef>
                <a:spcPts val="95"/>
              </a:spcBef>
            </a:pP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102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7</a:t>
            </a:r>
            <a:endParaRPr sz="17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751"/>
              </a:spcBef>
            </a:pP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102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9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7510" y="3495875"/>
            <a:ext cx="2497767" cy="323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93"/>
              </a:lnSpc>
              <a:spcBef>
                <a:spcPts val="114"/>
              </a:spcBef>
            </a:pPr>
            <a:r>
              <a:rPr sz="2600" baseline="10405" dirty="0">
                <a:latin typeface="Times New Roman"/>
                <a:cs typeface="Times New Roman"/>
              </a:rPr>
              <a:t>min</a:t>
            </a:r>
            <a:r>
              <a:rPr sz="2600" baseline="6169" dirty="0">
                <a:latin typeface="Meiryo"/>
                <a:cs typeface="Meiryo"/>
              </a:rPr>
              <a:t>{∞</a:t>
            </a:r>
            <a:r>
              <a:rPr sz="2600" baseline="10405" dirty="0">
                <a:latin typeface="Times New Roman"/>
                <a:cs typeface="Times New Roman"/>
              </a:rPr>
              <a:t>,</a:t>
            </a:r>
            <a:r>
              <a:rPr sz="2600" spc="-223" baseline="10405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0</a:t>
            </a:r>
            <a:r>
              <a:rPr sz="2600" spc="48" baseline="10405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+</a:t>
            </a:r>
            <a:r>
              <a:rPr sz="2600" spc="-345" baseline="10405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14</a:t>
            </a:r>
            <a:r>
              <a:rPr sz="2600" baseline="6169" dirty="0">
                <a:latin typeface="Meiryo"/>
                <a:cs typeface="Meiryo"/>
              </a:rPr>
              <a:t>}</a:t>
            </a:r>
            <a:r>
              <a:rPr sz="2600" spc="-67" baseline="6169" dirty="0">
                <a:latin typeface="Meiryo"/>
                <a:cs typeface="Meiryo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=</a:t>
            </a:r>
            <a:r>
              <a:rPr sz="2600" spc="102" baseline="10405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14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6978" y="3843114"/>
            <a:ext cx="3667854" cy="559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52"/>
              </a:lnSpc>
              <a:spcBef>
                <a:spcPts val="112"/>
              </a:spcBef>
            </a:pPr>
            <a:r>
              <a:rPr sz="2600" baseline="6169" dirty="0">
                <a:solidFill>
                  <a:srgbClr val="FF0000"/>
                </a:solidFill>
                <a:latin typeface="Meiryo"/>
                <a:cs typeface="Meiryo"/>
              </a:rPr>
              <a:t>•</a:t>
            </a:r>
            <a:r>
              <a:rPr sz="2600" spc="-57" baseline="6169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N</a:t>
            </a:r>
            <a:r>
              <a:rPr sz="2800" spc="-48" baseline="9898" dirty="0">
                <a:latin typeface="Times New Roman"/>
                <a:cs typeface="Times New Roman"/>
              </a:rPr>
              <a:t>o</a:t>
            </a:r>
            <a:r>
              <a:rPr sz="2800" baseline="9898" dirty="0">
                <a:latin typeface="Times New Roman"/>
                <a:cs typeface="Times New Roman"/>
              </a:rPr>
              <a:t>w,</a:t>
            </a:r>
            <a:r>
              <a:rPr sz="2800" spc="316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among </a:t>
            </a:r>
            <a:r>
              <a:rPr sz="2800" spc="6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the </a:t>
            </a:r>
            <a:r>
              <a:rPr sz="2800" spc="58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n</a:t>
            </a:r>
            <a:r>
              <a:rPr sz="2800" spc="53" baseline="9898" dirty="0">
                <a:latin typeface="Times New Roman"/>
                <a:cs typeface="Times New Roman"/>
              </a:rPr>
              <a:t>o</a:t>
            </a:r>
            <a:r>
              <a:rPr sz="2800" baseline="9898" dirty="0">
                <a:latin typeface="Times New Roman"/>
                <a:cs typeface="Times New Roman"/>
              </a:rPr>
              <a:t>des</a:t>
            </a:r>
            <a:r>
              <a:rPr sz="2800" spc="390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2,</a:t>
            </a:r>
            <a:r>
              <a:rPr sz="2800" spc="411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3,</a:t>
            </a:r>
            <a:r>
              <a:rPr sz="2800" spc="411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and</a:t>
            </a:r>
            <a:endParaRPr>
              <a:latin typeface="Times New Roman"/>
              <a:cs typeface="Times New Roman"/>
            </a:endParaRPr>
          </a:p>
          <a:p>
            <a:pPr marL="198184" marR="45244">
              <a:lnSpc>
                <a:spcPts val="2073"/>
              </a:lnSpc>
            </a:pPr>
            <a:r>
              <a:rPr dirty="0">
                <a:latin typeface="Times New Roman"/>
                <a:cs typeface="Times New Roman"/>
              </a:rPr>
              <a:t>value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95864" y="3843114"/>
            <a:ext cx="827746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6,</a:t>
            </a:r>
            <a:r>
              <a:rPr spc="41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48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64930" y="3843114"/>
            <a:ext cx="2823523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2</a:t>
            </a:r>
            <a:r>
              <a:rPr spc="31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has</a:t>
            </a:r>
            <a:r>
              <a:rPr spc="41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6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smallest </a:t>
            </a:r>
            <a:r>
              <a:rPr spc="-14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distance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3395" y="4662786"/>
            <a:ext cx="3616029" cy="5641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20"/>
              </a:lnSpc>
              <a:spcBef>
                <a:spcPts val="96"/>
              </a:spcBef>
            </a:pPr>
            <a:r>
              <a:rPr dirty="0">
                <a:latin typeface="Times New Roman"/>
                <a:cs typeface="Times New Roman"/>
              </a:rPr>
              <a:t>to</a:t>
            </a:r>
            <a:r>
              <a:rPr spc="323" dirty="0">
                <a:latin typeface="Times New Roman"/>
                <a:cs typeface="Times New Roman"/>
              </a:rPr>
              <a:t> </a:t>
            </a:r>
            <a:r>
              <a:rPr spc="48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ermanent, 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its</a:t>
            </a:r>
            <a:r>
              <a:rPr spc="252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state 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92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(7,</a:t>
            </a:r>
            <a:r>
              <a:rPr sz="1700" spc="-246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p)</a:t>
            </a:r>
            <a:r>
              <a:rPr dirty="0">
                <a:latin typeface="Times New Roman"/>
                <a:cs typeface="Times New Roman"/>
              </a:rPr>
              <a:t>,</a:t>
            </a:r>
            <a:endParaRPr>
              <a:latin typeface="Times New Roman"/>
              <a:cs typeface="Times New Roman"/>
            </a:endParaRPr>
          </a:p>
          <a:p>
            <a:pPr marL="30236" marR="36034">
              <a:lnSpc>
                <a:spcPct val="95825"/>
              </a:lnSpc>
              <a:spcBef>
                <a:spcPts val="236"/>
              </a:spcBef>
            </a:pPr>
            <a:r>
              <a:rPr dirty="0">
                <a:latin typeface="Times New Roman"/>
                <a:cs typeface="Times New Roman"/>
              </a:rPr>
              <a:t>tem</a:t>
            </a:r>
            <a:r>
              <a:rPr spc="48" dirty="0">
                <a:latin typeface="Times New Roman"/>
                <a:cs typeface="Times New Roman"/>
              </a:rPr>
              <a:t>p</a:t>
            </a:r>
            <a:r>
              <a:rPr spc="-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-53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ry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6979" y="4667451"/>
            <a:ext cx="3764708" cy="3189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52"/>
              </a:lnSpc>
              <a:spcBef>
                <a:spcPts val="112"/>
              </a:spcBef>
            </a:pPr>
            <a:r>
              <a:rPr sz="2600" baseline="6169" dirty="0">
                <a:solidFill>
                  <a:srgbClr val="FF0000"/>
                </a:solidFill>
                <a:latin typeface="Meiryo"/>
                <a:cs typeface="Meiryo"/>
              </a:rPr>
              <a:t>•</a:t>
            </a:r>
            <a:r>
              <a:rPr sz="2600" spc="-57" baseline="6169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The</a:t>
            </a:r>
            <a:r>
              <a:rPr sz="2800" spc="337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status</a:t>
            </a:r>
            <a:r>
              <a:rPr sz="2800" spc="153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la</a:t>
            </a:r>
            <a:r>
              <a:rPr sz="2800" spc="48" baseline="9898" dirty="0">
                <a:latin typeface="Times New Roman"/>
                <a:cs typeface="Times New Roman"/>
              </a:rPr>
              <a:t>b</a:t>
            </a:r>
            <a:r>
              <a:rPr sz="2800" baseline="9898" dirty="0">
                <a:latin typeface="Times New Roman"/>
                <a:cs typeface="Times New Roman"/>
              </a:rPr>
              <a:t>el</a:t>
            </a:r>
            <a:r>
              <a:rPr sz="2800" spc="147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of</a:t>
            </a:r>
            <a:r>
              <a:rPr sz="2800" spc="119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n</a:t>
            </a:r>
            <a:r>
              <a:rPr sz="2800" spc="53" baseline="9898" dirty="0">
                <a:latin typeface="Times New Roman"/>
                <a:cs typeface="Times New Roman"/>
              </a:rPr>
              <a:t>o</a:t>
            </a:r>
            <a:r>
              <a:rPr sz="2800" baseline="9898" dirty="0">
                <a:latin typeface="Times New Roman"/>
                <a:cs typeface="Times New Roman"/>
              </a:rPr>
              <a:t>de</a:t>
            </a:r>
            <a:r>
              <a:rPr sz="2800" spc="237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2</a:t>
            </a:r>
            <a:r>
              <a:rPr sz="2800" spc="165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changes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6200" y="4972989"/>
            <a:ext cx="2103077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while</a:t>
            </a:r>
            <a:r>
              <a:rPr spc="-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35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status </a:t>
            </a:r>
            <a:r>
              <a:rPr spc="1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0080" y="4972989"/>
            <a:ext cx="1461595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and</a:t>
            </a:r>
            <a:r>
              <a:rPr spc="30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6</a:t>
            </a:r>
            <a:r>
              <a:rPr spc="157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remains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6979" y="5491790"/>
            <a:ext cx="2303779" cy="3189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52"/>
              </a:lnSpc>
              <a:spcBef>
                <a:spcPts val="112"/>
              </a:spcBef>
            </a:pPr>
            <a:r>
              <a:rPr sz="2600" baseline="6169" dirty="0">
                <a:solidFill>
                  <a:srgbClr val="FF0000"/>
                </a:solidFill>
                <a:latin typeface="Meiryo"/>
                <a:cs typeface="Meiryo"/>
              </a:rPr>
              <a:t>•</a:t>
            </a:r>
            <a:r>
              <a:rPr sz="2600" spc="-57" baseline="6169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N</a:t>
            </a:r>
            <a:r>
              <a:rPr sz="2800" spc="53" baseline="9898" dirty="0">
                <a:latin typeface="Times New Roman"/>
                <a:cs typeface="Times New Roman"/>
              </a:rPr>
              <a:t>o</a:t>
            </a:r>
            <a:r>
              <a:rPr sz="2800" baseline="9898" dirty="0">
                <a:latin typeface="Times New Roman"/>
                <a:cs typeface="Times New Roman"/>
              </a:rPr>
              <a:t>de</a:t>
            </a:r>
            <a:r>
              <a:rPr sz="2800" spc="173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2</a:t>
            </a:r>
            <a:r>
              <a:rPr sz="2800" spc="157" baseline="9898" dirty="0">
                <a:latin typeface="Times New Roman"/>
                <a:cs typeface="Times New Roman"/>
              </a:rPr>
              <a:t> </a:t>
            </a:r>
            <a:r>
              <a:rPr sz="2800" spc="48" baseline="9898" dirty="0">
                <a:latin typeface="Times New Roman"/>
                <a:cs typeface="Times New Roman"/>
              </a:rPr>
              <a:t>b</a:t>
            </a:r>
            <a:r>
              <a:rPr sz="2800" baseline="9898" dirty="0">
                <a:latin typeface="Times New Roman"/>
                <a:cs typeface="Times New Roman"/>
              </a:rPr>
              <a:t>ecomes</a:t>
            </a:r>
            <a:r>
              <a:rPr sz="2800" spc="238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the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1273" y="5491790"/>
            <a:ext cx="1324425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current</a:t>
            </a:r>
            <a:r>
              <a:rPr spc="44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59867" y="5995942"/>
            <a:ext cx="748145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B556-7C52-48EC-9ECF-16CC7067BD04}" type="slidenum">
              <a:rPr lang="zh-CN" altLang="en-US" smtClean="0">
                <a:solidFill>
                  <a:srgbClr val="000000"/>
                </a:solidFill>
              </a:rPr>
              <a:pPr/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81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2930230" y="1795131"/>
            <a:ext cx="3740727" cy="2723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59866" y="6119207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6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59184" y="800254"/>
            <a:ext cx="663272" cy="300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48"/>
              </a:lnSpc>
              <a:spcBef>
                <a:spcPts val="112"/>
              </a:spcBef>
            </a:pPr>
            <a:r>
              <a:rPr sz="3300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Step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61465" y="800254"/>
            <a:ext cx="223415" cy="300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48"/>
              </a:lnSpc>
              <a:spcBef>
                <a:spcPts val="112"/>
              </a:spcBef>
            </a:pPr>
            <a:r>
              <a:rPr sz="3300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8322" y="1553593"/>
            <a:ext cx="660755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Graph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29643" y="1553593"/>
            <a:ext cx="259502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at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09948" y="1553593"/>
            <a:ext cx="374009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the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4762" y="1553593"/>
            <a:ext cx="411463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end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36790" y="1553593"/>
            <a:ext cx="251152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of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08508" y="1553593"/>
            <a:ext cx="506886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Step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5959" y="1553593"/>
            <a:ext cx="178153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8321" y="4741229"/>
            <a:ext cx="3920412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spc="-48" dirty="0">
                <a:latin typeface="Times New Roman"/>
                <a:cs typeface="Times New Roman"/>
              </a:rPr>
              <a:t>W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418" dirty="0">
                <a:latin typeface="Times New Roman"/>
                <a:cs typeface="Times New Roman"/>
              </a:rPr>
              <a:t> </a:t>
            </a:r>
            <a:r>
              <a:rPr spc="-53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re </a:t>
            </a:r>
            <a:r>
              <a:rPr spc="57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not </a:t>
            </a:r>
            <a:r>
              <a:rPr spc="14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done, </a:t>
            </a:r>
            <a:r>
              <a:rPr spc="14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not </a:t>
            </a:r>
            <a:r>
              <a:rPr spc="14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all</a:t>
            </a:r>
            <a:r>
              <a:rPr spc="3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des </a:t>
            </a:r>
            <a:r>
              <a:rPr spc="1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have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2219" y="4741229"/>
            <a:ext cx="524062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spc="48" dirty="0">
                <a:latin typeface="Times New Roman"/>
                <a:cs typeface="Times New Roman"/>
              </a:rPr>
              <a:t>b</a:t>
            </a:r>
            <a:r>
              <a:rPr dirty="0">
                <a:latin typeface="Times New Roman"/>
                <a:cs typeface="Times New Roman"/>
              </a:rPr>
              <a:t>een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99530" y="4741229"/>
            <a:ext cx="2989082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reached </a:t>
            </a:r>
            <a:r>
              <a:rPr spc="12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from</a:t>
            </a:r>
            <a:r>
              <a:rPr spc="4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 </a:t>
            </a:r>
            <a:r>
              <a:rPr spc="37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1, </a:t>
            </a:r>
            <a:r>
              <a:rPr spc="7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</a:t>
            </a:r>
            <a:r>
              <a:rPr spc="410" dirty="0">
                <a:latin typeface="Times New Roman"/>
                <a:cs typeface="Times New Roman"/>
              </a:rPr>
              <a:t> </a:t>
            </a:r>
            <a:r>
              <a:rPr spc="-48" dirty="0">
                <a:latin typeface="Times New Roman"/>
                <a:cs typeface="Times New Roman"/>
              </a:rPr>
              <a:t>w</a:t>
            </a:r>
            <a:r>
              <a:rPr dirty="0">
                <a:latin typeface="Times New Roman"/>
                <a:cs typeface="Times New Roman"/>
              </a:rPr>
              <a:t>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8321" y="5046768"/>
            <a:ext cx="4313794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spc="48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erf</a:t>
            </a:r>
            <a:r>
              <a:rPr spc="-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rm</a:t>
            </a:r>
            <a:r>
              <a:rPr spc="242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another </a:t>
            </a:r>
            <a:r>
              <a:rPr spc="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iteration</a:t>
            </a:r>
            <a:r>
              <a:rPr spc="4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(back</a:t>
            </a:r>
            <a:r>
              <a:rPr spc="3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31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Step</a:t>
            </a:r>
            <a:r>
              <a:rPr spc="35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59866" y="5995942"/>
            <a:ext cx="748145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B556-7C52-48EC-9ECF-16CC7067BD04}" type="slidenum">
              <a:rPr lang="zh-CN" altLang="en-US" smtClean="0">
                <a:solidFill>
                  <a:srgbClr val="000000"/>
                </a:solidFill>
              </a:rPr>
              <a:pPr/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05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853607" y="1054615"/>
            <a:ext cx="3740727" cy="2723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59867" y="6119207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6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21477" y="800254"/>
            <a:ext cx="1122874" cy="300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48"/>
              </a:lnSpc>
              <a:spcBef>
                <a:spcPts val="112"/>
              </a:spcBef>
            </a:pPr>
            <a:r>
              <a:rPr sz="3300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Another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83361" y="800254"/>
            <a:ext cx="2116199" cy="300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48"/>
              </a:lnSpc>
              <a:spcBef>
                <a:spcPts val="112"/>
              </a:spcBef>
            </a:pPr>
            <a:r>
              <a:rPr sz="3300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Implementation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38283" y="800254"/>
            <a:ext cx="319571" cy="300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48"/>
              </a:lnSpc>
              <a:spcBef>
                <a:spcPts val="112"/>
              </a:spcBef>
            </a:pPr>
            <a:r>
              <a:rPr sz="3300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96865" y="800254"/>
            <a:ext cx="663272" cy="300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48"/>
              </a:lnSpc>
              <a:spcBef>
                <a:spcPts val="112"/>
              </a:spcBef>
            </a:pPr>
            <a:r>
              <a:rPr sz="3300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Step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99147" y="800254"/>
            <a:ext cx="223415" cy="300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48"/>
              </a:lnSpc>
              <a:spcBef>
                <a:spcPts val="112"/>
              </a:spcBef>
            </a:pPr>
            <a:r>
              <a:rPr sz="3300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96978" y="1221293"/>
            <a:ext cx="873625" cy="3189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52"/>
              </a:lnSpc>
              <a:spcBef>
                <a:spcPts val="112"/>
              </a:spcBef>
            </a:pPr>
            <a:r>
              <a:rPr sz="2600" baseline="6169" dirty="0">
                <a:solidFill>
                  <a:srgbClr val="FF0000"/>
                </a:solidFill>
                <a:latin typeface="Meiryo"/>
                <a:cs typeface="Meiryo"/>
              </a:rPr>
              <a:t>•</a:t>
            </a:r>
            <a:r>
              <a:rPr sz="2600" spc="-57" baseline="6169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N</a:t>
            </a:r>
            <a:r>
              <a:rPr sz="2800" spc="53" baseline="9898" dirty="0">
                <a:latin typeface="Times New Roman"/>
                <a:cs typeface="Times New Roman"/>
              </a:rPr>
              <a:t>o</a:t>
            </a:r>
            <a:r>
              <a:rPr sz="2800" baseline="9898" dirty="0">
                <a:latin typeface="Times New Roman"/>
                <a:cs typeface="Times New Roman"/>
              </a:rPr>
              <a:t>des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42905" y="1221293"/>
            <a:ext cx="680556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3 </a:t>
            </a:r>
            <a:r>
              <a:rPr spc="17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05813" y="1221293"/>
            <a:ext cx="178153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11211" y="1221293"/>
            <a:ext cx="537183" cy="559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5560" marR="35323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can</a:t>
            </a:r>
            <a:endParaRPr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237"/>
              </a:spcBef>
            </a:pPr>
            <a:r>
              <a:rPr dirty="0">
                <a:latin typeface="Times New Roman"/>
                <a:cs typeface="Times New Roman"/>
              </a:rPr>
              <a:t>n</a:t>
            </a:r>
            <a:r>
              <a:rPr spc="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51306" y="1221293"/>
            <a:ext cx="294569" cy="559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spc="48" dirty="0">
                <a:latin typeface="Times New Roman"/>
                <a:cs typeface="Times New Roman"/>
              </a:rPr>
              <a:t>b</a:t>
            </a:r>
            <a:r>
              <a:rPr dirty="0">
                <a:latin typeface="Times New Roman"/>
                <a:cs typeface="Times New Roman"/>
              </a:rPr>
              <a:t>e</a:t>
            </a:r>
            <a:endParaRPr>
              <a:latin typeface="Times New Roman"/>
              <a:cs typeface="Times New Roman"/>
            </a:endParaRPr>
          </a:p>
          <a:p>
            <a:pPr marL="28823" marR="35323">
              <a:lnSpc>
                <a:spcPct val="95825"/>
              </a:lnSpc>
              <a:spcBef>
                <a:spcPts val="237"/>
              </a:spcBef>
            </a:pPr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28228" y="1221293"/>
            <a:ext cx="819874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reached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86200" y="1526832"/>
            <a:ext cx="1704208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from</a:t>
            </a:r>
            <a:r>
              <a:rPr spc="18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36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current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6978" y="1883825"/>
            <a:ext cx="1912067" cy="559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52"/>
              </a:lnSpc>
              <a:spcBef>
                <a:spcPts val="112"/>
              </a:spcBef>
            </a:pPr>
            <a:r>
              <a:rPr sz="2600" baseline="6169" dirty="0">
                <a:solidFill>
                  <a:srgbClr val="FF0000"/>
                </a:solidFill>
                <a:latin typeface="Meiryo"/>
                <a:cs typeface="Meiryo"/>
              </a:rPr>
              <a:t>•</a:t>
            </a:r>
            <a:r>
              <a:rPr sz="2600" spc="-57" baseline="6169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U</a:t>
            </a:r>
            <a:r>
              <a:rPr sz="2800" spc="48" baseline="9898" dirty="0">
                <a:latin typeface="Times New Roman"/>
                <a:cs typeface="Times New Roman"/>
              </a:rPr>
              <a:t>p</a:t>
            </a:r>
            <a:r>
              <a:rPr sz="2800" baseline="9898" dirty="0">
                <a:latin typeface="Times New Roman"/>
                <a:cs typeface="Times New Roman"/>
              </a:rPr>
              <a:t>date </a:t>
            </a:r>
            <a:r>
              <a:rPr sz="2800" spc="271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distance</a:t>
            </a:r>
            <a:endParaRPr>
              <a:latin typeface="Times New Roman"/>
              <a:cs typeface="Times New Roman"/>
            </a:endParaRPr>
          </a:p>
          <a:p>
            <a:pPr marL="198184" marR="45244">
              <a:lnSpc>
                <a:spcPts val="2073"/>
              </a:lnSpc>
            </a:pPr>
            <a:r>
              <a:rPr dirty="0">
                <a:latin typeface="Times New Roman"/>
                <a:cs typeface="Times New Roman"/>
              </a:rPr>
              <a:t>n</a:t>
            </a:r>
            <a:r>
              <a:rPr spc="48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2263" y="1883825"/>
            <a:ext cx="1685601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values</a:t>
            </a:r>
            <a:r>
              <a:rPr spc="44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</a:t>
            </a:r>
            <a:r>
              <a:rPr spc="-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r  these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6978" y="2947707"/>
            <a:ext cx="4070778" cy="2422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9028" marR="45244">
              <a:lnSpc>
                <a:spcPts val="2293"/>
              </a:lnSpc>
              <a:spcBef>
                <a:spcPts val="114"/>
              </a:spcBef>
            </a:pPr>
            <a:r>
              <a:rPr sz="2600" baseline="10405" dirty="0">
                <a:latin typeface="Times New Roman"/>
                <a:cs typeface="Times New Roman"/>
              </a:rPr>
              <a:t>d</a:t>
            </a:r>
            <a:r>
              <a:rPr baseline="4294" dirty="0">
                <a:latin typeface="Times New Roman"/>
                <a:cs typeface="Times New Roman"/>
              </a:rPr>
              <a:t>3</a:t>
            </a:r>
            <a:r>
              <a:rPr spc="223" baseline="4294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=</a:t>
            </a:r>
            <a:r>
              <a:rPr sz="2600" spc="-238" baseline="10405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min</a:t>
            </a:r>
            <a:r>
              <a:rPr sz="2600" baseline="6169" dirty="0">
                <a:latin typeface="Meiryo"/>
                <a:cs typeface="Meiryo"/>
              </a:rPr>
              <a:t>{</a:t>
            </a:r>
            <a:r>
              <a:rPr sz="2600" baseline="10405" dirty="0">
                <a:latin typeface="Times New Roman"/>
                <a:cs typeface="Times New Roman"/>
              </a:rPr>
              <a:t>9,</a:t>
            </a:r>
            <a:r>
              <a:rPr sz="2600" spc="-120" baseline="10405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7</a:t>
            </a:r>
            <a:r>
              <a:rPr sz="2600" spc="-359" baseline="10405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+</a:t>
            </a:r>
            <a:r>
              <a:rPr sz="2600" spc="94" baseline="10405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10</a:t>
            </a:r>
            <a:r>
              <a:rPr sz="2600" baseline="6169" dirty="0">
                <a:latin typeface="Meiryo"/>
                <a:cs typeface="Meiryo"/>
              </a:rPr>
              <a:t>}</a:t>
            </a:r>
            <a:r>
              <a:rPr sz="2600" spc="-67" baseline="6169" dirty="0">
                <a:latin typeface="Meiryo"/>
                <a:cs typeface="Meiryo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=</a:t>
            </a:r>
            <a:r>
              <a:rPr sz="2600" spc="102" baseline="10405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9</a:t>
            </a:r>
            <a:endParaRPr sz="1700">
              <a:latin typeface="Times New Roman"/>
              <a:cs typeface="Times New Roman"/>
            </a:endParaRPr>
          </a:p>
          <a:p>
            <a:pPr marL="389028" marR="45244">
              <a:lnSpc>
                <a:spcPts val="2858"/>
              </a:lnSpc>
              <a:spcBef>
                <a:spcPts val="28"/>
              </a:spcBef>
            </a:pPr>
            <a:r>
              <a:rPr sz="2600" baseline="5946" dirty="0">
                <a:latin typeface="Times New Roman"/>
                <a:cs typeface="Times New Roman"/>
              </a:rPr>
              <a:t>d</a:t>
            </a:r>
            <a:r>
              <a:rPr baseline="-2147" dirty="0">
                <a:latin typeface="Times New Roman"/>
                <a:cs typeface="Times New Roman"/>
              </a:rPr>
              <a:t>6</a:t>
            </a:r>
            <a:r>
              <a:rPr spc="223" baseline="-2147" dirty="0">
                <a:latin typeface="Times New Roman"/>
                <a:cs typeface="Times New Roman"/>
              </a:rPr>
              <a:t> </a:t>
            </a:r>
            <a:r>
              <a:rPr sz="2600" baseline="5946" dirty="0">
                <a:latin typeface="Times New Roman"/>
                <a:cs typeface="Times New Roman"/>
              </a:rPr>
              <a:t>=</a:t>
            </a:r>
            <a:r>
              <a:rPr sz="2600" spc="-238" baseline="5946" dirty="0">
                <a:latin typeface="Times New Roman"/>
                <a:cs typeface="Times New Roman"/>
              </a:rPr>
              <a:t> </a:t>
            </a:r>
            <a:r>
              <a:rPr sz="2600" baseline="5946" dirty="0">
                <a:latin typeface="Times New Roman"/>
                <a:cs typeface="Times New Roman"/>
              </a:rPr>
              <a:t>min</a:t>
            </a:r>
            <a:r>
              <a:rPr sz="2600" baseline="3525" dirty="0">
                <a:latin typeface="Meiryo"/>
                <a:cs typeface="Meiryo"/>
              </a:rPr>
              <a:t>{∞</a:t>
            </a:r>
            <a:r>
              <a:rPr sz="2600" baseline="5946" dirty="0">
                <a:latin typeface="Times New Roman"/>
                <a:cs typeface="Times New Roman"/>
              </a:rPr>
              <a:t>,</a:t>
            </a:r>
            <a:r>
              <a:rPr sz="2600" spc="-223" baseline="5946" dirty="0">
                <a:latin typeface="Times New Roman"/>
                <a:cs typeface="Times New Roman"/>
              </a:rPr>
              <a:t> </a:t>
            </a:r>
            <a:r>
              <a:rPr sz="2600" baseline="5946" dirty="0">
                <a:latin typeface="Times New Roman"/>
                <a:cs typeface="Times New Roman"/>
              </a:rPr>
              <a:t>7</a:t>
            </a:r>
            <a:r>
              <a:rPr sz="2600" spc="48" baseline="5946" dirty="0">
                <a:latin typeface="Times New Roman"/>
                <a:cs typeface="Times New Roman"/>
              </a:rPr>
              <a:t> </a:t>
            </a:r>
            <a:r>
              <a:rPr sz="2600" baseline="5946" dirty="0">
                <a:latin typeface="Times New Roman"/>
                <a:cs typeface="Times New Roman"/>
              </a:rPr>
              <a:t>+</a:t>
            </a:r>
            <a:r>
              <a:rPr sz="2600" spc="-345" baseline="5946" dirty="0">
                <a:latin typeface="Times New Roman"/>
                <a:cs typeface="Times New Roman"/>
              </a:rPr>
              <a:t> </a:t>
            </a:r>
            <a:r>
              <a:rPr sz="2600" baseline="5946" dirty="0">
                <a:latin typeface="Times New Roman"/>
                <a:cs typeface="Times New Roman"/>
              </a:rPr>
              <a:t>15</a:t>
            </a:r>
            <a:r>
              <a:rPr sz="2600" baseline="3525" dirty="0">
                <a:latin typeface="Meiryo"/>
                <a:cs typeface="Meiryo"/>
              </a:rPr>
              <a:t>}</a:t>
            </a:r>
            <a:r>
              <a:rPr sz="2600" spc="-67" baseline="3525" dirty="0">
                <a:latin typeface="Meiryo"/>
                <a:cs typeface="Meiryo"/>
              </a:rPr>
              <a:t> </a:t>
            </a:r>
            <a:r>
              <a:rPr sz="2600" baseline="5946" dirty="0">
                <a:latin typeface="Times New Roman"/>
                <a:cs typeface="Times New Roman"/>
              </a:rPr>
              <a:t>=</a:t>
            </a:r>
            <a:r>
              <a:rPr sz="2600" spc="102" baseline="5946" dirty="0">
                <a:latin typeface="Times New Roman"/>
                <a:cs typeface="Times New Roman"/>
              </a:rPr>
              <a:t> </a:t>
            </a:r>
            <a:r>
              <a:rPr sz="2600" baseline="5946" dirty="0">
                <a:latin typeface="Times New Roman"/>
                <a:cs typeface="Times New Roman"/>
              </a:rPr>
              <a:t>22</a:t>
            </a:r>
            <a:endParaRPr sz="1700">
              <a:latin typeface="Times New Roman"/>
              <a:cs typeface="Times New Roman"/>
            </a:endParaRPr>
          </a:p>
          <a:p>
            <a:pPr marL="11397">
              <a:lnSpc>
                <a:spcPct val="153737"/>
              </a:lnSpc>
              <a:spcBef>
                <a:spcPts val="668"/>
              </a:spcBef>
            </a:pPr>
            <a:r>
              <a:rPr sz="1700" dirty="0">
                <a:solidFill>
                  <a:srgbClr val="FF0000"/>
                </a:solidFill>
                <a:latin typeface="Meiryo"/>
                <a:cs typeface="Meiryo"/>
              </a:rPr>
              <a:t>•</a:t>
            </a:r>
            <a:r>
              <a:rPr sz="1700" spc="-57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-48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w,</a:t>
            </a:r>
            <a:r>
              <a:rPr spc="93" dirty="0">
                <a:latin typeface="Times New Roman"/>
                <a:cs typeface="Times New Roman"/>
              </a:rPr>
              <a:t> </a:t>
            </a:r>
            <a:r>
              <a:rPr spc="48" dirty="0">
                <a:latin typeface="Times New Roman"/>
                <a:cs typeface="Times New Roman"/>
              </a:rPr>
              <a:t>b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-48" dirty="0">
                <a:latin typeface="Times New Roman"/>
                <a:cs typeface="Times New Roman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w</a:t>
            </a:r>
            <a:r>
              <a:rPr dirty="0">
                <a:latin typeface="Times New Roman"/>
                <a:cs typeface="Times New Roman"/>
              </a:rPr>
              <a:t>een</a:t>
            </a:r>
            <a:r>
              <a:rPr spc="302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32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des</a:t>
            </a:r>
            <a:r>
              <a:rPr spc="19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3</a:t>
            </a:r>
            <a:r>
              <a:rPr spc="12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27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4</a:t>
            </a:r>
            <a:r>
              <a:rPr spc="12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</a:t>
            </a:r>
            <a:endParaRPr>
              <a:latin typeface="Times New Roman"/>
              <a:cs typeface="Times New Roman"/>
            </a:endParaRPr>
          </a:p>
          <a:p>
            <a:pPr marL="198184" marR="23642" indent="-186787">
              <a:lnSpc>
                <a:spcPct val="151892"/>
              </a:lnSpc>
              <a:spcBef>
                <a:spcPts val="283"/>
              </a:spcBef>
            </a:pPr>
            <a:r>
              <a:rPr sz="1700" dirty="0">
                <a:solidFill>
                  <a:srgbClr val="FF0000"/>
                </a:solidFill>
                <a:latin typeface="Meiryo"/>
                <a:cs typeface="Meiryo"/>
              </a:rPr>
              <a:t>•</a:t>
            </a:r>
            <a:r>
              <a:rPr sz="1700" spc="-57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34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status </a:t>
            </a:r>
            <a:r>
              <a:rPr spc="13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la</a:t>
            </a:r>
            <a:r>
              <a:rPr spc="48" dirty="0">
                <a:latin typeface="Times New Roman"/>
                <a:cs typeface="Times New Roman"/>
              </a:rPr>
              <a:t>b</a:t>
            </a:r>
            <a:r>
              <a:rPr dirty="0">
                <a:latin typeface="Times New Roman"/>
                <a:cs typeface="Times New Roman"/>
              </a:rPr>
              <a:t>el</a:t>
            </a:r>
            <a:r>
              <a:rPr spc="14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12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</a:t>
            </a:r>
            <a:r>
              <a:rPr spc="25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3</a:t>
            </a:r>
            <a:r>
              <a:rPr spc="17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changes</a:t>
            </a:r>
            <a:r>
              <a:rPr spc="3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 remains</a:t>
            </a:r>
            <a:r>
              <a:rPr spc="24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tem</a:t>
            </a:r>
            <a:r>
              <a:rPr spc="53" dirty="0">
                <a:latin typeface="Times New Roman"/>
                <a:cs typeface="Times New Roman"/>
              </a:rPr>
              <a:t>p</a:t>
            </a:r>
            <a:r>
              <a:rPr spc="-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-53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ry</a:t>
            </a:r>
            <a:endParaRPr>
              <a:latin typeface="Times New Roman"/>
              <a:cs typeface="Times New Roman"/>
            </a:endParaRPr>
          </a:p>
          <a:p>
            <a:pPr marL="11397" marR="45244">
              <a:lnSpc>
                <a:spcPct val="153737"/>
              </a:lnSpc>
              <a:spcBef>
                <a:spcPts val="629"/>
              </a:spcBef>
            </a:pPr>
            <a:r>
              <a:rPr sz="1700" dirty="0">
                <a:solidFill>
                  <a:srgbClr val="FF0000"/>
                </a:solidFill>
                <a:latin typeface="Meiryo"/>
                <a:cs typeface="Meiryo"/>
              </a:rPr>
              <a:t>•</a:t>
            </a:r>
            <a:r>
              <a:rPr sz="1700" spc="-57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</a:t>
            </a:r>
            <a:r>
              <a:rPr spc="17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3</a:t>
            </a:r>
            <a:r>
              <a:rPr spc="157" dirty="0">
                <a:latin typeface="Times New Roman"/>
                <a:cs typeface="Times New Roman"/>
              </a:rPr>
              <a:t> </a:t>
            </a:r>
            <a:r>
              <a:rPr spc="48" dirty="0">
                <a:latin typeface="Times New Roman"/>
                <a:cs typeface="Times New Roman"/>
              </a:rPr>
              <a:t>b</a:t>
            </a:r>
            <a:r>
              <a:rPr dirty="0">
                <a:latin typeface="Times New Roman"/>
                <a:cs typeface="Times New Roman"/>
              </a:rPr>
              <a:t>ecomes</a:t>
            </a:r>
            <a:r>
              <a:rPr spc="23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35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current</a:t>
            </a:r>
            <a:r>
              <a:rPr spc="44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8014" y="3834461"/>
            <a:ext cx="1850205" cy="7093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225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3</a:t>
            </a:r>
            <a:r>
              <a:rPr spc="12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has</a:t>
            </a:r>
            <a:r>
              <a:rPr spc="22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32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smallest</a:t>
            </a:r>
            <a:endParaRPr>
              <a:latin typeface="Times New Roman"/>
              <a:cs typeface="Times New Roman"/>
            </a:endParaRPr>
          </a:p>
          <a:p>
            <a:pPr marL="11397" marR="35323">
              <a:lnSpc>
                <a:spcPct val="95825"/>
              </a:lnSpc>
              <a:spcBef>
                <a:spcPts val="1437"/>
              </a:spcBef>
            </a:pPr>
            <a:r>
              <a:rPr spc="53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ermanent, </a:t>
            </a:r>
            <a:r>
              <a:rPr spc="19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while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35208" y="3834461"/>
            <a:ext cx="1453245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distance</a:t>
            </a:r>
            <a:r>
              <a:rPr spc="37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value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4833" y="4289869"/>
            <a:ext cx="1523858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the</a:t>
            </a:r>
            <a:r>
              <a:rPr spc="37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status</a:t>
            </a:r>
            <a:r>
              <a:rPr spc="162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12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8322" y="5426591"/>
            <a:ext cx="6015666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spc="-48" dirty="0">
                <a:latin typeface="Times New Roman"/>
                <a:cs typeface="Times New Roman"/>
              </a:rPr>
              <a:t>W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164" dirty="0">
                <a:latin typeface="Times New Roman"/>
                <a:cs typeface="Times New Roman"/>
              </a:rPr>
              <a:t> </a:t>
            </a:r>
            <a:r>
              <a:rPr spc="-53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re</a:t>
            </a:r>
            <a:r>
              <a:rPr spc="26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not</a:t>
            </a:r>
            <a:r>
              <a:rPr spc="35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done</a:t>
            </a:r>
            <a:r>
              <a:rPr spc="25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(Step </a:t>
            </a:r>
            <a:r>
              <a:rPr spc="7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3</a:t>
            </a:r>
            <a:r>
              <a:rPr spc="157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fails),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</a:t>
            </a:r>
            <a:r>
              <a:rPr spc="149" dirty="0">
                <a:latin typeface="Times New Roman"/>
                <a:cs typeface="Times New Roman"/>
              </a:rPr>
              <a:t> </a:t>
            </a:r>
            <a:r>
              <a:rPr spc="-48" dirty="0">
                <a:latin typeface="Times New Roman"/>
                <a:cs typeface="Times New Roman"/>
              </a:rPr>
              <a:t>w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103" dirty="0">
                <a:latin typeface="Times New Roman"/>
                <a:cs typeface="Times New Roman"/>
              </a:rPr>
              <a:t> </a:t>
            </a:r>
            <a:r>
              <a:rPr spc="48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erf</a:t>
            </a:r>
            <a:r>
              <a:rPr spc="-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rm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another </a:t>
            </a:r>
            <a:r>
              <a:rPr spc="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Step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4553" y="5426591"/>
            <a:ext cx="178153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59867" y="5995942"/>
            <a:ext cx="748145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B556-7C52-48EC-9ECF-16CC7067BD04}" type="slidenum">
              <a:rPr lang="zh-CN" altLang="en-US" smtClean="0">
                <a:solidFill>
                  <a:srgbClr val="000000"/>
                </a:solidFill>
              </a:rPr>
              <a:pPr/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4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853607" y="1054615"/>
            <a:ext cx="3740727" cy="2723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59867" y="6119207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6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778280" y="800254"/>
            <a:ext cx="1122874" cy="300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48"/>
              </a:lnSpc>
              <a:spcBef>
                <a:spcPts val="112"/>
              </a:spcBef>
            </a:pPr>
            <a:r>
              <a:rPr sz="3300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Another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40164" y="800254"/>
            <a:ext cx="663272" cy="300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48"/>
              </a:lnSpc>
              <a:spcBef>
                <a:spcPts val="112"/>
              </a:spcBef>
            </a:pPr>
            <a:r>
              <a:rPr sz="3300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Step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42446" y="800254"/>
            <a:ext cx="223415" cy="300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48"/>
              </a:lnSpc>
              <a:spcBef>
                <a:spcPts val="112"/>
              </a:spcBef>
            </a:pPr>
            <a:r>
              <a:rPr sz="3300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96978" y="1374064"/>
            <a:ext cx="873625" cy="3189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52"/>
              </a:lnSpc>
              <a:spcBef>
                <a:spcPts val="112"/>
              </a:spcBef>
            </a:pPr>
            <a:r>
              <a:rPr sz="2600" baseline="6169" dirty="0">
                <a:solidFill>
                  <a:srgbClr val="FF0000"/>
                </a:solidFill>
                <a:latin typeface="Meiryo"/>
                <a:cs typeface="Meiryo"/>
              </a:rPr>
              <a:t>•</a:t>
            </a:r>
            <a:r>
              <a:rPr sz="2600" spc="-57" baseline="6169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N</a:t>
            </a:r>
            <a:r>
              <a:rPr sz="2800" spc="53" baseline="9898" dirty="0">
                <a:latin typeface="Times New Roman"/>
                <a:cs typeface="Times New Roman"/>
              </a:rPr>
              <a:t>o</a:t>
            </a:r>
            <a:r>
              <a:rPr sz="2800" baseline="9898" dirty="0">
                <a:latin typeface="Times New Roman"/>
                <a:cs typeface="Times New Roman"/>
              </a:rPr>
              <a:t>des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42905" y="1374064"/>
            <a:ext cx="680556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6 </a:t>
            </a:r>
            <a:r>
              <a:rPr spc="17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05813" y="1374064"/>
            <a:ext cx="1040063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4 </a:t>
            </a:r>
            <a:r>
              <a:rPr spc="17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can </a:t>
            </a:r>
            <a:r>
              <a:rPr spc="297" dirty="0">
                <a:latin typeface="Times New Roman"/>
                <a:cs typeface="Times New Roman"/>
              </a:rPr>
              <a:t> </a:t>
            </a:r>
            <a:r>
              <a:rPr spc="48" dirty="0">
                <a:latin typeface="Times New Roman"/>
                <a:cs typeface="Times New Roman"/>
              </a:rPr>
              <a:t>b</a:t>
            </a:r>
            <a:r>
              <a:rPr dirty="0">
                <a:latin typeface="Times New Roman"/>
                <a:cs typeface="Times New Roman"/>
              </a:rPr>
              <a:t>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28228" y="1374064"/>
            <a:ext cx="819874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reached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6199" y="1679602"/>
            <a:ext cx="2460915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from</a:t>
            </a:r>
            <a:r>
              <a:rPr spc="18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36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current</a:t>
            </a:r>
            <a:r>
              <a:rPr spc="40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</a:t>
            </a:r>
            <a:r>
              <a:rPr spc="22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6979" y="2036594"/>
            <a:ext cx="3482255" cy="3189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52"/>
              </a:lnSpc>
              <a:spcBef>
                <a:spcPts val="112"/>
              </a:spcBef>
            </a:pPr>
            <a:r>
              <a:rPr sz="2600" baseline="6169" dirty="0">
                <a:solidFill>
                  <a:srgbClr val="FF0000"/>
                </a:solidFill>
                <a:latin typeface="Meiryo"/>
                <a:cs typeface="Meiryo"/>
              </a:rPr>
              <a:t>•</a:t>
            </a:r>
            <a:r>
              <a:rPr sz="2600" spc="-57" baseline="6169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U</a:t>
            </a:r>
            <a:r>
              <a:rPr sz="2800" spc="48" baseline="9898" dirty="0">
                <a:latin typeface="Times New Roman"/>
                <a:cs typeface="Times New Roman"/>
              </a:rPr>
              <a:t>p</a:t>
            </a:r>
            <a:r>
              <a:rPr sz="2800" baseline="9898" dirty="0">
                <a:latin typeface="Times New Roman"/>
                <a:cs typeface="Times New Roman"/>
              </a:rPr>
              <a:t>date</a:t>
            </a:r>
            <a:r>
              <a:rPr sz="2800" spc="401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distance</a:t>
            </a:r>
            <a:r>
              <a:rPr sz="2800" spc="397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values</a:t>
            </a:r>
            <a:r>
              <a:rPr sz="2800" spc="131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f</a:t>
            </a:r>
            <a:r>
              <a:rPr sz="2800" spc="-48" baseline="9898" dirty="0">
                <a:latin typeface="Times New Roman"/>
                <a:cs typeface="Times New Roman"/>
              </a:rPr>
              <a:t>o</a:t>
            </a:r>
            <a:r>
              <a:rPr sz="2800" baseline="9898" dirty="0">
                <a:latin typeface="Times New Roman"/>
                <a:cs typeface="Times New Roman"/>
              </a:rPr>
              <a:t>r</a:t>
            </a:r>
            <a:r>
              <a:rPr sz="2800" spc="126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them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58065" y="2794939"/>
            <a:ext cx="3128677" cy="323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93"/>
              </a:lnSpc>
              <a:spcBef>
                <a:spcPts val="114"/>
              </a:spcBef>
            </a:pPr>
            <a:r>
              <a:rPr sz="2600" baseline="10405" dirty="0">
                <a:latin typeface="Times New Roman"/>
                <a:cs typeface="Times New Roman"/>
              </a:rPr>
              <a:t>d</a:t>
            </a:r>
            <a:r>
              <a:rPr baseline="4294" dirty="0">
                <a:latin typeface="Times New Roman"/>
                <a:cs typeface="Times New Roman"/>
              </a:rPr>
              <a:t>4</a:t>
            </a:r>
            <a:r>
              <a:rPr spc="223" baseline="4294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=</a:t>
            </a:r>
            <a:r>
              <a:rPr sz="2600" spc="-238" baseline="10405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min</a:t>
            </a:r>
            <a:r>
              <a:rPr sz="2600" baseline="6169" dirty="0">
                <a:latin typeface="Meiryo"/>
                <a:cs typeface="Meiryo"/>
              </a:rPr>
              <a:t>{</a:t>
            </a:r>
            <a:r>
              <a:rPr sz="2600" baseline="10405" dirty="0">
                <a:latin typeface="Times New Roman"/>
                <a:cs typeface="Times New Roman"/>
              </a:rPr>
              <a:t>22,</a:t>
            </a:r>
            <a:r>
              <a:rPr sz="2600" spc="-120" baseline="10405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9</a:t>
            </a:r>
            <a:r>
              <a:rPr sz="2600" spc="-359" baseline="10405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+</a:t>
            </a:r>
            <a:r>
              <a:rPr sz="2600" spc="94" baseline="10405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11</a:t>
            </a:r>
            <a:r>
              <a:rPr sz="2600" baseline="6169" dirty="0">
                <a:latin typeface="Meiryo"/>
                <a:cs typeface="Meiryo"/>
              </a:rPr>
              <a:t>}</a:t>
            </a:r>
            <a:r>
              <a:rPr sz="2600" spc="-67" baseline="6169" dirty="0">
                <a:latin typeface="Meiryo"/>
                <a:cs typeface="Meiryo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=</a:t>
            </a:r>
            <a:r>
              <a:rPr sz="2600" spc="102" baseline="10405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20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58065" y="3151931"/>
            <a:ext cx="2341594" cy="323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93"/>
              </a:lnSpc>
              <a:spcBef>
                <a:spcPts val="114"/>
              </a:spcBef>
            </a:pPr>
            <a:r>
              <a:rPr sz="2600" baseline="10405" dirty="0">
                <a:latin typeface="Times New Roman"/>
                <a:cs typeface="Times New Roman"/>
              </a:rPr>
              <a:t>d</a:t>
            </a:r>
            <a:r>
              <a:rPr baseline="4294" dirty="0">
                <a:latin typeface="Times New Roman"/>
                <a:cs typeface="Times New Roman"/>
              </a:rPr>
              <a:t>6</a:t>
            </a:r>
            <a:r>
              <a:rPr spc="223" baseline="4294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=</a:t>
            </a:r>
            <a:r>
              <a:rPr sz="2600" spc="-238" baseline="10405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min</a:t>
            </a:r>
            <a:r>
              <a:rPr sz="2600" baseline="6169" dirty="0">
                <a:latin typeface="Meiryo"/>
                <a:cs typeface="Meiryo"/>
              </a:rPr>
              <a:t>{</a:t>
            </a:r>
            <a:r>
              <a:rPr sz="2600" baseline="10405" dirty="0">
                <a:latin typeface="Times New Roman"/>
                <a:cs typeface="Times New Roman"/>
              </a:rPr>
              <a:t>14,</a:t>
            </a:r>
            <a:r>
              <a:rPr sz="2600" spc="-120" baseline="10405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9</a:t>
            </a:r>
            <a:r>
              <a:rPr sz="2600" spc="-359" baseline="10405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+</a:t>
            </a:r>
            <a:r>
              <a:rPr sz="2600" spc="94" baseline="10405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2</a:t>
            </a:r>
            <a:r>
              <a:rPr sz="2600" baseline="6169" dirty="0">
                <a:latin typeface="Meiryo"/>
                <a:cs typeface="Meiryo"/>
              </a:rPr>
              <a:t>}</a:t>
            </a:r>
            <a:endParaRPr sz="1700">
              <a:latin typeface="Meiryo"/>
              <a:cs typeface="Meiry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7653" y="3151930"/>
            <a:ext cx="633771" cy="24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02"/>
              </a:lnSpc>
              <a:spcBef>
                <a:spcPts val="95"/>
              </a:spcBef>
            </a:pP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1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6979" y="3834461"/>
            <a:ext cx="2693012" cy="1014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439">
              <a:lnSpc>
                <a:spcPts val="2252"/>
              </a:lnSpc>
              <a:spcBef>
                <a:spcPts val="112"/>
              </a:spcBef>
            </a:pPr>
            <a:r>
              <a:rPr sz="2600" baseline="6169" dirty="0">
                <a:solidFill>
                  <a:srgbClr val="FF0000"/>
                </a:solidFill>
                <a:latin typeface="Meiryo"/>
                <a:cs typeface="Meiryo"/>
              </a:rPr>
              <a:t>•</a:t>
            </a:r>
            <a:r>
              <a:rPr sz="2600" spc="-57" baseline="6169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N</a:t>
            </a:r>
            <a:r>
              <a:rPr sz="2800" spc="-48" baseline="9898" dirty="0">
                <a:latin typeface="Times New Roman"/>
                <a:cs typeface="Times New Roman"/>
              </a:rPr>
              <a:t>o</a:t>
            </a:r>
            <a:r>
              <a:rPr sz="2800" baseline="9898" dirty="0">
                <a:latin typeface="Times New Roman"/>
                <a:cs typeface="Times New Roman"/>
              </a:rPr>
              <a:t>w,</a:t>
            </a:r>
            <a:r>
              <a:rPr sz="2800" spc="93" baseline="9898" dirty="0">
                <a:latin typeface="Times New Roman"/>
                <a:cs typeface="Times New Roman"/>
              </a:rPr>
              <a:t> </a:t>
            </a:r>
            <a:r>
              <a:rPr sz="2800" spc="48" baseline="9898" dirty="0">
                <a:latin typeface="Times New Roman"/>
                <a:cs typeface="Times New Roman"/>
              </a:rPr>
              <a:t>b</a:t>
            </a:r>
            <a:r>
              <a:rPr sz="2800" baseline="9898" dirty="0">
                <a:latin typeface="Times New Roman"/>
                <a:cs typeface="Times New Roman"/>
              </a:rPr>
              <a:t>e</a:t>
            </a:r>
            <a:r>
              <a:rPr sz="2800" spc="-48" baseline="9898" dirty="0">
                <a:latin typeface="Times New Roman"/>
                <a:cs typeface="Times New Roman"/>
              </a:rPr>
              <a:t>t</a:t>
            </a:r>
            <a:r>
              <a:rPr sz="2800" spc="-53" baseline="9898" dirty="0">
                <a:latin typeface="Times New Roman"/>
                <a:cs typeface="Times New Roman"/>
              </a:rPr>
              <a:t>w</a:t>
            </a:r>
            <a:r>
              <a:rPr sz="2800" baseline="9898" dirty="0">
                <a:latin typeface="Times New Roman"/>
                <a:cs typeface="Times New Roman"/>
              </a:rPr>
              <a:t>een</a:t>
            </a:r>
            <a:r>
              <a:rPr sz="2800" spc="302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the</a:t>
            </a:r>
            <a:r>
              <a:rPr sz="2800" spc="324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n</a:t>
            </a:r>
            <a:r>
              <a:rPr sz="2800" spc="53" baseline="9898" dirty="0">
                <a:latin typeface="Times New Roman"/>
                <a:cs typeface="Times New Roman"/>
              </a:rPr>
              <a:t>o</a:t>
            </a:r>
            <a:r>
              <a:rPr sz="2800" baseline="9898" dirty="0">
                <a:latin typeface="Times New Roman"/>
                <a:cs typeface="Times New Roman"/>
              </a:rPr>
              <a:t>des</a:t>
            </a:r>
            <a:endParaRPr>
              <a:latin typeface="Times New Roman"/>
              <a:cs typeface="Times New Roman"/>
            </a:endParaRPr>
          </a:p>
          <a:p>
            <a:pPr marL="198184" indent="-186787">
              <a:lnSpc>
                <a:spcPct val="151892"/>
              </a:lnSpc>
              <a:spcBef>
                <a:spcPts val="170"/>
              </a:spcBef>
            </a:pPr>
            <a:r>
              <a:rPr sz="1700" dirty="0">
                <a:solidFill>
                  <a:srgbClr val="FF0000"/>
                </a:solidFill>
                <a:latin typeface="Meiryo"/>
                <a:cs typeface="Meiryo"/>
              </a:rPr>
              <a:t>•</a:t>
            </a:r>
            <a:r>
              <a:rPr sz="1700" spc="-57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34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status </a:t>
            </a:r>
            <a:r>
              <a:rPr spc="13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la</a:t>
            </a:r>
            <a:r>
              <a:rPr spc="48" dirty="0">
                <a:latin typeface="Times New Roman"/>
                <a:cs typeface="Times New Roman"/>
              </a:rPr>
              <a:t>b</a:t>
            </a:r>
            <a:r>
              <a:rPr dirty="0">
                <a:latin typeface="Times New Roman"/>
                <a:cs typeface="Times New Roman"/>
              </a:rPr>
              <a:t>el</a:t>
            </a:r>
            <a:r>
              <a:rPr spc="14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12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 remains</a:t>
            </a:r>
            <a:r>
              <a:rPr spc="24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tem</a:t>
            </a:r>
            <a:r>
              <a:rPr spc="53" dirty="0">
                <a:latin typeface="Times New Roman"/>
                <a:cs typeface="Times New Roman"/>
              </a:rPr>
              <a:t>p</a:t>
            </a:r>
            <a:r>
              <a:rPr spc="-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-53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ry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93443" y="3834461"/>
            <a:ext cx="1364264" cy="7093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6</a:t>
            </a:r>
            <a:r>
              <a:rPr spc="12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27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4</a:t>
            </a:r>
            <a:r>
              <a:rPr spc="12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</a:t>
            </a:r>
            <a:endParaRPr>
              <a:latin typeface="Times New Roman"/>
              <a:cs typeface="Times New Roman"/>
            </a:endParaRPr>
          </a:p>
          <a:p>
            <a:pPr marL="32120" marR="12245">
              <a:lnSpc>
                <a:spcPct val="95825"/>
              </a:lnSpc>
              <a:spcBef>
                <a:spcPts val="1437"/>
              </a:spcBef>
            </a:pPr>
            <a:r>
              <a:rPr dirty="0">
                <a:latin typeface="Times New Roman"/>
                <a:cs typeface="Times New Roman"/>
              </a:rPr>
              <a:t>6</a:t>
            </a:r>
            <a:r>
              <a:rPr spc="17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changes</a:t>
            </a:r>
            <a:r>
              <a:rPr spc="3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74932" y="3834461"/>
            <a:ext cx="583225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6</a:t>
            </a:r>
            <a:r>
              <a:rPr spc="12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has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75144" y="3834461"/>
            <a:ext cx="2713308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the</a:t>
            </a:r>
            <a:r>
              <a:rPr spc="32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smallest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distance</a:t>
            </a:r>
            <a:r>
              <a:rPr spc="37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value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68014" y="4289869"/>
            <a:ext cx="1773867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spc="53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ermanent, </a:t>
            </a:r>
            <a:r>
              <a:rPr spc="19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while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4833" y="4289869"/>
            <a:ext cx="1523858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the</a:t>
            </a:r>
            <a:r>
              <a:rPr spc="37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status</a:t>
            </a:r>
            <a:r>
              <a:rPr spc="162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12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8322" y="5050814"/>
            <a:ext cx="6015666" cy="6297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8142" marR="35323">
              <a:lnSpc>
                <a:spcPts val="2252"/>
              </a:lnSpc>
              <a:spcBef>
                <a:spcPts val="112"/>
              </a:spcBef>
            </a:pPr>
            <a:r>
              <a:rPr sz="2600" baseline="6169" dirty="0">
                <a:solidFill>
                  <a:srgbClr val="FF0000"/>
                </a:solidFill>
                <a:latin typeface="Meiryo"/>
                <a:cs typeface="Meiryo"/>
              </a:rPr>
              <a:t>•</a:t>
            </a:r>
            <a:r>
              <a:rPr sz="2600" spc="-57" baseline="6169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N</a:t>
            </a:r>
            <a:r>
              <a:rPr sz="2800" spc="53" baseline="9898" dirty="0">
                <a:latin typeface="Times New Roman"/>
                <a:cs typeface="Times New Roman"/>
              </a:rPr>
              <a:t>o</a:t>
            </a:r>
            <a:r>
              <a:rPr sz="2800" baseline="9898" dirty="0">
                <a:latin typeface="Times New Roman"/>
                <a:cs typeface="Times New Roman"/>
              </a:rPr>
              <a:t>de</a:t>
            </a:r>
            <a:r>
              <a:rPr sz="2800" spc="173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6</a:t>
            </a:r>
            <a:r>
              <a:rPr sz="2800" spc="157" baseline="9898" dirty="0">
                <a:latin typeface="Times New Roman"/>
                <a:cs typeface="Times New Roman"/>
              </a:rPr>
              <a:t> </a:t>
            </a:r>
            <a:r>
              <a:rPr sz="2800" spc="48" baseline="9898" dirty="0">
                <a:latin typeface="Times New Roman"/>
                <a:cs typeface="Times New Roman"/>
              </a:rPr>
              <a:t>b</a:t>
            </a:r>
            <a:r>
              <a:rPr sz="2800" baseline="9898" dirty="0">
                <a:latin typeface="Times New Roman"/>
                <a:cs typeface="Times New Roman"/>
              </a:rPr>
              <a:t>ecomes</a:t>
            </a:r>
            <a:r>
              <a:rPr sz="2800" spc="238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the</a:t>
            </a:r>
            <a:r>
              <a:rPr sz="2800" spc="359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current</a:t>
            </a:r>
            <a:r>
              <a:rPr sz="2800" spc="444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n</a:t>
            </a:r>
            <a:r>
              <a:rPr sz="2800" spc="53" baseline="9898" dirty="0">
                <a:latin typeface="Times New Roman"/>
                <a:cs typeface="Times New Roman"/>
              </a:rPr>
              <a:t>o</a:t>
            </a:r>
            <a:r>
              <a:rPr sz="2800" baseline="9898" dirty="0">
                <a:latin typeface="Times New Roman"/>
                <a:cs typeface="Times New Roman"/>
              </a:rPr>
              <a:t>de</a:t>
            </a:r>
            <a:endParaRPr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409"/>
              </a:spcBef>
            </a:pPr>
            <a:r>
              <a:rPr spc="-48" dirty="0">
                <a:latin typeface="Times New Roman"/>
                <a:cs typeface="Times New Roman"/>
              </a:rPr>
              <a:t>W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164" dirty="0">
                <a:latin typeface="Times New Roman"/>
                <a:cs typeface="Times New Roman"/>
              </a:rPr>
              <a:t> </a:t>
            </a:r>
            <a:r>
              <a:rPr spc="-53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re</a:t>
            </a:r>
            <a:r>
              <a:rPr spc="26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not</a:t>
            </a:r>
            <a:r>
              <a:rPr spc="35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done</a:t>
            </a:r>
            <a:r>
              <a:rPr spc="25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(Step </a:t>
            </a:r>
            <a:r>
              <a:rPr spc="7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3</a:t>
            </a:r>
            <a:r>
              <a:rPr spc="157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fails),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</a:t>
            </a:r>
            <a:r>
              <a:rPr spc="149" dirty="0">
                <a:latin typeface="Times New Roman"/>
                <a:cs typeface="Times New Roman"/>
              </a:rPr>
              <a:t> </a:t>
            </a:r>
            <a:r>
              <a:rPr spc="-48" dirty="0">
                <a:latin typeface="Times New Roman"/>
                <a:cs typeface="Times New Roman"/>
              </a:rPr>
              <a:t>w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103" dirty="0">
                <a:latin typeface="Times New Roman"/>
                <a:cs typeface="Times New Roman"/>
              </a:rPr>
              <a:t> </a:t>
            </a:r>
            <a:r>
              <a:rPr spc="48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erf</a:t>
            </a:r>
            <a:r>
              <a:rPr spc="-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rm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another </a:t>
            </a:r>
            <a:r>
              <a:rPr spc="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Step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4553" y="5426591"/>
            <a:ext cx="178153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59867" y="5995942"/>
            <a:ext cx="748145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B556-7C52-48EC-9ECF-16CC7067BD04}" type="slidenum">
              <a:rPr lang="zh-CN" altLang="en-US" smtClean="0">
                <a:solidFill>
                  <a:srgbClr val="000000"/>
                </a:solidFill>
              </a:rPr>
              <a:pPr/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1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4853607" y="1096676"/>
            <a:ext cx="3740727" cy="2723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59867" y="6119207"/>
            <a:ext cx="74814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63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78280" y="800254"/>
            <a:ext cx="1122874" cy="300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48"/>
              </a:lnSpc>
              <a:spcBef>
                <a:spcPts val="112"/>
              </a:spcBef>
            </a:pPr>
            <a:r>
              <a:rPr sz="3300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Another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40164" y="800254"/>
            <a:ext cx="663272" cy="300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48"/>
              </a:lnSpc>
              <a:spcBef>
                <a:spcPts val="112"/>
              </a:spcBef>
            </a:pPr>
            <a:r>
              <a:rPr sz="3300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Step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42446" y="800254"/>
            <a:ext cx="223415" cy="300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48"/>
              </a:lnSpc>
              <a:spcBef>
                <a:spcPts val="112"/>
              </a:spcBef>
            </a:pPr>
            <a:r>
              <a:rPr sz="3300" baseline="118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96979" y="1594622"/>
            <a:ext cx="3660935" cy="9815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52"/>
              </a:lnSpc>
              <a:spcBef>
                <a:spcPts val="112"/>
              </a:spcBef>
            </a:pPr>
            <a:r>
              <a:rPr sz="2600" baseline="6169" dirty="0">
                <a:solidFill>
                  <a:srgbClr val="FF0000"/>
                </a:solidFill>
                <a:latin typeface="Meiryo"/>
                <a:cs typeface="Meiryo"/>
              </a:rPr>
              <a:t>•</a:t>
            </a:r>
            <a:r>
              <a:rPr sz="2600" spc="-57" baseline="6169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N</a:t>
            </a:r>
            <a:r>
              <a:rPr sz="2800" spc="53" baseline="9898" dirty="0">
                <a:latin typeface="Times New Roman"/>
                <a:cs typeface="Times New Roman"/>
              </a:rPr>
              <a:t>o</a:t>
            </a:r>
            <a:r>
              <a:rPr sz="2800" baseline="9898" dirty="0">
                <a:latin typeface="Times New Roman"/>
                <a:cs typeface="Times New Roman"/>
              </a:rPr>
              <a:t>de</a:t>
            </a:r>
            <a:r>
              <a:rPr sz="2800" spc="382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5</a:t>
            </a:r>
            <a:r>
              <a:rPr sz="2800" spc="370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can </a:t>
            </a:r>
            <a:r>
              <a:rPr sz="2800" spc="12" baseline="9898" dirty="0">
                <a:latin typeface="Times New Roman"/>
                <a:cs typeface="Times New Roman"/>
              </a:rPr>
              <a:t> </a:t>
            </a:r>
            <a:r>
              <a:rPr sz="2800" spc="48" baseline="9898" dirty="0">
                <a:latin typeface="Times New Roman"/>
                <a:cs typeface="Times New Roman"/>
              </a:rPr>
              <a:t>b</a:t>
            </a:r>
            <a:r>
              <a:rPr sz="2800" baseline="9898" dirty="0">
                <a:latin typeface="Times New Roman"/>
                <a:cs typeface="Times New Roman"/>
              </a:rPr>
              <a:t>e</a:t>
            </a:r>
            <a:r>
              <a:rPr sz="2800" spc="415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reached </a:t>
            </a:r>
            <a:r>
              <a:rPr sz="2800" spc="81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from</a:t>
            </a:r>
            <a:r>
              <a:rPr sz="2800" spc="392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the</a:t>
            </a:r>
            <a:endParaRPr>
              <a:latin typeface="Times New Roman"/>
              <a:cs typeface="Times New Roman"/>
            </a:endParaRPr>
          </a:p>
          <a:p>
            <a:pPr marL="198184" marR="45244">
              <a:lnSpc>
                <a:spcPts val="2073"/>
              </a:lnSpc>
            </a:pPr>
            <a:r>
              <a:rPr dirty="0">
                <a:latin typeface="Times New Roman"/>
                <a:cs typeface="Times New Roman"/>
              </a:rPr>
              <a:t>current</a:t>
            </a:r>
            <a:r>
              <a:rPr spc="4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48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</a:t>
            </a:r>
            <a:r>
              <a:rPr spc="232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  <a:p>
            <a:pPr marL="11397" marR="45244">
              <a:lnSpc>
                <a:spcPts val="3231"/>
              </a:lnSpc>
              <a:spcBef>
                <a:spcPts val="57"/>
              </a:spcBef>
            </a:pPr>
            <a:r>
              <a:rPr sz="2600" baseline="2644" dirty="0">
                <a:solidFill>
                  <a:srgbClr val="FF0000"/>
                </a:solidFill>
                <a:latin typeface="Meiryo"/>
                <a:cs typeface="Meiryo"/>
              </a:rPr>
              <a:t>•</a:t>
            </a:r>
            <a:r>
              <a:rPr sz="2600" spc="-57" baseline="2644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2800" baseline="4242" dirty="0">
                <a:latin typeface="Times New Roman"/>
                <a:cs typeface="Times New Roman"/>
              </a:rPr>
              <a:t>U</a:t>
            </a:r>
            <a:r>
              <a:rPr sz="2800" spc="48" baseline="4242" dirty="0">
                <a:latin typeface="Times New Roman"/>
                <a:cs typeface="Times New Roman"/>
              </a:rPr>
              <a:t>p</a:t>
            </a:r>
            <a:r>
              <a:rPr sz="2800" baseline="4242" dirty="0">
                <a:latin typeface="Times New Roman"/>
                <a:cs typeface="Times New Roman"/>
              </a:rPr>
              <a:t>date</a:t>
            </a:r>
            <a:r>
              <a:rPr sz="2800" spc="401" baseline="4242" dirty="0">
                <a:latin typeface="Times New Roman"/>
                <a:cs typeface="Times New Roman"/>
              </a:rPr>
              <a:t> </a:t>
            </a:r>
            <a:r>
              <a:rPr sz="2800" baseline="4242" dirty="0">
                <a:latin typeface="Times New Roman"/>
                <a:cs typeface="Times New Roman"/>
              </a:rPr>
              <a:t>distance</a:t>
            </a:r>
            <a:r>
              <a:rPr sz="2800" spc="397" baseline="4242" dirty="0">
                <a:latin typeface="Times New Roman"/>
                <a:cs typeface="Times New Roman"/>
              </a:rPr>
              <a:t> </a:t>
            </a:r>
            <a:r>
              <a:rPr sz="2800" baseline="4242" dirty="0">
                <a:latin typeface="Times New Roman"/>
                <a:cs typeface="Times New Roman"/>
              </a:rPr>
              <a:t>value</a:t>
            </a:r>
            <a:r>
              <a:rPr sz="2800" spc="138" baseline="4242" dirty="0">
                <a:latin typeface="Times New Roman"/>
                <a:cs typeface="Times New Roman"/>
              </a:rPr>
              <a:t> </a:t>
            </a:r>
            <a:r>
              <a:rPr sz="2800" baseline="4242" dirty="0">
                <a:latin typeface="Times New Roman"/>
                <a:cs typeface="Times New Roman"/>
              </a:rPr>
              <a:t>f</a:t>
            </a:r>
            <a:r>
              <a:rPr sz="2800" spc="-53" baseline="4242" dirty="0">
                <a:latin typeface="Times New Roman"/>
                <a:cs typeface="Times New Roman"/>
              </a:rPr>
              <a:t>o</a:t>
            </a:r>
            <a:r>
              <a:rPr sz="2800" baseline="4242" dirty="0">
                <a:latin typeface="Times New Roman"/>
                <a:cs typeface="Times New Roman"/>
              </a:rPr>
              <a:t>r</a:t>
            </a:r>
            <a:r>
              <a:rPr sz="2800" spc="126" baseline="4242" dirty="0">
                <a:latin typeface="Times New Roman"/>
                <a:cs typeface="Times New Roman"/>
              </a:rPr>
              <a:t> </a:t>
            </a:r>
            <a:r>
              <a:rPr sz="2800" baseline="4242" dirty="0">
                <a:latin typeface="Times New Roman"/>
                <a:cs typeface="Times New Roman"/>
              </a:rPr>
              <a:t>n</a:t>
            </a:r>
            <a:r>
              <a:rPr sz="2800" spc="53" baseline="4242" dirty="0">
                <a:latin typeface="Times New Roman"/>
                <a:cs typeface="Times New Roman"/>
              </a:rPr>
              <a:t>o</a:t>
            </a:r>
            <a:r>
              <a:rPr sz="2800" baseline="4242" dirty="0">
                <a:latin typeface="Times New Roman"/>
                <a:cs typeface="Times New Roman"/>
              </a:rPr>
              <a:t>de</a:t>
            </a:r>
            <a:r>
              <a:rPr sz="2800" spc="242" baseline="4242" dirty="0">
                <a:latin typeface="Times New Roman"/>
                <a:cs typeface="Times New Roman"/>
              </a:rPr>
              <a:t> </a:t>
            </a:r>
            <a:r>
              <a:rPr sz="2800" baseline="4242" dirty="0">
                <a:latin typeface="Times New Roman"/>
                <a:cs typeface="Times New Roman"/>
              </a:rPr>
              <a:t>5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79530" y="3015496"/>
            <a:ext cx="3085747" cy="323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93"/>
              </a:lnSpc>
              <a:spcBef>
                <a:spcPts val="114"/>
              </a:spcBef>
            </a:pPr>
            <a:r>
              <a:rPr sz="2600" baseline="10405" dirty="0">
                <a:latin typeface="Times New Roman"/>
                <a:cs typeface="Times New Roman"/>
              </a:rPr>
              <a:t>d</a:t>
            </a:r>
            <a:r>
              <a:rPr baseline="4294" dirty="0">
                <a:latin typeface="Times New Roman"/>
                <a:cs typeface="Times New Roman"/>
              </a:rPr>
              <a:t>5</a:t>
            </a:r>
            <a:r>
              <a:rPr spc="223" baseline="4294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=</a:t>
            </a:r>
            <a:r>
              <a:rPr sz="2600" spc="-238" baseline="10405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min</a:t>
            </a:r>
            <a:r>
              <a:rPr sz="2600" baseline="6169" dirty="0">
                <a:latin typeface="Meiryo"/>
                <a:cs typeface="Meiryo"/>
              </a:rPr>
              <a:t>{∞</a:t>
            </a:r>
            <a:r>
              <a:rPr sz="2600" baseline="10405" dirty="0">
                <a:latin typeface="Times New Roman"/>
                <a:cs typeface="Times New Roman"/>
              </a:rPr>
              <a:t>,</a:t>
            </a:r>
            <a:r>
              <a:rPr sz="2600" spc="-223" baseline="10405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11</a:t>
            </a:r>
            <a:r>
              <a:rPr sz="2600" spc="170" baseline="10405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+</a:t>
            </a:r>
            <a:r>
              <a:rPr sz="2600" spc="-345" baseline="10405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9</a:t>
            </a:r>
            <a:r>
              <a:rPr sz="2600" baseline="6169" dirty="0">
                <a:latin typeface="Meiryo"/>
                <a:cs typeface="Meiryo"/>
              </a:rPr>
              <a:t>}</a:t>
            </a:r>
            <a:r>
              <a:rPr sz="2600" spc="-86" baseline="6169" dirty="0">
                <a:latin typeface="Meiryo"/>
                <a:cs typeface="Meiryo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=</a:t>
            </a:r>
            <a:r>
              <a:rPr sz="2600" spc="102" baseline="10405" dirty="0">
                <a:latin typeface="Times New Roman"/>
                <a:cs typeface="Times New Roman"/>
              </a:rPr>
              <a:t> </a:t>
            </a:r>
            <a:r>
              <a:rPr sz="2600" baseline="10405" dirty="0">
                <a:latin typeface="Times New Roman"/>
                <a:cs typeface="Times New Roman"/>
              </a:rPr>
              <a:t>20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6979" y="3960645"/>
            <a:ext cx="3737752" cy="3189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52"/>
              </a:lnSpc>
              <a:spcBef>
                <a:spcPts val="112"/>
              </a:spcBef>
            </a:pPr>
            <a:r>
              <a:rPr sz="2600" baseline="6169" dirty="0">
                <a:solidFill>
                  <a:srgbClr val="FF0000"/>
                </a:solidFill>
                <a:latin typeface="Meiryo"/>
                <a:cs typeface="Meiryo"/>
              </a:rPr>
              <a:t>•</a:t>
            </a:r>
            <a:r>
              <a:rPr sz="2600" spc="-57" baseline="6169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N</a:t>
            </a:r>
            <a:r>
              <a:rPr sz="2800" spc="-48" baseline="9898" dirty="0">
                <a:latin typeface="Times New Roman"/>
                <a:cs typeface="Times New Roman"/>
              </a:rPr>
              <a:t>o</a:t>
            </a:r>
            <a:r>
              <a:rPr sz="2800" baseline="9898" dirty="0">
                <a:latin typeface="Times New Roman"/>
                <a:cs typeface="Times New Roman"/>
              </a:rPr>
              <a:t>w,</a:t>
            </a:r>
            <a:r>
              <a:rPr sz="2800" spc="116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n</a:t>
            </a:r>
            <a:r>
              <a:rPr sz="2800" spc="48" baseline="9898" dirty="0">
                <a:latin typeface="Times New Roman"/>
                <a:cs typeface="Times New Roman"/>
              </a:rPr>
              <a:t>o</a:t>
            </a:r>
            <a:r>
              <a:rPr sz="2800" baseline="9898" dirty="0">
                <a:latin typeface="Times New Roman"/>
                <a:cs typeface="Times New Roman"/>
              </a:rPr>
              <a:t>de</a:t>
            </a:r>
            <a:r>
              <a:rPr sz="2800" spc="232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5</a:t>
            </a:r>
            <a:r>
              <a:rPr sz="2800" spc="157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is</a:t>
            </a:r>
            <a:r>
              <a:rPr sz="2800" spc="88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the</a:t>
            </a:r>
            <a:r>
              <a:rPr sz="2800" spc="359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only</a:t>
            </a:r>
            <a:r>
              <a:rPr sz="2800" spc="58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candidate,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45244" y="3960645"/>
            <a:ext cx="583702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so</a:t>
            </a:r>
            <a:r>
              <a:rPr spc="14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49751" y="3960645"/>
            <a:ext cx="651929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status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22245" y="3960645"/>
            <a:ext cx="2267682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changes</a:t>
            </a:r>
            <a:r>
              <a:rPr spc="33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314" dirty="0">
                <a:latin typeface="Times New Roman"/>
                <a:cs typeface="Times New Roman"/>
              </a:rPr>
              <a:t> </a:t>
            </a:r>
            <a:r>
              <a:rPr spc="53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ermanent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8321" y="4626360"/>
            <a:ext cx="3807853" cy="1019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123" marR="32914" algn="ctr">
              <a:lnSpc>
                <a:spcPts val="2252"/>
              </a:lnSpc>
              <a:spcBef>
                <a:spcPts val="112"/>
              </a:spcBef>
            </a:pPr>
            <a:r>
              <a:rPr sz="2600" baseline="6169" dirty="0">
                <a:solidFill>
                  <a:srgbClr val="FF0000"/>
                </a:solidFill>
                <a:latin typeface="Meiryo"/>
                <a:cs typeface="Meiryo"/>
              </a:rPr>
              <a:t>•</a:t>
            </a:r>
            <a:r>
              <a:rPr sz="2600" spc="-57" baseline="6169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N</a:t>
            </a:r>
            <a:r>
              <a:rPr sz="2800" spc="53" baseline="9898" dirty="0">
                <a:latin typeface="Times New Roman"/>
                <a:cs typeface="Times New Roman"/>
              </a:rPr>
              <a:t>o</a:t>
            </a:r>
            <a:r>
              <a:rPr sz="2800" baseline="9898" dirty="0">
                <a:latin typeface="Times New Roman"/>
                <a:cs typeface="Times New Roman"/>
              </a:rPr>
              <a:t>de</a:t>
            </a:r>
            <a:r>
              <a:rPr sz="2800" spc="173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5</a:t>
            </a:r>
            <a:r>
              <a:rPr sz="2800" spc="157" baseline="9898" dirty="0">
                <a:latin typeface="Times New Roman"/>
                <a:cs typeface="Times New Roman"/>
              </a:rPr>
              <a:t> </a:t>
            </a:r>
            <a:r>
              <a:rPr sz="2800" spc="48" baseline="9898" dirty="0">
                <a:latin typeface="Times New Roman"/>
                <a:cs typeface="Times New Roman"/>
              </a:rPr>
              <a:t>b</a:t>
            </a:r>
            <a:r>
              <a:rPr sz="2800" baseline="9898" dirty="0">
                <a:latin typeface="Times New Roman"/>
                <a:cs typeface="Times New Roman"/>
              </a:rPr>
              <a:t>ecomes</a:t>
            </a:r>
            <a:r>
              <a:rPr sz="2800" spc="238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the</a:t>
            </a:r>
            <a:r>
              <a:rPr sz="2800" spc="359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current</a:t>
            </a:r>
            <a:r>
              <a:rPr sz="2800" spc="444" baseline="9898" dirty="0">
                <a:latin typeface="Times New Roman"/>
                <a:cs typeface="Times New Roman"/>
              </a:rPr>
              <a:t> </a:t>
            </a:r>
            <a:r>
              <a:rPr sz="2800" baseline="9898" dirty="0">
                <a:latin typeface="Times New Roman"/>
                <a:cs typeface="Times New Roman"/>
              </a:rPr>
              <a:t>n</a:t>
            </a:r>
            <a:r>
              <a:rPr sz="2800" spc="53" baseline="9898" dirty="0">
                <a:latin typeface="Times New Roman"/>
                <a:cs typeface="Times New Roman"/>
              </a:rPr>
              <a:t>o</a:t>
            </a:r>
            <a:r>
              <a:rPr sz="2800" baseline="9898" dirty="0">
                <a:latin typeface="Times New Roman"/>
                <a:cs typeface="Times New Roman"/>
              </a:rPr>
              <a:t>de</a:t>
            </a:r>
            <a:endParaRPr>
              <a:latin typeface="Times New Roman"/>
              <a:cs typeface="Times New Roman"/>
            </a:endParaRPr>
          </a:p>
          <a:p>
            <a:pPr indent="-17191" algn="ctr">
              <a:lnSpc>
                <a:spcPct val="109756"/>
              </a:lnSpc>
              <a:spcBef>
                <a:spcPts val="1268"/>
              </a:spcBef>
            </a:pPr>
            <a:r>
              <a:rPr spc="-48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rom </a:t>
            </a:r>
            <a:r>
              <a:rPr spc="24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 </a:t>
            </a:r>
            <a:r>
              <a:rPr spc="22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5 </a:t>
            </a:r>
            <a:r>
              <a:rPr spc="152" dirty="0">
                <a:latin typeface="Times New Roman"/>
                <a:cs typeface="Times New Roman"/>
              </a:rPr>
              <a:t> </a:t>
            </a:r>
            <a:r>
              <a:rPr spc="-53" dirty="0">
                <a:latin typeface="Times New Roman"/>
                <a:cs typeface="Times New Roman"/>
              </a:rPr>
              <a:t>w</a:t>
            </a:r>
            <a:r>
              <a:rPr dirty="0">
                <a:latin typeface="Times New Roman"/>
                <a:cs typeface="Times New Roman"/>
              </a:rPr>
              <a:t>e </a:t>
            </a:r>
            <a:r>
              <a:rPr spc="9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cannot  </a:t>
            </a:r>
            <a:r>
              <a:rPr spc="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reach </a:t>
            </a:r>
            <a:r>
              <a:rPr spc="29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any </a:t>
            </a:r>
            <a:r>
              <a:rPr spc="48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ermanently</a:t>
            </a:r>
            <a:r>
              <a:rPr spc="422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la</a:t>
            </a:r>
            <a:r>
              <a:rPr spc="53" dirty="0">
                <a:latin typeface="Times New Roman"/>
                <a:cs typeface="Times New Roman"/>
              </a:rPr>
              <a:t>b</a:t>
            </a:r>
            <a:r>
              <a:rPr dirty="0">
                <a:latin typeface="Times New Roman"/>
                <a:cs typeface="Times New Roman"/>
              </a:rPr>
              <a:t>eled</a:t>
            </a:r>
            <a:r>
              <a:rPr spc="162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289" dirty="0">
                <a:latin typeface="Times New Roman"/>
                <a:cs typeface="Times New Roman"/>
              </a:rPr>
              <a:t> </a:t>
            </a:r>
            <a:r>
              <a:rPr spc="-53" dirty="0">
                <a:latin typeface="Times New Roman"/>
                <a:cs typeface="Times New Roman"/>
              </a:rPr>
              <a:t>w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103" dirty="0">
                <a:latin typeface="Times New Roman"/>
                <a:cs typeface="Times New Roman"/>
              </a:rPr>
              <a:t> </a:t>
            </a:r>
            <a:r>
              <a:rPr spc="-53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re</a:t>
            </a:r>
            <a:r>
              <a:rPr spc="26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done.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44689" y="5086259"/>
            <a:ext cx="575352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other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98814" y="5086259"/>
            <a:ext cx="603741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n</a:t>
            </a:r>
            <a:r>
              <a:rPr spc="48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de.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4463" y="5086259"/>
            <a:ext cx="735425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Hence,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3452" y="5086259"/>
            <a:ext cx="1335159" cy="25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85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n</a:t>
            </a:r>
            <a:r>
              <a:rPr spc="53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de </a:t>
            </a:r>
            <a:r>
              <a:rPr spc="23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4 </a:t>
            </a:r>
            <a:r>
              <a:rPr spc="152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gets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59867" y="5995942"/>
            <a:ext cx="748145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B556-7C52-48EC-9ECF-16CC7067BD04}" type="slidenum">
              <a:rPr lang="zh-CN" altLang="en-US" smtClean="0">
                <a:solidFill>
                  <a:srgbClr val="000000"/>
                </a:solidFill>
              </a:rPr>
              <a:pPr/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91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3EAB9-4E0D-4C2B-A00B-56431932D696}" type="slidenum">
              <a:rPr lang="en-US">
                <a:solidFill>
                  <a:srgbClr val="000000"/>
                </a:solidFill>
              </a:rPr>
              <a:pPr/>
              <a:t>38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31514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31515" name="Rectangle 5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 shortest path from s to t.</a:t>
            </a:r>
          </a:p>
        </p:txBody>
      </p:sp>
      <p:sp>
        <p:nvSpPr>
          <p:cNvPr id="531459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31460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31461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31462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31463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31464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31465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31466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531467" name="AutoShape 11"/>
          <p:cNvCxnSpPr>
            <a:cxnSpLocks noChangeShapeType="1"/>
            <a:stCxn id="531459" idx="7"/>
            <a:endCxn id="531462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68" name="AutoShape 12"/>
          <p:cNvCxnSpPr>
            <a:cxnSpLocks noChangeShapeType="1"/>
            <a:stCxn id="531459" idx="6"/>
            <a:endCxn id="531463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69" name="AutoShape 13"/>
          <p:cNvCxnSpPr>
            <a:cxnSpLocks noChangeShapeType="1"/>
            <a:stCxn id="531459" idx="5"/>
            <a:endCxn id="531464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0" name="AutoShape 14"/>
          <p:cNvCxnSpPr>
            <a:cxnSpLocks noChangeShapeType="1"/>
            <a:stCxn id="531463" idx="7"/>
            <a:endCxn id="531460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1" name="AutoShape 15"/>
          <p:cNvCxnSpPr>
            <a:cxnSpLocks noChangeShapeType="1"/>
            <a:stCxn id="531465" idx="7"/>
            <a:endCxn id="531460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2" name="AutoShape 16"/>
          <p:cNvCxnSpPr>
            <a:cxnSpLocks noChangeShapeType="1"/>
            <a:stCxn id="531463" idx="5"/>
            <a:endCxn id="531466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3" name="AutoShape 17"/>
          <p:cNvCxnSpPr>
            <a:cxnSpLocks noChangeShapeType="1"/>
            <a:stCxn id="531466" idx="5"/>
            <a:endCxn id="531461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4" name="AutoShape 18"/>
          <p:cNvCxnSpPr>
            <a:cxnSpLocks noChangeShapeType="1"/>
            <a:stCxn id="531466" idx="6"/>
            <a:endCxn id="531465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5" name="AutoShape 19"/>
          <p:cNvCxnSpPr>
            <a:cxnSpLocks noChangeShapeType="1"/>
            <a:stCxn id="531465" idx="4"/>
            <a:endCxn id="531461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6" name="AutoShape 20"/>
          <p:cNvCxnSpPr>
            <a:cxnSpLocks noChangeShapeType="1"/>
            <a:stCxn id="531460" idx="3"/>
            <a:endCxn id="531466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7" name="AutoShape 21"/>
          <p:cNvCxnSpPr>
            <a:cxnSpLocks noChangeShapeType="1"/>
            <a:stCxn id="531463" idx="4"/>
            <a:endCxn id="531464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8" name="AutoShape 22"/>
          <p:cNvCxnSpPr>
            <a:cxnSpLocks noChangeShapeType="1"/>
            <a:stCxn id="531464" idx="6"/>
            <a:endCxn id="531466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9" name="AutoShape 23"/>
          <p:cNvCxnSpPr>
            <a:cxnSpLocks noChangeShapeType="1"/>
            <a:stCxn id="531462" idx="6"/>
            <a:endCxn id="531460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80" name="AutoShape 24"/>
          <p:cNvCxnSpPr>
            <a:cxnSpLocks noChangeShapeType="1"/>
            <a:stCxn id="531464" idx="6"/>
            <a:endCxn id="531461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81" name="AutoShape 25"/>
          <p:cNvCxnSpPr>
            <a:cxnSpLocks noChangeShapeType="1"/>
            <a:stCxn id="531460" idx="5"/>
            <a:endCxn id="531461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1482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31483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31484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31485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31486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31487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31488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31489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31490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31491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31492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31493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31494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31495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31496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201643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94D87-90D8-4208-BF25-F14B4F4BC60F}" type="slidenum">
              <a:rPr lang="en-US">
                <a:solidFill>
                  <a:srgbClr val="000000"/>
                </a:solidFill>
              </a:rPr>
              <a:pPr/>
              <a:t>39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52963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52964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52965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52966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52967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52968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52969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52970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552971" name="AutoShape 11"/>
          <p:cNvCxnSpPr>
            <a:cxnSpLocks noChangeShapeType="1"/>
            <a:stCxn id="552963" idx="7"/>
            <a:endCxn id="552966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2" name="AutoShape 12"/>
          <p:cNvCxnSpPr>
            <a:cxnSpLocks noChangeShapeType="1"/>
            <a:stCxn id="552963" idx="6"/>
            <a:endCxn id="552967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3" name="AutoShape 13"/>
          <p:cNvCxnSpPr>
            <a:cxnSpLocks noChangeShapeType="1"/>
            <a:stCxn id="552963" idx="5"/>
            <a:endCxn id="552968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4" name="AutoShape 14"/>
          <p:cNvCxnSpPr>
            <a:cxnSpLocks noChangeShapeType="1"/>
            <a:stCxn id="552967" idx="7"/>
            <a:endCxn id="552964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5" name="AutoShape 15"/>
          <p:cNvCxnSpPr>
            <a:cxnSpLocks noChangeShapeType="1"/>
            <a:stCxn id="552969" idx="7"/>
            <a:endCxn id="552964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6" name="AutoShape 16"/>
          <p:cNvCxnSpPr>
            <a:cxnSpLocks noChangeShapeType="1"/>
            <a:stCxn id="552967" idx="5"/>
            <a:endCxn id="552970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7" name="AutoShape 17"/>
          <p:cNvCxnSpPr>
            <a:cxnSpLocks noChangeShapeType="1"/>
            <a:stCxn id="552970" idx="5"/>
            <a:endCxn id="552965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8" name="AutoShape 18"/>
          <p:cNvCxnSpPr>
            <a:cxnSpLocks noChangeShapeType="1"/>
            <a:stCxn id="552970" idx="6"/>
            <a:endCxn id="552969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9" name="AutoShape 19"/>
          <p:cNvCxnSpPr>
            <a:cxnSpLocks noChangeShapeType="1"/>
            <a:stCxn id="552969" idx="4"/>
            <a:endCxn id="552965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80" name="AutoShape 20"/>
          <p:cNvCxnSpPr>
            <a:cxnSpLocks noChangeShapeType="1"/>
            <a:stCxn id="552964" idx="3"/>
            <a:endCxn id="552970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81" name="AutoShape 21"/>
          <p:cNvCxnSpPr>
            <a:cxnSpLocks noChangeShapeType="1"/>
            <a:stCxn id="552967" idx="4"/>
            <a:endCxn id="552968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82" name="AutoShape 22"/>
          <p:cNvCxnSpPr>
            <a:cxnSpLocks noChangeShapeType="1"/>
            <a:stCxn id="552968" idx="6"/>
            <a:endCxn id="552970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83" name="AutoShape 23"/>
          <p:cNvCxnSpPr>
            <a:cxnSpLocks noChangeShapeType="1"/>
            <a:stCxn id="552966" idx="6"/>
            <a:endCxn id="552964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84" name="AutoShape 24"/>
          <p:cNvCxnSpPr>
            <a:cxnSpLocks noChangeShapeType="1"/>
            <a:stCxn id="552968" idx="6"/>
            <a:endCxn id="552965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85" name="AutoShape 25"/>
          <p:cNvCxnSpPr>
            <a:cxnSpLocks noChangeShapeType="1"/>
            <a:stCxn id="552964" idx="5"/>
            <a:endCxn id="552965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2986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52987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52988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52989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52990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52991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52992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52993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52994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52995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52996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52997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52998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52999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53000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53001" name="Text Box 41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53002" name="Text Box 42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53003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53004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53005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53006" name="Text Box 46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53007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53008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b="1" smtClean="0">
                <a:solidFill>
                  <a:srgbClr val="006600"/>
                </a:solidFill>
              </a:rPr>
              <a:t> </a:t>
            </a:r>
            <a:r>
              <a:rPr kumimoji="1" lang="en-US" sz="1600" b="1" smtClean="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sz="1600" b="1" smtClean="0">
              <a:solidFill>
                <a:srgbClr val="006600"/>
              </a:solidFill>
            </a:endParaRPr>
          </a:p>
        </p:txBody>
      </p:sp>
      <p:sp>
        <p:nvSpPr>
          <p:cNvPr id="553009" name="Text Box 49"/>
          <p:cNvSpPr txBox="1">
            <a:spLocks noChangeArrowheads="1"/>
          </p:cNvSpPr>
          <p:nvPr/>
        </p:nvSpPr>
        <p:spPr bwMode="auto">
          <a:xfrm>
            <a:off x="84138" y="6319838"/>
            <a:ext cx="15525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distance label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3010" name="AutoShape 50"/>
          <p:cNvSpPr>
            <a:spLocks noChangeArrowheads="1"/>
          </p:cNvSpPr>
          <p:nvPr/>
        </p:nvSpPr>
        <p:spPr bwMode="auto">
          <a:xfrm>
            <a:off x="1703388" y="6426200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000000"/>
              </a:solidFill>
            </a:endParaRPr>
          </a:p>
        </p:txBody>
      </p:sp>
      <p:sp>
        <p:nvSpPr>
          <p:cNvPr id="553011" name="Text Box 51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S = {  }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PQ = { s, 2, 3, 4, 5, 6, 7, t }</a:t>
            </a:r>
          </a:p>
        </p:txBody>
      </p:sp>
    </p:spTree>
    <p:extLst>
      <p:ext uri="{BB962C8B-B14F-4D97-AF65-F5344CB8AC3E}">
        <p14:creationId xmlns:p14="http://schemas.microsoft.com/office/powerpoint/2010/main" val="102176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Most direct route equivalent to</a:t>
            </a:r>
          </a:p>
          <a:p>
            <a:pPr lvl="1"/>
            <a:r>
              <a:rPr lang="en-US"/>
              <a:t>finding length of shortest path</a:t>
            </a:r>
          </a:p>
          <a:p>
            <a:pPr lvl="1"/>
            <a:r>
              <a:rPr lang="en-US"/>
              <a:t>finding minimum number of arcs from start vertex to destination vertex</a:t>
            </a:r>
          </a:p>
          <a:p>
            <a:r>
              <a:rPr lang="en-US"/>
              <a:t>Search algorithm for this shortest path</a:t>
            </a:r>
          </a:p>
          <a:p>
            <a:pPr lvl="1"/>
            <a:r>
              <a:rPr lang="en-US"/>
              <a:t>an easy modification of the breadth-first search algorithm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90-B0B8-47B8-8B75-5D374CF84DAA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Paths</a:t>
            </a:r>
          </a:p>
        </p:txBody>
      </p:sp>
    </p:spTree>
    <p:extLst>
      <p:ext uri="{BB962C8B-B14F-4D97-AF65-F5344CB8AC3E}">
        <p14:creationId xmlns:p14="http://schemas.microsoft.com/office/powerpoint/2010/main" val="63412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72E23-B92A-4205-8E52-5C0BEB06BF5A}" type="slidenum">
              <a:rPr lang="en-US">
                <a:solidFill>
                  <a:srgbClr val="000000"/>
                </a:solidFill>
              </a:rPr>
              <a:pPr/>
              <a:t>40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53987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53988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53989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53990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53991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53992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53993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53994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553995" name="AutoShape 11"/>
          <p:cNvCxnSpPr>
            <a:cxnSpLocks noChangeShapeType="1"/>
            <a:stCxn id="553987" idx="7"/>
            <a:endCxn id="553990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996" name="AutoShape 12"/>
          <p:cNvCxnSpPr>
            <a:cxnSpLocks noChangeShapeType="1"/>
            <a:stCxn id="553987" idx="6"/>
            <a:endCxn id="553991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997" name="AutoShape 13"/>
          <p:cNvCxnSpPr>
            <a:cxnSpLocks noChangeShapeType="1"/>
            <a:stCxn id="553987" idx="5"/>
            <a:endCxn id="553992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998" name="AutoShape 14"/>
          <p:cNvCxnSpPr>
            <a:cxnSpLocks noChangeShapeType="1"/>
            <a:stCxn id="553991" idx="7"/>
            <a:endCxn id="553988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999" name="AutoShape 15"/>
          <p:cNvCxnSpPr>
            <a:cxnSpLocks noChangeShapeType="1"/>
            <a:stCxn id="553993" idx="7"/>
            <a:endCxn id="553988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0" name="AutoShape 16"/>
          <p:cNvCxnSpPr>
            <a:cxnSpLocks noChangeShapeType="1"/>
            <a:stCxn id="553991" idx="5"/>
            <a:endCxn id="553994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1" name="AutoShape 17"/>
          <p:cNvCxnSpPr>
            <a:cxnSpLocks noChangeShapeType="1"/>
            <a:stCxn id="553994" idx="5"/>
            <a:endCxn id="553989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2" name="AutoShape 18"/>
          <p:cNvCxnSpPr>
            <a:cxnSpLocks noChangeShapeType="1"/>
            <a:stCxn id="553994" idx="6"/>
            <a:endCxn id="553993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3" name="AutoShape 19"/>
          <p:cNvCxnSpPr>
            <a:cxnSpLocks noChangeShapeType="1"/>
            <a:stCxn id="553993" idx="4"/>
            <a:endCxn id="553989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4" name="AutoShape 20"/>
          <p:cNvCxnSpPr>
            <a:cxnSpLocks noChangeShapeType="1"/>
            <a:stCxn id="553988" idx="3"/>
            <a:endCxn id="553994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5" name="AutoShape 21"/>
          <p:cNvCxnSpPr>
            <a:cxnSpLocks noChangeShapeType="1"/>
            <a:stCxn id="553991" idx="4"/>
            <a:endCxn id="553992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6" name="AutoShape 22"/>
          <p:cNvCxnSpPr>
            <a:cxnSpLocks noChangeShapeType="1"/>
            <a:stCxn id="553992" idx="6"/>
            <a:endCxn id="553994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7" name="AutoShape 23"/>
          <p:cNvCxnSpPr>
            <a:cxnSpLocks noChangeShapeType="1"/>
            <a:stCxn id="553990" idx="6"/>
            <a:endCxn id="553988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8" name="AutoShape 24"/>
          <p:cNvCxnSpPr>
            <a:cxnSpLocks noChangeShapeType="1"/>
            <a:stCxn id="553992" idx="6"/>
            <a:endCxn id="553989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9" name="AutoShape 25"/>
          <p:cNvCxnSpPr>
            <a:cxnSpLocks noChangeShapeType="1"/>
            <a:stCxn id="553988" idx="5"/>
            <a:endCxn id="553989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4010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54011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54012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54013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54014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54015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54016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54017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54018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54019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54020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54021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54022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54023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54024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54025" name="Text Box 41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54026" name="Text Box 42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54027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54028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54029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54030" name="Text Box 46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54031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54032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b="1" smtClean="0">
                <a:solidFill>
                  <a:srgbClr val="006600"/>
                </a:solidFill>
              </a:rPr>
              <a:t> </a:t>
            </a:r>
            <a:r>
              <a:rPr kumimoji="1" lang="en-US" sz="1600" b="1" smtClean="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sz="1600" b="1" smtClean="0">
              <a:solidFill>
                <a:srgbClr val="006600"/>
              </a:solidFill>
            </a:endParaRPr>
          </a:p>
        </p:txBody>
      </p:sp>
      <p:sp>
        <p:nvSpPr>
          <p:cNvPr id="554033" name="Text Box 49"/>
          <p:cNvSpPr txBox="1">
            <a:spLocks noChangeArrowheads="1"/>
          </p:cNvSpPr>
          <p:nvPr/>
        </p:nvSpPr>
        <p:spPr bwMode="auto">
          <a:xfrm>
            <a:off x="84138" y="6319838"/>
            <a:ext cx="15525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distance label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4034" name="AutoShape 50"/>
          <p:cNvSpPr>
            <a:spLocks noChangeArrowheads="1"/>
          </p:cNvSpPr>
          <p:nvPr/>
        </p:nvSpPr>
        <p:spPr bwMode="auto">
          <a:xfrm>
            <a:off x="1703388" y="6426200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000000"/>
              </a:solidFill>
            </a:endParaRPr>
          </a:p>
        </p:txBody>
      </p:sp>
      <p:sp>
        <p:nvSpPr>
          <p:cNvPr id="554035" name="Text Box 51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S = {  }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PQ = { s, 2, 3, 4, 5, 6, 7, t }</a:t>
            </a:r>
          </a:p>
        </p:txBody>
      </p:sp>
      <p:sp>
        <p:nvSpPr>
          <p:cNvPr id="554036" name="AutoShape 52"/>
          <p:cNvSpPr>
            <a:spLocks noChangeArrowheads="1"/>
          </p:cNvSpPr>
          <p:nvPr/>
        </p:nvSpPr>
        <p:spPr bwMode="auto">
          <a:xfrm>
            <a:off x="376238" y="266700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000000"/>
              </a:solidFill>
            </a:endParaRPr>
          </a:p>
        </p:txBody>
      </p:sp>
      <p:sp>
        <p:nvSpPr>
          <p:cNvPr id="554037" name="Text Box 53"/>
          <p:cNvSpPr txBox="1">
            <a:spLocks noChangeArrowheads="1"/>
          </p:cNvSpPr>
          <p:nvPr/>
        </p:nvSpPr>
        <p:spPr bwMode="auto">
          <a:xfrm>
            <a:off x="120650" y="2279650"/>
            <a:ext cx="10985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A50021"/>
                </a:solidFill>
              </a:rPr>
              <a:t>delmin</a:t>
            </a:r>
          </a:p>
        </p:txBody>
      </p:sp>
    </p:spTree>
    <p:extLst>
      <p:ext uri="{BB962C8B-B14F-4D97-AF65-F5344CB8AC3E}">
        <p14:creationId xmlns:p14="http://schemas.microsoft.com/office/powerpoint/2010/main" val="196568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C9E68-DFB0-40B3-96F4-F9B65BB7B591}" type="slidenum">
              <a:rPr lang="en-US">
                <a:solidFill>
                  <a:srgbClr val="000000"/>
                </a:solidFill>
              </a:rPr>
              <a:pPr/>
              <a:t>41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34532" name="Oval 4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34533" name="Oval 5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34534" name="Oval 6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34535" name="Oval 7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34536" name="Oval 8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34537" name="Oval 9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34538" name="Oval 10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34539" name="Oval 11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534540" name="AutoShape 12"/>
          <p:cNvCxnSpPr>
            <a:cxnSpLocks noChangeShapeType="1"/>
            <a:stCxn id="534532" idx="7"/>
            <a:endCxn id="534535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1" name="AutoShape 13"/>
          <p:cNvCxnSpPr>
            <a:cxnSpLocks noChangeShapeType="1"/>
            <a:stCxn id="534532" idx="6"/>
            <a:endCxn id="534536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2" name="AutoShape 14"/>
          <p:cNvCxnSpPr>
            <a:cxnSpLocks noChangeShapeType="1"/>
            <a:stCxn id="534532" idx="5"/>
            <a:endCxn id="534537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3" name="AutoShape 15"/>
          <p:cNvCxnSpPr>
            <a:cxnSpLocks noChangeShapeType="1"/>
            <a:stCxn id="534536" idx="7"/>
            <a:endCxn id="534533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4" name="AutoShape 16"/>
          <p:cNvCxnSpPr>
            <a:cxnSpLocks noChangeShapeType="1"/>
            <a:stCxn id="534538" idx="7"/>
            <a:endCxn id="534533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5" name="AutoShape 17"/>
          <p:cNvCxnSpPr>
            <a:cxnSpLocks noChangeShapeType="1"/>
            <a:stCxn id="534536" idx="5"/>
            <a:endCxn id="534539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6" name="AutoShape 18"/>
          <p:cNvCxnSpPr>
            <a:cxnSpLocks noChangeShapeType="1"/>
            <a:stCxn id="534539" idx="5"/>
            <a:endCxn id="534534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7" name="AutoShape 19"/>
          <p:cNvCxnSpPr>
            <a:cxnSpLocks noChangeShapeType="1"/>
            <a:stCxn id="534539" idx="6"/>
            <a:endCxn id="534538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8" name="AutoShape 20"/>
          <p:cNvCxnSpPr>
            <a:cxnSpLocks noChangeShapeType="1"/>
            <a:stCxn id="534538" idx="4"/>
            <a:endCxn id="534534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9" name="AutoShape 21"/>
          <p:cNvCxnSpPr>
            <a:cxnSpLocks noChangeShapeType="1"/>
            <a:stCxn id="534533" idx="3"/>
            <a:endCxn id="534539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0" name="AutoShape 22"/>
          <p:cNvCxnSpPr>
            <a:cxnSpLocks noChangeShapeType="1"/>
            <a:stCxn id="534536" idx="4"/>
            <a:endCxn id="534537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1" name="AutoShape 23"/>
          <p:cNvCxnSpPr>
            <a:cxnSpLocks noChangeShapeType="1"/>
            <a:stCxn id="534537" idx="6"/>
            <a:endCxn id="534539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2" name="AutoShape 24"/>
          <p:cNvCxnSpPr>
            <a:cxnSpLocks noChangeShapeType="1"/>
            <a:stCxn id="534535" idx="6"/>
            <a:endCxn id="534533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3" name="AutoShape 25"/>
          <p:cNvCxnSpPr>
            <a:cxnSpLocks noChangeShapeType="1"/>
            <a:stCxn id="534537" idx="6"/>
            <a:endCxn id="534534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4" name="AutoShape 26"/>
          <p:cNvCxnSpPr>
            <a:cxnSpLocks noChangeShapeType="1"/>
            <a:stCxn id="534533" idx="5"/>
            <a:endCxn id="534534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4555" name="Text Box 27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34556" name="Text Box 28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34557" name="Text Box 29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34558" name="Text Box 30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34559" name="Text Box 31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34560" name="Text Box 32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34561" name="Text Box 33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34562" name="Text Box 34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34563" name="Text Box 35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34564" name="Text Box 36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34565" name="Text Box 37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34566" name="Text Box 38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34567" name="Text Box 39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34568" name="Text Box 40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34569" name="Text Box 41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34570" name="Freeform 42"/>
          <p:cNvSpPr>
            <a:spLocks/>
          </p:cNvSpPr>
          <p:nvPr/>
        </p:nvSpPr>
        <p:spPr bwMode="auto">
          <a:xfrm>
            <a:off x="100013" y="3068638"/>
            <a:ext cx="1027112" cy="914400"/>
          </a:xfrm>
          <a:custGeom>
            <a:avLst/>
            <a:gdLst>
              <a:gd name="T0" fmla="*/ 142 w 647"/>
              <a:gd name="T1" fmla="*/ 489 h 576"/>
              <a:gd name="T2" fmla="*/ 71 w 647"/>
              <a:gd name="T3" fmla="*/ 465 h 576"/>
              <a:gd name="T4" fmla="*/ 47 w 647"/>
              <a:gd name="T5" fmla="*/ 457 h 576"/>
              <a:gd name="T6" fmla="*/ 0 w 647"/>
              <a:gd name="T7" fmla="*/ 386 h 576"/>
              <a:gd name="T8" fmla="*/ 8 w 647"/>
              <a:gd name="T9" fmla="*/ 205 h 576"/>
              <a:gd name="T10" fmla="*/ 55 w 647"/>
              <a:gd name="T11" fmla="*/ 134 h 576"/>
              <a:gd name="T12" fmla="*/ 118 w 647"/>
              <a:gd name="T13" fmla="*/ 39 h 576"/>
              <a:gd name="T14" fmla="*/ 150 w 647"/>
              <a:gd name="T15" fmla="*/ 31 h 576"/>
              <a:gd name="T16" fmla="*/ 316 w 647"/>
              <a:gd name="T17" fmla="*/ 8 h 576"/>
              <a:gd name="T18" fmla="*/ 505 w 647"/>
              <a:gd name="T19" fmla="*/ 15 h 576"/>
              <a:gd name="T20" fmla="*/ 576 w 647"/>
              <a:gd name="T21" fmla="*/ 94 h 576"/>
              <a:gd name="T22" fmla="*/ 623 w 647"/>
              <a:gd name="T23" fmla="*/ 165 h 576"/>
              <a:gd name="T24" fmla="*/ 639 w 647"/>
              <a:gd name="T25" fmla="*/ 213 h 576"/>
              <a:gd name="T26" fmla="*/ 647 w 647"/>
              <a:gd name="T27" fmla="*/ 315 h 576"/>
              <a:gd name="T28" fmla="*/ 639 w 647"/>
              <a:gd name="T29" fmla="*/ 449 h 576"/>
              <a:gd name="T30" fmla="*/ 466 w 647"/>
              <a:gd name="T31" fmla="*/ 576 h 576"/>
              <a:gd name="T32" fmla="*/ 292 w 647"/>
              <a:gd name="T33" fmla="*/ 568 h 576"/>
              <a:gd name="T34" fmla="*/ 268 w 647"/>
              <a:gd name="T35" fmla="*/ 552 h 576"/>
              <a:gd name="T36" fmla="*/ 166 w 647"/>
              <a:gd name="T37" fmla="*/ 513 h 576"/>
              <a:gd name="T38" fmla="*/ 142 w 647"/>
              <a:gd name="T39" fmla="*/ 489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7" h="576">
                <a:moveTo>
                  <a:pt x="142" y="489"/>
                </a:moveTo>
                <a:cubicBezTo>
                  <a:pt x="87" y="470"/>
                  <a:pt x="111" y="478"/>
                  <a:pt x="71" y="465"/>
                </a:cubicBezTo>
                <a:cubicBezTo>
                  <a:pt x="63" y="462"/>
                  <a:pt x="47" y="457"/>
                  <a:pt x="47" y="457"/>
                </a:cubicBezTo>
                <a:cubicBezTo>
                  <a:pt x="24" y="434"/>
                  <a:pt x="10" y="417"/>
                  <a:pt x="0" y="386"/>
                </a:cubicBezTo>
                <a:cubicBezTo>
                  <a:pt x="3" y="326"/>
                  <a:pt x="3" y="265"/>
                  <a:pt x="8" y="205"/>
                </a:cubicBezTo>
                <a:cubicBezTo>
                  <a:pt x="10" y="174"/>
                  <a:pt x="38" y="156"/>
                  <a:pt x="55" y="134"/>
                </a:cubicBezTo>
                <a:cubicBezTo>
                  <a:pt x="78" y="104"/>
                  <a:pt x="98" y="71"/>
                  <a:pt x="118" y="39"/>
                </a:cubicBezTo>
                <a:cubicBezTo>
                  <a:pt x="124" y="30"/>
                  <a:pt x="139" y="34"/>
                  <a:pt x="150" y="31"/>
                </a:cubicBezTo>
                <a:cubicBezTo>
                  <a:pt x="247" y="1"/>
                  <a:pt x="150" y="18"/>
                  <a:pt x="316" y="8"/>
                </a:cubicBezTo>
                <a:cubicBezTo>
                  <a:pt x="379" y="10"/>
                  <a:pt x="444" y="0"/>
                  <a:pt x="505" y="15"/>
                </a:cubicBezTo>
                <a:cubicBezTo>
                  <a:pt x="533" y="22"/>
                  <a:pt x="530" y="81"/>
                  <a:pt x="576" y="94"/>
                </a:cubicBezTo>
                <a:cubicBezTo>
                  <a:pt x="592" y="118"/>
                  <a:pt x="614" y="138"/>
                  <a:pt x="623" y="165"/>
                </a:cubicBezTo>
                <a:cubicBezTo>
                  <a:pt x="628" y="181"/>
                  <a:pt x="639" y="213"/>
                  <a:pt x="639" y="213"/>
                </a:cubicBezTo>
                <a:cubicBezTo>
                  <a:pt x="642" y="247"/>
                  <a:pt x="647" y="281"/>
                  <a:pt x="647" y="315"/>
                </a:cubicBezTo>
                <a:cubicBezTo>
                  <a:pt x="647" y="360"/>
                  <a:pt x="644" y="404"/>
                  <a:pt x="639" y="449"/>
                </a:cubicBezTo>
                <a:cubicBezTo>
                  <a:pt x="633" y="508"/>
                  <a:pt x="516" y="558"/>
                  <a:pt x="466" y="576"/>
                </a:cubicBezTo>
                <a:cubicBezTo>
                  <a:pt x="408" y="573"/>
                  <a:pt x="350" y="575"/>
                  <a:pt x="292" y="568"/>
                </a:cubicBezTo>
                <a:cubicBezTo>
                  <a:pt x="282" y="567"/>
                  <a:pt x="277" y="556"/>
                  <a:pt x="268" y="552"/>
                </a:cubicBezTo>
                <a:cubicBezTo>
                  <a:pt x="239" y="539"/>
                  <a:pt x="197" y="520"/>
                  <a:pt x="166" y="513"/>
                </a:cubicBezTo>
                <a:cubicBezTo>
                  <a:pt x="149" y="487"/>
                  <a:pt x="160" y="489"/>
                  <a:pt x="142" y="489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000000"/>
              </a:solidFill>
            </a:endParaRPr>
          </a:p>
        </p:txBody>
      </p:sp>
      <p:sp>
        <p:nvSpPr>
          <p:cNvPr id="534571" name="Text Box 43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b="1" smtClean="0">
                <a:solidFill>
                  <a:srgbClr val="006600"/>
                </a:solidFill>
              </a:rPr>
              <a:t> </a:t>
            </a:r>
            <a:r>
              <a:rPr kumimoji="1" lang="en-US" sz="1600" b="1" smtClean="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sz="1600" b="1" smtClean="0">
              <a:solidFill>
                <a:srgbClr val="006600"/>
              </a:solidFill>
            </a:endParaRPr>
          </a:p>
        </p:txBody>
      </p:sp>
      <p:sp>
        <p:nvSpPr>
          <p:cNvPr id="534572" name="Text Box 44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34573" name="Text Box 4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34574" name="Text Box 46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34575" name="Text Box 47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34576" name="Text Box 48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34577" name="Text Box 49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34578" name="Text Box 50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b="1" smtClean="0">
                <a:solidFill>
                  <a:srgbClr val="006600"/>
                </a:solidFill>
              </a:rPr>
              <a:t> </a:t>
            </a:r>
            <a:r>
              <a:rPr kumimoji="1" lang="en-US" sz="1600" b="1" smtClean="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sz="1600" b="1" smtClean="0">
              <a:solidFill>
                <a:srgbClr val="006600"/>
              </a:solidFill>
            </a:endParaRPr>
          </a:p>
        </p:txBody>
      </p:sp>
      <p:sp>
        <p:nvSpPr>
          <p:cNvPr id="534579" name="Text Box 51"/>
          <p:cNvSpPr txBox="1">
            <a:spLocks noChangeArrowheads="1"/>
          </p:cNvSpPr>
          <p:nvPr/>
        </p:nvSpPr>
        <p:spPr bwMode="auto">
          <a:xfrm>
            <a:off x="84138" y="6319838"/>
            <a:ext cx="15525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distance label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34580" name="AutoShape 52"/>
          <p:cNvSpPr>
            <a:spLocks noChangeArrowheads="1"/>
          </p:cNvSpPr>
          <p:nvPr/>
        </p:nvSpPr>
        <p:spPr bwMode="auto">
          <a:xfrm>
            <a:off x="1703388" y="6426200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000000"/>
              </a:solidFill>
            </a:endParaRPr>
          </a:p>
        </p:txBody>
      </p:sp>
      <p:sp>
        <p:nvSpPr>
          <p:cNvPr id="534582" name="Text Box 54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S = { s }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PQ = { 2, 3, 4, 5, 6, 7, t }</a:t>
            </a:r>
          </a:p>
        </p:txBody>
      </p:sp>
      <p:sp>
        <p:nvSpPr>
          <p:cNvPr id="534583" name="AutoShape 55"/>
          <p:cNvSpPr>
            <a:spLocks noChangeArrowheads="1"/>
          </p:cNvSpPr>
          <p:nvPr/>
        </p:nvSpPr>
        <p:spPr bwMode="auto">
          <a:xfrm rot="-3296093">
            <a:off x="1827213" y="2303463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000000"/>
              </a:solidFill>
            </a:endParaRPr>
          </a:p>
        </p:txBody>
      </p:sp>
      <p:sp>
        <p:nvSpPr>
          <p:cNvPr id="534584" name="Text Box 56"/>
          <p:cNvSpPr txBox="1">
            <a:spLocks noChangeArrowheads="1"/>
          </p:cNvSpPr>
          <p:nvPr/>
        </p:nvSpPr>
        <p:spPr bwMode="auto">
          <a:xfrm>
            <a:off x="1225550" y="1979613"/>
            <a:ext cx="16525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decrease key</a:t>
            </a:r>
          </a:p>
        </p:txBody>
      </p:sp>
      <p:sp>
        <p:nvSpPr>
          <p:cNvPr id="534586" name="Text Box 58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34590" name="Text Box 62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4591" name="Text Box 63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34592" name="Text Box 64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34593" name="Text Box 65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4594" name="Text Box 66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5380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4CC7F-74D7-4DFF-9005-C1BD57D5F6E4}" type="slidenum">
              <a:rPr lang="en-US">
                <a:solidFill>
                  <a:srgbClr val="000000"/>
                </a:solidFill>
              </a:rPr>
              <a:pPr/>
              <a:t>42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37603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37604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37605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37606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37607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37608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37609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37610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537611" name="AutoShape 11"/>
          <p:cNvCxnSpPr>
            <a:cxnSpLocks noChangeShapeType="1"/>
            <a:stCxn id="537603" idx="7"/>
            <a:endCxn id="537606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2" name="AutoShape 12"/>
          <p:cNvCxnSpPr>
            <a:cxnSpLocks noChangeShapeType="1"/>
            <a:stCxn id="537603" idx="6"/>
            <a:endCxn id="537607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3" name="AutoShape 13"/>
          <p:cNvCxnSpPr>
            <a:cxnSpLocks noChangeShapeType="1"/>
            <a:stCxn id="537603" idx="5"/>
            <a:endCxn id="537608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4" name="AutoShape 14"/>
          <p:cNvCxnSpPr>
            <a:cxnSpLocks noChangeShapeType="1"/>
            <a:stCxn id="537607" idx="7"/>
            <a:endCxn id="537604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5" name="AutoShape 15"/>
          <p:cNvCxnSpPr>
            <a:cxnSpLocks noChangeShapeType="1"/>
            <a:stCxn id="537609" idx="7"/>
            <a:endCxn id="537604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6" name="AutoShape 16"/>
          <p:cNvCxnSpPr>
            <a:cxnSpLocks noChangeShapeType="1"/>
            <a:stCxn id="537607" idx="5"/>
            <a:endCxn id="537610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7" name="AutoShape 17"/>
          <p:cNvCxnSpPr>
            <a:cxnSpLocks noChangeShapeType="1"/>
            <a:stCxn id="537610" idx="5"/>
            <a:endCxn id="537605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8" name="AutoShape 18"/>
          <p:cNvCxnSpPr>
            <a:cxnSpLocks noChangeShapeType="1"/>
            <a:stCxn id="537610" idx="6"/>
            <a:endCxn id="537609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9" name="AutoShape 19"/>
          <p:cNvCxnSpPr>
            <a:cxnSpLocks noChangeShapeType="1"/>
            <a:stCxn id="537609" idx="4"/>
            <a:endCxn id="537605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20" name="AutoShape 20"/>
          <p:cNvCxnSpPr>
            <a:cxnSpLocks noChangeShapeType="1"/>
            <a:stCxn id="537604" idx="3"/>
            <a:endCxn id="537610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21" name="AutoShape 21"/>
          <p:cNvCxnSpPr>
            <a:cxnSpLocks noChangeShapeType="1"/>
            <a:stCxn id="537607" idx="4"/>
            <a:endCxn id="537608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22" name="AutoShape 22"/>
          <p:cNvCxnSpPr>
            <a:cxnSpLocks noChangeShapeType="1"/>
            <a:stCxn id="537608" idx="6"/>
            <a:endCxn id="537610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23" name="AutoShape 23"/>
          <p:cNvCxnSpPr>
            <a:cxnSpLocks noChangeShapeType="1"/>
            <a:stCxn id="537606" idx="6"/>
            <a:endCxn id="537604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24" name="AutoShape 24"/>
          <p:cNvCxnSpPr>
            <a:cxnSpLocks noChangeShapeType="1"/>
            <a:stCxn id="537608" idx="6"/>
            <a:endCxn id="537605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25" name="AutoShape 25"/>
          <p:cNvCxnSpPr>
            <a:cxnSpLocks noChangeShapeType="1"/>
            <a:stCxn id="537604" idx="5"/>
            <a:endCxn id="537605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7626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37627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37628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37629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37630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37631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37632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37633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37634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37635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37636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37637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37638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37639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37640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37641" name="Freeform 41"/>
          <p:cNvSpPr>
            <a:spLocks/>
          </p:cNvSpPr>
          <p:nvPr/>
        </p:nvSpPr>
        <p:spPr bwMode="auto">
          <a:xfrm>
            <a:off x="100013" y="3068638"/>
            <a:ext cx="1027112" cy="914400"/>
          </a:xfrm>
          <a:custGeom>
            <a:avLst/>
            <a:gdLst>
              <a:gd name="T0" fmla="*/ 142 w 647"/>
              <a:gd name="T1" fmla="*/ 489 h 576"/>
              <a:gd name="T2" fmla="*/ 71 w 647"/>
              <a:gd name="T3" fmla="*/ 465 h 576"/>
              <a:gd name="T4" fmla="*/ 47 w 647"/>
              <a:gd name="T5" fmla="*/ 457 h 576"/>
              <a:gd name="T6" fmla="*/ 0 w 647"/>
              <a:gd name="T7" fmla="*/ 386 h 576"/>
              <a:gd name="T8" fmla="*/ 8 w 647"/>
              <a:gd name="T9" fmla="*/ 205 h 576"/>
              <a:gd name="T10" fmla="*/ 55 w 647"/>
              <a:gd name="T11" fmla="*/ 134 h 576"/>
              <a:gd name="T12" fmla="*/ 118 w 647"/>
              <a:gd name="T13" fmla="*/ 39 h 576"/>
              <a:gd name="T14" fmla="*/ 150 w 647"/>
              <a:gd name="T15" fmla="*/ 31 h 576"/>
              <a:gd name="T16" fmla="*/ 316 w 647"/>
              <a:gd name="T17" fmla="*/ 8 h 576"/>
              <a:gd name="T18" fmla="*/ 505 w 647"/>
              <a:gd name="T19" fmla="*/ 15 h 576"/>
              <a:gd name="T20" fmla="*/ 576 w 647"/>
              <a:gd name="T21" fmla="*/ 94 h 576"/>
              <a:gd name="T22" fmla="*/ 623 w 647"/>
              <a:gd name="T23" fmla="*/ 165 h 576"/>
              <a:gd name="T24" fmla="*/ 639 w 647"/>
              <a:gd name="T25" fmla="*/ 213 h 576"/>
              <a:gd name="T26" fmla="*/ 647 w 647"/>
              <a:gd name="T27" fmla="*/ 315 h 576"/>
              <a:gd name="T28" fmla="*/ 639 w 647"/>
              <a:gd name="T29" fmla="*/ 449 h 576"/>
              <a:gd name="T30" fmla="*/ 466 w 647"/>
              <a:gd name="T31" fmla="*/ 576 h 576"/>
              <a:gd name="T32" fmla="*/ 292 w 647"/>
              <a:gd name="T33" fmla="*/ 568 h 576"/>
              <a:gd name="T34" fmla="*/ 268 w 647"/>
              <a:gd name="T35" fmla="*/ 552 h 576"/>
              <a:gd name="T36" fmla="*/ 166 w 647"/>
              <a:gd name="T37" fmla="*/ 513 h 576"/>
              <a:gd name="T38" fmla="*/ 142 w 647"/>
              <a:gd name="T39" fmla="*/ 489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7" h="576">
                <a:moveTo>
                  <a:pt x="142" y="489"/>
                </a:moveTo>
                <a:cubicBezTo>
                  <a:pt x="87" y="470"/>
                  <a:pt x="111" y="478"/>
                  <a:pt x="71" y="465"/>
                </a:cubicBezTo>
                <a:cubicBezTo>
                  <a:pt x="63" y="462"/>
                  <a:pt x="47" y="457"/>
                  <a:pt x="47" y="457"/>
                </a:cubicBezTo>
                <a:cubicBezTo>
                  <a:pt x="24" y="434"/>
                  <a:pt x="10" y="417"/>
                  <a:pt x="0" y="386"/>
                </a:cubicBezTo>
                <a:cubicBezTo>
                  <a:pt x="3" y="326"/>
                  <a:pt x="3" y="265"/>
                  <a:pt x="8" y="205"/>
                </a:cubicBezTo>
                <a:cubicBezTo>
                  <a:pt x="10" y="174"/>
                  <a:pt x="38" y="156"/>
                  <a:pt x="55" y="134"/>
                </a:cubicBezTo>
                <a:cubicBezTo>
                  <a:pt x="78" y="104"/>
                  <a:pt x="98" y="71"/>
                  <a:pt x="118" y="39"/>
                </a:cubicBezTo>
                <a:cubicBezTo>
                  <a:pt x="124" y="30"/>
                  <a:pt x="139" y="34"/>
                  <a:pt x="150" y="31"/>
                </a:cubicBezTo>
                <a:cubicBezTo>
                  <a:pt x="247" y="1"/>
                  <a:pt x="150" y="18"/>
                  <a:pt x="316" y="8"/>
                </a:cubicBezTo>
                <a:cubicBezTo>
                  <a:pt x="379" y="10"/>
                  <a:pt x="444" y="0"/>
                  <a:pt x="505" y="15"/>
                </a:cubicBezTo>
                <a:cubicBezTo>
                  <a:pt x="533" y="22"/>
                  <a:pt x="530" y="81"/>
                  <a:pt x="576" y="94"/>
                </a:cubicBezTo>
                <a:cubicBezTo>
                  <a:pt x="592" y="118"/>
                  <a:pt x="614" y="138"/>
                  <a:pt x="623" y="165"/>
                </a:cubicBezTo>
                <a:cubicBezTo>
                  <a:pt x="628" y="181"/>
                  <a:pt x="639" y="213"/>
                  <a:pt x="639" y="213"/>
                </a:cubicBezTo>
                <a:cubicBezTo>
                  <a:pt x="642" y="247"/>
                  <a:pt x="647" y="281"/>
                  <a:pt x="647" y="315"/>
                </a:cubicBezTo>
                <a:cubicBezTo>
                  <a:pt x="647" y="360"/>
                  <a:pt x="644" y="404"/>
                  <a:pt x="639" y="449"/>
                </a:cubicBezTo>
                <a:cubicBezTo>
                  <a:pt x="633" y="508"/>
                  <a:pt x="516" y="558"/>
                  <a:pt x="466" y="576"/>
                </a:cubicBezTo>
                <a:cubicBezTo>
                  <a:pt x="408" y="573"/>
                  <a:pt x="350" y="575"/>
                  <a:pt x="292" y="568"/>
                </a:cubicBezTo>
                <a:cubicBezTo>
                  <a:pt x="282" y="567"/>
                  <a:pt x="277" y="556"/>
                  <a:pt x="268" y="552"/>
                </a:cubicBezTo>
                <a:cubicBezTo>
                  <a:pt x="239" y="539"/>
                  <a:pt x="197" y="520"/>
                  <a:pt x="166" y="513"/>
                </a:cubicBezTo>
                <a:cubicBezTo>
                  <a:pt x="149" y="487"/>
                  <a:pt x="160" y="489"/>
                  <a:pt x="142" y="489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000000"/>
              </a:solidFill>
            </a:endParaRPr>
          </a:p>
        </p:txBody>
      </p:sp>
      <p:sp>
        <p:nvSpPr>
          <p:cNvPr id="537642" name="Text Box 42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b="1" smtClean="0">
                <a:solidFill>
                  <a:srgbClr val="006600"/>
                </a:solidFill>
              </a:rPr>
              <a:t> </a:t>
            </a:r>
            <a:r>
              <a:rPr kumimoji="1" lang="en-US" sz="1600" b="1" smtClean="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sz="1600" b="1" smtClean="0">
              <a:solidFill>
                <a:srgbClr val="006600"/>
              </a:solidFill>
            </a:endParaRPr>
          </a:p>
        </p:txBody>
      </p:sp>
      <p:sp>
        <p:nvSpPr>
          <p:cNvPr id="537643" name="Text Box 43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37644" name="Text Box 44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37645" name="Text Box 45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37646" name="Text Box 46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37647" name="Text Box 47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37648" name="Text Box 48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37649" name="Text Box 49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b="1" smtClean="0">
                <a:solidFill>
                  <a:srgbClr val="006600"/>
                </a:solidFill>
              </a:rPr>
              <a:t> </a:t>
            </a:r>
            <a:r>
              <a:rPr kumimoji="1" lang="en-US" sz="1600" b="1" smtClean="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sz="1600" b="1" smtClean="0">
              <a:solidFill>
                <a:srgbClr val="006600"/>
              </a:solidFill>
            </a:endParaRPr>
          </a:p>
        </p:txBody>
      </p:sp>
      <p:sp>
        <p:nvSpPr>
          <p:cNvPr id="537650" name="Text Box 50"/>
          <p:cNvSpPr txBox="1">
            <a:spLocks noChangeArrowheads="1"/>
          </p:cNvSpPr>
          <p:nvPr/>
        </p:nvSpPr>
        <p:spPr bwMode="auto">
          <a:xfrm>
            <a:off x="84138" y="6319838"/>
            <a:ext cx="15525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distance label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37651" name="AutoShape 51"/>
          <p:cNvSpPr>
            <a:spLocks noChangeArrowheads="1"/>
          </p:cNvSpPr>
          <p:nvPr/>
        </p:nvSpPr>
        <p:spPr bwMode="auto">
          <a:xfrm>
            <a:off x="1703388" y="6426200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000000"/>
              </a:solidFill>
            </a:endParaRPr>
          </a:p>
        </p:txBody>
      </p:sp>
      <p:sp>
        <p:nvSpPr>
          <p:cNvPr id="537652" name="Text Box 52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S = { s }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PQ = { 2, 3, 4, 5, 6, 7, t }</a:t>
            </a:r>
          </a:p>
        </p:txBody>
      </p:sp>
      <p:sp>
        <p:nvSpPr>
          <p:cNvPr id="537655" name="Text Box 55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37656" name="Text Box 56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7657" name="Text Box 57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37658" name="Text Box 58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37659" name="Text Box 59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7660" name="Text Box 60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7661" name="AutoShape 61"/>
          <p:cNvSpPr>
            <a:spLocks noChangeArrowheads="1"/>
          </p:cNvSpPr>
          <p:nvPr/>
        </p:nvSpPr>
        <p:spPr bwMode="auto">
          <a:xfrm rot="2984085">
            <a:off x="2659063" y="23177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000000"/>
              </a:solidFill>
            </a:endParaRPr>
          </a:p>
        </p:txBody>
      </p:sp>
      <p:sp>
        <p:nvSpPr>
          <p:cNvPr id="537662" name="Text Box 62"/>
          <p:cNvSpPr txBox="1">
            <a:spLocks noChangeArrowheads="1"/>
          </p:cNvSpPr>
          <p:nvPr/>
        </p:nvSpPr>
        <p:spPr bwMode="auto">
          <a:xfrm>
            <a:off x="2982913" y="2192338"/>
            <a:ext cx="12779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A50021"/>
                </a:solidFill>
              </a:rPr>
              <a:t>delmin</a:t>
            </a:r>
          </a:p>
        </p:txBody>
      </p:sp>
    </p:spTree>
    <p:extLst>
      <p:ext uri="{BB962C8B-B14F-4D97-AF65-F5344CB8AC3E}">
        <p14:creationId xmlns:p14="http://schemas.microsoft.com/office/powerpoint/2010/main" val="3446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2281B-C1F6-498C-9D0A-904F191400C4}" type="slidenum">
              <a:rPr lang="en-US">
                <a:solidFill>
                  <a:srgbClr val="000000"/>
                </a:solidFill>
              </a:rPr>
              <a:pPr/>
              <a:t>43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38627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38628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38629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38630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38631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38632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38633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38634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538635" name="AutoShape 11"/>
          <p:cNvCxnSpPr>
            <a:cxnSpLocks noChangeShapeType="1"/>
            <a:stCxn id="538627" idx="7"/>
            <a:endCxn id="538630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36" name="AutoShape 12"/>
          <p:cNvCxnSpPr>
            <a:cxnSpLocks noChangeShapeType="1"/>
            <a:stCxn id="538627" idx="6"/>
            <a:endCxn id="538631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37" name="AutoShape 13"/>
          <p:cNvCxnSpPr>
            <a:cxnSpLocks noChangeShapeType="1"/>
            <a:stCxn id="538627" idx="5"/>
            <a:endCxn id="538632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38" name="AutoShape 14"/>
          <p:cNvCxnSpPr>
            <a:cxnSpLocks noChangeShapeType="1"/>
            <a:stCxn id="538631" idx="7"/>
            <a:endCxn id="538628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39" name="AutoShape 15"/>
          <p:cNvCxnSpPr>
            <a:cxnSpLocks noChangeShapeType="1"/>
            <a:stCxn id="538633" idx="7"/>
            <a:endCxn id="538628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0" name="AutoShape 16"/>
          <p:cNvCxnSpPr>
            <a:cxnSpLocks noChangeShapeType="1"/>
            <a:stCxn id="538631" idx="5"/>
            <a:endCxn id="538634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1" name="AutoShape 17"/>
          <p:cNvCxnSpPr>
            <a:cxnSpLocks noChangeShapeType="1"/>
            <a:stCxn id="538634" idx="5"/>
            <a:endCxn id="538629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2" name="AutoShape 18"/>
          <p:cNvCxnSpPr>
            <a:cxnSpLocks noChangeShapeType="1"/>
            <a:stCxn id="538634" idx="6"/>
            <a:endCxn id="538633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3" name="AutoShape 19"/>
          <p:cNvCxnSpPr>
            <a:cxnSpLocks noChangeShapeType="1"/>
            <a:stCxn id="538633" idx="4"/>
            <a:endCxn id="538629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4" name="AutoShape 20"/>
          <p:cNvCxnSpPr>
            <a:cxnSpLocks noChangeShapeType="1"/>
            <a:stCxn id="538628" idx="3"/>
            <a:endCxn id="538634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5" name="AutoShape 21"/>
          <p:cNvCxnSpPr>
            <a:cxnSpLocks noChangeShapeType="1"/>
            <a:stCxn id="538631" idx="4"/>
            <a:endCxn id="538632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6" name="AutoShape 22"/>
          <p:cNvCxnSpPr>
            <a:cxnSpLocks noChangeShapeType="1"/>
            <a:stCxn id="538632" idx="6"/>
            <a:endCxn id="538634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7" name="AutoShape 23"/>
          <p:cNvCxnSpPr>
            <a:cxnSpLocks noChangeShapeType="1"/>
            <a:stCxn id="538630" idx="6"/>
            <a:endCxn id="538628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8" name="AutoShape 24"/>
          <p:cNvCxnSpPr>
            <a:cxnSpLocks noChangeShapeType="1"/>
            <a:stCxn id="538632" idx="6"/>
            <a:endCxn id="538629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9" name="AutoShape 25"/>
          <p:cNvCxnSpPr>
            <a:cxnSpLocks noChangeShapeType="1"/>
            <a:stCxn id="538628" idx="5"/>
            <a:endCxn id="538629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8650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38651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38652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38653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38654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38655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38656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38657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38658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38659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38660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38661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38662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38663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38664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38666" name="Text Box 42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b="1" smtClean="0">
                <a:solidFill>
                  <a:srgbClr val="006600"/>
                </a:solidFill>
              </a:rPr>
              <a:t> </a:t>
            </a:r>
            <a:r>
              <a:rPr kumimoji="1" lang="en-US" sz="1600" b="1" smtClean="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sz="1600" b="1" smtClean="0">
              <a:solidFill>
                <a:srgbClr val="006600"/>
              </a:solidFill>
            </a:endParaRPr>
          </a:p>
        </p:txBody>
      </p:sp>
      <p:sp>
        <p:nvSpPr>
          <p:cNvPr id="538667" name="Text Box 43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38668" name="Text Box 44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38669" name="Text Box 45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38670" name="Text Box 46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38671" name="Text Box 47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38672" name="Text Box 48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38673" name="Text Box 49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38676" name="Text Box 52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S = { s, 2 }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PQ = { 3, 4, 5, 6, 7, t }</a:t>
            </a:r>
          </a:p>
        </p:txBody>
      </p:sp>
      <p:sp>
        <p:nvSpPr>
          <p:cNvPr id="538677" name="Text Box 53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38678" name="Text Box 54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8679" name="Text Box 55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38680" name="Text Box 56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38681" name="Text Box 57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8682" name="Text Box 58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8685" name="Freeform 61"/>
          <p:cNvSpPr>
            <a:spLocks/>
          </p:cNvSpPr>
          <p:nvPr/>
        </p:nvSpPr>
        <p:spPr bwMode="auto">
          <a:xfrm>
            <a:off x="133350" y="2224088"/>
            <a:ext cx="3113088" cy="1858962"/>
          </a:xfrm>
          <a:custGeom>
            <a:avLst/>
            <a:gdLst>
              <a:gd name="T0" fmla="*/ 3 w 1961"/>
              <a:gd name="T1" fmla="*/ 824 h 1171"/>
              <a:gd name="T2" fmla="*/ 34 w 1961"/>
              <a:gd name="T3" fmla="*/ 666 h 1171"/>
              <a:gd name="T4" fmla="*/ 121 w 1961"/>
              <a:gd name="T5" fmla="*/ 469 h 1171"/>
              <a:gd name="T6" fmla="*/ 153 w 1961"/>
              <a:gd name="T7" fmla="*/ 414 h 1171"/>
              <a:gd name="T8" fmla="*/ 271 w 1961"/>
              <a:gd name="T9" fmla="*/ 359 h 1171"/>
              <a:gd name="T10" fmla="*/ 350 w 1961"/>
              <a:gd name="T11" fmla="*/ 295 h 1171"/>
              <a:gd name="T12" fmla="*/ 500 w 1961"/>
              <a:gd name="T13" fmla="*/ 177 h 1171"/>
              <a:gd name="T14" fmla="*/ 650 w 1961"/>
              <a:gd name="T15" fmla="*/ 130 h 1171"/>
              <a:gd name="T16" fmla="*/ 950 w 1961"/>
              <a:gd name="T17" fmla="*/ 75 h 1171"/>
              <a:gd name="T18" fmla="*/ 1131 w 1961"/>
              <a:gd name="T19" fmla="*/ 43 h 1171"/>
              <a:gd name="T20" fmla="*/ 1565 w 1961"/>
              <a:gd name="T21" fmla="*/ 43 h 1171"/>
              <a:gd name="T22" fmla="*/ 1754 w 1961"/>
              <a:gd name="T23" fmla="*/ 82 h 1171"/>
              <a:gd name="T24" fmla="*/ 1786 w 1961"/>
              <a:gd name="T25" fmla="*/ 98 h 1171"/>
              <a:gd name="T26" fmla="*/ 1833 w 1961"/>
              <a:gd name="T27" fmla="*/ 114 h 1171"/>
              <a:gd name="T28" fmla="*/ 1920 w 1961"/>
              <a:gd name="T29" fmla="*/ 240 h 1171"/>
              <a:gd name="T30" fmla="*/ 1841 w 1961"/>
              <a:gd name="T31" fmla="*/ 603 h 1171"/>
              <a:gd name="T32" fmla="*/ 1747 w 1961"/>
              <a:gd name="T33" fmla="*/ 698 h 1171"/>
              <a:gd name="T34" fmla="*/ 1612 w 1961"/>
              <a:gd name="T35" fmla="*/ 769 h 1171"/>
              <a:gd name="T36" fmla="*/ 1455 w 1961"/>
              <a:gd name="T37" fmla="*/ 800 h 1171"/>
              <a:gd name="T38" fmla="*/ 1036 w 1961"/>
              <a:gd name="T39" fmla="*/ 840 h 1171"/>
              <a:gd name="T40" fmla="*/ 879 w 1961"/>
              <a:gd name="T41" fmla="*/ 871 h 1171"/>
              <a:gd name="T42" fmla="*/ 673 w 1961"/>
              <a:gd name="T43" fmla="*/ 1037 h 1171"/>
              <a:gd name="T44" fmla="*/ 547 w 1961"/>
              <a:gd name="T45" fmla="*/ 1132 h 1171"/>
              <a:gd name="T46" fmla="*/ 271 w 1961"/>
              <a:gd name="T47" fmla="*/ 1171 h 1171"/>
              <a:gd name="T48" fmla="*/ 121 w 1961"/>
              <a:gd name="T49" fmla="*/ 1124 h 1171"/>
              <a:gd name="T50" fmla="*/ 50 w 1961"/>
              <a:gd name="T51" fmla="*/ 982 h 1171"/>
              <a:gd name="T52" fmla="*/ 34 w 1961"/>
              <a:gd name="T53" fmla="*/ 919 h 1171"/>
              <a:gd name="T54" fmla="*/ 3 w 1961"/>
              <a:gd name="T55" fmla="*/ 824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5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60CD4-7322-43E7-B072-5B4805C09A54}" type="slidenum">
              <a:rPr lang="en-US">
                <a:solidFill>
                  <a:srgbClr val="000000"/>
                </a:solidFill>
              </a:rPr>
              <a:pPr/>
              <a:t>44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39651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39652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39653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39654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39655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39656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39657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39658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539659" name="AutoShape 11"/>
          <p:cNvCxnSpPr>
            <a:cxnSpLocks noChangeShapeType="1"/>
            <a:stCxn id="539651" idx="7"/>
            <a:endCxn id="539654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0" name="AutoShape 12"/>
          <p:cNvCxnSpPr>
            <a:cxnSpLocks noChangeShapeType="1"/>
            <a:stCxn id="539651" idx="6"/>
            <a:endCxn id="539655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1" name="AutoShape 13"/>
          <p:cNvCxnSpPr>
            <a:cxnSpLocks noChangeShapeType="1"/>
            <a:stCxn id="539651" idx="5"/>
            <a:endCxn id="539656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2" name="AutoShape 14"/>
          <p:cNvCxnSpPr>
            <a:cxnSpLocks noChangeShapeType="1"/>
            <a:stCxn id="539655" idx="7"/>
            <a:endCxn id="539652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3" name="AutoShape 15"/>
          <p:cNvCxnSpPr>
            <a:cxnSpLocks noChangeShapeType="1"/>
            <a:stCxn id="539657" idx="7"/>
            <a:endCxn id="539652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4" name="AutoShape 16"/>
          <p:cNvCxnSpPr>
            <a:cxnSpLocks noChangeShapeType="1"/>
            <a:stCxn id="539655" idx="5"/>
            <a:endCxn id="539658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5" name="AutoShape 17"/>
          <p:cNvCxnSpPr>
            <a:cxnSpLocks noChangeShapeType="1"/>
            <a:stCxn id="539658" idx="5"/>
            <a:endCxn id="539653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6" name="AutoShape 18"/>
          <p:cNvCxnSpPr>
            <a:cxnSpLocks noChangeShapeType="1"/>
            <a:stCxn id="539658" idx="6"/>
            <a:endCxn id="539657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7" name="AutoShape 19"/>
          <p:cNvCxnSpPr>
            <a:cxnSpLocks noChangeShapeType="1"/>
            <a:stCxn id="539657" idx="4"/>
            <a:endCxn id="539653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8" name="AutoShape 20"/>
          <p:cNvCxnSpPr>
            <a:cxnSpLocks noChangeShapeType="1"/>
            <a:stCxn id="539652" idx="3"/>
            <a:endCxn id="539658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9" name="AutoShape 21"/>
          <p:cNvCxnSpPr>
            <a:cxnSpLocks noChangeShapeType="1"/>
            <a:stCxn id="539655" idx="4"/>
            <a:endCxn id="539656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70" name="AutoShape 22"/>
          <p:cNvCxnSpPr>
            <a:cxnSpLocks noChangeShapeType="1"/>
            <a:stCxn id="539656" idx="6"/>
            <a:endCxn id="539658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71" name="AutoShape 23"/>
          <p:cNvCxnSpPr>
            <a:cxnSpLocks noChangeShapeType="1"/>
            <a:stCxn id="539654" idx="6"/>
            <a:endCxn id="539652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72" name="AutoShape 24"/>
          <p:cNvCxnSpPr>
            <a:cxnSpLocks noChangeShapeType="1"/>
            <a:stCxn id="539656" idx="6"/>
            <a:endCxn id="539653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73" name="AutoShape 25"/>
          <p:cNvCxnSpPr>
            <a:cxnSpLocks noChangeShapeType="1"/>
            <a:stCxn id="539652" idx="5"/>
            <a:endCxn id="539653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9674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39675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39676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39677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39678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39679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39680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39681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39682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39683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39684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39685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39686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39687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39688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39689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b="1" smtClean="0">
                <a:solidFill>
                  <a:srgbClr val="006600"/>
                </a:solidFill>
              </a:rPr>
              <a:t> </a:t>
            </a:r>
            <a:r>
              <a:rPr kumimoji="1" lang="en-US" sz="1600" b="1" smtClean="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sz="1600" b="1" smtClean="0">
              <a:solidFill>
                <a:srgbClr val="006600"/>
              </a:solidFill>
            </a:endParaRPr>
          </a:p>
        </p:txBody>
      </p:sp>
      <p:sp>
        <p:nvSpPr>
          <p:cNvPr id="539690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39691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39692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39693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39694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39695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39696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39697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S = { s, 2 }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PQ = { 3, 4, 5, 6, 7, t }</a:t>
            </a:r>
          </a:p>
        </p:txBody>
      </p:sp>
      <p:sp>
        <p:nvSpPr>
          <p:cNvPr id="539698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39699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9700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39701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39702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9703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9708" name="AutoShape 60"/>
          <p:cNvSpPr>
            <a:spLocks noChangeArrowheads="1"/>
          </p:cNvSpPr>
          <p:nvPr/>
        </p:nvSpPr>
        <p:spPr bwMode="auto">
          <a:xfrm rot="-3296093">
            <a:off x="7707313" y="2176463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000000"/>
              </a:solidFill>
            </a:endParaRPr>
          </a:p>
        </p:txBody>
      </p:sp>
      <p:sp>
        <p:nvSpPr>
          <p:cNvPr id="539709" name="Text Box 61"/>
          <p:cNvSpPr txBox="1">
            <a:spLocks noChangeArrowheads="1"/>
          </p:cNvSpPr>
          <p:nvPr/>
        </p:nvSpPr>
        <p:spPr bwMode="auto">
          <a:xfrm>
            <a:off x="7105650" y="1852613"/>
            <a:ext cx="16525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decrease key</a:t>
            </a:r>
          </a:p>
        </p:txBody>
      </p:sp>
      <p:sp>
        <p:nvSpPr>
          <p:cNvPr id="539710" name="Text Box 62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39711" name="Text Box 63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39704" name="Freeform 56"/>
          <p:cNvSpPr>
            <a:spLocks/>
          </p:cNvSpPr>
          <p:nvPr/>
        </p:nvSpPr>
        <p:spPr bwMode="auto">
          <a:xfrm>
            <a:off x="133350" y="2224088"/>
            <a:ext cx="3113088" cy="1858962"/>
          </a:xfrm>
          <a:custGeom>
            <a:avLst/>
            <a:gdLst>
              <a:gd name="T0" fmla="*/ 3 w 1961"/>
              <a:gd name="T1" fmla="*/ 824 h 1171"/>
              <a:gd name="T2" fmla="*/ 34 w 1961"/>
              <a:gd name="T3" fmla="*/ 666 h 1171"/>
              <a:gd name="T4" fmla="*/ 121 w 1961"/>
              <a:gd name="T5" fmla="*/ 469 h 1171"/>
              <a:gd name="T6" fmla="*/ 153 w 1961"/>
              <a:gd name="T7" fmla="*/ 414 h 1171"/>
              <a:gd name="T8" fmla="*/ 271 w 1961"/>
              <a:gd name="T9" fmla="*/ 359 h 1171"/>
              <a:gd name="T10" fmla="*/ 350 w 1961"/>
              <a:gd name="T11" fmla="*/ 295 h 1171"/>
              <a:gd name="T12" fmla="*/ 500 w 1961"/>
              <a:gd name="T13" fmla="*/ 177 h 1171"/>
              <a:gd name="T14" fmla="*/ 650 w 1961"/>
              <a:gd name="T15" fmla="*/ 130 h 1171"/>
              <a:gd name="T16" fmla="*/ 950 w 1961"/>
              <a:gd name="T17" fmla="*/ 75 h 1171"/>
              <a:gd name="T18" fmla="*/ 1131 w 1961"/>
              <a:gd name="T19" fmla="*/ 43 h 1171"/>
              <a:gd name="T20" fmla="*/ 1565 w 1961"/>
              <a:gd name="T21" fmla="*/ 43 h 1171"/>
              <a:gd name="T22" fmla="*/ 1754 w 1961"/>
              <a:gd name="T23" fmla="*/ 82 h 1171"/>
              <a:gd name="T24" fmla="*/ 1786 w 1961"/>
              <a:gd name="T25" fmla="*/ 98 h 1171"/>
              <a:gd name="T26" fmla="*/ 1833 w 1961"/>
              <a:gd name="T27" fmla="*/ 114 h 1171"/>
              <a:gd name="T28" fmla="*/ 1920 w 1961"/>
              <a:gd name="T29" fmla="*/ 240 h 1171"/>
              <a:gd name="T30" fmla="*/ 1841 w 1961"/>
              <a:gd name="T31" fmla="*/ 603 h 1171"/>
              <a:gd name="T32" fmla="*/ 1747 w 1961"/>
              <a:gd name="T33" fmla="*/ 698 h 1171"/>
              <a:gd name="T34" fmla="*/ 1612 w 1961"/>
              <a:gd name="T35" fmla="*/ 769 h 1171"/>
              <a:gd name="T36" fmla="*/ 1455 w 1961"/>
              <a:gd name="T37" fmla="*/ 800 h 1171"/>
              <a:gd name="T38" fmla="*/ 1036 w 1961"/>
              <a:gd name="T39" fmla="*/ 840 h 1171"/>
              <a:gd name="T40" fmla="*/ 879 w 1961"/>
              <a:gd name="T41" fmla="*/ 871 h 1171"/>
              <a:gd name="T42" fmla="*/ 673 w 1961"/>
              <a:gd name="T43" fmla="*/ 1037 h 1171"/>
              <a:gd name="T44" fmla="*/ 547 w 1961"/>
              <a:gd name="T45" fmla="*/ 1132 h 1171"/>
              <a:gd name="T46" fmla="*/ 271 w 1961"/>
              <a:gd name="T47" fmla="*/ 1171 h 1171"/>
              <a:gd name="T48" fmla="*/ 121 w 1961"/>
              <a:gd name="T49" fmla="*/ 1124 h 1171"/>
              <a:gd name="T50" fmla="*/ 50 w 1961"/>
              <a:gd name="T51" fmla="*/ 982 h 1171"/>
              <a:gd name="T52" fmla="*/ 34 w 1961"/>
              <a:gd name="T53" fmla="*/ 919 h 1171"/>
              <a:gd name="T54" fmla="*/ 3 w 1961"/>
              <a:gd name="T55" fmla="*/ 824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8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29CD0-2A79-45F2-A00F-FADF612A7EBF}" type="slidenum">
              <a:rPr lang="en-US">
                <a:solidFill>
                  <a:srgbClr val="000000"/>
                </a:solidFill>
              </a:rPr>
              <a:pPr/>
              <a:t>45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0675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40676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40677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40678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0679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40680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40681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40682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540683" name="AutoShape 11"/>
          <p:cNvCxnSpPr>
            <a:cxnSpLocks noChangeShapeType="1"/>
            <a:stCxn id="540675" idx="7"/>
            <a:endCxn id="540678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84" name="AutoShape 12"/>
          <p:cNvCxnSpPr>
            <a:cxnSpLocks noChangeShapeType="1"/>
            <a:stCxn id="540675" idx="6"/>
            <a:endCxn id="540679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85" name="AutoShape 13"/>
          <p:cNvCxnSpPr>
            <a:cxnSpLocks noChangeShapeType="1"/>
            <a:stCxn id="540675" idx="5"/>
            <a:endCxn id="540680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86" name="AutoShape 14"/>
          <p:cNvCxnSpPr>
            <a:cxnSpLocks noChangeShapeType="1"/>
            <a:stCxn id="540679" idx="7"/>
            <a:endCxn id="540676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87" name="AutoShape 15"/>
          <p:cNvCxnSpPr>
            <a:cxnSpLocks noChangeShapeType="1"/>
            <a:stCxn id="540681" idx="7"/>
            <a:endCxn id="540676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88" name="AutoShape 16"/>
          <p:cNvCxnSpPr>
            <a:cxnSpLocks noChangeShapeType="1"/>
            <a:stCxn id="540679" idx="5"/>
            <a:endCxn id="540682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89" name="AutoShape 17"/>
          <p:cNvCxnSpPr>
            <a:cxnSpLocks noChangeShapeType="1"/>
            <a:stCxn id="540682" idx="5"/>
            <a:endCxn id="540677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0" name="AutoShape 18"/>
          <p:cNvCxnSpPr>
            <a:cxnSpLocks noChangeShapeType="1"/>
            <a:stCxn id="540682" idx="6"/>
            <a:endCxn id="540681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1" name="AutoShape 19"/>
          <p:cNvCxnSpPr>
            <a:cxnSpLocks noChangeShapeType="1"/>
            <a:stCxn id="540681" idx="4"/>
            <a:endCxn id="540677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2" name="AutoShape 20"/>
          <p:cNvCxnSpPr>
            <a:cxnSpLocks noChangeShapeType="1"/>
            <a:stCxn id="540676" idx="3"/>
            <a:endCxn id="540682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3" name="AutoShape 21"/>
          <p:cNvCxnSpPr>
            <a:cxnSpLocks noChangeShapeType="1"/>
            <a:stCxn id="540679" idx="4"/>
            <a:endCxn id="540680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4" name="AutoShape 22"/>
          <p:cNvCxnSpPr>
            <a:cxnSpLocks noChangeShapeType="1"/>
            <a:stCxn id="540680" idx="6"/>
            <a:endCxn id="540682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5" name="AutoShape 23"/>
          <p:cNvCxnSpPr>
            <a:cxnSpLocks noChangeShapeType="1"/>
            <a:stCxn id="540678" idx="6"/>
            <a:endCxn id="540676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6" name="AutoShape 24"/>
          <p:cNvCxnSpPr>
            <a:cxnSpLocks noChangeShapeType="1"/>
            <a:stCxn id="540680" idx="6"/>
            <a:endCxn id="540677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7" name="AutoShape 25"/>
          <p:cNvCxnSpPr>
            <a:cxnSpLocks noChangeShapeType="1"/>
            <a:stCxn id="540676" idx="5"/>
            <a:endCxn id="540677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0698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40699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40700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40701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40702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40703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40704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40705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40706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40707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40708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40709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40710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0711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40712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0713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b="1" smtClean="0">
                <a:solidFill>
                  <a:srgbClr val="006600"/>
                </a:solidFill>
              </a:rPr>
              <a:t> </a:t>
            </a:r>
            <a:r>
              <a:rPr kumimoji="1" lang="en-US" sz="1600" b="1" smtClean="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sz="1600" b="1" smtClean="0">
              <a:solidFill>
                <a:srgbClr val="006600"/>
              </a:solidFill>
            </a:endParaRPr>
          </a:p>
        </p:txBody>
      </p:sp>
      <p:sp>
        <p:nvSpPr>
          <p:cNvPr id="540714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0715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0716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40717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40718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0719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40720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0721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S = { s, 2 }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PQ = { 3, 4, 5, 6, 7, t }</a:t>
            </a:r>
          </a:p>
        </p:txBody>
      </p:sp>
      <p:sp>
        <p:nvSpPr>
          <p:cNvPr id="540722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0723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0724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40725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0726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0727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0730" name="Text Box 58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0731" name="Text Box 59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0732" name="Freeform 60"/>
          <p:cNvSpPr>
            <a:spLocks/>
          </p:cNvSpPr>
          <p:nvPr/>
        </p:nvSpPr>
        <p:spPr bwMode="auto">
          <a:xfrm>
            <a:off x="133350" y="2224088"/>
            <a:ext cx="3113088" cy="1858962"/>
          </a:xfrm>
          <a:custGeom>
            <a:avLst/>
            <a:gdLst>
              <a:gd name="T0" fmla="*/ 3 w 1961"/>
              <a:gd name="T1" fmla="*/ 824 h 1171"/>
              <a:gd name="T2" fmla="*/ 34 w 1961"/>
              <a:gd name="T3" fmla="*/ 666 h 1171"/>
              <a:gd name="T4" fmla="*/ 121 w 1961"/>
              <a:gd name="T5" fmla="*/ 469 h 1171"/>
              <a:gd name="T6" fmla="*/ 153 w 1961"/>
              <a:gd name="T7" fmla="*/ 414 h 1171"/>
              <a:gd name="T8" fmla="*/ 271 w 1961"/>
              <a:gd name="T9" fmla="*/ 359 h 1171"/>
              <a:gd name="T10" fmla="*/ 350 w 1961"/>
              <a:gd name="T11" fmla="*/ 295 h 1171"/>
              <a:gd name="T12" fmla="*/ 500 w 1961"/>
              <a:gd name="T13" fmla="*/ 177 h 1171"/>
              <a:gd name="T14" fmla="*/ 650 w 1961"/>
              <a:gd name="T15" fmla="*/ 130 h 1171"/>
              <a:gd name="T16" fmla="*/ 950 w 1961"/>
              <a:gd name="T17" fmla="*/ 75 h 1171"/>
              <a:gd name="T18" fmla="*/ 1131 w 1961"/>
              <a:gd name="T19" fmla="*/ 43 h 1171"/>
              <a:gd name="T20" fmla="*/ 1565 w 1961"/>
              <a:gd name="T21" fmla="*/ 43 h 1171"/>
              <a:gd name="T22" fmla="*/ 1754 w 1961"/>
              <a:gd name="T23" fmla="*/ 82 h 1171"/>
              <a:gd name="T24" fmla="*/ 1786 w 1961"/>
              <a:gd name="T25" fmla="*/ 98 h 1171"/>
              <a:gd name="T26" fmla="*/ 1833 w 1961"/>
              <a:gd name="T27" fmla="*/ 114 h 1171"/>
              <a:gd name="T28" fmla="*/ 1920 w 1961"/>
              <a:gd name="T29" fmla="*/ 240 h 1171"/>
              <a:gd name="T30" fmla="*/ 1841 w 1961"/>
              <a:gd name="T31" fmla="*/ 603 h 1171"/>
              <a:gd name="T32" fmla="*/ 1747 w 1961"/>
              <a:gd name="T33" fmla="*/ 698 h 1171"/>
              <a:gd name="T34" fmla="*/ 1612 w 1961"/>
              <a:gd name="T35" fmla="*/ 769 h 1171"/>
              <a:gd name="T36" fmla="*/ 1455 w 1961"/>
              <a:gd name="T37" fmla="*/ 800 h 1171"/>
              <a:gd name="T38" fmla="*/ 1036 w 1961"/>
              <a:gd name="T39" fmla="*/ 840 h 1171"/>
              <a:gd name="T40" fmla="*/ 879 w 1961"/>
              <a:gd name="T41" fmla="*/ 871 h 1171"/>
              <a:gd name="T42" fmla="*/ 673 w 1961"/>
              <a:gd name="T43" fmla="*/ 1037 h 1171"/>
              <a:gd name="T44" fmla="*/ 547 w 1961"/>
              <a:gd name="T45" fmla="*/ 1132 h 1171"/>
              <a:gd name="T46" fmla="*/ 271 w 1961"/>
              <a:gd name="T47" fmla="*/ 1171 h 1171"/>
              <a:gd name="T48" fmla="*/ 121 w 1961"/>
              <a:gd name="T49" fmla="*/ 1124 h 1171"/>
              <a:gd name="T50" fmla="*/ 50 w 1961"/>
              <a:gd name="T51" fmla="*/ 982 h 1171"/>
              <a:gd name="T52" fmla="*/ 34 w 1961"/>
              <a:gd name="T53" fmla="*/ 919 h 1171"/>
              <a:gd name="T54" fmla="*/ 3 w 1961"/>
              <a:gd name="T55" fmla="*/ 824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000000"/>
              </a:solidFill>
            </a:endParaRPr>
          </a:p>
        </p:txBody>
      </p:sp>
      <p:sp>
        <p:nvSpPr>
          <p:cNvPr id="540733" name="AutoShape 61"/>
          <p:cNvSpPr>
            <a:spLocks noChangeArrowheads="1"/>
          </p:cNvSpPr>
          <p:nvPr/>
        </p:nvSpPr>
        <p:spPr bwMode="auto">
          <a:xfrm rot="2984085">
            <a:off x="3509963" y="34988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000000"/>
              </a:solidFill>
            </a:endParaRPr>
          </a:p>
        </p:txBody>
      </p:sp>
      <p:sp>
        <p:nvSpPr>
          <p:cNvPr id="540734" name="Text Box 62"/>
          <p:cNvSpPr txBox="1">
            <a:spLocks noChangeArrowheads="1"/>
          </p:cNvSpPr>
          <p:nvPr/>
        </p:nvSpPr>
        <p:spPr bwMode="auto">
          <a:xfrm>
            <a:off x="3465513" y="3195638"/>
            <a:ext cx="12779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A50021"/>
                </a:solidFill>
              </a:rPr>
              <a:t>delmin</a:t>
            </a:r>
          </a:p>
        </p:txBody>
      </p:sp>
    </p:spTree>
    <p:extLst>
      <p:ext uri="{BB962C8B-B14F-4D97-AF65-F5344CB8AC3E}">
        <p14:creationId xmlns:p14="http://schemas.microsoft.com/office/powerpoint/2010/main" val="8556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8F331-C2DD-49BF-A67E-B4E0F7446455}" type="slidenum">
              <a:rPr lang="en-US">
                <a:solidFill>
                  <a:srgbClr val="000000"/>
                </a:solidFill>
              </a:rPr>
              <a:pPr/>
              <a:t>46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1699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41700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41701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41702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1703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41704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41705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41706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541707" name="AutoShape 11"/>
          <p:cNvCxnSpPr>
            <a:cxnSpLocks noChangeShapeType="1"/>
            <a:stCxn id="541699" idx="7"/>
            <a:endCxn id="541702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08" name="AutoShape 12"/>
          <p:cNvCxnSpPr>
            <a:cxnSpLocks noChangeShapeType="1"/>
            <a:stCxn id="541699" idx="6"/>
            <a:endCxn id="541703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09" name="AutoShape 13"/>
          <p:cNvCxnSpPr>
            <a:cxnSpLocks noChangeShapeType="1"/>
            <a:stCxn id="541699" idx="5"/>
            <a:endCxn id="541704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0" name="AutoShape 14"/>
          <p:cNvCxnSpPr>
            <a:cxnSpLocks noChangeShapeType="1"/>
            <a:stCxn id="541703" idx="7"/>
            <a:endCxn id="541700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1" name="AutoShape 15"/>
          <p:cNvCxnSpPr>
            <a:cxnSpLocks noChangeShapeType="1"/>
            <a:stCxn id="541705" idx="7"/>
            <a:endCxn id="541700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2" name="AutoShape 16"/>
          <p:cNvCxnSpPr>
            <a:cxnSpLocks noChangeShapeType="1"/>
            <a:stCxn id="541703" idx="5"/>
            <a:endCxn id="541706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3" name="AutoShape 17"/>
          <p:cNvCxnSpPr>
            <a:cxnSpLocks noChangeShapeType="1"/>
            <a:stCxn id="541706" idx="5"/>
            <a:endCxn id="541701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4" name="AutoShape 18"/>
          <p:cNvCxnSpPr>
            <a:cxnSpLocks noChangeShapeType="1"/>
            <a:stCxn id="541706" idx="6"/>
            <a:endCxn id="541705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5" name="AutoShape 19"/>
          <p:cNvCxnSpPr>
            <a:cxnSpLocks noChangeShapeType="1"/>
            <a:stCxn id="541705" idx="4"/>
            <a:endCxn id="541701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6" name="AutoShape 20"/>
          <p:cNvCxnSpPr>
            <a:cxnSpLocks noChangeShapeType="1"/>
            <a:stCxn id="541700" idx="3"/>
            <a:endCxn id="541706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7" name="AutoShape 21"/>
          <p:cNvCxnSpPr>
            <a:cxnSpLocks noChangeShapeType="1"/>
            <a:stCxn id="541703" idx="4"/>
            <a:endCxn id="541704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8" name="AutoShape 22"/>
          <p:cNvCxnSpPr>
            <a:cxnSpLocks noChangeShapeType="1"/>
            <a:stCxn id="541704" idx="6"/>
            <a:endCxn id="541706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9" name="AutoShape 23"/>
          <p:cNvCxnSpPr>
            <a:cxnSpLocks noChangeShapeType="1"/>
            <a:stCxn id="541702" idx="6"/>
            <a:endCxn id="541700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20" name="AutoShape 24"/>
          <p:cNvCxnSpPr>
            <a:cxnSpLocks noChangeShapeType="1"/>
            <a:stCxn id="541704" idx="6"/>
            <a:endCxn id="541701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21" name="AutoShape 25"/>
          <p:cNvCxnSpPr>
            <a:cxnSpLocks noChangeShapeType="1"/>
            <a:stCxn id="541700" idx="5"/>
            <a:endCxn id="541701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1722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41723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41724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41725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41726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41727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41728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41729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41730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41731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41732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41733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41734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1735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41736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1737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b="1" smtClean="0">
                <a:solidFill>
                  <a:srgbClr val="006600"/>
                </a:solidFill>
              </a:rPr>
              <a:t> </a:t>
            </a:r>
            <a:r>
              <a:rPr kumimoji="1" lang="en-US" sz="1600" b="1" smtClean="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sz="1600" b="1" smtClean="0">
              <a:solidFill>
                <a:srgbClr val="006600"/>
              </a:solidFill>
            </a:endParaRPr>
          </a:p>
        </p:txBody>
      </p:sp>
      <p:sp>
        <p:nvSpPr>
          <p:cNvPr id="541738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1739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1740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41741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1742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1743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1744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1745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S = { s, 2, 6 }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PQ = { 3, 4, 5, 7, t }</a:t>
            </a:r>
          </a:p>
        </p:txBody>
      </p:sp>
      <p:sp>
        <p:nvSpPr>
          <p:cNvPr id="541746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1747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1748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41749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1750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1751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1754" name="Text Box 58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1755" name="Text Box 59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1760" name="Freeform 64"/>
          <p:cNvSpPr>
            <a:spLocks/>
          </p:cNvSpPr>
          <p:nvPr/>
        </p:nvSpPr>
        <p:spPr bwMode="auto">
          <a:xfrm>
            <a:off x="165100" y="2273300"/>
            <a:ext cx="3670300" cy="2419350"/>
          </a:xfrm>
          <a:custGeom>
            <a:avLst/>
            <a:gdLst>
              <a:gd name="T0" fmla="*/ 0 w 2312"/>
              <a:gd name="T1" fmla="*/ 704 h 1524"/>
              <a:gd name="T2" fmla="*/ 72 w 2312"/>
              <a:gd name="T3" fmla="*/ 528 h 1524"/>
              <a:gd name="T4" fmla="*/ 168 w 2312"/>
              <a:gd name="T5" fmla="*/ 456 h 1524"/>
              <a:gd name="T6" fmla="*/ 232 w 2312"/>
              <a:gd name="T7" fmla="*/ 416 h 1524"/>
              <a:gd name="T8" fmla="*/ 360 w 2312"/>
              <a:gd name="T9" fmla="*/ 384 h 1524"/>
              <a:gd name="T10" fmla="*/ 496 w 2312"/>
              <a:gd name="T11" fmla="*/ 344 h 1524"/>
              <a:gd name="T12" fmla="*/ 608 w 2312"/>
              <a:gd name="T13" fmla="*/ 312 h 1524"/>
              <a:gd name="T14" fmla="*/ 760 w 2312"/>
              <a:gd name="T15" fmla="*/ 288 h 1524"/>
              <a:gd name="T16" fmla="*/ 928 w 2312"/>
              <a:gd name="T17" fmla="*/ 256 h 1524"/>
              <a:gd name="T18" fmla="*/ 1056 w 2312"/>
              <a:gd name="T19" fmla="*/ 152 h 1524"/>
              <a:gd name="T20" fmla="*/ 1328 w 2312"/>
              <a:gd name="T21" fmla="*/ 32 h 1524"/>
              <a:gd name="T22" fmla="*/ 1416 w 2312"/>
              <a:gd name="T23" fmla="*/ 0 h 1524"/>
              <a:gd name="T24" fmla="*/ 1648 w 2312"/>
              <a:gd name="T25" fmla="*/ 16 h 1524"/>
              <a:gd name="T26" fmla="*/ 1704 w 2312"/>
              <a:gd name="T27" fmla="*/ 24 h 1524"/>
              <a:gd name="T28" fmla="*/ 1752 w 2312"/>
              <a:gd name="T29" fmla="*/ 56 h 1524"/>
              <a:gd name="T30" fmla="*/ 1840 w 2312"/>
              <a:gd name="T31" fmla="*/ 88 h 1524"/>
              <a:gd name="T32" fmla="*/ 1984 w 2312"/>
              <a:gd name="T33" fmla="*/ 152 h 1524"/>
              <a:gd name="T34" fmla="*/ 2072 w 2312"/>
              <a:gd name="T35" fmla="*/ 264 h 1524"/>
              <a:gd name="T36" fmla="*/ 2176 w 2312"/>
              <a:gd name="T37" fmla="*/ 344 h 1524"/>
              <a:gd name="T38" fmla="*/ 2280 w 2312"/>
              <a:gd name="T39" fmla="*/ 512 h 1524"/>
              <a:gd name="T40" fmla="*/ 2312 w 2312"/>
              <a:gd name="T41" fmla="*/ 704 h 1524"/>
              <a:gd name="T42" fmla="*/ 2304 w 2312"/>
              <a:gd name="T43" fmla="*/ 1072 h 1524"/>
              <a:gd name="T44" fmla="*/ 2280 w 2312"/>
              <a:gd name="T45" fmla="*/ 1168 h 1524"/>
              <a:gd name="T46" fmla="*/ 2152 w 2312"/>
              <a:gd name="T47" fmla="*/ 1296 h 1524"/>
              <a:gd name="T48" fmla="*/ 2104 w 2312"/>
              <a:gd name="T49" fmla="*/ 1328 h 1524"/>
              <a:gd name="T50" fmla="*/ 2080 w 2312"/>
              <a:gd name="T51" fmla="*/ 1344 h 1524"/>
              <a:gd name="T52" fmla="*/ 1960 w 2312"/>
              <a:gd name="T53" fmla="*/ 1472 h 1524"/>
              <a:gd name="T54" fmla="*/ 1904 w 2312"/>
              <a:gd name="T55" fmla="*/ 1496 h 1524"/>
              <a:gd name="T56" fmla="*/ 1840 w 2312"/>
              <a:gd name="T57" fmla="*/ 1512 h 1524"/>
              <a:gd name="T58" fmla="*/ 1472 w 2312"/>
              <a:gd name="T59" fmla="*/ 1496 h 1524"/>
              <a:gd name="T60" fmla="*/ 1424 w 2312"/>
              <a:gd name="T61" fmla="*/ 1464 h 1524"/>
              <a:gd name="T62" fmla="*/ 1176 w 2312"/>
              <a:gd name="T63" fmla="*/ 1424 h 1524"/>
              <a:gd name="T64" fmla="*/ 1080 w 2312"/>
              <a:gd name="T65" fmla="*/ 1328 h 1524"/>
              <a:gd name="T66" fmla="*/ 864 w 2312"/>
              <a:gd name="T67" fmla="*/ 1264 h 1524"/>
              <a:gd name="T68" fmla="*/ 608 w 2312"/>
              <a:gd name="T69" fmla="*/ 1216 h 1524"/>
              <a:gd name="T70" fmla="*/ 440 w 2312"/>
              <a:gd name="T71" fmla="*/ 1176 h 1524"/>
              <a:gd name="T72" fmla="*/ 296 w 2312"/>
              <a:gd name="T73" fmla="*/ 1144 h 1524"/>
              <a:gd name="T74" fmla="*/ 232 w 2312"/>
              <a:gd name="T75" fmla="*/ 1088 h 1524"/>
              <a:gd name="T76" fmla="*/ 160 w 2312"/>
              <a:gd name="T77" fmla="*/ 1032 h 1524"/>
              <a:gd name="T78" fmla="*/ 64 w 2312"/>
              <a:gd name="T79" fmla="*/ 952 h 1524"/>
              <a:gd name="T80" fmla="*/ 0 w 2312"/>
              <a:gd name="T81" fmla="*/ 704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12" h="1524">
                <a:moveTo>
                  <a:pt x="0" y="704"/>
                </a:moveTo>
                <a:cubicBezTo>
                  <a:pt x="21" y="641"/>
                  <a:pt x="35" y="583"/>
                  <a:pt x="72" y="528"/>
                </a:cubicBezTo>
                <a:cubicBezTo>
                  <a:pt x="94" y="495"/>
                  <a:pt x="136" y="477"/>
                  <a:pt x="168" y="456"/>
                </a:cubicBezTo>
                <a:cubicBezTo>
                  <a:pt x="205" y="431"/>
                  <a:pt x="184" y="445"/>
                  <a:pt x="232" y="416"/>
                </a:cubicBezTo>
                <a:cubicBezTo>
                  <a:pt x="264" y="397"/>
                  <a:pt x="328" y="400"/>
                  <a:pt x="360" y="384"/>
                </a:cubicBezTo>
                <a:cubicBezTo>
                  <a:pt x="404" y="362"/>
                  <a:pt x="449" y="356"/>
                  <a:pt x="496" y="344"/>
                </a:cubicBezTo>
                <a:cubicBezTo>
                  <a:pt x="533" y="335"/>
                  <a:pt x="570" y="319"/>
                  <a:pt x="608" y="312"/>
                </a:cubicBezTo>
                <a:cubicBezTo>
                  <a:pt x="658" y="303"/>
                  <a:pt x="709" y="295"/>
                  <a:pt x="760" y="288"/>
                </a:cubicBezTo>
                <a:cubicBezTo>
                  <a:pt x="797" y="283"/>
                  <a:pt x="884" y="278"/>
                  <a:pt x="928" y="256"/>
                </a:cubicBezTo>
                <a:cubicBezTo>
                  <a:pt x="974" y="233"/>
                  <a:pt x="1012" y="182"/>
                  <a:pt x="1056" y="152"/>
                </a:cubicBezTo>
                <a:cubicBezTo>
                  <a:pt x="1140" y="96"/>
                  <a:pt x="1233" y="64"/>
                  <a:pt x="1328" y="32"/>
                </a:cubicBezTo>
                <a:cubicBezTo>
                  <a:pt x="1359" y="22"/>
                  <a:pt x="1384" y="8"/>
                  <a:pt x="1416" y="0"/>
                </a:cubicBezTo>
                <a:cubicBezTo>
                  <a:pt x="1493" y="5"/>
                  <a:pt x="1571" y="10"/>
                  <a:pt x="1648" y="16"/>
                </a:cubicBezTo>
                <a:cubicBezTo>
                  <a:pt x="1667" y="18"/>
                  <a:pt x="1686" y="17"/>
                  <a:pt x="1704" y="24"/>
                </a:cubicBezTo>
                <a:cubicBezTo>
                  <a:pt x="1722" y="31"/>
                  <a:pt x="1736" y="45"/>
                  <a:pt x="1752" y="56"/>
                </a:cubicBezTo>
                <a:cubicBezTo>
                  <a:pt x="1775" y="71"/>
                  <a:pt x="1815" y="75"/>
                  <a:pt x="1840" y="88"/>
                </a:cubicBezTo>
                <a:cubicBezTo>
                  <a:pt x="1887" y="111"/>
                  <a:pt x="1934" y="135"/>
                  <a:pt x="1984" y="152"/>
                </a:cubicBezTo>
                <a:cubicBezTo>
                  <a:pt x="2019" y="187"/>
                  <a:pt x="2044" y="225"/>
                  <a:pt x="2072" y="264"/>
                </a:cubicBezTo>
                <a:cubicBezTo>
                  <a:pt x="2096" y="297"/>
                  <a:pt x="2143" y="322"/>
                  <a:pt x="2176" y="344"/>
                </a:cubicBezTo>
                <a:cubicBezTo>
                  <a:pt x="2205" y="403"/>
                  <a:pt x="2250" y="453"/>
                  <a:pt x="2280" y="512"/>
                </a:cubicBezTo>
                <a:cubicBezTo>
                  <a:pt x="2308" y="568"/>
                  <a:pt x="2305" y="644"/>
                  <a:pt x="2312" y="704"/>
                </a:cubicBezTo>
                <a:cubicBezTo>
                  <a:pt x="2309" y="827"/>
                  <a:pt x="2309" y="949"/>
                  <a:pt x="2304" y="1072"/>
                </a:cubicBezTo>
                <a:cubicBezTo>
                  <a:pt x="2303" y="1098"/>
                  <a:pt x="2293" y="1145"/>
                  <a:pt x="2280" y="1168"/>
                </a:cubicBezTo>
                <a:cubicBezTo>
                  <a:pt x="2248" y="1225"/>
                  <a:pt x="2205" y="1261"/>
                  <a:pt x="2152" y="1296"/>
                </a:cubicBezTo>
                <a:cubicBezTo>
                  <a:pt x="2136" y="1307"/>
                  <a:pt x="2120" y="1317"/>
                  <a:pt x="2104" y="1328"/>
                </a:cubicBezTo>
                <a:cubicBezTo>
                  <a:pt x="2096" y="1333"/>
                  <a:pt x="2080" y="1344"/>
                  <a:pt x="2080" y="1344"/>
                </a:cubicBezTo>
                <a:cubicBezTo>
                  <a:pt x="2040" y="1405"/>
                  <a:pt x="2021" y="1431"/>
                  <a:pt x="1960" y="1472"/>
                </a:cubicBezTo>
                <a:cubicBezTo>
                  <a:pt x="1943" y="1483"/>
                  <a:pt x="1923" y="1490"/>
                  <a:pt x="1904" y="1496"/>
                </a:cubicBezTo>
                <a:cubicBezTo>
                  <a:pt x="1883" y="1503"/>
                  <a:pt x="1840" y="1512"/>
                  <a:pt x="1840" y="1512"/>
                </a:cubicBezTo>
                <a:cubicBezTo>
                  <a:pt x="1717" y="1508"/>
                  <a:pt x="1591" y="1524"/>
                  <a:pt x="1472" y="1496"/>
                </a:cubicBezTo>
                <a:cubicBezTo>
                  <a:pt x="1453" y="1492"/>
                  <a:pt x="1443" y="1469"/>
                  <a:pt x="1424" y="1464"/>
                </a:cubicBezTo>
                <a:cubicBezTo>
                  <a:pt x="1343" y="1444"/>
                  <a:pt x="1259" y="1436"/>
                  <a:pt x="1176" y="1424"/>
                </a:cubicBezTo>
                <a:cubicBezTo>
                  <a:pt x="1137" y="1398"/>
                  <a:pt x="1120" y="1355"/>
                  <a:pt x="1080" y="1328"/>
                </a:cubicBezTo>
                <a:cubicBezTo>
                  <a:pt x="1016" y="1285"/>
                  <a:pt x="939" y="1273"/>
                  <a:pt x="864" y="1264"/>
                </a:cubicBezTo>
                <a:cubicBezTo>
                  <a:pt x="779" y="1236"/>
                  <a:pt x="697" y="1226"/>
                  <a:pt x="608" y="1216"/>
                </a:cubicBezTo>
                <a:cubicBezTo>
                  <a:pt x="551" y="1209"/>
                  <a:pt x="496" y="1189"/>
                  <a:pt x="440" y="1176"/>
                </a:cubicBezTo>
                <a:cubicBezTo>
                  <a:pt x="392" y="1165"/>
                  <a:pt x="342" y="1159"/>
                  <a:pt x="296" y="1144"/>
                </a:cubicBezTo>
                <a:cubicBezTo>
                  <a:pt x="277" y="1116"/>
                  <a:pt x="264" y="1099"/>
                  <a:pt x="232" y="1088"/>
                </a:cubicBezTo>
                <a:cubicBezTo>
                  <a:pt x="194" y="1050"/>
                  <a:pt x="217" y="1070"/>
                  <a:pt x="160" y="1032"/>
                </a:cubicBezTo>
                <a:cubicBezTo>
                  <a:pt x="118" y="1004"/>
                  <a:pt x="110" y="967"/>
                  <a:pt x="64" y="952"/>
                </a:cubicBezTo>
                <a:cubicBezTo>
                  <a:pt x="17" y="881"/>
                  <a:pt x="20" y="785"/>
                  <a:pt x="0" y="70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000000"/>
              </a:solidFill>
            </a:endParaRPr>
          </a:p>
        </p:txBody>
      </p:sp>
      <p:sp>
        <p:nvSpPr>
          <p:cNvPr id="541761" name="Text Box 65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1762" name="Text Box 66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1763" name="Text Box 67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1764" name="Text Box 68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33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0A6AE-E5B3-44E6-907A-3E9859684A3C}" type="slidenum">
              <a:rPr lang="en-US">
                <a:solidFill>
                  <a:srgbClr val="000000"/>
                </a:solidFill>
              </a:rPr>
              <a:pPr/>
              <a:t>47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2723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42724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42725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42726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2727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42728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42729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42730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542731" name="AutoShape 11"/>
          <p:cNvCxnSpPr>
            <a:cxnSpLocks noChangeShapeType="1"/>
            <a:stCxn id="542723" idx="7"/>
            <a:endCxn id="542726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2" name="AutoShape 12"/>
          <p:cNvCxnSpPr>
            <a:cxnSpLocks noChangeShapeType="1"/>
            <a:stCxn id="542723" idx="6"/>
            <a:endCxn id="542727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3" name="AutoShape 13"/>
          <p:cNvCxnSpPr>
            <a:cxnSpLocks noChangeShapeType="1"/>
            <a:stCxn id="542723" idx="5"/>
            <a:endCxn id="542728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4" name="AutoShape 14"/>
          <p:cNvCxnSpPr>
            <a:cxnSpLocks noChangeShapeType="1"/>
            <a:stCxn id="542727" idx="7"/>
            <a:endCxn id="542724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5" name="AutoShape 15"/>
          <p:cNvCxnSpPr>
            <a:cxnSpLocks noChangeShapeType="1"/>
            <a:stCxn id="542729" idx="7"/>
            <a:endCxn id="542724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6" name="AutoShape 16"/>
          <p:cNvCxnSpPr>
            <a:cxnSpLocks noChangeShapeType="1"/>
            <a:stCxn id="542727" idx="5"/>
            <a:endCxn id="542730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7" name="AutoShape 17"/>
          <p:cNvCxnSpPr>
            <a:cxnSpLocks noChangeShapeType="1"/>
            <a:stCxn id="542730" idx="5"/>
            <a:endCxn id="542725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8" name="AutoShape 18"/>
          <p:cNvCxnSpPr>
            <a:cxnSpLocks noChangeShapeType="1"/>
            <a:stCxn id="542730" idx="6"/>
            <a:endCxn id="542729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9" name="AutoShape 19"/>
          <p:cNvCxnSpPr>
            <a:cxnSpLocks noChangeShapeType="1"/>
            <a:stCxn id="542729" idx="4"/>
            <a:endCxn id="542725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40" name="AutoShape 20"/>
          <p:cNvCxnSpPr>
            <a:cxnSpLocks noChangeShapeType="1"/>
            <a:stCxn id="542724" idx="3"/>
            <a:endCxn id="542730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41" name="AutoShape 21"/>
          <p:cNvCxnSpPr>
            <a:cxnSpLocks noChangeShapeType="1"/>
            <a:stCxn id="542727" idx="4"/>
            <a:endCxn id="542728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42" name="AutoShape 22"/>
          <p:cNvCxnSpPr>
            <a:cxnSpLocks noChangeShapeType="1"/>
            <a:stCxn id="542728" idx="6"/>
            <a:endCxn id="542730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43" name="AutoShape 23"/>
          <p:cNvCxnSpPr>
            <a:cxnSpLocks noChangeShapeType="1"/>
            <a:stCxn id="542726" idx="6"/>
            <a:endCxn id="542724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44" name="AutoShape 24"/>
          <p:cNvCxnSpPr>
            <a:cxnSpLocks noChangeShapeType="1"/>
            <a:stCxn id="542728" idx="6"/>
            <a:endCxn id="542725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45" name="AutoShape 25"/>
          <p:cNvCxnSpPr>
            <a:cxnSpLocks noChangeShapeType="1"/>
            <a:stCxn id="542724" idx="5"/>
            <a:endCxn id="542725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2746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42747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42748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42749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42750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42751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42752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42753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42754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42755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42756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42757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42758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2759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42760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2761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b="1" smtClean="0">
                <a:solidFill>
                  <a:srgbClr val="006600"/>
                </a:solidFill>
              </a:rPr>
              <a:t> </a:t>
            </a:r>
            <a:r>
              <a:rPr kumimoji="1" lang="en-US" sz="1600" b="1" smtClean="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sz="1600" b="1" smtClean="0">
              <a:solidFill>
                <a:srgbClr val="006600"/>
              </a:solidFill>
            </a:endParaRPr>
          </a:p>
        </p:txBody>
      </p:sp>
      <p:sp>
        <p:nvSpPr>
          <p:cNvPr id="542762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2764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42765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2766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2767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2768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2769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S = { s, 2, 6 }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PQ = { 3, 4, 5, 7, t }</a:t>
            </a:r>
          </a:p>
        </p:txBody>
      </p:sp>
      <p:sp>
        <p:nvSpPr>
          <p:cNvPr id="542770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2771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2772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 smtClean="0">
                <a:solidFill>
                  <a:srgbClr val="006600"/>
                </a:solidFill>
              </a:rPr>
              <a:t> </a:t>
            </a:r>
            <a:r>
              <a:rPr kumimoji="1" lang="en-US" b="1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b="1" smtClean="0">
              <a:solidFill>
                <a:srgbClr val="006600"/>
              </a:solidFill>
            </a:endParaRPr>
          </a:p>
        </p:txBody>
      </p:sp>
      <p:sp>
        <p:nvSpPr>
          <p:cNvPr id="542773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2774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2775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2778" name="Freeform 58"/>
          <p:cNvSpPr>
            <a:spLocks/>
          </p:cNvSpPr>
          <p:nvPr/>
        </p:nvSpPr>
        <p:spPr bwMode="auto">
          <a:xfrm>
            <a:off x="165100" y="2273300"/>
            <a:ext cx="3670300" cy="2419350"/>
          </a:xfrm>
          <a:custGeom>
            <a:avLst/>
            <a:gdLst>
              <a:gd name="T0" fmla="*/ 0 w 2312"/>
              <a:gd name="T1" fmla="*/ 704 h 1524"/>
              <a:gd name="T2" fmla="*/ 72 w 2312"/>
              <a:gd name="T3" fmla="*/ 528 h 1524"/>
              <a:gd name="T4" fmla="*/ 168 w 2312"/>
              <a:gd name="T5" fmla="*/ 456 h 1524"/>
              <a:gd name="T6" fmla="*/ 232 w 2312"/>
              <a:gd name="T7" fmla="*/ 416 h 1524"/>
              <a:gd name="T8" fmla="*/ 360 w 2312"/>
              <a:gd name="T9" fmla="*/ 384 h 1524"/>
              <a:gd name="T10" fmla="*/ 496 w 2312"/>
              <a:gd name="T11" fmla="*/ 344 h 1524"/>
              <a:gd name="T12" fmla="*/ 608 w 2312"/>
              <a:gd name="T13" fmla="*/ 312 h 1524"/>
              <a:gd name="T14" fmla="*/ 760 w 2312"/>
              <a:gd name="T15" fmla="*/ 288 h 1524"/>
              <a:gd name="T16" fmla="*/ 928 w 2312"/>
              <a:gd name="T17" fmla="*/ 256 h 1524"/>
              <a:gd name="T18" fmla="*/ 1056 w 2312"/>
              <a:gd name="T19" fmla="*/ 152 h 1524"/>
              <a:gd name="T20" fmla="*/ 1328 w 2312"/>
              <a:gd name="T21" fmla="*/ 32 h 1524"/>
              <a:gd name="T22" fmla="*/ 1416 w 2312"/>
              <a:gd name="T23" fmla="*/ 0 h 1524"/>
              <a:gd name="T24" fmla="*/ 1648 w 2312"/>
              <a:gd name="T25" fmla="*/ 16 h 1524"/>
              <a:gd name="T26" fmla="*/ 1704 w 2312"/>
              <a:gd name="T27" fmla="*/ 24 h 1524"/>
              <a:gd name="T28" fmla="*/ 1752 w 2312"/>
              <a:gd name="T29" fmla="*/ 56 h 1524"/>
              <a:gd name="T30" fmla="*/ 1840 w 2312"/>
              <a:gd name="T31" fmla="*/ 88 h 1524"/>
              <a:gd name="T32" fmla="*/ 1984 w 2312"/>
              <a:gd name="T33" fmla="*/ 152 h 1524"/>
              <a:gd name="T34" fmla="*/ 2072 w 2312"/>
              <a:gd name="T35" fmla="*/ 264 h 1524"/>
              <a:gd name="T36" fmla="*/ 2176 w 2312"/>
              <a:gd name="T37" fmla="*/ 344 h 1524"/>
              <a:gd name="T38" fmla="*/ 2280 w 2312"/>
              <a:gd name="T39" fmla="*/ 512 h 1524"/>
              <a:gd name="T40" fmla="*/ 2312 w 2312"/>
              <a:gd name="T41" fmla="*/ 704 h 1524"/>
              <a:gd name="T42" fmla="*/ 2304 w 2312"/>
              <a:gd name="T43" fmla="*/ 1072 h 1524"/>
              <a:gd name="T44" fmla="*/ 2280 w 2312"/>
              <a:gd name="T45" fmla="*/ 1168 h 1524"/>
              <a:gd name="T46" fmla="*/ 2152 w 2312"/>
              <a:gd name="T47" fmla="*/ 1296 h 1524"/>
              <a:gd name="T48" fmla="*/ 2104 w 2312"/>
              <a:gd name="T49" fmla="*/ 1328 h 1524"/>
              <a:gd name="T50" fmla="*/ 2080 w 2312"/>
              <a:gd name="T51" fmla="*/ 1344 h 1524"/>
              <a:gd name="T52" fmla="*/ 1960 w 2312"/>
              <a:gd name="T53" fmla="*/ 1472 h 1524"/>
              <a:gd name="T54" fmla="*/ 1904 w 2312"/>
              <a:gd name="T55" fmla="*/ 1496 h 1524"/>
              <a:gd name="T56" fmla="*/ 1840 w 2312"/>
              <a:gd name="T57" fmla="*/ 1512 h 1524"/>
              <a:gd name="T58" fmla="*/ 1472 w 2312"/>
              <a:gd name="T59" fmla="*/ 1496 h 1524"/>
              <a:gd name="T60" fmla="*/ 1424 w 2312"/>
              <a:gd name="T61" fmla="*/ 1464 h 1524"/>
              <a:gd name="T62" fmla="*/ 1176 w 2312"/>
              <a:gd name="T63" fmla="*/ 1424 h 1524"/>
              <a:gd name="T64" fmla="*/ 1080 w 2312"/>
              <a:gd name="T65" fmla="*/ 1328 h 1524"/>
              <a:gd name="T66" fmla="*/ 864 w 2312"/>
              <a:gd name="T67" fmla="*/ 1264 h 1524"/>
              <a:gd name="T68" fmla="*/ 608 w 2312"/>
              <a:gd name="T69" fmla="*/ 1216 h 1524"/>
              <a:gd name="T70" fmla="*/ 440 w 2312"/>
              <a:gd name="T71" fmla="*/ 1176 h 1524"/>
              <a:gd name="T72" fmla="*/ 296 w 2312"/>
              <a:gd name="T73" fmla="*/ 1144 h 1524"/>
              <a:gd name="T74" fmla="*/ 232 w 2312"/>
              <a:gd name="T75" fmla="*/ 1088 h 1524"/>
              <a:gd name="T76" fmla="*/ 160 w 2312"/>
              <a:gd name="T77" fmla="*/ 1032 h 1524"/>
              <a:gd name="T78" fmla="*/ 64 w 2312"/>
              <a:gd name="T79" fmla="*/ 952 h 1524"/>
              <a:gd name="T80" fmla="*/ 0 w 2312"/>
              <a:gd name="T81" fmla="*/ 704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12" h="1524">
                <a:moveTo>
                  <a:pt x="0" y="704"/>
                </a:moveTo>
                <a:cubicBezTo>
                  <a:pt x="21" y="641"/>
                  <a:pt x="35" y="583"/>
                  <a:pt x="72" y="528"/>
                </a:cubicBezTo>
                <a:cubicBezTo>
                  <a:pt x="94" y="495"/>
                  <a:pt x="136" y="477"/>
                  <a:pt x="168" y="456"/>
                </a:cubicBezTo>
                <a:cubicBezTo>
                  <a:pt x="205" y="431"/>
                  <a:pt x="184" y="445"/>
                  <a:pt x="232" y="416"/>
                </a:cubicBezTo>
                <a:cubicBezTo>
                  <a:pt x="264" y="397"/>
                  <a:pt x="328" y="400"/>
                  <a:pt x="360" y="384"/>
                </a:cubicBezTo>
                <a:cubicBezTo>
                  <a:pt x="404" y="362"/>
                  <a:pt x="449" y="356"/>
                  <a:pt x="496" y="344"/>
                </a:cubicBezTo>
                <a:cubicBezTo>
                  <a:pt x="533" y="335"/>
                  <a:pt x="570" y="319"/>
                  <a:pt x="608" y="312"/>
                </a:cubicBezTo>
                <a:cubicBezTo>
                  <a:pt x="658" y="303"/>
                  <a:pt x="709" y="295"/>
                  <a:pt x="760" y="288"/>
                </a:cubicBezTo>
                <a:cubicBezTo>
                  <a:pt x="797" y="283"/>
                  <a:pt x="884" y="278"/>
                  <a:pt x="928" y="256"/>
                </a:cubicBezTo>
                <a:cubicBezTo>
                  <a:pt x="974" y="233"/>
                  <a:pt x="1012" y="182"/>
                  <a:pt x="1056" y="152"/>
                </a:cubicBezTo>
                <a:cubicBezTo>
                  <a:pt x="1140" y="96"/>
                  <a:pt x="1233" y="64"/>
                  <a:pt x="1328" y="32"/>
                </a:cubicBezTo>
                <a:cubicBezTo>
                  <a:pt x="1359" y="22"/>
                  <a:pt x="1384" y="8"/>
                  <a:pt x="1416" y="0"/>
                </a:cubicBezTo>
                <a:cubicBezTo>
                  <a:pt x="1493" y="5"/>
                  <a:pt x="1571" y="10"/>
                  <a:pt x="1648" y="16"/>
                </a:cubicBezTo>
                <a:cubicBezTo>
                  <a:pt x="1667" y="18"/>
                  <a:pt x="1686" y="17"/>
                  <a:pt x="1704" y="24"/>
                </a:cubicBezTo>
                <a:cubicBezTo>
                  <a:pt x="1722" y="31"/>
                  <a:pt x="1736" y="45"/>
                  <a:pt x="1752" y="56"/>
                </a:cubicBezTo>
                <a:cubicBezTo>
                  <a:pt x="1775" y="71"/>
                  <a:pt x="1815" y="75"/>
                  <a:pt x="1840" y="88"/>
                </a:cubicBezTo>
                <a:cubicBezTo>
                  <a:pt x="1887" y="111"/>
                  <a:pt x="1934" y="135"/>
                  <a:pt x="1984" y="152"/>
                </a:cubicBezTo>
                <a:cubicBezTo>
                  <a:pt x="2019" y="187"/>
                  <a:pt x="2044" y="225"/>
                  <a:pt x="2072" y="264"/>
                </a:cubicBezTo>
                <a:cubicBezTo>
                  <a:pt x="2096" y="297"/>
                  <a:pt x="2143" y="322"/>
                  <a:pt x="2176" y="344"/>
                </a:cubicBezTo>
                <a:cubicBezTo>
                  <a:pt x="2205" y="403"/>
                  <a:pt x="2250" y="453"/>
                  <a:pt x="2280" y="512"/>
                </a:cubicBezTo>
                <a:cubicBezTo>
                  <a:pt x="2308" y="568"/>
                  <a:pt x="2305" y="644"/>
                  <a:pt x="2312" y="704"/>
                </a:cubicBezTo>
                <a:cubicBezTo>
                  <a:pt x="2309" y="827"/>
                  <a:pt x="2309" y="949"/>
                  <a:pt x="2304" y="1072"/>
                </a:cubicBezTo>
                <a:cubicBezTo>
                  <a:pt x="2303" y="1098"/>
                  <a:pt x="2293" y="1145"/>
                  <a:pt x="2280" y="1168"/>
                </a:cubicBezTo>
                <a:cubicBezTo>
                  <a:pt x="2248" y="1225"/>
                  <a:pt x="2205" y="1261"/>
                  <a:pt x="2152" y="1296"/>
                </a:cubicBezTo>
                <a:cubicBezTo>
                  <a:pt x="2136" y="1307"/>
                  <a:pt x="2120" y="1317"/>
                  <a:pt x="2104" y="1328"/>
                </a:cubicBezTo>
                <a:cubicBezTo>
                  <a:pt x="2096" y="1333"/>
                  <a:pt x="2080" y="1344"/>
                  <a:pt x="2080" y="1344"/>
                </a:cubicBezTo>
                <a:cubicBezTo>
                  <a:pt x="2040" y="1405"/>
                  <a:pt x="2021" y="1431"/>
                  <a:pt x="1960" y="1472"/>
                </a:cubicBezTo>
                <a:cubicBezTo>
                  <a:pt x="1943" y="1483"/>
                  <a:pt x="1923" y="1490"/>
                  <a:pt x="1904" y="1496"/>
                </a:cubicBezTo>
                <a:cubicBezTo>
                  <a:pt x="1883" y="1503"/>
                  <a:pt x="1840" y="1512"/>
                  <a:pt x="1840" y="1512"/>
                </a:cubicBezTo>
                <a:cubicBezTo>
                  <a:pt x="1717" y="1508"/>
                  <a:pt x="1591" y="1524"/>
                  <a:pt x="1472" y="1496"/>
                </a:cubicBezTo>
                <a:cubicBezTo>
                  <a:pt x="1453" y="1492"/>
                  <a:pt x="1443" y="1469"/>
                  <a:pt x="1424" y="1464"/>
                </a:cubicBezTo>
                <a:cubicBezTo>
                  <a:pt x="1343" y="1444"/>
                  <a:pt x="1259" y="1436"/>
                  <a:pt x="1176" y="1424"/>
                </a:cubicBezTo>
                <a:cubicBezTo>
                  <a:pt x="1137" y="1398"/>
                  <a:pt x="1120" y="1355"/>
                  <a:pt x="1080" y="1328"/>
                </a:cubicBezTo>
                <a:cubicBezTo>
                  <a:pt x="1016" y="1285"/>
                  <a:pt x="939" y="1273"/>
                  <a:pt x="864" y="1264"/>
                </a:cubicBezTo>
                <a:cubicBezTo>
                  <a:pt x="779" y="1236"/>
                  <a:pt x="697" y="1226"/>
                  <a:pt x="608" y="1216"/>
                </a:cubicBezTo>
                <a:cubicBezTo>
                  <a:pt x="551" y="1209"/>
                  <a:pt x="496" y="1189"/>
                  <a:pt x="440" y="1176"/>
                </a:cubicBezTo>
                <a:cubicBezTo>
                  <a:pt x="392" y="1165"/>
                  <a:pt x="342" y="1159"/>
                  <a:pt x="296" y="1144"/>
                </a:cubicBezTo>
                <a:cubicBezTo>
                  <a:pt x="277" y="1116"/>
                  <a:pt x="264" y="1099"/>
                  <a:pt x="232" y="1088"/>
                </a:cubicBezTo>
                <a:cubicBezTo>
                  <a:pt x="194" y="1050"/>
                  <a:pt x="217" y="1070"/>
                  <a:pt x="160" y="1032"/>
                </a:cubicBezTo>
                <a:cubicBezTo>
                  <a:pt x="118" y="1004"/>
                  <a:pt x="110" y="967"/>
                  <a:pt x="64" y="952"/>
                </a:cubicBezTo>
                <a:cubicBezTo>
                  <a:pt x="17" y="881"/>
                  <a:pt x="20" y="785"/>
                  <a:pt x="0" y="70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000000"/>
              </a:solidFill>
            </a:endParaRPr>
          </a:p>
        </p:txBody>
      </p:sp>
      <p:sp>
        <p:nvSpPr>
          <p:cNvPr id="542779" name="Text Box 59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2780" name="Text Box 60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2781" name="AutoShape 61"/>
          <p:cNvSpPr>
            <a:spLocks noChangeArrowheads="1"/>
          </p:cNvSpPr>
          <p:nvPr/>
        </p:nvSpPr>
        <p:spPr bwMode="auto">
          <a:xfrm rot="5400000">
            <a:off x="2951163" y="63817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000000"/>
              </a:solidFill>
            </a:endParaRPr>
          </a:p>
        </p:txBody>
      </p:sp>
      <p:sp>
        <p:nvSpPr>
          <p:cNvPr id="542782" name="Text Box 62"/>
          <p:cNvSpPr txBox="1">
            <a:spLocks noChangeArrowheads="1"/>
          </p:cNvSpPr>
          <p:nvPr/>
        </p:nvSpPr>
        <p:spPr bwMode="auto">
          <a:xfrm>
            <a:off x="3224213" y="6324600"/>
            <a:ext cx="12779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A50021"/>
                </a:solidFill>
              </a:rPr>
              <a:t>delmin</a:t>
            </a:r>
          </a:p>
        </p:txBody>
      </p:sp>
      <p:sp>
        <p:nvSpPr>
          <p:cNvPr id="542788" name="Text Box 68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2789" name="Text Box 69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2790" name="Text Box 70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2791" name="Text Box 71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2792" name="Text Box 72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8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60C6-587F-4AEE-B6E6-F65D0058075C}" type="slidenum">
              <a:rPr lang="en-US">
                <a:solidFill>
                  <a:srgbClr val="000000"/>
                </a:solidFill>
              </a:rPr>
              <a:pPr/>
              <a:t>48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3747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43748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43749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43750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3751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43752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43753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43754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543755" name="AutoShape 11"/>
          <p:cNvCxnSpPr>
            <a:cxnSpLocks noChangeShapeType="1"/>
            <a:stCxn id="543747" idx="7"/>
            <a:endCxn id="543750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56" name="AutoShape 12"/>
          <p:cNvCxnSpPr>
            <a:cxnSpLocks noChangeShapeType="1"/>
            <a:stCxn id="543747" idx="6"/>
            <a:endCxn id="543751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57" name="AutoShape 13"/>
          <p:cNvCxnSpPr>
            <a:cxnSpLocks noChangeShapeType="1"/>
            <a:stCxn id="543747" idx="5"/>
            <a:endCxn id="543752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58" name="AutoShape 14"/>
          <p:cNvCxnSpPr>
            <a:cxnSpLocks noChangeShapeType="1"/>
            <a:stCxn id="543751" idx="7"/>
            <a:endCxn id="543748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59" name="AutoShape 15"/>
          <p:cNvCxnSpPr>
            <a:cxnSpLocks noChangeShapeType="1"/>
            <a:stCxn id="543753" idx="7"/>
            <a:endCxn id="543748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0" name="AutoShape 16"/>
          <p:cNvCxnSpPr>
            <a:cxnSpLocks noChangeShapeType="1"/>
            <a:stCxn id="543751" idx="5"/>
            <a:endCxn id="543754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1" name="AutoShape 17"/>
          <p:cNvCxnSpPr>
            <a:cxnSpLocks noChangeShapeType="1"/>
            <a:stCxn id="543754" idx="5"/>
            <a:endCxn id="543749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2" name="AutoShape 18"/>
          <p:cNvCxnSpPr>
            <a:cxnSpLocks noChangeShapeType="1"/>
            <a:stCxn id="543754" idx="6"/>
            <a:endCxn id="543753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3" name="AutoShape 19"/>
          <p:cNvCxnSpPr>
            <a:cxnSpLocks noChangeShapeType="1"/>
            <a:stCxn id="543753" idx="4"/>
            <a:endCxn id="543749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4" name="AutoShape 20"/>
          <p:cNvCxnSpPr>
            <a:cxnSpLocks noChangeShapeType="1"/>
            <a:stCxn id="543748" idx="3"/>
            <a:endCxn id="543754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5" name="AutoShape 21"/>
          <p:cNvCxnSpPr>
            <a:cxnSpLocks noChangeShapeType="1"/>
            <a:stCxn id="543751" idx="4"/>
            <a:endCxn id="543752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6" name="AutoShape 22"/>
          <p:cNvCxnSpPr>
            <a:cxnSpLocks noChangeShapeType="1"/>
            <a:stCxn id="543752" idx="6"/>
            <a:endCxn id="543754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7" name="AutoShape 23"/>
          <p:cNvCxnSpPr>
            <a:cxnSpLocks noChangeShapeType="1"/>
            <a:stCxn id="543750" idx="6"/>
            <a:endCxn id="543748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8" name="AutoShape 24"/>
          <p:cNvCxnSpPr>
            <a:cxnSpLocks noChangeShapeType="1"/>
            <a:stCxn id="543752" idx="6"/>
            <a:endCxn id="543749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9" name="AutoShape 25"/>
          <p:cNvCxnSpPr>
            <a:cxnSpLocks noChangeShapeType="1"/>
            <a:stCxn id="543748" idx="5"/>
            <a:endCxn id="543749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3771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43772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43773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43774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43775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43776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43777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43778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43779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43780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43781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43782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3783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43784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3785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3786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3788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3789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3790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3791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3792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3793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S = { s, 2, 6, 7 }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PQ = { 3, 4, 5, t }</a:t>
            </a:r>
          </a:p>
        </p:txBody>
      </p:sp>
      <p:sp>
        <p:nvSpPr>
          <p:cNvPr id="543794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3795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3796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3797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3798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3799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3803" name="Text Box 59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3804" name="Text Box 60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3807" name="Text Box 63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35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3808" name="Text Box 64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3811" name="Text Box 67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59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3812" name="Text Box 68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3814" name="Freeform 70"/>
          <p:cNvSpPr>
            <a:spLocks/>
          </p:cNvSpPr>
          <p:nvPr/>
        </p:nvSpPr>
        <p:spPr bwMode="auto">
          <a:xfrm>
            <a:off x="190500" y="2298700"/>
            <a:ext cx="3632200" cy="4454525"/>
          </a:xfrm>
          <a:custGeom>
            <a:avLst/>
            <a:gdLst>
              <a:gd name="T0" fmla="*/ 0 w 2288"/>
              <a:gd name="T1" fmla="*/ 736 h 2806"/>
              <a:gd name="T2" fmla="*/ 32 w 2288"/>
              <a:gd name="T3" fmla="*/ 640 h 2806"/>
              <a:gd name="T4" fmla="*/ 248 w 2288"/>
              <a:gd name="T5" fmla="*/ 376 h 2806"/>
              <a:gd name="T6" fmla="*/ 304 w 2288"/>
              <a:gd name="T7" fmla="*/ 344 h 2806"/>
              <a:gd name="T8" fmla="*/ 336 w 2288"/>
              <a:gd name="T9" fmla="*/ 320 h 2806"/>
              <a:gd name="T10" fmla="*/ 544 w 2288"/>
              <a:gd name="T11" fmla="*/ 240 h 2806"/>
              <a:gd name="T12" fmla="*/ 728 w 2288"/>
              <a:gd name="T13" fmla="*/ 152 h 2806"/>
              <a:gd name="T14" fmla="*/ 880 w 2288"/>
              <a:gd name="T15" fmla="*/ 80 h 2806"/>
              <a:gd name="T16" fmla="*/ 1160 w 2288"/>
              <a:gd name="T17" fmla="*/ 0 h 2806"/>
              <a:gd name="T18" fmla="*/ 1608 w 2288"/>
              <a:gd name="T19" fmla="*/ 24 h 2806"/>
              <a:gd name="T20" fmla="*/ 1768 w 2288"/>
              <a:gd name="T21" fmla="*/ 88 h 2806"/>
              <a:gd name="T22" fmla="*/ 1872 w 2288"/>
              <a:gd name="T23" fmla="*/ 136 h 2806"/>
              <a:gd name="T24" fmla="*/ 1952 w 2288"/>
              <a:gd name="T25" fmla="*/ 208 h 2806"/>
              <a:gd name="T26" fmla="*/ 2016 w 2288"/>
              <a:gd name="T27" fmla="*/ 256 h 2806"/>
              <a:gd name="T28" fmla="*/ 2072 w 2288"/>
              <a:gd name="T29" fmla="*/ 328 h 2806"/>
              <a:gd name="T30" fmla="*/ 2152 w 2288"/>
              <a:gd name="T31" fmla="*/ 360 h 2806"/>
              <a:gd name="T32" fmla="*/ 2208 w 2288"/>
              <a:gd name="T33" fmla="*/ 464 h 2806"/>
              <a:gd name="T34" fmla="*/ 2232 w 2288"/>
              <a:gd name="T35" fmla="*/ 648 h 2806"/>
              <a:gd name="T36" fmla="*/ 2264 w 2288"/>
              <a:gd name="T37" fmla="*/ 728 h 2806"/>
              <a:gd name="T38" fmla="*/ 2288 w 2288"/>
              <a:gd name="T39" fmla="*/ 872 h 2806"/>
              <a:gd name="T40" fmla="*/ 2280 w 2288"/>
              <a:gd name="T41" fmla="*/ 984 h 2806"/>
              <a:gd name="T42" fmla="*/ 2232 w 2288"/>
              <a:gd name="T43" fmla="*/ 1064 h 2806"/>
              <a:gd name="T44" fmla="*/ 2168 w 2288"/>
              <a:gd name="T45" fmla="*/ 1184 h 2806"/>
              <a:gd name="T46" fmla="*/ 2152 w 2288"/>
              <a:gd name="T47" fmla="*/ 1304 h 2806"/>
              <a:gd name="T48" fmla="*/ 2112 w 2288"/>
              <a:gd name="T49" fmla="*/ 1336 h 2806"/>
              <a:gd name="T50" fmla="*/ 2016 w 2288"/>
              <a:gd name="T51" fmla="*/ 1392 h 2806"/>
              <a:gd name="T52" fmla="*/ 1976 w 2288"/>
              <a:gd name="T53" fmla="*/ 1432 h 2806"/>
              <a:gd name="T54" fmla="*/ 1928 w 2288"/>
              <a:gd name="T55" fmla="*/ 1480 h 2806"/>
              <a:gd name="T56" fmla="*/ 1864 w 2288"/>
              <a:gd name="T57" fmla="*/ 1520 h 2806"/>
              <a:gd name="T58" fmla="*/ 1808 w 2288"/>
              <a:gd name="T59" fmla="*/ 1592 h 2806"/>
              <a:gd name="T60" fmla="*/ 1704 w 2288"/>
              <a:gd name="T61" fmla="*/ 1936 h 2806"/>
              <a:gd name="T62" fmla="*/ 1696 w 2288"/>
              <a:gd name="T63" fmla="*/ 2576 h 2806"/>
              <a:gd name="T64" fmla="*/ 1624 w 2288"/>
              <a:gd name="T65" fmla="*/ 2752 h 2806"/>
              <a:gd name="T66" fmla="*/ 1552 w 2288"/>
              <a:gd name="T67" fmla="*/ 2792 h 2806"/>
              <a:gd name="T68" fmla="*/ 1528 w 2288"/>
              <a:gd name="T69" fmla="*/ 2800 h 2806"/>
              <a:gd name="T70" fmla="*/ 1208 w 2288"/>
              <a:gd name="T71" fmla="*/ 2760 h 2806"/>
              <a:gd name="T72" fmla="*/ 1056 w 2288"/>
              <a:gd name="T73" fmla="*/ 2672 h 2806"/>
              <a:gd name="T74" fmla="*/ 1000 w 2288"/>
              <a:gd name="T75" fmla="*/ 2560 h 2806"/>
              <a:gd name="T76" fmla="*/ 888 w 2288"/>
              <a:gd name="T77" fmla="*/ 2448 h 2806"/>
              <a:gd name="T78" fmla="*/ 760 w 2288"/>
              <a:gd name="T79" fmla="*/ 2280 h 2806"/>
              <a:gd name="T80" fmla="*/ 696 w 2288"/>
              <a:gd name="T81" fmla="*/ 2112 h 2806"/>
              <a:gd name="T82" fmla="*/ 672 w 2288"/>
              <a:gd name="T83" fmla="*/ 2032 h 2806"/>
              <a:gd name="T84" fmla="*/ 616 w 2288"/>
              <a:gd name="T85" fmla="*/ 1944 h 2806"/>
              <a:gd name="T86" fmla="*/ 592 w 2288"/>
              <a:gd name="T87" fmla="*/ 1832 h 2806"/>
              <a:gd name="T88" fmla="*/ 560 w 2288"/>
              <a:gd name="T89" fmla="*/ 1800 h 2806"/>
              <a:gd name="T90" fmla="*/ 472 w 2288"/>
              <a:gd name="T91" fmla="*/ 1608 h 2806"/>
              <a:gd name="T92" fmla="*/ 432 w 2288"/>
              <a:gd name="T93" fmla="*/ 1520 h 2806"/>
              <a:gd name="T94" fmla="*/ 392 w 2288"/>
              <a:gd name="T95" fmla="*/ 1432 h 2806"/>
              <a:gd name="T96" fmla="*/ 208 w 2288"/>
              <a:gd name="T97" fmla="*/ 1096 h 2806"/>
              <a:gd name="T98" fmla="*/ 152 w 2288"/>
              <a:gd name="T99" fmla="*/ 1000 h 2806"/>
              <a:gd name="T100" fmla="*/ 136 w 2288"/>
              <a:gd name="T101" fmla="*/ 952 h 2806"/>
              <a:gd name="T102" fmla="*/ 120 w 2288"/>
              <a:gd name="T103" fmla="*/ 928 h 2806"/>
              <a:gd name="T104" fmla="*/ 72 w 2288"/>
              <a:gd name="T105" fmla="*/ 896 h 2806"/>
              <a:gd name="T106" fmla="*/ 56 w 2288"/>
              <a:gd name="T107" fmla="*/ 872 h 2806"/>
              <a:gd name="T108" fmla="*/ 48 w 2288"/>
              <a:gd name="T109" fmla="*/ 848 h 2806"/>
              <a:gd name="T110" fmla="*/ 16 w 2288"/>
              <a:gd name="T111" fmla="*/ 800 h 2806"/>
              <a:gd name="T112" fmla="*/ 0 w 2288"/>
              <a:gd name="T113" fmla="*/ 736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88" h="2806">
                <a:moveTo>
                  <a:pt x="0" y="736"/>
                </a:moveTo>
                <a:cubicBezTo>
                  <a:pt x="7" y="699"/>
                  <a:pt x="11" y="671"/>
                  <a:pt x="32" y="640"/>
                </a:cubicBezTo>
                <a:cubicBezTo>
                  <a:pt x="57" y="542"/>
                  <a:pt x="149" y="409"/>
                  <a:pt x="248" y="376"/>
                </a:cubicBezTo>
                <a:cubicBezTo>
                  <a:pt x="302" y="322"/>
                  <a:pt x="240" y="376"/>
                  <a:pt x="304" y="344"/>
                </a:cubicBezTo>
                <a:cubicBezTo>
                  <a:pt x="316" y="338"/>
                  <a:pt x="324" y="327"/>
                  <a:pt x="336" y="320"/>
                </a:cubicBezTo>
                <a:cubicBezTo>
                  <a:pt x="400" y="283"/>
                  <a:pt x="471" y="255"/>
                  <a:pt x="544" y="240"/>
                </a:cubicBezTo>
                <a:cubicBezTo>
                  <a:pt x="602" y="211"/>
                  <a:pt x="667" y="172"/>
                  <a:pt x="728" y="152"/>
                </a:cubicBezTo>
                <a:cubicBezTo>
                  <a:pt x="762" y="118"/>
                  <a:pt x="833" y="89"/>
                  <a:pt x="880" y="80"/>
                </a:cubicBezTo>
                <a:cubicBezTo>
                  <a:pt x="972" y="34"/>
                  <a:pt x="1058" y="15"/>
                  <a:pt x="1160" y="0"/>
                </a:cubicBezTo>
                <a:cubicBezTo>
                  <a:pt x="1309" y="4"/>
                  <a:pt x="1460" y="3"/>
                  <a:pt x="1608" y="24"/>
                </a:cubicBezTo>
                <a:cubicBezTo>
                  <a:pt x="1662" y="42"/>
                  <a:pt x="1715" y="65"/>
                  <a:pt x="1768" y="88"/>
                </a:cubicBezTo>
                <a:cubicBezTo>
                  <a:pt x="1801" y="102"/>
                  <a:pt x="1844" y="111"/>
                  <a:pt x="1872" y="136"/>
                </a:cubicBezTo>
                <a:cubicBezTo>
                  <a:pt x="1926" y="184"/>
                  <a:pt x="1904" y="176"/>
                  <a:pt x="1952" y="208"/>
                </a:cubicBezTo>
                <a:cubicBezTo>
                  <a:pt x="1985" y="230"/>
                  <a:pt x="1993" y="227"/>
                  <a:pt x="2016" y="256"/>
                </a:cubicBezTo>
                <a:cubicBezTo>
                  <a:pt x="2027" y="270"/>
                  <a:pt x="2051" y="316"/>
                  <a:pt x="2072" y="328"/>
                </a:cubicBezTo>
                <a:cubicBezTo>
                  <a:pt x="2097" y="342"/>
                  <a:pt x="2126" y="347"/>
                  <a:pt x="2152" y="360"/>
                </a:cubicBezTo>
                <a:cubicBezTo>
                  <a:pt x="2175" y="391"/>
                  <a:pt x="2196" y="427"/>
                  <a:pt x="2208" y="464"/>
                </a:cubicBezTo>
                <a:cubicBezTo>
                  <a:pt x="2214" y="520"/>
                  <a:pt x="2215" y="593"/>
                  <a:pt x="2232" y="648"/>
                </a:cubicBezTo>
                <a:cubicBezTo>
                  <a:pt x="2240" y="675"/>
                  <a:pt x="2257" y="698"/>
                  <a:pt x="2264" y="728"/>
                </a:cubicBezTo>
                <a:cubicBezTo>
                  <a:pt x="2269" y="779"/>
                  <a:pt x="2272" y="824"/>
                  <a:pt x="2288" y="872"/>
                </a:cubicBezTo>
                <a:cubicBezTo>
                  <a:pt x="2285" y="909"/>
                  <a:pt x="2286" y="947"/>
                  <a:pt x="2280" y="984"/>
                </a:cubicBezTo>
                <a:cubicBezTo>
                  <a:pt x="2277" y="1000"/>
                  <a:pt x="2235" y="1059"/>
                  <a:pt x="2232" y="1064"/>
                </a:cubicBezTo>
                <a:cubicBezTo>
                  <a:pt x="2206" y="1103"/>
                  <a:pt x="2194" y="1145"/>
                  <a:pt x="2168" y="1184"/>
                </a:cubicBezTo>
                <a:cubicBezTo>
                  <a:pt x="2161" y="1224"/>
                  <a:pt x="2162" y="1265"/>
                  <a:pt x="2152" y="1304"/>
                </a:cubicBezTo>
                <a:cubicBezTo>
                  <a:pt x="2144" y="1336"/>
                  <a:pt x="2134" y="1324"/>
                  <a:pt x="2112" y="1336"/>
                </a:cubicBezTo>
                <a:cubicBezTo>
                  <a:pt x="2076" y="1356"/>
                  <a:pt x="2054" y="1379"/>
                  <a:pt x="2016" y="1392"/>
                </a:cubicBezTo>
                <a:cubicBezTo>
                  <a:pt x="2000" y="1439"/>
                  <a:pt x="2021" y="1396"/>
                  <a:pt x="1976" y="1432"/>
                </a:cubicBezTo>
                <a:cubicBezTo>
                  <a:pt x="1958" y="1446"/>
                  <a:pt x="1948" y="1470"/>
                  <a:pt x="1928" y="1480"/>
                </a:cubicBezTo>
                <a:cubicBezTo>
                  <a:pt x="1906" y="1491"/>
                  <a:pt x="1881" y="1501"/>
                  <a:pt x="1864" y="1520"/>
                </a:cubicBezTo>
                <a:cubicBezTo>
                  <a:pt x="1844" y="1543"/>
                  <a:pt x="1827" y="1569"/>
                  <a:pt x="1808" y="1592"/>
                </a:cubicBezTo>
                <a:cubicBezTo>
                  <a:pt x="1740" y="1674"/>
                  <a:pt x="1737" y="1836"/>
                  <a:pt x="1704" y="1936"/>
                </a:cubicBezTo>
                <a:cubicBezTo>
                  <a:pt x="1701" y="2149"/>
                  <a:pt x="1701" y="2363"/>
                  <a:pt x="1696" y="2576"/>
                </a:cubicBezTo>
                <a:cubicBezTo>
                  <a:pt x="1695" y="2616"/>
                  <a:pt x="1649" y="2722"/>
                  <a:pt x="1624" y="2752"/>
                </a:cubicBezTo>
                <a:cubicBezTo>
                  <a:pt x="1596" y="2785"/>
                  <a:pt x="1598" y="2777"/>
                  <a:pt x="1552" y="2792"/>
                </a:cubicBezTo>
                <a:cubicBezTo>
                  <a:pt x="1544" y="2795"/>
                  <a:pt x="1528" y="2800"/>
                  <a:pt x="1528" y="2800"/>
                </a:cubicBezTo>
                <a:cubicBezTo>
                  <a:pt x="1292" y="2792"/>
                  <a:pt x="1345" y="2806"/>
                  <a:pt x="1208" y="2760"/>
                </a:cubicBezTo>
                <a:cubicBezTo>
                  <a:pt x="1174" y="2709"/>
                  <a:pt x="1111" y="2694"/>
                  <a:pt x="1056" y="2672"/>
                </a:cubicBezTo>
                <a:cubicBezTo>
                  <a:pt x="1022" y="2638"/>
                  <a:pt x="1022" y="2600"/>
                  <a:pt x="1000" y="2560"/>
                </a:cubicBezTo>
                <a:cubicBezTo>
                  <a:pt x="973" y="2511"/>
                  <a:pt x="932" y="2481"/>
                  <a:pt x="888" y="2448"/>
                </a:cubicBezTo>
                <a:cubicBezTo>
                  <a:pt x="859" y="2360"/>
                  <a:pt x="834" y="2336"/>
                  <a:pt x="760" y="2280"/>
                </a:cubicBezTo>
                <a:cubicBezTo>
                  <a:pt x="745" y="2221"/>
                  <a:pt x="718" y="2168"/>
                  <a:pt x="696" y="2112"/>
                </a:cubicBezTo>
                <a:cubicBezTo>
                  <a:pt x="686" y="2086"/>
                  <a:pt x="683" y="2058"/>
                  <a:pt x="672" y="2032"/>
                </a:cubicBezTo>
                <a:cubicBezTo>
                  <a:pt x="659" y="2001"/>
                  <a:pt x="631" y="1975"/>
                  <a:pt x="616" y="1944"/>
                </a:cubicBezTo>
                <a:cubicBezTo>
                  <a:pt x="611" y="1918"/>
                  <a:pt x="603" y="1854"/>
                  <a:pt x="592" y="1832"/>
                </a:cubicBezTo>
                <a:cubicBezTo>
                  <a:pt x="585" y="1819"/>
                  <a:pt x="571" y="1811"/>
                  <a:pt x="560" y="1800"/>
                </a:cubicBezTo>
                <a:cubicBezTo>
                  <a:pt x="538" y="1735"/>
                  <a:pt x="503" y="1670"/>
                  <a:pt x="472" y="1608"/>
                </a:cubicBezTo>
                <a:cubicBezTo>
                  <a:pt x="454" y="1572"/>
                  <a:pt x="458" y="1555"/>
                  <a:pt x="432" y="1520"/>
                </a:cubicBezTo>
                <a:cubicBezTo>
                  <a:pt x="424" y="1486"/>
                  <a:pt x="411" y="1461"/>
                  <a:pt x="392" y="1432"/>
                </a:cubicBezTo>
                <a:cubicBezTo>
                  <a:pt x="361" y="1310"/>
                  <a:pt x="283" y="1196"/>
                  <a:pt x="208" y="1096"/>
                </a:cubicBezTo>
                <a:cubicBezTo>
                  <a:pt x="196" y="1060"/>
                  <a:pt x="173" y="1031"/>
                  <a:pt x="152" y="1000"/>
                </a:cubicBezTo>
                <a:cubicBezTo>
                  <a:pt x="143" y="986"/>
                  <a:pt x="145" y="966"/>
                  <a:pt x="136" y="952"/>
                </a:cubicBezTo>
                <a:cubicBezTo>
                  <a:pt x="131" y="944"/>
                  <a:pt x="127" y="934"/>
                  <a:pt x="120" y="928"/>
                </a:cubicBezTo>
                <a:cubicBezTo>
                  <a:pt x="106" y="915"/>
                  <a:pt x="72" y="896"/>
                  <a:pt x="72" y="896"/>
                </a:cubicBezTo>
                <a:cubicBezTo>
                  <a:pt x="67" y="888"/>
                  <a:pt x="60" y="881"/>
                  <a:pt x="56" y="872"/>
                </a:cubicBezTo>
                <a:cubicBezTo>
                  <a:pt x="52" y="864"/>
                  <a:pt x="52" y="855"/>
                  <a:pt x="48" y="848"/>
                </a:cubicBezTo>
                <a:cubicBezTo>
                  <a:pt x="39" y="831"/>
                  <a:pt x="16" y="800"/>
                  <a:pt x="16" y="800"/>
                </a:cubicBezTo>
                <a:cubicBezTo>
                  <a:pt x="8" y="724"/>
                  <a:pt x="25" y="711"/>
                  <a:pt x="0" y="736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000000"/>
              </a:solidFill>
            </a:endParaRPr>
          </a:p>
        </p:txBody>
      </p:sp>
      <p:sp>
        <p:nvSpPr>
          <p:cNvPr id="543815" name="Text Box 71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43818" name="Text Box 74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3819" name="Text Box 75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3820" name="Text Box 76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3821" name="Text Box 77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3822" name="Text Box 78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51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683D5-BE3D-409D-ABEB-358A9C23442B}" type="slidenum">
              <a:rPr lang="en-US">
                <a:solidFill>
                  <a:srgbClr val="000000"/>
                </a:solidFill>
              </a:rPr>
              <a:pPr/>
              <a:t>49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4771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44772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44773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44774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4775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44776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44777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44778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544779" name="AutoShape 11"/>
          <p:cNvCxnSpPr>
            <a:cxnSpLocks noChangeShapeType="1"/>
            <a:stCxn id="544771" idx="7"/>
            <a:endCxn id="544774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0" name="AutoShape 12"/>
          <p:cNvCxnSpPr>
            <a:cxnSpLocks noChangeShapeType="1"/>
            <a:stCxn id="544771" idx="6"/>
            <a:endCxn id="544775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1" name="AutoShape 13"/>
          <p:cNvCxnSpPr>
            <a:cxnSpLocks noChangeShapeType="1"/>
            <a:stCxn id="544771" idx="5"/>
            <a:endCxn id="544776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2" name="AutoShape 14"/>
          <p:cNvCxnSpPr>
            <a:cxnSpLocks noChangeShapeType="1"/>
            <a:stCxn id="544775" idx="7"/>
            <a:endCxn id="544772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3" name="AutoShape 15"/>
          <p:cNvCxnSpPr>
            <a:cxnSpLocks noChangeShapeType="1"/>
            <a:stCxn id="544777" idx="7"/>
            <a:endCxn id="544772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4" name="AutoShape 16"/>
          <p:cNvCxnSpPr>
            <a:cxnSpLocks noChangeShapeType="1"/>
            <a:stCxn id="544775" idx="5"/>
            <a:endCxn id="544778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5" name="AutoShape 17"/>
          <p:cNvCxnSpPr>
            <a:cxnSpLocks noChangeShapeType="1"/>
            <a:stCxn id="544778" idx="5"/>
            <a:endCxn id="544773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6" name="AutoShape 18"/>
          <p:cNvCxnSpPr>
            <a:cxnSpLocks noChangeShapeType="1"/>
            <a:stCxn id="544778" idx="6"/>
            <a:endCxn id="544777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7" name="AutoShape 19"/>
          <p:cNvCxnSpPr>
            <a:cxnSpLocks noChangeShapeType="1"/>
            <a:stCxn id="544777" idx="4"/>
            <a:endCxn id="544773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8" name="AutoShape 20"/>
          <p:cNvCxnSpPr>
            <a:cxnSpLocks noChangeShapeType="1"/>
            <a:stCxn id="544772" idx="3"/>
            <a:endCxn id="544778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9" name="AutoShape 21"/>
          <p:cNvCxnSpPr>
            <a:cxnSpLocks noChangeShapeType="1"/>
            <a:stCxn id="544775" idx="4"/>
            <a:endCxn id="544776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90" name="AutoShape 22"/>
          <p:cNvCxnSpPr>
            <a:cxnSpLocks noChangeShapeType="1"/>
            <a:stCxn id="544776" idx="6"/>
            <a:endCxn id="544778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91" name="AutoShape 23"/>
          <p:cNvCxnSpPr>
            <a:cxnSpLocks noChangeShapeType="1"/>
            <a:stCxn id="544774" idx="6"/>
            <a:endCxn id="544772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92" name="AutoShape 24"/>
          <p:cNvCxnSpPr>
            <a:cxnSpLocks noChangeShapeType="1"/>
            <a:stCxn id="544776" idx="6"/>
            <a:endCxn id="544773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93" name="AutoShape 25"/>
          <p:cNvCxnSpPr>
            <a:cxnSpLocks noChangeShapeType="1"/>
            <a:stCxn id="544772" idx="5"/>
            <a:endCxn id="544773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4794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44795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44796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44797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44798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44799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44800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44801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44802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44803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44804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44805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44806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4807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44808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4809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4810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4812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4813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4814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4815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4816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4817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S = { s, 2, 6, 7 }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PQ = { 3, 4, 5, t }</a:t>
            </a:r>
          </a:p>
        </p:txBody>
      </p:sp>
      <p:sp>
        <p:nvSpPr>
          <p:cNvPr id="544818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4819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4820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4821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4822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4823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4826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4827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4828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35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4829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4830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59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4831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4832" name="Freeform 64"/>
          <p:cNvSpPr>
            <a:spLocks/>
          </p:cNvSpPr>
          <p:nvPr/>
        </p:nvSpPr>
        <p:spPr bwMode="auto">
          <a:xfrm>
            <a:off x="190500" y="2298700"/>
            <a:ext cx="3632200" cy="4454525"/>
          </a:xfrm>
          <a:custGeom>
            <a:avLst/>
            <a:gdLst>
              <a:gd name="T0" fmla="*/ 0 w 2288"/>
              <a:gd name="T1" fmla="*/ 736 h 2806"/>
              <a:gd name="T2" fmla="*/ 32 w 2288"/>
              <a:gd name="T3" fmla="*/ 640 h 2806"/>
              <a:gd name="T4" fmla="*/ 248 w 2288"/>
              <a:gd name="T5" fmla="*/ 376 h 2806"/>
              <a:gd name="T6" fmla="*/ 304 w 2288"/>
              <a:gd name="T7" fmla="*/ 344 h 2806"/>
              <a:gd name="T8" fmla="*/ 336 w 2288"/>
              <a:gd name="T9" fmla="*/ 320 h 2806"/>
              <a:gd name="T10" fmla="*/ 544 w 2288"/>
              <a:gd name="T11" fmla="*/ 240 h 2806"/>
              <a:gd name="T12" fmla="*/ 728 w 2288"/>
              <a:gd name="T13" fmla="*/ 152 h 2806"/>
              <a:gd name="T14" fmla="*/ 880 w 2288"/>
              <a:gd name="T15" fmla="*/ 80 h 2806"/>
              <a:gd name="T16" fmla="*/ 1160 w 2288"/>
              <a:gd name="T17" fmla="*/ 0 h 2806"/>
              <a:gd name="T18" fmla="*/ 1608 w 2288"/>
              <a:gd name="T19" fmla="*/ 24 h 2806"/>
              <a:gd name="T20" fmla="*/ 1768 w 2288"/>
              <a:gd name="T21" fmla="*/ 88 h 2806"/>
              <a:gd name="T22" fmla="*/ 1872 w 2288"/>
              <a:gd name="T23" fmla="*/ 136 h 2806"/>
              <a:gd name="T24" fmla="*/ 1952 w 2288"/>
              <a:gd name="T25" fmla="*/ 208 h 2806"/>
              <a:gd name="T26" fmla="*/ 2016 w 2288"/>
              <a:gd name="T27" fmla="*/ 256 h 2806"/>
              <a:gd name="T28" fmla="*/ 2072 w 2288"/>
              <a:gd name="T29" fmla="*/ 328 h 2806"/>
              <a:gd name="T30" fmla="*/ 2152 w 2288"/>
              <a:gd name="T31" fmla="*/ 360 h 2806"/>
              <a:gd name="T32" fmla="*/ 2208 w 2288"/>
              <a:gd name="T33" fmla="*/ 464 h 2806"/>
              <a:gd name="T34" fmla="*/ 2232 w 2288"/>
              <a:gd name="T35" fmla="*/ 648 h 2806"/>
              <a:gd name="T36" fmla="*/ 2264 w 2288"/>
              <a:gd name="T37" fmla="*/ 728 h 2806"/>
              <a:gd name="T38" fmla="*/ 2288 w 2288"/>
              <a:gd name="T39" fmla="*/ 872 h 2806"/>
              <a:gd name="T40" fmla="*/ 2280 w 2288"/>
              <a:gd name="T41" fmla="*/ 984 h 2806"/>
              <a:gd name="T42" fmla="*/ 2232 w 2288"/>
              <a:gd name="T43" fmla="*/ 1064 h 2806"/>
              <a:gd name="T44" fmla="*/ 2168 w 2288"/>
              <a:gd name="T45" fmla="*/ 1184 h 2806"/>
              <a:gd name="T46" fmla="*/ 2152 w 2288"/>
              <a:gd name="T47" fmla="*/ 1304 h 2806"/>
              <a:gd name="T48" fmla="*/ 2112 w 2288"/>
              <a:gd name="T49" fmla="*/ 1336 h 2806"/>
              <a:gd name="T50" fmla="*/ 2016 w 2288"/>
              <a:gd name="T51" fmla="*/ 1392 h 2806"/>
              <a:gd name="T52" fmla="*/ 1976 w 2288"/>
              <a:gd name="T53" fmla="*/ 1432 h 2806"/>
              <a:gd name="T54" fmla="*/ 1928 w 2288"/>
              <a:gd name="T55" fmla="*/ 1480 h 2806"/>
              <a:gd name="T56" fmla="*/ 1864 w 2288"/>
              <a:gd name="T57" fmla="*/ 1520 h 2806"/>
              <a:gd name="T58" fmla="*/ 1808 w 2288"/>
              <a:gd name="T59" fmla="*/ 1592 h 2806"/>
              <a:gd name="T60" fmla="*/ 1704 w 2288"/>
              <a:gd name="T61" fmla="*/ 1936 h 2806"/>
              <a:gd name="T62" fmla="*/ 1696 w 2288"/>
              <a:gd name="T63" fmla="*/ 2576 h 2806"/>
              <a:gd name="T64" fmla="*/ 1624 w 2288"/>
              <a:gd name="T65" fmla="*/ 2752 h 2806"/>
              <a:gd name="T66" fmla="*/ 1552 w 2288"/>
              <a:gd name="T67" fmla="*/ 2792 h 2806"/>
              <a:gd name="T68" fmla="*/ 1528 w 2288"/>
              <a:gd name="T69" fmla="*/ 2800 h 2806"/>
              <a:gd name="T70" fmla="*/ 1208 w 2288"/>
              <a:gd name="T71" fmla="*/ 2760 h 2806"/>
              <a:gd name="T72" fmla="*/ 1056 w 2288"/>
              <a:gd name="T73" fmla="*/ 2672 h 2806"/>
              <a:gd name="T74" fmla="*/ 1000 w 2288"/>
              <a:gd name="T75" fmla="*/ 2560 h 2806"/>
              <a:gd name="T76" fmla="*/ 888 w 2288"/>
              <a:gd name="T77" fmla="*/ 2448 h 2806"/>
              <a:gd name="T78" fmla="*/ 760 w 2288"/>
              <a:gd name="T79" fmla="*/ 2280 h 2806"/>
              <a:gd name="T80" fmla="*/ 696 w 2288"/>
              <a:gd name="T81" fmla="*/ 2112 h 2806"/>
              <a:gd name="T82" fmla="*/ 672 w 2288"/>
              <a:gd name="T83" fmla="*/ 2032 h 2806"/>
              <a:gd name="T84" fmla="*/ 616 w 2288"/>
              <a:gd name="T85" fmla="*/ 1944 h 2806"/>
              <a:gd name="T86" fmla="*/ 592 w 2288"/>
              <a:gd name="T87" fmla="*/ 1832 h 2806"/>
              <a:gd name="T88" fmla="*/ 560 w 2288"/>
              <a:gd name="T89" fmla="*/ 1800 h 2806"/>
              <a:gd name="T90" fmla="*/ 472 w 2288"/>
              <a:gd name="T91" fmla="*/ 1608 h 2806"/>
              <a:gd name="T92" fmla="*/ 432 w 2288"/>
              <a:gd name="T93" fmla="*/ 1520 h 2806"/>
              <a:gd name="T94" fmla="*/ 392 w 2288"/>
              <a:gd name="T95" fmla="*/ 1432 h 2806"/>
              <a:gd name="T96" fmla="*/ 208 w 2288"/>
              <a:gd name="T97" fmla="*/ 1096 h 2806"/>
              <a:gd name="T98" fmla="*/ 152 w 2288"/>
              <a:gd name="T99" fmla="*/ 1000 h 2806"/>
              <a:gd name="T100" fmla="*/ 136 w 2288"/>
              <a:gd name="T101" fmla="*/ 952 h 2806"/>
              <a:gd name="T102" fmla="*/ 120 w 2288"/>
              <a:gd name="T103" fmla="*/ 928 h 2806"/>
              <a:gd name="T104" fmla="*/ 72 w 2288"/>
              <a:gd name="T105" fmla="*/ 896 h 2806"/>
              <a:gd name="T106" fmla="*/ 56 w 2288"/>
              <a:gd name="T107" fmla="*/ 872 h 2806"/>
              <a:gd name="T108" fmla="*/ 48 w 2288"/>
              <a:gd name="T109" fmla="*/ 848 h 2806"/>
              <a:gd name="T110" fmla="*/ 16 w 2288"/>
              <a:gd name="T111" fmla="*/ 800 h 2806"/>
              <a:gd name="T112" fmla="*/ 0 w 2288"/>
              <a:gd name="T113" fmla="*/ 736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88" h="2806">
                <a:moveTo>
                  <a:pt x="0" y="736"/>
                </a:moveTo>
                <a:cubicBezTo>
                  <a:pt x="7" y="699"/>
                  <a:pt x="11" y="671"/>
                  <a:pt x="32" y="640"/>
                </a:cubicBezTo>
                <a:cubicBezTo>
                  <a:pt x="57" y="542"/>
                  <a:pt x="149" y="409"/>
                  <a:pt x="248" y="376"/>
                </a:cubicBezTo>
                <a:cubicBezTo>
                  <a:pt x="302" y="322"/>
                  <a:pt x="240" y="376"/>
                  <a:pt x="304" y="344"/>
                </a:cubicBezTo>
                <a:cubicBezTo>
                  <a:pt x="316" y="338"/>
                  <a:pt x="324" y="327"/>
                  <a:pt x="336" y="320"/>
                </a:cubicBezTo>
                <a:cubicBezTo>
                  <a:pt x="400" y="283"/>
                  <a:pt x="471" y="255"/>
                  <a:pt x="544" y="240"/>
                </a:cubicBezTo>
                <a:cubicBezTo>
                  <a:pt x="602" y="211"/>
                  <a:pt x="667" y="172"/>
                  <a:pt x="728" y="152"/>
                </a:cubicBezTo>
                <a:cubicBezTo>
                  <a:pt x="762" y="118"/>
                  <a:pt x="833" y="89"/>
                  <a:pt x="880" y="80"/>
                </a:cubicBezTo>
                <a:cubicBezTo>
                  <a:pt x="972" y="34"/>
                  <a:pt x="1058" y="15"/>
                  <a:pt x="1160" y="0"/>
                </a:cubicBezTo>
                <a:cubicBezTo>
                  <a:pt x="1309" y="4"/>
                  <a:pt x="1460" y="3"/>
                  <a:pt x="1608" y="24"/>
                </a:cubicBezTo>
                <a:cubicBezTo>
                  <a:pt x="1662" y="42"/>
                  <a:pt x="1715" y="65"/>
                  <a:pt x="1768" y="88"/>
                </a:cubicBezTo>
                <a:cubicBezTo>
                  <a:pt x="1801" y="102"/>
                  <a:pt x="1844" y="111"/>
                  <a:pt x="1872" y="136"/>
                </a:cubicBezTo>
                <a:cubicBezTo>
                  <a:pt x="1926" y="184"/>
                  <a:pt x="1904" y="176"/>
                  <a:pt x="1952" y="208"/>
                </a:cubicBezTo>
                <a:cubicBezTo>
                  <a:pt x="1985" y="230"/>
                  <a:pt x="1993" y="227"/>
                  <a:pt x="2016" y="256"/>
                </a:cubicBezTo>
                <a:cubicBezTo>
                  <a:pt x="2027" y="270"/>
                  <a:pt x="2051" y="316"/>
                  <a:pt x="2072" y="328"/>
                </a:cubicBezTo>
                <a:cubicBezTo>
                  <a:pt x="2097" y="342"/>
                  <a:pt x="2126" y="347"/>
                  <a:pt x="2152" y="360"/>
                </a:cubicBezTo>
                <a:cubicBezTo>
                  <a:pt x="2175" y="391"/>
                  <a:pt x="2196" y="427"/>
                  <a:pt x="2208" y="464"/>
                </a:cubicBezTo>
                <a:cubicBezTo>
                  <a:pt x="2214" y="520"/>
                  <a:pt x="2215" y="593"/>
                  <a:pt x="2232" y="648"/>
                </a:cubicBezTo>
                <a:cubicBezTo>
                  <a:pt x="2240" y="675"/>
                  <a:pt x="2257" y="698"/>
                  <a:pt x="2264" y="728"/>
                </a:cubicBezTo>
                <a:cubicBezTo>
                  <a:pt x="2269" y="779"/>
                  <a:pt x="2272" y="824"/>
                  <a:pt x="2288" y="872"/>
                </a:cubicBezTo>
                <a:cubicBezTo>
                  <a:pt x="2285" y="909"/>
                  <a:pt x="2286" y="947"/>
                  <a:pt x="2280" y="984"/>
                </a:cubicBezTo>
                <a:cubicBezTo>
                  <a:pt x="2277" y="1000"/>
                  <a:pt x="2235" y="1059"/>
                  <a:pt x="2232" y="1064"/>
                </a:cubicBezTo>
                <a:cubicBezTo>
                  <a:pt x="2206" y="1103"/>
                  <a:pt x="2194" y="1145"/>
                  <a:pt x="2168" y="1184"/>
                </a:cubicBezTo>
                <a:cubicBezTo>
                  <a:pt x="2161" y="1224"/>
                  <a:pt x="2162" y="1265"/>
                  <a:pt x="2152" y="1304"/>
                </a:cubicBezTo>
                <a:cubicBezTo>
                  <a:pt x="2144" y="1336"/>
                  <a:pt x="2134" y="1324"/>
                  <a:pt x="2112" y="1336"/>
                </a:cubicBezTo>
                <a:cubicBezTo>
                  <a:pt x="2076" y="1356"/>
                  <a:pt x="2054" y="1379"/>
                  <a:pt x="2016" y="1392"/>
                </a:cubicBezTo>
                <a:cubicBezTo>
                  <a:pt x="2000" y="1439"/>
                  <a:pt x="2021" y="1396"/>
                  <a:pt x="1976" y="1432"/>
                </a:cubicBezTo>
                <a:cubicBezTo>
                  <a:pt x="1958" y="1446"/>
                  <a:pt x="1948" y="1470"/>
                  <a:pt x="1928" y="1480"/>
                </a:cubicBezTo>
                <a:cubicBezTo>
                  <a:pt x="1906" y="1491"/>
                  <a:pt x="1881" y="1501"/>
                  <a:pt x="1864" y="1520"/>
                </a:cubicBezTo>
                <a:cubicBezTo>
                  <a:pt x="1844" y="1543"/>
                  <a:pt x="1827" y="1569"/>
                  <a:pt x="1808" y="1592"/>
                </a:cubicBezTo>
                <a:cubicBezTo>
                  <a:pt x="1740" y="1674"/>
                  <a:pt x="1737" y="1836"/>
                  <a:pt x="1704" y="1936"/>
                </a:cubicBezTo>
                <a:cubicBezTo>
                  <a:pt x="1701" y="2149"/>
                  <a:pt x="1701" y="2363"/>
                  <a:pt x="1696" y="2576"/>
                </a:cubicBezTo>
                <a:cubicBezTo>
                  <a:pt x="1695" y="2616"/>
                  <a:pt x="1649" y="2722"/>
                  <a:pt x="1624" y="2752"/>
                </a:cubicBezTo>
                <a:cubicBezTo>
                  <a:pt x="1596" y="2785"/>
                  <a:pt x="1598" y="2777"/>
                  <a:pt x="1552" y="2792"/>
                </a:cubicBezTo>
                <a:cubicBezTo>
                  <a:pt x="1544" y="2795"/>
                  <a:pt x="1528" y="2800"/>
                  <a:pt x="1528" y="2800"/>
                </a:cubicBezTo>
                <a:cubicBezTo>
                  <a:pt x="1292" y="2792"/>
                  <a:pt x="1345" y="2806"/>
                  <a:pt x="1208" y="2760"/>
                </a:cubicBezTo>
                <a:cubicBezTo>
                  <a:pt x="1174" y="2709"/>
                  <a:pt x="1111" y="2694"/>
                  <a:pt x="1056" y="2672"/>
                </a:cubicBezTo>
                <a:cubicBezTo>
                  <a:pt x="1022" y="2638"/>
                  <a:pt x="1022" y="2600"/>
                  <a:pt x="1000" y="2560"/>
                </a:cubicBezTo>
                <a:cubicBezTo>
                  <a:pt x="973" y="2511"/>
                  <a:pt x="932" y="2481"/>
                  <a:pt x="888" y="2448"/>
                </a:cubicBezTo>
                <a:cubicBezTo>
                  <a:pt x="859" y="2360"/>
                  <a:pt x="834" y="2336"/>
                  <a:pt x="760" y="2280"/>
                </a:cubicBezTo>
                <a:cubicBezTo>
                  <a:pt x="745" y="2221"/>
                  <a:pt x="718" y="2168"/>
                  <a:pt x="696" y="2112"/>
                </a:cubicBezTo>
                <a:cubicBezTo>
                  <a:pt x="686" y="2086"/>
                  <a:pt x="683" y="2058"/>
                  <a:pt x="672" y="2032"/>
                </a:cubicBezTo>
                <a:cubicBezTo>
                  <a:pt x="659" y="2001"/>
                  <a:pt x="631" y="1975"/>
                  <a:pt x="616" y="1944"/>
                </a:cubicBezTo>
                <a:cubicBezTo>
                  <a:pt x="611" y="1918"/>
                  <a:pt x="603" y="1854"/>
                  <a:pt x="592" y="1832"/>
                </a:cubicBezTo>
                <a:cubicBezTo>
                  <a:pt x="585" y="1819"/>
                  <a:pt x="571" y="1811"/>
                  <a:pt x="560" y="1800"/>
                </a:cubicBezTo>
                <a:cubicBezTo>
                  <a:pt x="538" y="1735"/>
                  <a:pt x="503" y="1670"/>
                  <a:pt x="472" y="1608"/>
                </a:cubicBezTo>
                <a:cubicBezTo>
                  <a:pt x="454" y="1572"/>
                  <a:pt x="458" y="1555"/>
                  <a:pt x="432" y="1520"/>
                </a:cubicBezTo>
                <a:cubicBezTo>
                  <a:pt x="424" y="1486"/>
                  <a:pt x="411" y="1461"/>
                  <a:pt x="392" y="1432"/>
                </a:cubicBezTo>
                <a:cubicBezTo>
                  <a:pt x="361" y="1310"/>
                  <a:pt x="283" y="1196"/>
                  <a:pt x="208" y="1096"/>
                </a:cubicBezTo>
                <a:cubicBezTo>
                  <a:pt x="196" y="1060"/>
                  <a:pt x="173" y="1031"/>
                  <a:pt x="152" y="1000"/>
                </a:cubicBezTo>
                <a:cubicBezTo>
                  <a:pt x="143" y="986"/>
                  <a:pt x="145" y="966"/>
                  <a:pt x="136" y="952"/>
                </a:cubicBezTo>
                <a:cubicBezTo>
                  <a:pt x="131" y="944"/>
                  <a:pt x="127" y="934"/>
                  <a:pt x="120" y="928"/>
                </a:cubicBezTo>
                <a:cubicBezTo>
                  <a:pt x="106" y="915"/>
                  <a:pt x="72" y="896"/>
                  <a:pt x="72" y="896"/>
                </a:cubicBezTo>
                <a:cubicBezTo>
                  <a:pt x="67" y="888"/>
                  <a:pt x="60" y="881"/>
                  <a:pt x="56" y="872"/>
                </a:cubicBezTo>
                <a:cubicBezTo>
                  <a:pt x="52" y="864"/>
                  <a:pt x="52" y="855"/>
                  <a:pt x="48" y="848"/>
                </a:cubicBezTo>
                <a:cubicBezTo>
                  <a:pt x="39" y="831"/>
                  <a:pt x="16" y="800"/>
                  <a:pt x="16" y="800"/>
                </a:cubicBezTo>
                <a:cubicBezTo>
                  <a:pt x="8" y="724"/>
                  <a:pt x="25" y="711"/>
                  <a:pt x="0" y="736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000000"/>
              </a:solidFill>
            </a:endParaRPr>
          </a:p>
        </p:txBody>
      </p:sp>
      <p:sp>
        <p:nvSpPr>
          <p:cNvPr id="544833" name="AutoShape 65"/>
          <p:cNvSpPr>
            <a:spLocks noChangeArrowheads="1"/>
          </p:cNvSpPr>
          <p:nvPr/>
        </p:nvSpPr>
        <p:spPr bwMode="auto">
          <a:xfrm rot="-2088649">
            <a:off x="8070850" y="17843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000000"/>
              </a:solidFill>
            </a:endParaRPr>
          </a:p>
        </p:txBody>
      </p:sp>
      <p:sp>
        <p:nvSpPr>
          <p:cNvPr id="544834" name="Text Box 66"/>
          <p:cNvSpPr txBox="1">
            <a:spLocks noChangeArrowheads="1"/>
          </p:cNvSpPr>
          <p:nvPr/>
        </p:nvSpPr>
        <p:spPr bwMode="auto">
          <a:xfrm>
            <a:off x="7391400" y="1371600"/>
            <a:ext cx="12779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A50021"/>
                </a:solidFill>
              </a:rPr>
              <a:t>delmin</a:t>
            </a:r>
          </a:p>
        </p:txBody>
      </p:sp>
      <p:sp>
        <p:nvSpPr>
          <p:cNvPr id="544840" name="Text Box 72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4841" name="Text Box 73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4842" name="Text Box 74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4843" name="Text Box 75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4844" name="Text Box 76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15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Shortest Path Algorithm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smtClean="0"/>
              <a:t>Weight of the edge</a:t>
            </a:r>
            <a:r>
              <a:rPr lang="en-US" altLang="en-US" smtClean="0"/>
              <a:t>: nonnegative real number assigned to the edges connecting two vertices</a:t>
            </a:r>
            <a:endParaRPr lang="en-US" altLang="en-US" b="1" smtClean="0"/>
          </a:p>
          <a:p>
            <a:r>
              <a:rPr lang="en-US" altLang="en-US" u="sng" smtClean="0"/>
              <a:t>Weighted graph</a:t>
            </a:r>
            <a:r>
              <a:rPr lang="en-US" altLang="en-US" smtClean="0"/>
              <a:t>: every edge has a nonnegative weight</a:t>
            </a:r>
          </a:p>
          <a:p>
            <a:r>
              <a:rPr lang="en-US" altLang="en-US" u="sng" smtClean="0"/>
              <a:t>Weight of the path</a:t>
            </a:r>
            <a:r>
              <a:rPr lang="en-US" altLang="en-US" smtClean="0"/>
              <a:t> </a:t>
            </a:r>
            <a:r>
              <a:rPr lang="en-US" altLang="en-US" i="1" smtClean="0"/>
              <a:t>P</a:t>
            </a:r>
            <a:endParaRPr lang="en-US" altLang="en-US" smtClean="0"/>
          </a:p>
          <a:p>
            <a:pPr lvl="1"/>
            <a:r>
              <a:rPr lang="en-US" altLang="en-US" smtClean="0"/>
              <a:t>Sum of the weights of all edges on the path </a:t>
            </a:r>
            <a:r>
              <a:rPr lang="en-US" altLang="en-US" i="1" smtClean="0"/>
              <a:t>P</a:t>
            </a:r>
          </a:p>
          <a:p>
            <a:pPr lvl="1"/>
            <a:r>
              <a:rPr lang="en-US" altLang="en-US" smtClean="0"/>
              <a:t>Also called the </a:t>
            </a:r>
            <a:r>
              <a:rPr lang="en-US" altLang="en-US" u="sng" smtClean="0"/>
              <a:t>weight</a:t>
            </a:r>
            <a:r>
              <a:rPr lang="en-US" altLang="en-US" smtClean="0"/>
              <a:t> of </a:t>
            </a:r>
            <a:r>
              <a:rPr lang="en-US" altLang="en-US" i="1" smtClean="0"/>
              <a:t>v</a:t>
            </a:r>
            <a:r>
              <a:rPr lang="en-US" altLang="en-US" smtClean="0"/>
              <a:t> from </a:t>
            </a:r>
            <a:r>
              <a:rPr lang="en-US" altLang="en-US" i="1" smtClean="0"/>
              <a:t>u</a:t>
            </a:r>
            <a:r>
              <a:rPr lang="en-US" altLang="en-US" smtClean="0"/>
              <a:t> via </a:t>
            </a:r>
            <a:r>
              <a:rPr lang="en-US" altLang="en-US" i="1" smtClean="0"/>
              <a:t>P</a:t>
            </a:r>
          </a:p>
          <a:p>
            <a:r>
              <a:rPr lang="en-US" altLang="en-US" u="sng" smtClean="0"/>
              <a:t>Source</a:t>
            </a:r>
            <a:r>
              <a:rPr lang="en-US" altLang="en-US" smtClean="0"/>
              <a:t>: starting vertex in the path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61C378AF-5BCA-4EDC-BBEC-E8EF7B6D4B63}" type="slidenum">
              <a:rPr lang="en-US" altLang="en-US" sz="1200">
                <a:solidFill>
                  <a:prstClr val="white"/>
                </a:solidFill>
                <a:latin typeface="Arial" charset="0"/>
              </a:rPr>
              <a:pPr/>
              <a:t>5</a:t>
            </a:fld>
            <a:endParaRPr lang="en-US" altLang="en-US" sz="1200">
              <a:solidFill>
                <a:prstClr val="whit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918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A3685-1ACD-44D5-87EB-C5C614D35D61}" type="slidenum">
              <a:rPr lang="en-US">
                <a:solidFill>
                  <a:srgbClr val="000000"/>
                </a:solidFill>
              </a:rPr>
              <a:pPr/>
              <a:t>50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5795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45796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45797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45798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5799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45800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45801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45802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545803" name="AutoShape 11"/>
          <p:cNvCxnSpPr>
            <a:cxnSpLocks noChangeShapeType="1"/>
            <a:stCxn id="545795" idx="7"/>
            <a:endCxn id="545798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04" name="AutoShape 12"/>
          <p:cNvCxnSpPr>
            <a:cxnSpLocks noChangeShapeType="1"/>
            <a:stCxn id="545795" idx="6"/>
            <a:endCxn id="545799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05" name="AutoShape 13"/>
          <p:cNvCxnSpPr>
            <a:cxnSpLocks noChangeShapeType="1"/>
            <a:stCxn id="545795" idx="5"/>
            <a:endCxn id="545800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06" name="AutoShape 14"/>
          <p:cNvCxnSpPr>
            <a:cxnSpLocks noChangeShapeType="1"/>
            <a:stCxn id="545799" idx="7"/>
            <a:endCxn id="545796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07" name="AutoShape 15"/>
          <p:cNvCxnSpPr>
            <a:cxnSpLocks noChangeShapeType="1"/>
            <a:stCxn id="545801" idx="7"/>
            <a:endCxn id="545796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08" name="AutoShape 16"/>
          <p:cNvCxnSpPr>
            <a:cxnSpLocks noChangeShapeType="1"/>
            <a:stCxn id="545799" idx="5"/>
            <a:endCxn id="545802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09" name="AutoShape 17"/>
          <p:cNvCxnSpPr>
            <a:cxnSpLocks noChangeShapeType="1"/>
            <a:stCxn id="545802" idx="5"/>
            <a:endCxn id="545797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0" name="AutoShape 18"/>
          <p:cNvCxnSpPr>
            <a:cxnSpLocks noChangeShapeType="1"/>
            <a:stCxn id="545802" idx="6"/>
            <a:endCxn id="545801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1" name="AutoShape 19"/>
          <p:cNvCxnSpPr>
            <a:cxnSpLocks noChangeShapeType="1"/>
            <a:stCxn id="545801" idx="4"/>
            <a:endCxn id="545797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2" name="AutoShape 20"/>
          <p:cNvCxnSpPr>
            <a:cxnSpLocks noChangeShapeType="1"/>
            <a:stCxn id="545796" idx="3"/>
            <a:endCxn id="545802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3" name="AutoShape 21"/>
          <p:cNvCxnSpPr>
            <a:cxnSpLocks noChangeShapeType="1"/>
            <a:stCxn id="545799" idx="4"/>
            <a:endCxn id="545800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4" name="AutoShape 22"/>
          <p:cNvCxnSpPr>
            <a:cxnSpLocks noChangeShapeType="1"/>
            <a:stCxn id="545800" idx="6"/>
            <a:endCxn id="545802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5" name="AutoShape 23"/>
          <p:cNvCxnSpPr>
            <a:cxnSpLocks noChangeShapeType="1"/>
            <a:stCxn id="545798" idx="6"/>
            <a:endCxn id="545796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6" name="AutoShape 24"/>
          <p:cNvCxnSpPr>
            <a:cxnSpLocks noChangeShapeType="1"/>
            <a:stCxn id="545800" idx="6"/>
            <a:endCxn id="545797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7" name="AutoShape 25"/>
          <p:cNvCxnSpPr>
            <a:cxnSpLocks noChangeShapeType="1"/>
            <a:stCxn id="545796" idx="5"/>
            <a:endCxn id="545797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5818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45819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45820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45821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45822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45823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45824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45825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45826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45827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45828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45829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45830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5831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45832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5833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5834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5836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5837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5838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5839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5840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5841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S = { s, 2, 3, 6, 7 }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PQ = { 4, 5, t }</a:t>
            </a:r>
          </a:p>
        </p:txBody>
      </p:sp>
      <p:sp>
        <p:nvSpPr>
          <p:cNvPr id="545842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5843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5844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5845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5846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5847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5850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5851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5852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35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5853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5854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59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5855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5860" name="Text Box 68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5861" name="Text Box 69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51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5862" name="Text Box 70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5863" name="Text Box 71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5864" name="Text Box 72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5865" name="Text Box 73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5866" name="Text Box 74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5867" name="Text Box 75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5868" name="Text Box 76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5869" name="Freeform 77"/>
          <p:cNvSpPr>
            <a:spLocks/>
          </p:cNvSpPr>
          <p:nvPr/>
        </p:nvSpPr>
        <p:spPr bwMode="auto">
          <a:xfrm>
            <a:off x="139700" y="1981200"/>
            <a:ext cx="8547100" cy="4737100"/>
          </a:xfrm>
          <a:custGeom>
            <a:avLst/>
            <a:gdLst>
              <a:gd name="T0" fmla="*/ 40 w 5384"/>
              <a:gd name="T1" fmla="*/ 776 h 2984"/>
              <a:gd name="T2" fmla="*/ 376 w 5384"/>
              <a:gd name="T3" fmla="*/ 544 h 2984"/>
              <a:gd name="T4" fmla="*/ 584 w 5384"/>
              <a:gd name="T5" fmla="*/ 464 h 2984"/>
              <a:gd name="T6" fmla="*/ 1440 w 5384"/>
              <a:gd name="T7" fmla="*/ 280 h 2984"/>
              <a:gd name="T8" fmla="*/ 2408 w 5384"/>
              <a:gd name="T9" fmla="*/ 264 h 2984"/>
              <a:gd name="T10" fmla="*/ 2664 w 5384"/>
              <a:gd name="T11" fmla="*/ 312 h 2984"/>
              <a:gd name="T12" fmla="*/ 3928 w 5384"/>
              <a:gd name="T13" fmla="*/ 336 h 2984"/>
              <a:gd name="T14" fmla="*/ 4632 w 5384"/>
              <a:gd name="T15" fmla="*/ 312 h 2984"/>
              <a:gd name="T16" fmla="*/ 4840 w 5384"/>
              <a:gd name="T17" fmla="*/ 243 h 2984"/>
              <a:gd name="T18" fmla="*/ 5128 w 5384"/>
              <a:gd name="T19" fmla="*/ 8 h 2984"/>
              <a:gd name="T20" fmla="*/ 5331 w 5384"/>
              <a:gd name="T21" fmla="*/ 181 h 2984"/>
              <a:gd name="T22" fmla="*/ 5384 w 5384"/>
              <a:gd name="T23" fmla="*/ 384 h 2984"/>
              <a:gd name="T24" fmla="*/ 5304 w 5384"/>
              <a:gd name="T25" fmla="*/ 824 h 2984"/>
              <a:gd name="T26" fmla="*/ 5032 w 5384"/>
              <a:gd name="T27" fmla="*/ 1024 h 2984"/>
              <a:gd name="T28" fmla="*/ 4528 w 5384"/>
              <a:gd name="T29" fmla="*/ 992 h 2984"/>
              <a:gd name="T30" fmla="*/ 4072 w 5384"/>
              <a:gd name="T31" fmla="*/ 1003 h 2984"/>
              <a:gd name="T32" fmla="*/ 3763 w 5384"/>
              <a:gd name="T33" fmla="*/ 1077 h 2984"/>
              <a:gd name="T34" fmla="*/ 3357 w 5384"/>
              <a:gd name="T35" fmla="*/ 1173 h 2984"/>
              <a:gd name="T36" fmla="*/ 3187 w 5384"/>
              <a:gd name="T37" fmla="*/ 1184 h 2984"/>
              <a:gd name="T38" fmla="*/ 2792 w 5384"/>
              <a:gd name="T39" fmla="*/ 1248 h 2984"/>
              <a:gd name="T40" fmla="*/ 2304 w 5384"/>
              <a:gd name="T41" fmla="*/ 1360 h 2984"/>
              <a:gd name="T42" fmla="*/ 1976 w 5384"/>
              <a:gd name="T43" fmla="*/ 1480 h 2984"/>
              <a:gd name="T44" fmla="*/ 1936 w 5384"/>
              <a:gd name="T45" fmla="*/ 1520 h 2984"/>
              <a:gd name="T46" fmla="*/ 1848 w 5384"/>
              <a:gd name="T47" fmla="*/ 1712 h 2984"/>
              <a:gd name="T48" fmla="*/ 1720 w 5384"/>
              <a:gd name="T49" fmla="*/ 2080 h 2984"/>
              <a:gd name="T50" fmla="*/ 1800 w 5384"/>
              <a:gd name="T51" fmla="*/ 2808 h 2984"/>
              <a:gd name="T52" fmla="*/ 1680 w 5384"/>
              <a:gd name="T53" fmla="*/ 2880 h 2984"/>
              <a:gd name="T54" fmla="*/ 1088 w 5384"/>
              <a:gd name="T55" fmla="*/ 2960 h 2984"/>
              <a:gd name="T56" fmla="*/ 960 w 5384"/>
              <a:gd name="T57" fmla="*/ 2912 h 2984"/>
              <a:gd name="T58" fmla="*/ 752 w 5384"/>
              <a:gd name="T59" fmla="*/ 2536 h 2984"/>
              <a:gd name="T60" fmla="*/ 664 w 5384"/>
              <a:gd name="T61" fmla="*/ 2280 h 2984"/>
              <a:gd name="T62" fmla="*/ 608 w 5384"/>
              <a:gd name="T63" fmla="*/ 2072 h 2984"/>
              <a:gd name="T64" fmla="*/ 464 w 5384"/>
              <a:gd name="T65" fmla="*/ 1808 h 2984"/>
              <a:gd name="T66" fmla="*/ 368 w 5384"/>
              <a:gd name="T67" fmla="*/ 1528 h 2984"/>
              <a:gd name="T68" fmla="*/ 240 w 5384"/>
              <a:gd name="T69" fmla="*/ 1328 h 2984"/>
              <a:gd name="T70" fmla="*/ 168 w 5384"/>
              <a:gd name="T71" fmla="*/ 1256 h 2984"/>
              <a:gd name="T72" fmla="*/ 136 w 5384"/>
              <a:gd name="T73" fmla="*/ 1208 h 2984"/>
              <a:gd name="T74" fmla="*/ 0 w 5384"/>
              <a:gd name="T75" fmla="*/ 992 h 2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384" h="2984">
                <a:moveTo>
                  <a:pt x="0" y="992"/>
                </a:moveTo>
                <a:cubicBezTo>
                  <a:pt x="12" y="932"/>
                  <a:pt x="8" y="824"/>
                  <a:pt x="40" y="776"/>
                </a:cubicBezTo>
                <a:cubicBezTo>
                  <a:pt x="95" y="694"/>
                  <a:pt x="199" y="659"/>
                  <a:pt x="280" y="608"/>
                </a:cubicBezTo>
                <a:cubicBezTo>
                  <a:pt x="312" y="587"/>
                  <a:pt x="346" y="569"/>
                  <a:pt x="376" y="544"/>
                </a:cubicBezTo>
                <a:cubicBezTo>
                  <a:pt x="385" y="537"/>
                  <a:pt x="390" y="526"/>
                  <a:pt x="400" y="520"/>
                </a:cubicBezTo>
                <a:cubicBezTo>
                  <a:pt x="458" y="485"/>
                  <a:pt x="523" y="488"/>
                  <a:pt x="584" y="464"/>
                </a:cubicBezTo>
                <a:cubicBezTo>
                  <a:pt x="772" y="389"/>
                  <a:pt x="964" y="328"/>
                  <a:pt x="1168" y="312"/>
                </a:cubicBezTo>
                <a:cubicBezTo>
                  <a:pt x="1259" y="297"/>
                  <a:pt x="1348" y="286"/>
                  <a:pt x="1440" y="280"/>
                </a:cubicBezTo>
                <a:cubicBezTo>
                  <a:pt x="1507" y="269"/>
                  <a:pt x="1574" y="269"/>
                  <a:pt x="1640" y="256"/>
                </a:cubicBezTo>
                <a:cubicBezTo>
                  <a:pt x="1896" y="259"/>
                  <a:pt x="2152" y="257"/>
                  <a:pt x="2408" y="264"/>
                </a:cubicBezTo>
                <a:cubicBezTo>
                  <a:pt x="2435" y="265"/>
                  <a:pt x="2488" y="280"/>
                  <a:pt x="2488" y="280"/>
                </a:cubicBezTo>
                <a:cubicBezTo>
                  <a:pt x="2543" y="317"/>
                  <a:pt x="2594" y="308"/>
                  <a:pt x="2664" y="312"/>
                </a:cubicBezTo>
                <a:cubicBezTo>
                  <a:pt x="2779" y="318"/>
                  <a:pt x="2893" y="322"/>
                  <a:pt x="3008" y="328"/>
                </a:cubicBezTo>
                <a:cubicBezTo>
                  <a:pt x="3277" y="395"/>
                  <a:pt x="3886" y="336"/>
                  <a:pt x="3928" y="336"/>
                </a:cubicBezTo>
                <a:cubicBezTo>
                  <a:pt x="4164" y="334"/>
                  <a:pt x="4305" y="322"/>
                  <a:pt x="4422" y="318"/>
                </a:cubicBezTo>
                <a:cubicBezTo>
                  <a:pt x="4539" y="314"/>
                  <a:pt x="4574" y="320"/>
                  <a:pt x="4632" y="312"/>
                </a:cubicBezTo>
                <a:cubicBezTo>
                  <a:pt x="4679" y="300"/>
                  <a:pt x="4722" y="287"/>
                  <a:pt x="4768" y="272"/>
                </a:cubicBezTo>
                <a:cubicBezTo>
                  <a:pt x="4804" y="260"/>
                  <a:pt x="4803" y="251"/>
                  <a:pt x="4840" y="243"/>
                </a:cubicBezTo>
                <a:cubicBezTo>
                  <a:pt x="4908" y="228"/>
                  <a:pt x="4912" y="89"/>
                  <a:pt x="4979" y="72"/>
                </a:cubicBezTo>
                <a:cubicBezTo>
                  <a:pt x="5003" y="75"/>
                  <a:pt x="5105" y="0"/>
                  <a:pt x="5128" y="8"/>
                </a:cubicBezTo>
                <a:cubicBezTo>
                  <a:pt x="5137" y="11"/>
                  <a:pt x="5258" y="62"/>
                  <a:pt x="5267" y="64"/>
                </a:cubicBezTo>
                <a:cubicBezTo>
                  <a:pt x="5309" y="73"/>
                  <a:pt x="5288" y="178"/>
                  <a:pt x="5331" y="181"/>
                </a:cubicBezTo>
                <a:cubicBezTo>
                  <a:pt x="5358" y="221"/>
                  <a:pt x="5324" y="299"/>
                  <a:pt x="5368" y="328"/>
                </a:cubicBezTo>
                <a:cubicBezTo>
                  <a:pt x="5372" y="339"/>
                  <a:pt x="5384" y="374"/>
                  <a:pt x="5384" y="384"/>
                </a:cubicBezTo>
                <a:cubicBezTo>
                  <a:pt x="5384" y="532"/>
                  <a:pt x="5383" y="642"/>
                  <a:pt x="5320" y="768"/>
                </a:cubicBezTo>
                <a:cubicBezTo>
                  <a:pt x="5310" y="787"/>
                  <a:pt x="5312" y="803"/>
                  <a:pt x="5304" y="824"/>
                </a:cubicBezTo>
                <a:cubicBezTo>
                  <a:pt x="5284" y="876"/>
                  <a:pt x="5228" y="915"/>
                  <a:pt x="5176" y="928"/>
                </a:cubicBezTo>
                <a:cubicBezTo>
                  <a:pt x="5135" y="969"/>
                  <a:pt x="5094" y="1019"/>
                  <a:pt x="5032" y="1024"/>
                </a:cubicBezTo>
                <a:cubicBezTo>
                  <a:pt x="4971" y="1029"/>
                  <a:pt x="4909" y="1029"/>
                  <a:pt x="4848" y="1032"/>
                </a:cubicBezTo>
                <a:cubicBezTo>
                  <a:pt x="4741" y="1019"/>
                  <a:pt x="4635" y="1005"/>
                  <a:pt x="4528" y="992"/>
                </a:cubicBezTo>
                <a:cubicBezTo>
                  <a:pt x="4455" y="968"/>
                  <a:pt x="4378" y="955"/>
                  <a:pt x="4304" y="936"/>
                </a:cubicBezTo>
                <a:cubicBezTo>
                  <a:pt x="4229" y="939"/>
                  <a:pt x="4146" y="996"/>
                  <a:pt x="4072" y="1003"/>
                </a:cubicBezTo>
                <a:cubicBezTo>
                  <a:pt x="4037" y="1006"/>
                  <a:pt x="3979" y="1051"/>
                  <a:pt x="3944" y="1056"/>
                </a:cubicBezTo>
                <a:cubicBezTo>
                  <a:pt x="3901" y="1070"/>
                  <a:pt x="3810" y="1070"/>
                  <a:pt x="3763" y="1077"/>
                </a:cubicBezTo>
                <a:cubicBezTo>
                  <a:pt x="3680" y="1089"/>
                  <a:pt x="3612" y="1117"/>
                  <a:pt x="3539" y="1120"/>
                </a:cubicBezTo>
                <a:cubicBezTo>
                  <a:pt x="3495" y="1127"/>
                  <a:pt x="3398" y="1153"/>
                  <a:pt x="3357" y="1173"/>
                </a:cubicBezTo>
                <a:cubicBezTo>
                  <a:pt x="3302" y="1201"/>
                  <a:pt x="3307" y="1156"/>
                  <a:pt x="3240" y="1173"/>
                </a:cubicBezTo>
                <a:cubicBezTo>
                  <a:pt x="3240" y="1162"/>
                  <a:pt x="3215" y="1181"/>
                  <a:pt x="3187" y="1184"/>
                </a:cubicBezTo>
                <a:cubicBezTo>
                  <a:pt x="3159" y="1187"/>
                  <a:pt x="3138" y="1181"/>
                  <a:pt x="3072" y="1192"/>
                </a:cubicBezTo>
                <a:cubicBezTo>
                  <a:pt x="2978" y="1215"/>
                  <a:pt x="2888" y="1239"/>
                  <a:pt x="2792" y="1248"/>
                </a:cubicBezTo>
                <a:cubicBezTo>
                  <a:pt x="2755" y="1257"/>
                  <a:pt x="2718" y="1275"/>
                  <a:pt x="2680" y="1280"/>
                </a:cubicBezTo>
                <a:cubicBezTo>
                  <a:pt x="2552" y="1298"/>
                  <a:pt x="2428" y="1323"/>
                  <a:pt x="2304" y="1360"/>
                </a:cubicBezTo>
                <a:cubicBezTo>
                  <a:pt x="2240" y="1379"/>
                  <a:pt x="2163" y="1394"/>
                  <a:pt x="2104" y="1424"/>
                </a:cubicBezTo>
                <a:cubicBezTo>
                  <a:pt x="2064" y="1444"/>
                  <a:pt x="2018" y="1466"/>
                  <a:pt x="1976" y="1480"/>
                </a:cubicBezTo>
                <a:cubicBezTo>
                  <a:pt x="1971" y="1488"/>
                  <a:pt x="1967" y="1497"/>
                  <a:pt x="1960" y="1504"/>
                </a:cubicBezTo>
                <a:cubicBezTo>
                  <a:pt x="1953" y="1511"/>
                  <a:pt x="1942" y="1513"/>
                  <a:pt x="1936" y="1520"/>
                </a:cubicBezTo>
                <a:cubicBezTo>
                  <a:pt x="1923" y="1534"/>
                  <a:pt x="1915" y="1552"/>
                  <a:pt x="1904" y="1568"/>
                </a:cubicBezTo>
                <a:cubicBezTo>
                  <a:pt x="1876" y="1610"/>
                  <a:pt x="1876" y="1671"/>
                  <a:pt x="1848" y="1712"/>
                </a:cubicBezTo>
                <a:cubicBezTo>
                  <a:pt x="1829" y="1740"/>
                  <a:pt x="1819" y="1768"/>
                  <a:pt x="1808" y="1800"/>
                </a:cubicBezTo>
                <a:cubicBezTo>
                  <a:pt x="1792" y="1911"/>
                  <a:pt x="1754" y="1978"/>
                  <a:pt x="1720" y="2080"/>
                </a:cubicBezTo>
                <a:cubicBezTo>
                  <a:pt x="1695" y="2255"/>
                  <a:pt x="1609" y="2517"/>
                  <a:pt x="1792" y="2608"/>
                </a:cubicBezTo>
                <a:cubicBezTo>
                  <a:pt x="1817" y="2682"/>
                  <a:pt x="1831" y="2706"/>
                  <a:pt x="1800" y="2808"/>
                </a:cubicBezTo>
                <a:cubicBezTo>
                  <a:pt x="1790" y="2841"/>
                  <a:pt x="1751" y="2835"/>
                  <a:pt x="1728" y="2848"/>
                </a:cubicBezTo>
                <a:cubicBezTo>
                  <a:pt x="1711" y="2857"/>
                  <a:pt x="1680" y="2880"/>
                  <a:pt x="1680" y="2880"/>
                </a:cubicBezTo>
                <a:cubicBezTo>
                  <a:pt x="1649" y="2926"/>
                  <a:pt x="1640" y="2965"/>
                  <a:pt x="1584" y="2984"/>
                </a:cubicBezTo>
                <a:cubicBezTo>
                  <a:pt x="1367" y="2979"/>
                  <a:pt x="1271" y="2973"/>
                  <a:pt x="1088" y="2960"/>
                </a:cubicBezTo>
                <a:cubicBezTo>
                  <a:pt x="1072" y="2957"/>
                  <a:pt x="1055" y="2958"/>
                  <a:pt x="1040" y="2952"/>
                </a:cubicBezTo>
                <a:cubicBezTo>
                  <a:pt x="1012" y="2942"/>
                  <a:pt x="960" y="2912"/>
                  <a:pt x="960" y="2912"/>
                </a:cubicBezTo>
                <a:cubicBezTo>
                  <a:pt x="915" y="2844"/>
                  <a:pt x="899" y="2774"/>
                  <a:pt x="864" y="2704"/>
                </a:cubicBezTo>
                <a:cubicBezTo>
                  <a:pt x="836" y="2649"/>
                  <a:pt x="784" y="2586"/>
                  <a:pt x="752" y="2536"/>
                </a:cubicBezTo>
                <a:cubicBezTo>
                  <a:pt x="746" y="2527"/>
                  <a:pt x="739" y="2487"/>
                  <a:pt x="736" y="2480"/>
                </a:cubicBezTo>
                <a:cubicBezTo>
                  <a:pt x="711" y="2413"/>
                  <a:pt x="701" y="2342"/>
                  <a:pt x="664" y="2280"/>
                </a:cubicBezTo>
                <a:cubicBezTo>
                  <a:pt x="641" y="2165"/>
                  <a:pt x="673" y="2307"/>
                  <a:pt x="640" y="2208"/>
                </a:cubicBezTo>
                <a:cubicBezTo>
                  <a:pt x="625" y="2164"/>
                  <a:pt x="623" y="2116"/>
                  <a:pt x="608" y="2072"/>
                </a:cubicBezTo>
                <a:cubicBezTo>
                  <a:pt x="587" y="2010"/>
                  <a:pt x="530" y="1952"/>
                  <a:pt x="496" y="1896"/>
                </a:cubicBezTo>
                <a:cubicBezTo>
                  <a:pt x="488" y="1865"/>
                  <a:pt x="471" y="1839"/>
                  <a:pt x="464" y="1808"/>
                </a:cubicBezTo>
                <a:cubicBezTo>
                  <a:pt x="447" y="1731"/>
                  <a:pt x="448" y="1655"/>
                  <a:pt x="408" y="1584"/>
                </a:cubicBezTo>
                <a:cubicBezTo>
                  <a:pt x="397" y="1564"/>
                  <a:pt x="383" y="1545"/>
                  <a:pt x="368" y="1528"/>
                </a:cubicBezTo>
                <a:cubicBezTo>
                  <a:pt x="350" y="1508"/>
                  <a:pt x="312" y="1472"/>
                  <a:pt x="312" y="1472"/>
                </a:cubicBezTo>
                <a:cubicBezTo>
                  <a:pt x="302" y="1434"/>
                  <a:pt x="269" y="1354"/>
                  <a:pt x="240" y="1328"/>
                </a:cubicBezTo>
                <a:cubicBezTo>
                  <a:pt x="226" y="1315"/>
                  <a:pt x="192" y="1296"/>
                  <a:pt x="192" y="1296"/>
                </a:cubicBezTo>
                <a:cubicBezTo>
                  <a:pt x="184" y="1283"/>
                  <a:pt x="177" y="1268"/>
                  <a:pt x="168" y="1256"/>
                </a:cubicBezTo>
                <a:cubicBezTo>
                  <a:pt x="161" y="1247"/>
                  <a:pt x="150" y="1241"/>
                  <a:pt x="144" y="1232"/>
                </a:cubicBezTo>
                <a:cubicBezTo>
                  <a:pt x="139" y="1225"/>
                  <a:pt x="140" y="1215"/>
                  <a:pt x="136" y="1208"/>
                </a:cubicBezTo>
                <a:cubicBezTo>
                  <a:pt x="112" y="1165"/>
                  <a:pt x="83" y="1123"/>
                  <a:pt x="48" y="1088"/>
                </a:cubicBezTo>
                <a:cubicBezTo>
                  <a:pt x="34" y="1046"/>
                  <a:pt x="24" y="1028"/>
                  <a:pt x="0" y="992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4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035AD-2C0D-4037-A840-19959AD7657B}" type="slidenum">
              <a:rPr lang="en-US">
                <a:solidFill>
                  <a:srgbClr val="000000"/>
                </a:solidFill>
              </a:rPr>
              <a:pPr/>
              <a:t>51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6819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46820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46821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46822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6823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46824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46825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46826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546827" name="AutoShape 11"/>
          <p:cNvCxnSpPr>
            <a:cxnSpLocks noChangeShapeType="1"/>
            <a:stCxn id="546819" idx="7"/>
            <a:endCxn id="546822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28" name="AutoShape 12"/>
          <p:cNvCxnSpPr>
            <a:cxnSpLocks noChangeShapeType="1"/>
            <a:stCxn id="546819" idx="6"/>
            <a:endCxn id="546823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29" name="AutoShape 13"/>
          <p:cNvCxnSpPr>
            <a:cxnSpLocks noChangeShapeType="1"/>
            <a:stCxn id="546819" idx="5"/>
            <a:endCxn id="546824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0" name="AutoShape 14"/>
          <p:cNvCxnSpPr>
            <a:cxnSpLocks noChangeShapeType="1"/>
            <a:stCxn id="546823" idx="7"/>
            <a:endCxn id="546820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1" name="AutoShape 15"/>
          <p:cNvCxnSpPr>
            <a:cxnSpLocks noChangeShapeType="1"/>
            <a:stCxn id="546825" idx="7"/>
            <a:endCxn id="546820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2" name="AutoShape 16"/>
          <p:cNvCxnSpPr>
            <a:cxnSpLocks noChangeShapeType="1"/>
            <a:stCxn id="546823" idx="5"/>
            <a:endCxn id="546826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3" name="AutoShape 17"/>
          <p:cNvCxnSpPr>
            <a:cxnSpLocks noChangeShapeType="1"/>
            <a:stCxn id="546826" idx="5"/>
            <a:endCxn id="546821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4" name="AutoShape 18"/>
          <p:cNvCxnSpPr>
            <a:cxnSpLocks noChangeShapeType="1"/>
            <a:stCxn id="546826" idx="6"/>
            <a:endCxn id="546825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5" name="AutoShape 19"/>
          <p:cNvCxnSpPr>
            <a:cxnSpLocks noChangeShapeType="1"/>
            <a:stCxn id="546825" idx="4"/>
            <a:endCxn id="546821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6" name="AutoShape 20"/>
          <p:cNvCxnSpPr>
            <a:cxnSpLocks noChangeShapeType="1"/>
            <a:stCxn id="546820" idx="3"/>
            <a:endCxn id="546826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7" name="AutoShape 21"/>
          <p:cNvCxnSpPr>
            <a:cxnSpLocks noChangeShapeType="1"/>
            <a:stCxn id="546823" idx="4"/>
            <a:endCxn id="546824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8" name="AutoShape 22"/>
          <p:cNvCxnSpPr>
            <a:cxnSpLocks noChangeShapeType="1"/>
            <a:stCxn id="546824" idx="6"/>
            <a:endCxn id="546826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9" name="AutoShape 23"/>
          <p:cNvCxnSpPr>
            <a:cxnSpLocks noChangeShapeType="1"/>
            <a:stCxn id="546822" idx="6"/>
            <a:endCxn id="546820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40" name="AutoShape 24"/>
          <p:cNvCxnSpPr>
            <a:cxnSpLocks noChangeShapeType="1"/>
            <a:stCxn id="546824" idx="6"/>
            <a:endCxn id="546821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41" name="AutoShape 25"/>
          <p:cNvCxnSpPr>
            <a:cxnSpLocks noChangeShapeType="1"/>
            <a:stCxn id="546820" idx="5"/>
            <a:endCxn id="546821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6843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46844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46845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46846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46847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46848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46849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46850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46851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46852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46853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46854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6855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46856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6857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6858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6860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6861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6862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6863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6864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6865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S = { s, 2, 3, 6, 7 }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PQ = { 4, 5, t }</a:t>
            </a:r>
          </a:p>
        </p:txBody>
      </p:sp>
      <p:sp>
        <p:nvSpPr>
          <p:cNvPr id="546866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6867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6868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6869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6870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6871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6874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6875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6876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35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6877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6878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59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6879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6881" name="Text Box 65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6882" name="Text Box 66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51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6883" name="Text Box 67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6884" name="Text Box 68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6885" name="AutoShape 69"/>
          <p:cNvSpPr>
            <a:spLocks noChangeArrowheads="1"/>
          </p:cNvSpPr>
          <p:nvPr/>
        </p:nvSpPr>
        <p:spPr bwMode="auto">
          <a:xfrm rot="10800000">
            <a:off x="4360863" y="51498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000000"/>
              </a:solidFill>
            </a:endParaRPr>
          </a:p>
        </p:txBody>
      </p:sp>
      <p:sp>
        <p:nvSpPr>
          <p:cNvPr id="546886" name="Text Box 70"/>
          <p:cNvSpPr txBox="1">
            <a:spLocks noChangeArrowheads="1"/>
          </p:cNvSpPr>
          <p:nvPr/>
        </p:nvSpPr>
        <p:spPr bwMode="auto">
          <a:xfrm>
            <a:off x="4056063" y="5430838"/>
            <a:ext cx="12779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A50021"/>
                </a:solidFill>
              </a:rPr>
              <a:t>delmin</a:t>
            </a:r>
          </a:p>
        </p:txBody>
      </p:sp>
      <p:sp>
        <p:nvSpPr>
          <p:cNvPr id="546887" name="Text Box 71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6888" name="Text Box 72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6889" name="Text Box 73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6890" name="Text Box 74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6891" name="Text Box 75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6892" name="Text Box 7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46893" name="Freeform 77"/>
          <p:cNvSpPr>
            <a:spLocks/>
          </p:cNvSpPr>
          <p:nvPr/>
        </p:nvSpPr>
        <p:spPr bwMode="auto">
          <a:xfrm>
            <a:off x="139700" y="1981200"/>
            <a:ext cx="8547100" cy="4737100"/>
          </a:xfrm>
          <a:custGeom>
            <a:avLst/>
            <a:gdLst>
              <a:gd name="T0" fmla="*/ 40 w 5384"/>
              <a:gd name="T1" fmla="*/ 776 h 2984"/>
              <a:gd name="T2" fmla="*/ 376 w 5384"/>
              <a:gd name="T3" fmla="*/ 544 h 2984"/>
              <a:gd name="T4" fmla="*/ 584 w 5384"/>
              <a:gd name="T5" fmla="*/ 464 h 2984"/>
              <a:gd name="T6" fmla="*/ 1440 w 5384"/>
              <a:gd name="T7" fmla="*/ 280 h 2984"/>
              <a:gd name="T8" fmla="*/ 2408 w 5384"/>
              <a:gd name="T9" fmla="*/ 264 h 2984"/>
              <a:gd name="T10" fmla="*/ 2664 w 5384"/>
              <a:gd name="T11" fmla="*/ 312 h 2984"/>
              <a:gd name="T12" fmla="*/ 3928 w 5384"/>
              <a:gd name="T13" fmla="*/ 336 h 2984"/>
              <a:gd name="T14" fmla="*/ 4632 w 5384"/>
              <a:gd name="T15" fmla="*/ 312 h 2984"/>
              <a:gd name="T16" fmla="*/ 4840 w 5384"/>
              <a:gd name="T17" fmla="*/ 243 h 2984"/>
              <a:gd name="T18" fmla="*/ 5128 w 5384"/>
              <a:gd name="T19" fmla="*/ 8 h 2984"/>
              <a:gd name="T20" fmla="*/ 5331 w 5384"/>
              <a:gd name="T21" fmla="*/ 181 h 2984"/>
              <a:gd name="T22" fmla="*/ 5384 w 5384"/>
              <a:gd name="T23" fmla="*/ 384 h 2984"/>
              <a:gd name="T24" fmla="*/ 5304 w 5384"/>
              <a:gd name="T25" fmla="*/ 824 h 2984"/>
              <a:gd name="T26" fmla="*/ 5032 w 5384"/>
              <a:gd name="T27" fmla="*/ 1024 h 2984"/>
              <a:gd name="T28" fmla="*/ 4528 w 5384"/>
              <a:gd name="T29" fmla="*/ 992 h 2984"/>
              <a:gd name="T30" fmla="*/ 4072 w 5384"/>
              <a:gd name="T31" fmla="*/ 1003 h 2984"/>
              <a:gd name="T32" fmla="*/ 3763 w 5384"/>
              <a:gd name="T33" fmla="*/ 1077 h 2984"/>
              <a:gd name="T34" fmla="*/ 3357 w 5384"/>
              <a:gd name="T35" fmla="*/ 1173 h 2984"/>
              <a:gd name="T36" fmla="*/ 3187 w 5384"/>
              <a:gd name="T37" fmla="*/ 1184 h 2984"/>
              <a:gd name="T38" fmla="*/ 2792 w 5384"/>
              <a:gd name="T39" fmla="*/ 1248 h 2984"/>
              <a:gd name="T40" fmla="*/ 2304 w 5384"/>
              <a:gd name="T41" fmla="*/ 1360 h 2984"/>
              <a:gd name="T42" fmla="*/ 1976 w 5384"/>
              <a:gd name="T43" fmla="*/ 1480 h 2984"/>
              <a:gd name="T44" fmla="*/ 1936 w 5384"/>
              <a:gd name="T45" fmla="*/ 1520 h 2984"/>
              <a:gd name="T46" fmla="*/ 1848 w 5384"/>
              <a:gd name="T47" fmla="*/ 1712 h 2984"/>
              <a:gd name="T48" fmla="*/ 1720 w 5384"/>
              <a:gd name="T49" fmla="*/ 2080 h 2984"/>
              <a:gd name="T50" fmla="*/ 1800 w 5384"/>
              <a:gd name="T51" fmla="*/ 2808 h 2984"/>
              <a:gd name="T52" fmla="*/ 1680 w 5384"/>
              <a:gd name="T53" fmla="*/ 2880 h 2984"/>
              <a:gd name="T54" fmla="*/ 1088 w 5384"/>
              <a:gd name="T55" fmla="*/ 2960 h 2984"/>
              <a:gd name="T56" fmla="*/ 960 w 5384"/>
              <a:gd name="T57" fmla="*/ 2912 h 2984"/>
              <a:gd name="T58" fmla="*/ 752 w 5384"/>
              <a:gd name="T59" fmla="*/ 2536 h 2984"/>
              <a:gd name="T60" fmla="*/ 664 w 5384"/>
              <a:gd name="T61" fmla="*/ 2280 h 2984"/>
              <a:gd name="T62" fmla="*/ 608 w 5384"/>
              <a:gd name="T63" fmla="*/ 2072 h 2984"/>
              <a:gd name="T64" fmla="*/ 464 w 5384"/>
              <a:gd name="T65" fmla="*/ 1808 h 2984"/>
              <a:gd name="T66" fmla="*/ 368 w 5384"/>
              <a:gd name="T67" fmla="*/ 1528 h 2984"/>
              <a:gd name="T68" fmla="*/ 240 w 5384"/>
              <a:gd name="T69" fmla="*/ 1328 h 2984"/>
              <a:gd name="T70" fmla="*/ 168 w 5384"/>
              <a:gd name="T71" fmla="*/ 1256 h 2984"/>
              <a:gd name="T72" fmla="*/ 136 w 5384"/>
              <a:gd name="T73" fmla="*/ 1208 h 2984"/>
              <a:gd name="T74" fmla="*/ 0 w 5384"/>
              <a:gd name="T75" fmla="*/ 992 h 2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384" h="2984">
                <a:moveTo>
                  <a:pt x="0" y="992"/>
                </a:moveTo>
                <a:cubicBezTo>
                  <a:pt x="12" y="932"/>
                  <a:pt x="8" y="824"/>
                  <a:pt x="40" y="776"/>
                </a:cubicBezTo>
                <a:cubicBezTo>
                  <a:pt x="95" y="694"/>
                  <a:pt x="199" y="659"/>
                  <a:pt x="280" y="608"/>
                </a:cubicBezTo>
                <a:cubicBezTo>
                  <a:pt x="312" y="587"/>
                  <a:pt x="346" y="569"/>
                  <a:pt x="376" y="544"/>
                </a:cubicBezTo>
                <a:cubicBezTo>
                  <a:pt x="385" y="537"/>
                  <a:pt x="390" y="526"/>
                  <a:pt x="400" y="520"/>
                </a:cubicBezTo>
                <a:cubicBezTo>
                  <a:pt x="458" y="485"/>
                  <a:pt x="523" y="488"/>
                  <a:pt x="584" y="464"/>
                </a:cubicBezTo>
                <a:cubicBezTo>
                  <a:pt x="772" y="389"/>
                  <a:pt x="964" y="328"/>
                  <a:pt x="1168" y="312"/>
                </a:cubicBezTo>
                <a:cubicBezTo>
                  <a:pt x="1259" y="297"/>
                  <a:pt x="1348" y="286"/>
                  <a:pt x="1440" y="280"/>
                </a:cubicBezTo>
                <a:cubicBezTo>
                  <a:pt x="1507" y="269"/>
                  <a:pt x="1574" y="269"/>
                  <a:pt x="1640" y="256"/>
                </a:cubicBezTo>
                <a:cubicBezTo>
                  <a:pt x="1896" y="259"/>
                  <a:pt x="2152" y="257"/>
                  <a:pt x="2408" y="264"/>
                </a:cubicBezTo>
                <a:cubicBezTo>
                  <a:pt x="2435" y="265"/>
                  <a:pt x="2488" y="280"/>
                  <a:pt x="2488" y="280"/>
                </a:cubicBezTo>
                <a:cubicBezTo>
                  <a:pt x="2543" y="317"/>
                  <a:pt x="2594" y="308"/>
                  <a:pt x="2664" y="312"/>
                </a:cubicBezTo>
                <a:cubicBezTo>
                  <a:pt x="2779" y="318"/>
                  <a:pt x="2893" y="322"/>
                  <a:pt x="3008" y="328"/>
                </a:cubicBezTo>
                <a:cubicBezTo>
                  <a:pt x="3277" y="395"/>
                  <a:pt x="3886" y="336"/>
                  <a:pt x="3928" y="336"/>
                </a:cubicBezTo>
                <a:cubicBezTo>
                  <a:pt x="4164" y="334"/>
                  <a:pt x="4305" y="322"/>
                  <a:pt x="4422" y="318"/>
                </a:cubicBezTo>
                <a:cubicBezTo>
                  <a:pt x="4539" y="314"/>
                  <a:pt x="4574" y="320"/>
                  <a:pt x="4632" y="312"/>
                </a:cubicBezTo>
                <a:cubicBezTo>
                  <a:pt x="4679" y="300"/>
                  <a:pt x="4722" y="287"/>
                  <a:pt x="4768" y="272"/>
                </a:cubicBezTo>
                <a:cubicBezTo>
                  <a:pt x="4804" y="260"/>
                  <a:pt x="4803" y="251"/>
                  <a:pt x="4840" y="243"/>
                </a:cubicBezTo>
                <a:cubicBezTo>
                  <a:pt x="4908" y="228"/>
                  <a:pt x="4912" y="89"/>
                  <a:pt x="4979" y="72"/>
                </a:cubicBezTo>
                <a:cubicBezTo>
                  <a:pt x="5003" y="75"/>
                  <a:pt x="5105" y="0"/>
                  <a:pt x="5128" y="8"/>
                </a:cubicBezTo>
                <a:cubicBezTo>
                  <a:pt x="5137" y="11"/>
                  <a:pt x="5258" y="62"/>
                  <a:pt x="5267" y="64"/>
                </a:cubicBezTo>
                <a:cubicBezTo>
                  <a:pt x="5309" y="73"/>
                  <a:pt x="5288" y="178"/>
                  <a:pt x="5331" y="181"/>
                </a:cubicBezTo>
                <a:cubicBezTo>
                  <a:pt x="5358" y="221"/>
                  <a:pt x="5324" y="299"/>
                  <a:pt x="5368" y="328"/>
                </a:cubicBezTo>
                <a:cubicBezTo>
                  <a:pt x="5372" y="339"/>
                  <a:pt x="5384" y="374"/>
                  <a:pt x="5384" y="384"/>
                </a:cubicBezTo>
                <a:cubicBezTo>
                  <a:pt x="5384" y="532"/>
                  <a:pt x="5383" y="642"/>
                  <a:pt x="5320" y="768"/>
                </a:cubicBezTo>
                <a:cubicBezTo>
                  <a:pt x="5310" y="787"/>
                  <a:pt x="5312" y="803"/>
                  <a:pt x="5304" y="824"/>
                </a:cubicBezTo>
                <a:cubicBezTo>
                  <a:pt x="5284" y="876"/>
                  <a:pt x="5228" y="915"/>
                  <a:pt x="5176" y="928"/>
                </a:cubicBezTo>
                <a:cubicBezTo>
                  <a:pt x="5135" y="969"/>
                  <a:pt x="5094" y="1019"/>
                  <a:pt x="5032" y="1024"/>
                </a:cubicBezTo>
                <a:cubicBezTo>
                  <a:pt x="4971" y="1029"/>
                  <a:pt x="4909" y="1029"/>
                  <a:pt x="4848" y="1032"/>
                </a:cubicBezTo>
                <a:cubicBezTo>
                  <a:pt x="4741" y="1019"/>
                  <a:pt x="4635" y="1005"/>
                  <a:pt x="4528" y="992"/>
                </a:cubicBezTo>
                <a:cubicBezTo>
                  <a:pt x="4455" y="968"/>
                  <a:pt x="4378" y="955"/>
                  <a:pt x="4304" y="936"/>
                </a:cubicBezTo>
                <a:cubicBezTo>
                  <a:pt x="4229" y="939"/>
                  <a:pt x="4146" y="996"/>
                  <a:pt x="4072" y="1003"/>
                </a:cubicBezTo>
                <a:cubicBezTo>
                  <a:pt x="4037" y="1006"/>
                  <a:pt x="3979" y="1051"/>
                  <a:pt x="3944" y="1056"/>
                </a:cubicBezTo>
                <a:cubicBezTo>
                  <a:pt x="3901" y="1070"/>
                  <a:pt x="3810" y="1070"/>
                  <a:pt x="3763" y="1077"/>
                </a:cubicBezTo>
                <a:cubicBezTo>
                  <a:pt x="3680" y="1089"/>
                  <a:pt x="3612" y="1117"/>
                  <a:pt x="3539" y="1120"/>
                </a:cubicBezTo>
                <a:cubicBezTo>
                  <a:pt x="3495" y="1127"/>
                  <a:pt x="3398" y="1153"/>
                  <a:pt x="3357" y="1173"/>
                </a:cubicBezTo>
                <a:cubicBezTo>
                  <a:pt x="3302" y="1201"/>
                  <a:pt x="3307" y="1156"/>
                  <a:pt x="3240" y="1173"/>
                </a:cubicBezTo>
                <a:cubicBezTo>
                  <a:pt x="3240" y="1162"/>
                  <a:pt x="3215" y="1181"/>
                  <a:pt x="3187" y="1184"/>
                </a:cubicBezTo>
                <a:cubicBezTo>
                  <a:pt x="3159" y="1187"/>
                  <a:pt x="3138" y="1181"/>
                  <a:pt x="3072" y="1192"/>
                </a:cubicBezTo>
                <a:cubicBezTo>
                  <a:pt x="2978" y="1215"/>
                  <a:pt x="2888" y="1239"/>
                  <a:pt x="2792" y="1248"/>
                </a:cubicBezTo>
                <a:cubicBezTo>
                  <a:pt x="2755" y="1257"/>
                  <a:pt x="2718" y="1275"/>
                  <a:pt x="2680" y="1280"/>
                </a:cubicBezTo>
                <a:cubicBezTo>
                  <a:pt x="2552" y="1298"/>
                  <a:pt x="2428" y="1323"/>
                  <a:pt x="2304" y="1360"/>
                </a:cubicBezTo>
                <a:cubicBezTo>
                  <a:pt x="2240" y="1379"/>
                  <a:pt x="2163" y="1394"/>
                  <a:pt x="2104" y="1424"/>
                </a:cubicBezTo>
                <a:cubicBezTo>
                  <a:pt x="2064" y="1444"/>
                  <a:pt x="2018" y="1466"/>
                  <a:pt x="1976" y="1480"/>
                </a:cubicBezTo>
                <a:cubicBezTo>
                  <a:pt x="1971" y="1488"/>
                  <a:pt x="1967" y="1497"/>
                  <a:pt x="1960" y="1504"/>
                </a:cubicBezTo>
                <a:cubicBezTo>
                  <a:pt x="1953" y="1511"/>
                  <a:pt x="1942" y="1513"/>
                  <a:pt x="1936" y="1520"/>
                </a:cubicBezTo>
                <a:cubicBezTo>
                  <a:pt x="1923" y="1534"/>
                  <a:pt x="1915" y="1552"/>
                  <a:pt x="1904" y="1568"/>
                </a:cubicBezTo>
                <a:cubicBezTo>
                  <a:pt x="1876" y="1610"/>
                  <a:pt x="1876" y="1671"/>
                  <a:pt x="1848" y="1712"/>
                </a:cubicBezTo>
                <a:cubicBezTo>
                  <a:pt x="1829" y="1740"/>
                  <a:pt x="1819" y="1768"/>
                  <a:pt x="1808" y="1800"/>
                </a:cubicBezTo>
                <a:cubicBezTo>
                  <a:pt x="1792" y="1911"/>
                  <a:pt x="1754" y="1978"/>
                  <a:pt x="1720" y="2080"/>
                </a:cubicBezTo>
                <a:cubicBezTo>
                  <a:pt x="1695" y="2255"/>
                  <a:pt x="1609" y="2517"/>
                  <a:pt x="1792" y="2608"/>
                </a:cubicBezTo>
                <a:cubicBezTo>
                  <a:pt x="1817" y="2682"/>
                  <a:pt x="1831" y="2706"/>
                  <a:pt x="1800" y="2808"/>
                </a:cubicBezTo>
                <a:cubicBezTo>
                  <a:pt x="1790" y="2841"/>
                  <a:pt x="1751" y="2835"/>
                  <a:pt x="1728" y="2848"/>
                </a:cubicBezTo>
                <a:cubicBezTo>
                  <a:pt x="1711" y="2857"/>
                  <a:pt x="1680" y="2880"/>
                  <a:pt x="1680" y="2880"/>
                </a:cubicBezTo>
                <a:cubicBezTo>
                  <a:pt x="1649" y="2926"/>
                  <a:pt x="1640" y="2965"/>
                  <a:pt x="1584" y="2984"/>
                </a:cubicBezTo>
                <a:cubicBezTo>
                  <a:pt x="1367" y="2979"/>
                  <a:pt x="1271" y="2973"/>
                  <a:pt x="1088" y="2960"/>
                </a:cubicBezTo>
                <a:cubicBezTo>
                  <a:pt x="1072" y="2957"/>
                  <a:pt x="1055" y="2958"/>
                  <a:pt x="1040" y="2952"/>
                </a:cubicBezTo>
                <a:cubicBezTo>
                  <a:pt x="1012" y="2942"/>
                  <a:pt x="960" y="2912"/>
                  <a:pt x="960" y="2912"/>
                </a:cubicBezTo>
                <a:cubicBezTo>
                  <a:pt x="915" y="2844"/>
                  <a:pt x="899" y="2774"/>
                  <a:pt x="864" y="2704"/>
                </a:cubicBezTo>
                <a:cubicBezTo>
                  <a:pt x="836" y="2649"/>
                  <a:pt x="784" y="2586"/>
                  <a:pt x="752" y="2536"/>
                </a:cubicBezTo>
                <a:cubicBezTo>
                  <a:pt x="746" y="2527"/>
                  <a:pt x="739" y="2487"/>
                  <a:pt x="736" y="2480"/>
                </a:cubicBezTo>
                <a:cubicBezTo>
                  <a:pt x="711" y="2413"/>
                  <a:pt x="701" y="2342"/>
                  <a:pt x="664" y="2280"/>
                </a:cubicBezTo>
                <a:cubicBezTo>
                  <a:pt x="641" y="2165"/>
                  <a:pt x="673" y="2307"/>
                  <a:pt x="640" y="2208"/>
                </a:cubicBezTo>
                <a:cubicBezTo>
                  <a:pt x="625" y="2164"/>
                  <a:pt x="623" y="2116"/>
                  <a:pt x="608" y="2072"/>
                </a:cubicBezTo>
                <a:cubicBezTo>
                  <a:pt x="587" y="2010"/>
                  <a:pt x="530" y="1952"/>
                  <a:pt x="496" y="1896"/>
                </a:cubicBezTo>
                <a:cubicBezTo>
                  <a:pt x="488" y="1865"/>
                  <a:pt x="471" y="1839"/>
                  <a:pt x="464" y="1808"/>
                </a:cubicBezTo>
                <a:cubicBezTo>
                  <a:pt x="447" y="1731"/>
                  <a:pt x="448" y="1655"/>
                  <a:pt x="408" y="1584"/>
                </a:cubicBezTo>
                <a:cubicBezTo>
                  <a:pt x="397" y="1564"/>
                  <a:pt x="383" y="1545"/>
                  <a:pt x="368" y="1528"/>
                </a:cubicBezTo>
                <a:cubicBezTo>
                  <a:pt x="350" y="1508"/>
                  <a:pt x="312" y="1472"/>
                  <a:pt x="312" y="1472"/>
                </a:cubicBezTo>
                <a:cubicBezTo>
                  <a:pt x="302" y="1434"/>
                  <a:pt x="269" y="1354"/>
                  <a:pt x="240" y="1328"/>
                </a:cubicBezTo>
                <a:cubicBezTo>
                  <a:pt x="226" y="1315"/>
                  <a:pt x="192" y="1296"/>
                  <a:pt x="192" y="1296"/>
                </a:cubicBezTo>
                <a:cubicBezTo>
                  <a:pt x="184" y="1283"/>
                  <a:pt x="177" y="1268"/>
                  <a:pt x="168" y="1256"/>
                </a:cubicBezTo>
                <a:cubicBezTo>
                  <a:pt x="161" y="1247"/>
                  <a:pt x="150" y="1241"/>
                  <a:pt x="144" y="1232"/>
                </a:cubicBezTo>
                <a:cubicBezTo>
                  <a:pt x="139" y="1225"/>
                  <a:pt x="140" y="1215"/>
                  <a:pt x="136" y="1208"/>
                </a:cubicBezTo>
                <a:cubicBezTo>
                  <a:pt x="112" y="1165"/>
                  <a:pt x="83" y="1123"/>
                  <a:pt x="48" y="1088"/>
                </a:cubicBezTo>
                <a:cubicBezTo>
                  <a:pt x="34" y="1046"/>
                  <a:pt x="24" y="1028"/>
                  <a:pt x="0" y="992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0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6D37B-7AAA-405B-93DA-3190B3B2457E}" type="slidenum">
              <a:rPr lang="en-US">
                <a:solidFill>
                  <a:srgbClr val="000000"/>
                </a:solidFill>
              </a:rPr>
              <a:pPr/>
              <a:t>52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7843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47844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47845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47846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7847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47848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47849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47850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547851" name="AutoShape 11"/>
          <p:cNvCxnSpPr>
            <a:cxnSpLocks noChangeShapeType="1"/>
            <a:stCxn id="547843" idx="7"/>
            <a:endCxn id="547846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2" name="AutoShape 12"/>
          <p:cNvCxnSpPr>
            <a:cxnSpLocks noChangeShapeType="1"/>
            <a:stCxn id="547843" idx="6"/>
            <a:endCxn id="547847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3" name="AutoShape 13"/>
          <p:cNvCxnSpPr>
            <a:cxnSpLocks noChangeShapeType="1"/>
            <a:stCxn id="547843" idx="5"/>
            <a:endCxn id="547848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4" name="AutoShape 14"/>
          <p:cNvCxnSpPr>
            <a:cxnSpLocks noChangeShapeType="1"/>
            <a:stCxn id="547847" idx="7"/>
            <a:endCxn id="547844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5" name="AutoShape 15"/>
          <p:cNvCxnSpPr>
            <a:cxnSpLocks noChangeShapeType="1"/>
            <a:stCxn id="547849" idx="7"/>
            <a:endCxn id="547844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6" name="AutoShape 16"/>
          <p:cNvCxnSpPr>
            <a:cxnSpLocks noChangeShapeType="1"/>
            <a:stCxn id="547847" idx="5"/>
            <a:endCxn id="547850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7" name="AutoShape 17"/>
          <p:cNvCxnSpPr>
            <a:cxnSpLocks noChangeShapeType="1"/>
            <a:stCxn id="547850" idx="5"/>
            <a:endCxn id="547845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8" name="AutoShape 18"/>
          <p:cNvCxnSpPr>
            <a:cxnSpLocks noChangeShapeType="1"/>
            <a:stCxn id="547850" idx="6"/>
            <a:endCxn id="547849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9" name="AutoShape 19"/>
          <p:cNvCxnSpPr>
            <a:cxnSpLocks noChangeShapeType="1"/>
            <a:stCxn id="547849" idx="4"/>
            <a:endCxn id="547845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60" name="AutoShape 20"/>
          <p:cNvCxnSpPr>
            <a:cxnSpLocks noChangeShapeType="1"/>
            <a:stCxn id="547844" idx="3"/>
            <a:endCxn id="547850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61" name="AutoShape 21"/>
          <p:cNvCxnSpPr>
            <a:cxnSpLocks noChangeShapeType="1"/>
            <a:stCxn id="547847" idx="4"/>
            <a:endCxn id="547848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62" name="AutoShape 22"/>
          <p:cNvCxnSpPr>
            <a:cxnSpLocks noChangeShapeType="1"/>
            <a:stCxn id="547848" idx="6"/>
            <a:endCxn id="547850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63" name="AutoShape 23"/>
          <p:cNvCxnSpPr>
            <a:cxnSpLocks noChangeShapeType="1"/>
            <a:stCxn id="547846" idx="6"/>
            <a:endCxn id="547844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64" name="AutoShape 24"/>
          <p:cNvCxnSpPr>
            <a:cxnSpLocks noChangeShapeType="1"/>
            <a:stCxn id="547848" idx="6"/>
            <a:endCxn id="547845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65" name="AutoShape 25"/>
          <p:cNvCxnSpPr>
            <a:cxnSpLocks noChangeShapeType="1"/>
            <a:stCxn id="547844" idx="5"/>
            <a:endCxn id="547845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7867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47868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47869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47870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47871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47872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47873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47874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47875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47876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47877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47878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7879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47880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7881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7882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7884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7885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7886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7887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7888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7889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S = { s, 2, 3, 5, 6, 7 }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PQ = { 4, t }</a:t>
            </a:r>
          </a:p>
        </p:txBody>
      </p:sp>
      <p:sp>
        <p:nvSpPr>
          <p:cNvPr id="547890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7891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892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7893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7894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895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898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7899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900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35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7901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902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59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7903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905" name="Text Box 65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906" name="Text Box 66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51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7907" name="Text Box 67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908" name="Text Box 68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7921" name="Text Box 81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47911" name="Freeform 71"/>
          <p:cNvSpPr>
            <a:spLocks/>
          </p:cNvSpPr>
          <p:nvPr/>
        </p:nvSpPr>
        <p:spPr bwMode="auto">
          <a:xfrm>
            <a:off x="177800" y="2028825"/>
            <a:ext cx="8534400" cy="4752975"/>
          </a:xfrm>
          <a:custGeom>
            <a:avLst/>
            <a:gdLst>
              <a:gd name="T0" fmla="*/ 0 w 5376"/>
              <a:gd name="T1" fmla="*/ 882 h 2994"/>
              <a:gd name="T2" fmla="*/ 112 w 5376"/>
              <a:gd name="T3" fmla="*/ 602 h 2994"/>
              <a:gd name="T4" fmla="*/ 304 w 5376"/>
              <a:gd name="T5" fmla="*/ 498 h 2994"/>
              <a:gd name="T6" fmla="*/ 440 w 5376"/>
              <a:gd name="T7" fmla="*/ 426 h 2994"/>
              <a:gd name="T8" fmla="*/ 624 w 5376"/>
              <a:gd name="T9" fmla="*/ 394 h 2994"/>
              <a:gd name="T10" fmla="*/ 832 w 5376"/>
              <a:gd name="T11" fmla="*/ 354 h 2994"/>
              <a:gd name="T12" fmla="*/ 952 w 5376"/>
              <a:gd name="T13" fmla="*/ 314 h 2994"/>
              <a:gd name="T14" fmla="*/ 1432 w 5376"/>
              <a:gd name="T15" fmla="*/ 250 h 2994"/>
              <a:gd name="T16" fmla="*/ 1928 w 5376"/>
              <a:gd name="T17" fmla="*/ 290 h 2994"/>
              <a:gd name="T18" fmla="*/ 2640 w 5376"/>
              <a:gd name="T19" fmla="*/ 322 h 2994"/>
              <a:gd name="T20" fmla="*/ 4571 w 5376"/>
              <a:gd name="T21" fmla="*/ 183 h 2994"/>
              <a:gd name="T22" fmla="*/ 4955 w 5376"/>
              <a:gd name="T23" fmla="*/ 34 h 2994"/>
              <a:gd name="T24" fmla="*/ 5221 w 5376"/>
              <a:gd name="T25" fmla="*/ 23 h 2994"/>
              <a:gd name="T26" fmla="*/ 5349 w 5376"/>
              <a:gd name="T27" fmla="*/ 141 h 2994"/>
              <a:gd name="T28" fmla="*/ 5376 w 5376"/>
              <a:gd name="T29" fmla="*/ 274 h 2994"/>
              <a:gd name="T30" fmla="*/ 5368 w 5376"/>
              <a:gd name="T31" fmla="*/ 626 h 2994"/>
              <a:gd name="T32" fmla="*/ 5288 w 5376"/>
              <a:gd name="T33" fmla="*/ 858 h 2994"/>
              <a:gd name="T34" fmla="*/ 5240 w 5376"/>
              <a:gd name="T35" fmla="*/ 994 h 2994"/>
              <a:gd name="T36" fmla="*/ 5056 w 5376"/>
              <a:gd name="T37" fmla="*/ 1042 h 2994"/>
              <a:gd name="T38" fmla="*/ 4832 w 5376"/>
              <a:gd name="T39" fmla="*/ 1114 h 2994"/>
              <a:gd name="T40" fmla="*/ 4704 w 5376"/>
              <a:gd name="T41" fmla="*/ 1130 h 2994"/>
              <a:gd name="T42" fmla="*/ 4216 w 5376"/>
              <a:gd name="T43" fmla="*/ 1250 h 2994"/>
              <a:gd name="T44" fmla="*/ 4144 w 5376"/>
              <a:gd name="T45" fmla="*/ 1282 h 2994"/>
              <a:gd name="T46" fmla="*/ 3936 w 5376"/>
              <a:gd name="T47" fmla="*/ 1386 h 2994"/>
              <a:gd name="T48" fmla="*/ 3728 w 5376"/>
              <a:gd name="T49" fmla="*/ 1490 h 2994"/>
              <a:gd name="T50" fmla="*/ 3536 w 5376"/>
              <a:gd name="T51" fmla="*/ 1538 h 2994"/>
              <a:gd name="T52" fmla="*/ 3424 w 5376"/>
              <a:gd name="T53" fmla="*/ 1570 h 2994"/>
              <a:gd name="T54" fmla="*/ 3248 w 5376"/>
              <a:gd name="T55" fmla="*/ 1602 h 2994"/>
              <a:gd name="T56" fmla="*/ 3152 w 5376"/>
              <a:gd name="T57" fmla="*/ 1674 h 2994"/>
              <a:gd name="T58" fmla="*/ 3096 w 5376"/>
              <a:gd name="T59" fmla="*/ 1738 h 2994"/>
              <a:gd name="T60" fmla="*/ 3056 w 5376"/>
              <a:gd name="T61" fmla="*/ 1810 h 2994"/>
              <a:gd name="T62" fmla="*/ 3008 w 5376"/>
              <a:gd name="T63" fmla="*/ 1906 h 2994"/>
              <a:gd name="T64" fmla="*/ 2800 w 5376"/>
              <a:gd name="T65" fmla="*/ 2042 h 2994"/>
              <a:gd name="T66" fmla="*/ 2704 w 5376"/>
              <a:gd name="T67" fmla="*/ 2090 h 2994"/>
              <a:gd name="T68" fmla="*/ 2552 w 5376"/>
              <a:gd name="T69" fmla="*/ 2114 h 2994"/>
              <a:gd name="T70" fmla="*/ 2408 w 5376"/>
              <a:gd name="T71" fmla="*/ 2218 h 2994"/>
              <a:gd name="T72" fmla="*/ 2304 w 5376"/>
              <a:gd name="T73" fmla="*/ 2282 h 2994"/>
              <a:gd name="T74" fmla="*/ 2048 w 5376"/>
              <a:gd name="T75" fmla="*/ 2490 h 2994"/>
              <a:gd name="T76" fmla="*/ 1968 w 5376"/>
              <a:gd name="T77" fmla="*/ 2546 h 2994"/>
              <a:gd name="T78" fmla="*/ 1904 w 5376"/>
              <a:gd name="T79" fmla="*/ 2666 h 2994"/>
              <a:gd name="T80" fmla="*/ 1856 w 5376"/>
              <a:gd name="T81" fmla="*/ 2778 h 2994"/>
              <a:gd name="T82" fmla="*/ 1680 w 5376"/>
              <a:gd name="T83" fmla="*/ 2994 h 2994"/>
              <a:gd name="T84" fmla="*/ 1208 w 5376"/>
              <a:gd name="T85" fmla="*/ 2954 h 2994"/>
              <a:gd name="T86" fmla="*/ 1008 w 5376"/>
              <a:gd name="T87" fmla="*/ 2898 h 2994"/>
              <a:gd name="T88" fmla="*/ 936 w 5376"/>
              <a:gd name="T89" fmla="*/ 2866 h 2994"/>
              <a:gd name="T90" fmla="*/ 888 w 5376"/>
              <a:gd name="T91" fmla="*/ 2754 h 2994"/>
              <a:gd name="T92" fmla="*/ 792 w 5376"/>
              <a:gd name="T93" fmla="*/ 2658 h 2994"/>
              <a:gd name="T94" fmla="*/ 736 w 5376"/>
              <a:gd name="T95" fmla="*/ 2578 h 2994"/>
              <a:gd name="T96" fmla="*/ 704 w 5376"/>
              <a:gd name="T97" fmla="*/ 2506 h 2994"/>
              <a:gd name="T98" fmla="*/ 680 w 5376"/>
              <a:gd name="T99" fmla="*/ 2482 h 2994"/>
              <a:gd name="T100" fmla="*/ 656 w 5376"/>
              <a:gd name="T101" fmla="*/ 2426 h 2994"/>
              <a:gd name="T102" fmla="*/ 472 w 5376"/>
              <a:gd name="T103" fmla="*/ 2194 h 2994"/>
              <a:gd name="T104" fmla="*/ 440 w 5376"/>
              <a:gd name="T105" fmla="*/ 2066 h 2994"/>
              <a:gd name="T106" fmla="*/ 336 w 5376"/>
              <a:gd name="T107" fmla="*/ 1906 h 2994"/>
              <a:gd name="T108" fmla="*/ 272 w 5376"/>
              <a:gd name="T109" fmla="*/ 1786 h 2994"/>
              <a:gd name="T110" fmla="*/ 192 w 5376"/>
              <a:gd name="T111" fmla="*/ 1698 h 2994"/>
              <a:gd name="T112" fmla="*/ 96 w 5376"/>
              <a:gd name="T113" fmla="*/ 1250 h 2994"/>
              <a:gd name="T114" fmla="*/ 24 w 5376"/>
              <a:gd name="T115" fmla="*/ 1122 h 2994"/>
              <a:gd name="T116" fmla="*/ 16 w 5376"/>
              <a:gd name="T117" fmla="*/ 1090 h 2994"/>
              <a:gd name="T118" fmla="*/ 0 w 5376"/>
              <a:gd name="T119" fmla="*/ 1042 h 2994"/>
              <a:gd name="T120" fmla="*/ 0 w 5376"/>
              <a:gd name="T121" fmla="*/ 882 h 2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376" h="2994">
                <a:moveTo>
                  <a:pt x="0" y="882"/>
                </a:moveTo>
                <a:cubicBezTo>
                  <a:pt x="45" y="791"/>
                  <a:pt x="44" y="682"/>
                  <a:pt x="112" y="602"/>
                </a:cubicBezTo>
                <a:cubicBezTo>
                  <a:pt x="158" y="548"/>
                  <a:pt x="244" y="531"/>
                  <a:pt x="304" y="498"/>
                </a:cubicBezTo>
                <a:cubicBezTo>
                  <a:pt x="354" y="470"/>
                  <a:pt x="386" y="444"/>
                  <a:pt x="440" y="426"/>
                </a:cubicBezTo>
                <a:cubicBezTo>
                  <a:pt x="500" y="406"/>
                  <a:pt x="562" y="404"/>
                  <a:pt x="624" y="394"/>
                </a:cubicBezTo>
                <a:cubicBezTo>
                  <a:pt x="693" y="382"/>
                  <a:pt x="764" y="371"/>
                  <a:pt x="832" y="354"/>
                </a:cubicBezTo>
                <a:cubicBezTo>
                  <a:pt x="869" y="329"/>
                  <a:pt x="911" y="328"/>
                  <a:pt x="952" y="314"/>
                </a:cubicBezTo>
                <a:cubicBezTo>
                  <a:pt x="1113" y="260"/>
                  <a:pt x="1260" y="256"/>
                  <a:pt x="1432" y="250"/>
                </a:cubicBezTo>
                <a:cubicBezTo>
                  <a:pt x="1618" y="257"/>
                  <a:pt x="1740" y="283"/>
                  <a:pt x="1928" y="290"/>
                </a:cubicBezTo>
                <a:cubicBezTo>
                  <a:pt x="2165" y="314"/>
                  <a:pt x="2402" y="317"/>
                  <a:pt x="2640" y="322"/>
                </a:cubicBezTo>
                <a:cubicBezTo>
                  <a:pt x="3273" y="355"/>
                  <a:pt x="3932" y="189"/>
                  <a:pt x="4571" y="183"/>
                </a:cubicBezTo>
                <a:cubicBezTo>
                  <a:pt x="4711" y="165"/>
                  <a:pt x="4828" y="88"/>
                  <a:pt x="4955" y="34"/>
                </a:cubicBezTo>
                <a:cubicBezTo>
                  <a:pt x="5034" y="0"/>
                  <a:pt x="5151" y="26"/>
                  <a:pt x="5221" y="23"/>
                </a:cubicBezTo>
                <a:cubicBezTo>
                  <a:pt x="5277" y="29"/>
                  <a:pt x="5310" y="102"/>
                  <a:pt x="5349" y="141"/>
                </a:cubicBezTo>
                <a:cubicBezTo>
                  <a:pt x="5354" y="160"/>
                  <a:pt x="5376" y="255"/>
                  <a:pt x="5376" y="274"/>
                </a:cubicBezTo>
                <a:cubicBezTo>
                  <a:pt x="5376" y="391"/>
                  <a:pt x="5373" y="509"/>
                  <a:pt x="5368" y="626"/>
                </a:cubicBezTo>
                <a:cubicBezTo>
                  <a:pt x="5365" y="705"/>
                  <a:pt x="5312" y="785"/>
                  <a:pt x="5288" y="858"/>
                </a:cubicBezTo>
                <a:cubicBezTo>
                  <a:pt x="5275" y="898"/>
                  <a:pt x="5274" y="967"/>
                  <a:pt x="5240" y="994"/>
                </a:cubicBezTo>
                <a:cubicBezTo>
                  <a:pt x="5195" y="1030"/>
                  <a:pt x="5111" y="1036"/>
                  <a:pt x="5056" y="1042"/>
                </a:cubicBezTo>
                <a:cubicBezTo>
                  <a:pt x="4981" y="1061"/>
                  <a:pt x="4909" y="1101"/>
                  <a:pt x="4832" y="1114"/>
                </a:cubicBezTo>
                <a:cubicBezTo>
                  <a:pt x="4765" y="1125"/>
                  <a:pt x="4765" y="1118"/>
                  <a:pt x="4704" y="1130"/>
                </a:cubicBezTo>
                <a:cubicBezTo>
                  <a:pt x="4540" y="1163"/>
                  <a:pt x="4378" y="1210"/>
                  <a:pt x="4216" y="1250"/>
                </a:cubicBezTo>
                <a:cubicBezTo>
                  <a:pt x="4189" y="1257"/>
                  <a:pt x="4170" y="1273"/>
                  <a:pt x="4144" y="1282"/>
                </a:cubicBezTo>
                <a:cubicBezTo>
                  <a:pt x="4089" y="1337"/>
                  <a:pt x="4009" y="1362"/>
                  <a:pt x="3936" y="1386"/>
                </a:cubicBezTo>
                <a:cubicBezTo>
                  <a:pt x="3905" y="1478"/>
                  <a:pt x="3805" y="1471"/>
                  <a:pt x="3728" y="1490"/>
                </a:cubicBezTo>
                <a:cubicBezTo>
                  <a:pt x="3665" y="1506"/>
                  <a:pt x="3598" y="1517"/>
                  <a:pt x="3536" y="1538"/>
                </a:cubicBezTo>
                <a:cubicBezTo>
                  <a:pt x="3504" y="1549"/>
                  <a:pt x="3457" y="1567"/>
                  <a:pt x="3424" y="1570"/>
                </a:cubicBezTo>
                <a:cubicBezTo>
                  <a:pt x="3360" y="1576"/>
                  <a:pt x="3308" y="1582"/>
                  <a:pt x="3248" y="1602"/>
                </a:cubicBezTo>
                <a:cubicBezTo>
                  <a:pt x="3211" y="1614"/>
                  <a:pt x="3183" y="1653"/>
                  <a:pt x="3152" y="1674"/>
                </a:cubicBezTo>
                <a:cubicBezTo>
                  <a:pt x="3115" y="1730"/>
                  <a:pt x="3136" y="1711"/>
                  <a:pt x="3096" y="1738"/>
                </a:cubicBezTo>
                <a:cubicBezTo>
                  <a:pt x="3082" y="1780"/>
                  <a:pt x="3093" y="1755"/>
                  <a:pt x="3056" y="1810"/>
                </a:cubicBezTo>
                <a:cubicBezTo>
                  <a:pt x="3004" y="1888"/>
                  <a:pt x="3084" y="1830"/>
                  <a:pt x="3008" y="1906"/>
                </a:cubicBezTo>
                <a:cubicBezTo>
                  <a:pt x="2945" y="1969"/>
                  <a:pt x="2885" y="2014"/>
                  <a:pt x="2800" y="2042"/>
                </a:cubicBezTo>
                <a:cubicBezTo>
                  <a:pt x="2768" y="2053"/>
                  <a:pt x="2738" y="2079"/>
                  <a:pt x="2704" y="2090"/>
                </a:cubicBezTo>
                <a:cubicBezTo>
                  <a:pt x="2655" y="2106"/>
                  <a:pt x="2602" y="2104"/>
                  <a:pt x="2552" y="2114"/>
                </a:cubicBezTo>
                <a:cubicBezTo>
                  <a:pt x="2477" y="2111"/>
                  <a:pt x="2482" y="2225"/>
                  <a:pt x="2408" y="2218"/>
                </a:cubicBezTo>
                <a:cubicBezTo>
                  <a:pt x="2336" y="2212"/>
                  <a:pt x="2372" y="2305"/>
                  <a:pt x="2304" y="2282"/>
                </a:cubicBezTo>
                <a:cubicBezTo>
                  <a:pt x="2244" y="2327"/>
                  <a:pt x="2104" y="2446"/>
                  <a:pt x="2048" y="2490"/>
                </a:cubicBezTo>
                <a:cubicBezTo>
                  <a:pt x="2032" y="2485"/>
                  <a:pt x="1968" y="2546"/>
                  <a:pt x="1968" y="2546"/>
                </a:cubicBezTo>
                <a:cubicBezTo>
                  <a:pt x="1908" y="2569"/>
                  <a:pt x="1945" y="2638"/>
                  <a:pt x="1904" y="2666"/>
                </a:cubicBezTo>
                <a:cubicBezTo>
                  <a:pt x="1871" y="2699"/>
                  <a:pt x="1893" y="2723"/>
                  <a:pt x="1856" y="2778"/>
                </a:cubicBezTo>
                <a:cubicBezTo>
                  <a:pt x="1916" y="2868"/>
                  <a:pt x="1776" y="2962"/>
                  <a:pt x="1680" y="2994"/>
                </a:cubicBezTo>
                <a:cubicBezTo>
                  <a:pt x="1552" y="2908"/>
                  <a:pt x="1310" y="2956"/>
                  <a:pt x="1208" y="2954"/>
                </a:cubicBezTo>
                <a:cubicBezTo>
                  <a:pt x="1140" y="2937"/>
                  <a:pt x="1074" y="2920"/>
                  <a:pt x="1008" y="2898"/>
                </a:cubicBezTo>
                <a:cubicBezTo>
                  <a:pt x="984" y="2890"/>
                  <a:pt x="955" y="2885"/>
                  <a:pt x="936" y="2866"/>
                </a:cubicBezTo>
                <a:cubicBezTo>
                  <a:pt x="901" y="2831"/>
                  <a:pt x="906" y="2795"/>
                  <a:pt x="888" y="2754"/>
                </a:cubicBezTo>
                <a:cubicBezTo>
                  <a:pt x="871" y="2715"/>
                  <a:pt x="819" y="2689"/>
                  <a:pt x="792" y="2658"/>
                </a:cubicBezTo>
                <a:cubicBezTo>
                  <a:pt x="776" y="2640"/>
                  <a:pt x="747" y="2594"/>
                  <a:pt x="736" y="2578"/>
                </a:cubicBezTo>
                <a:cubicBezTo>
                  <a:pt x="673" y="2484"/>
                  <a:pt x="762" y="2587"/>
                  <a:pt x="704" y="2506"/>
                </a:cubicBezTo>
                <a:cubicBezTo>
                  <a:pt x="697" y="2497"/>
                  <a:pt x="687" y="2491"/>
                  <a:pt x="680" y="2482"/>
                </a:cubicBezTo>
                <a:cubicBezTo>
                  <a:pt x="640" y="2426"/>
                  <a:pt x="682" y="2473"/>
                  <a:pt x="656" y="2426"/>
                </a:cubicBezTo>
                <a:cubicBezTo>
                  <a:pt x="606" y="2336"/>
                  <a:pt x="506" y="2296"/>
                  <a:pt x="472" y="2194"/>
                </a:cubicBezTo>
                <a:cubicBezTo>
                  <a:pt x="469" y="2171"/>
                  <a:pt x="458" y="2084"/>
                  <a:pt x="440" y="2066"/>
                </a:cubicBezTo>
                <a:cubicBezTo>
                  <a:pt x="395" y="2021"/>
                  <a:pt x="364" y="1962"/>
                  <a:pt x="336" y="1906"/>
                </a:cubicBezTo>
                <a:cubicBezTo>
                  <a:pt x="315" y="1864"/>
                  <a:pt x="302" y="1822"/>
                  <a:pt x="272" y="1786"/>
                </a:cubicBezTo>
                <a:cubicBezTo>
                  <a:pt x="154" y="1644"/>
                  <a:pt x="240" y="1770"/>
                  <a:pt x="192" y="1698"/>
                </a:cubicBezTo>
                <a:cubicBezTo>
                  <a:pt x="167" y="1547"/>
                  <a:pt x="133" y="1399"/>
                  <a:pt x="96" y="1250"/>
                </a:cubicBezTo>
                <a:cubicBezTo>
                  <a:pt x="91" y="1230"/>
                  <a:pt x="34" y="1150"/>
                  <a:pt x="24" y="1122"/>
                </a:cubicBezTo>
                <a:cubicBezTo>
                  <a:pt x="20" y="1112"/>
                  <a:pt x="19" y="1101"/>
                  <a:pt x="16" y="1090"/>
                </a:cubicBezTo>
                <a:cubicBezTo>
                  <a:pt x="11" y="1074"/>
                  <a:pt x="0" y="1042"/>
                  <a:pt x="0" y="1042"/>
                </a:cubicBezTo>
                <a:cubicBezTo>
                  <a:pt x="9" y="908"/>
                  <a:pt x="16" y="961"/>
                  <a:pt x="0" y="882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000000"/>
              </a:solidFill>
            </a:endParaRPr>
          </a:p>
        </p:txBody>
      </p:sp>
      <p:sp>
        <p:nvSpPr>
          <p:cNvPr id="547912" name="Text Box 72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913" name="Text Box 73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50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7914" name="Text Box 74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915" name="Text Box 75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45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7916" name="Text Box 76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7917" name="Text Box 77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918" name="Text Box 78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7919" name="Text Box 79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7920" name="Text Box 80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3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59392-E9E4-4A6F-A7D0-8D0F59A206A0}" type="slidenum">
              <a:rPr lang="en-US">
                <a:solidFill>
                  <a:srgbClr val="000000"/>
                </a:solidFill>
              </a:rPr>
              <a:pPr/>
              <a:t>53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8867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48868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48869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48870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8871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48872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48873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48874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548875" name="AutoShape 11"/>
          <p:cNvCxnSpPr>
            <a:cxnSpLocks noChangeShapeType="1"/>
            <a:stCxn id="548867" idx="7"/>
            <a:endCxn id="548870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76" name="AutoShape 12"/>
          <p:cNvCxnSpPr>
            <a:cxnSpLocks noChangeShapeType="1"/>
            <a:stCxn id="548867" idx="6"/>
            <a:endCxn id="548871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77" name="AutoShape 13"/>
          <p:cNvCxnSpPr>
            <a:cxnSpLocks noChangeShapeType="1"/>
            <a:stCxn id="548867" idx="5"/>
            <a:endCxn id="548872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78" name="AutoShape 14"/>
          <p:cNvCxnSpPr>
            <a:cxnSpLocks noChangeShapeType="1"/>
            <a:stCxn id="548871" idx="7"/>
            <a:endCxn id="548868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79" name="AutoShape 15"/>
          <p:cNvCxnSpPr>
            <a:cxnSpLocks noChangeShapeType="1"/>
            <a:stCxn id="548873" idx="7"/>
            <a:endCxn id="548868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0" name="AutoShape 16"/>
          <p:cNvCxnSpPr>
            <a:cxnSpLocks noChangeShapeType="1"/>
            <a:stCxn id="548871" idx="5"/>
            <a:endCxn id="548874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1" name="AutoShape 17"/>
          <p:cNvCxnSpPr>
            <a:cxnSpLocks noChangeShapeType="1"/>
            <a:stCxn id="548874" idx="5"/>
            <a:endCxn id="548869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2" name="AutoShape 18"/>
          <p:cNvCxnSpPr>
            <a:cxnSpLocks noChangeShapeType="1"/>
            <a:stCxn id="548874" idx="6"/>
            <a:endCxn id="548873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3" name="AutoShape 19"/>
          <p:cNvCxnSpPr>
            <a:cxnSpLocks noChangeShapeType="1"/>
            <a:stCxn id="548873" idx="4"/>
            <a:endCxn id="548869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4" name="AutoShape 20"/>
          <p:cNvCxnSpPr>
            <a:cxnSpLocks noChangeShapeType="1"/>
            <a:stCxn id="548868" idx="3"/>
            <a:endCxn id="548874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5" name="AutoShape 21"/>
          <p:cNvCxnSpPr>
            <a:cxnSpLocks noChangeShapeType="1"/>
            <a:stCxn id="548871" idx="4"/>
            <a:endCxn id="548872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6" name="AutoShape 22"/>
          <p:cNvCxnSpPr>
            <a:cxnSpLocks noChangeShapeType="1"/>
            <a:stCxn id="548872" idx="6"/>
            <a:endCxn id="548874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7" name="AutoShape 23"/>
          <p:cNvCxnSpPr>
            <a:cxnSpLocks noChangeShapeType="1"/>
            <a:stCxn id="548870" idx="6"/>
            <a:endCxn id="548868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8" name="AutoShape 24"/>
          <p:cNvCxnSpPr>
            <a:cxnSpLocks noChangeShapeType="1"/>
            <a:stCxn id="548872" idx="6"/>
            <a:endCxn id="548869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9" name="AutoShape 25"/>
          <p:cNvCxnSpPr>
            <a:cxnSpLocks noChangeShapeType="1"/>
            <a:stCxn id="548868" idx="5"/>
            <a:endCxn id="548869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8891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48892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48893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48894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48895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48896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48897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48898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48899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48900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48901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48902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8903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48904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8905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8906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8908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8909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8910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8911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8912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8913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S = { s, 2, 3, 5, 6, 7 }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PQ = { 4, t }</a:t>
            </a:r>
          </a:p>
        </p:txBody>
      </p:sp>
      <p:sp>
        <p:nvSpPr>
          <p:cNvPr id="548914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8915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16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8917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8918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19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22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8923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24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35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8925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26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59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8927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28" name="Text Box 64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29" name="Text Box 65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51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8930" name="Text Box 66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31" name="Text Box 67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8945" name="Text Box 81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48933" name="Text Box 69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34" name="Text Box 70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50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8935" name="Text Box 71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36" name="Text Box 72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45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8937" name="AutoShape 73"/>
          <p:cNvSpPr>
            <a:spLocks noChangeArrowheads="1"/>
          </p:cNvSpPr>
          <p:nvPr/>
        </p:nvSpPr>
        <p:spPr bwMode="auto">
          <a:xfrm rot="11702089">
            <a:off x="6545263" y="44513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000000"/>
              </a:solidFill>
            </a:endParaRPr>
          </a:p>
        </p:txBody>
      </p:sp>
      <p:sp>
        <p:nvSpPr>
          <p:cNvPr id="548938" name="Text Box 74"/>
          <p:cNvSpPr txBox="1">
            <a:spLocks noChangeArrowheads="1"/>
          </p:cNvSpPr>
          <p:nvPr/>
        </p:nvSpPr>
        <p:spPr bwMode="auto">
          <a:xfrm>
            <a:off x="6248400" y="4770438"/>
            <a:ext cx="12779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A50021"/>
                </a:solidFill>
              </a:rPr>
              <a:t>delmin</a:t>
            </a:r>
          </a:p>
        </p:txBody>
      </p:sp>
      <p:sp>
        <p:nvSpPr>
          <p:cNvPr id="548939" name="Text Box 7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8940" name="Text Box 76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41" name="Text Box 77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8942" name="Text Box 78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8943" name="Text Box 79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8946" name="Freeform 82"/>
          <p:cNvSpPr>
            <a:spLocks/>
          </p:cNvSpPr>
          <p:nvPr/>
        </p:nvSpPr>
        <p:spPr bwMode="auto">
          <a:xfrm>
            <a:off x="177800" y="2028825"/>
            <a:ext cx="8534400" cy="4752975"/>
          </a:xfrm>
          <a:custGeom>
            <a:avLst/>
            <a:gdLst>
              <a:gd name="T0" fmla="*/ 0 w 5376"/>
              <a:gd name="T1" fmla="*/ 882 h 2994"/>
              <a:gd name="T2" fmla="*/ 112 w 5376"/>
              <a:gd name="T3" fmla="*/ 602 h 2994"/>
              <a:gd name="T4" fmla="*/ 304 w 5376"/>
              <a:gd name="T5" fmla="*/ 498 h 2994"/>
              <a:gd name="T6" fmla="*/ 440 w 5376"/>
              <a:gd name="T7" fmla="*/ 426 h 2994"/>
              <a:gd name="T8" fmla="*/ 624 w 5376"/>
              <a:gd name="T9" fmla="*/ 394 h 2994"/>
              <a:gd name="T10" fmla="*/ 832 w 5376"/>
              <a:gd name="T11" fmla="*/ 354 h 2994"/>
              <a:gd name="T12" fmla="*/ 952 w 5376"/>
              <a:gd name="T13" fmla="*/ 314 h 2994"/>
              <a:gd name="T14" fmla="*/ 1432 w 5376"/>
              <a:gd name="T15" fmla="*/ 250 h 2994"/>
              <a:gd name="T16" fmla="*/ 1928 w 5376"/>
              <a:gd name="T17" fmla="*/ 290 h 2994"/>
              <a:gd name="T18" fmla="*/ 2640 w 5376"/>
              <a:gd name="T19" fmla="*/ 322 h 2994"/>
              <a:gd name="T20" fmla="*/ 4571 w 5376"/>
              <a:gd name="T21" fmla="*/ 183 h 2994"/>
              <a:gd name="T22" fmla="*/ 4955 w 5376"/>
              <a:gd name="T23" fmla="*/ 34 h 2994"/>
              <a:gd name="T24" fmla="*/ 5221 w 5376"/>
              <a:gd name="T25" fmla="*/ 23 h 2994"/>
              <a:gd name="T26" fmla="*/ 5349 w 5376"/>
              <a:gd name="T27" fmla="*/ 141 h 2994"/>
              <a:gd name="T28" fmla="*/ 5376 w 5376"/>
              <a:gd name="T29" fmla="*/ 274 h 2994"/>
              <a:gd name="T30" fmla="*/ 5368 w 5376"/>
              <a:gd name="T31" fmla="*/ 626 h 2994"/>
              <a:gd name="T32" fmla="*/ 5288 w 5376"/>
              <a:gd name="T33" fmla="*/ 858 h 2994"/>
              <a:gd name="T34" fmla="*/ 5240 w 5376"/>
              <a:gd name="T35" fmla="*/ 994 h 2994"/>
              <a:gd name="T36" fmla="*/ 5056 w 5376"/>
              <a:gd name="T37" fmla="*/ 1042 h 2994"/>
              <a:gd name="T38" fmla="*/ 4832 w 5376"/>
              <a:gd name="T39" fmla="*/ 1114 h 2994"/>
              <a:gd name="T40" fmla="*/ 4704 w 5376"/>
              <a:gd name="T41" fmla="*/ 1130 h 2994"/>
              <a:gd name="T42" fmla="*/ 4216 w 5376"/>
              <a:gd name="T43" fmla="*/ 1250 h 2994"/>
              <a:gd name="T44" fmla="*/ 4144 w 5376"/>
              <a:gd name="T45" fmla="*/ 1282 h 2994"/>
              <a:gd name="T46" fmla="*/ 3936 w 5376"/>
              <a:gd name="T47" fmla="*/ 1386 h 2994"/>
              <a:gd name="T48" fmla="*/ 3728 w 5376"/>
              <a:gd name="T49" fmla="*/ 1490 h 2994"/>
              <a:gd name="T50" fmla="*/ 3536 w 5376"/>
              <a:gd name="T51" fmla="*/ 1538 h 2994"/>
              <a:gd name="T52" fmla="*/ 3424 w 5376"/>
              <a:gd name="T53" fmla="*/ 1570 h 2994"/>
              <a:gd name="T54" fmla="*/ 3248 w 5376"/>
              <a:gd name="T55" fmla="*/ 1602 h 2994"/>
              <a:gd name="T56" fmla="*/ 3152 w 5376"/>
              <a:gd name="T57" fmla="*/ 1674 h 2994"/>
              <a:gd name="T58" fmla="*/ 3096 w 5376"/>
              <a:gd name="T59" fmla="*/ 1738 h 2994"/>
              <a:gd name="T60" fmla="*/ 3056 w 5376"/>
              <a:gd name="T61" fmla="*/ 1810 h 2994"/>
              <a:gd name="T62" fmla="*/ 3008 w 5376"/>
              <a:gd name="T63" fmla="*/ 1906 h 2994"/>
              <a:gd name="T64" fmla="*/ 2800 w 5376"/>
              <a:gd name="T65" fmla="*/ 2042 h 2994"/>
              <a:gd name="T66" fmla="*/ 2704 w 5376"/>
              <a:gd name="T67" fmla="*/ 2090 h 2994"/>
              <a:gd name="T68" fmla="*/ 2552 w 5376"/>
              <a:gd name="T69" fmla="*/ 2114 h 2994"/>
              <a:gd name="T70" fmla="*/ 2408 w 5376"/>
              <a:gd name="T71" fmla="*/ 2218 h 2994"/>
              <a:gd name="T72" fmla="*/ 2304 w 5376"/>
              <a:gd name="T73" fmla="*/ 2282 h 2994"/>
              <a:gd name="T74" fmla="*/ 2048 w 5376"/>
              <a:gd name="T75" fmla="*/ 2490 h 2994"/>
              <a:gd name="T76" fmla="*/ 1968 w 5376"/>
              <a:gd name="T77" fmla="*/ 2546 h 2994"/>
              <a:gd name="T78" fmla="*/ 1904 w 5376"/>
              <a:gd name="T79" fmla="*/ 2666 h 2994"/>
              <a:gd name="T80" fmla="*/ 1856 w 5376"/>
              <a:gd name="T81" fmla="*/ 2778 h 2994"/>
              <a:gd name="T82" fmla="*/ 1680 w 5376"/>
              <a:gd name="T83" fmla="*/ 2994 h 2994"/>
              <a:gd name="T84" fmla="*/ 1208 w 5376"/>
              <a:gd name="T85" fmla="*/ 2954 h 2994"/>
              <a:gd name="T86" fmla="*/ 1008 w 5376"/>
              <a:gd name="T87" fmla="*/ 2898 h 2994"/>
              <a:gd name="T88" fmla="*/ 936 w 5376"/>
              <a:gd name="T89" fmla="*/ 2866 h 2994"/>
              <a:gd name="T90" fmla="*/ 888 w 5376"/>
              <a:gd name="T91" fmla="*/ 2754 h 2994"/>
              <a:gd name="T92" fmla="*/ 792 w 5376"/>
              <a:gd name="T93" fmla="*/ 2658 h 2994"/>
              <a:gd name="T94" fmla="*/ 736 w 5376"/>
              <a:gd name="T95" fmla="*/ 2578 h 2994"/>
              <a:gd name="T96" fmla="*/ 704 w 5376"/>
              <a:gd name="T97" fmla="*/ 2506 h 2994"/>
              <a:gd name="T98" fmla="*/ 680 w 5376"/>
              <a:gd name="T99" fmla="*/ 2482 h 2994"/>
              <a:gd name="T100" fmla="*/ 656 w 5376"/>
              <a:gd name="T101" fmla="*/ 2426 h 2994"/>
              <a:gd name="T102" fmla="*/ 472 w 5376"/>
              <a:gd name="T103" fmla="*/ 2194 h 2994"/>
              <a:gd name="T104" fmla="*/ 440 w 5376"/>
              <a:gd name="T105" fmla="*/ 2066 h 2994"/>
              <a:gd name="T106" fmla="*/ 336 w 5376"/>
              <a:gd name="T107" fmla="*/ 1906 h 2994"/>
              <a:gd name="T108" fmla="*/ 272 w 5376"/>
              <a:gd name="T109" fmla="*/ 1786 h 2994"/>
              <a:gd name="T110" fmla="*/ 192 w 5376"/>
              <a:gd name="T111" fmla="*/ 1698 h 2994"/>
              <a:gd name="T112" fmla="*/ 96 w 5376"/>
              <a:gd name="T113" fmla="*/ 1250 h 2994"/>
              <a:gd name="T114" fmla="*/ 24 w 5376"/>
              <a:gd name="T115" fmla="*/ 1122 h 2994"/>
              <a:gd name="T116" fmla="*/ 16 w 5376"/>
              <a:gd name="T117" fmla="*/ 1090 h 2994"/>
              <a:gd name="T118" fmla="*/ 0 w 5376"/>
              <a:gd name="T119" fmla="*/ 1042 h 2994"/>
              <a:gd name="T120" fmla="*/ 0 w 5376"/>
              <a:gd name="T121" fmla="*/ 882 h 2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376" h="2994">
                <a:moveTo>
                  <a:pt x="0" y="882"/>
                </a:moveTo>
                <a:cubicBezTo>
                  <a:pt x="45" y="791"/>
                  <a:pt x="44" y="682"/>
                  <a:pt x="112" y="602"/>
                </a:cubicBezTo>
                <a:cubicBezTo>
                  <a:pt x="158" y="548"/>
                  <a:pt x="244" y="531"/>
                  <a:pt x="304" y="498"/>
                </a:cubicBezTo>
                <a:cubicBezTo>
                  <a:pt x="354" y="470"/>
                  <a:pt x="386" y="444"/>
                  <a:pt x="440" y="426"/>
                </a:cubicBezTo>
                <a:cubicBezTo>
                  <a:pt x="500" y="406"/>
                  <a:pt x="562" y="404"/>
                  <a:pt x="624" y="394"/>
                </a:cubicBezTo>
                <a:cubicBezTo>
                  <a:pt x="693" y="382"/>
                  <a:pt x="764" y="371"/>
                  <a:pt x="832" y="354"/>
                </a:cubicBezTo>
                <a:cubicBezTo>
                  <a:pt x="869" y="329"/>
                  <a:pt x="911" y="328"/>
                  <a:pt x="952" y="314"/>
                </a:cubicBezTo>
                <a:cubicBezTo>
                  <a:pt x="1113" y="260"/>
                  <a:pt x="1260" y="256"/>
                  <a:pt x="1432" y="250"/>
                </a:cubicBezTo>
                <a:cubicBezTo>
                  <a:pt x="1618" y="257"/>
                  <a:pt x="1740" y="283"/>
                  <a:pt x="1928" y="290"/>
                </a:cubicBezTo>
                <a:cubicBezTo>
                  <a:pt x="2165" y="314"/>
                  <a:pt x="2402" y="317"/>
                  <a:pt x="2640" y="322"/>
                </a:cubicBezTo>
                <a:cubicBezTo>
                  <a:pt x="3273" y="355"/>
                  <a:pt x="3932" y="189"/>
                  <a:pt x="4571" y="183"/>
                </a:cubicBezTo>
                <a:cubicBezTo>
                  <a:pt x="4711" y="165"/>
                  <a:pt x="4828" y="88"/>
                  <a:pt x="4955" y="34"/>
                </a:cubicBezTo>
                <a:cubicBezTo>
                  <a:pt x="5034" y="0"/>
                  <a:pt x="5151" y="26"/>
                  <a:pt x="5221" y="23"/>
                </a:cubicBezTo>
                <a:cubicBezTo>
                  <a:pt x="5277" y="29"/>
                  <a:pt x="5310" y="102"/>
                  <a:pt x="5349" y="141"/>
                </a:cubicBezTo>
                <a:cubicBezTo>
                  <a:pt x="5354" y="160"/>
                  <a:pt x="5376" y="255"/>
                  <a:pt x="5376" y="274"/>
                </a:cubicBezTo>
                <a:cubicBezTo>
                  <a:pt x="5376" y="391"/>
                  <a:pt x="5373" y="509"/>
                  <a:pt x="5368" y="626"/>
                </a:cubicBezTo>
                <a:cubicBezTo>
                  <a:pt x="5365" y="705"/>
                  <a:pt x="5312" y="785"/>
                  <a:pt x="5288" y="858"/>
                </a:cubicBezTo>
                <a:cubicBezTo>
                  <a:pt x="5275" y="898"/>
                  <a:pt x="5274" y="967"/>
                  <a:pt x="5240" y="994"/>
                </a:cubicBezTo>
                <a:cubicBezTo>
                  <a:pt x="5195" y="1030"/>
                  <a:pt x="5111" y="1036"/>
                  <a:pt x="5056" y="1042"/>
                </a:cubicBezTo>
                <a:cubicBezTo>
                  <a:pt x="4981" y="1061"/>
                  <a:pt x="4909" y="1101"/>
                  <a:pt x="4832" y="1114"/>
                </a:cubicBezTo>
                <a:cubicBezTo>
                  <a:pt x="4765" y="1125"/>
                  <a:pt x="4765" y="1118"/>
                  <a:pt x="4704" y="1130"/>
                </a:cubicBezTo>
                <a:cubicBezTo>
                  <a:pt x="4540" y="1163"/>
                  <a:pt x="4378" y="1210"/>
                  <a:pt x="4216" y="1250"/>
                </a:cubicBezTo>
                <a:cubicBezTo>
                  <a:pt x="4189" y="1257"/>
                  <a:pt x="4170" y="1273"/>
                  <a:pt x="4144" y="1282"/>
                </a:cubicBezTo>
                <a:cubicBezTo>
                  <a:pt x="4089" y="1337"/>
                  <a:pt x="4009" y="1362"/>
                  <a:pt x="3936" y="1386"/>
                </a:cubicBezTo>
                <a:cubicBezTo>
                  <a:pt x="3905" y="1478"/>
                  <a:pt x="3805" y="1471"/>
                  <a:pt x="3728" y="1490"/>
                </a:cubicBezTo>
                <a:cubicBezTo>
                  <a:pt x="3665" y="1506"/>
                  <a:pt x="3598" y="1517"/>
                  <a:pt x="3536" y="1538"/>
                </a:cubicBezTo>
                <a:cubicBezTo>
                  <a:pt x="3504" y="1549"/>
                  <a:pt x="3457" y="1567"/>
                  <a:pt x="3424" y="1570"/>
                </a:cubicBezTo>
                <a:cubicBezTo>
                  <a:pt x="3360" y="1576"/>
                  <a:pt x="3308" y="1582"/>
                  <a:pt x="3248" y="1602"/>
                </a:cubicBezTo>
                <a:cubicBezTo>
                  <a:pt x="3211" y="1614"/>
                  <a:pt x="3183" y="1653"/>
                  <a:pt x="3152" y="1674"/>
                </a:cubicBezTo>
                <a:cubicBezTo>
                  <a:pt x="3115" y="1730"/>
                  <a:pt x="3136" y="1711"/>
                  <a:pt x="3096" y="1738"/>
                </a:cubicBezTo>
                <a:cubicBezTo>
                  <a:pt x="3082" y="1780"/>
                  <a:pt x="3093" y="1755"/>
                  <a:pt x="3056" y="1810"/>
                </a:cubicBezTo>
                <a:cubicBezTo>
                  <a:pt x="3004" y="1888"/>
                  <a:pt x="3084" y="1830"/>
                  <a:pt x="3008" y="1906"/>
                </a:cubicBezTo>
                <a:cubicBezTo>
                  <a:pt x="2945" y="1969"/>
                  <a:pt x="2885" y="2014"/>
                  <a:pt x="2800" y="2042"/>
                </a:cubicBezTo>
                <a:cubicBezTo>
                  <a:pt x="2768" y="2053"/>
                  <a:pt x="2738" y="2079"/>
                  <a:pt x="2704" y="2090"/>
                </a:cubicBezTo>
                <a:cubicBezTo>
                  <a:pt x="2655" y="2106"/>
                  <a:pt x="2602" y="2104"/>
                  <a:pt x="2552" y="2114"/>
                </a:cubicBezTo>
                <a:cubicBezTo>
                  <a:pt x="2477" y="2111"/>
                  <a:pt x="2482" y="2225"/>
                  <a:pt x="2408" y="2218"/>
                </a:cubicBezTo>
                <a:cubicBezTo>
                  <a:pt x="2336" y="2212"/>
                  <a:pt x="2372" y="2305"/>
                  <a:pt x="2304" y="2282"/>
                </a:cubicBezTo>
                <a:cubicBezTo>
                  <a:pt x="2244" y="2327"/>
                  <a:pt x="2104" y="2446"/>
                  <a:pt x="2048" y="2490"/>
                </a:cubicBezTo>
                <a:cubicBezTo>
                  <a:pt x="2032" y="2485"/>
                  <a:pt x="1968" y="2546"/>
                  <a:pt x="1968" y="2546"/>
                </a:cubicBezTo>
                <a:cubicBezTo>
                  <a:pt x="1908" y="2569"/>
                  <a:pt x="1945" y="2638"/>
                  <a:pt x="1904" y="2666"/>
                </a:cubicBezTo>
                <a:cubicBezTo>
                  <a:pt x="1871" y="2699"/>
                  <a:pt x="1893" y="2723"/>
                  <a:pt x="1856" y="2778"/>
                </a:cubicBezTo>
                <a:cubicBezTo>
                  <a:pt x="1916" y="2868"/>
                  <a:pt x="1776" y="2962"/>
                  <a:pt x="1680" y="2994"/>
                </a:cubicBezTo>
                <a:cubicBezTo>
                  <a:pt x="1552" y="2908"/>
                  <a:pt x="1310" y="2956"/>
                  <a:pt x="1208" y="2954"/>
                </a:cubicBezTo>
                <a:cubicBezTo>
                  <a:pt x="1140" y="2937"/>
                  <a:pt x="1074" y="2920"/>
                  <a:pt x="1008" y="2898"/>
                </a:cubicBezTo>
                <a:cubicBezTo>
                  <a:pt x="984" y="2890"/>
                  <a:pt x="955" y="2885"/>
                  <a:pt x="936" y="2866"/>
                </a:cubicBezTo>
                <a:cubicBezTo>
                  <a:pt x="901" y="2831"/>
                  <a:pt x="906" y="2795"/>
                  <a:pt x="888" y="2754"/>
                </a:cubicBezTo>
                <a:cubicBezTo>
                  <a:pt x="871" y="2715"/>
                  <a:pt x="819" y="2689"/>
                  <a:pt x="792" y="2658"/>
                </a:cubicBezTo>
                <a:cubicBezTo>
                  <a:pt x="776" y="2640"/>
                  <a:pt x="747" y="2594"/>
                  <a:pt x="736" y="2578"/>
                </a:cubicBezTo>
                <a:cubicBezTo>
                  <a:pt x="673" y="2484"/>
                  <a:pt x="762" y="2587"/>
                  <a:pt x="704" y="2506"/>
                </a:cubicBezTo>
                <a:cubicBezTo>
                  <a:pt x="697" y="2497"/>
                  <a:pt x="687" y="2491"/>
                  <a:pt x="680" y="2482"/>
                </a:cubicBezTo>
                <a:cubicBezTo>
                  <a:pt x="640" y="2426"/>
                  <a:pt x="682" y="2473"/>
                  <a:pt x="656" y="2426"/>
                </a:cubicBezTo>
                <a:cubicBezTo>
                  <a:pt x="606" y="2336"/>
                  <a:pt x="506" y="2296"/>
                  <a:pt x="472" y="2194"/>
                </a:cubicBezTo>
                <a:cubicBezTo>
                  <a:pt x="469" y="2171"/>
                  <a:pt x="458" y="2084"/>
                  <a:pt x="440" y="2066"/>
                </a:cubicBezTo>
                <a:cubicBezTo>
                  <a:pt x="395" y="2021"/>
                  <a:pt x="364" y="1962"/>
                  <a:pt x="336" y="1906"/>
                </a:cubicBezTo>
                <a:cubicBezTo>
                  <a:pt x="315" y="1864"/>
                  <a:pt x="302" y="1822"/>
                  <a:pt x="272" y="1786"/>
                </a:cubicBezTo>
                <a:cubicBezTo>
                  <a:pt x="154" y="1644"/>
                  <a:pt x="240" y="1770"/>
                  <a:pt x="192" y="1698"/>
                </a:cubicBezTo>
                <a:cubicBezTo>
                  <a:pt x="167" y="1547"/>
                  <a:pt x="133" y="1399"/>
                  <a:pt x="96" y="1250"/>
                </a:cubicBezTo>
                <a:cubicBezTo>
                  <a:pt x="91" y="1230"/>
                  <a:pt x="34" y="1150"/>
                  <a:pt x="24" y="1122"/>
                </a:cubicBezTo>
                <a:cubicBezTo>
                  <a:pt x="20" y="1112"/>
                  <a:pt x="19" y="1101"/>
                  <a:pt x="16" y="1090"/>
                </a:cubicBezTo>
                <a:cubicBezTo>
                  <a:pt x="11" y="1074"/>
                  <a:pt x="0" y="1042"/>
                  <a:pt x="0" y="1042"/>
                </a:cubicBezTo>
                <a:cubicBezTo>
                  <a:pt x="9" y="908"/>
                  <a:pt x="16" y="961"/>
                  <a:pt x="0" y="882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26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7997D-5321-4199-8F2F-1BE4C1685892}" type="slidenum">
              <a:rPr lang="en-US">
                <a:solidFill>
                  <a:srgbClr val="000000"/>
                </a:solidFill>
              </a:rPr>
              <a:pPr/>
              <a:t>54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9891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49892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49893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49894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9895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49896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49897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49898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549899" name="AutoShape 11"/>
          <p:cNvCxnSpPr>
            <a:cxnSpLocks noChangeShapeType="1"/>
            <a:stCxn id="549891" idx="7"/>
            <a:endCxn id="549894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0" name="AutoShape 12"/>
          <p:cNvCxnSpPr>
            <a:cxnSpLocks noChangeShapeType="1"/>
            <a:stCxn id="549891" idx="6"/>
            <a:endCxn id="549895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1" name="AutoShape 13"/>
          <p:cNvCxnSpPr>
            <a:cxnSpLocks noChangeShapeType="1"/>
            <a:stCxn id="549891" idx="5"/>
            <a:endCxn id="549896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2" name="AutoShape 14"/>
          <p:cNvCxnSpPr>
            <a:cxnSpLocks noChangeShapeType="1"/>
            <a:stCxn id="549895" idx="7"/>
            <a:endCxn id="549892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3" name="AutoShape 15"/>
          <p:cNvCxnSpPr>
            <a:cxnSpLocks noChangeShapeType="1"/>
            <a:stCxn id="549897" idx="7"/>
            <a:endCxn id="549892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4" name="AutoShape 16"/>
          <p:cNvCxnSpPr>
            <a:cxnSpLocks noChangeShapeType="1"/>
            <a:stCxn id="549895" idx="5"/>
            <a:endCxn id="549898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5" name="AutoShape 17"/>
          <p:cNvCxnSpPr>
            <a:cxnSpLocks noChangeShapeType="1"/>
            <a:stCxn id="549898" idx="5"/>
            <a:endCxn id="549893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6" name="AutoShape 18"/>
          <p:cNvCxnSpPr>
            <a:cxnSpLocks noChangeShapeType="1"/>
            <a:stCxn id="549898" idx="6"/>
            <a:endCxn id="549897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7" name="AutoShape 19"/>
          <p:cNvCxnSpPr>
            <a:cxnSpLocks noChangeShapeType="1"/>
            <a:stCxn id="549897" idx="4"/>
            <a:endCxn id="549893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8" name="AutoShape 20"/>
          <p:cNvCxnSpPr>
            <a:cxnSpLocks noChangeShapeType="1"/>
            <a:stCxn id="549892" idx="3"/>
            <a:endCxn id="549898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9" name="AutoShape 21"/>
          <p:cNvCxnSpPr>
            <a:cxnSpLocks noChangeShapeType="1"/>
            <a:stCxn id="549895" idx="4"/>
            <a:endCxn id="549896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10" name="AutoShape 22"/>
          <p:cNvCxnSpPr>
            <a:cxnSpLocks noChangeShapeType="1"/>
            <a:stCxn id="549896" idx="6"/>
            <a:endCxn id="549898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11" name="AutoShape 23"/>
          <p:cNvCxnSpPr>
            <a:cxnSpLocks noChangeShapeType="1"/>
            <a:stCxn id="549894" idx="6"/>
            <a:endCxn id="549892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12" name="AutoShape 24"/>
          <p:cNvCxnSpPr>
            <a:cxnSpLocks noChangeShapeType="1"/>
            <a:stCxn id="549896" idx="6"/>
            <a:endCxn id="549893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13" name="AutoShape 25"/>
          <p:cNvCxnSpPr>
            <a:cxnSpLocks noChangeShapeType="1"/>
            <a:stCxn id="549892" idx="5"/>
            <a:endCxn id="549893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9915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49916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49917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49918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49919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49920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49921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49922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49923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49924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49925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49926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9927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49928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49929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9930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9932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9933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9934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9935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9936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9937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S = { s, 2, 3, 4, 5, 6, 7 }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PQ = { t }</a:t>
            </a:r>
          </a:p>
        </p:txBody>
      </p:sp>
      <p:sp>
        <p:nvSpPr>
          <p:cNvPr id="549938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9939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40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9941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9942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43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46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9947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48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35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9949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50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59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9951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52" name="Text Box 64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53" name="Text Box 65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51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9954" name="Text Box 66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55" name="Text Box 67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9968" name="Text Box 80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49956" name="Freeform 68"/>
          <p:cNvSpPr>
            <a:spLocks/>
          </p:cNvSpPr>
          <p:nvPr/>
        </p:nvSpPr>
        <p:spPr bwMode="auto">
          <a:xfrm>
            <a:off x="177800" y="1995488"/>
            <a:ext cx="8534400" cy="4786312"/>
          </a:xfrm>
          <a:custGeom>
            <a:avLst/>
            <a:gdLst>
              <a:gd name="T0" fmla="*/ 0 w 5376"/>
              <a:gd name="T1" fmla="*/ 903 h 3015"/>
              <a:gd name="T2" fmla="*/ 112 w 5376"/>
              <a:gd name="T3" fmla="*/ 623 h 3015"/>
              <a:gd name="T4" fmla="*/ 304 w 5376"/>
              <a:gd name="T5" fmla="*/ 519 h 3015"/>
              <a:gd name="T6" fmla="*/ 440 w 5376"/>
              <a:gd name="T7" fmla="*/ 447 h 3015"/>
              <a:gd name="T8" fmla="*/ 624 w 5376"/>
              <a:gd name="T9" fmla="*/ 415 h 3015"/>
              <a:gd name="T10" fmla="*/ 832 w 5376"/>
              <a:gd name="T11" fmla="*/ 375 h 3015"/>
              <a:gd name="T12" fmla="*/ 952 w 5376"/>
              <a:gd name="T13" fmla="*/ 335 h 3015"/>
              <a:gd name="T14" fmla="*/ 1432 w 5376"/>
              <a:gd name="T15" fmla="*/ 271 h 3015"/>
              <a:gd name="T16" fmla="*/ 1928 w 5376"/>
              <a:gd name="T17" fmla="*/ 311 h 3015"/>
              <a:gd name="T18" fmla="*/ 2640 w 5376"/>
              <a:gd name="T19" fmla="*/ 343 h 3015"/>
              <a:gd name="T20" fmla="*/ 4528 w 5376"/>
              <a:gd name="T21" fmla="*/ 130 h 3015"/>
              <a:gd name="T22" fmla="*/ 4955 w 5376"/>
              <a:gd name="T23" fmla="*/ 34 h 3015"/>
              <a:gd name="T24" fmla="*/ 5232 w 5376"/>
              <a:gd name="T25" fmla="*/ 34 h 3015"/>
              <a:gd name="T26" fmla="*/ 5371 w 5376"/>
              <a:gd name="T27" fmla="*/ 162 h 3015"/>
              <a:gd name="T28" fmla="*/ 5376 w 5376"/>
              <a:gd name="T29" fmla="*/ 295 h 3015"/>
              <a:gd name="T30" fmla="*/ 5368 w 5376"/>
              <a:gd name="T31" fmla="*/ 647 h 3015"/>
              <a:gd name="T32" fmla="*/ 5288 w 5376"/>
              <a:gd name="T33" fmla="*/ 879 h 3015"/>
              <a:gd name="T34" fmla="*/ 5240 w 5376"/>
              <a:gd name="T35" fmla="*/ 1015 h 3015"/>
              <a:gd name="T36" fmla="*/ 5216 w 5376"/>
              <a:gd name="T37" fmla="*/ 1111 h 3015"/>
              <a:gd name="T38" fmla="*/ 4936 w 5376"/>
              <a:gd name="T39" fmla="*/ 1439 h 3015"/>
              <a:gd name="T40" fmla="*/ 4488 w 5376"/>
              <a:gd name="T41" fmla="*/ 1807 h 3015"/>
              <a:gd name="T42" fmla="*/ 4056 w 5376"/>
              <a:gd name="T43" fmla="*/ 1911 h 3015"/>
              <a:gd name="T44" fmla="*/ 3704 w 5376"/>
              <a:gd name="T45" fmla="*/ 1951 h 3015"/>
              <a:gd name="T46" fmla="*/ 3448 w 5376"/>
              <a:gd name="T47" fmla="*/ 1991 h 3015"/>
              <a:gd name="T48" fmla="*/ 3088 w 5376"/>
              <a:gd name="T49" fmla="*/ 2071 h 3015"/>
              <a:gd name="T50" fmla="*/ 2912 w 5376"/>
              <a:gd name="T51" fmla="*/ 2095 h 3015"/>
              <a:gd name="T52" fmla="*/ 2800 w 5376"/>
              <a:gd name="T53" fmla="*/ 2063 h 3015"/>
              <a:gd name="T54" fmla="*/ 2704 w 5376"/>
              <a:gd name="T55" fmla="*/ 2111 h 3015"/>
              <a:gd name="T56" fmla="*/ 2552 w 5376"/>
              <a:gd name="T57" fmla="*/ 2135 h 3015"/>
              <a:gd name="T58" fmla="*/ 2408 w 5376"/>
              <a:gd name="T59" fmla="*/ 2239 h 3015"/>
              <a:gd name="T60" fmla="*/ 2304 w 5376"/>
              <a:gd name="T61" fmla="*/ 2303 h 3015"/>
              <a:gd name="T62" fmla="*/ 2048 w 5376"/>
              <a:gd name="T63" fmla="*/ 2511 h 3015"/>
              <a:gd name="T64" fmla="*/ 1968 w 5376"/>
              <a:gd name="T65" fmla="*/ 2567 h 3015"/>
              <a:gd name="T66" fmla="*/ 1904 w 5376"/>
              <a:gd name="T67" fmla="*/ 2687 h 3015"/>
              <a:gd name="T68" fmla="*/ 1856 w 5376"/>
              <a:gd name="T69" fmla="*/ 2799 h 3015"/>
              <a:gd name="T70" fmla="*/ 1680 w 5376"/>
              <a:gd name="T71" fmla="*/ 3015 h 3015"/>
              <a:gd name="T72" fmla="*/ 1208 w 5376"/>
              <a:gd name="T73" fmla="*/ 2975 h 3015"/>
              <a:gd name="T74" fmla="*/ 1008 w 5376"/>
              <a:gd name="T75" fmla="*/ 2919 h 3015"/>
              <a:gd name="T76" fmla="*/ 936 w 5376"/>
              <a:gd name="T77" fmla="*/ 2887 h 3015"/>
              <a:gd name="T78" fmla="*/ 888 w 5376"/>
              <a:gd name="T79" fmla="*/ 2775 h 3015"/>
              <a:gd name="T80" fmla="*/ 792 w 5376"/>
              <a:gd name="T81" fmla="*/ 2679 h 3015"/>
              <a:gd name="T82" fmla="*/ 736 w 5376"/>
              <a:gd name="T83" fmla="*/ 2599 h 3015"/>
              <a:gd name="T84" fmla="*/ 704 w 5376"/>
              <a:gd name="T85" fmla="*/ 2527 h 3015"/>
              <a:gd name="T86" fmla="*/ 680 w 5376"/>
              <a:gd name="T87" fmla="*/ 2503 h 3015"/>
              <a:gd name="T88" fmla="*/ 656 w 5376"/>
              <a:gd name="T89" fmla="*/ 2447 h 3015"/>
              <a:gd name="T90" fmla="*/ 472 w 5376"/>
              <a:gd name="T91" fmla="*/ 2215 h 3015"/>
              <a:gd name="T92" fmla="*/ 440 w 5376"/>
              <a:gd name="T93" fmla="*/ 2087 h 3015"/>
              <a:gd name="T94" fmla="*/ 336 w 5376"/>
              <a:gd name="T95" fmla="*/ 1927 h 3015"/>
              <a:gd name="T96" fmla="*/ 272 w 5376"/>
              <a:gd name="T97" fmla="*/ 1807 h 3015"/>
              <a:gd name="T98" fmla="*/ 192 w 5376"/>
              <a:gd name="T99" fmla="*/ 1719 h 3015"/>
              <a:gd name="T100" fmla="*/ 96 w 5376"/>
              <a:gd name="T101" fmla="*/ 1271 h 3015"/>
              <a:gd name="T102" fmla="*/ 24 w 5376"/>
              <a:gd name="T103" fmla="*/ 1143 h 3015"/>
              <a:gd name="T104" fmla="*/ 16 w 5376"/>
              <a:gd name="T105" fmla="*/ 1111 h 3015"/>
              <a:gd name="T106" fmla="*/ 0 w 5376"/>
              <a:gd name="T107" fmla="*/ 1063 h 3015"/>
              <a:gd name="T108" fmla="*/ 0 w 5376"/>
              <a:gd name="T109" fmla="*/ 903 h 3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76" h="3015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12" y="806"/>
                  <a:pt x="5288" y="879"/>
                </a:cubicBezTo>
                <a:cubicBezTo>
                  <a:pt x="5275" y="919"/>
                  <a:pt x="5274" y="988"/>
                  <a:pt x="5240" y="1015"/>
                </a:cubicBezTo>
                <a:cubicBezTo>
                  <a:pt x="5195" y="1051"/>
                  <a:pt x="5271" y="1105"/>
                  <a:pt x="5216" y="1111"/>
                </a:cubicBezTo>
                <a:cubicBezTo>
                  <a:pt x="5165" y="1181"/>
                  <a:pt x="5057" y="1323"/>
                  <a:pt x="4936" y="1439"/>
                </a:cubicBezTo>
                <a:cubicBezTo>
                  <a:pt x="4772" y="1472"/>
                  <a:pt x="4650" y="1767"/>
                  <a:pt x="4488" y="1807"/>
                </a:cubicBezTo>
                <a:cubicBezTo>
                  <a:pt x="4461" y="1814"/>
                  <a:pt x="4082" y="1902"/>
                  <a:pt x="4056" y="1911"/>
                </a:cubicBezTo>
                <a:cubicBezTo>
                  <a:pt x="4001" y="1966"/>
                  <a:pt x="3777" y="1927"/>
                  <a:pt x="3704" y="1951"/>
                </a:cubicBezTo>
                <a:cubicBezTo>
                  <a:pt x="3673" y="2043"/>
                  <a:pt x="3525" y="1972"/>
                  <a:pt x="3448" y="1991"/>
                </a:cubicBezTo>
                <a:cubicBezTo>
                  <a:pt x="3385" y="2007"/>
                  <a:pt x="3150" y="2050"/>
                  <a:pt x="3088" y="2071"/>
                </a:cubicBezTo>
                <a:cubicBezTo>
                  <a:pt x="3056" y="2082"/>
                  <a:pt x="2945" y="2092"/>
                  <a:pt x="2912" y="2095"/>
                </a:cubicBezTo>
                <a:cubicBezTo>
                  <a:pt x="2864" y="2094"/>
                  <a:pt x="2835" y="2060"/>
                  <a:pt x="2800" y="2063"/>
                </a:cubicBezTo>
                <a:cubicBezTo>
                  <a:pt x="2768" y="2074"/>
                  <a:pt x="2738" y="2100"/>
                  <a:pt x="2704" y="2111"/>
                </a:cubicBezTo>
                <a:cubicBezTo>
                  <a:pt x="2655" y="2127"/>
                  <a:pt x="2602" y="2125"/>
                  <a:pt x="2552" y="2135"/>
                </a:cubicBezTo>
                <a:cubicBezTo>
                  <a:pt x="2477" y="2132"/>
                  <a:pt x="2482" y="2246"/>
                  <a:pt x="2408" y="2239"/>
                </a:cubicBezTo>
                <a:cubicBezTo>
                  <a:pt x="2336" y="2233"/>
                  <a:pt x="2372" y="2326"/>
                  <a:pt x="2304" y="2303"/>
                </a:cubicBezTo>
                <a:cubicBezTo>
                  <a:pt x="2244" y="2348"/>
                  <a:pt x="2104" y="2467"/>
                  <a:pt x="2048" y="2511"/>
                </a:cubicBezTo>
                <a:cubicBezTo>
                  <a:pt x="2032" y="2506"/>
                  <a:pt x="1968" y="2567"/>
                  <a:pt x="1968" y="2567"/>
                </a:cubicBezTo>
                <a:cubicBezTo>
                  <a:pt x="1908" y="2590"/>
                  <a:pt x="1945" y="2659"/>
                  <a:pt x="1904" y="2687"/>
                </a:cubicBezTo>
                <a:cubicBezTo>
                  <a:pt x="1871" y="2720"/>
                  <a:pt x="1893" y="2744"/>
                  <a:pt x="1856" y="2799"/>
                </a:cubicBezTo>
                <a:cubicBezTo>
                  <a:pt x="1916" y="2889"/>
                  <a:pt x="1776" y="2983"/>
                  <a:pt x="1680" y="3015"/>
                </a:cubicBezTo>
                <a:cubicBezTo>
                  <a:pt x="1552" y="2929"/>
                  <a:pt x="1310" y="2977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000000"/>
              </a:solidFill>
            </a:endParaRPr>
          </a:p>
        </p:txBody>
      </p:sp>
      <p:sp>
        <p:nvSpPr>
          <p:cNvPr id="549957" name="Text Box 69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58" name="Text Box 70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50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9959" name="Text Box 71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60" name="Text Box 72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45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9963" name="Text Box 7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49964" name="Text Box 76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65" name="Text Box 77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49966" name="Text Box 78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49967" name="Text Box 79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9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3C7B6-FFCB-473A-9EA0-72A60806B540}" type="slidenum">
              <a:rPr lang="en-US">
                <a:solidFill>
                  <a:srgbClr val="000000"/>
                </a:solidFill>
              </a:rPr>
              <a:pPr/>
              <a:t>55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50915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50916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50917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50918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50919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50920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50921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50922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550923" name="AutoShape 11"/>
          <p:cNvCxnSpPr>
            <a:cxnSpLocks noChangeShapeType="1"/>
            <a:stCxn id="550915" idx="7"/>
            <a:endCxn id="550918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24" name="AutoShape 12"/>
          <p:cNvCxnSpPr>
            <a:cxnSpLocks noChangeShapeType="1"/>
            <a:stCxn id="550915" idx="6"/>
            <a:endCxn id="550919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25" name="AutoShape 13"/>
          <p:cNvCxnSpPr>
            <a:cxnSpLocks noChangeShapeType="1"/>
            <a:stCxn id="550915" idx="5"/>
            <a:endCxn id="550920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26" name="AutoShape 14"/>
          <p:cNvCxnSpPr>
            <a:cxnSpLocks noChangeShapeType="1"/>
            <a:stCxn id="550919" idx="7"/>
            <a:endCxn id="550916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27" name="AutoShape 15"/>
          <p:cNvCxnSpPr>
            <a:cxnSpLocks noChangeShapeType="1"/>
            <a:stCxn id="550921" idx="7"/>
            <a:endCxn id="550916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28" name="AutoShape 16"/>
          <p:cNvCxnSpPr>
            <a:cxnSpLocks noChangeShapeType="1"/>
            <a:stCxn id="550919" idx="5"/>
            <a:endCxn id="550922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29" name="AutoShape 17"/>
          <p:cNvCxnSpPr>
            <a:cxnSpLocks noChangeShapeType="1"/>
            <a:stCxn id="550922" idx="5"/>
            <a:endCxn id="550917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0" name="AutoShape 18"/>
          <p:cNvCxnSpPr>
            <a:cxnSpLocks noChangeShapeType="1"/>
            <a:stCxn id="550922" idx="6"/>
            <a:endCxn id="550921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1" name="AutoShape 19"/>
          <p:cNvCxnSpPr>
            <a:cxnSpLocks noChangeShapeType="1"/>
            <a:stCxn id="550921" idx="4"/>
            <a:endCxn id="550917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2" name="AutoShape 20"/>
          <p:cNvCxnSpPr>
            <a:cxnSpLocks noChangeShapeType="1"/>
            <a:stCxn id="550916" idx="3"/>
            <a:endCxn id="550922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3" name="AutoShape 21"/>
          <p:cNvCxnSpPr>
            <a:cxnSpLocks noChangeShapeType="1"/>
            <a:stCxn id="550919" idx="4"/>
            <a:endCxn id="550920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4" name="AutoShape 22"/>
          <p:cNvCxnSpPr>
            <a:cxnSpLocks noChangeShapeType="1"/>
            <a:stCxn id="550920" idx="6"/>
            <a:endCxn id="550922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5" name="AutoShape 23"/>
          <p:cNvCxnSpPr>
            <a:cxnSpLocks noChangeShapeType="1"/>
            <a:stCxn id="550918" idx="6"/>
            <a:endCxn id="550916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6" name="AutoShape 24"/>
          <p:cNvCxnSpPr>
            <a:cxnSpLocks noChangeShapeType="1"/>
            <a:stCxn id="550920" idx="6"/>
            <a:endCxn id="550917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7" name="AutoShape 25"/>
          <p:cNvCxnSpPr>
            <a:cxnSpLocks noChangeShapeType="1"/>
            <a:stCxn id="550916" idx="5"/>
            <a:endCxn id="550917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0939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50940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50941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50942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50943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50944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50945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50946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50947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50948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50949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50950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50951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50952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50953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0954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0956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50957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50958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0959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50960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0961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S = { s, 2, 3, 4, 5, 6, 7 }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PQ = { t }</a:t>
            </a:r>
          </a:p>
        </p:txBody>
      </p:sp>
      <p:sp>
        <p:nvSpPr>
          <p:cNvPr id="550962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50963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64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50965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50966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67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70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0971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72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35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0973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74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59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0975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76" name="Text Box 64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77" name="Text Box 65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51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0978" name="Text Box 66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79" name="Text Box 67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0981" name="Text Box 69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82" name="Text Box 70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50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0983" name="Text Box 71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84" name="Text Box 72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45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0985" name="AutoShape 73"/>
          <p:cNvSpPr>
            <a:spLocks noChangeArrowheads="1"/>
          </p:cNvSpPr>
          <p:nvPr/>
        </p:nvSpPr>
        <p:spPr bwMode="auto">
          <a:xfrm rot="16200000">
            <a:off x="6862763" y="62674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000000"/>
              </a:solidFill>
            </a:endParaRPr>
          </a:p>
        </p:txBody>
      </p:sp>
      <p:sp>
        <p:nvSpPr>
          <p:cNvPr id="550986" name="Text Box 74"/>
          <p:cNvSpPr txBox="1">
            <a:spLocks noChangeArrowheads="1"/>
          </p:cNvSpPr>
          <p:nvPr/>
        </p:nvSpPr>
        <p:spPr bwMode="auto">
          <a:xfrm>
            <a:off x="5867400" y="6256338"/>
            <a:ext cx="9461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A50021"/>
                </a:solidFill>
              </a:rPr>
              <a:t>delmin</a:t>
            </a:r>
          </a:p>
        </p:txBody>
      </p:sp>
      <p:sp>
        <p:nvSpPr>
          <p:cNvPr id="550987" name="Text Box 7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50988" name="Text Box 76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89" name="Text Box 77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0990" name="Text Box 78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0991" name="Text Box 79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0992" name="Text Box 80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50993" name="Freeform 81"/>
          <p:cNvSpPr>
            <a:spLocks/>
          </p:cNvSpPr>
          <p:nvPr/>
        </p:nvSpPr>
        <p:spPr bwMode="auto">
          <a:xfrm>
            <a:off x="177800" y="1995488"/>
            <a:ext cx="8534400" cy="4786312"/>
          </a:xfrm>
          <a:custGeom>
            <a:avLst/>
            <a:gdLst>
              <a:gd name="T0" fmla="*/ 0 w 5376"/>
              <a:gd name="T1" fmla="*/ 903 h 3015"/>
              <a:gd name="T2" fmla="*/ 112 w 5376"/>
              <a:gd name="T3" fmla="*/ 623 h 3015"/>
              <a:gd name="T4" fmla="*/ 304 w 5376"/>
              <a:gd name="T5" fmla="*/ 519 h 3015"/>
              <a:gd name="T6" fmla="*/ 440 w 5376"/>
              <a:gd name="T7" fmla="*/ 447 h 3015"/>
              <a:gd name="T8" fmla="*/ 624 w 5376"/>
              <a:gd name="T9" fmla="*/ 415 h 3015"/>
              <a:gd name="T10" fmla="*/ 832 w 5376"/>
              <a:gd name="T11" fmla="*/ 375 h 3015"/>
              <a:gd name="T12" fmla="*/ 952 w 5376"/>
              <a:gd name="T13" fmla="*/ 335 h 3015"/>
              <a:gd name="T14" fmla="*/ 1432 w 5376"/>
              <a:gd name="T15" fmla="*/ 271 h 3015"/>
              <a:gd name="T16" fmla="*/ 1928 w 5376"/>
              <a:gd name="T17" fmla="*/ 311 h 3015"/>
              <a:gd name="T18" fmla="*/ 2640 w 5376"/>
              <a:gd name="T19" fmla="*/ 343 h 3015"/>
              <a:gd name="T20" fmla="*/ 4528 w 5376"/>
              <a:gd name="T21" fmla="*/ 130 h 3015"/>
              <a:gd name="T22" fmla="*/ 4955 w 5376"/>
              <a:gd name="T23" fmla="*/ 34 h 3015"/>
              <a:gd name="T24" fmla="*/ 5232 w 5376"/>
              <a:gd name="T25" fmla="*/ 34 h 3015"/>
              <a:gd name="T26" fmla="*/ 5371 w 5376"/>
              <a:gd name="T27" fmla="*/ 162 h 3015"/>
              <a:gd name="T28" fmla="*/ 5376 w 5376"/>
              <a:gd name="T29" fmla="*/ 295 h 3015"/>
              <a:gd name="T30" fmla="*/ 5368 w 5376"/>
              <a:gd name="T31" fmla="*/ 647 h 3015"/>
              <a:gd name="T32" fmla="*/ 5288 w 5376"/>
              <a:gd name="T33" fmla="*/ 879 h 3015"/>
              <a:gd name="T34" fmla="*/ 5240 w 5376"/>
              <a:gd name="T35" fmla="*/ 1015 h 3015"/>
              <a:gd name="T36" fmla="*/ 5216 w 5376"/>
              <a:gd name="T37" fmla="*/ 1111 h 3015"/>
              <a:gd name="T38" fmla="*/ 4936 w 5376"/>
              <a:gd name="T39" fmla="*/ 1439 h 3015"/>
              <a:gd name="T40" fmla="*/ 4488 w 5376"/>
              <a:gd name="T41" fmla="*/ 1807 h 3015"/>
              <a:gd name="T42" fmla="*/ 4056 w 5376"/>
              <a:gd name="T43" fmla="*/ 1911 h 3015"/>
              <a:gd name="T44" fmla="*/ 3704 w 5376"/>
              <a:gd name="T45" fmla="*/ 1951 h 3015"/>
              <a:gd name="T46" fmla="*/ 3448 w 5376"/>
              <a:gd name="T47" fmla="*/ 1991 h 3015"/>
              <a:gd name="T48" fmla="*/ 3088 w 5376"/>
              <a:gd name="T49" fmla="*/ 2071 h 3015"/>
              <a:gd name="T50" fmla="*/ 2912 w 5376"/>
              <a:gd name="T51" fmla="*/ 2095 h 3015"/>
              <a:gd name="T52" fmla="*/ 2800 w 5376"/>
              <a:gd name="T53" fmla="*/ 2063 h 3015"/>
              <a:gd name="T54" fmla="*/ 2704 w 5376"/>
              <a:gd name="T55" fmla="*/ 2111 h 3015"/>
              <a:gd name="T56" fmla="*/ 2552 w 5376"/>
              <a:gd name="T57" fmla="*/ 2135 h 3015"/>
              <a:gd name="T58" fmla="*/ 2408 w 5376"/>
              <a:gd name="T59" fmla="*/ 2239 h 3015"/>
              <a:gd name="T60" fmla="*/ 2304 w 5376"/>
              <a:gd name="T61" fmla="*/ 2303 h 3015"/>
              <a:gd name="T62" fmla="*/ 2048 w 5376"/>
              <a:gd name="T63" fmla="*/ 2511 h 3015"/>
              <a:gd name="T64" fmla="*/ 1968 w 5376"/>
              <a:gd name="T65" fmla="*/ 2567 h 3015"/>
              <a:gd name="T66" fmla="*/ 1904 w 5376"/>
              <a:gd name="T67" fmla="*/ 2687 h 3015"/>
              <a:gd name="T68" fmla="*/ 1856 w 5376"/>
              <a:gd name="T69" fmla="*/ 2799 h 3015"/>
              <a:gd name="T70" fmla="*/ 1680 w 5376"/>
              <a:gd name="T71" fmla="*/ 3015 h 3015"/>
              <a:gd name="T72" fmla="*/ 1208 w 5376"/>
              <a:gd name="T73" fmla="*/ 2975 h 3015"/>
              <a:gd name="T74" fmla="*/ 1008 w 5376"/>
              <a:gd name="T75" fmla="*/ 2919 h 3015"/>
              <a:gd name="T76" fmla="*/ 936 w 5376"/>
              <a:gd name="T77" fmla="*/ 2887 h 3015"/>
              <a:gd name="T78" fmla="*/ 888 w 5376"/>
              <a:gd name="T79" fmla="*/ 2775 h 3015"/>
              <a:gd name="T80" fmla="*/ 792 w 5376"/>
              <a:gd name="T81" fmla="*/ 2679 h 3015"/>
              <a:gd name="T82" fmla="*/ 736 w 5376"/>
              <a:gd name="T83" fmla="*/ 2599 h 3015"/>
              <a:gd name="T84" fmla="*/ 704 w 5376"/>
              <a:gd name="T85" fmla="*/ 2527 h 3015"/>
              <a:gd name="T86" fmla="*/ 680 w 5376"/>
              <a:gd name="T87" fmla="*/ 2503 h 3015"/>
              <a:gd name="T88" fmla="*/ 656 w 5376"/>
              <a:gd name="T89" fmla="*/ 2447 h 3015"/>
              <a:gd name="T90" fmla="*/ 472 w 5376"/>
              <a:gd name="T91" fmla="*/ 2215 h 3015"/>
              <a:gd name="T92" fmla="*/ 440 w 5376"/>
              <a:gd name="T93" fmla="*/ 2087 h 3015"/>
              <a:gd name="T94" fmla="*/ 336 w 5376"/>
              <a:gd name="T95" fmla="*/ 1927 h 3015"/>
              <a:gd name="T96" fmla="*/ 272 w 5376"/>
              <a:gd name="T97" fmla="*/ 1807 h 3015"/>
              <a:gd name="T98" fmla="*/ 192 w 5376"/>
              <a:gd name="T99" fmla="*/ 1719 h 3015"/>
              <a:gd name="T100" fmla="*/ 96 w 5376"/>
              <a:gd name="T101" fmla="*/ 1271 h 3015"/>
              <a:gd name="T102" fmla="*/ 24 w 5376"/>
              <a:gd name="T103" fmla="*/ 1143 h 3015"/>
              <a:gd name="T104" fmla="*/ 16 w 5376"/>
              <a:gd name="T105" fmla="*/ 1111 h 3015"/>
              <a:gd name="T106" fmla="*/ 0 w 5376"/>
              <a:gd name="T107" fmla="*/ 1063 h 3015"/>
              <a:gd name="T108" fmla="*/ 0 w 5376"/>
              <a:gd name="T109" fmla="*/ 903 h 3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76" h="3015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12" y="806"/>
                  <a:pt x="5288" y="879"/>
                </a:cubicBezTo>
                <a:cubicBezTo>
                  <a:pt x="5275" y="919"/>
                  <a:pt x="5274" y="988"/>
                  <a:pt x="5240" y="1015"/>
                </a:cubicBezTo>
                <a:cubicBezTo>
                  <a:pt x="5195" y="1051"/>
                  <a:pt x="5271" y="1105"/>
                  <a:pt x="5216" y="1111"/>
                </a:cubicBezTo>
                <a:cubicBezTo>
                  <a:pt x="5165" y="1181"/>
                  <a:pt x="5057" y="1323"/>
                  <a:pt x="4936" y="1439"/>
                </a:cubicBezTo>
                <a:cubicBezTo>
                  <a:pt x="4772" y="1472"/>
                  <a:pt x="4650" y="1767"/>
                  <a:pt x="4488" y="1807"/>
                </a:cubicBezTo>
                <a:cubicBezTo>
                  <a:pt x="4461" y="1814"/>
                  <a:pt x="4082" y="1902"/>
                  <a:pt x="4056" y="1911"/>
                </a:cubicBezTo>
                <a:cubicBezTo>
                  <a:pt x="4001" y="1966"/>
                  <a:pt x="3777" y="1927"/>
                  <a:pt x="3704" y="1951"/>
                </a:cubicBezTo>
                <a:cubicBezTo>
                  <a:pt x="3673" y="2043"/>
                  <a:pt x="3525" y="1972"/>
                  <a:pt x="3448" y="1991"/>
                </a:cubicBezTo>
                <a:cubicBezTo>
                  <a:pt x="3385" y="2007"/>
                  <a:pt x="3150" y="2050"/>
                  <a:pt x="3088" y="2071"/>
                </a:cubicBezTo>
                <a:cubicBezTo>
                  <a:pt x="3056" y="2082"/>
                  <a:pt x="2945" y="2092"/>
                  <a:pt x="2912" y="2095"/>
                </a:cubicBezTo>
                <a:cubicBezTo>
                  <a:pt x="2864" y="2094"/>
                  <a:pt x="2835" y="2060"/>
                  <a:pt x="2800" y="2063"/>
                </a:cubicBezTo>
                <a:cubicBezTo>
                  <a:pt x="2768" y="2074"/>
                  <a:pt x="2738" y="2100"/>
                  <a:pt x="2704" y="2111"/>
                </a:cubicBezTo>
                <a:cubicBezTo>
                  <a:pt x="2655" y="2127"/>
                  <a:pt x="2602" y="2125"/>
                  <a:pt x="2552" y="2135"/>
                </a:cubicBezTo>
                <a:cubicBezTo>
                  <a:pt x="2477" y="2132"/>
                  <a:pt x="2482" y="2246"/>
                  <a:pt x="2408" y="2239"/>
                </a:cubicBezTo>
                <a:cubicBezTo>
                  <a:pt x="2336" y="2233"/>
                  <a:pt x="2372" y="2326"/>
                  <a:pt x="2304" y="2303"/>
                </a:cubicBezTo>
                <a:cubicBezTo>
                  <a:pt x="2244" y="2348"/>
                  <a:pt x="2104" y="2467"/>
                  <a:pt x="2048" y="2511"/>
                </a:cubicBezTo>
                <a:cubicBezTo>
                  <a:pt x="2032" y="2506"/>
                  <a:pt x="1968" y="2567"/>
                  <a:pt x="1968" y="2567"/>
                </a:cubicBezTo>
                <a:cubicBezTo>
                  <a:pt x="1908" y="2590"/>
                  <a:pt x="1945" y="2659"/>
                  <a:pt x="1904" y="2687"/>
                </a:cubicBezTo>
                <a:cubicBezTo>
                  <a:pt x="1871" y="2720"/>
                  <a:pt x="1893" y="2744"/>
                  <a:pt x="1856" y="2799"/>
                </a:cubicBezTo>
                <a:cubicBezTo>
                  <a:pt x="1916" y="2889"/>
                  <a:pt x="1776" y="2983"/>
                  <a:pt x="1680" y="3015"/>
                </a:cubicBezTo>
                <a:cubicBezTo>
                  <a:pt x="1552" y="2929"/>
                  <a:pt x="1310" y="2977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59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EDED7-A7E8-41D8-9E47-CBE227869F86}" type="slidenum">
              <a:rPr lang="en-US">
                <a:solidFill>
                  <a:srgbClr val="000000"/>
                </a:solidFill>
              </a:rPr>
              <a:pPr/>
              <a:t>56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51939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51940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51941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51942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51943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51944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51945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51946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551947" name="AutoShape 11"/>
          <p:cNvCxnSpPr>
            <a:cxnSpLocks noChangeShapeType="1"/>
            <a:stCxn id="551939" idx="7"/>
            <a:endCxn id="551942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48" name="AutoShape 12"/>
          <p:cNvCxnSpPr>
            <a:cxnSpLocks noChangeShapeType="1"/>
            <a:stCxn id="551939" idx="6"/>
            <a:endCxn id="551943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49" name="AutoShape 13"/>
          <p:cNvCxnSpPr>
            <a:cxnSpLocks noChangeShapeType="1"/>
            <a:stCxn id="551939" idx="5"/>
            <a:endCxn id="551944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0" name="AutoShape 14"/>
          <p:cNvCxnSpPr>
            <a:cxnSpLocks noChangeShapeType="1"/>
            <a:stCxn id="551943" idx="7"/>
            <a:endCxn id="551940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1" name="AutoShape 15"/>
          <p:cNvCxnSpPr>
            <a:cxnSpLocks noChangeShapeType="1"/>
            <a:stCxn id="551945" idx="7"/>
            <a:endCxn id="551940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2" name="AutoShape 16"/>
          <p:cNvCxnSpPr>
            <a:cxnSpLocks noChangeShapeType="1"/>
            <a:stCxn id="551943" idx="5"/>
            <a:endCxn id="551946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3" name="AutoShape 17"/>
          <p:cNvCxnSpPr>
            <a:cxnSpLocks noChangeShapeType="1"/>
            <a:stCxn id="551946" idx="5"/>
            <a:endCxn id="551941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4" name="AutoShape 18"/>
          <p:cNvCxnSpPr>
            <a:cxnSpLocks noChangeShapeType="1"/>
            <a:stCxn id="551946" idx="6"/>
            <a:endCxn id="551945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5" name="AutoShape 19"/>
          <p:cNvCxnSpPr>
            <a:cxnSpLocks noChangeShapeType="1"/>
            <a:stCxn id="551945" idx="4"/>
            <a:endCxn id="551941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6" name="AutoShape 20"/>
          <p:cNvCxnSpPr>
            <a:cxnSpLocks noChangeShapeType="1"/>
            <a:stCxn id="551940" idx="3"/>
            <a:endCxn id="551946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7" name="AutoShape 21"/>
          <p:cNvCxnSpPr>
            <a:cxnSpLocks noChangeShapeType="1"/>
            <a:stCxn id="551943" idx="4"/>
            <a:endCxn id="551944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8" name="AutoShape 22"/>
          <p:cNvCxnSpPr>
            <a:cxnSpLocks noChangeShapeType="1"/>
            <a:stCxn id="551944" idx="6"/>
            <a:endCxn id="551946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9" name="AutoShape 23"/>
          <p:cNvCxnSpPr>
            <a:cxnSpLocks noChangeShapeType="1"/>
            <a:stCxn id="551942" idx="6"/>
            <a:endCxn id="551940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60" name="AutoShape 24"/>
          <p:cNvCxnSpPr>
            <a:cxnSpLocks noChangeShapeType="1"/>
            <a:stCxn id="551944" idx="6"/>
            <a:endCxn id="551941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61" name="AutoShape 25"/>
          <p:cNvCxnSpPr>
            <a:cxnSpLocks noChangeShapeType="1"/>
            <a:stCxn id="551940" idx="5"/>
            <a:endCxn id="551941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1962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51963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51964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51965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51966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51967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51968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51969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51970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51971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51972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51973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51974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51975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51976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51977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1978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1980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51981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51982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1983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51984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1985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S = { s, 2, 3, 4, 5, 6, 7, t }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PQ = { }</a:t>
            </a:r>
          </a:p>
        </p:txBody>
      </p:sp>
      <p:sp>
        <p:nvSpPr>
          <p:cNvPr id="551986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51987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1988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51989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51990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1991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1994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1995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1996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35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1997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1998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59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1999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2000" name="Text Box 64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2001" name="Text Box 65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51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2002" name="Text Box 66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2003" name="Text Box 67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2005" name="Text Box 69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2006" name="Text Box 70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50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2007" name="Text Box 71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2008" name="Text Box 72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45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2011" name="Text Box 7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52012" name="Text Box 76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2013" name="Text Box 77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2014" name="Text Box 78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2015" name="Text Box 79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2016" name="Freeform 80"/>
          <p:cNvSpPr>
            <a:spLocks/>
          </p:cNvSpPr>
          <p:nvPr/>
        </p:nvSpPr>
        <p:spPr bwMode="auto">
          <a:xfrm>
            <a:off x="177800" y="1995488"/>
            <a:ext cx="8788400" cy="4730750"/>
          </a:xfrm>
          <a:custGeom>
            <a:avLst/>
            <a:gdLst>
              <a:gd name="T0" fmla="*/ 0 w 5536"/>
              <a:gd name="T1" fmla="*/ 903 h 2980"/>
              <a:gd name="T2" fmla="*/ 112 w 5536"/>
              <a:gd name="T3" fmla="*/ 623 h 2980"/>
              <a:gd name="T4" fmla="*/ 304 w 5536"/>
              <a:gd name="T5" fmla="*/ 519 h 2980"/>
              <a:gd name="T6" fmla="*/ 440 w 5536"/>
              <a:gd name="T7" fmla="*/ 447 h 2980"/>
              <a:gd name="T8" fmla="*/ 624 w 5536"/>
              <a:gd name="T9" fmla="*/ 415 h 2980"/>
              <a:gd name="T10" fmla="*/ 832 w 5536"/>
              <a:gd name="T11" fmla="*/ 375 h 2980"/>
              <a:gd name="T12" fmla="*/ 952 w 5536"/>
              <a:gd name="T13" fmla="*/ 335 h 2980"/>
              <a:gd name="T14" fmla="*/ 1432 w 5536"/>
              <a:gd name="T15" fmla="*/ 271 h 2980"/>
              <a:gd name="T16" fmla="*/ 1928 w 5536"/>
              <a:gd name="T17" fmla="*/ 311 h 2980"/>
              <a:gd name="T18" fmla="*/ 2640 w 5536"/>
              <a:gd name="T19" fmla="*/ 343 h 2980"/>
              <a:gd name="T20" fmla="*/ 4528 w 5536"/>
              <a:gd name="T21" fmla="*/ 130 h 2980"/>
              <a:gd name="T22" fmla="*/ 4955 w 5536"/>
              <a:gd name="T23" fmla="*/ 34 h 2980"/>
              <a:gd name="T24" fmla="*/ 5232 w 5536"/>
              <a:gd name="T25" fmla="*/ 34 h 2980"/>
              <a:gd name="T26" fmla="*/ 5371 w 5536"/>
              <a:gd name="T27" fmla="*/ 162 h 2980"/>
              <a:gd name="T28" fmla="*/ 5376 w 5536"/>
              <a:gd name="T29" fmla="*/ 295 h 2980"/>
              <a:gd name="T30" fmla="*/ 5368 w 5536"/>
              <a:gd name="T31" fmla="*/ 647 h 2980"/>
              <a:gd name="T32" fmla="*/ 5354 w 5536"/>
              <a:gd name="T33" fmla="*/ 889 h 2980"/>
              <a:gd name="T34" fmla="*/ 5366 w 5536"/>
              <a:gd name="T35" fmla="*/ 1143 h 2980"/>
              <a:gd name="T36" fmla="*/ 5403 w 5536"/>
              <a:gd name="T37" fmla="*/ 1604 h 2980"/>
              <a:gd name="T38" fmla="*/ 5427 w 5536"/>
              <a:gd name="T39" fmla="*/ 2283 h 2980"/>
              <a:gd name="T40" fmla="*/ 5451 w 5536"/>
              <a:gd name="T41" fmla="*/ 2658 h 2980"/>
              <a:gd name="T42" fmla="*/ 5342 w 5536"/>
              <a:gd name="T43" fmla="*/ 2901 h 2980"/>
              <a:gd name="T44" fmla="*/ 4288 w 5536"/>
              <a:gd name="T45" fmla="*/ 2901 h 2980"/>
              <a:gd name="T46" fmla="*/ 2082 w 5536"/>
              <a:gd name="T47" fmla="*/ 2949 h 2980"/>
              <a:gd name="T48" fmla="*/ 1208 w 5536"/>
              <a:gd name="T49" fmla="*/ 2975 h 2980"/>
              <a:gd name="T50" fmla="*/ 1008 w 5536"/>
              <a:gd name="T51" fmla="*/ 2919 h 2980"/>
              <a:gd name="T52" fmla="*/ 936 w 5536"/>
              <a:gd name="T53" fmla="*/ 2887 h 2980"/>
              <a:gd name="T54" fmla="*/ 888 w 5536"/>
              <a:gd name="T55" fmla="*/ 2775 h 2980"/>
              <a:gd name="T56" fmla="*/ 792 w 5536"/>
              <a:gd name="T57" fmla="*/ 2679 h 2980"/>
              <a:gd name="T58" fmla="*/ 736 w 5536"/>
              <a:gd name="T59" fmla="*/ 2599 h 2980"/>
              <a:gd name="T60" fmla="*/ 704 w 5536"/>
              <a:gd name="T61" fmla="*/ 2527 h 2980"/>
              <a:gd name="T62" fmla="*/ 680 w 5536"/>
              <a:gd name="T63" fmla="*/ 2503 h 2980"/>
              <a:gd name="T64" fmla="*/ 656 w 5536"/>
              <a:gd name="T65" fmla="*/ 2447 h 2980"/>
              <a:gd name="T66" fmla="*/ 472 w 5536"/>
              <a:gd name="T67" fmla="*/ 2215 h 2980"/>
              <a:gd name="T68" fmla="*/ 440 w 5536"/>
              <a:gd name="T69" fmla="*/ 2087 h 2980"/>
              <a:gd name="T70" fmla="*/ 336 w 5536"/>
              <a:gd name="T71" fmla="*/ 1927 h 2980"/>
              <a:gd name="T72" fmla="*/ 272 w 5536"/>
              <a:gd name="T73" fmla="*/ 1807 h 2980"/>
              <a:gd name="T74" fmla="*/ 192 w 5536"/>
              <a:gd name="T75" fmla="*/ 1719 h 2980"/>
              <a:gd name="T76" fmla="*/ 96 w 5536"/>
              <a:gd name="T77" fmla="*/ 1271 h 2980"/>
              <a:gd name="T78" fmla="*/ 24 w 5536"/>
              <a:gd name="T79" fmla="*/ 1143 h 2980"/>
              <a:gd name="T80" fmla="*/ 16 w 5536"/>
              <a:gd name="T81" fmla="*/ 1111 h 2980"/>
              <a:gd name="T82" fmla="*/ 0 w 5536"/>
              <a:gd name="T83" fmla="*/ 1063 h 2980"/>
              <a:gd name="T84" fmla="*/ 0 w 5536"/>
              <a:gd name="T85" fmla="*/ 903 h 2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536" h="2980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78" y="816"/>
                  <a:pt x="5354" y="889"/>
                </a:cubicBezTo>
                <a:cubicBezTo>
                  <a:pt x="5354" y="967"/>
                  <a:pt x="5358" y="1024"/>
                  <a:pt x="5366" y="1143"/>
                </a:cubicBezTo>
                <a:cubicBezTo>
                  <a:pt x="5374" y="1262"/>
                  <a:pt x="5393" y="1414"/>
                  <a:pt x="5403" y="1604"/>
                </a:cubicBezTo>
                <a:cubicBezTo>
                  <a:pt x="5413" y="1794"/>
                  <a:pt x="5419" y="2107"/>
                  <a:pt x="5427" y="2283"/>
                </a:cubicBezTo>
                <a:cubicBezTo>
                  <a:pt x="5434" y="2455"/>
                  <a:pt x="5465" y="2555"/>
                  <a:pt x="5451" y="2658"/>
                </a:cubicBezTo>
                <a:cubicBezTo>
                  <a:pt x="5437" y="2761"/>
                  <a:pt x="5536" y="2861"/>
                  <a:pt x="5342" y="2901"/>
                </a:cubicBezTo>
                <a:cubicBezTo>
                  <a:pt x="5148" y="2941"/>
                  <a:pt x="4575" y="2897"/>
                  <a:pt x="4288" y="2901"/>
                </a:cubicBezTo>
                <a:cubicBezTo>
                  <a:pt x="3745" y="2909"/>
                  <a:pt x="2595" y="2937"/>
                  <a:pt x="2082" y="2949"/>
                </a:cubicBezTo>
                <a:cubicBezTo>
                  <a:pt x="1678" y="2961"/>
                  <a:pt x="1387" y="2980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5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348E0-5501-4213-B688-5E75B12DA438}" type="slidenum">
              <a:rPr lang="en-US">
                <a:solidFill>
                  <a:srgbClr val="000000"/>
                </a:solidFill>
              </a:rPr>
              <a:pPr/>
              <a:t>57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55011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55012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55013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55014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55015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55016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55017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55018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555019" name="AutoShape 11"/>
          <p:cNvCxnSpPr>
            <a:cxnSpLocks noChangeShapeType="1"/>
            <a:stCxn id="555011" idx="7"/>
            <a:endCxn id="555014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0" name="AutoShape 12"/>
          <p:cNvCxnSpPr>
            <a:cxnSpLocks noChangeShapeType="1"/>
            <a:stCxn id="555011" idx="6"/>
            <a:endCxn id="555015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1" name="AutoShape 13"/>
          <p:cNvCxnSpPr>
            <a:cxnSpLocks noChangeShapeType="1"/>
            <a:stCxn id="555011" idx="5"/>
            <a:endCxn id="555016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2" name="AutoShape 14"/>
          <p:cNvCxnSpPr>
            <a:cxnSpLocks noChangeShapeType="1"/>
            <a:stCxn id="555015" idx="7"/>
            <a:endCxn id="555012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3" name="AutoShape 15"/>
          <p:cNvCxnSpPr>
            <a:cxnSpLocks noChangeShapeType="1"/>
            <a:stCxn id="555017" idx="7"/>
            <a:endCxn id="555012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4" name="AutoShape 16"/>
          <p:cNvCxnSpPr>
            <a:cxnSpLocks noChangeShapeType="1"/>
            <a:stCxn id="555015" idx="5"/>
            <a:endCxn id="555018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5" name="AutoShape 17"/>
          <p:cNvCxnSpPr>
            <a:cxnSpLocks noChangeShapeType="1"/>
            <a:stCxn id="555018" idx="5"/>
            <a:endCxn id="555013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6" name="AutoShape 18"/>
          <p:cNvCxnSpPr>
            <a:cxnSpLocks noChangeShapeType="1"/>
            <a:stCxn id="555018" idx="6"/>
            <a:endCxn id="555017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7" name="AutoShape 19"/>
          <p:cNvCxnSpPr>
            <a:cxnSpLocks noChangeShapeType="1"/>
            <a:stCxn id="555017" idx="4"/>
            <a:endCxn id="555013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8" name="AutoShape 20"/>
          <p:cNvCxnSpPr>
            <a:cxnSpLocks noChangeShapeType="1"/>
            <a:stCxn id="555012" idx="3"/>
            <a:endCxn id="555018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9" name="AutoShape 21"/>
          <p:cNvCxnSpPr>
            <a:cxnSpLocks noChangeShapeType="1"/>
            <a:stCxn id="555015" idx="4"/>
            <a:endCxn id="555016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30" name="AutoShape 22"/>
          <p:cNvCxnSpPr>
            <a:cxnSpLocks noChangeShapeType="1"/>
            <a:stCxn id="555016" idx="6"/>
            <a:endCxn id="555018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31" name="AutoShape 23"/>
          <p:cNvCxnSpPr>
            <a:cxnSpLocks noChangeShapeType="1"/>
            <a:stCxn id="555014" idx="6"/>
            <a:endCxn id="555012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32" name="AutoShape 24"/>
          <p:cNvCxnSpPr>
            <a:cxnSpLocks noChangeShapeType="1"/>
            <a:stCxn id="555016" idx="6"/>
            <a:endCxn id="555013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33" name="AutoShape 25"/>
          <p:cNvCxnSpPr>
            <a:cxnSpLocks noChangeShapeType="1"/>
            <a:stCxn id="555012" idx="5"/>
            <a:endCxn id="555013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5034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24</a:t>
            </a:r>
          </a:p>
        </p:txBody>
      </p:sp>
      <p:sp>
        <p:nvSpPr>
          <p:cNvPr id="555035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18</a:t>
            </a:r>
          </a:p>
        </p:txBody>
      </p:sp>
      <p:sp>
        <p:nvSpPr>
          <p:cNvPr id="555036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555037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9</a:t>
            </a:r>
          </a:p>
        </p:txBody>
      </p:sp>
      <p:sp>
        <p:nvSpPr>
          <p:cNvPr id="555038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14</a:t>
            </a:r>
          </a:p>
        </p:txBody>
      </p:sp>
      <p:sp>
        <p:nvSpPr>
          <p:cNvPr id="555039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15</a:t>
            </a:r>
          </a:p>
        </p:txBody>
      </p:sp>
      <p:sp>
        <p:nvSpPr>
          <p:cNvPr id="555040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555041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30</a:t>
            </a:r>
          </a:p>
        </p:txBody>
      </p:sp>
      <p:sp>
        <p:nvSpPr>
          <p:cNvPr id="555042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20</a:t>
            </a:r>
          </a:p>
        </p:txBody>
      </p:sp>
      <p:sp>
        <p:nvSpPr>
          <p:cNvPr id="555043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44</a:t>
            </a:r>
          </a:p>
        </p:txBody>
      </p:sp>
      <p:sp>
        <p:nvSpPr>
          <p:cNvPr id="555044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16</a:t>
            </a:r>
          </a:p>
        </p:txBody>
      </p:sp>
      <p:sp>
        <p:nvSpPr>
          <p:cNvPr id="555045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11</a:t>
            </a:r>
          </a:p>
        </p:txBody>
      </p:sp>
      <p:sp>
        <p:nvSpPr>
          <p:cNvPr id="555046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55047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19</a:t>
            </a:r>
          </a:p>
        </p:txBody>
      </p:sp>
      <p:sp>
        <p:nvSpPr>
          <p:cNvPr id="555048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smtClean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555049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15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5050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9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5051" name="Text Box 43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55052" name="Text Box 44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55053" name="Text Box 45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14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5054" name="Text Box 46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55055" name="Text Box 47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0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5056" name="Text Box 48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S = { s, 2, 3, 4, 5, 6, 7, t }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smtClean="0">
                <a:solidFill>
                  <a:srgbClr val="000000"/>
                </a:solidFill>
              </a:rPr>
              <a:t>PQ = { }</a:t>
            </a:r>
          </a:p>
        </p:txBody>
      </p:sp>
      <p:sp>
        <p:nvSpPr>
          <p:cNvPr id="555057" name="Text Box 49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55058" name="Text Box 50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59" name="Text Box 51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55060" name="Text Box 52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55061" name="Text Box 53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62" name="Text Box 54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63" name="Text Box 55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44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5064" name="Text Box 56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65" name="Text Box 57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35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5066" name="Text Box 58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67" name="Text Box 59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59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5068" name="Text Box 60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69" name="Text Box 61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70" name="Text Box 62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51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5071" name="Text Box 63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72" name="Text Box 64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34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5073" name="Text Box 65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74" name="Text Box 66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50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5075" name="Text Box 67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76" name="Text Box 68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45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5077" name="Text Box 69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mtClean="0">
                <a:solidFill>
                  <a:srgbClr val="006600"/>
                </a:solidFill>
              </a:rPr>
              <a:t> </a:t>
            </a:r>
            <a:r>
              <a:rPr kumimoji="1" lang="en-US" smtClean="0">
                <a:solidFill>
                  <a:srgbClr val="006600"/>
                </a:solidFill>
                <a:sym typeface="Symbol" pitchFamily="18" charset="2"/>
              </a:rPr>
              <a:t></a:t>
            </a:r>
            <a:endParaRPr kumimoji="1" lang="en-US" smtClean="0">
              <a:solidFill>
                <a:srgbClr val="006600"/>
              </a:solidFill>
            </a:endParaRPr>
          </a:p>
        </p:txBody>
      </p:sp>
      <p:sp>
        <p:nvSpPr>
          <p:cNvPr id="555078" name="Text Box 70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79" name="Text Box 71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33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  <p:sp>
        <p:nvSpPr>
          <p:cNvPr id="555080" name="Text Box 72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55081" name="Text Box 73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smtClean="0">
                <a:solidFill>
                  <a:srgbClr val="006600"/>
                </a:solidFill>
              </a:rPr>
              <a:t> </a:t>
            </a:r>
            <a:r>
              <a:rPr kumimoji="1" lang="en-US" sz="1600" smtClean="0">
                <a:solidFill>
                  <a:srgbClr val="006600"/>
                </a:solidFill>
                <a:sym typeface="Symbol" pitchFamily="18" charset="2"/>
              </a:rPr>
              <a:t>32</a:t>
            </a:r>
            <a:endParaRPr kumimoji="1" lang="en-US" sz="1600" smtClean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0099"/>
                </a:solidFill>
              </a:rPr>
              <a:t>Dijkstra</a:t>
            </a:r>
            <a:r>
              <a:rPr lang="en-US" altLang="zh-CN" sz="2400">
                <a:solidFill>
                  <a:srgbClr val="000099"/>
                </a:solidFill>
                <a:latin typeface="Arial"/>
              </a:rPr>
              <a:t>’</a:t>
            </a:r>
            <a:r>
              <a:rPr lang="en-US" altLang="zh-CN" sz="2400">
                <a:solidFill>
                  <a:srgbClr val="000099"/>
                </a:solidFill>
              </a:rPr>
              <a:t>s Label Setting Algorithm</a:t>
            </a: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0" hangingPunct="0">
              <a:buFontTx/>
              <a:buNone/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Dijkstra (weighted simple digraph, vertex first)</a:t>
            </a:r>
          </a:p>
          <a:p>
            <a:pPr algn="just" eaLnBrk="0" hangingPunct="0">
              <a:buFontTx/>
              <a:buNone/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     for all vertices v</a:t>
            </a:r>
          </a:p>
          <a:p>
            <a:pPr algn="just" eaLnBrk="0" hangingPunct="0">
              <a:buFontTx/>
              <a:buNone/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	currDist(v) = </a:t>
            </a:r>
            <a:r>
              <a:rPr lang="en-US" altLang="zh-CN" sz="16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 eaLnBrk="0" hangingPunct="0">
              <a:buFontTx/>
              <a:buNone/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     currDist(first) = 0;</a:t>
            </a:r>
          </a:p>
          <a:p>
            <a:pPr algn="just" eaLnBrk="0" hangingPunct="0">
              <a:buFontTx/>
              <a:buNone/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     tobeChecked = all vertices;</a:t>
            </a:r>
          </a:p>
          <a:p>
            <a:pPr algn="just" eaLnBrk="0" hangingPunct="0">
              <a:buFontTx/>
              <a:buNone/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     while tobeChecked is not empty</a:t>
            </a:r>
          </a:p>
          <a:p>
            <a:pPr algn="just" eaLnBrk="0" hangingPunct="0">
              <a:buFontTx/>
              <a:buNone/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	v = a vertex in tobeChecked with minimal currDist(v);</a:t>
            </a:r>
          </a:p>
          <a:p>
            <a:pPr algn="just" eaLnBrk="0" hangingPunct="0">
              <a:buFontTx/>
              <a:buNone/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	remove v from tobeChecked;</a:t>
            </a:r>
          </a:p>
          <a:p>
            <a:pPr algn="just" eaLnBrk="0" hangingPunct="0">
              <a:buFontTx/>
              <a:buNone/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	for all vertices u adjacent to v and in tobeChecked</a:t>
            </a:r>
          </a:p>
          <a:p>
            <a:pPr algn="just" eaLnBrk="0" hangingPunct="0">
              <a:buFontTx/>
              <a:buNone/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		if currDist(u) &gt; currDist(v) + weight(edge(vu))</a:t>
            </a:r>
          </a:p>
          <a:p>
            <a:pPr algn="just" eaLnBrk="0" hangingPunct="0">
              <a:buFontTx/>
              <a:buNone/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			currDist(u) = currDist(v) + weight(edge(vu));</a:t>
            </a:r>
          </a:p>
          <a:p>
            <a:pPr algn="just" eaLnBrk="0" hangingPunct="0">
              <a:buFontTx/>
              <a:buNone/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			predecessor(u) = v;</a:t>
            </a:r>
          </a:p>
          <a:p>
            <a:pPr lvl="4" algn="just" eaLnBrk="0" hangingPunct="0">
              <a:buFontTx/>
              <a:buNone/>
            </a:pPr>
            <a:endParaRPr lang="zh-CN" alt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F734-4AC9-4113-BDCF-C14B58A9DDCE}" type="slidenum">
              <a:rPr lang="zh-CN" altLang="en-US" smtClean="0">
                <a:solidFill>
                  <a:srgbClr val="000000"/>
                </a:solidFill>
              </a:rPr>
              <a:pPr/>
              <a:t>58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64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Example</a:t>
            </a:r>
            <a:r>
              <a:rPr lang="en-US" altLang="zh-CN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F734-4AC9-4113-BDCF-C14B58A9DDCE}" type="slidenum">
              <a:rPr lang="zh-CN" altLang="en-US" smtClean="0">
                <a:solidFill>
                  <a:srgbClr val="000000"/>
                </a:solidFill>
              </a:rPr>
              <a:pPr/>
              <a:t>59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5181" name="Group 61"/>
          <p:cNvGrpSpPr>
            <a:grpSpLocks/>
          </p:cNvGrpSpPr>
          <p:nvPr/>
        </p:nvGrpSpPr>
        <p:grpSpPr bwMode="auto">
          <a:xfrm>
            <a:off x="1371600" y="2133600"/>
            <a:ext cx="4572000" cy="2903538"/>
            <a:chOff x="960" y="1488"/>
            <a:chExt cx="2880" cy="1829"/>
          </a:xfrm>
        </p:grpSpPr>
        <p:sp>
          <p:nvSpPr>
            <p:cNvPr id="5143" name="Line 23"/>
            <p:cNvSpPr>
              <a:spLocks noChangeShapeType="1"/>
            </p:cNvSpPr>
            <p:nvPr/>
          </p:nvSpPr>
          <p:spPr bwMode="auto">
            <a:xfrm>
              <a:off x="1867" y="3279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ms-MY">
                <a:solidFill>
                  <a:srgbClr val="000000"/>
                </a:solidFill>
              </a:endParaRPr>
            </a:p>
          </p:txBody>
        </p:sp>
        <p:sp>
          <p:nvSpPr>
            <p:cNvPr id="5144" name="Line 24"/>
            <p:cNvSpPr>
              <a:spLocks noChangeShapeType="1"/>
            </p:cNvSpPr>
            <p:nvPr/>
          </p:nvSpPr>
          <p:spPr bwMode="auto">
            <a:xfrm flipH="1">
              <a:off x="3019" y="2775"/>
              <a:ext cx="57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ms-MY">
                <a:solidFill>
                  <a:srgbClr val="000000"/>
                </a:solidFill>
              </a:endParaRPr>
            </a:p>
          </p:txBody>
        </p:sp>
        <p:grpSp>
          <p:nvGrpSpPr>
            <p:cNvPr id="5180" name="Group 60"/>
            <p:cNvGrpSpPr>
              <a:grpSpLocks/>
            </p:cNvGrpSpPr>
            <p:nvPr/>
          </p:nvGrpSpPr>
          <p:grpSpPr bwMode="auto">
            <a:xfrm>
              <a:off x="960" y="1488"/>
              <a:ext cx="2880" cy="1829"/>
              <a:chOff x="960" y="1536"/>
              <a:chExt cx="2880" cy="1829"/>
            </a:xfrm>
          </p:grpSpPr>
          <p:sp>
            <p:nvSpPr>
              <p:cNvPr id="5127" name="Oval 7"/>
              <p:cNvSpPr>
                <a:spLocks noChangeArrowheads="1"/>
              </p:cNvSpPr>
              <p:nvPr/>
            </p:nvSpPr>
            <p:spPr bwMode="auto">
              <a:xfrm>
                <a:off x="1133" y="1766"/>
                <a:ext cx="288" cy="231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5128" name="Oval 8"/>
              <p:cNvSpPr>
                <a:spLocks noChangeArrowheads="1"/>
              </p:cNvSpPr>
              <p:nvPr/>
            </p:nvSpPr>
            <p:spPr bwMode="auto">
              <a:xfrm>
                <a:off x="2285" y="1594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5129" name="Oval 9"/>
              <p:cNvSpPr>
                <a:spLocks noChangeArrowheads="1"/>
              </p:cNvSpPr>
              <p:nvPr/>
            </p:nvSpPr>
            <p:spPr bwMode="auto">
              <a:xfrm>
                <a:off x="960" y="2458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5130" name="Oval 10"/>
              <p:cNvSpPr>
                <a:spLocks noChangeArrowheads="1"/>
              </p:cNvSpPr>
              <p:nvPr/>
            </p:nvSpPr>
            <p:spPr bwMode="auto">
              <a:xfrm>
                <a:off x="2458" y="2342"/>
                <a:ext cx="288" cy="231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5131" name="Oval 11"/>
              <p:cNvSpPr>
                <a:spLocks noChangeArrowheads="1"/>
              </p:cNvSpPr>
              <p:nvPr/>
            </p:nvSpPr>
            <p:spPr bwMode="auto">
              <a:xfrm>
                <a:off x="3552" y="1536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E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5132" name="Oval 12"/>
              <p:cNvSpPr>
                <a:spLocks noChangeArrowheads="1"/>
              </p:cNvSpPr>
              <p:nvPr/>
            </p:nvSpPr>
            <p:spPr bwMode="auto">
              <a:xfrm>
                <a:off x="3494" y="2573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F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5133" name="Line 13"/>
              <p:cNvSpPr>
                <a:spLocks noChangeShapeType="1"/>
              </p:cNvSpPr>
              <p:nvPr/>
            </p:nvSpPr>
            <p:spPr bwMode="auto">
              <a:xfrm flipV="1">
                <a:off x="1421" y="1709"/>
                <a:ext cx="864" cy="1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5134" name="Line 14"/>
              <p:cNvSpPr>
                <a:spLocks noChangeShapeType="1"/>
              </p:cNvSpPr>
              <p:nvPr/>
            </p:nvSpPr>
            <p:spPr bwMode="auto">
              <a:xfrm flipH="1">
                <a:off x="1133" y="1997"/>
                <a:ext cx="115" cy="4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5135" name="Line 15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806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5136" name="Line 16"/>
              <p:cNvSpPr>
                <a:spLocks noChangeShapeType="1"/>
              </p:cNvSpPr>
              <p:nvPr/>
            </p:nvSpPr>
            <p:spPr bwMode="auto">
              <a:xfrm flipV="1">
                <a:off x="3667" y="1766"/>
                <a:ext cx="0" cy="8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5137" name="Line 17"/>
              <p:cNvSpPr>
                <a:spLocks noChangeShapeType="1"/>
              </p:cNvSpPr>
              <p:nvPr/>
            </p:nvSpPr>
            <p:spPr bwMode="auto">
              <a:xfrm flipH="1">
                <a:off x="1248" y="2458"/>
                <a:ext cx="1210" cy="1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5138" name="Line 18"/>
              <p:cNvSpPr>
                <a:spLocks noChangeShapeType="1"/>
              </p:cNvSpPr>
              <p:nvPr/>
            </p:nvSpPr>
            <p:spPr bwMode="auto">
              <a:xfrm>
                <a:off x="1421" y="1939"/>
                <a:ext cx="1094" cy="4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5139" name="Line 19"/>
              <p:cNvSpPr>
                <a:spLocks noChangeShapeType="1"/>
              </p:cNvSpPr>
              <p:nvPr/>
            </p:nvSpPr>
            <p:spPr bwMode="auto">
              <a:xfrm flipV="1">
                <a:off x="2573" y="1651"/>
                <a:ext cx="979" cy="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5140" name="Line 20"/>
              <p:cNvSpPr>
                <a:spLocks noChangeShapeType="1"/>
              </p:cNvSpPr>
              <p:nvPr/>
            </p:nvSpPr>
            <p:spPr bwMode="auto">
              <a:xfrm>
                <a:off x="1075" y="2664"/>
                <a:ext cx="576" cy="5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5141" name="Oval 21"/>
              <p:cNvSpPr>
                <a:spLocks noChangeArrowheads="1"/>
              </p:cNvSpPr>
              <p:nvPr/>
            </p:nvSpPr>
            <p:spPr bwMode="auto">
              <a:xfrm>
                <a:off x="1579" y="3135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G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5142" name="Oval 22"/>
              <p:cNvSpPr>
                <a:spLocks noChangeArrowheads="1"/>
              </p:cNvSpPr>
              <p:nvPr/>
            </p:nvSpPr>
            <p:spPr bwMode="auto">
              <a:xfrm>
                <a:off x="2731" y="3135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5163" name="Rectangle 43"/>
              <p:cNvSpPr>
                <a:spLocks noChangeArrowheads="1"/>
              </p:cNvSpPr>
              <p:nvPr/>
            </p:nvSpPr>
            <p:spPr bwMode="auto">
              <a:xfrm>
                <a:off x="1680" y="168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5164" name="Rectangle 44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5165" name="Rectangle 45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2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5166" name="Rectangle 46"/>
              <p:cNvSpPr>
                <a:spLocks noChangeArrowheads="1"/>
              </p:cNvSpPr>
              <p:nvPr/>
            </p:nvSpPr>
            <p:spPr bwMode="auto">
              <a:xfrm>
                <a:off x="1872" y="216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5167" name="Rectangle 47"/>
              <p:cNvSpPr>
                <a:spLocks noChangeArrowheads="1"/>
              </p:cNvSpPr>
              <p:nvPr/>
            </p:nvSpPr>
            <p:spPr bwMode="auto">
              <a:xfrm>
                <a:off x="2832" y="240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2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5168" name="Rectangle 48"/>
              <p:cNvSpPr>
                <a:spLocks noChangeArrowheads="1"/>
              </p:cNvSpPr>
              <p:nvPr/>
            </p:nvSpPr>
            <p:spPr bwMode="auto">
              <a:xfrm>
                <a:off x="1632" y="244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5169" name="Rectangle 49"/>
              <p:cNvSpPr>
                <a:spLocks noChangeArrowheads="1"/>
              </p:cNvSpPr>
              <p:nvPr/>
            </p:nvSpPr>
            <p:spPr bwMode="auto">
              <a:xfrm>
                <a:off x="1296" y="283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5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5170" name="Rectangle 50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   2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5171" name="Rectangle 51"/>
              <p:cNvSpPr>
                <a:spLocks noChangeArrowheads="1"/>
              </p:cNvSpPr>
              <p:nvPr/>
            </p:nvSpPr>
            <p:spPr bwMode="auto">
              <a:xfrm>
                <a:off x="3024" y="283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5172" name="Rectangle 52"/>
              <p:cNvSpPr>
                <a:spLocks noChangeArrowheads="1"/>
              </p:cNvSpPr>
              <p:nvPr/>
            </p:nvSpPr>
            <p:spPr bwMode="auto">
              <a:xfrm>
                <a:off x="3312" y="211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5173" name="Line 53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1536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5175" name="Rectangle 55"/>
              <p:cNvSpPr>
                <a:spLocks noChangeArrowheads="1"/>
              </p:cNvSpPr>
              <p:nvPr/>
            </p:nvSpPr>
            <p:spPr bwMode="auto">
              <a:xfrm>
                <a:off x="1920" y="2784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5176" name="Rectangle 56"/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5177" name="Line 57"/>
              <p:cNvSpPr>
                <a:spLocks noChangeShapeType="1"/>
              </p:cNvSpPr>
              <p:nvPr/>
            </p:nvSpPr>
            <p:spPr bwMode="auto">
              <a:xfrm flipH="1">
                <a:off x="1824" y="2544"/>
                <a:ext cx="672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5178" name="Line 58"/>
              <p:cNvSpPr>
                <a:spLocks noChangeShapeType="1"/>
              </p:cNvSpPr>
              <p:nvPr/>
            </p:nvSpPr>
            <p:spPr bwMode="auto">
              <a:xfrm>
                <a:off x="2544" y="1776"/>
                <a:ext cx="48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5179" name="Rectangle 59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280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Shortest Path Algorithm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smtClean="0"/>
              <a:t>Shortest path</a:t>
            </a:r>
            <a:r>
              <a:rPr lang="en-US" altLang="en-US" smtClean="0"/>
              <a:t>: path with the smallest weight</a:t>
            </a:r>
          </a:p>
          <a:p>
            <a:r>
              <a:rPr lang="en-US" altLang="en-US" u="sng" smtClean="0"/>
              <a:t>Shortest path algorithm</a:t>
            </a:r>
          </a:p>
          <a:p>
            <a:pPr lvl="1"/>
            <a:r>
              <a:rPr lang="en-US" altLang="en-US" smtClean="0"/>
              <a:t>Called the </a:t>
            </a:r>
            <a:r>
              <a:rPr lang="en-US" altLang="en-US" u="sng" smtClean="0"/>
              <a:t>greedy algorithm</a:t>
            </a:r>
            <a:r>
              <a:rPr lang="en-US" altLang="en-US" smtClean="0"/>
              <a:t>, developed by Dijkstra</a:t>
            </a:r>
          </a:p>
          <a:p>
            <a:pPr lvl="1"/>
            <a:r>
              <a:rPr lang="en-US" altLang="en-US" i="1" smtClean="0"/>
              <a:t>G</a:t>
            </a:r>
            <a:r>
              <a:rPr lang="en-US" altLang="en-US" smtClean="0"/>
              <a:t>: graph with </a:t>
            </a:r>
            <a:r>
              <a:rPr lang="en-US" altLang="en-US" i="1" smtClean="0"/>
              <a:t>n</a:t>
            </a:r>
            <a:r>
              <a:rPr lang="en-US" altLang="en-US" smtClean="0"/>
              <a:t> vertices, where </a:t>
            </a:r>
            <a:r>
              <a:rPr lang="en-US" altLang="en-US" i="1" smtClean="0"/>
              <a:t>n</a:t>
            </a:r>
            <a:r>
              <a:rPr lang="en-US" altLang="en-US" smtClean="0"/>
              <a:t> ≥ 0</a:t>
            </a:r>
          </a:p>
          <a:p>
            <a:pPr lvl="1"/>
            <a:r>
              <a:rPr lang="en-US" altLang="en-US" i="1" smtClean="0"/>
              <a:t>V</a:t>
            </a:r>
            <a:r>
              <a:rPr lang="en-US" altLang="en-US" smtClean="0"/>
              <a:t>(</a:t>
            </a:r>
            <a:r>
              <a:rPr lang="en-US" altLang="en-US" i="1" smtClean="0"/>
              <a:t>G</a:t>
            </a:r>
            <a:r>
              <a:rPr lang="en-US" altLang="en-US" smtClean="0"/>
              <a:t>) = {</a:t>
            </a:r>
            <a:r>
              <a:rPr lang="en-US" altLang="en-US" i="1" smtClean="0"/>
              <a:t>v</a:t>
            </a:r>
            <a:r>
              <a:rPr lang="en-US" altLang="en-US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v</a:t>
            </a:r>
            <a:r>
              <a:rPr lang="en-US" altLang="en-US" baseline="-25000" smtClean="0"/>
              <a:t>2</a:t>
            </a:r>
            <a:r>
              <a:rPr lang="en-US" altLang="en-US" smtClean="0"/>
              <a:t>, ..., </a:t>
            </a:r>
            <a:r>
              <a:rPr lang="en-US" altLang="en-US" i="1" smtClean="0"/>
              <a:t>v</a:t>
            </a:r>
            <a:r>
              <a:rPr lang="en-US" altLang="en-US" i="1" baseline="-25000" smtClean="0"/>
              <a:t>n</a:t>
            </a:r>
            <a:r>
              <a:rPr lang="en-US" altLang="en-US" smtClean="0"/>
              <a:t>}</a:t>
            </a:r>
          </a:p>
          <a:p>
            <a:pPr lvl="1"/>
            <a:r>
              <a:rPr lang="en-US" altLang="en-US" i="1" smtClean="0"/>
              <a:t>W</a:t>
            </a:r>
            <a:r>
              <a:rPr lang="en-US" altLang="en-US" smtClean="0"/>
              <a:t>: two-dimensional </a:t>
            </a:r>
            <a:r>
              <a:rPr lang="en-US" altLang="en-US" i="1" smtClean="0"/>
              <a:t>n</a:t>
            </a:r>
            <a:r>
              <a:rPr lang="en-US" altLang="en-US" smtClean="0"/>
              <a:t> × </a:t>
            </a:r>
            <a:r>
              <a:rPr lang="en-US" altLang="en-US" i="1" smtClean="0"/>
              <a:t>n</a:t>
            </a:r>
            <a:r>
              <a:rPr lang="en-US" altLang="en-US" smtClean="0"/>
              <a:t> matrix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0341704-7E42-4820-8C97-02400893DB32}" type="slidenum">
              <a:rPr lang="en-US" altLang="en-US" sz="1200">
                <a:solidFill>
                  <a:prstClr val="white"/>
                </a:solidFill>
                <a:latin typeface="Arial" charset="0"/>
              </a:rPr>
              <a:pPr/>
              <a:t>6</a:t>
            </a:fld>
            <a:endParaRPr lang="en-US" altLang="en-US" sz="120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5120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2" y="4876800"/>
            <a:ext cx="84677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134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1"/>
            <a:ext cx="5181600" cy="3657600"/>
          </a:xfrm>
        </p:spPr>
        <p:txBody>
          <a:bodyPr/>
          <a:lstStyle/>
          <a:p>
            <a:pPr marL="609367" indent="-609367" algn="just">
              <a:spcBef>
                <a:spcPct val="30000"/>
              </a:spcBef>
              <a:spcAft>
                <a:spcPct val="30000"/>
              </a:spcAft>
            </a:pPr>
            <a:r>
              <a:rPr lang="en-US" altLang="zh-CN" sz="1400">
                <a:cs typeface="Times New Roman" pitchFamily="18" charset="0"/>
              </a:rPr>
              <a:t>Initially the </a:t>
            </a:r>
            <a:r>
              <a:rPr lang="en-US" altLang="zh-CN" sz="1400" i="1">
                <a:cs typeface="Times New Roman" pitchFamily="18" charset="0"/>
              </a:rPr>
              <a:t>currDist(v)</a:t>
            </a:r>
            <a:r>
              <a:rPr lang="en-US" altLang="zh-CN" sz="1400">
                <a:cs typeface="Times New Roman" pitchFamily="18" charset="0"/>
              </a:rPr>
              <a:t> for every vertex in the graph is set to </a:t>
            </a:r>
            <a:r>
              <a:rPr lang="en-US" altLang="zh-CN" sz="1400"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zh-CN" sz="1400">
                <a:cs typeface="Times New Roman" pitchFamily="18" charset="0"/>
              </a:rPr>
              <a:t>.</a:t>
            </a:r>
          </a:p>
          <a:p>
            <a:pPr marL="609367" indent="-609367" algn="just">
              <a:spcBef>
                <a:spcPct val="30000"/>
              </a:spcBef>
              <a:spcAft>
                <a:spcPct val="30000"/>
              </a:spcAft>
            </a:pPr>
            <a:r>
              <a:rPr lang="en-US" altLang="zh-CN" sz="1400">
                <a:cs typeface="Times New Roman" pitchFamily="18" charset="0"/>
              </a:rPr>
              <a:t>Next the </a:t>
            </a:r>
            <a:r>
              <a:rPr lang="en-US" altLang="zh-CN" sz="1400" i="1">
                <a:cs typeface="Times New Roman" pitchFamily="18" charset="0"/>
              </a:rPr>
              <a:t>currDist(start)</a:t>
            </a:r>
            <a:r>
              <a:rPr lang="en-US" altLang="zh-CN" sz="1400">
                <a:cs typeface="Times New Roman" pitchFamily="18" charset="0"/>
              </a:rPr>
              <a:t> is set to 0, where </a:t>
            </a:r>
            <a:r>
              <a:rPr lang="en-US" altLang="zh-CN" sz="1400" i="1">
                <a:cs typeface="Times New Roman" pitchFamily="18" charset="0"/>
              </a:rPr>
              <a:t>start</a:t>
            </a:r>
            <a:r>
              <a:rPr lang="en-US" altLang="zh-CN" sz="1400">
                <a:cs typeface="Times New Roman" pitchFamily="18" charset="0"/>
              </a:rPr>
              <a:t> is the initial node for the path (start is D)</a:t>
            </a:r>
            <a:endParaRPr lang="en-US" altLang="zh-CN" sz="2800">
              <a:cs typeface="Times New Roman" pitchFamily="18" charset="0"/>
            </a:endParaRPr>
          </a:p>
          <a:p>
            <a:pPr marL="609367" indent="-609367">
              <a:buNone/>
            </a:pPr>
            <a:r>
              <a:rPr lang="en-US" altLang="zh-CN" sz="2800">
                <a:cs typeface="Times New Roman" pitchFamily="18" charset="0"/>
              </a:rPr>
              <a:t>     </a:t>
            </a:r>
          </a:p>
          <a:p>
            <a:pPr marL="609367" indent="-609367">
              <a:buNone/>
            </a:pPr>
            <a:r>
              <a:rPr lang="en-US" altLang="zh-CN" sz="2800">
                <a:cs typeface="Times New Roman" pitchFamily="18" charset="0"/>
              </a:rPr>
              <a:t>   </a:t>
            </a:r>
          </a:p>
          <a:p>
            <a:pPr marL="609367" indent="-609367">
              <a:buNone/>
            </a:pPr>
            <a:r>
              <a:rPr lang="en-US" altLang="zh-CN" sz="2800">
                <a:cs typeface="Times New Roman" pitchFamily="18" charset="0"/>
              </a:rPr>
              <a:t> </a:t>
            </a:r>
          </a:p>
          <a:p>
            <a:pPr marL="609367" indent="-609367">
              <a:buNone/>
            </a:pPr>
            <a:endParaRPr lang="zh-CN" altLang="en-US" sz="2800">
              <a:cs typeface="Times New Roman" pitchFamily="18" charset="0"/>
            </a:endParaRPr>
          </a:p>
        </p:txBody>
      </p:sp>
      <p:graphicFrame>
        <p:nvGraphicFramePr>
          <p:cNvPr id="36904" name="Object 4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08327774"/>
              </p:ext>
            </p:extLst>
          </p:nvPr>
        </p:nvGraphicFramePr>
        <p:xfrm>
          <a:off x="1063625" y="3587750"/>
          <a:ext cx="3403600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Document" r:id="rId3" imgW="5880284" imgH="3944989" progId="Word.Document.8">
                  <p:embed/>
                </p:oleObj>
              </mc:Choice>
              <mc:Fallback>
                <p:oleObj name="Document" r:id="rId3" imgW="5880284" imgH="39449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3587750"/>
                        <a:ext cx="3403600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629B-D48E-45E2-98E5-8045F591D5F7}" type="slidenum">
              <a:rPr lang="zh-CN" altLang="en-US" smtClean="0">
                <a:solidFill>
                  <a:srgbClr val="000000"/>
                </a:solidFill>
              </a:rPr>
              <a:pPr/>
              <a:t>60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4822146" y="3174326"/>
            <a:ext cx="3102654" cy="2464473"/>
            <a:chOff x="960" y="1488"/>
            <a:chExt cx="2880" cy="1829"/>
          </a:xfrm>
        </p:grpSpPr>
        <p:sp>
          <p:nvSpPr>
            <p:cNvPr id="36869" name="Line 5"/>
            <p:cNvSpPr>
              <a:spLocks noChangeShapeType="1"/>
            </p:cNvSpPr>
            <p:nvPr/>
          </p:nvSpPr>
          <p:spPr bwMode="auto">
            <a:xfrm>
              <a:off x="1867" y="3279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ms-MY">
                <a:solidFill>
                  <a:srgbClr val="000000"/>
                </a:solidFill>
              </a:endParaRPr>
            </a:p>
          </p:txBody>
        </p:sp>
        <p:sp>
          <p:nvSpPr>
            <p:cNvPr id="36870" name="Line 6"/>
            <p:cNvSpPr>
              <a:spLocks noChangeShapeType="1"/>
            </p:cNvSpPr>
            <p:nvPr/>
          </p:nvSpPr>
          <p:spPr bwMode="auto">
            <a:xfrm flipH="1">
              <a:off x="3019" y="2775"/>
              <a:ext cx="57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ms-MY">
                <a:solidFill>
                  <a:srgbClr val="000000"/>
                </a:solidFill>
              </a:endParaRPr>
            </a:p>
          </p:txBody>
        </p:sp>
        <p:grpSp>
          <p:nvGrpSpPr>
            <p:cNvPr id="36871" name="Group 7"/>
            <p:cNvGrpSpPr>
              <a:grpSpLocks/>
            </p:cNvGrpSpPr>
            <p:nvPr/>
          </p:nvGrpSpPr>
          <p:grpSpPr bwMode="auto">
            <a:xfrm>
              <a:off x="960" y="1488"/>
              <a:ext cx="2880" cy="1829"/>
              <a:chOff x="960" y="1536"/>
              <a:chExt cx="2880" cy="1829"/>
            </a:xfrm>
          </p:grpSpPr>
          <p:sp>
            <p:nvSpPr>
              <p:cNvPr id="36872" name="Oval 8"/>
              <p:cNvSpPr>
                <a:spLocks noChangeArrowheads="1"/>
              </p:cNvSpPr>
              <p:nvPr/>
            </p:nvSpPr>
            <p:spPr bwMode="auto">
              <a:xfrm>
                <a:off x="1133" y="1766"/>
                <a:ext cx="288" cy="231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6873" name="Oval 9"/>
              <p:cNvSpPr>
                <a:spLocks noChangeArrowheads="1"/>
              </p:cNvSpPr>
              <p:nvPr/>
            </p:nvSpPr>
            <p:spPr bwMode="auto">
              <a:xfrm>
                <a:off x="2285" y="1594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6874" name="Oval 10"/>
              <p:cNvSpPr>
                <a:spLocks noChangeArrowheads="1"/>
              </p:cNvSpPr>
              <p:nvPr/>
            </p:nvSpPr>
            <p:spPr bwMode="auto">
              <a:xfrm>
                <a:off x="960" y="2458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6875" name="Oval 11"/>
              <p:cNvSpPr>
                <a:spLocks noChangeArrowheads="1"/>
              </p:cNvSpPr>
              <p:nvPr/>
            </p:nvSpPr>
            <p:spPr bwMode="auto">
              <a:xfrm>
                <a:off x="2458" y="2342"/>
                <a:ext cx="288" cy="231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FF0000"/>
                    </a:solidFill>
                    <a:latin typeface="Times New Roman" pitchFamily="18" charset="0"/>
                  </a:rPr>
                  <a:t>D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36876" name="Oval 12"/>
              <p:cNvSpPr>
                <a:spLocks noChangeArrowheads="1"/>
              </p:cNvSpPr>
              <p:nvPr/>
            </p:nvSpPr>
            <p:spPr bwMode="auto">
              <a:xfrm>
                <a:off x="3552" y="1536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E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6877" name="Oval 13"/>
              <p:cNvSpPr>
                <a:spLocks noChangeArrowheads="1"/>
              </p:cNvSpPr>
              <p:nvPr/>
            </p:nvSpPr>
            <p:spPr bwMode="auto">
              <a:xfrm>
                <a:off x="3494" y="2573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F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6878" name="Line 14"/>
              <p:cNvSpPr>
                <a:spLocks noChangeShapeType="1"/>
              </p:cNvSpPr>
              <p:nvPr/>
            </p:nvSpPr>
            <p:spPr bwMode="auto">
              <a:xfrm flipV="1">
                <a:off x="1421" y="1709"/>
                <a:ext cx="864" cy="1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36879" name="Line 15"/>
              <p:cNvSpPr>
                <a:spLocks noChangeShapeType="1"/>
              </p:cNvSpPr>
              <p:nvPr/>
            </p:nvSpPr>
            <p:spPr bwMode="auto">
              <a:xfrm flipH="1">
                <a:off x="1133" y="1997"/>
                <a:ext cx="115" cy="4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36880" name="Line 16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806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36881" name="Line 17"/>
              <p:cNvSpPr>
                <a:spLocks noChangeShapeType="1"/>
              </p:cNvSpPr>
              <p:nvPr/>
            </p:nvSpPr>
            <p:spPr bwMode="auto">
              <a:xfrm flipV="1">
                <a:off x="3667" y="1766"/>
                <a:ext cx="0" cy="8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36882" name="Line 18"/>
              <p:cNvSpPr>
                <a:spLocks noChangeShapeType="1"/>
              </p:cNvSpPr>
              <p:nvPr/>
            </p:nvSpPr>
            <p:spPr bwMode="auto">
              <a:xfrm flipH="1">
                <a:off x="1248" y="2458"/>
                <a:ext cx="1210" cy="1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36883" name="Line 19"/>
              <p:cNvSpPr>
                <a:spLocks noChangeShapeType="1"/>
              </p:cNvSpPr>
              <p:nvPr/>
            </p:nvSpPr>
            <p:spPr bwMode="auto">
              <a:xfrm>
                <a:off x="1421" y="1939"/>
                <a:ext cx="1094" cy="4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36884" name="Line 20"/>
              <p:cNvSpPr>
                <a:spLocks noChangeShapeType="1"/>
              </p:cNvSpPr>
              <p:nvPr/>
            </p:nvSpPr>
            <p:spPr bwMode="auto">
              <a:xfrm flipV="1">
                <a:off x="2573" y="1651"/>
                <a:ext cx="979" cy="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36885" name="Line 21"/>
              <p:cNvSpPr>
                <a:spLocks noChangeShapeType="1"/>
              </p:cNvSpPr>
              <p:nvPr/>
            </p:nvSpPr>
            <p:spPr bwMode="auto">
              <a:xfrm>
                <a:off x="1075" y="2664"/>
                <a:ext cx="576" cy="5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36886" name="Oval 22"/>
              <p:cNvSpPr>
                <a:spLocks noChangeArrowheads="1"/>
              </p:cNvSpPr>
              <p:nvPr/>
            </p:nvSpPr>
            <p:spPr bwMode="auto">
              <a:xfrm>
                <a:off x="1579" y="3135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G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6887" name="Oval 23"/>
              <p:cNvSpPr>
                <a:spLocks noChangeArrowheads="1"/>
              </p:cNvSpPr>
              <p:nvPr/>
            </p:nvSpPr>
            <p:spPr bwMode="auto">
              <a:xfrm>
                <a:off x="2731" y="3135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6888" name="Rectangle 24"/>
              <p:cNvSpPr>
                <a:spLocks noChangeArrowheads="1"/>
              </p:cNvSpPr>
              <p:nvPr/>
            </p:nvSpPr>
            <p:spPr bwMode="auto">
              <a:xfrm>
                <a:off x="1680" y="168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36889" name="Rectangle 25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36890" name="Rectangle 26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2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36891" name="Rectangle 27"/>
              <p:cNvSpPr>
                <a:spLocks noChangeArrowheads="1"/>
              </p:cNvSpPr>
              <p:nvPr/>
            </p:nvSpPr>
            <p:spPr bwMode="auto">
              <a:xfrm>
                <a:off x="1872" y="216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36892" name="Rectangle 28"/>
              <p:cNvSpPr>
                <a:spLocks noChangeArrowheads="1"/>
              </p:cNvSpPr>
              <p:nvPr/>
            </p:nvSpPr>
            <p:spPr bwMode="auto">
              <a:xfrm>
                <a:off x="2832" y="240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2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36893" name="Rectangle 29"/>
              <p:cNvSpPr>
                <a:spLocks noChangeArrowheads="1"/>
              </p:cNvSpPr>
              <p:nvPr/>
            </p:nvSpPr>
            <p:spPr bwMode="auto">
              <a:xfrm>
                <a:off x="1632" y="244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36894" name="Rectangle 30"/>
              <p:cNvSpPr>
                <a:spLocks noChangeArrowheads="1"/>
              </p:cNvSpPr>
              <p:nvPr/>
            </p:nvSpPr>
            <p:spPr bwMode="auto">
              <a:xfrm>
                <a:off x="1296" y="283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5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36895" name="Rectangle 31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   2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36896" name="Rectangle 32"/>
              <p:cNvSpPr>
                <a:spLocks noChangeArrowheads="1"/>
              </p:cNvSpPr>
              <p:nvPr/>
            </p:nvSpPr>
            <p:spPr bwMode="auto">
              <a:xfrm>
                <a:off x="3024" y="283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36897" name="Rectangle 33"/>
              <p:cNvSpPr>
                <a:spLocks noChangeArrowheads="1"/>
              </p:cNvSpPr>
              <p:nvPr/>
            </p:nvSpPr>
            <p:spPr bwMode="auto">
              <a:xfrm>
                <a:off x="3312" y="211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36898" name="Line 34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1536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36899" name="Rectangle 35"/>
              <p:cNvSpPr>
                <a:spLocks noChangeArrowheads="1"/>
              </p:cNvSpPr>
              <p:nvPr/>
            </p:nvSpPr>
            <p:spPr bwMode="auto">
              <a:xfrm>
                <a:off x="1920" y="2784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36900" name="Rectangle 36"/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36901" name="Line 37"/>
              <p:cNvSpPr>
                <a:spLocks noChangeShapeType="1"/>
              </p:cNvSpPr>
              <p:nvPr/>
            </p:nvSpPr>
            <p:spPr bwMode="auto">
              <a:xfrm flipH="1">
                <a:off x="1824" y="2544"/>
                <a:ext cx="672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36902" name="Line 38"/>
              <p:cNvSpPr>
                <a:spLocks noChangeShapeType="1"/>
              </p:cNvSpPr>
              <p:nvPr/>
            </p:nvSpPr>
            <p:spPr bwMode="auto">
              <a:xfrm>
                <a:off x="2544" y="1776"/>
                <a:ext cx="48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36903" name="Rectangle 39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431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Technique</a:t>
            </a:r>
            <a:r>
              <a:rPr lang="en-US" altLang="zh-CN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1"/>
            <a:ext cx="4495800" cy="3657600"/>
          </a:xfrm>
        </p:spPr>
        <p:txBody>
          <a:bodyPr/>
          <a:lstStyle/>
          <a:p>
            <a:pPr marL="609367" indent="-609367"/>
            <a:r>
              <a:rPr lang="en-US" altLang="zh-CN" sz="1200">
                <a:cs typeface="Times New Roman" pitchFamily="18" charset="0"/>
              </a:rPr>
              <a:t>The first iteration of the algorithm will remove the vertex with the minimum </a:t>
            </a:r>
            <a:r>
              <a:rPr lang="en-US" altLang="zh-CN" sz="1200" i="1">
                <a:cs typeface="Times New Roman" pitchFamily="18" charset="0"/>
              </a:rPr>
              <a:t>currDist( )</a:t>
            </a:r>
            <a:r>
              <a:rPr lang="en-US" altLang="zh-CN" sz="1200">
                <a:cs typeface="Times New Roman" pitchFamily="18" charset="0"/>
              </a:rPr>
              <a:t> which will be vertex D and then set the </a:t>
            </a:r>
            <a:r>
              <a:rPr lang="en-US" altLang="zh-CN" sz="1200" i="1">
                <a:cs typeface="Times New Roman" pitchFamily="18" charset="0"/>
              </a:rPr>
              <a:t>currDist( ) </a:t>
            </a:r>
            <a:r>
              <a:rPr lang="en-US" altLang="zh-CN" sz="1200">
                <a:cs typeface="Times New Roman" pitchFamily="18" charset="0"/>
              </a:rPr>
              <a:t>for every vertex which is both adjacent to D and in tobeChecked</a:t>
            </a:r>
          </a:p>
        </p:txBody>
      </p:sp>
      <p:graphicFrame>
        <p:nvGraphicFramePr>
          <p:cNvPr id="12346" name="Object 5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94671712"/>
              </p:ext>
            </p:extLst>
          </p:nvPr>
        </p:nvGraphicFramePr>
        <p:xfrm>
          <a:off x="1381125" y="3478213"/>
          <a:ext cx="3579813" cy="221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Document" r:id="rId3" imgW="5870904" imgH="3637625" progId="Word.Document.8">
                  <p:embed/>
                </p:oleObj>
              </mc:Choice>
              <mc:Fallback>
                <p:oleObj name="Document" r:id="rId3" imgW="5870904" imgH="36376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3478213"/>
                        <a:ext cx="3579813" cy="221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629B-D48E-45E2-98E5-8045F591D5F7}" type="slidenum">
              <a:rPr lang="zh-CN" altLang="en-US" smtClean="0">
                <a:solidFill>
                  <a:srgbClr val="000000"/>
                </a:solidFill>
              </a:rPr>
              <a:pPr/>
              <a:t>61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2348" name="Group 60"/>
          <p:cNvGrpSpPr>
            <a:grpSpLocks/>
          </p:cNvGrpSpPr>
          <p:nvPr/>
        </p:nvGrpSpPr>
        <p:grpSpPr bwMode="auto">
          <a:xfrm>
            <a:off x="5562602" y="2743200"/>
            <a:ext cx="2514600" cy="1981200"/>
            <a:chOff x="960" y="1488"/>
            <a:chExt cx="2880" cy="1829"/>
          </a:xfrm>
        </p:grpSpPr>
        <p:sp>
          <p:nvSpPr>
            <p:cNvPr id="12349" name="Line 61"/>
            <p:cNvSpPr>
              <a:spLocks noChangeShapeType="1"/>
            </p:cNvSpPr>
            <p:nvPr/>
          </p:nvSpPr>
          <p:spPr bwMode="auto">
            <a:xfrm>
              <a:off x="1867" y="3279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ms-MY">
                <a:solidFill>
                  <a:srgbClr val="000000"/>
                </a:solidFill>
              </a:endParaRPr>
            </a:p>
          </p:txBody>
        </p:sp>
        <p:sp>
          <p:nvSpPr>
            <p:cNvPr id="12350" name="Line 62"/>
            <p:cNvSpPr>
              <a:spLocks noChangeShapeType="1"/>
            </p:cNvSpPr>
            <p:nvPr/>
          </p:nvSpPr>
          <p:spPr bwMode="auto">
            <a:xfrm flipH="1">
              <a:off x="3019" y="2775"/>
              <a:ext cx="57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ms-MY">
                <a:solidFill>
                  <a:srgbClr val="000000"/>
                </a:solidFill>
              </a:endParaRPr>
            </a:p>
          </p:txBody>
        </p:sp>
        <p:grpSp>
          <p:nvGrpSpPr>
            <p:cNvPr id="12351" name="Group 63"/>
            <p:cNvGrpSpPr>
              <a:grpSpLocks/>
            </p:cNvGrpSpPr>
            <p:nvPr/>
          </p:nvGrpSpPr>
          <p:grpSpPr bwMode="auto">
            <a:xfrm>
              <a:off x="960" y="1488"/>
              <a:ext cx="2880" cy="1829"/>
              <a:chOff x="960" y="1536"/>
              <a:chExt cx="2880" cy="1829"/>
            </a:xfrm>
          </p:grpSpPr>
          <p:sp>
            <p:nvSpPr>
              <p:cNvPr id="12352" name="Oval 64"/>
              <p:cNvSpPr>
                <a:spLocks noChangeArrowheads="1"/>
              </p:cNvSpPr>
              <p:nvPr/>
            </p:nvSpPr>
            <p:spPr bwMode="auto">
              <a:xfrm>
                <a:off x="1133" y="1766"/>
                <a:ext cx="288" cy="231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2353" name="Oval 65"/>
              <p:cNvSpPr>
                <a:spLocks noChangeArrowheads="1"/>
              </p:cNvSpPr>
              <p:nvPr/>
            </p:nvSpPr>
            <p:spPr bwMode="auto">
              <a:xfrm>
                <a:off x="2285" y="1594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2354" name="Oval 66"/>
              <p:cNvSpPr>
                <a:spLocks noChangeArrowheads="1"/>
              </p:cNvSpPr>
              <p:nvPr/>
            </p:nvSpPr>
            <p:spPr bwMode="auto">
              <a:xfrm>
                <a:off x="960" y="2458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2355" name="Oval 67"/>
              <p:cNvSpPr>
                <a:spLocks noChangeArrowheads="1"/>
              </p:cNvSpPr>
              <p:nvPr/>
            </p:nvSpPr>
            <p:spPr bwMode="auto">
              <a:xfrm>
                <a:off x="2458" y="2342"/>
                <a:ext cx="288" cy="231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2356" name="Oval 68"/>
              <p:cNvSpPr>
                <a:spLocks noChangeArrowheads="1"/>
              </p:cNvSpPr>
              <p:nvPr/>
            </p:nvSpPr>
            <p:spPr bwMode="auto">
              <a:xfrm>
                <a:off x="3552" y="1536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E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2357" name="Oval 69"/>
              <p:cNvSpPr>
                <a:spLocks noChangeArrowheads="1"/>
              </p:cNvSpPr>
              <p:nvPr/>
            </p:nvSpPr>
            <p:spPr bwMode="auto">
              <a:xfrm>
                <a:off x="3494" y="2573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F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2358" name="Line 70"/>
              <p:cNvSpPr>
                <a:spLocks noChangeShapeType="1"/>
              </p:cNvSpPr>
              <p:nvPr/>
            </p:nvSpPr>
            <p:spPr bwMode="auto">
              <a:xfrm flipV="1">
                <a:off x="1421" y="1709"/>
                <a:ext cx="864" cy="1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2359" name="Line 71"/>
              <p:cNvSpPr>
                <a:spLocks noChangeShapeType="1"/>
              </p:cNvSpPr>
              <p:nvPr/>
            </p:nvSpPr>
            <p:spPr bwMode="auto">
              <a:xfrm flipH="1">
                <a:off x="1133" y="1997"/>
                <a:ext cx="115" cy="4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2360" name="Line 72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806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2361" name="Line 73"/>
              <p:cNvSpPr>
                <a:spLocks noChangeShapeType="1"/>
              </p:cNvSpPr>
              <p:nvPr/>
            </p:nvSpPr>
            <p:spPr bwMode="auto">
              <a:xfrm flipV="1">
                <a:off x="3667" y="1766"/>
                <a:ext cx="0" cy="8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2362" name="Line 74"/>
              <p:cNvSpPr>
                <a:spLocks noChangeShapeType="1"/>
              </p:cNvSpPr>
              <p:nvPr/>
            </p:nvSpPr>
            <p:spPr bwMode="auto">
              <a:xfrm flipH="1">
                <a:off x="1248" y="2458"/>
                <a:ext cx="1210" cy="1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2363" name="Line 75"/>
              <p:cNvSpPr>
                <a:spLocks noChangeShapeType="1"/>
              </p:cNvSpPr>
              <p:nvPr/>
            </p:nvSpPr>
            <p:spPr bwMode="auto">
              <a:xfrm>
                <a:off x="1421" y="1939"/>
                <a:ext cx="1094" cy="4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2364" name="Line 76"/>
              <p:cNvSpPr>
                <a:spLocks noChangeShapeType="1"/>
              </p:cNvSpPr>
              <p:nvPr/>
            </p:nvSpPr>
            <p:spPr bwMode="auto">
              <a:xfrm flipV="1">
                <a:off x="2573" y="1651"/>
                <a:ext cx="979" cy="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2365" name="Line 77"/>
              <p:cNvSpPr>
                <a:spLocks noChangeShapeType="1"/>
              </p:cNvSpPr>
              <p:nvPr/>
            </p:nvSpPr>
            <p:spPr bwMode="auto">
              <a:xfrm>
                <a:off x="1075" y="2664"/>
                <a:ext cx="576" cy="5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2366" name="Oval 78"/>
              <p:cNvSpPr>
                <a:spLocks noChangeArrowheads="1"/>
              </p:cNvSpPr>
              <p:nvPr/>
            </p:nvSpPr>
            <p:spPr bwMode="auto">
              <a:xfrm>
                <a:off x="1579" y="3135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G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2367" name="Oval 79"/>
              <p:cNvSpPr>
                <a:spLocks noChangeArrowheads="1"/>
              </p:cNvSpPr>
              <p:nvPr/>
            </p:nvSpPr>
            <p:spPr bwMode="auto">
              <a:xfrm>
                <a:off x="2731" y="3135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2368" name="Rectangle 80"/>
              <p:cNvSpPr>
                <a:spLocks noChangeArrowheads="1"/>
              </p:cNvSpPr>
              <p:nvPr/>
            </p:nvSpPr>
            <p:spPr bwMode="auto">
              <a:xfrm>
                <a:off x="1680" y="168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2369" name="Rectangle 81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2370" name="Rectangle 82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2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2371" name="Rectangle 83"/>
              <p:cNvSpPr>
                <a:spLocks noChangeArrowheads="1"/>
              </p:cNvSpPr>
              <p:nvPr/>
            </p:nvSpPr>
            <p:spPr bwMode="auto">
              <a:xfrm>
                <a:off x="1872" y="216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2372" name="Rectangle 84"/>
              <p:cNvSpPr>
                <a:spLocks noChangeArrowheads="1"/>
              </p:cNvSpPr>
              <p:nvPr/>
            </p:nvSpPr>
            <p:spPr bwMode="auto">
              <a:xfrm>
                <a:off x="2832" y="240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2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2373" name="Rectangle 85"/>
              <p:cNvSpPr>
                <a:spLocks noChangeArrowheads="1"/>
              </p:cNvSpPr>
              <p:nvPr/>
            </p:nvSpPr>
            <p:spPr bwMode="auto">
              <a:xfrm>
                <a:off x="1632" y="244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2374" name="Rectangle 86"/>
              <p:cNvSpPr>
                <a:spLocks noChangeArrowheads="1"/>
              </p:cNvSpPr>
              <p:nvPr/>
            </p:nvSpPr>
            <p:spPr bwMode="auto">
              <a:xfrm>
                <a:off x="1296" y="283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5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2375" name="Rectangle 87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   2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2376" name="Rectangle 88"/>
              <p:cNvSpPr>
                <a:spLocks noChangeArrowheads="1"/>
              </p:cNvSpPr>
              <p:nvPr/>
            </p:nvSpPr>
            <p:spPr bwMode="auto">
              <a:xfrm>
                <a:off x="3024" y="283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2377" name="Rectangle 89"/>
              <p:cNvSpPr>
                <a:spLocks noChangeArrowheads="1"/>
              </p:cNvSpPr>
              <p:nvPr/>
            </p:nvSpPr>
            <p:spPr bwMode="auto">
              <a:xfrm>
                <a:off x="3312" y="211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2378" name="Line 90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1536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2379" name="Rectangle 91"/>
              <p:cNvSpPr>
                <a:spLocks noChangeArrowheads="1"/>
              </p:cNvSpPr>
              <p:nvPr/>
            </p:nvSpPr>
            <p:spPr bwMode="auto">
              <a:xfrm>
                <a:off x="1920" y="2784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2380" name="Rectangle 92"/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2381" name="Line 93"/>
              <p:cNvSpPr>
                <a:spLocks noChangeShapeType="1"/>
              </p:cNvSpPr>
              <p:nvPr/>
            </p:nvSpPr>
            <p:spPr bwMode="auto">
              <a:xfrm flipH="1">
                <a:off x="1824" y="2544"/>
                <a:ext cx="672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2382" name="Line 94"/>
              <p:cNvSpPr>
                <a:spLocks noChangeShapeType="1"/>
              </p:cNvSpPr>
              <p:nvPr/>
            </p:nvSpPr>
            <p:spPr bwMode="auto">
              <a:xfrm>
                <a:off x="2544" y="1776"/>
                <a:ext cx="48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2383" name="Rectangle 95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774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graphicFrame>
        <p:nvGraphicFramePr>
          <p:cNvPr id="13905" name="Group 593"/>
          <p:cNvGraphicFramePr>
            <a:graphicFrameLocks noGrp="1"/>
          </p:cNvGraphicFramePr>
          <p:nvPr>
            <p:ph type="tbl" idx="1"/>
          </p:nvPr>
        </p:nvGraphicFramePr>
        <p:xfrm>
          <a:off x="1066802" y="2590800"/>
          <a:ext cx="4876800" cy="3448872"/>
        </p:xfrm>
        <a:graphic>
          <a:graphicData uri="http://schemas.openxmlformats.org/drawingml/2006/table">
            <a:tbl>
              <a:tblPr/>
              <a:tblGrid>
                <a:gridCol w="1538288"/>
                <a:gridCol w="1112837"/>
                <a:gridCol w="1112838"/>
                <a:gridCol w="11128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iteration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initial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active vertex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82B6-6333-43D8-B00E-6A94FD1B1EBF}" type="slidenum">
              <a:rPr lang="zh-CN" altLang="en-US" smtClean="0">
                <a:solidFill>
                  <a:srgbClr val="000000"/>
                </a:solidFill>
              </a:rPr>
              <a:pPr/>
              <a:t>62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3868" name="Group 556"/>
          <p:cNvGrpSpPr>
            <a:grpSpLocks/>
          </p:cNvGrpSpPr>
          <p:nvPr/>
        </p:nvGrpSpPr>
        <p:grpSpPr bwMode="auto">
          <a:xfrm>
            <a:off x="6096000" y="3352801"/>
            <a:ext cx="2514600" cy="1981200"/>
            <a:chOff x="960" y="1488"/>
            <a:chExt cx="2880" cy="1829"/>
          </a:xfrm>
        </p:grpSpPr>
        <p:sp>
          <p:nvSpPr>
            <p:cNvPr id="13869" name="Line 557"/>
            <p:cNvSpPr>
              <a:spLocks noChangeShapeType="1"/>
            </p:cNvSpPr>
            <p:nvPr/>
          </p:nvSpPr>
          <p:spPr bwMode="auto">
            <a:xfrm>
              <a:off x="1867" y="3279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ms-MY">
                <a:solidFill>
                  <a:srgbClr val="000000"/>
                </a:solidFill>
              </a:endParaRPr>
            </a:p>
          </p:txBody>
        </p:sp>
        <p:sp>
          <p:nvSpPr>
            <p:cNvPr id="13870" name="Line 558"/>
            <p:cNvSpPr>
              <a:spLocks noChangeShapeType="1"/>
            </p:cNvSpPr>
            <p:nvPr/>
          </p:nvSpPr>
          <p:spPr bwMode="auto">
            <a:xfrm flipH="1">
              <a:off x="3019" y="2775"/>
              <a:ext cx="57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ms-MY">
                <a:solidFill>
                  <a:srgbClr val="000000"/>
                </a:solidFill>
              </a:endParaRPr>
            </a:p>
          </p:txBody>
        </p:sp>
        <p:grpSp>
          <p:nvGrpSpPr>
            <p:cNvPr id="13871" name="Group 559"/>
            <p:cNvGrpSpPr>
              <a:grpSpLocks/>
            </p:cNvGrpSpPr>
            <p:nvPr/>
          </p:nvGrpSpPr>
          <p:grpSpPr bwMode="auto">
            <a:xfrm>
              <a:off x="960" y="1488"/>
              <a:ext cx="2880" cy="1829"/>
              <a:chOff x="960" y="1536"/>
              <a:chExt cx="2880" cy="1829"/>
            </a:xfrm>
          </p:grpSpPr>
          <p:sp>
            <p:nvSpPr>
              <p:cNvPr id="13872" name="Oval 560"/>
              <p:cNvSpPr>
                <a:spLocks noChangeArrowheads="1"/>
              </p:cNvSpPr>
              <p:nvPr/>
            </p:nvSpPr>
            <p:spPr bwMode="auto">
              <a:xfrm>
                <a:off x="1133" y="1766"/>
                <a:ext cx="288" cy="231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3873" name="Oval 561"/>
              <p:cNvSpPr>
                <a:spLocks noChangeArrowheads="1"/>
              </p:cNvSpPr>
              <p:nvPr/>
            </p:nvSpPr>
            <p:spPr bwMode="auto">
              <a:xfrm>
                <a:off x="2285" y="1594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3874" name="Oval 562"/>
              <p:cNvSpPr>
                <a:spLocks noChangeArrowheads="1"/>
              </p:cNvSpPr>
              <p:nvPr/>
            </p:nvSpPr>
            <p:spPr bwMode="auto">
              <a:xfrm>
                <a:off x="960" y="2458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3875" name="Oval 563"/>
              <p:cNvSpPr>
                <a:spLocks noChangeArrowheads="1"/>
              </p:cNvSpPr>
              <p:nvPr/>
            </p:nvSpPr>
            <p:spPr bwMode="auto">
              <a:xfrm>
                <a:off x="2458" y="2342"/>
                <a:ext cx="288" cy="231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3876" name="Oval 564"/>
              <p:cNvSpPr>
                <a:spLocks noChangeArrowheads="1"/>
              </p:cNvSpPr>
              <p:nvPr/>
            </p:nvSpPr>
            <p:spPr bwMode="auto">
              <a:xfrm>
                <a:off x="3552" y="1536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E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3877" name="Oval 565"/>
              <p:cNvSpPr>
                <a:spLocks noChangeArrowheads="1"/>
              </p:cNvSpPr>
              <p:nvPr/>
            </p:nvSpPr>
            <p:spPr bwMode="auto">
              <a:xfrm>
                <a:off x="3494" y="2573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F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3878" name="Line 566"/>
              <p:cNvSpPr>
                <a:spLocks noChangeShapeType="1"/>
              </p:cNvSpPr>
              <p:nvPr/>
            </p:nvSpPr>
            <p:spPr bwMode="auto">
              <a:xfrm flipV="1">
                <a:off x="1421" y="1709"/>
                <a:ext cx="864" cy="1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3879" name="Line 567"/>
              <p:cNvSpPr>
                <a:spLocks noChangeShapeType="1"/>
              </p:cNvSpPr>
              <p:nvPr/>
            </p:nvSpPr>
            <p:spPr bwMode="auto">
              <a:xfrm flipH="1">
                <a:off x="1133" y="1997"/>
                <a:ext cx="115" cy="4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3880" name="Line 568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806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3881" name="Line 569"/>
              <p:cNvSpPr>
                <a:spLocks noChangeShapeType="1"/>
              </p:cNvSpPr>
              <p:nvPr/>
            </p:nvSpPr>
            <p:spPr bwMode="auto">
              <a:xfrm flipV="1">
                <a:off x="3667" y="1766"/>
                <a:ext cx="0" cy="8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3882" name="Line 570"/>
              <p:cNvSpPr>
                <a:spLocks noChangeShapeType="1"/>
              </p:cNvSpPr>
              <p:nvPr/>
            </p:nvSpPr>
            <p:spPr bwMode="auto">
              <a:xfrm flipH="1">
                <a:off x="1248" y="2458"/>
                <a:ext cx="1210" cy="1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3883" name="Line 571"/>
              <p:cNvSpPr>
                <a:spLocks noChangeShapeType="1"/>
              </p:cNvSpPr>
              <p:nvPr/>
            </p:nvSpPr>
            <p:spPr bwMode="auto">
              <a:xfrm>
                <a:off x="1421" y="1939"/>
                <a:ext cx="1094" cy="4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3884" name="Line 572"/>
              <p:cNvSpPr>
                <a:spLocks noChangeShapeType="1"/>
              </p:cNvSpPr>
              <p:nvPr/>
            </p:nvSpPr>
            <p:spPr bwMode="auto">
              <a:xfrm flipV="1">
                <a:off x="2573" y="1651"/>
                <a:ext cx="979" cy="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3885" name="Line 573"/>
              <p:cNvSpPr>
                <a:spLocks noChangeShapeType="1"/>
              </p:cNvSpPr>
              <p:nvPr/>
            </p:nvSpPr>
            <p:spPr bwMode="auto">
              <a:xfrm>
                <a:off x="1075" y="2664"/>
                <a:ext cx="576" cy="5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3886" name="Oval 574"/>
              <p:cNvSpPr>
                <a:spLocks noChangeArrowheads="1"/>
              </p:cNvSpPr>
              <p:nvPr/>
            </p:nvSpPr>
            <p:spPr bwMode="auto">
              <a:xfrm>
                <a:off x="1579" y="3135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G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3887" name="Oval 575"/>
              <p:cNvSpPr>
                <a:spLocks noChangeArrowheads="1"/>
              </p:cNvSpPr>
              <p:nvPr/>
            </p:nvSpPr>
            <p:spPr bwMode="auto">
              <a:xfrm>
                <a:off x="2731" y="3135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3888" name="Rectangle 576"/>
              <p:cNvSpPr>
                <a:spLocks noChangeArrowheads="1"/>
              </p:cNvSpPr>
              <p:nvPr/>
            </p:nvSpPr>
            <p:spPr bwMode="auto">
              <a:xfrm>
                <a:off x="1680" y="168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3889" name="Rectangle 577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3890" name="Rectangle 578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2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3891" name="Rectangle 579"/>
              <p:cNvSpPr>
                <a:spLocks noChangeArrowheads="1"/>
              </p:cNvSpPr>
              <p:nvPr/>
            </p:nvSpPr>
            <p:spPr bwMode="auto">
              <a:xfrm>
                <a:off x="1872" y="216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3892" name="Rectangle 580"/>
              <p:cNvSpPr>
                <a:spLocks noChangeArrowheads="1"/>
              </p:cNvSpPr>
              <p:nvPr/>
            </p:nvSpPr>
            <p:spPr bwMode="auto">
              <a:xfrm>
                <a:off x="2832" y="240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2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3893" name="Rectangle 581"/>
              <p:cNvSpPr>
                <a:spLocks noChangeArrowheads="1"/>
              </p:cNvSpPr>
              <p:nvPr/>
            </p:nvSpPr>
            <p:spPr bwMode="auto">
              <a:xfrm>
                <a:off x="1632" y="244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3894" name="Rectangle 582"/>
              <p:cNvSpPr>
                <a:spLocks noChangeArrowheads="1"/>
              </p:cNvSpPr>
              <p:nvPr/>
            </p:nvSpPr>
            <p:spPr bwMode="auto">
              <a:xfrm>
                <a:off x="1296" y="283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5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3895" name="Rectangle 58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   2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3896" name="Rectangle 584"/>
              <p:cNvSpPr>
                <a:spLocks noChangeArrowheads="1"/>
              </p:cNvSpPr>
              <p:nvPr/>
            </p:nvSpPr>
            <p:spPr bwMode="auto">
              <a:xfrm>
                <a:off x="3024" y="283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3897" name="Rectangle 585"/>
              <p:cNvSpPr>
                <a:spLocks noChangeArrowheads="1"/>
              </p:cNvSpPr>
              <p:nvPr/>
            </p:nvSpPr>
            <p:spPr bwMode="auto">
              <a:xfrm>
                <a:off x="3312" y="211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3898" name="Line 586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1536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3899" name="Rectangle 587"/>
              <p:cNvSpPr>
                <a:spLocks noChangeArrowheads="1"/>
              </p:cNvSpPr>
              <p:nvPr/>
            </p:nvSpPr>
            <p:spPr bwMode="auto">
              <a:xfrm>
                <a:off x="1920" y="2784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3900" name="Rectangle 588"/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3901" name="Line 589"/>
              <p:cNvSpPr>
                <a:spLocks noChangeShapeType="1"/>
              </p:cNvSpPr>
              <p:nvPr/>
            </p:nvSpPr>
            <p:spPr bwMode="auto">
              <a:xfrm flipH="1">
                <a:off x="1824" y="2544"/>
                <a:ext cx="672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3902" name="Line 590"/>
              <p:cNvSpPr>
                <a:spLocks noChangeShapeType="1"/>
              </p:cNvSpPr>
              <p:nvPr/>
            </p:nvSpPr>
            <p:spPr bwMode="auto">
              <a:xfrm>
                <a:off x="2544" y="1776"/>
                <a:ext cx="48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3903" name="Rectangle 591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</p:grpSp>
      </p:grpSp>
      <p:sp>
        <p:nvSpPr>
          <p:cNvPr id="13904" name="Rectangle 592"/>
          <p:cNvSpPr>
            <a:spLocks noChangeArrowheads="1"/>
          </p:cNvSpPr>
          <p:nvPr/>
        </p:nvSpPr>
        <p:spPr bwMode="auto">
          <a:xfrm>
            <a:off x="990600" y="1752600"/>
            <a:ext cx="571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5" tIns="45702" rIns="91405" bIns="45702"/>
          <a:lstStyle/>
          <a:p>
            <a:pPr marL="609367" indent="-609367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CN" sz="1200">
                <a:solidFill>
                  <a:srgbClr val="000000"/>
                </a:solidFill>
                <a:cs typeface="Times New Roman" pitchFamily="18" charset="0"/>
              </a:rPr>
              <a:t>The second iteration will again selected the minimum value of currDist( ) from the vertices in tobeChecked, So vertex F is removed from the set tobeChecked and the active vertex is set to F</a:t>
            </a:r>
          </a:p>
          <a:p>
            <a:pPr marL="609367" indent="-609367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CN" sz="1200">
                <a:solidFill>
                  <a:srgbClr val="000000"/>
                </a:solidFill>
                <a:cs typeface="Times New Roman" pitchFamily="18" charset="0"/>
              </a:rPr>
              <a:t>Change the value of E and H in CurDist</a:t>
            </a:r>
            <a:endParaRPr lang="en-US" altLang="zh-CN" sz="1400">
              <a:solidFill>
                <a:srgbClr val="000000"/>
              </a:solidFill>
              <a:cs typeface="Times New Roman" pitchFamily="18" charset="0"/>
            </a:endParaRPr>
          </a:p>
          <a:p>
            <a:pPr marL="609367" indent="-609367"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20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1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934200" cy="990600"/>
          </a:xfrm>
        </p:spPr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609367" indent="-609367" algn="ctr">
              <a:spcBef>
                <a:spcPct val="0"/>
              </a:spcBef>
              <a:buNone/>
            </a:pPr>
            <a:endParaRPr lang="en-US" altLang="zh-CN" sz="1400"/>
          </a:p>
          <a:p>
            <a:pPr marL="609367" indent="-609367">
              <a:spcBef>
                <a:spcPct val="0"/>
              </a:spcBef>
              <a:buNone/>
            </a:pPr>
            <a:r>
              <a:rPr lang="en-US" altLang="zh-CN" sz="1400">
                <a:cs typeface="Times New Roman" pitchFamily="18" charset="0"/>
              </a:rPr>
              <a:t>           The third iteration will select vertex B as it has the minimum weight for all of the vertices in </a:t>
            </a:r>
            <a:r>
              <a:rPr lang="en-US" altLang="zh-CN" sz="1400" i="1">
                <a:cs typeface="Times New Roman" pitchFamily="18" charset="0"/>
              </a:rPr>
              <a:t>tobeChecked( )</a:t>
            </a:r>
            <a:r>
              <a:rPr lang="en-US" altLang="zh-CN" sz="1400">
                <a:cs typeface="Times New Roman" pitchFamily="18" charset="0"/>
              </a:rPr>
              <a:t>.  So the next active vertex becomes vertex B</a:t>
            </a:r>
            <a:r>
              <a:rPr lang="en-US" altLang="zh-CN" sz="1200">
                <a:cs typeface="Times New Roman" pitchFamily="18" charset="0"/>
              </a:rPr>
              <a:t> Change the value of G in CurDist</a:t>
            </a:r>
            <a:endParaRPr lang="en-US" altLang="zh-CN" sz="1400">
              <a:cs typeface="Times New Roman" pitchFamily="18" charset="0"/>
            </a:endParaRPr>
          </a:p>
          <a:p>
            <a:pPr marL="609367" indent="-609367" algn="ctr">
              <a:spcBef>
                <a:spcPct val="0"/>
              </a:spcBef>
              <a:buNone/>
            </a:pPr>
            <a:endParaRPr lang="en-US" altLang="zh-CN" sz="1200">
              <a:cs typeface="Times New Roman" pitchFamily="18" charset="0"/>
            </a:endParaRPr>
          </a:p>
          <a:p>
            <a:pPr marL="609367" indent="-609367"/>
            <a:endParaRPr lang="zh-CN" altLang="en-US" sz="1400"/>
          </a:p>
        </p:txBody>
      </p:sp>
      <p:graphicFrame>
        <p:nvGraphicFramePr>
          <p:cNvPr id="14725" name="Group 389"/>
          <p:cNvGraphicFramePr>
            <a:graphicFrameLocks noGrp="1"/>
          </p:cNvGraphicFramePr>
          <p:nvPr>
            <p:ph sz="half" idx="2"/>
          </p:nvPr>
        </p:nvGraphicFramePr>
        <p:xfrm>
          <a:off x="4724402" y="2133603"/>
          <a:ext cx="3771900" cy="3417851"/>
        </p:xfrm>
        <a:graphic>
          <a:graphicData uri="http://schemas.openxmlformats.org/drawingml/2006/table">
            <a:tbl>
              <a:tblPr/>
              <a:tblGrid>
                <a:gridCol w="1160463"/>
                <a:gridCol w="652462"/>
                <a:gridCol w="654050"/>
                <a:gridCol w="652463"/>
                <a:gridCol w="652462"/>
              </a:tblGrid>
              <a:tr h="2794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iteration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initial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active vertex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629B-D48E-45E2-98E5-8045F591D5F7}" type="slidenum">
              <a:rPr lang="zh-CN" altLang="en-US" smtClean="0">
                <a:solidFill>
                  <a:srgbClr val="000000"/>
                </a:solidFill>
              </a:rPr>
              <a:pPr/>
              <a:t>63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4726" name="Group 390"/>
          <p:cNvGrpSpPr>
            <a:grpSpLocks/>
          </p:cNvGrpSpPr>
          <p:nvPr/>
        </p:nvGrpSpPr>
        <p:grpSpPr bwMode="auto">
          <a:xfrm>
            <a:off x="1600200" y="3733800"/>
            <a:ext cx="2514600" cy="1981200"/>
            <a:chOff x="960" y="1488"/>
            <a:chExt cx="2880" cy="1829"/>
          </a:xfrm>
        </p:grpSpPr>
        <p:sp>
          <p:nvSpPr>
            <p:cNvPr id="14727" name="Line 391"/>
            <p:cNvSpPr>
              <a:spLocks noChangeShapeType="1"/>
            </p:cNvSpPr>
            <p:nvPr/>
          </p:nvSpPr>
          <p:spPr bwMode="auto">
            <a:xfrm>
              <a:off x="1867" y="3279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ms-MY">
                <a:solidFill>
                  <a:srgbClr val="000000"/>
                </a:solidFill>
              </a:endParaRPr>
            </a:p>
          </p:txBody>
        </p:sp>
        <p:sp>
          <p:nvSpPr>
            <p:cNvPr id="14728" name="Line 392"/>
            <p:cNvSpPr>
              <a:spLocks noChangeShapeType="1"/>
            </p:cNvSpPr>
            <p:nvPr/>
          </p:nvSpPr>
          <p:spPr bwMode="auto">
            <a:xfrm flipH="1">
              <a:off x="3019" y="2775"/>
              <a:ext cx="57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ms-MY">
                <a:solidFill>
                  <a:srgbClr val="000000"/>
                </a:solidFill>
              </a:endParaRPr>
            </a:p>
          </p:txBody>
        </p:sp>
        <p:grpSp>
          <p:nvGrpSpPr>
            <p:cNvPr id="14729" name="Group 393"/>
            <p:cNvGrpSpPr>
              <a:grpSpLocks/>
            </p:cNvGrpSpPr>
            <p:nvPr/>
          </p:nvGrpSpPr>
          <p:grpSpPr bwMode="auto">
            <a:xfrm>
              <a:off x="960" y="1488"/>
              <a:ext cx="2880" cy="1829"/>
              <a:chOff x="960" y="1536"/>
              <a:chExt cx="2880" cy="1829"/>
            </a:xfrm>
          </p:grpSpPr>
          <p:sp>
            <p:nvSpPr>
              <p:cNvPr id="14730" name="Oval 394"/>
              <p:cNvSpPr>
                <a:spLocks noChangeArrowheads="1"/>
              </p:cNvSpPr>
              <p:nvPr/>
            </p:nvSpPr>
            <p:spPr bwMode="auto">
              <a:xfrm>
                <a:off x="1133" y="1766"/>
                <a:ext cx="288" cy="231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4731" name="Oval 395"/>
              <p:cNvSpPr>
                <a:spLocks noChangeArrowheads="1"/>
              </p:cNvSpPr>
              <p:nvPr/>
            </p:nvSpPr>
            <p:spPr bwMode="auto">
              <a:xfrm>
                <a:off x="2285" y="1594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4732" name="Oval 396"/>
              <p:cNvSpPr>
                <a:spLocks noChangeArrowheads="1"/>
              </p:cNvSpPr>
              <p:nvPr/>
            </p:nvSpPr>
            <p:spPr bwMode="auto">
              <a:xfrm>
                <a:off x="960" y="2458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4733" name="Oval 397"/>
              <p:cNvSpPr>
                <a:spLocks noChangeArrowheads="1"/>
              </p:cNvSpPr>
              <p:nvPr/>
            </p:nvSpPr>
            <p:spPr bwMode="auto">
              <a:xfrm>
                <a:off x="2458" y="2342"/>
                <a:ext cx="288" cy="231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4734" name="Oval 398"/>
              <p:cNvSpPr>
                <a:spLocks noChangeArrowheads="1"/>
              </p:cNvSpPr>
              <p:nvPr/>
            </p:nvSpPr>
            <p:spPr bwMode="auto">
              <a:xfrm>
                <a:off x="3552" y="1536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E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4735" name="Oval 399"/>
              <p:cNvSpPr>
                <a:spLocks noChangeArrowheads="1"/>
              </p:cNvSpPr>
              <p:nvPr/>
            </p:nvSpPr>
            <p:spPr bwMode="auto">
              <a:xfrm>
                <a:off x="3494" y="2573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F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4736" name="Line 400"/>
              <p:cNvSpPr>
                <a:spLocks noChangeShapeType="1"/>
              </p:cNvSpPr>
              <p:nvPr/>
            </p:nvSpPr>
            <p:spPr bwMode="auto">
              <a:xfrm flipV="1">
                <a:off x="1421" y="1709"/>
                <a:ext cx="864" cy="1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4737" name="Line 401"/>
              <p:cNvSpPr>
                <a:spLocks noChangeShapeType="1"/>
              </p:cNvSpPr>
              <p:nvPr/>
            </p:nvSpPr>
            <p:spPr bwMode="auto">
              <a:xfrm flipH="1">
                <a:off x="1133" y="1997"/>
                <a:ext cx="115" cy="4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4738" name="Line 402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806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4739" name="Line 403"/>
              <p:cNvSpPr>
                <a:spLocks noChangeShapeType="1"/>
              </p:cNvSpPr>
              <p:nvPr/>
            </p:nvSpPr>
            <p:spPr bwMode="auto">
              <a:xfrm flipV="1">
                <a:off x="3667" y="1766"/>
                <a:ext cx="0" cy="8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4740" name="Line 404"/>
              <p:cNvSpPr>
                <a:spLocks noChangeShapeType="1"/>
              </p:cNvSpPr>
              <p:nvPr/>
            </p:nvSpPr>
            <p:spPr bwMode="auto">
              <a:xfrm flipH="1">
                <a:off x="1248" y="2458"/>
                <a:ext cx="1210" cy="1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4741" name="Line 405"/>
              <p:cNvSpPr>
                <a:spLocks noChangeShapeType="1"/>
              </p:cNvSpPr>
              <p:nvPr/>
            </p:nvSpPr>
            <p:spPr bwMode="auto">
              <a:xfrm>
                <a:off x="1421" y="1939"/>
                <a:ext cx="1094" cy="4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4742" name="Line 406"/>
              <p:cNvSpPr>
                <a:spLocks noChangeShapeType="1"/>
              </p:cNvSpPr>
              <p:nvPr/>
            </p:nvSpPr>
            <p:spPr bwMode="auto">
              <a:xfrm flipV="1">
                <a:off x="2573" y="1651"/>
                <a:ext cx="979" cy="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4743" name="Line 407"/>
              <p:cNvSpPr>
                <a:spLocks noChangeShapeType="1"/>
              </p:cNvSpPr>
              <p:nvPr/>
            </p:nvSpPr>
            <p:spPr bwMode="auto">
              <a:xfrm>
                <a:off x="1075" y="2664"/>
                <a:ext cx="576" cy="5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4744" name="Oval 408"/>
              <p:cNvSpPr>
                <a:spLocks noChangeArrowheads="1"/>
              </p:cNvSpPr>
              <p:nvPr/>
            </p:nvSpPr>
            <p:spPr bwMode="auto">
              <a:xfrm>
                <a:off x="1579" y="3135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G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4745" name="Oval 409"/>
              <p:cNvSpPr>
                <a:spLocks noChangeArrowheads="1"/>
              </p:cNvSpPr>
              <p:nvPr/>
            </p:nvSpPr>
            <p:spPr bwMode="auto">
              <a:xfrm>
                <a:off x="2731" y="3135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4746" name="Rectangle 410"/>
              <p:cNvSpPr>
                <a:spLocks noChangeArrowheads="1"/>
              </p:cNvSpPr>
              <p:nvPr/>
            </p:nvSpPr>
            <p:spPr bwMode="auto">
              <a:xfrm>
                <a:off x="1680" y="168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4747" name="Rectangle 411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4748" name="Rectangle 412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2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4749" name="Rectangle 413"/>
              <p:cNvSpPr>
                <a:spLocks noChangeArrowheads="1"/>
              </p:cNvSpPr>
              <p:nvPr/>
            </p:nvSpPr>
            <p:spPr bwMode="auto">
              <a:xfrm>
                <a:off x="1872" y="216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4750" name="Rectangle 414"/>
              <p:cNvSpPr>
                <a:spLocks noChangeArrowheads="1"/>
              </p:cNvSpPr>
              <p:nvPr/>
            </p:nvSpPr>
            <p:spPr bwMode="auto">
              <a:xfrm>
                <a:off x="2832" y="240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2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4751" name="Rectangle 415"/>
              <p:cNvSpPr>
                <a:spLocks noChangeArrowheads="1"/>
              </p:cNvSpPr>
              <p:nvPr/>
            </p:nvSpPr>
            <p:spPr bwMode="auto">
              <a:xfrm>
                <a:off x="1632" y="244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4752" name="Rectangle 416"/>
              <p:cNvSpPr>
                <a:spLocks noChangeArrowheads="1"/>
              </p:cNvSpPr>
              <p:nvPr/>
            </p:nvSpPr>
            <p:spPr bwMode="auto">
              <a:xfrm>
                <a:off x="1296" y="283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5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4753" name="Rectangle 417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   2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4754" name="Rectangle 418"/>
              <p:cNvSpPr>
                <a:spLocks noChangeArrowheads="1"/>
              </p:cNvSpPr>
              <p:nvPr/>
            </p:nvSpPr>
            <p:spPr bwMode="auto">
              <a:xfrm>
                <a:off x="3024" y="283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4755" name="Rectangle 419"/>
              <p:cNvSpPr>
                <a:spLocks noChangeArrowheads="1"/>
              </p:cNvSpPr>
              <p:nvPr/>
            </p:nvSpPr>
            <p:spPr bwMode="auto">
              <a:xfrm>
                <a:off x="3312" y="211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4756" name="Line 420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1536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4757" name="Rectangle 421"/>
              <p:cNvSpPr>
                <a:spLocks noChangeArrowheads="1"/>
              </p:cNvSpPr>
              <p:nvPr/>
            </p:nvSpPr>
            <p:spPr bwMode="auto">
              <a:xfrm>
                <a:off x="1920" y="2784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4758" name="Rectangle 422"/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4759" name="Line 423"/>
              <p:cNvSpPr>
                <a:spLocks noChangeShapeType="1"/>
              </p:cNvSpPr>
              <p:nvPr/>
            </p:nvSpPr>
            <p:spPr bwMode="auto">
              <a:xfrm flipH="1">
                <a:off x="1824" y="2544"/>
                <a:ext cx="672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4760" name="Line 424"/>
              <p:cNvSpPr>
                <a:spLocks noChangeShapeType="1"/>
              </p:cNvSpPr>
              <p:nvPr/>
            </p:nvSpPr>
            <p:spPr bwMode="auto">
              <a:xfrm>
                <a:off x="2544" y="1776"/>
                <a:ext cx="48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4761" name="Rectangle 425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77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graphicFrame>
        <p:nvGraphicFramePr>
          <p:cNvPr id="16784" name="Group 400"/>
          <p:cNvGraphicFramePr>
            <a:graphicFrameLocks noGrp="1"/>
          </p:cNvGraphicFramePr>
          <p:nvPr>
            <p:ph type="tbl" idx="1"/>
          </p:nvPr>
        </p:nvGraphicFramePr>
        <p:xfrm>
          <a:off x="4419602" y="2133600"/>
          <a:ext cx="3962400" cy="3962402"/>
        </p:xfrm>
        <a:graphic>
          <a:graphicData uri="http://schemas.openxmlformats.org/drawingml/2006/table">
            <a:tbl>
              <a:tblPr/>
              <a:tblGrid>
                <a:gridCol w="1039813"/>
                <a:gridCol w="584200"/>
                <a:gridCol w="584200"/>
                <a:gridCol w="585787"/>
                <a:gridCol w="584200"/>
                <a:gridCol w="584200"/>
              </a:tblGrid>
              <a:tr h="401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iteration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initial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active vertex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82B6-6333-43D8-B00E-6A94FD1B1EBF}" type="slidenum">
              <a:rPr lang="zh-CN" altLang="en-US" smtClean="0">
                <a:solidFill>
                  <a:srgbClr val="000000"/>
                </a:solidFill>
              </a:rPr>
              <a:pPr/>
              <a:t>64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6785" name="Rectangle 401"/>
          <p:cNvSpPr>
            <a:spLocks noChangeArrowheads="1"/>
          </p:cNvSpPr>
          <p:nvPr/>
        </p:nvSpPr>
        <p:spPr bwMode="auto">
          <a:xfrm>
            <a:off x="762000" y="1828803"/>
            <a:ext cx="3276600" cy="150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5" tIns="45702" rIns="91405" bIns="45702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sz="1400">
                <a:solidFill>
                  <a:srgbClr val="000000"/>
                </a:solidFill>
              </a:rPr>
              <a:t>The fourth iteration will select vertex E as it has the minimum weight for all of the vertices in </a:t>
            </a:r>
            <a:r>
              <a:rPr lang="en-US" altLang="zh-CN" sz="1400" i="1">
                <a:solidFill>
                  <a:srgbClr val="000000"/>
                </a:solidFill>
              </a:rPr>
              <a:t>tobeChecked( )</a:t>
            </a:r>
            <a:r>
              <a:rPr lang="en-US" altLang="zh-CN" sz="1400">
                <a:solidFill>
                  <a:srgbClr val="000000"/>
                </a:solidFill>
              </a:rPr>
              <a:t>.  So the next active vertex becomes vertex E. </a:t>
            </a:r>
          </a:p>
        </p:txBody>
      </p:sp>
      <p:grpSp>
        <p:nvGrpSpPr>
          <p:cNvPr id="16786" name="Group 402"/>
          <p:cNvGrpSpPr>
            <a:grpSpLocks/>
          </p:cNvGrpSpPr>
          <p:nvPr/>
        </p:nvGrpSpPr>
        <p:grpSpPr bwMode="auto">
          <a:xfrm>
            <a:off x="1219200" y="3505200"/>
            <a:ext cx="2514600" cy="1981200"/>
            <a:chOff x="960" y="1488"/>
            <a:chExt cx="2880" cy="1829"/>
          </a:xfrm>
        </p:grpSpPr>
        <p:sp>
          <p:nvSpPr>
            <p:cNvPr id="16787" name="Line 403"/>
            <p:cNvSpPr>
              <a:spLocks noChangeShapeType="1"/>
            </p:cNvSpPr>
            <p:nvPr/>
          </p:nvSpPr>
          <p:spPr bwMode="auto">
            <a:xfrm>
              <a:off x="1867" y="3279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ms-MY">
                <a:solidFill>
                  <a:srgbClr val="000000"/>
                </a:solidFill>
              </a:endParaRPr>
            </a:p>
          </p:txBody>
        </p:sp>
        <p:sp>
          <p:nvSpPr>
            <p:cNvPr id="16788" name="Line 404"/>
            <p:cNvSpPr>
              <a:spLocks noChangeShapeType="1"/>
            </p:cNvSpPr>
            <p:nvPr/>
          </p:nvSpPr>
          <p:spPr bwMode="auto">
            <a:xfrm flipH="1">
              <a:off x="3019" y="2775"/>
              <a:ext cx="57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ms-MY">
                <a:solidFill>
                  <a:srgbClr val="000000"/>
                </a:solidFill>
              </a:endParaRPr>
            </a:p>
          </p:txBody>
        </p:sp>
        <p:grpSp>
          <p:nvGrpSpPr>
            <p:cNvPr id="16789" name="Group 405"/>
            <p:cNvGrpSpPr>
              <a:grpSpLocks/>
            </p:cNvGrpSpPr>
            <p:nvPr/>
          </p:nvGrpSpPr>
          <p:grpSpPr bwMode="auto">
            <a:xfrm>
              <a:off x="960" y="1488"/>
              <a:ext cx="2880" cy="1829"/>
              <a:chOff x="960" y="1536"/>
              <a:chExt cx="2880" cy="1829"/>
            </a:xfrm>
          </p:grpSpPr>
          <p:sp>
            <p:nvSpPr>
              <p:cNvPr id="16790" name="Oval 406"/>
              <p:cNvSpPr>
                <a:spLocks noChangeArrowheads="1"/>
              </p:cNvSpPr>
              <p:nvPr/>
            </p:nvSpPr>
            <p:spPr bwMode="auto">
              <a:xfrm>
                <a:off x="1133" y="1766"/>
                <a:ext cx="288" cy="231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6791" name="Oval 407"/>
              <p:cNvSpPr>
                <a:spLocks noChangeArrowheads="1"/>
              </p:cNvSpPr>
              <p:nvPr/>
            </p:nvSpPr>
            <p:spPr bwMode="auto">
              <a:xfrm>
                <a:off x="2285" y="1594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6792" name="Oval 408"/>
              <p:cNvSpPr>
                <a:spLocks noChangeArrowheads="1"/>
              </p:cNvSpPr>
              <p:nvPr/>
            </p:nvSpPr>
            <p:spPr bwMode="auto">
              <a:xfrm>
                <a:off x="960" y="2458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6793" name="Oval 409"/>
              <p:cNvSpPr>
                <a:spLocks noChangeArrowheads="1"/>
              </p:cNvSpPr>
              <p:nvPr/>
            </p:nvSpPr>
            <p:spPr bwMode="auto">
              <a:xfrm>
                <a:off x="2458" y="2342"/>
                <a:ext cx="288" cy="231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6794" name="Oval 410"/>
              <p:cNvSpPr>
                <a:spLocks noChangeArrowheads="1"/>
              </p:cNvSpPr>
              <p:nvPr/>
            </p:nvSpPr>
            <p:spPr bwMode="auto">
              <a:xfrm>
                <a:off x="3552" y="1536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E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6795" name="Oval 411"/>
              <p:cNvSpPr>
                <a:spLocks noChangeArrowheads="1"/>
              </p:cNvSpPr>
              <p:nvPr/>
            </p:nvSpPr>
            <p:spPr bwMode="auto">
              <a:xfrm>
                <a:off x="3494" y="2573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F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6796" name="Line 412"/>
              <p:cNvSpPr>
                <a:spLocks noChangeShapeType="1"/>
              </p:cNvSpPr>
              <p:nvPr/>
            </p:nvSpPr>
            <p:spPr bwMode="auto">
              <a:xfrm flipV="1">
                <a:off x="1421" y="1709"/>
                <a:ext cx="864" cy="1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6797" name="Line 413"/>
              <p:cNvSpPr>
                <a:spLocks noChangeShapeType="1"/>
              </p:cNvSpPr>
              <p:nvPr/>
            </p:nvSpPr>
            <p:spPr bwMode="auto">
              <a:xfrm flipH="1">
                <a:off x="1133" y="1997"/>
                <a:ext cx="115" cy="4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6798" name="Line 414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806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6799" name="Line 415"/>
              <p:cNvSpPr>
                <a:spLocks noChangeShapeType="1"/>
              </p:cNvSpPr>
              <p:nvPr/>
            </p:nvSpPr>
            <p:spPr bwMode="auto">
              <a:xfrm flipV="1">
                <a:off x="3667" y="1766"/>
                <a:ext cx="0" cy="8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6800" name="Line 416"/>
              <p:cNvSpPr>
                <a:spLocks noChangeShapeType="1"/>
              </p:cNvSpPr>
              <p:nvPr/>
            </p:nvSpPr>
            <p:spPr bwMode="auto">
              <a:xfrm flipH="1">
                <a:off x="1248" y="2458"/>
                <a:ext cx="1210" cy="1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6801" name="Line 417"/>
              <p:cNvSpPr>
                <a:spLocks noChangeShapeType="1"/>
              </p:cNvSpPr>
              <p:nvPr/>
            </p:nvSpPr>
            <p:spPr bwMode="auto">
              <a:xfrm>
                <a:off x="1421" y="1939"/>
                <a:ext cx="1094" cy="4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6802" name="Line 418"/>
              <p:cNvSpPr>
                <a:spLocks noChangeShapeType="1"/>
              </p:cNvSpPr>
              <p:nvPr/>
            </p:nvSpPr>
            <p:spPr bwMode="auto">
              <a:xfrm flipV="1">
                <a:off x="2573" y="1651"/>
                <a:ext cx="979" cy="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6803" name="Line 419"/>
              <p:cNvSpPr>
                <a:spLocks noChangeShapeType="1"/>
              </p:cNvSpPr>
              <p:nvPr/>
            </p:nvSpPr>
            <p:spPr bwMode="auto">
              <a:xfrm>
                <a:off x="1075" y="2664"/>
                <a:ext cx="576" cy="5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6804" name="Oval 420"/>
              <p:cNvSpPr>
                <a:spLocks noChangeArrowheads="1"/>
              </p:cNvSpPr>
              <p:nvPr/>
            </p:nvSpPr>
            <p:spPr bwMode="auto">
              <a:xfrm>
                <a:off x="1579" y="3135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G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6805" name="Oval 421"/>
              <p:cNvSpPr>
                <a:spLocks noChangeArrowheads="1"/>
              </p:cNvSpPr>
              <p:nvPr/>
            </p:nvSpPr>
            <p:spPr bwMode="auto">
              <a:xfrm>
                <a:off x="2731" y="3135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6806" name="Rectangle 422"/>
              <p:cNvSpPr>
                <a:spLocks noChangeArrowheads="1"/>
              </p:cNvSpPr>
              <p:nvPr/>
            </p:nvSpPr>
            <p:spPr bwMode="auto">
              <a:xfrm>
                <a:off x="1680" y="168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6807" name="Rectangle 423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6808" name="Rectangle 424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2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6809" name="Rectangle 425"/>
              <p:cNvSpPr>
                <a:spLocks noChangeArrowheads="1"/>
              </p:cNvSpPr>
              <p:nvPr/>
            </p:nvSpPr>
            <p:spPr bwMode="auto">
              <a:xfrm>
                <a:off x="1872" y="216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6810" name="Rectangle 426"/>
              <p:cNvSpPr>
                <a:spLocks noChangeArrowheads="1"/>
              </p:cNvSpPr>
              <p:nvPr/>
            </p:nvSpPr>
            <p:spPr bwMode="auto">
              <a:xfrm>
                <a:off x="2832" y="240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2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6811" name="Rectangle 427"/>
              <p:cNvSpPr>
                <a:spLocks noChangeArrowheads="1"/>
              </p:cNvSpPr>
              <p:nvPr/>
            </p:nvSpPr>
            <p:spPr bwMode="auto">
              <a:xfrm>
                <a:off x="1632" y="244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6812" name="Rectangle 428"/>
              <p:cNvSpPr>
                <a:spLocks noChangeArrowheads="1"/>
              </p:cNvSpPr>
              <p:nvPr/>
            </p:nvSpPr>
            <p:spPr bwMode="auto">
              <a:xfrm>
                <a:off x="1296" y="283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5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6813" name="Rectangle 429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   2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6814" name="Rectangle 430"/>
              <p:cNvSpPr>
                <a:spLocks noChangeArrowheads="1"/>
              </p:cNvSpPr>
              <p:nvPr/>
            </p:nvSpPr>
            <p:spPr bwMode="auto">
              <a:xfrm>
                <a:off x="3024" y="283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6815" name="Rectangle 431"/>
              <p:cNvSpPr>
                <a:spLocks noChangeArrowheads="1"/>
              </p:cNvSpPr>
              <p:nvPr/>
            </p:nvSpPr>
            <p:spPr bwMode="auto">
              <a:xfrm>
                <a:off x="3312" y="211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6816" name="Line 432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1536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6817" name="Rectangle 433"/>
              <p:cNvSpPr>
                <a:spLocks noChangeArrowheads="1"/>
              </p:cNvSpPr>
              <p:nvPr/>
            </p:nvSpPr>
            <p:spPr bwMode="auto">
              <a:xfrm>
                <a:off x="1920" y="2784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6818" name="Rectangle 434"/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6819" name="Line 435"/>
              <p:cNvSpPr>
                <a:spLocks noChangeShapeType="1"/>
              </p:cNvSpPr>
              <p:nvPr/>
            </p:nvSpPr>
            <p:spPr bwMode="auto">
              <a:xfrm flipH="1">
                <a:off x="1824" y="2544"/>
                <a:ext cx="672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6820" name="Line 436"/>
              <p:cNvSpPr>
                <a:spLocks noChangeShapeType="1"/>
              </p:cNvSpPr>
              <p:nvPr/>
            </p:nvSpPr>
            <p:spPr bwMode="auto">
              <a:xfrm>
                <a:off x="2544" y="1776"/>
                <a:ext cx="48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6821" name="Rectangle 437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107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graphicFrame>
        <p:nvGraphicFramePr>
          <p:cNvPr id="11841" name="Group 577"/>
          <p:cNvGraphicFramePr>
            <a:graphicFrameLocks noGrp="1"/>
          </p:cNvGraphicFramePr>
          <p:nvPr>
            <p:ph type="tbl" idx="1"/>
          </p:nvPr>
        </p:nvGraphicFramePr>
        <p:xfrm>
          <a:off x="3657600" y="1981202"/>
          <a:ext cx="4724400" cy="4389441"/>
        </p:xfrm>
        <a:graphic>
          <a:graphicData uri="http://schemas.openxmlformats.org/drawingml/2006/table">
            <a:tbl>
              <a:tblPr/>
              <a:tblGrid>
                <a:gridCol w="1079500"/>
                <a:gridCol w="609600"/>
                <a:gridCol w="606425"/>
                <a:gridCol w="608013"/>
                <a:gridCol w="604837"/>
                <a:gridCol w="609600"/>
                <a:gridCol w="606425"/>
              </a:tblGrid>
              <a:tr h="3524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iteration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initial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active vertex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82B6-6333-43D8-B00E-6A94FD1B1EBF}" type="slidenum">
              <a:rPr lang="zh-CN" altLang="en-US" smtClean="0">
                <a:solidFill>
                  <a:srgbClr val="000000"/>
                </a:solidFill>
              </a:rPr>
              <a:pPr/>
              <a:t>65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842" name="Rectangle 578"/>
          <p:cNvSpPr>
            <a:spLocks noChangeArrowheads="1"/>
          </p:cNvSpPr>
          <p:nvPr/>
        </p:nvSpPr>
        <p:spPr bwMode="auto">
          <a:xfrm>
            <a:off x="609602" y="1828800"/>
            <a:ext cx="3276600" cy="1937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5" tIns="45702" rIns="91405" bIns="45702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sz="1400">
                <a:solidFill>
                  <a:srgbClr val="000000"/>
                </a:solidFill>
              </a:rPr>
              <a:t>The fifth iteration will select vertex H  as it has the minimum weight for all of the vertices in </a:t>
            </a:r>
            <a:r>
              <a:rPr lang="en-US" altLang="zh-CN" sz="1400" i="1">
                <a:solidFill>
                  <a:srgbClr val="000000"/>
                </a:solidFill>
              </a:rPr>
              <a:t>tobeChecked( )</a:t>
            </a:r>
            <a:r>
              <a:rPr lang="en-US" altLang="zh-CN" sz="1400">
                <a:solidFill>
                  <a:srgbClr val="000000"/>
                </a:solidFill>
              </a:rPr>
              <a:t>.  So the next active vertex becomes vertex H. Change the value of G in CurDist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</a:endParaRPr>
          </a:p>
        </p:txBody>
      </p:sp>
      <p:grpSp>
        <p:nvGrpSpPr>
          <p:cNvPr id="11843" name="Group 579"/>
          <p:cNvGrpSpPr>
            <a:grpSpLocks/>
          </p:cNvGrpSpPr>
          <p:nvPr/>
        </p:nvGrpSpPr>
        <p:grpSpPr bwMode="auto">
          <a:xfrm>
            <a:off x="762000" y="3581400"/>
            <a:ext cx="2514600" cy="1981200"/>
            <a:chOff x="960" y="1488"/>
            <a:chExt cx="2880" cy="1829"/>
          </a:xfrm>
        </p:grpSpPr>
        <p:sp>
          <p:nvSpPr>
            <p:cNvPr id="11844" name="Line 580"/>
            <p:cNvSpPr>
              <a:spLocks noChangeShapeType="1"/>
            </p:cNvSpPr>
            <p:nvPr/>
          </p:nvSpPr>
          <p:spPr bwMode="auto">
            <a:xfrm>
              <a:off x="1867" y="3279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ms-MY">
                <a:solidFill>
                  <a:srgbClr val="000000"/>
                </a:solidFill>
              </a:endParaRPr>
            </a:p>
          </p:txBody>
        </p:sp>
        <p:sp>
          <p:nvSpPr>
            <p:cNvPr id="11845" name="Line 581"/>
            <p:cNvSpPr>
              <a:spLocks noChangeShapeType="1"/>
            </p:cNvSpPr>
            <p:nvPr/>
          </p:nvSpPr>
          <p:spPr bwMode="auto">
            <a:xfrm flipH="1">
              <a:off x="3019" y="2775"/>
              <a:ext cx="57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ms-MY">
                <a:solidFill>
                  <a:srgbClr val="000000"/>
                </a:solidFill>
              </a:endParaRPr>
            </a:p>
          </p:txBody>
        </p:sp>
        <p:grpSp>
          <p:nvGrpSpPr>
            <p:cNvPr id="11846" name="Group 582"/>
            <p:cNvGrpSpPr>
              <a:grpSpLocks/>
            </p:cNvGrpSpPr>
            <p:nvPr/>
          </p:nvGrpSpPr>
          <p:grpSpPr bwMode="auto">
            <a:xfrm>
              <a:off x="960" y="1488"/>
              <a:ext cx="2880" cy="1829"/>
              <a:chOff x="960" y="1536"/>
              <a:chExt cx="2880" cy="1829"/>
            </a:xfrm>
          </p:grpSpPr>
          <p:sp>
            <p:nvSpPr>
              <p:cNvPr id="11847" name="Oval 583"/>
              <p:cNvSpPr>
                <a:spLocks noChangeArrowheads="1"/>
              </p:cNvSpPr>
              <p:nvPr/>
            </p:nvSpPr>
            <p:spPr bwMode="auto">
              <a:xfrm>
                <a:off x="1133" y="1766"/>
                <a:ext cx="288" cy="231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1848" name="Oval 584"/>
              <p:cNvSpPr>
                <a:spLocks noChangeArrowheads="1"/>
              </p:cNvSpPr>
              <p:nvPr/>
            </p:nvSpPr>
            <p:spPr bwMode="auto">
              <a:xfrm>
                <a:off x="2285" y="1594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1849" name="Oval 585"/>
              <p:cNvSpPr>
                <a:spLocks noChangeArrowheads="1"/>
              </p:cNvSpPr>
              <p:nvPr/>
            </p:nvSpPr>
            <p:spPr bwMode="auto">
              <a:xfrm>
                <a:off x="960" y="2458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1850" name="Oval 586"/>
              <p:cNvSpPr>
                <a:spLocks noChangeArrowheads="1"/>
              </p:cNvSpPr>
              <p:nvPr/>
            </p:nvSpPr>
            <p:spPr bwMode="auto">
              <a:xfrm>
                <a:off x="2458" y="2342"/>
                <a:ext cx="288" cy="231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1851" name="Oval 587"/>
              <p:cNvSpPr>
                <a:spLocks noChangeArrowheads="1"/>
              </p:cNvSpPr>
              <p:nvPr/>
            </p:nvSpPr>
            <p:spPr bwMode="auto">
              <a:xfrm>
                <a:off x="3552" y="1536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E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1852" name="Oval 588"/>
              <p:cNvSpPr>
                <a:spLocks noChangeArrowheads="1"/>
              </p:cNvSpPr>
              <p:nvPr/>
            </p:nvSpPr>
            <p:spPr bwMode="auto">
              <a:xfrm>
                <a:off x="3494" y="2573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F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1853" name="Line 589"/>
              <p:cNvSpPr>
                <a:spLocks noChangeShapeType="1"/>
              </p:cNvSpPr>
              <p:nvPr/>
            </p:nvSpPr>
            <p:spPr bwMode="auto">
              <a:xfrm flipV="1">
                <a:off x="1421" y="1709"/>
                <a:ext cx="864" cy="1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1854" name="Line 590"/>
              <p:cNvSpPr>
                <a:spLocks noChangeShapeType="1"/>
              </p:cNvSpPr>
              <p:nvPr/>
            </p:nvSpPr>
            <p:spPr bwMode="auto">
              <a:xfrm flipH="1">
                <a:off x="1133" y="1997"/>
                <a:ext cx="115" cy="4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1855" name="Line 591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806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1856" name="Line 592"/>
              <p:cNvSpPr>
                <a:spLocks noChangeShapeType="1"/>
              </p:cNvSpPr>
              <p:nvPr/>
            </p:nvSpPr>
            <p:spPr bwMode="auto">
              <a:xfrm flipV="1">
                <a:off x="3667" y="1766"/>
                <a:ext cx="0" cy="8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1857" name="Line 593"/>
              <p:cNvSpPr>
                <a:spLocks noChangeShapeType="1"/>
              </p:cNvSpPr>
              <p:nvPr/>
            </p:nvSpPr>
            <p:spPr bwMode="auto">
              <a:xfrm flipH="1">
                <a:off x="1248" y="2458"/>
                <a:ext cx="1210" cy="1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1858" name="Line 594"/>
              <p:cNvSpPr>
                <a:spLocks noChangeShapeType="1"/>
              </p:cNvSpPr>
              <p:nvPr/>
            </p:nvSpPr>
            <p:spPr bwMode="auto">
              <a:xfrm>
                <a:off x="1421" y="1939"/>
                <a:ext cx="1094" cy="4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1859" name="Line 595"/>
              <p:cNvSpPr>
                <a:spLocks noChangeShapeType="1"/>
              </p:cNvSpPr>
              <p:nvPr/>
            </p:nvSpPr>
            <p:spPr bwMode="auto">
              <a:xfrm flipV="1">
                <a:off x="2573" y="1651"/>
                <a:ext cx="979" cy="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1860" name="Line 596"/>
              <p:cNvSpPr>
                <a:spLocks noChangeShapeType="1"/>
              </p:cNvSpPr>
              <p:nvPr/>
            </p:nvSpPr>
            <p:spPr bwMode="auto">
              <a:xfrm>
                <a:off x="1075" y="2664"/>
                <a:ext cx="576" cy="5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1861" name="Oval 597"/>
              <p:cNvSpPr>
                <a:spLocks noChangeArrowheads="1"/>
              </p:cNvSpPr>
              <p:nvPr/>
            </p:nvSpPr>
            <p:spPr bwMode="auto">
              <a:xfrm>
                <a:off x="1579" y="3135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G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1862" name="Oval 598"/>
              <p:cNvSpPr>
                <a:spLocks noChangeArrowheads="1"/>
              </p:cNvSpPr>
              <p:nvPr/>
            </p:nvSpPr>
            <p:spPr bwMode="auto">
              <a:xfrm>
                <a:off x="2731" y="3135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1863" name="Rectangle 599"/>
              <p:cNvSpPr>
                <a:spLocks noChangeArrowheads="1"/>
              </p:cNvSpPr>
              <p:nvPr/>
            </p:nvSpPr>
            <p:spPr bwMode="auto">
              <a:xfrm>
                <a:off x="1680" y="168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1864" name="Rectangle 600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1865" name="Rectangle 601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2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1866" name="Rectangle 602"/>
              <p:cNvSpPr>
                <a:spLocks noChangeArrowheads="1"/>
              </p:cNvSpPr>
              <p:nvPr/>
            </p:nvSpPr>
            <p:spPr bwMode="auto">
              <a:xfrm>
                <a:off x="1872" y="216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1867" name="Rectangle 603"/>
              <p:cNvSpPr>
                <a:spLocks noChangeArrowheads="1"/>
              </p:cNvSpPr>
              <p:nvPr/>
            </p:nvSpPr>
            <p:spPr bwMode="auto">
              <a:xfrm>
                <a:off x="2832" y="240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2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1868" name="Rectangle 604"/>
              <p:cNvSpPr>
                <a:spLocks noChangeArrowheads="1"/>
              </p:cNvSpPr>
              <p:nvPr/>
            </p:nvSpPr>
            <p:spPr bwMode="auto">
              <a:xfrm>
                <a:off x="1632" y="244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1869" name="Rectangle 605"/>
              <p:cNvSpPr>
                <a:spLocks noChangeArrowheads="1"/>
              </p:cNvSpPr>
              <p:nvPr/>
            </p:nvSpPr>
            <p:spPr bwMode="auto">
              <a:xfrm>
                <a:off x="1296" y="283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5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1870" name="Rectangle 606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   2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1871" name="Rectangle 607"/>
              <p:cNvSpPr>
                <a:spLocks noChangeArrowheads="1"/>
              </p:cNvSpPr>
              <p:nvPr/>
            </p:nvSpPr>
            <p:spPr bwMode="auto">
              <a:xfrm>
                <a:off x="3024" y="283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1872" name="Rectangle 608"/>
              <p:cNvSpPr>
                <a:spLocks noChangeArrowheads="1"/>
              </p:cNvSpPr>
              <p:nvPr/>
            </p:nvSpPr>
            <p:spPr bwMode="auto">
              <a:xfrm>
                <a:off x="3312" y="211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1873" name="Line 609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1536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1874" name="Rectangle 610"/>
              <p:cNvSpPr>
                <a:spLocks noChangeArrowheads="1"/>
              </p:cNvSpPr>
              <p:nvPr/>
            </p:nvSpPr>
            <p:spPr bwMode="auto">
              <a:xfrm>
                <a:off x="1920" y="2784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1875" name="Rectangle 611"/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1876" name="Line 612"/>
              <p:cNvSpPr>
                <a:spLocks noChangeShapeType="1"/>
              </p:cNvSpPr>
              <p:nvPr/>
            </p:nvSpPr>
            <p:spPr bwMode="auto">
              <a:xfrm flipH="1">
                <a:off x="1824" y="2544"/>
                <a:ext cx="672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1877" name="Line 613"/>
              <p:cNvSpPr>
                <a:spLocks noChangeShapeType="1"/>
              </p:cNvSpPr>
              <p:nvPr/>
            </p:nvSpPr>
            <p:spPr bwMode="auto">
              <a:xfrm>
                <a:off x="2544" y="1776"/>
                <a:ext cx="48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1878" name="Rectangle 614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17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143000"/>
          </a:xfrm>
        </p:spPr>
        <p:txBody>
          <a:bodyPr/>
          <a:lstStyle/>
          <a:p>
            <a:r>
              <a:rPr lang="en-US" altLang="zh-CN"/>
              <a:t>Example</a:t>
            </a:r>
          </a:p>
        </p:txBody>
      </p:sp>
      <p:graphicFrame>
        <p:nvGraphicFramePr>
          <p:cNvPr id="18047" name="Group 639"/>
          <p:cNvGraphicFramePr>
            <a:graphicFrameLocks noGrp="1"/>
          </p:cNvGraphicFramePr>
          <p:nvPr>
            <p:ph type="tbl" idx="1"/>
          </p:nvPr>
        </p:nvGraphicFramePr>
        <p:xfrm>
          <a:off x="3657600" y="1828802"/>
          <a:ext cx="4724400" cy="4603752"/>
        </p:xfrm>
        <a:graphic>
          <a:graphicData uri="http://schemas.openxmlformats.org/drawingml/2006/table">
            <a:tbl>
              <a:tblPr/>
              <a:tblGrid>
                <a:gridCol w="957263"/>
                <a:gridCol w="538162"/>
                <a:gridCol w="538163"/>
                <a:gridCol w="538162"/>
                <a:gridCol w="536575"/>
                <a:gridCol w="539750"/>
                <a:gridCol w="538163"/>
                <a:gridCol w="538162"/>
              </a:tblGrid>
              <a:tr h="3270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iteration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initial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active vertex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82B6-6333-43D8-B00E-6A94FD1B1EBF}" type="slidenum">
              <a:rPr lang="zh-CN" altLang="en-US" smtClean="0">
                <a:solidFill>
                  <a:srgbClr val="000000"/>
                </a:solidFill>
              </a:rPr>
              <a:pPr/>
              <a:t>66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049" name="Rectangle 641"/>
          <p:cNvSpPr>
            <a:spLocks noChangeArrowheads="1"/>
          </p:cNvSpPr>
          <p:nvPr/>
        </p:nvSpPr>
        <p:spPr bwMode="auto">
          <a:xfrm>
            <a:off x="609602" y="1828800"/>
            <a:ext cx="3276600" cy="1937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5" tIns="45702" rIns="91405" bIns="45702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sz="1400">
                <a:solidFill>
                  <a:srgbClr val="000000"/>
                </a:solidFill>
              </a:rPr>
              <a:t>The sixth iteration will select vertex C  as it has the minimum weight for all of the vertices in </a:t>
            </a:r>
            <a:r>
              <a:rPr lang="en-US" altLang="zh-CN" sz="1400" i="1">
                <a:solidFill>
                  <a:srgbClr val="000000"/>
                </a:solidFill>
              </a:rPr>
              <a:t>tobeChecked( )</a:t>
            </a:r>
            <a:r>
              <a:rPr lang="en-US" altLang="zh-CN" sz="1400">
                <a:solidFill>
                  <a:srgbClr val="000000"/>
                </a:solidFill>
              </a:rPr>
              <a:t>.  So the next active vertex becomes vertex C. Change the value of A in CurDist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</a:endParaRPr>
          </a:p>
        </p:txBody>
      </p:sp>
      <p:grpSp>
        <p:nvGrpSpPr>
          <p:cNvPr id="18050" name="Group 642"/>
          <p:cNvGrpSpPr>
            <a:grpSpLocks/>
          </p:cNvGrpSpPr>
          <p:nvPr/>
        </p:nvGrpSpPr>
        <p:grpSpPr bwMode="auto">
          <a:xfrm>
            <a:off x="762000" y="3581400"/>
            <a:ext cx="2514600" cy="1981200"/>
            <a:chOff x="960" y="1488"/>
            <a:chExt cx="2880" cy="1829"/>
          </a:xfrm>
        </p:grpSpPr>
        <p:sp>
          <p:nvSpPr>
            <p:cNvPr id="18051" name="Line 643"/>
            <p:cNvSpPr>
              <a:spLocks noChangeShapeType="1"/>
            </p:cNvSpPr>
            <p:nvPr/>
          </p:nvSpPr>
          <p:spPr bwMode="auto">
            <a:xfrm>
              <a:off x="1867" y="3279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ms-MY">
                <a:solidFill>
                  <a:srgbClr val="000000"/>
                </a:solidFill>
              </a:endParaRPr>
            </a:p>
          </p:txBody>
        </p:sp>
        <p:sp>
          <p:nvSpPr>
            <p:cNvPr id="18052" name="Line 644"/>
            <p:cNvSpPr>
              <a:spLocks noChangeShapeType="1"/>
            </p:cNvSpPr>
            <p:nvPr/>
          </p:nvSpPr>
          <p:spPr bwMode="auto">
            <a:xfrm flipH="1">
              <a:off x="3019" y="2775"/>
              <a:ext cx="57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ms-MY">
                <a:solidFill>
                  <a:srgbClr val="000000"/>
                </a:solidFill>
              </a:endParaRPr>
            </a:p>
          </p:txBody>
        </p:sp>
        <p:grpSp>
          <p:nvGrpSpPr>
            <p:cNvPr id="18053" name="Group 645"/>
            <p:cNvGrpSpPr>
              <a:grpSpLocks/>
            </p:cNvGrpSpPr>
            <p:nvPr/>
          </p:nvGrpSpPr>
          <p:grpSpPr bwMode="auto">
            <a:xfrm>
              <a:off x="960" y="1488"/>
              <a:ext cx="2880" cy="1829"/>
              <a:chOff x="960" y="1536"/>
              <a:chExt cx="2880" cy="1829"/>
            </a:xfrm>
          </p:grpSpPr>
          <p:sp>
            <p:nvSpPr>
              <p:cNvPr id="18054" name="Oval 646"/>
              <p:cNvSpPr>
                <a:spLocks noChangeArrowheads="1"/>
              </p:cNvSpPr>
              <p:nvPr/>
            </p:nvSpPr>
            <p:spPr bwMode="auto">
              <a:xfrm>
                <a:off x="1133" y="1766"/>
                <a:ext cx="288" cy="231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8055" name="Oval 647"/>
              <p:cNvSpPr>
                <a:spLocks noChangeArrowheads="1"/>
              </p:cNvSpPr>
              <p:nvPr/>
            </p:nvSpPr>
            <p:spPr bwMode="auto">
              <a:xfrm>
                <a:off x="2285" y="1594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8056" name="Oval 648"/>
              <p:cNvSpPr>
                <a:spLocks noChangeArrowheads="1"/>
              </p:cNvSpPr>
              <p:nvPr/>
            </p:nvSpPr>
            <p:spPr bwMode="auto">
              <a:xfrm>
                <a:off x="960" y="2458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8057" name="Oval 649"/>
              <p:cNvSpPr>
                <a:spLocks noChangeArrowheads="1"/>
              </p:cNvSpPr>
              <p:nvPr/>
            </p:nvSpPr>
            <p:spPr bwMode="auto">
              <a:xfrm>
                <a:off x="2458" y="2342"/>
                <a:ext cx="288" cy="231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8058" name="Oval 650"/>
              <p:cNvSpPr>
                <a:spLocks noChangeArrowheads="1"/>
              </p:cNvSpPr>
              <p:nvPr/>
            </p:nvSpPr>
            <p:spPr bwMode="auto">
              <a:xfrm>
                <a:off x="3552" y="1536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E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8059" name="Oval 651"/>
              <p:cNvSpPr>
                <a:spLocks noChangeArrowheads="1"/>
              </p:cNvSpPr>
              <p:nvPr/>
            </p:nvSpPr>
            <p:spPr bwMode="auto">
              <a:xfrm>
                <a:off x="3494" y="2573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F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8060" name="Line 652"/>
              <p:cNvSpPr>
                <a:spLocks noChangeShapeType="1"/>
              </p:cNvSpPr>
              <p:nvPr/>
            </p:nvSpPr>
            <p:spPr bwMode="auto">
              <a:xfrm flipV="1">
                <a:off x="1421" y="1709"/>
                <a:ext cx="864" cy="1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8061" name="Line 653"/>
              <p:cNvSpPr>
                <a:spLocks noChangeShapeType="1"/>
              </p:cNvSpPr>
              <p:nvPr/>
            </p:nvSpPr>
            <p:spPr bwMode="auto">
              <a:xfrm flipH="1">
                <a:off x="1133" y="1997"/>
                <a:ext cx="115" cy="4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8062" name="Line 654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806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8063" name="Line 655"/>
              <p:cNvSpPr>
                <a:spLocks noChangeShapeType="1"/>
              </p:cNvSpPr>
              <p:nvPr/>
            </p:nvSpPr>
            <p:spPr bwMode="auto">
              <a:xfrm flipV="1">
                <a:off x="3667" y="1766"/>
                <a:ext cx="0" cy="8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8064" name="Line 656"/>
              <p:cNvSpPr>
                <a:spLocks noChangeShapeType="1"/>
              </p:cNvSpPr>
              <p:nvPr/>
            </p:nvSpPr>
            <p:spPr bwMode="auto">
              <a:xfrm flipH="1">
                <a:off x="1248" y="2458"/>
                <a:ext cx="1210" cy="1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8065" name="Line 657"/>
              <p:cNvSpPr>
                <a:spLocks noChangeShapeType="1"/>
              </p:cNvSpPr>
              <p:nvPr/>
            </p:nvSpPr>
            <p:spPr bwMode="auto">
              <a:xfrm>
                <a:off x="1421" y="1939"/>
                <a:ext cx="1094" cy="4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8066" name="Line 658"/>
              <p:cNvSpPr>
                <a:spLocks noChangeShapeType="1"/>
              </p:cNvSpPr>
              <p:nvPr/>
            </p:nvSpPr>
            <p:spPr bwMode="auto">
              <a:xfrm flipV="1">
                <a:off x="2573" y="1651"/>
                <a:ext cx="979" cy="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8067" name="Line 659"/>
              <p:cNvSpPr>
                <a:spLocks noChangeShapeType="1"/>
              </p:cNvSpPr>
              <p:nvPr/>
            </p:nvSpPr>
            <p:spPr bwMode="auto">
              <a:xfrm>
                <a:off x="1075" y="2664"/>
                <a:ext cx="576" cy="5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8068" name="Oval 660"/>
              <p:cNvSpPr>
                <a:spLocks noChangeArrowheads="1"/>
              </p:cNvSpPr>
              <p:nvPr/>
            </p:nvSpPr>
            <p:spPr bwMode="auto">
              <a:xfrm>
                <a:off x="1579" y="3135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G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8069" name="Oval 661"/>
              <p:cNvSpPr>
                <a:spLocks noChangeArrowheads="1"/>
              </p:cNvSpPr>
              <p:nvPr/>
            </p:nvSpPr>
            <p:spPr bwMode="auto">
              <a:xfrm>
                <a:off x="2731" y="3135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8070" name="Rectangle 662"/>
              <p:cNvSpPr>
                <a:spLocks noChangeArrowheads="1"/>
              </p:cNvSpPr>
              <p:nvPr/>
            </p:nvSpPr>
            <p:spPr bwMode="auto">
              <a:xfrm>
                <a:off x="1680" y="168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8071" name="Rectangle 663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8072" name="Rectangle 664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2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8073" name="Rectangle 665"/>
              <p:cNvSpPr>
                <a:spLocks noChangeArrowheads="1"/>
              </p:cNvSpPr>
              <p:nvPr/>
            </p:nvSpPr>
            <p:spPr bwMode="auto">
              <a:xfrm>
                <a:off x="1872" y="216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8074" name="Rectangle 666"/>
              <p:cNvSpPr>
                <a:spLocks noChangeArrowheads="1"/>
              </p:cNvSpPr>
              <p:nvPr/>
            </p:nvSpPr>
            <p:spPr bwMode="auto">
              <a:xfrm>
                <a:off x="2832" y="240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2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8075" name="Rectangle 667"/>
              <p:cNvSpPr>
                <a:spLocks noChangeArrowheads="1"/>
              </p:cNvSpPr>
              <p:nvPr/>
            </p:nvSpPr>
            <p:spPr bwMode="auto">
              <a:xfrm>
                <a:off x="1632" y="244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8076" name="Rectangle 668"/>
              <p:cNvSpPr>
                <a:spLocks noChangeArrowheads="1"/>
              </p:cNvSpPr>
              <p:nvPr/>
            </p:nvSpPr>
            <p:spPr bwMode="auto">
              <a:xfrm>
                <a:off x="1296" y="283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5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8077" name="Rectangle 669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   2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8078" name="Rectangle 670"/>
              <p:cNvSpPr>
                <a:spLocks noChangeArrowheads="1"/>
              </p:cNvSpPr>
              <p:nvPr/>
            </p:nvSpPr>
            <p:spPr bwMode="auto">
              <a:xfrm>
                <a:off x="3024" y="283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8079" name="Rectangle 671"/>
              <p:cNvSpPr>
                <a:spLocks noChangeArrowheads="1"/>
              </p:cNvSpPr>
              <p:nvPr/>
            </p:nvSpPr>
            <p:spPr bwMode="auto">
              <a:xfrm>
                <a:off x="3312" y="211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8080" name="Line 672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1536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8081" name="Rectangle 673"/>
              <p:cNvSpPr>
                <a:spLocks noChangeArrowheads="1"/>
              </p:cNvSpPr>
              <p:nvPr/>
            </p:nvSpPr>
            <p:spPr bwMode="auto">
              <a:xfrm>
                <a:off x="1920" y="2784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8082" name="Rectangle 674"/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8083" name="Line 675"/>
              <p:cNvSpPr>
                <a:spLocks noChangeShapeType="1"/>
              </p:cNvSpPr>
              <p:nvPr/>
            </p:nvSpPr>
            <p:spPr bwMode="auto">
              <a:xfrm flipH="1">
                <a:off x="1824" y="2544"/>
                <a:ext cx="672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8084" name="Line 676"/>
              <p:cNvSpPr>
                <a:spLocks noChangeShapeType="1"/>
              </p:cNvSpPr>
              <p:nvPr/>
            </p:nvSpPr>
            <p:spPr bwMode="auto">
              <a:xfrm>
                <a:off x="2544" y="1776"/>
                <a:ext cx="48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8085" name="Rectangle 677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04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14400"/>
          </a:xfrm>
        </p:spPr>
        <p:txBody>
          <a:bodyPr/>
          <a:lstStyle/>
          <a:p>
            <a:r>
              <a:rPr lang="en-US" altLang="zh-CN"/>
              <a:t>Example</a:t>
            </a:r>
          </a:p>
        </p:txBody>
      </p:sp>
      <p:graphicFrame>
        <p:nvGraphicFramePr>
          <p:cNvPr id="19117" name="Group 685"/>
          <p:cNvGraphicFramePr>
            <a:graphicFrameLocks noGrp="1"/>
          </p:cNvGraphicFramePr>
          <p:nvPr>
            <p:ph type="tbl" idx="1"/>
          </p:nvPr>
        </p:nvGraphicFramePr>
        <p:xfrm>
          <a:off x="3429002" y="1828800"/>
          <a:ext cx="4953000" cy="4596934"/>
        </p:xfrm>
        <a:graphic>
          <a:graphicData uri="http://schemas.openxmlformats.org/drawingml/2006/table">
            <a:tbl>
              <a:tblPr/>
              <a:tblGrid>
                <a:gridCol w="901700"/>
                <a:gridCol w="506413"/>
                <a:gridCol w="504825"/>
                <a:gridCol w="508000"/>
                <a:gridCol w="506412"/>
                <a:gridCol w="506413"/>
                <a:gridCol w="506412"/>
                <a:gridCol w="506413"/>
                <a:gridCol w="506412"/>
              </a:tblGrid>
              <a:tr h="41416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iteration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initial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active vertex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82B6-6333-43D8-B00E-6A94FD1B1EBF}" type="slidenum">
              <a:rPr lang="zh-CN" altLang="en-US" smtClean="0">
                <a:solidFill>
                  <a:srgbClr val="000000"/>
                </a:solidFill>
              </a:rPr>
              <a:pPr/>
              <a:t>67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119" name="Rectangle 687"/>
          <p:cNvSpPr>
            <a:spLocks noChangeArrowheads="1"/>
          </p:cNvSpPr>
          <p:nvPr/>
        </p:nvSpPr>
        <p:spPr bwMode="auto">
          <a:xfrm>
            <a:off x="457201" y="1600203"/>
            <a:ext cx="3276600" cy="150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5" tIns="45702" rIns="91405" bIns="45702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sz="1400">
                <a:solidFill>
                  <a:srgbClr val="000000"/>
                </a:solidFill>
              </a:rPr>
              <a:t>The seventh iteration will select vertex G as it has the minimum weight for all of the vertices in </a:t>
            </a:r>
            <a:r>
              <a:rPr lang="en-US" altLang="zh-CN" sz="1400" i="1">
                <a:solidFill>
                  <a:srgbClr val="000000"/>
                </a:solidFill>
              </a:rPr>
              <a:t>tobeChecked( )</a:t>
            </a:r>
            <a:r>
              <a:rPr lang="en-US" altLang="zh-CN" sz="1400">
                <a:solidFill>
                  <a:srgbClr val="000000"/>
                </a:solidFill>
              </a:rPr>
              <a:t>.  So the next active vertex becomes vertex G.</a:t>
            </a:r>
          </a:p>
        </p:txBody>
      </p:sp>
      <p:grpSp>
        <p:nvGrpSpPr>
          <p:cNvPr id="19120" name="Group 688"/>
          <p:cNvGrpSpPr>
            <a:grpSpLocks/>
          </p:cNvGrpSpPr>
          <p:nvPr/>
        </p:nvGrpSpPr>
        <p:grpSpPr bwMode="auto">
          <a:xfrm>
            <a:off x="762000" y="3581400"/>
            <a:ext cx="2514600" cy="1981200"/>
            <a:chOff x="960" y="1488"/>
            <a:chExt cx="2880" cy="1829"/>
          </a:xfrm>
        </p:grpSpPr>
        <p:sp>
          <p:nvSpPr>
            <p:cNvPr id="19121" name="Line 689"/>
            <p:cNvSpPr>
              <a:spLocks noChangeShapeType="1"/>
            </p:cNvSpPr>
            <p:nvPr/>
          </p:nvSpPr>
          <p:spPr bwMode="auto">
            <a:xfrm>
              <a:off x="1867" y="3279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ms-MY">
                <a:solidFill>
                  <a:srgbClr val="000000"/>
                </a:solidFill>
              </a:endParaRPr>
            </a:p>
          </p:txBody>
        </p:sp>
        <p:sp>
          <p:nvSpPr>
            <p:cNvPr id="19122" name="Line 690"/>
            <p:cNvSpPr>
              <a:spLocks noChangeShapeType="1"/>
            </p:cNvSpPr>
            <p:nvPr/>
          </p:nvSpPr>
          <p:spPr bwMode="auto">
            <a:xfrm flipH="1">
              <a:off x="3019" y="2775"/>
              <a:ext cx="57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ms-MY">
                <a:solidFill>
                  <a:srgbClr val="000000"/>
                </a:solidFill>
              </a:endParaRPr>
            </a:p>
          </p:txBody>
        </p:sp>
        <p:grpSp>
          <p:nvGrpSpPr>
            <p:cNvPr id="19123" name="Group 691"/>
            <p:cNvGrpSpPr>
              <a:grpSpLocks/>
            </p:cNvGrpSpPr>
            <p:nvPr/>
          </p:nvGrpSpPr>
          <p:grpSpPr bwMode="auto">
            <a:xfrm>
              <a:off x="960" y="1488"/>
              <a:ext cx="2880" cy="1829"/>
              <a:chOff x="960" y="1536"/>
              <a:chExt cx="2880" cy="1829"/>
            </a:xfrm>
          </p:grpSpPr>
          <p:sp>
            <p:nvSpPr>
              <p:cNvPr id="19124" name="Oval 692"/>
              <p:cNvSpPr>
                <a:spLocks noChangeArrowheads="1"/>
              </p:cNvSpPr>
              <p:nvPr/>
            </p:nvSpPr>
            <p:spPr bwMode="auto">
              <a:xfrm>
                <a:off x="1133" y="1766"/>
                <a:ext cx="288" cy="231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9125" name="Oval 693"/>
              <p:cNvSpPr>
                <a:spLocks noChangeArrowheads="1"/>
              </p:cNvSpPr>
              <p:nvPr/>
            </p:nvSpPr>
            <p:spPr bwMode="auto">
              <a:xfrm>
                <a:off x="2285" y="1594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9126" name="Oval 694"/>
              <p:cNvSpPr>
                <a:spLocks noChangeArrowheads="1"/>
              </p:cNvSpPr>
              <p:nvPr/>
            </p:nvSpPr>
            <p:spPr bwMode="auto">
              <a:xfrm>
                <a:off x="960" y="2458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9127" name="Oval 695"/>
              <p:cNvSpPr>
                <a:spLocks noChangeArrowheads="1"/>
              </p:cNvSpPr>
              <p:nvPr/>
            </p:nvSpPr>
            <p:spPr bwMode="auto">
              <a:xfrm>
                <a:off x="2458" y="2342"/>
                <a:ext cx="288" cy="231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9128" name="Oval 696"/>
              <p:cNvSpPr>
                <a:spLocks noChangeArrowheads="1"/>
              </p:cNvSpPr>
              <p:nvPr/>
            </p:nvSpPr>
            <p:spPr bwMode="auto">
              <a:xfrm>
                <a:off x="3552" y="1536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E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9129" name="Oval 697"/>
              <p:cNvSpPr>
                <a:spLocks noChangeArrowheads="1"/>
              </p:cNvSpPr>
              <p:nvPr/>
            </p:nvSpPr>
            <p:spPr bwMode="auto">
              <a:xfrm>
                <a:off x="3494" y="2573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F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9130" name="Line 698"/>
              <p:cNvSpPr>
                <a:spLocks noChangeShapeType="1"/>
              </p:cNvSpPr>
              <p:nvPr/>
            </p:nvSpPr>
            <p:spPr bwMode="auto">
              <a:xfrm flipV="1">
                <a:off x="1421" y="1709"/>
                <a:ext cx="864" cy="1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9131" name="Line 699"/>
              <p:cNvSpPr>
                <a:spLocks noChangeShapeType="1"/>
              </p:cNvSpPr>
              <p:nvPr/>
            </p:nvSpPr>
            <p:spPr bwMode="auto">
              <a:xfrm flipH="1">
                <a:off x="1133" y="1997"/>
                <a:ext cx="115" cy="4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9132" name="Line 700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806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9133" name="Line 701"/>
              <p:cNvSpPr>
                <a:spLocks noChangeShapeType="1"/>
              </p:cNvSpPr>
              <p:nvPr/>
            </p:nvSpPr>
            <p:spPr bwMode="auto">
              <a:xfrm flipV="1">
                <a:off x="3667" y="1766"/>
                <a:ext cx="0" cy="8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9134" name="Line 702"/>
              <p:cNvSpPr>
                <a:spLocks noChangeShapeType="1"/>
              </p:cNvSpPr>
              <p:nvPr/>
            </p:nvSpPr>
            <p:spPr bwMode="auto">
              <a:xfrm flipH="1">
                <a:off x="1248" y="2458"/>
                <a:ext cx="1210" cy="1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9135" name="Line 703"/>
              <p:cNvSpPr>
                <a:spLocks noChangeShapeType="1"/>
              </p:cNvSpPr>
              <p:nvPr/>
            </p:nvSpPr>
            <p:spPr bwMode="auto">
              <a:xfrm>
                <a:off x="1421" y="1939"/>
                <a:ext cx="1094" cy="4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9136" name="Line 704"/>
              <p:cNvSpPr>
                <a:spLocks noChangeShapeType="1"/>
              </p:cNvSpPr>
              <p:nvPr/>
            </p:nvSpPr>
            <p:spPr bwMode="auto">
              <a:xfrm flipV="1">
                <a:off x="2573" y="1651"/>
                <a:ext cx="979" cy="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9137" name="Line 705"/>
              <p:cNvSpPr>
                <a:spLocks noChangeShapeType="1"/>
              </p:cNvSpPr>
              <p:nvPr/>
            </p:nvSpPr>
            <p:spPr bwMode="auto">
              <a:xfrm>
                <a:off x="1075" y="2664"/>
                <a:ext cx="576" cy="5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9138" name="Oval 706"/>
              <p:cNvSpPr>
                <a:spLocks noChangeArrowheads="1"/>
              </p:cNvSpPr>
              <p:nvPr/>
            </p:nvSpPr>
            <p:spPr bwMode="auto">
              <a:xfrm>
                <a:off x="1579" y="3135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G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9139" name="Oval 707"/>
              <p:cNvSpPr>
                <a:spLocks noChangeArrowheads="1"/>
              </p:cNvSpPr>
              <p:nvPr/>
            </p:nvSpPr>
            <p:spPr bwMode="auto">
              <a:xfrm>
                <a:off x="2731" y="3135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9140" name="Rectangle 708"/>
              <p:cNvSpPr>
                <a:spLocks noChangeArrowheads="1"/>
              </p:cNvSpPr>
              <p:nvPr/>
            </p:nvSpPr>
            <p:spPr bwMode="auto">
              <a:xfrm>
                <a:off x="1680" y="168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9141" name="Rectangle 709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9142" name="Rectangle 710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2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9143" name="Rectangle 711"/>
              <p:cNvSpPr>
                <a:spLocks noChangeArrowheads="1"/>
              </p:cNvSpPr>
              <p:nvPr/>
            </p:nvSpPr>
            <p:spPr bwMode="auto">
              <a:xfrm>
                <a:off x="1872" y="216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9144" name="Rectangle 712"/>
              <p:cNvSpPr>
                <a:spLocks noChangeArrowheads="1"/>
              </p:cNvSpPr>
              <p:nvPr/>
            </p:nvSpPr>
            <p:spPr bwMode="auto">
              <a:xfrm>
                <a:off x="2832" y="240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2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9145" name="Rectangle 713"/>
              <p:cNvSpPr>
                <a:spLocks noChangeArrowheads="1"/>
              </p:cNvSpPr>
              <p:nvPr/>
            </p:nvSpPr>
            <p:spPr bwMode="auto">
              <a:xfrm>
                <a:off x="1632" y="244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9146" name="Rectangle 714"/>
              <p:cNvSpPr>
                <a:spLocks noChangeArrowheads="1"/>
              </p:cNvSpPr>
              <p:nvPr/>
            </p:nvSpPr>
            <p:spPr bwMode="auto">
              <a:xfrm>
                <a:off x="1296" y="283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5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9147" name="Rectangle 715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   2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9148" name="Rectangle 716"/>
              <p:cNvSpPr>
                <a:spLocks noChangeArrowheads="1"/>
              </p:cNvSpPr>
              <p:nvPr/>
            </p:nvSpPr>
            <p:spPr bwMode="auto">
              <a:xfrm>
                <a:off x="3024" y="283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9149" name="Rectangle 717"/>
              <p:cNvSpPr>
                <a:spLocks noChangeArrowheads="1"/>
              </p:cNvSpPr>
              <p:nvPr/>
            </p:nvSpPr>
            <p:spPr bwMode="auto">
              <a:xfrm>
                <a:off x="3312" y="211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9150" name="Line 718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1536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9151" name="Rectangle 719"/>
              <p:cNvSpPr>
                <a:spLocks noChangeArrowheads="1"/>
              </p:cNvSpPr>
              <p:nvPr/>
            </p:nvSpPr>
            <p:spPr bwMode="auto">
              <a:xfrm>
                <a:off x="1920" y="2784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9152" name="Rectangle 720"/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9153" name="Line 721"/>
              <p:cNvSpPr>
                <a:spLocks noChangeShapeType="1"/>
              </p:cNvSpPr>
              <p:nvPr/>
            </p:nvSpPr>
            <p:spPr bwMode="auto">
              <a:xfrm flipH="1">
                <a:off x="1824" y="2544"/>
                <a:ext cx="672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9154" name="Line 722"/>
              <p:cNvSpPr>
                <a:spLocks noChangeShapeType="1"/>
              </p:cNvSpPr>
              <p:nvPr/>
            </p:nvSpPr>
            <p:spPr bwMode="auto">
              <a:xfrm>
                <a:off x="2544" y="1776"/>
                <a:ext cx="48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19155" name="Rectangle 723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958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2" y="152400"/>
            <a:ext cx="6858000" cy="838200"/>
          </a:xfrm>
        </p:spPr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altLang="zh-CN" sz="1800"/>
          </a:p>
          <a:p>
            <a:endParaRPr lang="zh-CN" altLang="en-US" sz="1800"/>
          </a:p>
        </p:txBody>
      </p:sp>
      <p:graphicFrame>
        <p:nvGraphicFramePr>
          <p:cNvPr id="24375" name="Group 823"/>
          <p:cNvGraphicFramePr>
            <a:graphicFrameLocks noGrp="1"/>
          </p:cNvGraphicFramePr>
          <p:nvPr>
            <p:ph sz="half" idx="2"/>
          </p:nvPr>
        </p:nvGraphicFramePr>
        <p:xfrm>
          <a:off x="3962400" y="1066800"/>
          <a:ext cx="4648200" cy="5362688"/>
        </p:xfrm>
        <a:graphic>
          <a:graphicData uri="http://schemas.openxmlformats.org/drawingml/2006/table">
            <a:tbl>
              <a:tblPr/>
              <a:tblGrid>
                <a:gridCol w="1598613"/>
                <a:gridCol w="338137"/>
                <a:gridCol w="339725"/>
                <a:gridCol w="338138"/>
                <a:gridCol w="339725"/>
                <a:gridCol w="338137"/>
                <a:gridCol w="339725"/>
                <a:gridCol w="338138"/>
                <a:gridCol w="339725"/>
                <a:gridCol w="338137"/>
              </a:tblGrid>
              <a:tr h="5943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iteration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initial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active vertex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629B-D48E-45E2-98E5-8045F591D5F7}" type="slidenum">
              <a:rPr lang="zh-CN" altLang="en-US" smtClean="0">
                <a:solidFill>
                  <a:srgbClr val="000000"/>
                </a:solidFill>
              </a:rPr>
              <a:pPr/>
              <a:t>68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4376" name="Rectangle 824"/>
          <p:cNvSpPr>
            <a:spLocks noChangeArrowheads="1"/>
          </p:cNvSpPr>
          <p:nvPr/>
        </p:nvSpPr>
        <p:spPr bwMode="auto">
          <a:xfrm>
            <a:off x="457201" y="1600203"/>
            <a:ext cx="3276600" cy="150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5" tIns="45702" rIns="91405" bIns="45702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sz="1400">
                <a:solidFill>
                  <a:srgbClr val="000000"/>
                </a:solidFill>
              </a:rPr>
              <a:t>The last iteration will select vertex A as it has the minimum weight for all of the vertices in </a:t>
            </a:r>
            <a:r>
              <a:rPr lang="en-US" altLang="zh-CN" sz="1400" i="1">
                <a:solidFill>
                  <a:srgbClr val="000000"/>
                </a:solidFill>
              </a:rPr>
              <a:t>tobeChecked( )</a:t>
            </a:r>
            <a:r>
              <a:rPr lang="en-US" altLang="zh-CN" sz="1400">
                <a:solidFill>
                  <a:srgbClr val="000000"/>
                </a:solidFill>
              </a:rPr>
              <a:t>.  So the last active vertex becomes vertex A.</a:t>
            </a:r>
          </a:p>
        </p:txBody>
      </p:sp>
      <p:grpSp>
        <p:nvGrpSpPr>
          <p:cNvPr id="24377" name="Group 825"/>
          <p:cNvGrpSpPr>
            <a:grpSpLocks/>
          </p:cNvGrpSpPr>
          <p:nvPr/>
        </p:nvGrpSpPr>
        <p:grpSpPr bwMode="auto">
          <a:xfrm>
            <a:off x="762000" y="3581400"/>
            <a:ext cx="2514600" cy="1981200"/>
            <a:chOff x="960" y="1488"/>
            <a:chExt cx="2880" cy="1829"/>
          </a:xfrm>
        </p:grpSpPr>
        <p:sp>
          <p:nvSpPr>
            <p:cNvPr id="24378" name="Line 826"/>
            <p:cNvSpPr>
              <a:spLocks noChangeShapeType="1"/>
            </p:cNvSpPr>
            <p:nvPr/>
          </p:nvSpPr>
          <p:spPr bwMode="auto">
            <a:xfrm>
              <a:off x="1867" y="3279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ms-MY">
                <a:solidFill>
                  <a:srgbClr val="000000"/>
                </a:solidFill>
              </a:endParaRPr>
            </a:p>
          </p:txBody>
        </p:sp>
        <p:sp>
          <p:nvSpPr>
            <p:cNvPr id="24379" name="Line 827"/>
            <p:cNvSpPr>
              <a:spLocks noChangeShapeType="1"/>
            </p:cNvSpPr>
            <p:nvPr/>
          </p:nvSpPr>
          <p:spPr bwMode="auto">
            <a:xfrm flipH="1">
              <a:off x="3019" y="2775"/>
              <a:ext cx="57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ms-MY">
                <a:solidFill>
                  <a:srgbClr val="000000"/>
                </a:solidFill>
              </a:endParaRPr>
            </a:p>
          </p:txBody>
        </p:sp>
        <p:grpSp>
          <p:nvGrpSpPr>
            <p:cNvPr id="24380" name="Group 828"/>
            <p:cNvGrpSpPr>
              <a:grpSpLocks/>
            </p:cNvGrpSpPr>
            <p:nvPr/>
          </p:nvGrpSpPr>
          <p:grpSpPr bwMode="auto">
            <a:xfrm>
              <a:off x="960" y="1488"/>
              <a:ext cx="2880" cy="1829"/>
              <a:chOff x="960" y="1536"/>
              <a:chExt cx="2880" cy="1829"/>
            </a:xfrm>
          </p:grpSpPr>
          <p:sp>
            <p:nvSpPr>
              <p:cNvPr id="24381" name="Oval 829"/>
              <p:cNvSpPr>
                <a:spLocks noChangeArrowheads="1"/>
              </p:cNvSpPr>
              <p:nvPr/>
            </p:nvSpPr>
            <p:spPr bwMode="auto">
              <a:xfrm>
                <a:off x="1133" y="1766"/>
                <a:ext cx="288" cy="231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24382" name="Oval 830"/>
              <p:cNvSpPr>
                <a:spLocks noChangeArrowheads="1"/>
              </p:cNvSpPr>
              <p:nvPr/>
            </p:nvSpPr>
            <p:spPr bwMode="auto">
              <a:xfrm>
                <a:off x="2285" y="1594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24383" name="Oval 831"/>
              <p:cNvSpPr>
                <a:spLocks noChangeArrowheads="1"/>
              </p:cNvSpPr>
              <p:nvPr/>
            </p:nvSpPr>
            <p:spPr bwMode="auto">
              <a:xfrm>
                <a:off x="960" y="2458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24384" name="Oval 832"/>
              <p:cNvSpPr>
                <a:spLocks noChangeArrowheads="1"/>
              </p:cNvSpPr>
              <p:nvPr/>
            </p:nvSpPr>
            <p:spPr bwMode="auto">
              <a:xfrm>
                <a:off x="2458" y="2342"/>
                <a:ext cx="288" cy="231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24385" name="Oval 833"/>
              <p:cNvSpPr>
                <a:spLocks noChangeArrowheads="1"/>
              </p:cNvSpPr>
              <p:nvPr/>
            </p:nvSpPr>
            <p:spPr bwMode="auto">
              <a:xfrm>
                <a:off x="3552" y="1536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E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24386" name="Oval 834"/>
              <p:cNvSpPr>
                <a:spLocks noChangeArrowheads="1"/>
              </p:cNvSpPr>
              <p:nvPr/>
            </p:nvSpPr>
            <p:spPr bwMode="auto">
              <a:xfrm>
                <a:off x="3494" y="2573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F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24387" name="Line 835"/>
              <p:cNvSpPr>
                <a:spLocks noChangeShapeType="1"/>
              </p:cNvSpPr>
              <p:nvPr/>
            </p:nvSpPr>
            <p:spPr bwMode="auto">
              <a:xfrm flipV="1">
                <a:off x="1421" y="1709"/>
                <a:ext cx="864" cy="1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24388" name="Line 836"/>
              <p:cNvSpPr>
                <a:spLocks noChangeShapeType="1"/>
              </p:cNvSpPr>
              <p:nvPr/>
            </p:nvSpPr>
            <p:spPr bwMode="auto">
              <a:xfrm flipH="1">
                <a:off x="1133" y="1997"/>
                <a:ext cx="115" cy="4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24389" name="Line 837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806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24390" name="Line 838"/>
              <p:cNvSpPr>
                <a:spLocks noChangeShapeType="1"/>
              </p:cNvSpPr>
              <p:nvPr/>
            </p:nvSpPr>
            <p:spPr bwMode="auto">
              <a:xfrm flipV="1">
                <a:off x="3667" y="1766"/>
                <a:ext cx="0" cy="8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24391" name="Line 839"/>
              <p:cNvSpPr>
                <a:spLocks noChangeShapeType="1"/>
              </p:cNvSpPr>
              <p:nvPr/>
            </p:nvSpPr>
            <p:spPr bwMode="auto">
              <a:xfrm flipH="1">
                <a:off x="1248" y="2458"/>
                <a:ext cx="1210" cy="1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24392" name="Line 840"/>
              <p:cNvSpPr>
                <a:spLocks noChangeShapeType="1"/>
              </p:cNvSpPr>
              <p:nvPr/>
            </p:nvSpPr>
            <p:spPr bwMode="auto">
              <a:xfrm>
                <a:off x="1421" y="1939"/>
                <a:ext cx="1094" cy="4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24393" name="Line 841"/>
              <p:cNvSpPr>
                <a:spLocks noChangeShapeType="1"/>
              </p:cNvSpPr>
              <p:nvPr/>
            </p:nvSpPr>
            <p:spPr bwMode="auto">
              <a:xfrm flipV="1">
                <a:off x="2573" y="1651"/>
                <a:ext cx="979" cy="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24394" name="Line 842"/>
              <p:cNvSpPr>
                <a:spLocks noChangeShapeType="1"/>
              </p:cNvSpPr>
              <p:nvPr/>
            </p:nvSpPr>
            <p:spPr bwMode="auto">
              <a:xfrm>
                <a:off x="1075" y="2664"/>
                <a:ext cx="576" cy="5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24395" name="Oval 843"/>
              <p:cNvSpPr>
                <a:spLocks noChangeArrowheads="1"/>
              </p:cNvSpPr>
              <p:nvPr/>
            </p:nvSpPr>
            <p:spPr bwMode="auto">
              <a:xfrm>
                <a:off x="1579" y="3135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G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24396" name="Oval 844"/>
              <p:cNvSpPr>
                <a:spLocks noChangeArrowheads="1"/>
              </p:cNvSpPr>
              <p:nvPr/>
            </p:nvSpPr>
            <p:spPr bwMode="auto">
              <a:xfrm>
                <a:off x="2731" y="3135"/>
                <a:ext cx="288" cy="23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24397" name="Rectangle 845"/>
              <p:cNvSpPr>
                <a:spLocks noChangeArrowheads="1"/>
              </p:cNvSpPr>
              <p:nvPr/>
            </p:nvSpPr>
            <p:spPr bwMode="auto">
              <a:xfrm>
                <a:off x="1680" y="168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24398" name="Rectangle 846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24399" name="Rectangle 847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2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24400" name="Rectangle 848"/>
              <p:cNvSpPr>
                <a:spLocks noChangeArrowheads="1"/>
              </p:cNvSpPr>
              <p:nvPr/>
            </p:nvSpPr>
            <p:spPr bwMode="auto">
              <a:xfrm>
                <a:off x="1872" y="216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24401" name="Rectangle 849"/>
              <p:cNvSpPr>
                <a:spLocks noChangeArrowheads="1"/>
              </p:cNvSpPr>
              <p:nvPr/>
            </p:nvSpPr>
            <p:spPr bwMode="auto">
              <a:xfrm>
                <a:off x="2832" y="2400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2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24402" name="Rectangle 850"/>
              <p:cNvSpPr>
                <a:spLocks noChangeArrowheads="1"/>
              </p:cNvSpPr>
              <p:nvPr/>
            </p:nvSpPr>
            <p:spPr bwMode="auto">
              <a:xfrm>
                <a:off x="1632" y="244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24403" name="Rectangle 851"/>
              <p:cNvSpPr>
                <a:spLocks noChangeArrowheads="1"/>
              </p:cNvSpPr>
              <p:nvPr/>
            </p:nvSpPr>
            <p:spPr bwMode="auto">
              <a:xfrm>
                <a:off x="1296" y="283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5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24404" name="Rectangle 852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   2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24405" name="Rectangle 853"/>
              <p:cNvSpPr>
                <a:spLocks noChangeArrowheads="1"/>
              </p:cNvSpPr>
              <p:nvPr/>
            </p:nvSpPr>
            <p:spPr bwMode="auto">
              <a:xfrm>
                <a:off x="3024" y="283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24406" name="Rectangle 854"/>
              <p:cNvSpPr>
                <a:spLocks noChangeArrowheads="1"/>
              </p:cNvSpPr>
              <p:nvPr/>
            </p:nvSpPr>
            <p:spPr bwMode="auto">
              <a:xfrm>
                <a:off x="3312" y="211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24407" name="Line 855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1536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24408" name="Rectangle 856"/>
              <p:cNvSpPr>
                <a:spLocks noChangeArrowheads="1"/>
              </p:cNvSpPr>
              <p:nvPr/>
            </p:nvSpPr>
            <p:spPr bwMode="auto">
              <a:xfrm>
                <a:off x="1920" y="2784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24409" name="Rectangle 857"/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24410" name="Line 858"/>
              <p:cNvSpPr>
                <a:spLocks noChangeShapeType="1"/>
              </p:cNvSpPr>
              <p:nvPr/>
            </p:nvSpPr>
            <p:spPr bwMode="auto">
              <a:xfrm flipH="1">
                <a:off x="1824" y="2544"/>
                <a:ext cx="672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24411" name="Line 859"/>
              <p:cNvSpPr>
                <a:spLocks noChangeShapeType="1"/>
              </p:cNvSpPr>
              <p:nvPr/>
            </p:nvSpPr>
            <p:spPr bwMode="auto">
              <a:xfrm>
                <a:off x="2544" y="1776"/>
                <a:ext cx="48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ms-MY">
                  <a:solidFill>
                    <a:srgbClr val="000000"/>
                  </a:solidFill>
                </a:endParaRPr>
              </a:p>
            </p:txBody>
          </p:sp>
          <p:sp>
            <p:nvSpPr>
              <p:cNvPr id="24412" name="Rectangle 860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1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086600" cy="914400"/>
          </a:xfrm>
        </p:spPr>
        <p:txBody>
          <a:bodyPr/>
          <a:lstStyle/>
          <a:p>
            <a:r>
              <a:rPr lang="en-US" altLang="zh-CN" sz="4000"/>
              <a:t>Example</a:t>
            </a:r>
          </a:p>
        </p:txBody>
      </p:sp>
      <p:graphicFrame>
        <p:nvGraphicFramePr>
          <p:cNvPr id="19602" name="Group 146"/>
          <p:cNvGraphicFramePr>
            <a:graphicFrameLocks noGrp="1"/>
          </p:cNvGraphicFramePr>
          <p:nvPr>
            <p:ph type="tbl" idx="1"/>
          </p:nvPr>
        </p:nvGraphicFramePr>
        <p:xfrm>
          <a:off x="3810000" y="1143002"/>
          <a:ext cx="4495800" cy="5027408"/>
        </p:xfrm>
        <a:graphic>
          <a:graphicData uri="http://schemas.openxmlformats.org/drawingml/2006/table">
            <a:tbl>
              <a:tblPr/>
              <a:tblGrid>
                <a:gridCol w="1546225"/>
                <a:gridCol w="327025"/>
                <a:gridCol w="328613"/>
                <a:gridCol w="327025"/>
                <a:gridCol w="328612"/>
                <a:gridCol w="327025"/>
                <a:gridCol w="328613"/>
                <a:gridCol w="327025"/>
                <a:gridCol w="328612"/>
                <a:gridCol w="327025"/>
              </a:tblGrid>
              <a:tr h="594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iteration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initial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active vertex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82B6-6333-43D8-B00E-6A94FD1B1EBF}" type="slidenum">
              <a:rPr lang="zh-CN" altLang="en-US" smtClean="0">
                <a:solidFill>
                  <a:srgbClr val="000000"/>
                </a:solidFill>
              </a:rPr>
              <a:pPr/>
              <a:t>69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590" name="Rectangle 134"/>
          <p:cNvSpPr>
            <a:spLocks noChangeArrowheads="1"/>
          </p:cNvSpPr>
          <p:nvPr/>
        </p:nvSpPr>
        <p:spPr bwMode="auto">
          <a:xfrm>
            <a:off x="304800" y="1524003"/>
            <a:ext cx="32766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5" tIns="45702" rIns="91405" bIns="45702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 Shortest paths from D are:  to A = 7, to B = 3, to C = 4, to E = 3, to F = 2, to G = 5, and to H = 3.</a:t>
            </a:r>
          </a:p>
        </p:txBody>
      </p:sp>
    </p:spTree>
    <p:extLst>
      <p:ext uri="{BB962C8B-B14F-4D97-AF65-F5344CB8AC3E}">
        <p14:creationId xmlns:p14="http://schemas.microsoft.com/office/powerpoint/2010/main" val="62462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15638" y="1532965"/>
            <a:ext cx="484909" cy="201706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3193DD"/>
          </a:solidFill>
        </p:spPr>
        <p:txBody>
          <a:bodyPr wrap="square" lIns="0" tIns="0" rIns="0" bIns="0" rtlCol="0">
            <a:noAutofit/>
          </a:bodyPr>
          <a:lstStyle/>
          <a:p>
            <a:pPr defTabSz="820271"/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2499" y="1532965"/>
            <a:ext cx="7775862" cy="201706"/>
          </a:xfrm>
          <a:custGeom>
            <a:avLst/>
            <a:gdLst/>
            <a:ahLst/>
            <a:cxnLst/>
            <a:rect l="l" t="t" r="r" b="b"/>
            <a:pathLst>
              <a:path w="8553448" h="228600">
                <a:moveTo>
                  <a:pt x="0" y="228600"/>
                </a:moveTo>
                <a:lnTo>
                  <a:pt x="8553448" y="228600"/>
                </a:lnTo>
                <a:lnTo>
                  <a:pt x="855344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3ADD9"/>
          </a:solidFill>
        </p:spPr>
        <p:txBody>
          <a:bodyPr wrap="square" lIns="0" tIns="0" rIns="0" bIns="0" rtlCol="0">
            <a:noAutofit/>
          </a:bodyPr>
          <a:lstStyle/>
          <a:p>
            <a:pPr defTabSz="820271"/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4172" y="840574"/>
            <a:ext cx="1464545" cy="515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4" defTabSz="820271">
              <a:lnSpc>
                <a:spcPts val="4115"/>
              </a:lnSpc>
              <a:spcBef>
                <a:spcPts val="206"/>
              </a:spcBef>
            </a:pPr>
            <a:r>
              <a:rPr sz="5900" baseline="1391" dirty="0">
                <a:solidFill>
                  <a:srgbClr val="242851"/>
                </a:solidFill>
                <a:latin typeface="Tw Cen MT"/>
                <a:cs typeface="Tw Cen MT"/>
              </a:rPr>
              <a:t>Eds</a:t>
            </a:r>
            <a:r>
              <a:rPr sz="5900" spc="-80" baseline="1391" dirty="0">
                <a:solidFill>
                  <a:srgbClr val="242851"/>
                </a:solidFill>
                <a:latin typeface="Tw Cen MT"/>
                <a:cs typeface="Tw Cen MT"/>
              </a:rPr>
              <a:t>g</a:t>
            </a:r>
            <a:r>
              <a:rPr sz="5900" baseline="1391" dirty="0">
                <a:solidFill>
                  <a:srgbClr val="242851"/>
                </a:solidFill>
                <a:latin typeface="Tw Cen MT"/>
                <a:cs typeface="Tw Cen MT"/>
              </a:rPr>
              <a:t>er</a:t>
            </a:r>
            <a:endParaRPr sz="3900">
              <a:solidFill>
                <a:prstClr val="black"/>
              </a:solidFill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9568" y="840574"/>
            <a:ext cx="1385445" cy="515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4" defTabSz="820271">
              <a:lnSpc>
                <a:spcPts val="4115"/>
              </a:lnSpc>
              <a:spcBef>
                <a:spcPts val="206"/>
              </a:spcBef>
            </a:pPr>
            <a:r>
              <a:rPr sz="5900" spc="-80" baseline="1391" dirty="0">
                <a:solidFill>
                  <a:srgbClr val="242851"/>
                </a:solidFill>
                <a:latin typeface="Tw Cen MT"/>
                <a:cs typeface="Tw Cen MT"/>
              </a:rPr>
              <a:t>W</a:t>
            </a:r>
            <a:r>
              <a:rPr sz="5900" baseline="1391" dirty="0">
                <a:solidFill>
                  <a:srgbClr val="242851"/>
                </a:solidFill>
                <a:latin typeface="Tw Cen MT"/>
                <a:cs typeface="Tw Cen MT"/>
              </a:rPr>
              <a:t>ybe</a:t>
            </a:r>
            <a:endParaRPr sz="3900">
              <a:solidFill>
                <a:prstClr val="black"/>
              </a:solidFill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5840" y="840574"/>
            <a:ext cx="1602645" cy="515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4" defTabSz="820271">
              <a:lnSpc>
                <a:spcPts val="4115"/>
              </a:lnSpc>
              <a:spcBef>
                <a:spcPts val="206"/>
              </a:spcBef>
            </a:pPr>
            <a:r>
              <a:rPr sz="5900" baseline="1391" dirty="0">
                <a:solidFill>
                  <a:srgbClr val="242851"/>
                </a:solidFill>
                <a:latin typeface="Tw Cen MT"/>
                <a:cs typeface="Tw Cen MT"/>
              </a:rPr>
              <a:t>Dijkst</a:t>
            </a:r>
            <a:r>
              <a:rPr sz="5900" spc="-39" baseline="1391" dirty="0">
                <a:solidFill>
                  <a:srgbClr val="242851"/>
                </a:solidFill>
                <a:latin typeface="Tw Cen MT"/>
                <a:cs typeface="Tw Cen MT"/>
              </a:rPr>
              <a:t>r</a:t>
            </a:r>
            <a:r>
              <a:rPr sz="5900" baseline="1391" dirty="0">
                <a:solidFill>
                  <a:srgbClr val="242851"/>
                </a:solidFill>
                <a:latin typeface="Tw Cen MT"/>
                <a:cs typeface="Tw Cen MT"/>
              </a:rPr>
              <a:t>a</a:t>
            </a:r>
            <a:endParaRPr sz="3900">
              <a:solidFill>
                <a:prstClr val="black"/>
              </a:solidFill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499" y="2057400"/>
            <a:ext cx="7490230" cy="1579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8472" marR="36987" indent="-457080" defTabSz="820271">
              <a:lnSpc>
                <a:spcPts val="2468"/>
              </a:lnSpc>
              <a:spcBef>
                <a:spcPts val="123"/>
              </a:spcBef>
              <a:buFont typeface="Arial" pitchFamily="34" charset="0"/>
              <a:buChar char="•"/>
            </a:pPr>
            <a:r>
              <a:rPr sz="3500" baseline="1177" dirty="0">
                <a:solidFill>
                  <a:prstClr val="black"/>
                </a:solidFill>
                <a:latin typeface="Tw Cen MT"/>
                <a:cs typeface="Tw Cen MT"/>
              </a:rPr>
              <a:t>M</a:t>
            </a:r>
            <a:r>
              <a:rPr sz="3500" spc="-45" baseline="1177" dirty="0">
                <a:solidFill>
                  <a:prstClr val="black"/>
                </a:solidFill>
                <a:latin typeface="Tw Cen MT"/>
                <a:cs typeface="Tw Cen MT"/>
              </a:rPr>
              <a:t>a</a:t>
            </a:r>
            <a:r>
              <a:rPr sz="3500" baseline="1177" dirty="0">
                <a:solidFill>
                  <a:prstClr val="black"/>
                </a:solidFill>
                <a:latin typeface="Tw Cen MT"/>
                <a:cs typeface="Tw Cen MT"/>
              </a:rPr>
              <a:t>y 11, 1930 – August 6, 2002</a:t>
            </a:r>
            <a:endParaRPr lang="en-US" sz="3500" baseline="1177" dirty="0">
              <a:solidFill>
                <a:prstClr val="black"/>
              </a:solidFill>
              <a:latin typeface="Tw Cen MT"/>
              <a:cs typeface="Tw Cen MT"/>
            </a:endParaRPr>
          </a:p>
          <a:p>
            <a:pPr marL="468472" marR="36987" indent="-457080" defTabSz="820271">
              <a:lnSpc>
                <a:spcPts val="2468"/>
              </a:lnSpc>
              <a:spcBef>
                <a:spcPts val="123"/>
              </a:spcBef>
              <a:buFont typeface="Arial" pitchFamily="34" charset="0"/>
              <a:buChar char="•"/>
            </a:pPr>
            <a:r>
              <a:rPr sz="2300" dirty="0">
                <a:solidFill>
                  <a:prstClr val="black"/>
                </a:solidFill>
                <a:latin typeface="Tw Cen MT"/>
                <a:cs typeface="Tw Cen MT"/>
              </a:rPr>
              <a:t>Dut</a:t>
            </a:r>
            <a:r>
              <a:rPr sz="2300" spc="93" dirty="0">
                <a:solidFill>
                  <a:prstClr val="black"/>
                </a:solidFill>
                <a:latin typeface="Tw Cen MT"/>
                <a:cs typeface="Tw Cen MT"/>
              </a:rPr>
              <a:t>c</a:t>
            </a:r>
            <a:r>
              <a:rPr sz="2300" dirty="0">
                <a:solidFill>
                  <a:prstClr val="black"/>
                </a:solidFill>
                <a:latin typeface="Tw Cen MT"/>
                <a:cs typeface="Tw Cen MT"/>
              </a:rPr>
              <a:t>h computer scientist f</a:t>
            </a:r>
            <a:r>
              <a:rPr sz="2300" spc="-45" dirty="0">
                <a:solidFill>
                  <a:prstClr val="black"/>
                </a:solidFill>
                <a:latin typeface="Tw Cen MT"/>
                <a:cs typeface="Tw Cen MT"/>
              </a:rPr>
              <a:t>r</a:t>
            </a:r>
            <a:r>
              <a:rPr sz="2300" dirty="0">
                <a:solidFill>
                  <a:prstClr val="black"/>
                </a:solidFill>
                <a:latin typeface="Tw Cen MT"/>
                <a:cs typeface="Tw Cen MT"/>
              </a:rPr>
              <a:t>om Nethe</a:t>
            </a:r>
            <a:r>
              <a:rPr sz="2300" spc="45" dirty="0">
                <a:solidFill>
                  <a:prstClr val="black"/>
                </a:solidFill>
                <a:latin typeface="Tw Cen MT"/>
                <a:cs typeface="Tw Cen MT"/>
              </a:rPr>
              <a:t>r</a:t>
            </a:r>
            <a:r>
              <a:rPr sz="2300" dirty="0">
                <a:solidFill>
                  <a:prstClr val="black"/>
                </a:solidFill>
                <a:latin typeface="Tw Cen MT"/>
                <a:cs typeface="Tw Cen MT"/>
              </a:rPr>
              <a:t>lands</a:t>
            </a:r>
            <a:endParaRPr lang="en-US" sz="2300" dirty="0">
              <a:solidFill>
                <a:prstClr val="black"/>
              </a:solidFill>
              <a:latin typeface="Tw Cen MT"/>
              <a:cs typeface="Tw Cen MT"/>
            </a:endParaRPr>
          </a:p>
          <a:p>
            <a:pPr marL="468472" marR="36987" indent="-457080" defTabSz="820271">
              <a:lnSpc>
                <a:spcPts val="2468"/>
              </a:lnSpc>
              <a:spcBef>
                <a:spcPts val="123"/>
              </a:spcBef>
              <a:buFont typeface="Arial" pitchFamily="34" charset="0"/>
              <a:buChar char="•"/>
            </a:pPr>
            <a:r>
              <a:rPr sz="2300" spc="-67" dirty="0">
                <a:solidFill>
                  <a:prstClr val="black"/>
                </a:solidFill>
                <a:latin typeface="Tw Cen MT"/>
                <a:cs typeface="Tw Cen MT"/>
              </a:rPr>
              <a:t>R</a:t>
            </a:r>
            <a:r>
              <a:rPr sz="2300" dirty="0">
                <a:solidFill>
                  <a:prstClr val="black"/>
                </a:solidFill>
                <a:latin typeface="Tw Cen MT"/>
                <a:cs typeface="Tw Cen MT"/>
              </a:rPr>
              <a:t>ecei</a:t>
            </a:r>
            <a:r>
              <a:rPr sz="2300" spc="-45" dirty="0">
                <a:solidFill>
                  <a:prstClr val="black"/>
                </a:solidFill>
                <a:latin typeface="Tw Cen MT"/>
                <a:cs typeface="Tw Cen MT"/>
              </a:rPr>
              <a:t>v</a:t>
            </a:r>
            <a:r>
              <a:rPr sz="2300" dirty="0">
                <a:solidFill>
                  <a:prstClr val="black"/>
                </a:solidFill>
                <a:latin typeface="Tw Cen MT"/>
                <a:cs typeface="Tw Cen MT"/>
              </a:rPr>
              <a:t>ed the 1972 A. M. </a:t>
            </a:r>
            <a:r>
              <a:rPr sz="2300" spc="-93" dirty="0">
                <a:solidFill>
                  <a:prstClr val="black"/>
                </a:solidFill>
                <a:latin typeface="Tw Cen MT"/>
                <a:cs typeface="Tw Cen MT"/>
              </a:rPr>
              <a:t>T</a:t>
            </a:r>
            <a:r>
              <a:rPr sz="2300" dirty="0">
                <a:solidFill>
                  <a:prstClr val="black"/>
                </a:solidFill>
                <a:latin typeface="Tw Cen MT"/>
                <a:cs typeface="Tw Cen MT"/>
              </a:rPr>
              <a:t>uring </a:t>
            </a:r>
            <a:r>
              <a:rPr sz="2300" spc="-93" dirty="0">
                <a:solidFill>
                  <a:prstClr val="black"/>
                </a:solidFill>
                <a:latin typeface="Tw Cen MT"/>
                <a:cs typeface="Tw Cen MT"/>
              </a:rPr>
              <a:t>Aw</a:t>
            </a:r>
            <a:r>
              <a:rPr sz="2300" dirty="0">
                <a:solidFill>
                  <a:prstClr val="black"/>
                </a:solidFill>
                <a:latin typeface="Tw Cen MT"/>
                <a:cs typeface="Tw Cen MT"/>
              </a:rPr>
              <a:t>ard, </a:t>
            </a:r>
            <a:r>
              <a:rPr lang="en-US" sz="2300" dirty="0">
                <a:solidFill>
                  <a:prstClr val="black"/>
                </a:solidFill>
                <a:latin typeface="Tw Cen MT"/>
                <a:cs typeface="Tw Cen MT"/>
              </a:rPr>
              <a:t>w</a:t>
            </a:r>
            <a:r>
              <a:rPr sz="2300" dirty="0">
                <a:solidFill>
                  <a:prstClr val="black"/>
                </a:solidFill>
                <a:latin typeface="Tw Cen MT"/>
                <a:cs typeface="Tw Cen MT"/>
              </a:rPr>
              <a:t>idely</a:t>
            </a:r>
            <a:r>
              <a:rPr lang="en-US" sz="2300" dirty="0">
                <a:solidFill>
                  <a:prstClr val="black"/>
                </a:solidFill>
                <a:latin typeface="Tw Cen MT"/>
                <a:cs typeface="Tw Cen MT"/>
              </a:rPr>
              <a:t> considered</a:t>
            </a:r>
            <a:r>
              <a:rPr sz="2300" dirty="0">
                <a:solidFill>
                  <a:prstClr val="black"/>
                </a:solidFill>
                <a:latin typeface="Tw Cen MT"/>
                <a:cs typeface="Tw Cen MT"/>
              </a:rPr>
              <a:t> the most prestigious a</a:t>
            </a:r>
            <a:r>
              <a:rPr sz="2300" spc="-93" dirty="0">
                <a:solidFill>
                  <a:prstClr val="black"/>
                </a:solidFill>
                <a:latin typeface="Tw Cen MT"/>
                <a:cs typeface="Tw Cen MT"/>
              </a:rPr>
              <a:t>w</a:t>
            </a:r>
            <a:r>
              <a:rPr sz="2300" dirty="0">
                <a:solidFill>
                  <a:prstClr val="black"/>
                </a:solidFill>
                <a:latin typeface="Tw Cen MT"/>
                <a:cs typeface="Tw Cen MT"/>
              </a:rPr>
              <a:t>ard in computer </a:t>
            </a:r>
            <a:r>
              <a:rPr lang="en-US" sz="2300" dirty="0">
                <a:solidFill>
                  <a:prstClr val="black"/>
                </a:solidFill>
                <a:latin typeface="Tw Cen MT"/>
                <a:cs typeface="Tw Cen MT"/>
              </a:rPr>
              <a:t>science</a:t>
            </a:r>
          </a:p>
          <a:p>
            <a:pPr marL="468472" marR="36987" indent="-457080" defTabSz="820271">
              <a:lnSpc>
                <a:spcPts val="2468"/>
              </a:lnSpc>
              <a:spcBef>
                <a:spcPts val="123"/>
              </a:spcBef>
              <a:buFont typeface="Arial" pitchFamily="34" charset="0"/>
              <a:buChar char="•"/>
            </a:pPr>
            <a:r>
              <a:rPr lang="en-US" sz="2300" dirty="0">
                <a:solidFill>
                  <a:prstClr val="black"/>
                </a:solidFill>
                <a:latin typeface="Tw Cen MT"/>
                <a:cs typeface="Tw Cen MT"/>
              </a:rPr>
              <a:t>Known for his many essays on programming </a:t>
            </a:r>
            <a:endParaRPr sz="2300" dirty="0">
              <a:solidFill>
                <a:prstClr val="black"/>
              </a:solidFill>
              <a:latin typeface="Tw Cen MT"/>
              <a:cs typeface="Tw Cen MT"/>
            </a:endParaRPr>
          </a:p>
          <a:p>
            <a:pPr marL="296208" defTabSz="820271">
              <a:lnSpc>
                <a:spcPts val="2540"/>
              </a:lnSpc>
              <a:spcBef>
                <a:spcPts val="241"/>
              </a:spcBef>
            </a:pPr>
            <a:endParaRPr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5638" y="1532965"/>
            <a:ext cx="484909" cy="2017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85" defTabSz="820271">
              <a:lnSpc>
                <a:spcPts val="897"/>
              </a:lnSpc>
            </a:pPr>
            <a:endParaRPr sz="900">
              <a:solidFill>
                <a:prstClr val="black"/>
              </a:solidFill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52499" y="1532965"/>
            <a:ext cx="7775862" cy="2017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85" defTabSz="820271">
              <a:lnSpc>
                <a:spcPts val="897"/>
              </a:lnSpc>
            </a:pPr>
            <a:endParaRPr sz="90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8" y="3860800"/>
            <a:ext cx="8524875" cy="2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614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010400" cy="1066800"/>
          </a:xfrm>
        </p:spPr>
        <p:txBody>
          <a:bodyPr/>
          <a:lstStyle/>
          <a:p>
            <a:r>
              <a:rPr lang="en-US" altLang="zh-CN" sz="2800"/>
              <a:t>Exercise</a:t>
            </a:r>
            <a:r>
              <a:rPr lang="en-US" altLang="zh-CN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F734-4AC9-4113-BDCF-C14B58A9DDCE}" type="slidenum">
              <a:rPr lang="zh-CN" altLang="en-US" smtClean="0">
                <a:solidFill>
                  <a:srgbClr val="000000"/>
                </a:solidFill>
              </a:rPr>
              <a:pPr/>
              <a:t>70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3108" name="Rectangle 100"/>
          <p:cNvSpPr>
            <a:spLocks noChangeArrowheads="1"/>
          </p:cNvSpPr>
          <p:nvPr/>
        </p:nvSpPr>
        <p:spPr bwMode="auto">
          <a:xfrm>
            <a:off x="2" y="1176244"/>
            <a:ext cx="187108" cy="45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5" tIns="45702" rIns="91405" bIns="45702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66599" algn="r"/>
                <a:tab pos="2742157" algn="ctr"/>
                <a:tab pos="5484315" algn="r"/>
              </a:tabLst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43534" name="Group 526"/>
          <p:cNvGraphicFramePr>
            <a:graphicFrameLocks noGrp="1"/>
          </p:cNvGraphicFramePr>
          <p:nvPr/>
        </p:nvGraphicFramePr>
        <p:xfrm>
          <a:off x="4419600" y="1676400"/>
          <a:ext cx="4191000" cy="4343402"/>
        </p:xfrm>
        <a:graphic>
          <a:graphicData uri="http://schemas.openxmlformats.org/drawingml/2006/table">
            <a:tbl>
              <a:tblPr/>
              <a:tblGrid>
                <a:gridCol w="593725"/>
                <a:gridCol w="404813"/>
                <a:gridCol w="533400"/>
                <a:gridCol w="531812"/>
                <a:gridCol w="531813"/>
                <a:gridCol w="531812"/>
                <a:gridCol w="531813"/>
                <a:gridCol w="531812"/>
              </a:tblGrid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iteration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initial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active vertex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3566" name="Group 558"/>
          <p:cNvGrpSpPr>
            <a:grpSpLocks/>
          </p:cNvGrpSpPr>
          <p:nvPr/>
        </p:nvGrpSpPr>
        <p:grpSpPr bwMode="auto">
          <a:xfrm>
            <a:off x="711200" y="2133600"/>
            <a:ext cx="3784600" cy="2743200"/>
            <a:chOff x="448" y="1392"/>
            <a:chExt cx="2384" cy="1728"/>
          </a:xfrm>
        </p:grpSpPr>
        <p:sp>
          <p:nvSpPr>
            <p:cNvPr id="43088" name="Rectangle 80"/>
            <p:cNvSpPr>
              <a:spLocks noChangeArrowheads="1"/>
            </p:cNvSpPr>
            <p:nvPr/>
          </p:nvSpPr>
          <p:spPr bwMode="auto">
            <a:xfrm>
              <a:off x="2005" y="1905"/>
              <a:ext cx="14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FF0000"/>
                  </a:solidFill>
                  <a:latin typeface="Arial Unicode MS" pitchFamily="34" charset="-128"/>
                  <a:sym typeface="Symbol" pitchFamily="18" charset="2"/>
                </a:rPr>
                <a:t>3</a:t>
              </a:r>
              <a:endParaRPr lang="en-US" altLang="zh-CN" sz="1200">
                <a:solidFill>
                  <a:srgbClr val="FF0000"/>
                </a:solidFill>
                <a:latin typeface="Arial Unicode MS" pitchFamily="34" charset="-128"/>
              </a:endParaRPr>
            </a:p>
          </p:txBody>
        </p:sp>
        <p:sp>
          <p:nvSpPr>
            <p:cNvPr id="43091" name="Rectangle 83"/>
            <p:cNvSpPr>
              <a:spLocks noChangeArrowheads="1"/>
            </p:cNvSpPr>
            <p:nvPr/>
          </p:nvSpPr>
          <p:spPr bwMode="auto">
            <a:xfrm>
              <a:off x="2561" y="1905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FF0000"/>
                  </a:solidFill>
                  <a:latin typeface="Arial Unicode MS" pitchFamily="34" charset="-128"/>
                  <a:sym typeface="Symbol" pitchFamily="18" charset="2"/>
                </a:rPr>
                <a:t>7</a:t>
              </a:r>
              <a:endParaRPr lang="en-US" altLang="zh-CN" sz="1200">
                <a:solidFill>
                  <a:srgbClr val="FF0000"/>
                </a:solidFill>
                <a:latin typeface="Arial Unicode MS" pitchFamily="34" charset="-128"/>
              </a:endParaRPr>
            </a:p>
          </p:txBody>
        </p:sp>
        <p:grpSp>
          <p:nvGrpSpPr>
            <p:cNvPr id="43565" name="Group 557"/>
            <p:cNvGrpSpPr>
              <a:grpSpLocks/>
            </p:cNvGrpSpPr>
            <p:nvPr/>
          </p:nvGrpSpPr>
          <p:grpSpPr bwMode="auto">
            <a:xfrm>
              <a:off x="448" y="1392"/>
              <a:ext cx="2384" cy="1728"/>
              <a:chOff x="384" y="1248"/>
              <a:chExt cx="2384" cy="1728"/>
            </a:xfrm>
          </p:grpSpPr>
          <p:sp>
            <p:nvSpPr>
              <p:cNvPr id="43090" name="Rectangle 82"/>
              <p:cNvSpPr>
                <a:spLocks noChangeArrowheads="1"/>
              </p:cNvSpPr>
              <p:nvPr/>
            </p:nvSpPr>
            <p:spPr bwMode="auto">
              <a:xfrm>
                <a:off x="972" y="2353"/>
                <a:ext cx="17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6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43094" name="Rectangle 86"/>
              <p:cNvSpPr>
                <a:spLocks noChangeArrowheads="1"/>
              </p:cNvSpPr>
              <p:nvPr/>
            </p:nvSpPr>
            <p:spPr bwMode="auto">
              <a:xfrm>
                <a:off x="1131" y="2801"/>
                <a:ext cx="17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7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43103" name="Rectangle 95"/>
              <p:cNvSpPr>
                <a:spLocks noChangeArrowheads="1"/>
              </p:cNvSpPr>
              <p:nvPr/>
            </p:nvSpPr>
            <p:spPr bwMode="auto">
              <a:xfrm>
                <a:off x="2124" y="2353"/>
                <a:ext cx="196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43104" name="Rectangle 96"/>
              <p:cNvSpPr>
                <a:spLocks noChangeArrowheads="1"/>
              </p:cNvSpPr>
              <p:nvPr/>
            </p:nvSpPr>
            <p:spPr bwMode="auto">
              <a:xfrm>
                <a:off x="455" y="2033"/>
                <a:ext cx="17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43105" name="Rectangle 97"/>
              <p:cNvSpPr>
                <a:spLocks noChangeArrowheads="1"/>
              </p:cNvSpPr>
              <p:nvPr/>
            </p:nvSpPr>
            <p:spPr bwMode="auto">
              <a:xfrm>
                <a:off x="1051" y="1392"/>
                <a:ext cx="175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43106" name="Rectangle 98"/>
              <p:cNvSpPr>
                <a:spLocks noChangeArrowheads="1"/>
              </p:cNvSpPr>
              <p:nvPr/>
            </p:nvSpPr>
            <p:spPr bwMode="auto">
              <a:xfrm>
                <a:off x="1926" y="1264"/>
                <a:ext cx="17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10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grpSp>
            <p:nvGrpSpPr>
              <p:cNvPr id="43564" name="Group 556"/>
              <p:cNvGrpSpPr>
                <a:grpSpLocks/>
              </p:cNvGrpSpPr>
              <p:nvPr/>
            </p:nvGrpSpPr>
            <p:grpSpPr bwMode="auto">
              <a:xfrm>
                <a:off x="384" y="1248"/>
                <a:ext cx="2384" cy="1691"/>
                <a:chOff x="336" y="1200"/>
                <a:chExt cx="2384" cy="1691"/>
              </a:xfrm>
            </p:grpSpPr>
            <p:sp>
              <p:nvSpPr>
                <p:cNvPr id="43083" name="Line 75"/>
                <p:cNvSpPr>
                  <a:spLocks noChangeShapeType="1"/>
                </p:cNvSpPr>
                <p:nvPr/>
              </p:nvSpPr>
              <p:spPr bwMode="auto">
                <a:xfrm>
                  <a:off x="1647" y="1520"/>
                  <a:ext cx="875" cy="108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ms-MY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43563" name="Group 555"/>
                <p:cNvGrpSpPr>
                  <a:grpSpLocks/>
                </p:cNvGrpSpPr>
                <p:nvPr/>
              </p:nvGrpSpPr>
              <p:grpSpPr bwMode="auto">
                <a:xfrm>
                  <a:off x="336" y="1200"/>
                  <a:ext cx="2384" cy="1691"/>
                  <a:chOff x="336" y="1200"/>
                  <a:chExt cx="2384" cy="1691"/>
                </a:xfrm>
              </p:grpSpPr>
              <p:grpSp>
                <p:nvGrpSpPr>
                  <p:cNvPr id="43052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336" y="1200"/>
                    <a:ext cx="2384" cy="1691"/>
                    <a:chOff x="2160" y="11232"/>
                    <a:chExt cx="7200" cy="3168"/>
                  </a:xfrm>
                </p:grpSpPr>
                <p:sp>
                  <p:nvSpPr>
                    <p:cNvPr id="43053" name="Oval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11808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A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43054" name="Oval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72" y="11376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C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43055" name="Oval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13536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B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43056" name="Oval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4" y="13248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D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43057" name="Oval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0" y="11232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E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43058" name="Oval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96" y="13824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F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43059" name="Line 5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12" y="11664"/>
                      <a:ext cx="2160" cy="43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43060" name="Line 5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92" y="12384"/>
                      <a:ext cx="288" cy="115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43061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80" y="13392"/>
                      <a:ext cx="2016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43062" name="Line 5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928" y="11808"/>
                      <a:ext cx="0" cy="20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43063" name="Line 5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80" y="13536"/>
                      <a:ext cx="3024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43064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12240"/>
                      <a:ext cx="2736" cy="115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43065" name="Line 57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6048" y="11952"/>
                      <a:ext cx="144" cy="12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43066" name="Line 5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192" y="11520"/>
                      <a:ext cx="24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43067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14112"/>
                      <a:ext cx="576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sp>
                <p:nvSpPr>
                  <p:cNvPr id="43095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1905"/>
                    <a:ext cx="174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200">
                        <a:solidFill>
                          <a:srgbClr val="FF0000"/>
                        </a:solidFill>
                        <a:latin typeface="Arial Unicode MS" pitchFamily="34" charset="-128"/>
                        <a:sym typeface="Symbol" pitchFamily="18" charset="2"/>
                      </a:rPr>
                      <a:t>   8</a:t>
                    </a:r>
                    <a:endParaRPr lang="en-US" altLang="zh-CN" sz="1200">
                      <a:solidFill>
                        <a:srgbClr val="FF0000"/>
                      </a:solidFill>
                      <a:latin typeface="Arial Unicode MS" pitchFamily="34" charset="-128"/>
                    </a:endParaRPr>
                  </a:p>
                </p:txBody>
              </p:sp>
              <p:sp>
                <p:nvSpPr>
                  <p:cNvPr id="43562" name="Rectangle 55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1920"/>
                    <a:ext cx="174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200">
                        <a:solidFill>
                          <a:srgbClr val="FF0000"/>
                        </a:solidFill>
                        <a:latin typeface="Arial Unicode MS" pitchFamily="34" charset="-128"/>
                        <a:sym typeface="Symbol" pitchFamily="18" charset="2"/>
                      </a:rPr>
                      <a:t>4</a:t>
                    </a:r>
                    <a:endParaRPr lang="en-US" altLang="zh-CN" sz="1200">
                      <a:solidFill>
                        <a:srgbClr val="FF0000"/>
                      </a:solidFill>
                      <a:latin typeface="Arial Unicode MS" pitchFamily="34" charset="-128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51848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2" y="152400"/>
            <a:ext cx="6858000" cy="990600"/>
          </a:xfrm>
        </p:spPr>
        <p:txBody>
          <a:bodyPr/>
          <a:lstStyle/>
          <a:p>
            <a:r>
              <a:rPr lang="en-US" altLang="zh-CN" sz="2400"/>
              <a:t>Exercise</a:t>
            </a:r>
          </a:p>
        </p:txBody>
      </p:sp>
      <p:graphicFrame>
        <p:nvGraphicFramePr>
          <p:cNvPr id="25756" name="Group 156"/>
          <p:cNvGraphicFramePr>
            <a:graphicFrameLocks noGrp="1"/>
          </p:cNvGraphicFramePr>
          <p:nvPr>
            <p:ph type="tbl" idx="1"/>
          </p:nvPr>
        </p:nvGraphicFramePr>
        <p:xfrm>
          <a:off x="4648200" y="1828801"/>
          <a:ext cx="3733800" cy="3581403"/>
        </p:xfrm>
        <a:graphic>
          <a:graphicData uri="http://schemas.openxmlformats.org/drawingml/2006/table">
            <a:tbl>
              <a:tblPr/>
              <a:tblGrid>
                <a:gridCol w="1757363"/>
                <a:gridCol w="989012"/>
                <a:gridCol w="987425"/>
              </a:tblGrid>
              <a:tr h="573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iteration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initial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active vertex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82B6-6333-43D8-B00E-6A94FD1B1EBF}" type="slidenum">
              <a:rPr lang="zh-CN" altLang="en-US" smtClean="0">
                <a:solidFill>
                  <a:srgbClr val="000000"/>
                </a:solidFill>
              </a:rPr>
              <a:pPr/>
              <a:t>71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758" name="Rectangle 158"/>
          <p:cNvSpPr>
            <a:spLocks noChangeArrowheads="1"/>
          </p:cNvSpPr>
          <p:nvPr/>
        </p:nvSpPr>
        <p:spPr bwMode="auto">
          <a:xfrm>
            <a:off x="457202" y="1600200"/>
            <a:ext cx="4343400" cy="1177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5" tIns="45702" rIns="91405" bIns="45702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000000"/>
                </a:solidFill>
              </a:rPr>
              <a:t>First Iteration</a:t>
            </a:r>
            <a:r>
              <a:rPr lang="en-US" altLang="zh-CN" sz="1400">
                <a:solidFill>
                  <a:srgbClr val="000000"/>
                </a:solidFill>
              </a:rPr>
              <a:t>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</a:rPr>
              <a:t>tobechecked = {b, c, d, e, f}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</a:rPr>
              <a:t>currDist(b) = currDist(a) + weight(edge(ab)) = 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</a:rPr>
              <a:t>currDist(c) = currDist(a) + weight(edge(ac)) = 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</a:rPr>
              <a:t>currDist(d) = currDist(d) + weight(edge(ad)) = 8</a:t>
            </a:r>
          </a:p>
        </p:txBody>
      </p:sp>
      <p:grpSp>
        <p:nvGrpSpPr>
          <p:cNvPr id="25808" name="Group 208"/>
          <p:cNvGrpSpPr>
            <a:grpSpLocks/>
          </p:cNvGrpSpPr>
          <p:nvPr/>
        </p:nvGrpSpPr>
        <p:grpSpPr bwMode="auto">
          <a:xfrm>
            <a:off x="711200" y="2743200"/>
            <a:ext cx="3784600" cy="2743200"/>
            <a:chOff x="448" y="1392"/>
            <a:chExt cx="2384" cy="1728"/>
          </a:xfrm>
        </p:grpSpPr>
        <p:sp>
          <p:nvSpPr>
            <p:cNvPr id="25809" name="Rectangle 209"/>
            <p:cNvSpPr>
              <a:spLocks noChangeArrowheads="1"/>
            </p:cNvSpPr>
            <p:nvPr/>
          </p:nvSpPr>
          <p:spPr bwMode="auto">
            <a:xfrm>
              <a:off x="2005" y="1905"/>
              <a:ext cx="14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FF0000"/>
                  </a:solidFill>
                  <a:latin typeface="Arial Unicode MS" pitchFamily="34" charset="-128"/>
                  <a:sym typeface="Symbol" pitchFamily="18" charset="2"/>
                </a:rPr>
                <a:t>3</a:t>
              </a:r>
              <a:endParaRPr lang="en-US" altLang="zh-CN" sz="1200">
                <a:solidFill>
                  <a:srgbClr val="FF0000"/>
                </a:solidFill>
                <a:latin typeface="Arial Unicode MS" pitchFamily="34" charset="-128"/>
              </a:endParaRPr>
            </a:p>
          </p:txBody>
        </p:sp>
        <p:sp>
          <p:nvSpPr>
            <p:cNvPr id="25810" name="Rectangle 210"/>
            <p:cNvSpPr>
              <a:spLocks noChangeArrowheads="1"/>
            </p:cNvSpPr>
            <p:nvPr/>
          </p:nvSpPr>
          <p:spPr bwMode="auto">
            <a:xfrm>
              <a:off x="2561" y="1905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FF0000"/>
                  </a:solidFill>
                  <a:latin typeface="Arial Unicode MS" pitchFamily="34" charset="-128"/>
                  <a:sym typeface="Symbol" pitchFamily="18" charset="2"/>
                </a:rPr>
                <a:t>7</a:t>
              </a:r>
              <a:endParaRPr lang="en-US" altLang="zh-CN" sz="1200">
                <a:solidFill>
                  <a:srgbClr val="FF0000"/>
                </a:solidFill>
                <a:latin typeface="Arial Unicode MS" pitchFamily="34" charset="-128"/>
              </a:endParaRPr>
            </a:p>
          </p:txBody>
        </p:sp>
        <p:grpSp>
          <p:nvGrpSpPr>
            <p:cNvPr id="25811" name="Group 211"/>
            <p:cNvGrpSpPr>
              <a:grpSpLocks/>
            </p:cNvGrpSpPr>
            <p:nvPr/>
          </p:nvGrpSpPr>
          <p:grpSpPr bwMode="auto">
            <a:xfrm>
              <a:off x="448" y="1392"/>
              <a:ext cx="2384" cy="1728"/>
              <a:chOff x="384" y="1248"/>
              <a:chExt cx="2384" cy="1728"/>
            </a:xfrm>
          </p:grpSpPr>
          <p:sp>
            <p:nvSpPr>
              <p:cNvPr id="25812" name="Rectangle 212"/>
              <p:cNvSpPr>
                <a:spLocks noChangeArrowheads="1"/>
              </p:cNvSpPr>
              <p:nvPr/>
            </p:nvSpPr>
            <p:spPr bwMode="auto">
              <a:xfrm>
                <a:off x="972" y="2353"/>
                <a:ext cx="17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6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25813" name="Rectangle 213"/>
              <p:cNvSpPr>
                <a:spLocks noChangeArrowheads="1"/>
              </p:cNvSpPr>
              <p:nvPr/>
            </p:nvSpPr>
            <p:spPr bwMode="auto">
              <a:xfrm>
                <a:off x="1131" y="2801"/>
                <a:ext cx="17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7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25814" name="Rectangle 214"/>
              <p:cNvSpPr>
                <a:spLocks noChangeArrowheads="1"/>
              </p:cNvSpPr>
              <p:nvPr/>
            </p:nvSpPr>
            <p:spPr bwMode="auto">
              <a:xfrm>
                <a:off x="2124" y="2353"/>
                <a:ext cx="196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25815" name="Rectangle 215"/>
              <p:cNvSpPr>
                <a:spLocks noChangeArrowheads="1"/>
              </p:cNvSpPr>
              <p:nvPr/>
            </p:nvSpPr>
            <p:spPr bwMode="auto">
              <a:xfrm>
                <a:off x="455" y="2033"/>
                <a:ext cx="17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25816" name="Rectangle 216"/>
              <p:cNvSpPr>
                <a:spLocks noChangeArrowheads="1"/>
              </p:cNvSpPr>
              <p:nvPr/>
            </p:nvSpPr>
            <p:spPr bwMode="auto">
              <a:xfrm>
                <a:off x="1051" y="1392"/>
                <a:ext cx="175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25817" name="Rectangle 217"/>
              <p:cNvSpPr>
                <a:spLocks noChangeArrowheads="1"/>
              </p:cNvSpPr>
              <p:nvPr/>
            </p:nvSpPr>
            <p:spPr bwMode="auto">
              <a:xfrm>
                <a:off x="1926" y="1264"/>
                <a:ext cx="17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10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grpSp>
            <p:nvGrpSpPr>
              <p:cNvPr id="25818" name="Group 218"/>
              <p:cNvGrpSpPr>
                <a:grpSpLocks/>
              </p:cNvGrpSpPr>
              <p:nvPr/>
            </p:nvGrpSpPr>
            <p:grpSpPr bwMode="auto">
              <a:xfrm>
                <a:off x="384" y="1248"/>
                <a:ext cx="2384" cy="1691"/>
                <a:chOff x="336" y="1200"/>
                <a:chExt cx="2384" cy="1691"/>
              </a:xfrm>
            </p:grpSpPr>
            <p:sp>
              <p:nvSpPr>
                <p:cNvPr id="25819" name="Line 219"/>
                <p:cNvSpPr>
                  <a:spLocks noChangeShapeType="1"/>
                </p:cNvSpPr>
                <p:nvPr/>
              </p:nvSpPr>
              <p:spPr bwMode="auto">
                <a:xfrm>
                  <a:off x="1647" y="1520"/>
                  <a:ext cx="875" cy="108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ms-MY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5820" name="Group 220"/>
                <p:cNvGrpSpPr>
                  <a:grpSpLocks/>
                </p:cNvGrpSpPr>
                <p:nvPr/>
              </p:nvGrpSpPr>
              <p:grpSpPr bwMode="auto">
                <a:xfrm>
                  <a:off x="336" y="1200"/>
                  <a:ext cx="2384" cy="1691"/>
                  <a:chOff x="336" y="1200"/>
                  <a:chExt cx="2384" cy="1691"/>
                </a:xfrm>
              </p:grpSpPr>
              <p:grpSp>
                <p:nvGrpSpPr>
                  <p:cNvPr id="25821" name="Group 221"/>
                  <p:cNvGrpSpPr>
                    <a:grpSpLocks/>
                  </p:cNvGrpSpPr>
                  <p:nvPr/>
                </p:nvGrpSpPr>
                <p:grpSpPr bwMode="auto">
                  <a:xfrm>
                    <a:off x="336" y="1200"/>
                    <a:ext cx="2384" cy="1691"/>
                    <a:chOff x="2160" y="11232"/>
                    <a:chExt cx="7200" cy="3168"/>
                  </a:xfrm>
                </p:grpSpPr>
                <p:sp>
                  <p:nvSpPr>
                    <p:cNvPr id="25822" name="Oval 2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11808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A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823" name="Oval 2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72" y="11376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C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824" name="Oval 2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13536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B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825" name="Oval 2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4" y="13248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D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826" name="Oval 2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0" y="11232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E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827" name="Oval 2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96" y="13824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F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828" name="Line 2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12" y="11664"/>
                      <a:ext cx="2160" cy="43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829" name="Line 2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92" y="12384"/>
                      <a:ext cx="288" cy="115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830" name="Line 2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80" y="13392"/>
                      <a:ext cx="2016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831" name="Line 23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928" y="11808"/>
                      <a:ext cx="0" cy="20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832" name="Line 2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80" y="13536"/>
                      <a:ext cx="3024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833" name="Line 2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12240"/>
                      <a:ext cx="2736" cy="115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834" name="Line 234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6048" y="11952"/>
                      <a:ext cx="144" cy="12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835" name="Line 23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192" y="11520"/>
                      <a:ext cx="24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836" name="Line 2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14112"/>
                      <a:ext cx="576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sp>
                <p:nvSpPr>
                  <p:cNvPr id="25837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1905"/>
                    <a:ext cx="174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200">
                        <a:solidFill>
                          <a:srgbClr val="FF0000"/>
                        </a:solidFill>
                        <a:latin typeface="Arial Unicode MS" pitchFamily="34" charset="-128"/>
                        <a:sym typeface="Symbol" pitchFamily="18" charset="2"/>
                      </a:rPr>
                      <a:t>   8</a:t>
                    </a:r>
                    <a:endParaRPr lang="en-US" altLang="zh-CN" sz="1200">
                      <a:solidFill>
                        <a:srgbClr val="FF0000"/>
                      </a:solidFill>
                      <a:latin typeface="Arial Unicode MS" pitchFamily="34" charset="-128"/>
                    </a:endParaRPr>
                  </a:p>
                </p:txBody>
              </p:sp>
              <p:sp>
                <p:nvSpPr>
                  <p:cNvPr id="25838" name="Rectangle 238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1920"/>
                    <a:ext cx="174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200">
                        <a:solidFill>
                          <a:srgbClr val="FF0000"/>
                        </a:solidFill>
                        <a:latin typeface="Arial Unicode MS" pitchFamily="34" charset="-128"/>
                        <a:sym typeface="Symbol" pitchFamily="18" charset="2"/>
                      </a:rPr>
                      <a:t>4</a:t>
                    </a:r>
                    <a:endParaRPr lang="en-US" altLang="zh-CN" sz="1200">
                      <a:solidFill>
                        <a:srgbClr val="FF0000"/>
                      </a:solidFill>
                      <a:latin typeface="Arial Unicode MS" pitchFamily="34" charset="-128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0090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Exercise</a:t>
            </a:r>
          </a:p>
        </p:txBody>
      </p:sp>
      <p:graphicFrame>
        <p:nvGraphicFramePr>
          <p:cNvPr id="47315" name="Group 211"/>
          <p:cNvGraphicFramePr>
            <a:graphicFrameLocks noGrp="1"/>
          </p:cNvGraphicFramePr>
          <p:nvPr>
            <p:ph type="tbl" idx="1"/>
          </p:nvPr>
        </p:nvGraphicFramePr>
        <p:xfrm>
          <a:off x="4800600" y="1828800"/>
          <a:ext cx="3581400" cy="3429002"/>
        </p:xfrm>
        <a:graphic>
          <a:graphicData uri="http://schemas.openxmlformats.org/drawingml/2006/table">
            <a:tbl>
              <a:tblPr/>
              <a:tblGrid>
                <a:gridCol w="1333500"/>
                <a:gridCol w="749300"/>
                <a:gridCol w="749300"/>
                <a:gridCol w="749300"/>
              </a:tblGrid>
              <a:tr h="5000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iteration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initial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active vertex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82B6-6333-43D8-B00E-6A94FD1B1EBF}" type="slidenum">
              <a:rPr lang="zh-CN" altLang="en-US" smtClean="0">
                <a:solidFill>
                  <a:srgbClr val="000000"/>
                </a:solidFill>
              </a:rPr>
              <a:pPr/>
              <a:t>72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7317" name="Rectangle 213"/>
          <p:cNvSpPr>
            <a:spLocks noChangeArrowheads="1"/>
          </p:cNvSpPr>
          <p:nvPr/>
        </p:nvSpPr>
        <p:spPr bwMode="auto">
          <a:xfrm>
            <a:off x="457202" y="1600201"/>
            <a:ext cx="4343400" cy="116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5" tIns="45702" rIns="91405" bIns="45702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000000"/>
                </a:solidFill>
              </a:rPr>
              <a:t>Second Iteration</a:t>
            </a:r>
            <a:r>
              <a:rPr lang="en-US" altLang="zh-CN" sz="1400">
                <a:solidFill>
                  <a:srgbClr val="000000"/>
                </a:solidFill>
              </a:rPr>
              <a:t>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</a:rPr>
              <a:t>tobechecked = {c, d, e, f}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</a:rPr>
              <a:t>Vertex </a:t>
            </a:r>
            <a:r>
              <a:rPr lang="en-US" altLang="zh-CN" sz="1400" i="1">
                <a:solidFill>
                  <a:srgbClr val="000000"/>
                </a:solidFill>
              </a:rPr>
              <a:t>b</a:t>
            </a:r>
            <a:r>
              <a:rPr lang="en-US" altLang="zh-CN" sz="1400">
                <a:solidFill>
                  <a:srgbClr val="000000"/>
                </a:solidFill>
              </a:rPr>
              <a:t> is selected as the active vertex since it has minimum distance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</a:rPr>
              <a:t>currDist(f) = currDist(b) + weight(edge(bf)) = 10</a:t>
            </a:r>
          </a:p>
        </p:txBody>
      </p:sp>
      <p:grpSp>
        <p:nvGrpSpPr>
          <p:cNvPr id="47367" name="Group 263"/>
          <p:cNvGrpSpPr>
            <a:grpSpLocks/>
          </p:cNvGrpSpPr>
          <p:nvPr/>
        </p:nvGrpSpPr>
        <p:grpSpPr bwMode="auto">
          <a:xfrm>
            <a:off x="711200" y="2971800"/>
            <a:ext cx="3784600" cy="2743200"/>
            <a:chOff x="448" y="1392"/>
            <a:chExt cx="2384" cy="1728"/>
          </a:xfrm>
        </p:grpSpPr>
        <p:sp>
          <p:nvSpPr>
            <p:cNvPr id="47368" name="Rectangle 264"/>
            <p:cNvSpPr>
              <a:spLocks noChangeArrowheads="1"/>
            </p:cNvSpPr>
            <p:nvPr/>
          </p:nvSpPr>
          <p:spPr bwMode="auto">
            <a:xfrm>
              <a:off x="2005" y="1905"/>
              <a:ext cx="14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FF0000"/>
                  </a:solidFill>
                  <a:latin typeface="Arial Unicode MS" pitchFamily="34" charset="-128"/>
                  <a:sym typeface="Symbol" pitchFamily="18" charset="2"/>
                </a:rPr>
                <a:t>3</a:t>
              </a:r>
              <a:endParaRPr lang="en-US" altLang="zh-CN" sz="1200">
                <a:solidFill>
                  <a:srgbClr val="FF0000"/>
                </a:solidFill>
                <a:latin typeface="Arial Unicode MS" pitchFamily="34" charset="-128"/>
              </a:endParaRPr>
            </a:p>
          </p:txBody>
        </p:sp>
        <p:sp>
          <p:nvSpPr>
            <p:cNvPr id="47369" name="Rectangle 265"/>
            <p:cNvSpPr>
              <a:spLocks noChangeArrowheads="1"/>
            </p:cNvSpPr>
            <p:nvPr/>
          </p:nvSpPr>
          <p:spPr bwMode="auto">
            <a:xfrm>
              <a:off x="2561" y="1905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FF0000"/>
                  </a:solidFill>
                  <a:latin typeface="Arial Unicode MS" pitchFamily="34" charset="-128"/>
                  <a:sym typeface="Symbol" pitchFamily="18" charset="2"/>
                </a:rPr>
                <a:t>7</a:t>
              </a:r>
              <a:endParaRPr lang="en-US" altLang="zh-CN" sz="1200">
                <a:solidFill>
                  <a:srgbClr val="FF0000"/>
                </a:solidFill>
                <a:latin typeface="Arial Unicode MS" pitchFamily="34" charset="-128"/>
              </a:endParaRPr>
            </a:p>
          </p:txBody>
        </p:sp>
        <p:grpSp>
          <p:nvGrpSpPr>
            <p:cNvPr id="47370" name="Group 266"/>
            <p:cNvGrpSpPr>
              <a:grpSpLocks/>
            </p:cNvGrpSpPr>
            <p:nvPr/>
          </p:nvGrpSpPr>
          <p:grpSpPr bwMode="auto">
            <a:xfrm>
              <a:off x="448" y="1392"/>
              <a:ext cx="2384" cy="1728"/>
              <a:chOff x="384" y="1248"/>
              <a:chExt cx="2384" cy="1728"/>
            </a:xfrm>
          </p:grpSpPr>
          <p:sp>
            <p:nvSpPr>
              <p:cNvPr id="47371" name="Rectangle 267"/>
              <p:cNvSpPr>
                <a:spLocks noChangeArrowheads="1"/>
              </p:cNvSpPr>
              <p:nvPr/>
            </p:nvSpPr>
            <p:spPr bwMode="auto">
              <a:xfrm>
                <a:off x="972" y="2353"/>
                <a:ext cx="17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6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47372" name="Rectangle 268"/>
              <p:cNvSpPr>
                <a:spLocks noChangeArrowheads="1"/>
              </p:cNvSpPr>
              <p:nvPr/>
            </p:nvSpPr>
            <p:spPr bwMode="auto">
              <a:xfrm>
                <a:off x="1131" y="2801"/>
                <a:ext cx="17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7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47373" name="Rectangle 269"/>
              <p:cNvSpPr>
                <a:spLocks noChangeArrowheads="1"/>
              </p:cNvSpPr>
              <p:nvPr/>
            </p:nvSpPr>
            <p:spPr bwMode="auto">
              <a:xfrm>
                <a:off x="2124" y="2353"/>
                <a:ext cx="196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47374" name="Rectangle 270"/>
              <p:cNvSpPr>
                <a:spLocks noChangeArrowheads="1"/>
              </p:cNvSpPr>
              <p:nvPr/>
            </p:nvSpPr>
            <p:spPr bwMode="auto">
              <a:xfrm>
                <a:off x="455" y="2033"/>
                <a:ext cx="17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47375" name="Rectangle 271"/>
              <p:cNvSpPr>
                <a:spLocks noChangeArrowheads="1"/>
              </p:cNvSpPr>
              <p:nvPr/>
            </p:nvSpPr>
            <p:spPr bwMode="auto">
              <a:xfrm>
                <a:off x="1051" y="1392"/>
                <a:ext cx="175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47376" name="Rectangle 272"/>
              <p:cNvSpPr>
                <a:spLocks noChangeArrowheads="1"/>
              </p:cNvSpPr>
              <p:nvPr/>
            </p:nvSpPr>
            <p:spPr bwMode="auto">
              <a:xfrm>
                <a:off x="1926" y="1264"/>
                <a:ext cx="17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10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grpSp>
            <p:nvGrpSpPr>
              <p:cNvPr id="47377" name="Group 273"/>
              <p:cNvGrpSpPr>
                <a:grpSpLocks/>
              </p:cNvGrpSpPr>
              <p:nvPr/>
            </p:nvGrpSpPr>
            <p:grpSpPr bwMode="auto">
              <a:xfrm>
                <a:off x="384" y="1248"/>
                <a:ext cx="2384" cy="1691"/>
                <a:chOff x="336" y="1200"/>
                <a:chExt cx="2384" cy="1691"/>
              </a:xfrm>
            </p:grpSpPr>
            <p:sp>
              <p:nvSpPr>
                <p:cNvPr id="47378" name="Line 274"/>
                <p:cNvSpPr>
                  <a:spLocks noChangeShapeType="1"/>
                </p:cNvSpPr>
                <p:nvPr/>
              </p:nvSpPr>
              <p:spPr bwMode="auto">
                <a:xfrm>
                  <a:off x="1647" y="1520"/>
                  <a:ext cx="875" cy="108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ms-MY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47379" name="Group 275"/>
                <p:cNvGrpSpPr>
                  <a:grpSpLocks/>
                </p:cNvGrpSpPr>
                <p:nvPr/>
              </p:nvGrpSpPr>
              <p:grpSpPr bwMode="auto">
                <a:xfrm>
                  <a:off x="336" y="1200"/>
                  <a:ext cx="2384" cy="1691"/>
                  <a:chOff x="336" y="1200"/>
                  <a:chExt cx="2384" cy="1691"/>
                </a:xfrm>
              </p:grpSpPr>
              <p:grpSp>
                <p:nvGrpSpPr>
                  <p:cNvPr id="47380" name="Group 276"/>
                  <p:cNvGrpSpPr>
                    <a:grpSpLocks/>
                  </p:cNvGrpSpPr>
                  <p:nvPr/>
                </p:nvGrpSpPr>
                <p:grpSpPr bwMode="auto">
                  <a:xfrm>
                    <a:off x="336" y="1200"/>
                    <a:ext cx="2384" cy="1691"/>
                    <a:chOff x="2160" y="11232"/>
                    <a:chExt cx="7200" cy="3168"/>
                  </a:xfrm>
                </p:grpSpPr>
                <p:sp>
                  <p:nvSpPr>
                    <p:cNvPr id="47381" name="Oval 2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11808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A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47382" name="Oval 2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72" y="11376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C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47383" name="Oval 2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13536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B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47384" name="Oval 2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4" y="13248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D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47385" name="Oval 2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0" y="11232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E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47386" name="Oval 2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96" y="13824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F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47387" name="Line 28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12" y="11664"/>
                      <a:ext cx="2160" cy="43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47388" name="Line 28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92" y="12384"/>
                      <a:ext cx="288" cy="115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47389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80" y="13392"/>
                      <a:ext cx="2016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47390" name="Line 28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928" y="11808"/>
                      <a:ext cx="0" cy="20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47391" name="Line 2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80" y="13536"/>
                      <a:ext cx="3024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47392" name="Line 2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12240"/>
                      <a:ext cx="2736" cy="115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47393" name="Line 28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6048" y="11952"/>
                      <a:ext cx="144" cy="12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47394" name="Line 29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192" y="11520"/>
                      <a:ext cx="24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47395" name="Line 2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14112"/>
                      <a:ext cx="576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sp>
                <p:nvSpPr>
                  <p:cNvPr id="47396" name="Rectangle 292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1905"/>
                    <a:ext cx="174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200">
                        <a:solidFill>
                          <a:srgbClr val="FF0000"/>
                        </a:solidFill>
                        <a:latin typeface="Arial Unicode MS" pitchFamily="34" charset="-128"/>
                        <a:sym typeface="Symbol" pitchFamily="18" charset="2"/>
                      </a:rPr>
                      <a:t>   8</a:t>
                    </a:r>
                    <a:endParaRPr lang="en-US" altLang="zh-CN" sz="1200">
                      <a:solidFill>
                        <a:srgbClr val="FF0000"/>
                      </a:solidFill>
                      <a:latin typeface="Arial Unicode MS" pitchFamily="34" charset="-128"/>
                    </a:endParaRPr>
                  </a:p>
                </p:txBody>
              </p:sp>
              <p:sp>
                <p:nvSpPr>
                  <p:cNvPr id="47397" name="Rectangle 293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1920"/>
                    <a:ext cx="174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200">
                        <a:solidFill>
                          <a:srgbClr val="FF0000"/>
                        </a:solidFill>
                        <a:latin typeface="Arial Unicode MS" pitchFamily="34" charset="-128"/>
                        <a:sym typeface="Symbol" pitchFamily="18" charset="2"/>
                      </a:rPr>
                      <a:t>4</a:t>
                    </a:r>
                    <a:endParaRPr lang="en-US" altLang="zh-CN" sz="1200">
                      <a:solidFill>
                        <a:srgbClr val="FF0000"/>
                      </a:solidFill>
                      <a:latin typeface="Arial Unicode MS" pitchFamily="34" charset="-128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32548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81" name="Rectangle 2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Exercise</a:t>
            </a:r>
          </a:p>
        </p:txBody>
      </p:sp>
      <p:graphicFrame>
        <p:nvGraphicFramePr>
          <p:cNvPr id="60680" name="Group 264"/>
          <p:cNvGraphicFramePr>
            <a:graphicFrameLocks noGrp="1"/>
          </p:cNvGraphicFramePr>
          <p:nvPr>
            <p:ph type="tbl" idx="1"/>
          </p:nvPr>
        </p:nvGraphicFramePr>
        <p:xfrm>
          <a:off x="4876802" y="1981200"/>
          <a:ext cx="3962400" cy="3810002"/>
        </p:xfrm>
        <a:graphic>
          <a:graphicData uri="http://schemas.openxmlformats.org/drawingml/2006/table">
            <a:tbl>
              <a:tblPr/>
              <a:tblGrid>
                <a:gridCol w="1219200"/>
                <a:gridCol w="685800"/>
                <a:gridCol w="685800"/>
                <a:gridCol w="685800"/>
                <a:gridCol w="685800"/>
              </a:tblGrid>
              <a:tr h="525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	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iteration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initial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active vertex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82B6-6333-43D8-B00E-6A94FD1B1EBF}" type="slidenum">
              <a:rPr lang="zh-CN" altLang="en-US" smtClean="0">
                <a:solidFill>
                  <a:srgbClr val="000000"/>
                </a:solidFill>
              </a:rPr>
              <a:pPr/>
              <a:t>73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0683" name="Rectangle 267"/>
          <p:cNvSpPr>
            <a:spLocks noChangeArrowheads="1"/>
          </p:cNvSpPr>
          <p:nvPr/>
        </p:nvSpPr>
        <p:spPr bwMode="auto">
          <a:xfrm>
            <a:off x="457202" y="1600200"/>
            <a:ext cx="4343400" cy="1600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5" tIns="45702" rIns="91405" bIns="45702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000000"/>
                </a:solidFill>
              </a:rPr>
              <a:t>Third Iteration</a:t>
            </a:r>
            <a:r>
              <a:rPr lang="en-US" altLang="zh-CN" sz="1400">
                <a:solidFill>
                  <a:srgbClr val="000000"/>
                </a:solidFill>
              </a:rPr>
              <a:t>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</a:rPr>
              <a:t>tobechecked = {d, e, f}</a:t>
            </a:r>
            <a:endParaRPr lang="en-US" altLang="zh-CN" sz="1400" b="1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</a:rPr>
              <a:t>Vertex </a:t>
            </a:r>
            <a:r>
              <a:rPr lang="en-US" altLang="zh-CN" sz="1400" i="1">
                <a:solidFill>
                  <a:srgbClr val="000000"/>
                </a:solidFill>
              </a:rPr>
              <a:t>c</a:t>
            </a:r>
            <a:r>
              <a:rPr lang="en-US" altLang="zh-CN" sz="1400">
                <a:solidFill>
                  <a:srgbClr val="000000"/>
                </a:solidFill>
              </a:rPr>
              <a:t> is selected as the active vertex since it has minimal distance.</a:t>
            </a:r>
            <a:endParaRPr lang="en-US" altLang="zh-CN" sz="1400" b="1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</a:rPr>
              <a:t>currDist(e) = currDist(c) + weight(edge(ce)) = 14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</a:rPr>
              <a:t>currDist(f) = currDist(c) + weight(edge(cf)) = 7 (change since less than current value)</a:t>
            </a:r>
          </a:p>
        </p:txBody>
      </p:sp>
      <p:grpSp>
        <p:nvGrpSpPr>
          <p:cNvPr id="60712" name="Group 296"/>
          <p:cNvGrpSpPr>
            <a:grpSpLocks/>
          </p:cNvGrpSpPr>
          <p:nvPr/>
        </p:nvGrpSpPr>
        <p:grpSpPr bwMode="auto">
          <a:xfrm>
            <a:off x="711200" y="3048000"/>
            <a:ext cx="3784600" cy="2743200"/>
            <a:chOff x="448" y="1392"/>
            <a:chExt cx="2384" cy="1728"/>
          </a:xfrm>
        </p:grpSpPr>
        <p:sp>
          <p:nvSpPr>
            <p:cNvPr id="60713" name="Rectangle 297"/>
            <p:cNvSpPr>
              <a:spLocks noChangeArrowheads="1"/>
            </p:cNvSpPr>
            <p:nvPr/>
          </p:nvSpPr>
          <p:spPr bwMode="auto">
            <a:xfrm>
              <a:off x="2005" y="1905"/>
              <a:ext cx="14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FF0000"/>
                  </a:solidFill>
                  <a:latin typeface="Arial Unicode MS" pitchFamily="34" charset="-128"/>
                  <a:sym typeface="Symbol" pitchFamily="18" charset="2"/>
                </a:rPr>
                <a:t>3</a:t>
              </a:r>
              <a:endParaRPr lang="en-US" altLang="zh-CN" sz="1200">
                <a:solidFill>
                  <a:srgbClr val="FF0000"/>
                </a:solidFill>
                <a:latin typeface="Arial Unicode MS" pitchFamily="34" charset="-128"/>
              </a:endParaRPr>
            </a:p>
          </p:txBody>
        </p:sp>
        <p:sp>
          <p:nvSpPr>
            <p:cNvPr id="60714" name="Rectangle 298"/>
            <p:cNvSpPr>
              <a:spLocks noChangeArrowheads="1"/>
            </p:cNvSpPr>
            <p:nvPr/>
          </p:nvSpPr>
          <p:spPr bwMode="auto">
            <a:xfrm>
              <a:off x="2561" y="1905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FF0000"/>
                  </a:solidFill>
                  <a:latin typeface="Arial Unicode MS" pitchFamily="34" charset="-128"/>
                  <a:sym typeface="Symbol" pitchFamily="18" charset="2"/>
                </a:rPr>
                <a:t>7</a:t>
              </a:r>
              <a:endParaRPr lang="en-US" altLang="zh-CN" sz="1200">
                <a:solidFill>
                  <a:srgbClr val="FF0000"/>
                </a:solidFill>
                <a:latin typeface="Arial Unicode MS" pitchFamily="34" charset="-128"/>
              </a:endParaRPr>
            </a:p>
          </p:txBody>
        </p:sp>
        <p:grpSp>
          <p:nvGrpSpPr>
            <p:cNvPr id="60715" name="Group 299"/>
            <p:cNvGrpSpPr>
              <a:grpSpLocks/>
            </p:cNvGrpSpPr>
            <p:nvPr/>
          </p:nvGrpSpPr>
          <p:grpSpPr bwMode="auto">
            <a:xfrm>
              <a:off x="448" y="1392"/>
              <a:ext cx="2384" cy="1728"/>
              <a:chOff x="384" y="1248"/>
              <a:chExt cx="2384" cy="1728"/>
            </a:xfrm>
          </p:grpSpPr>
          <p:sp>
            <p:nvSpPr>
              <p:cNvPr id="60716" name="Rectangle 300"/>
              <p:cNvSpPr>
                <a:spLocks noChangeArrowheads="1"/>
              </p:cNvSpPr>
              <p:nvPr/>
            </p:nvSpPr>
            <p:spPr bwMode="auto">
              <a:xfrm>
                <a:off x="972" y="2353"/>
                <a:ext cx="17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6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717" name="Rectangle 301"/>
              <p:cNvSpPr>
                <a:spLocks noChangeArrowheads="1"/>
              </p:cNvSpPr>
              <p:nvPr/>
            </p:nvSpPr>
            <p:spPr bwMode="auto">
              <a:xfrm>
                <a:off x="1131" y="2801"/>
                <a:ext cx="17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7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718" name="Rectangle 302"/>
              <p:cNvSpPr>
                <a:spLocks noChangeArrowheads="1"/>
              </p:cNvSpPr>
              <p:nvPr/>
            </p:nvSpPr>
            <p:spPr bwMode="auto">
              <a:xfrm>
                <a:off x="2124" y="2353"/>
                <a:ext cx="196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719" name="Rectangle 303"/>
              <p:cNvSpPr>
                <a:spLocks noChangeArrowheads="1"/>
              </p:cNvSpPr>
              <p:nvPr/>
            </p:nvSpPr>
            <p:spPr bwMode="auto">
              <a:xfrm>
                <a:off x="455" y="2033"/>
                <a:ext cx="17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720" name="Rectangle 304"/>
              <p:cNvSpPr>
                <a:spLocks noChangeArrowheads="1"/>
              </p:cNvSpPr>
              <p:nvPr/>
            </p:nvSpPr>
            <p:spPr bwMode="auto">
              <a:xfrm>
                <a:off x="1051" y="1392"/>
                <a:ext cx="175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721" name="Rectangle 305"/>
              <p:cNvSpPr>
                <a:spLocks noChangeArrowheads="1"/>
              </p:cNvSpPr>
              <p:nvPr/>
            </p:nvSpPr>
            <p:spPr bwMode="auto">
              <a:xfrm>
                <a:off x="1926" y="1264"/>
                <a:ext cx="17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10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grpSp>
            <p:nvGrpSpPr>
              <p:cNvPr id="60722" name="Group 306"/>
              <p:cNvGrpSpPr>
                <a:grpSpLocks/>
              </p:cNvGrpSpPr>
              <p:nvPr/>
            </p:nvGrpSpPr>
            <p:grpSpPr bwMode="auto">
              <a:xfrm>
                <a:off x="384" y="1248"/>
                <a:ext cx="2384" cy="1691"/>
                <a:chOff x="336" y="1200"/>
                <a:chExt cx="2384" cy="1691"/>
              </a:xfrm>
            </p:grpSpPr>
            <p:sp>
              <p:nvSpPr>
                <p:cNvPr id="60723" name="Line 307"/>
                <p:cNvSpPr>
                  <a:spLocks noChangeShapeType="1"/>
                </p:cNvSpPr>
                <p:nvPr/>
              </p:nvSpPr>
              <p:spPr bwMode="auto">
                <a:xfrm>
                  <a:off x="1647" y="1520"/>
                  <a:ext cx="875" cy="108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ms-MY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60724" name="Group 308"/>
                <p:cNvGrpSpPr>
                  <a:grpSpLocks/>
                </p:cNvGrpSpPr>
                <p:nvPr/>
              </p:nvGrpSpPr>
              <p:grpSpPr bwMode="auto">
                <a:xfrm>
                  <a:off x="336" y="1200"/>
                  <a:ext cx="2384" cy="1691"/>
                  <a:chOff x="336" y="1200"/>
                  <a:chExt cx="2384" cy="1691"/>
                </a:xfrm>
              </p:grpSpPr>
              <p:grpSp>
                <p:nvGrpSpPr>
                  <p:cNvPr id="60725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336" y="1200"/>
                    <a:ext cx="2384" cy="1691"/>
                    <a:chOff x="2160" y="11232"/>
                    <a:chExt cx="7200" cy="3168"/>
                  </a:xfrm>
                </p:grpSpPr>
                <p:sp>
                  <p:nvSpPr>
                    <p:cNvPr id="60726" name="Oval 3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11808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A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0727" name="Oval 3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72" y="11376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C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0728" name="Oval 3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13536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B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0729" name="Oval 3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4" y="13248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D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0730" name="Oval 3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0" y="11232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E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0731" name="Oval 3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96" y="13824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F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0732" name="Line 3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12" y="11664"/>
                      <a:ext cx="2160" cy="43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0733" name="Line 31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92" y="12384"/>
                      <a:ext cx="288" cy="115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0734" name="Line 3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80" y="13392"/>
                      <a:ext cx="2016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0735" name="Line 3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928" y="11808"/>
                      <a:ext cx="0" cy="20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0736" name="Line 32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80" y="13536"/>
                      <a:ext cx="3024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0737" name="Line 3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12240"/>
                      <a:ext cx="2736" cy="115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0738" name="Line 322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6048" y="11952"/>
                      <a:ext cx="144" cy="12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0739" name="Line 32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192" y="11520"/>
                      <a:ext cx="24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0740" name="Line 3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14112"/>
                      <a:ext cx="576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sp>
                <p:nvSpPr>
                  <p:cNvPr id="60741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1905"/>
                    <a:ext cx="174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200">
                        <a:solidFill>
                          <a:srgbClr val="FF0000"/>
                        </a:solidFill>
                        <a:latin typeface="Arial Unicode MS" pitchFamily="34" charset="-128"/>
                        <a:sym typeface="Symbol" pitchFamily="18" charset="2"/>
                      </a:rPr>
                      <a:t>   8</a:t>
                    </a:r>
                    <a:endParaRPr lang="en-US" altLang="zh-CN" sz="1200">
                      <a:solidFill>
                        <a:srgbClr val="FF0000"/>
                      </a:solidFill>
                      <a:latin typeface="Arial Unicode MS" pitchFamily="34" charset="-128"/>
                    </a:endParaRPr>
                  </a:p>
                </p:txBody>
              </p:sp>
              <p:sp>
                <p:nvSpPr>
                  <p:cNvPr id="60742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1920"/>
                    <a:ext cx="174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200">
                        <a:solidFill>
                          <a:srgbClr val="FF0000"/>
                        </a:solidFill>
                        <a:latin typeface="Arial Unicode MS" pitchFamily="34" charset="-128"/>
                        <a:sym typeface="Symbol" pitchFamily="18" charset="2"/>
                      </a:rPr>
                      <a:t>4</a:t>
                    </a:r>
                    <a:endParaRPr lang="en-US" altLang="zh-CN" sz="1200">
                      <a:solidFill>
                        <a:srgbClr val="FF0000"/>
                      </a:solidFill>
                      <a:latin typeface="Arial Unicode MS" pitchFamily="34" charset="-128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79686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83" name="Rectangle 3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Exercise</a:t>
            </a:r>
            <a:endParaRPr lang="zh-CN" altLang="en-US"/>
          </a:p>
        </p:txBody>
      </p:sp>
      <p:graphicFrame>
        <p:nvGraphicFramePr>
          <p:cNvPr id="62782" name="Group 318"/>
          <p:cNvGraphicFramePr>
            <a:graphicFrameLocks noGrp="1"/>
          </p:cNvGraphicFramePr>
          <p:nvPr>
            <p:ph type="tbl" idx="1"/>
          </p:nvPr>
        </p:nvGraphicFramePr>
        <p:xfrm>
          <a:off x="4038601" y="1828803"/>
          <a:ext cx="4343400" cy="3657601"/>
        </p:xfrm>
        <a:graphic>
          <a:graphicData uri="http://schemas.openxmlformats.org/drawingml/2006/table">
            <a:tbl>
              <a:tblPr/>
              <a:tblGrid>
                <a:gridCol w="1139825"/>
                <a:gridCol w="639763"/>
                <a:gridCol w="641350"/>
                <a:gridCol w="641350"/>
                <a:gridCol w="639762"/>
                <a:gridCol w="641350"/>
              </a:tblGrid>
              <a:tr h="4540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iteration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initial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active vertex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82B6-6333-43D8-B00E-6A94FD1B1EBF}" type="slidenum">
              <a:rPr lang="zh-CN" altLang="en-US" smtClean="0">
                <a:solidFill>
                  <a:srgbClr val="000000"/>
                </a:solidFill>
              </a:rPr>
              <a:pPr/>
              <a:t>74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2785" name="Rectangle 321"/>
          <p:cNvSpPr>
            <a:spLocks noChangeArrowheads="1"/>
          </p:cNvSpPr>
          <p:nvPr/>
        </p:nvSpPr>
        <p:spPr bwMode="auto">
          <a:xfrm>
            <a:off x="457202" y="1600200"/>
            <a:ext cx="4343400" cy="1177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5" tIns="45702" rIns="91405" bIns="45702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000000"/>
                </a:solidFill>
              </a:rPr>
              <a:t>Fourth Iteration</a:t>
            </a:r>
            <a:r>
              <a:rPr lang="en-US" altLang="zh-CN" sz="1400">
                <a:solidFill>
                  <a:srgbClr val="000000"/>
                </a:solidFill>
              </a:rPr>
              <a:t>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</a:rPr>
              <a:t>The active vertex is selected to be </a:t>
            </a:r>
            <a:r>
              <a:rPr lang="en-US" altLang="zh-CN" sz="1400" i="1">
                <a:solidFill>
                  <a:srgbClr val="000000"/>
                </a:solidFill>
              </a:rPr>
              <a:t>d</a:t>
            </a:r>
            <a:r>
              <a:rPr lang="en-US" altLang="zh-CN" sz="1400">
                <a:solidFill>
                  <a:srgbClr val="000000"/>
                </a:solidFill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</a:rPr>
              <a:t>currDist(d) = currDist(f) + weight(edge(fe)) = 14 (no change = current value)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</a:rPr>
              <a:t>tobechecked = {d, e}</a:t>
            </a:r>
          </a:p>
        </p:txBody>
      </p:sp>
      <p:grpSp>
        <p:nvGrpSpPr>
          <p:cNvPr id="62814" name="Group 350"/>
          <p:cNvGrpSpPr>
            <a:grpSpLocks/>
          </p:cNvGrpSpPr>
          <p:nvPr/>
        </p:nvGrpSpPr>
        <p:grpSpPr bwMode="auto">
          <a:xfrm>
            <a:off x="25400" y="2971800"/>
            <a:ext cx="3784600" cy="2743200"/>
            <a:chOff x="448" y="1392"/>
            <a:chExt cx="2384" cy="1728"/>
          </a:xfrm>
        </p:grpSpPr>
        <p:sp>
          <p:nvSpPr>
            <p:cNvPr id="62815" name="Rectangle 351"/>
            <p:cNvSpPr>
              <a:spLocks noChangeArrowheads="1"/>
            </p:cNvSpPr>
            <p:nvPr/>
          </p:nvSpPr>
          <p:spPr bwMode="auto">
            <a:xfrm>
              <a:off x="2005" y="1905"/>
              <a:ext cx="14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FF0000"/>
                  </a:solidFill>
                  <a:latin typeface="Arial Unicode MS" pitchFamily="34" charset="-128"/>
                  <a:sym typeface="Symbol" pitchFamily="18" charset="2"/>
                </a:rPr>
                <a:t>3</a:t>
              </a:r>
              <a:endParaRPr lang="en-US" altLang="zh-CN" sz="1200">
                <a:solidFill>
                  <a:srgbClr val="FF0000"/>
                </a:solidFill>
                <a:latin typeface="Arial Unicode MS" pitchFamily="34" charset="-128"/>
              </a:endParaRPr>
            </a:p>
          </p:txBody>
        </p:sp>
        <p:sp>
          <p:nvSpPr>
            <p:cNvPr id="62816" name="Rectangle 352"/>
            <p:cNvSpPr>
              <a:spLocks noChangeArrowheads="1"/>
            </p:cNvSpPr>
            <p:nvPr/>
          </p:nvSpPr>
          <p:spPr bwMode="auto">
            <a:xfrm>
              <a:off x="2561" y="1905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FF0000"/>
                  </a:solidFill>
                  <a:latin typeface="Arial Unicode MS" pitchFamily="34" charset="-128"/>
                  <a:sym typeface="Symbol" pitchFamily="18" charset="2"/>
                </a:rPr>
                <a:t>7</a:t>
              </a:r>
              <a:endParaRPr lang="en-US" altLang="zh-CN" sz="1200">
                <a:solidFill>
                  <a:srgbClr val="FF0000"/>
                </a:solidFill>
                <a:latin typeface="Arial Unicode MS" pitchFamily="34" charset="-128"/>
              </a:endParaRPr>
            </a:p>
          </p:txBody>
        </p:sp>
        <p:grpSp>
          <p:nvGrpSpPr>
            <p:cNvPr id="62817" name="Group 353"/>
            <p:cNvGrpSpPr>
              <a:grpSpLocks/>
            </p:cNvGrpSpPr>
            <p:nvPr/>
          </p:nvGrpSpPr>
          <p:grpSpPr bwMode="auto">
            <a:xfrm>
              <a:off x="448" y="1392"/>
              <a:ext cx="2384" cy="1728"/>
              <a:chOff x="384" y="1248"/>
              <a:chExt cx="2384" cy="1728"/>
            </a:xfrm>
          </p:grpSpPr>
          <p:sp>
            <p:nvSpPr>
              <p:cNvPr id="62818" name="Rectangle 354"/>
              <p:cNvSpPr>
                <a:spLocks noChangeArrowheads="1"/>
              </p:cNvSpPr>
              <p:nvPr/>
            </p:nvSpPr>
            <p:spPr bwMode="auto">
              <a:xfrm>
                <a:off x="972" y="2353"/>
                <a:ext cx="17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6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2819" name="Rectangle 355"/>
              <p:cNvSpPr>
                <a:spLocks noChangeArrowheads="1"/>
              </p:cNvSpPr>
              <p:nvPr/>
            </p:nvSpPr>
            <p:spPr bwMode="auto">
              <a:xfrm>
                <a:off x="1131" y="2801"/>
                <a:ext cx="17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7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2820" name="Rectangle 356"/>
              <p:cNvSpPr>
                <a:spLocks noChangeArrowheads="1"/>
              </p:cNvSpPr>
              <p:nvPr/>
            </p:nvSpPr>
            <p:spPr bwMode="auto">
              <a:xfrm>
                <a:off x="2124" y="2353"/>
                <a:ext cx="196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2821" name="Rectangle 357"/>
              <p:cNvSpPr>
                <a:spLocks noChangeArrowheads="1"/>
              </p:cNvSpPr>
              <p:nvPr/>
            </p:nvSpPr>
            <p:spPr bwMode="auto">
              <a:xfrm>
                <a:off x="455" y="2033"/>
                <a:ext cx="17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2822" name="Rectangle 358"/>
              <p:cNvSpPr>
                <a:spLocks noChangeArrowheads="1"/>
              </p:cNvSpPr>
              <p:nvPr/>
            </p:nvSpPr>
            <p:spPr bwMode="auto">
              <a:xfrm>
                <a:off x="1051" y="1392"/>
                <a:ext cx="175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2823" name="Rectangle 359"/>
              <p:cNvSpPr>
                <a:spLocks noChangeArrowheads="1"/>
              </p:cNvSpPr>
              <p:nvPr/>
            </p:nvSpPr>
            <p:spPr bwMode="auto">
              <a:xfrm>
                <a:off x="1926" y="1264"/>
                <a:ext cx="17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10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grpSp>
            <p:nvGrpSpPr>
              <p:cNvPr id="62824" name="Group 360"/>
              <p:cNvGrpSpPr>
                <a:grpSpLocks/>
              </p:cNvGrpSpPr>
              <p:nvPr/>
            </p:nvGrpSpPr>
            <p:grpSpPr bwMode="auto">
              <a:xfrm>
                <a:off x="384" y="1248"/>
                <a:ext cx="2384" cy="1691"/>
                <a:chOff x="336" y="1200"/>
                <a:chExt cx="2384" cy="1691"/>
              </a:xfrm>
            </p:grpSpPr>
            <p:sp>
              <p:nvSpPr>
                <p:cNvPr id="62825" name="Line 361"/>
                <p:cNvSpPr>
                  <a:spLocks noChangeShapeType="1"/>
                </p:cNvSpPr>
                <p:nvPr/>
              </p:nvSpPr>
              <p:spPr bwMode="auto">
                <a:xfrm>
                  <a:off x="1647" y="1520"/>
                  <a:ext cx="875" cy="108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ms-MY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62826" name="Group 362"/>
                <p:cNvGrpSpPr>
                  <a:grpSpLocks/>
                </p:cNvGrpSpPr>
                <p:nvPr/>
              </p:nvGrpSpPr>
              <p:grpSpPr bwMode="auto">
                <a:xfrm>
                  <a:off x="336" y="1200"/>
                  <a:ext cx="2384" cy="1691"/>
                  <a:chOff x="336" y="1200"/>
                  <a:chExt cx="2384" cy="1691"/>
                </a:xfrm>
              </p:grpSpPr>
              <p:grpSp>
                <p:nvGrpSpPr>
                  <p:cNvPr id="62827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336" y="1200"/>
                    <a:ext cx="2384" cy="1691"/>
                    <a:chOff x="2160" y="11232"/>
                    <a:chExt cx="7200" cy="3168"/>
                  </a:xfrm>
                </p:grpSpPr>
                <p:sp>
                  <p:nvSpPr>
                    <p:cNvPr id="62828" name="Oval 3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11808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A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2829" name="Oval 3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72" y="11376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C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2830" name="Oval 3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13536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B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2831" name="Oval 3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4" y="13248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D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2832" name="Oval 3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0" y="11232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E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2833" name="Oval 3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96" y="13824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F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2834" name="Line 37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12" y="11664"/>
                      <a:ext cx="2160" cy="43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2835" name="Line 37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92" y="12384"/>
                      <a:ext cx="288" cy="115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2836" name="Line 3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80" y="13392"/>
                      <a:ext cx="2016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2837" name="Line 37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928" y="11808"/>
                      <a:ext cx="0" cy="20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2838" name="Line 37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80" y="13536"/>
                      <a:ext cx="3024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2839" name="Line 3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12240"/>
                      <a:ext cx="2736" cy="115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2840" name="Line 37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6048" y="11952"/>
                      <a:ext cx="144" cy="12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2841" name="Line 37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192" y="11520"/>
                      <a:ext cx="24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2842" name="Line 3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14112"/>
                      <a:ext cx="576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sp>
                <p:nvSpPr>
                  <p:cNvPr id="62843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1905"/>
                    <a:ext cx="174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200">
                        <a:solidFill>
                          <a:srgbClr val="FF0000"/>
                        </a:solidFill>
                        <a:latin typeface="Arial Unicode MS" pitchFamily="34" charset="-128"/>
                        <a:sym typeface="Symbol" pitchFamily="18" charset="2"/>
                      </a:rPr>
                      <a:t>   8</a:t>
                    </a:r>
                    <a:endParaRPr lang="en-US" altLang="zh-CN" sz="1200">
                      <a:solidFill>
                        <a:srgbClr val="FF0000"/>
                      </a:solidFill>
                      <a:latin typeface="Arial Unicode MS" pitchFamily="34" charset="-128"/>
                    </a:endParaRPr>
                  </a:p>
                </p:txBody>
              </p:sp>
              <p:sp>
                <p:nvSpPr>
                  <p:cNvPr id="62844" name="Rectangle 38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1920"/>
                    <a:ext cx="174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200">
                        <a:solidFill>
                          <a:srgbClr val="FF0000"/>
                        </a:solidFill>
                        <a:latin typeface="Arial Unicode MS" pitchFamily="34" charset="-128"/>
                        <a:sym typeface="Symbol" pitchFamily="18" charset="2"/>
                      </a:rPr>
                      <a:t>4</a:t>
                    </a:r>
                    <a:endParaRPr lang="en-US" altLang="zh-CN" sz="1200">
                      <a:solidFill>
                        <a:srgbClr val="FF0000"/>
                      </a:solidFill>
                      <a:latin typeface="Arial Unicode MS" pitchFamily="34" charset="-128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23893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85" name="Rectangle 3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Exercise</a:t>
            </a:r>
          </a:p>
        </p:txBody>
      </p:sp>
      <p:graphicFrame>
        <p:nvGraphicFramePr>
          <p:cNvPr id="64888" name="Group 376"/>
          <p:cNvGraphicFramePr>
            <a:graphicFrameLocks noGrp="1"/>
          </p:cNvGraphicFramePr>
          <p:nvPr>
            <p:ph type="tbl" idx="1"/>
          </p:nvPr>
        </p:nvGraphicFramePr>
        <p:xfrm>
          <a:off x="4648200" y="1828800"/>
          <a:ext cx="3733800" cy="3901124"/>
        </p:xfrm>
        <a:graphic>
          <a:graphicData uri="http://schemas.openxmlformats.org/drawingml/2006/table">
            <a:tbl>
              <a:tblPr/>
              <a:tblGrid>
                <a:gridCol w="854075"/>
                <a:gridCol w="479425"/>
                <a:gridCol w="481013"/>
                <a:gridCol w="479425"/>
                <a:gridCol w="479425"/>
                <a:gridCol w="481012"/>
                <a:gridCol w="479425"/>
              </a:tblGrid>
              <a:tr h="427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iteration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initial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active vertex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82B6-6333-43D8-B00E-6A94FD1B1EBF}" type="slidenum">
              <a:rPr lang="zh-CN" altLang="en-US" smtClean="0">
                <a:solidFill>
                  <a:srgbClr val="000000"/>
                </a:solidFill>
              </a:rPr>
              <a:pPr/>
              <a:t>75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4889" name="Rectangle 377"/>
          <p:cNvSpPr>
            <a:spLocks noChangeArrowheads="1"/>
          </p:cNvSpPr>
          <p:nvPr/>
        </p:nvSpPr>
        <p:spPr bwMode="auto">
          <a:xfrm>
            <a:off x="304800" y="1981201"/>
            <a:ext cx="4343400" cy="959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5" tIns="45702" rIns="91405" bIns="45702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000000"/>
                </a:solidFill>
              </a:rPr>
              <a:t>Fifth Iteration</a:t>
            </a:r>
            <a:r>
              <a:rPr lang="en-US" altLang="zh-CN" sz="1400">
                <a:solidFill>
                  <a:srgbClr val="000000"/>
                </a:solidFill>
              </a:rPr>
              <a:t>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</a:rPr>
              <a:t>The active vertex is selected to be: </a:t>
            </a:r>
            <a:r>
              <a:rPr lang="en-US" altLang="zh-CN" sz="1400" i="1">
                <a:solidFill>
                  <a:srgbClr val="000000"/>
                </a:solidFill>
              </a:rPr>
              <a:t>d</a:t>
            </a:r>
            <a:r>
              <a:rPr lang="en-US" altLang="zh-CN" sz="1400">
                <a:solidFill>
                  <a:srgbClr val="000000"/>
                </a:solidFill>
              </a:rPr>
              <a:t>  No changes possible</a:t>
            </a:r>
            <a:endParaRPr lang="en-US" altLang="zh-CN" sz="1400" i="1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</a:rPr>
              <a:t>tobechecked = {e}</a:t>
            </a:r>
          </a:p>
        </p:txBody>
      </p:sp>
      <p:grpSp>
        <p:nvGrpSpPr>
          <p:cNvPr id="64918" name="Group 406"/>
          <p:cNvGrpSpPr>
            <a:grpSpLocks/>
          </p:cNvGrpSpPr>
          <p:nvPr/>
        </p:nvGrpSpPr>
        <p:grpSpPr bwMode="auto">
          <a:xfrm>
            <a:off x="711200" y="2971800"/>
            <a:ext cx="3784600" cy="2743200"/>
            <a:chOff x="448" y="1392"/>
            <a:chExt cx="2384" cy="1728"/>
          </a:xfrm>
        </p:grpSpPr>
        <p:sp>
          <p:nvSpPr>
            <p:cNvPr id="64919" name="Rectangle 407"/>
            <p:cNvSpPr>
              <a:spLocks noChangeArrowheads="1"/>
            </p:cNvSpPr>
            <p:nvPr/>
          </p:nvSpPr>
          <p:spPr bwMode="auto">
            <a:xfrm>
              <a:off x="2005" y="1905"/>
              <a:ext cx="14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FF0000"/>
                  </a:solidFill>
                  <a:latin typeface="Arial Unicode MS" pitchFamily="34" charset="-128"/>
                  <a:sym typeface="Symbol" pitchFamily="18" charset="2"/>
                </a:rPr>
                <a:t>3</a:t>
              </a:r>
              <a:endParaRPr lang="en-US" altLang="zh-CN" sz="1200">
                <a:solidFill>
                  <a:srgbClr val="FF0000"/>
                </a:solidFill>
                <a:latin typeface="Arial Unicode MS" pitchFamily="34" charset="-128"/>
              </a:endParaRPr>
            </a:p>
          </p:txBody>
        </p:sp>
        <p:sp>
          <p:nvSpPr>
            <p:cNvPr id="64920" name="Rectangle 408"/>
            <p:cNvSpPr>
              <a:spLocks noChangeArrowheads="1"/>
            </p:cNvSpPr>
            <p:nvPr/>
          </p:nvSpPr>
          <p:spPr bwMode="auto">
            <a:xfrm>
              <a:off x="2561" y="1905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FF0000"/>
                  </a:solidFill>
                  <a:latin typeface="Arial Unicode MS" pitchFamily="34" charset="-128"/>
                  <a:sym typeface="Symbol" pitchFamily="18" charset="2"/>
                </a:rPr>
                <a:t>7</a:t>
              </a:r>
              <a:endParaRPr lang="en-US" altLang="zh-CN" sz="1200">
                <a:solidFill>
                  <a:srgbClr val="FF0000"/>
                </a:solidFill>
                <a:latin typeface="Arial Unicode MS" pitchFamily="34" charset="-128"/>
              </a:endParaRPr>
            </a:p>
          </p:txBody>
        </p:sp>
        <p:grpSp>
          <p:nvGrpSpPr>
            <p:cNvPr id="64921" name="Group 409"/>
            <p:cNvGrpSpPr>
              <a:grpSpLocks/>
            </p:cNvGrpSpPr>
            <p:nvPr/>
          </p:nvGrpSpPr>
          <p:grpSpPr bwMode="auto">
            <a:xfrm>
              <a:off x="448" y="1392"/>
              <a:ext cx="2384" cy="1728"/>
              <a:chOff x="384" y="1248"/>
              <a:chExt cx="2384" cy="1728"/>
            </a:xfrm>
          </p:grpSpPr>
          <p:sp>
            <p:nvSpPr>
              <p:cNvPr id="64922" name="Rectangle 410"/>
              <p:cNvSpPr>
                <a:spLocks noChangeArrowheads="1"/>
              </p:cNvSpPr>
              <p:nvPr/>
            </p:nvSpPr>
            <p:spPr bwMode="auto">
              <a:xfrm>
                <a:off x="972" y="2353"/>
                <a:ext cx="17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6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4923" name="Rectangle 411"/>
              <p:cNvSpPr>
                <a:spLocks noChangeArrowheads="1"/>
              </p:cNvSpPr>
              <p:nvPr/>
            </p:nvSpPr>
            <p:spPr bwMode="auto">
              <a:xfrm>
                <a:off x="1131" y="2801"/>
                <a:ext cx="17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7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4924" name="Rectangle 412"/>
              <p:cNvSpPr>
                <a:spLocks noChangeArrowheads="1"/>
              </p:cNvSpPr>
              <p:nvPr/>
            </p:nvSpPr>
            <p:spPr bwMode="auto">
              <a:xfrm>
                <a:off x="2124" y="2353"/>
                <a:ext cx="196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4925" name="Rectangle 413"/>
              <p:cNvSpPr>
                <a:spLocks noChangeArrowheads="1"/>
              </p:cNvSpPr>
              <p:nvPr/>
            </p:nvSpPr>
            <p:spPr bwMode="auto">
              <a:xfrm>
                <a:off x="455" y="2033"/>
                <a:ext cx="17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4926" name="Rectangle 414"/>
              <p:cNvSpPr>
                <a:spLocks noChangeArrowheads="1"/>
              </p:cNvSpPr>
              <p:nvPr/>
            </p:nvSpPr>
            <p:spPr bwMode="auto">
              <a:xfrm>
                <a:off x="1051" y="1392"/>
                <a:ext cx="175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4927" name="Rectangle 415"/>
              <p:cNvSpPr>
                <a:spLocks noChangeArrowheads="1"/>
              </p:cNvSpPr>
              <p:nvPr/>
            </p:nvSpPr>
            <p:spPr bwMode="auto">
              <a:xfrm>
                <a:off x="1926" y="1264"/>
                <a:ext cx="17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10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grpSp>
            <p:nvGrpSpPr>
              <p:cNvPr id="64928" name="Group 416"/>
              <p:cNvGrpSpPr>
                <a:grpSpLocks/>
              </p:cNvGrpSpPr>
              <p:nvPr/>
            </p:nvGrpSpPr>
            <p:grpSpPr bwMode="auto">
              <a:xfrm>
                <a:off x="384" y="1248"/>
                <a:ext cx="2384" cy="1691"/>
                <a:chOff x="336" y="1200"/>
                <a:chExt cx="2384" cy="1691"/>
              </a:xfrm>
            </p:grpSpPr>
            <p:sp>
              <p:nvSpPr>
                <p:cNvPr id="64929" name="Line 417"/>
                <p:cNvSpPr>
                  <a:spLocks noChangeShapeType="1"/>
                </p:cNvSpPr>
                <p:nvPr/>
              </p:nvSpPr>
              <p:spPr bwMode="auto">
                <a:xfrm>
                  <a:off x="1647" y="1520"/>
                  <a:ext cx="875" cy="108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ms-MY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64930" name="Group 418"/>
                <p:cNvGrpSpPr>
                  <a:grpSpLocks/>
                </p:cNvGrpSpPr>
                <p:nvPr/>
              </p:nvGrpSpPr>
              <p:grpSpPr bwMode="auto">
                <a:xfrm>
                  <a:off x="336" y="1200"/>
                  <a:ext cx="2384" cy="1691"/>
                  <a:chOff x="336" y="1200"/>
                  <a:chExt cx="2384" cy="1691"/>
                </a:xfrm>
              </p:grpSpPr>
              <p:grpSp>
                <p:nvGrpSpPr>
                  <p:cNvPr id="64931" name="Group 419"/>
                  <p:cNvGrpSpPr>
                    <a:grpSpLocks/>
                  </p:cNvGrpSpPr>
                  <p:nvPr/>
                </p:nvGrpSpPr>
                <p:grpSpPr bwMode="auto">
                  <a:xfrm>
                    <a:off x="336" y="1200"/>
                    <a:ext cx="2384" cy="1691"/>
                    <a:chOff x="2160" y="11232"/>
                    <a:chExt cx="7200" cy="3168"/>
                  </a:xfrm>
                </p:grpSpPr>
                <p:sp>
                  <p:nvSpPr>
                    <p:cNvPr id="64932" name="Oval 4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11808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A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4933" name="Oval 4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72" y="11376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C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4934" name="Oval 4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13536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B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4935" name="Oval 4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4" y="13248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D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4936" name="Oval 4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0" y="11232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E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4937" name="Oval 4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96" y="13824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F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4938" name="Line 42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12" y="11664"/>
                      <a:ext cx="2160" cy="43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4939" name="Line 4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92" y="12384"/>
                      <a:ext cx="288" cy="115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4940" name="Line 4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80" y="13392"/>
                      <a:ext cx="2016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4941" name="Line 42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928" y="11808"/>
                      <a:ext cx="0" cy="20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4942" name="Line 43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80" y="13536"/>
                      <a:ext cx="3024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4943" name="Line 4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12240"/>
                      <a:ext cx="2736" cy="115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4944" name="Line 432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6048" y="11952"/>
                      <a:ext cx="144" cy="12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4945" name="Line 43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192" y="11520"/>
                      <a:ext cx="24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4946" name="Line 4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14112"/>
                      <a:ext cx="576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sp>
                <p:nvSpPr>
                  <p:cNvPr id="64947" name="Rectangle 435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1905"/>
                    <a:ext cx="174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200">
                        <a:solidFill>
                          <a:srgbClr val="FF0000"/>
                        </a:solidFill>
                        <a:latin typeface="Arial Unicode MS" pitchFamily="34" charset="-128"/>
                        <a:sym typeface="Symbol" pitchFamily="18" charset="2"/>
                      </a:rPr>
                      <a:t>   8</a:t>
                    </a:r>
                    <a:endParaRPr lang="en-US" altLang="zh-CN" sz="1200">
                      <a:solidFill>
                        <a:srgbClr val="FF0000"/>
                      </a:solidFill>
                      <a:latin typeface="Arial Unicode MS" pitchFamily="34" charset="-128"/>
                    </a:endParaRPr>
                  </a:p>
                </p:txBody>
              </p:sp>
              <p:sp>
                <p:nvSpPr>
                  <p:cNvPr id="64948" name="Rectangle 436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1920"/>
                    <a:ext cx="174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200">
                        <a:solidFill>
                          <a:srgbClr val="FF0000"/>
                        </a:solidFill>
                        <a:latin typeface="Arial Unicode MS" pitchFamily="34" charset="-128"/>
                        <a:sym typeface="Symbol" pitchFamily="18" charset="2"/>
                      </a:rPr>
                      <a:t>4</a:t>
                    </a:r>
                    <a:endParaRPr lang="en-US" altLang="zh-CN" sz="1200">
                      <a:solidFill>
                        <a:srgbClr val="FF0000"/>
                      </a:solidFill>
                      <a:latin typeface="Arial Unicode MS" pitchFamily="34" charset="-128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800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87" name="Rectangle 4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Exercise</a:t>
            </a:r>
          </a:p>
        </p:txBody>
      </p:sp>
      <p:graphicFrame>
        <p:nvGraphicFramePr>
          <p:cNvPr id="66990" name="Group 430"/>
          <p:cNvGraphicFramePr>
            <a:graphicFrameLocks noGrp="1"/>
          </p:cNvGraphicFramePr>
          <p:nvPr>
            <p:ph type="tbl" idx="1"/>
          </p:nvPr>
        </p:nvGraphicFramePr>
        <p:xfrm>
          <a:off x="4724402" y="1828802"/>
          <a:ext cx="4038600" cy="4319196"/>
        </p:xfrm>
        <a:graphic>
          <a:graphicData uri="http://schemas.openxmlformats.org/drawingml/2006/table">
            <a:tbl>
              <a:tblPr/>
              <a:tblGrid>
                <a:gridCol w="817563"/>
                <a:gridCol w="460375"/>
                <a:gridCol w="460375"/>
                <a:gridCol w="460375"/>
                <a:gridCol w="458787"/>
                <a:gridCol w="460375"/>
                <a:gridCol w="460375"/>
                <a:gridCol w="460375"/>
              </a:tblGrid>
              <a:tr h="42672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iteration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initial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active vertex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74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82B6-6333-43D8-B00E-6A94FD1B1EBF}" type="slidenum">
              <a:rPr lang="zh-CN" altLang="en-US" smtClean="0">
                <a:solidFill>
                  <a:srgbClr val="000000"/>
                </a:solidFill>
              </a:rPr>
              <a:pPr/>
              <a:t>76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991" name="Rectangle 431"/>
          <p:cNvSpPr>
            <a:spLocks noChangeArrowheads="1"/>
          </p:cNvSpPr>
          <p:nvPr/>
        </p:nvSpPr>
        <p:spPr bwMode="auto">
          <a:xfrm>
            <a:off x="304800" y="1828802"/>
            <a:ext cx="4343400" cy="1177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5" tIns="45702" rIns="91405" bIns="45702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000000"/>
                </a:solidFill>
              </a:rPr>
              <a:t>Last Iteration</a:t>
            </a:r>
            <a:r>
              <a:rPr lang="en-US" altLang="zh-CN" sz="1400">
                <a:solidFill>
                  <a:srgbClr val="000000"/>
                </a:solidFill>
              </a:rPr>
              <a:t>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</a:rPr>
              <a:t>The active vertex is selected to be e (the only one left in the tobechecked set)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</a:rPr>
              <a:t>no changes are made as vertex e has no emanating edges</a:t>
            </a:r>
          </a:p>
        </p:txBody>
      </p:sp>
      <p:grpSp>
        <p:nvGrpSpPr>
          <p:cNvPr id="67020" name="Group 460"/>
          <p:cNvGrpSpPr>
            <a:grpSpLocks/>
          </p:cNvGrpSpPr>
          <p:nvPr/>
        </p:nvGrpSpPr>
        <p:grpSpPr bwMode="auto">
          <a:xfrm>
            <a:off x="711200" y="2971800"/>
            <a:ext cx="3784600" cy="2743200"/>
            <a:chOff x="448" y="1392"/>
            <a:chExt cx="2384" cy="1728"/>
          </a:xfrm>
        </p:grpSpPr>
        <p:sp>
          <p:nvSpPr>
            <p:cNvPr id="67021" name="Rectangle 461"/>
            <p:cNvSpPr>
              <a:spLocks noChangeArrowheads="1"/>
            </p:cNvSpPr>
            <p:nvPr/>
          </p:nvSpPr>
          <p:spPr bwMode="auto">
            <a:xfrm>
              <a:off x="2005" y="1905"/>
              <a:ext cx="14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FF0000"/>
                  </a:solidFill>
                  <a:latin typeface="Arial Unicode MS" pitchFamily="34" charset="-128"/>
                  <a:sym typeface="Symbol" pitchFamily="18" charset="2"/>
                </a:rPr>
                <a:t>3</a:t>
              </a:r>
              <a:endParaRPr lang="en-US" altLang="zh-CN" sz="1200">
                <a:solidFill>
                  <a:srgbClr val="FF0000"/>
                </a:solidFill>
                <a:latin typeface="Arial Unicode MS" pitchFamily="34" charset="-128"/>
              </a:endParaRPr>
            </a:p>
          </p:txBody>
        </p:sp>
        <p:sp>
          <p:nvSpPr>
            <p:cNvPr id="67022" name="Rectangle 462"/>
            <p:cNvSpPr>
              <a:spLocks noChangeArrowheads="1"/>
            </p:cNvSpPr>
            <p:nvPr/>
          </p:nvSpPr>
          <p:spPr bwMode="auto">
            <a:xfrm>
              <a:off x="2561" y="1905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FF0000"/>
                  </a:solidFill>
                  <a:latin typeface="Arial Unicode MS" pitchFamily="34" charset="-128"/>
                  <a:sym typeface="Symbol" pitchFamily="18" charset="2"/>
                </a:rPr>
                <a:t>7</a:t>
              </a:r>
              <a:endParaRPr lang="en-US" altLang="zh-CN" sz="1200">
                <a:solidFill>
                  <a:srgbClr val="FF0000"/>
                </a:solidFill>
                <a:latin typeface="Arial Unicode MS" pitchFamily="34" charset="-128"/>
              </a:endParaRPr>
            </a:p>
          </p:txBody>
        </p:sp>
        <p:grpSp>
          <p:nvGrpSpPr>
            <p:cNvPr id="67023" name="Group 463"/>
            <p:cNvGrpSpPr>
              <a:grpSpLocks/>
            </p:cNvGrpSpPr>
            <p:nvPr/>
          </p:nvGrpSpPr>
          <p:grpSpPr bwMode="auto">
            <a:xfrm>
              <a:off x="448" y="1392"/>
              <a:ext cx="2384" cy="1728"/>
              <a:chOff x="384" y="1248"/>
              <a:chExt cx="2384" cy="1728"/>
            </a:xfrm>
          </p:grpSpPr>
          <p:sp>
            <p:nvSpPr>
              <p:cNvPr id="67024" name="Rectangle 464"/>
              <p:cNvSpPr>
                <a:spLocks noChangeArrowheads="1"/>
              </p:cNvSpPr>
              <p:nvPr/>
            </p:nvSpPr>
            <p:spPr bwMode="auto">
              <a:xfrm>
                <a:off x="972" y="2353"/>
                <a:ext cx="17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6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7025" name="Rectangle 465"/>
              <p:cNvSpPr>
                <a:spLocks noChangeArrowheads="1"/>
              </p:cNvSpPr>
              <p:nvPr/>
            </p:nvSpPr>
            <p:spPr bwMode="auto">
              <a:xfrm>
                <a:off x="1131" y="2801"/>
                <a:ext cx="17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7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7026" name="Rectangle 466"/>
              <p:cNvSpPr>
                <a:spLocks noChangeArrowheads="1"/>
              </p:cNvSpPr>
              <p:nvPr/>
            </p:nvSpPr>
            <p:spPr bwMode="auto">
              <a:xfrm>
                <a:off x="2124" y="2353"/>
                <a:ext cx="196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7027" name="Rectangle 467"/>
              <p:cNvSpPr>
                <a:spLocks noChangeArrowheads="1"/>
              </p:cNvSpPr>
              <p:nvPr/>
            </p:nvSpPr>
            <p:spPr bwMode="auto">
              <a:xfrm>
                <a:off x="455" y="2033"/>
                <a:ext cx="17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7028" name="Rectangle 468"/>
              <p:cNvSpPr>
                <a:spLocks noChangeArrowheads="1"/>
              </p:cNvSpPr>
              <p:nvPr/>
            </p:nvSpPr>
            <p:spPr bwMode="auto">
              <a:xfrm>
                <a:off x="1051" y="1392"/>
                <a:ext cx="175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7029" name="Rectangle 469"/>
              <p:cNvSpPr>
                <a:spLocks noChangeArrowheads="1"/>
              </p:cNvSpPr>
              <p:nvPr/>
            </p:nvSpPr>
            <p:spPr bwMode="auto">
              <a:xfrm>
                <a:off x="1926" y="1264"/>
                <a:ext cx="17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10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grpSp>
            <p:nvGrpSpPr>
              <p:cNvPr id="67030" name="Group 470"/>
              <p:cNvGrpSpPr>
                <a:grpSpLocks/>
              </p:cNvGrpSpPr>
              <p:nvPr/>
            </p:nvGrpSpPr>
            <p:grpSpPr bwMode="auto">
              <a:xfrm>
                <a:off x="384" y="1248"/>
                <a:ext cx="2384" cy="1691"/>
                <a:chOff x="336" y="1200"/>
                <a:chExt cx="2384" cy="1691"/>
              </a:xfrm>
            </p:grpSpPr>
            <p:sp>
              <p:nvSpPr>
                <p:cNvPr id="67031" name="Line 471"/>
                <p:cNvSpPr>
                  <a:spLocks noChangeShapeType="1"/>
                </p:cNvSpPr>
                <p:nvPr/>
              </p:nvSpPr>
              <p:spPr bwMode="auto">
                <a:xfrm>
                  <a:off x="1647" y="1520"/>
                  <a:ext cx="875" cy="108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ms-MY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67032" name="Group 472"/>
                <p:cNvGrpSpPr>
                  <a:grpSpLocks/>
                </p:cNvGrpSpPr>
                <p:nvPr/>
              </p:nvGrpSpPr>
              <p:grpSpPr bwMode="auto">
                <a:xfrm>
                  <a:off x="336" y="1200"/>
                  <a:ext cx="2384" cy="1691"/>
                  <a:chOff x="336" y="1200"/>
                  <a:chExt cx="2384" cy="1691"/>
                </a:xfrm>
              </p:grpSpPr>
              <p:grpSp>
                <p:nvGrpSpPr>
                  <p:cNvPr id="67033" name="Group 473"/>
                  <p:cNvGrpSpPr>
                    <a:grpSpLocks/>
                  </p:cNvGrpSpPr>
                  <p:nvPr/>
                </p:nvGrpSpPr>
                <p:grpSpPr bwMode="auto">
                  <a:xfrm>
                    <a:off x="336" y="1200"/>
                    <a:ext cx="2384" cy="1691"/>
                    <a:chOff x="2160" y="11232"/>
                    <a:chExt cx="7200" cy="3168"/>
                  </a:xfrm>
                </p:grpSpPr>
                <p:sp>
                  <p:nvSpPr>
                    <p:cNvPr id="67034" name="Oval 4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11808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A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7035" name="Oval 4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72" y="11376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C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7036" name="Oval 4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13536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B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7037" name="Oval 4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4" y="13248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D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7038" name="Oval 4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0" y="11232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E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7039" name="Oval 4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96" y="13824"/>
                      <a:ext cx="720" cy="576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F</a:t>
                      </a:r>
                      <a:endParaRPr lang="en-US" altLang="zh-CN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7040" name="Line 4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12" y="11664"/>
                      <a:ext cx="2160" cy="43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7041" name="Line 48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92" y="12384"/>
                      <a:ext cx="288" cy="115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7042" name="Line 4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80" y="13392"/>
                      <a:ext cx="2016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7043" name="Line 48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928" y="11808"/>
                      <a:ext cx="0" cy="20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7044" name="Line 48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80" y="13536"/>
                      <a:ext cx="3024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7045" name="Line 4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12240"/>
                      <a:ext cx="2736" cy="115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7046" name="Line 48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6048" y="11952"/>
                      <a:ext cx="144" cy="12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7047" name="Line 48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192" y="11520"/>
                      <a:ext cx="24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7048" name="Line 4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14112"/>
                      <a:ext cx="576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ms-MY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sp>
                <p:nvSpPr>
                  <p:cNvPr id="67049" name="Rectangle 489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1905"/>
                    <a:ext cx="174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200">
                        <a:solidFill>
                          <a:srgbClr val="FF0000"/>
                        </a:solidFill>
                        <a:latin typeface="Arial Unicode MS" pitchFamily="34" charset="-128"/>
                        <a:sym typeface="Symbol" pitchFamily="18" charset="2"/>
                      </a:rPr>
                      <a:t>   8</a:t>
                    </a:r>
                    <a:endParaRPr lang="en-US" altLang="zh-CN" sz="1200">
                      <a:solidFill>
                        <a:srgbClr val="FF0000"/>
                      </a:solidFill>
                      <a:latin typeface="Arial Unicode MS" pitchFamily="34" charset="-128"/>
                    </a:endParaRPr>
                  </a:p>
                </p:txBody>
              </p:sp>
              <p:sp>
                <p:nvSpPr>
                  <p:cNvPr id="67050" name="Rectangle 49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1920"/>
                    <a:ext cx="174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med"/>
                  </a:ln>
                  <a:effectLst/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1200">
                        <a:solidFill>
                          <a:srgbClr val="FF0000"/>
                        </a:solidFill>
                        <a:latin typeface="Arial Unicode MS" pitchFamily="34" charset="-128"/>
                        <a:sym typeface="Symbol" pitchFamily="18" charset="2"/>
                      </a:rPr>
                      <a:t>4</a:t>
                    </a:r>
                    <a:endParaRPr lang="en-US" altLang="zh-CN" sz="1200">
                      <a:solidFill>
                        <a:srgbClr val="FF0000"/>
                      </a:solidFill>
                      <a:latin typeface="Arial Unicode MS" pitchFamily="34" charset="-128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00497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Exercise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600"/>
              <a:t>The final table now holds the minimum distance from node </a:t>
            </a:r>
            <a:r>
              <a:rPr lang="en-US" altLang="zh-CN" sz="1600" i="1"/>
              <a:t>a</a:t>
            </a:r>
            <a:r>
              <a:rPr lang="en-US" altLang="zh-CN" sz="1600"/>
              <a:t> to every other node in the graph.  Thus the minimum distances for this graph are:</a:t>
            </a:r>
          </a:p>
          <a:p>
            <a:pPr>
              <a:lnSpc>
                <a:spcPct val="90000"/>
              </a:lnSpc>
            </a:pPr>
            <a:r>
              <a:rPr lang="en-US" altLang="zh-CN" sz="1600"/>
              <a:t>	The shortest path from node </a:t>
            </a:r>
            <a:r>
              <a:rPr lang="en-US" altLang="zh-CN" sz="1600" i="1"/>
              <a:t>a </a:t>
            </a:r>
            <a:r>
              <a:rPr lang="en-US" altLang="zh-CN" sz="1600"/>
              <a:t>to node </a:t>
            </a:r>
            <a:r>
              <a:rPr lang="en-US" altLang="zh-CN" sz="1600" i="1"/>
              <a:t>b</a:t>
            </a:r>
            <a:r>
              <a:rPr lang="en-US" altLang="zh-CN" sz="1600"/>
              <a:t> is: 3</a:t>
            </a:r>
          </a:p>
          <a:p>
            <a:pPr>
              <a:lnSpc>
                <a:spcPct val="90000"/>
              </a:lnSpc>
            </a:pPr>
            <a:r>
              <a:rPr lang="en-US" altLang="zh-CN" sz="1600"/>
              <a:t>The shortest path from node </a:t>
            </a:r>
            <a:r>
              <a:rPr lang="en-US" altLang="zh-CN" sz="1600" i="1"/>
              <a:t>a </a:t>
            </a:r>
            <a:r>
              <a:rPr lang="en-US" altLang="zh-CN" sz="1600"/>
              <a:t>to node </a:t>
            </a:r>
            <a:r>
              <a:rPr lang="en-US" altLang="zh-CN" sz="1600" i="1"/>
              <a:t>c</a:t>
            </a:r>
            <a:r>
              <a:rPr lang="en-US" altLang="zh-CN" sz="1600"/>
              <a:t> is: 4</a:t>
            </a:r>
          </a:p>
          <a:p>
            <a:pPr>
              <a:lnSpc>
                <a:spcPct val="90000"/>
              </a:lnSpc>
            </a:pPr>
            <a:r>
              <a:rPr lang="en-US" altLang="zh-CN" sz="1600"/>
              <a:t>The shortest path from node </a:t>
            </a:r>
            <a:r>
              <a:rPr lang="en-US" altLang="zh-CN" sz="1600" i="1"/>
              <a:t>a </a:t>
            </a:r>
            <a:r>
              <a:rPr lang="en-US" altLang="zh-CN" sz="1600"/>
              <a:t>to node </a:t>
            </a:r>
            <a:r>
              <a:rPr lang="en-US" altLang="zh-CN" sz="1600" i="1"/>
              <a:t>d</a:t>
            </a:r>
            <a:r>
              <a:rPr lang="en-US" altLang="zh-CN" sz="1600"/>
              <a:t> is: 8</a:t>
            </a:r>
          </a:p>
          <a:p>
            <a:pPr>
              <a:lnSpc>
                <a:spcPct val="90000"/>
              </a:lnSpc>
            </a:pPr>
            <a:r>
              <a:rPr lang="en-US" altLang="zh-CN" sz="1600"/>
              <a:t>The shortest path from node </a:t>
            </a:r>
            <a:r>
              <a:rPr lang="en-US" altLang="zh-CN" sz="1600" i="1"/>
              <a:t>a </a:t>
            </a:r>
            <a:r>
              <a:rPr lang="en-US" altLang="zh-CN" sz="1600"/>
              <a:t>to node </a:t>
            </a:r>
            <a:r>
              <a:rPr lang="en-US" altLang="zh-CN" sz="1600" i="1"/>
              <a:t>e</a:t>
            </a:r>
            <a:r>
              <a:rPr lang="en-US" altLang="zh-CN" sz="1600"/>
              <a:t> is: 14</a:t>
            </a:r>
          </a:p>
          <a:p>
            <a:pPr>
              <a:lnSpc>
                <a:spcPct val="90000"/>
              </a:lnSpc>
            </a:pPr>
            <a:r>
              <a:rPr lang="en-US" altLang="zh-CN" sz="1600"/>
              <a:t>The shortest path from node </a:t>
            </a:r>
            <a:r>
              <a:rPr lang="en-US" altLang="zh-CN" sz="1600" i="1"/>
              <a:t>a </a:t>
            </a:r>
            <a:r>
              <a:rPr lang="en-US" altLang="zh-CN" sz="1600"/>
              <a:t>to node </a:t>
            </a:r>
            <a:r>
              <a:rPr lang="en-US" altLang="zh-CN" sz="1600" i="1"/>
              <a:t>f</a:t>
            </a:r>
            <a:r>
              <a:rPr lang="en-US" altLang="zh-CN" sz="1600"/>
              <a:t> is: 7</a:t>
            </a:r>
            <a:endParaRPr lang="zh-CN" altLang="en-US" sz="1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F734-4AC9-4113-BDCF-C14B58A9DDCE}" type="slidenum">
              <a:rPr lang="zh-CN" altLang="en-US" smtClean="0">
                <a:solidFill>
                  <a:srgbClr val="000000"/>
                </a:solidFill>
              </a:rPr>
              <a:pPr/>
              <a:t>77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68612" name="Group 4"/>
          <p:cNvGrpSpPr>
            <a:grpSpLocks/>
          </p:cNvGrpSpPr>
          <p:nvPr/>
        </p:nvGrpSpPr>
        <p:grpSpPr bwMode="auto">
          <a:xfrm>
            <a:off x="4648200" y="3505200"/>
            <a:ext cx="3810000" cy="2819400"/>
            <a:chOff x="336" y="1200"/>
            <a:chExt cx="2899" cy="1331"/>
          </a:xfrm>
        </p:grpSpPr>
        <p:sp>
          <p:nvSpPr>
            <p:cNvPr id="68613" name="Line 5"/>
            <p:cNvSpPr>
              <a:spLocks noChangeShapeType="1"/>
            </p:cNvSpPr>
            <p:nvPr/>
          </p:nvSpPr>
          <p:spPr bwMode="auto">
            <a:xfrm>
              <a:off x="1920" y="1440"/>
              <a:ext cx="1056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ms-MY">
                <a:solidFill>
                  <a:srgbClr val="000000"/>
                </a:solidFill>
              </a:endParaRPr>
            </a:p>
          </p:txBody>
        </p:sp>
        <p:grpSp>
          <p:nvGrpSpPr>
            <p:cNvPr id="68614" name="Group 6"/>
            <p:cNvGrpSpPr>
              <a:grpSpLocks/>
            </p:cNvGrpSpPr>
            <p:nvPr/>
          </p:nvGrpSpPr>
          <p:grpSpPr bwMode="auto">
            <a:xfrm>
              <a:off x="336" y="1200"/>
              <a:ext cx="2899" cy="1331"/>
              <a:chOff x="1008" y="1344"/>
              <a:chExt cx="2899" cy="1331"/>
            </a:xfrm>
          </p:grpSpPr>
          <p:grpSp>
            <p:nvGrpSpPr>
              <p:cNvPr id="68615" name="Group 7"/>
              <p:cNvGrpSpPr>
                <a:grpSpLocks/>
              </p:cNvGrpSpPr>
              <p:nvPr/>
            </p:nvGrpSpPr>
            <p:grpSpPr bwMode="auto">
              <a:xfrm>
                <a:off x="1008" y="1344"/>
                <a:ext cx="2880" cy="1267"/>
                <a:chOff x="2160" y="11232"/>
                <a:chExt cx="7200" cy="3168"/>
              </a:xfrm>
            </p:grpSpPr>
            <p:sp>
              <p:nvSpPr>
                <p:cNvPr id="68616" name="Oval 8"/>
                <p:cNvSpPr>
                  <a:spLocks noChangeArrowheads="1"/>
                </p:cNvSpPr>
                <p:nvPr/>
              </p:nvSpPr>
              <p:spPr bwMode="auto">
                <a:xfrm>
                  <a:off x="2592" y="11808"/>
                  <a:ext cx="720" cy="57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Times New Roman" pitchFamily="18" charset="0"/>
                    </a:rPr>
                    <a:t>A</a:t>
                  </a:r>
                  <a:endParaRPr lang="en-US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8617" name="Oval 9"/>
                <p:cNvSpPr>
                  <a:spLocks noChangeArrowheads="1"/>
                </p:cNvSpPr>
                <p:nvPr/>
              </p:nvSpPr>
              <p:spPr bwMode="auto">
                <a:xfrm>
                  <a:off x="5472" y="11376"/>
                  <a:ext cx="720" cy="57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Times New Roman" pitchFamily="18" charset="0"/>
                    </a:rPr>
                    <a:t>C</a:t>
                  </a:r>
                  <a:endParaRPr lang="en-US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8618" name="Oval 10"/>
                <p:cNvSpPr>
                  <a:spLocks noChangeArrowheads="1"/>
                </p:cNvSpPr>
                <p:nvPr/>
              </p:nvSpPr>
              <p:spPr bwMode="auto">
                <a:xfrm>
                  <a:off x="2160" y="13536"/>
                  <a:ext cx="720" cy="57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Times New Roman" pitchFamily="18" charset="0"/>
                    </a:rPr>
                    <a:t>B</a:t>
                  </a:r>
                  <a:endParaRPr lang="en-US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8619" name="Oval 11"/>
                <p:cNvSpPr>
                  <a:spLocks noChangeArrowheads="1"/>
                </p:cNvSpPr>
                <p:nvPr/>
              </p:nvSpPr>
              <p:spPr bwMode="auto">
                <a:xfrm>
                  <a:off x="5904" y="13248"/>
                  <a:ext cx="720" cy="57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Times New Roman" pitchFamily="18" charset="0"/>
                    </a:rPr>
                    <a:t>D</a:t>
                  </a:r>
                  <a:endParaRPr lang="en-US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8620" name="Oval 12"/>
                <p:cNvSpPr>
                  <a:spLocks noChangeArrowheads="1"/>
                </p:cNvSpPr>
                <p:nvPr/>
              </p:nvSpPr>
              <p:spPr bwMode="auto">
                <a:xfrm>
                  <a:off x="8640" y="11232"/>
                  <a:ext cx="720" cy="57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Times New Roman" pitchFamily="18" charset="0"/>
                    </a:rPr>
                    <a:t>E</a:t>
                  </a:r>
                  <a:endParaRPr lang="en-US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8621" name="Oval 13"/>
                <p:cNvSpPr>
                  <a:spLocks noChangeArrowheads="1"/>
                </p:cNvSpPr>
                <p:nvPr/>
              </p:nvSpPr>
              <p:spPr bwMode="auto">
                <a:xfrm>
                  <a:off x="8496" y="13824"/>
                  <a:ext cx="720" cy="57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Times New Roman" pitchFamily="18" charset="0"/>
                    </a:rPr>
                    <a:t>F</a:t>
                  </a:r>
                  <a:endParaRPr lang="en-US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862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312" y="11664"/>
                  <a:ext cx="216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ms-MY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8623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2592" y="12384"/>
                  <a:ext cx="288" cy="115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ms-MY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8624" name="Line 16"/>
                <p:cNvSpPr>
                  <a:spLocks noChangeShapeType="1"/>
                </p:cNvSpPr>
                <p:nvPr/>
              </p:nvSpPr>
              <p:spPr bwMode="auto">
                <a:xfrm>
                  <a:off x="6480" y="13392"/>
                  <a:ext cx="2016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ms-MY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8625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8928" y="11808"/>
                  <a:ext cx="0" cy="20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ms-MY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8626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880" y="13536"/>
                  <a:ext cx="3024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ms-MY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8627" name="Line 19"/>
                <p:cNvSpPr>
                  <a:spLocks noChangeShapeType="1"/>
                </p:cNvSpPr>
                <p:nvPr/>
              </p:nvSpPr>
              <p:spPr bwMode="auto">
                <a:xfrm>
                  <a:off x="3312" y="12240"/>
                  <a:ext cx="2736" cy="115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ms-MY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8628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6048" y="11952"/>
                  <a:ext cx="144" cy="12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ms-MY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8629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6192" y="11520"/>
                  <a:ext cx="2448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ms-MY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8630" name="Line 22"/>
                <p:cNvSpPr>
                  <a:spLocks noChangeShapeType="1"/>
                </p:cNvSpPr>
                <p:nvPr/>
              </p:nvSpPr>
              <p:spPr bwMode="auto">
                <a:xfrm>
                  <a:off x="2736" y="14112"/>
                  <a:ext cx="576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ms-MY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8631" name="Rectangle 23"/>
              <p:cNvSpPr>
                <a:spLocks noChangeArrowheads="1"/>
              </p:cNvSpPr>
              <p:nvPr/>
            </p:nvSpPr>
            <p:spPr bwMode="auto">
              <a:xfrm>
                <a:off x="3024" y="1872"/>
                <a:ext cx="175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8632" name="Rectangle 24"/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211" cy="1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6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8633" name="Rectangle 25"/>
              <p:cNvSpPr>
                <a:spLocks noChangeArrowheads="1"/>
              </p:cNvSpPr>
              <p:nvPr/>
            </p:nvSpPr>
            <p:spPr bwMode="auto">
              <a:xfrm>
                <a:off x="3696" y="1872"/>
                <a:ext cx="211" cy="1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7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8634" name="Rectangle 26"/>
              <p:cNvSpPr>
                <a:spLocks noChangeArrowheads="1"/>
              </p:cNvSpPr>
              <p:nvPr/>
            </p:nvSpPr>
            <p:spPr bwMode="auto">
              <a:xfrm>
                <a:off x="1968" y="2544"/>
                <a:ext cx="211" cy="1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7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8635" name="Rectangle 27"/>
              <p:cNvSpPr>
                <a:spLocks noChangeArrowheads="1"/>
              </p:cNvSpPr>
              <p:nvPr/>
            </p:nvSpPr>
            <p:spPr bwMode="auto">
              <a:xfrm>
                <a:off x="1824" y="1872"/>
                <a:ext cx="211" cy="1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   8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8636" name="Rectangle 28"/>
              <p:cNvSpPr>
                <a:spLocks noChangeArrowheads="1"/>
              </p:cNvSpPr>
              <p:nvPr/>
            </p:nvSpPr>
            <p:spPr bwMode="auto">
              <a:xfrm>
                <a:off x="3168" y="2208"/>
                <a:ext cx="237" cy="1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8637" name="Rectangle 29"/>
              <p:cNvSpPr>
                <a:spLocks noChangeArrowheads="1"/>
              </p:cNvSpPr>
              <p:nvPr/>
            </p:nvSpPr>
            <p:spPr bwMode="auto">
              <a:xfrm>
                <a:off x="1152" y="1968"/>
                <a:ext cx="211" cy="1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3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8638" name="Rectangle 30"/>
              <p:cNvSpPr>
                <a:spLocks noChangeArrowheads="1"/>
              </p:cNvSpPr>
              <p:nvPr/>
            </p:nvSpPr>
            <p:spPr bwMode="auto">
              <a:xfrm>
                <a:off x="1872" y="1488"/>
                <a:ext cx="211" cy="1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4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8639" name="Rectangle 31"/>
              <p:cNvSpPr>
                <a:spLocks noChangeArrowheads="1"/>
              </p:cNvSpPr>
              <p:nvPr/>
            </p:nvSpPr>
            <p:spPr bwMode="auto">
              <a:xfrm>
                <a:off x="2928" y="1392"/>
                <a:ext cx="211" cy="1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>
                    <a:solidFill>
                      <a:srgbClr val="FF0000"/>
                    </a:solidFill>
                    <a:latin typeface="Arial Unicode MS" pitchFamily="34" charset="-128"/>
                    <a:sym typeface="Symbol" pitchFamily="18" charset="2"/>
                  </a:rPr>
                  <a:t>10</a:t>
                </a:r>
                <a:endParaRPr lang="en-US" altLang="zh-CN" sz="1200">
                  <a:solidFill>
                    <a:srgbClr val="FF0000"/>
                  </a:solidFill>
                  <a:latin typeface="Arial Unicode MS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695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415636" y="1532965"/>
            <a:ext cx="484909" cy="201706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3193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2499" y="1532965"/>
            <a:ext cx="7775862" cy="201706"/>
          </a:xfrm>
          <a:custGeom>
            <a:avLst/>
            <a:gdLst/>
            <a:ahLst/>
            <a:cxnLst/>
            <a:rect l="l" t="t" r="r" b="b"/>
            <a:pathLst>
              <a:path w="8553448" h="228600">
                <a:moveTo>
                  <a:pt x="0" y="228600"/>
                </a:moveTo>
                <a:lnTo>
                  <a:pt x="8553448" y="228600"/>
                </a:lnTo>
                <a:lnTo>
                  <a:pt x="855344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3AD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2339" y="2085127"/>
            <a:ext cx="6539320" cy="3808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4170" y="857880"/>
            <a:ext cx="7060855" cy="4706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747"/>
              </a:lnSpc>
              <a:spcBef>
                <a:spcPts val="187"/>
              </a:spcBef>
            </a:pPr>
            <a:r>
              <a:rPr sz="5400" baseline="1530" dirty="0">
                <a:solidFill>
                  <a:srgbClr val="242851"/>
                </a:solidFill>
                <a:latin typeface="Tw Cen MT"/>
                <a:cs typeface="Tw Cen MT"/>
              </a:rPr>
              <a:t>H</a:t>
            </a:r>
            <a:r>
              <a:rPr sz="5400" spc="-107" baseline="1530" dirty="0">
                <a:solidFill>
                  <a:srgbClr val="242851"/>
                </a:solidFill>
                <a:latin typeface="Tw Cen MT"/>
                <a:cs typeface="Tw Cen MT"/>
              </a:rPr>
              <a:t>o</a:t>
            </a:r>
            <a:r>
              <a:rPr sz="5400" baseline="1530" dirty="0">
                <a:solidFill>
                  <a:srgbClr val="242851"/>
                </a:solidFill>
                <a:latin typeface="Tw Cen MT"/>
                <a:cs typeface="Tw Cen MT"/>
              </a:rPr>
              <a:t>w do </a:t>
            </a:r>
            <a:r>
              <a:rPr sz="5400" spc="-71" baseline="1530" dirty="0">
                <a:solidFill>
                  <a:srgbClr val="242851"/>
                </a:solidFill>
                <a:latin typeface="Tw Cen MT"/>
                <a:cs typeface="Tw Cen MT"/>
              </a:rPr>
              <a:t>w</a:t>
            </a:r>
            <a:r>
              <a:rPr sz="5400" baseline="1530" dirty="0">
                <a:solidFill>
                  <a:srgbClr val="242851"/>
                </a:solidFill>
                <a:latin typeface="Tw Cen MT"/>
                <a:cs typeface="Tw Cen MT"/>
              </a:rPr>
              <a:t>e </a:t>
            </a:r>
            <a:r>
              <a:rPr sz="5400" spc="-71" baseline="1530" dirty="0">
                <a:solidFill>
                  <a:srgbClr val="242851"/>
                </a:solidFill>
                <a:latin typeface="Tw Cen MT"/>
                <a:cs typeface="Tw Cen MT"/>
              </a:rPr>
              <a:t>g</a:t>
            </a:r>
            <a:r>
              <a:rPr sz="5400" baseline="1530" dirty="0">
                <a:solidFill>
                  <a:srgbClr val="242851"/>
                </a:solidFill>
                <a:latin typeface="Tw Cen MT"/>
                <a:cs typeface="Tw Cen MT"/>
              </a:rPr>
              <a:t>et f</a:t>
            </a:r>
            <a:r>
              <a:rPr sz="5400" spc="-71" baseline="1530" dirty="0">
                <a:solidFill>
                  <a:srgbClr val="242851"/>
                </a:solidFill>
                <a:latin typeface="Tw Cen MT"/>
                <a:cs typeface="Tw Cen MT"/>
              </a:rPr>
              <a:t>r</a:t>
            </a:r>
            <a:r>
              <a:rPr sz="5400" baseline="1530" dirty="0">
                <a:solidFill>
                  <a:srgbClr val="242851"/>
                </a:solidFill>
                <a:latin typeface="Tw Cen MT"/>
                <a:cs typeface="Tw Cen MT"/>
              </a:rPr>
              <a:t>om 2-151 to Lo</a:t>
            </a:r>
            <a:r>
              <a:rPr sz="5400" spc="-71" baseline="1530" dirty="0">
                <a:solidFill>
                  <a:srgbClr val="242851"/>
                </a:solidFill>
                <a:latin typeface="Tw Cen MT"/>
                <a:cs typeface="Tw Cen MT"/>
              </a:rPr>
              <a:t>g</a:t>
            </a:r>
            <a:r>
              <a:rPr sz="5400" baseline="1530" dirty="0">
                <a:solidFill>
                  <a:srgbClr val="242851"/>
                </a:solidFill>
                <a:latin typeface="Tw Cen MT"/>
                <a:cs typeface="Tw Cen MT"/>
              </a:rPr>
              <a:t>an?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5636" y="1532965"/>
            <a:ext cx="484909" cy="2017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952499" y="1532965"/>
            <a:ext cx="7775862" cy="2017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25492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72767" y="447503"/>
            <a:ext cx="8186936" cy="11031"/>
          </a:xfrm>
          <a:custGeom>
            <a:avLst/>
            <a:gdLst/>
            <a:ahLst/>
            <a:cxnLst/>
            <a:rect l="l" t="t" r="r" b="b"/>
            <a:pathLst>
              <a:path w="9017000" h="12522">
                <a:moveTo>
                  <a:pt x="9017000" y="12522"/>
                </a:moveTo>
                <a:lnTo>
                  <a:pt x="9017000" y="0"/>
                </a:lnTo>
                <a:lnTo>
                  <a:pt x="0" y="0"/>
                </a:lnTo>
                <a:lnTo>
                  <a:pt x="0" y="12522"/>
                </a:lnTo>
                <a:lnTo>
                  <a:pt x="9017000" y="12522"/>
                </a:lnTo>
                <a:close/>
              </a:path>
            </a:pathLst>
          </a:custGeom>
          <a:solidFill>
            <a:srgbClr val="EAEDEE"/>
          </a:solidFill>
        </p:spPr>
        <p:txBody>
          <a:bodyPr wrap="square" lIns="0" tIns="0" rIns="0" bIns="0" rtlCol="0">
            <a:noAutofit/>
          </a:bodyPr>
          <a:lstStyle/>
          <a:p>
            <a:pPr defTabSz="819286"/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2766" y="932924"/>
            <a:ext cx="8186936" cy="5466385"/>
          </a:xfrm>
          <a:custGeom>
            <a:avLst/>
            <a:gdLst/>
            <a:ahLst/>
            <a:cxnLst/>
            <a:rect l="l" t="t" r="r" b="b"/>
            <a:pathLst>
              <a:path w="9017000" h="6205359">
                <a:moveTo>
                  <a:pt x="9017000" y="6205359"/>
                </a:moveTo>
                <a:lnTo>
                  <a:pt x="9017000" y="0"/>
                </a:lnTo>
                <a:lnTo>
                  <a:pt x="0" y="0"/>
                </a:lnTo>
                <a:lnTo>
                  <a:pt x="0" y="6205359"/>
                </a:lnTo>
                <a:lnTo>
                  <a:pt x="9017000" y="6205359"/>
                </a:lnTo>
                <a:close/>
              </a:path>
            </a:pathLst>
          </a:custGeom>
          <a:solidFill>
            <a:srgbClr val="EAEDEE"/>
          </a:solidFill>
        </p:spPr>
        <p:txBody>
          <a:bodyPr wrap="square" lIns="0" tIns="0" rIns="0" bIns="0" rtlCol="0">
            <a:noAutofit/>
          </a:bodyPr>
          <a:lstStyle/>
          <a:p>
            <a:pPr defTabSz="819286"/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2767" y="447504"/>
            <a:ext cx="8186936" cy="5951804"/>
          </a:xfrm>
          <a:custGeom>
            <a:avLst/>
            <a:gdLst/>
            <a:ahLst/>
            <a:cxnLst/>
            <a:rect l="l" t="t" r="r" b="b"/>
            <a:pathLst>
              <a:path w="9017000" h="6756400">
                <a:moveTo>
                  <a:pt x="9017000" y="6756400"/>
                </a:moveTo>
                <a:lnTo>
                  <a:pt x="9017000" y="0"/>
                </a:lnTo>
                <a:lnTo>
                  <a:pt x="0" y="0"/>
                </a:lnTo>
                <a:lnTo>
                  <a:pt x="0" y="6756400"/>
                </a:lnTo>
                <a:lnTo>
                  <a:pt x="9017000" y="67564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819286"/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303" y="610244"/>
            <a:ext cx="1213599" cy="2209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79" defTabSz="819286">
              <a:lnSpc>
                <a:spcPts val="1770"/>
              </a:lnSpc>
              <a:spcBef>
                <a:spcPts val="88"/>
              </a:spcBef>
            </a:pPr>
            <a:r>
              <a:rPr sz="2400" baseline="2733" dirty="0">
                <a:solidFill>
                  <a:prstClr val="black"/>
                </a:solidFill>
                <a:latin typeface="Comic Sans MS"/>
                <a:cs typeface="Comic Sans MS"/>
              </a:rPr>
              <a:t>Applications</a:t>
            </a:r>
            <a:endParaRPr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4946" y="1988041"/>
            <a:ext cx="215477" cy="3238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79" defTabSz="819286">
              <a:lnSpc>
                <a:spcPts val="3101"/>
              </a:lnSpc>
              <a:spcBef>
                <a:spcPts val="155"/>
              </a:spcBef>
            </a:pPr>
            <a:r>
              <a:rPr sz="4200" baseline="3086" dirty="0">
                <a:solidFill>
                  <a:prstClr val="black"/>
                </a:solidFill>
                <a:latin typeface="Comic Sans MS"/>
                <a:cs typeface="Comic Sans MS"/>
              </a:rPr>
              <a:t>•</a:t>
            </a:r>
            <a:endParaRPr sz="2800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1379" defTabSz="819286">
              <a:lnSpc>
                <a:spcPct val="116129"/>
              </a:lnSpc>
              <a:spcBef>
                <a:spcPts val="568"/>
              </a:spcBef>
            </a:pPr>
            <a:r>
              <a:rPr sz="2800" dirty="0">
                <a:solidFill>
                  <a:prstClr val="black"/>
                </a:solidFill>
                <a:latin typeface="Comic Sans MS"/>
                <a:cs typeface="Comic Sans MS"/>
              </a:rPr>
              <a:t>•</a:t>
            </a:r>
            <a:endParaRPr sz="2800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1379" defTabSz="819286">
              <a:lnSpc>
                <a:spcPct val="116129"/>
              </a:lnSpc>
              <a:spcBef>
                <a:spcPts val="723"/>
              </a:spcBef>
            </a:pPr>
            <a:r>
              <a:rPr sz="2800" dirty="0">
                <a:solidFill>
                  <a:prstClr val="black"/>
                </a:solidFill>
                <a:latin typeface="Comic Sans MS"/>
                <a:cs typeface="Comic Sans MS"/>
              </a:rPr>
              <a:t>•</a:t>
            </a:r>
            <a:endParaRPr sz="2800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1379" defTabSz="819286">
              <a:lnSpc>
                <a:spcPct val="116129"/>
              </a:lnSpc>
              <a:spcBef>
                <a:spcPts val="723"/>
              </a:spcBef>
            </a:pPr>
            <a:r>
              <a:rPr sz="2800" dirty="0">
                <a:solidFill>
                  <a:prstClr val="black"/>
                </a:solidFill>
                <a:latin typeface="Comic Sans MS"/>
                <a:cs typeface="Comic Sans MS"/>
              </a:rPr>
              <a:t>•</a:t>
            </a:r>
            <a:endParaRPr sz="2800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1379" defTabSz="819286">
              <a:lnSpc>
                <a:spcPct val="116129"/>
              </a:lnSpc>
              <a:spcBef>
                <a:spcPts val="723"/>
              </a:spcBef>
            </a:pPr>
            <a:r>
              <a:rPr sz="2800" dirty="0">
                <a:solidFill>
                  <a:prstClr val="black"/>
                </a:solidFill>
                <a:latin typeface="Comic Sans MS"/>
                <a:cs typeface="Comic Sans MS"/>
              </a:rPr>
              <a:t>•</a:t>
            </a:r>
            <a:endParaRPr sz="2800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1379" defTabSz="819286">
              <a:lnSpc>
                <a:spcPts val="3731"/>
              </a:lnSpc>
              <a:spcBef>
                <a:spcPts val="910"/>
              </a:spcBef>
            </a:pPr>
            <a:r>
              <a:rPr sz="4200" baseline="-1543" dirty="0">
                <a:solidFill>
                  <a:srgbClr val="005292"/>
                </a:solidFill>
                <a:latin typeface="Comic Sans MS"/>
                <a:cs typeface="Comic Sans MS"/>
              </a:rPr>
              <a:t>•</a:t>
            </a:r>
            <a:endParaRPr sz="280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6890" y="2044433"/>
            <a:ext cx="1677978" cy="2209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79" defTabSz="819286">
              <a:lnSpc>
                <a:spcPts val="1770"/>
              </a:lnSpc>
              <a:spcBef>
                <a:spcPts val="88"/>
              </a:spcBef>
            </a:pPr>
            <a:r>
              <a:rPr sz="2400" baseline="2733" dirty="0">
                <a:solidFill>
                  <a:prstClr val="black"/>
                </a:solidFill>
                <a:latin typeface="Comic Sans MS"/>
                <a:cs typeface="Comic Sans MS"/>
              </a:rPr>
              <a:t>Robot</a:t>
            </a:r>
            <a:r>
              <a:rPr sz="2400" spc="51" baseline="2733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2400" baseline="2733" dirty="0">
                <a:solidFill>
                  <a:prstClr val="black"/>
                </a:solidFill>
                <a:latin typeface="Comic Sans MS"/>
                <a:cs typeface="Comic Sans MS"/>
              </a:rPr>
              <a:t>navigation.</a:t>
            </a:r>
            <a:endParaRPr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6892" y="2618108"/>
            <a:ext cx="1936409" cy="2209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79" defTabSz="819286">
              <a:lnSpc>
                <a:spcPts val="1770"/>
              </a:lnSpc>
              <a:spcBef>
                <a:spcPts val="88"/>
              </a:spcBef>
            </a:pPr>
            <a:r>
              <a:rPr sz="2400" baseline="2733" dirty="0">
                <a:solidFill>
                  <a:prstClr val="black"/>
                </a:solidFill>
                <a:latin typeface="Comic Sans MS"/>
                <a:cs typeface="Comic Sans MS"/>
              </a:rPr>
              <a:t>Typesetting</a:t>
            </a:r>
            <a:r>
              <a:rPr sz="2400" spc="96" baseline="2733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2400" baseline="2733" dirty="0">
                <a:solidFill>
                  <a:prstClr val="black"/>
                </a:solidFill>
                <a:latin typeface="Comic Sans MS"/>
                <a:cs typeface="Comic Sans MS"/>
              </a:rPr>
              <a:t>in</a:t>
            </a:r>
            <a:r>
              <a:rPr sz="2400" spc="21" baseline="2733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2400" baseline="2733" dirty="0">
                <a:solidFill>
                  <a:prstClr val="black"/>
                </a:solidFill>
                <a:latin typeface="Comic Sans MS"/>
                <a:cs typeface="Comic Sans MS"/>
              </a:rPr>
              <a:t>TeX.</a:t>
            </a:r>
            <a:endParaRPr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6890" y="3191784"/>
            <a:ext cx="3079259" cy="2209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79" defTabSz="819286">
              <a:lnSpc>
                <a:spcPts val="1770"/>
              </a:lnSpc>
              <a:spcBef>
                <a:spcPts val="88"/>
              </a:spcBef>
            </a:pPr>
            <a:r>
              <a:rPr sz="2400" baseline="2733" dirty="0">
                <a:solidFill>
                  <a:prstClr val="black"/>
                </a:solidFill>
                <a:latin typeface="Comic Sans MS"/>
                <a:cs typeface="Comic Sans MS"/>
              </a:rPr>
              <a:t>Optimal</a:t>
            </a:r>
            <a:r>
              <a:rPr sz="2400" spc="65" baseline="2733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2400" baseline="2733" dirty="0">
                <a:solidFill>
                  <a:prstClr val="black"/>
                </a:solidFill>
                <a:latin typeface="Comic Sans MS"/>
                <a:cs typeface="Comic Sans MS"/>
              </a:rPr>
              <a:t>pipelining</a:t>
            </a:r>
            <a:r>
              <a:rPr sz="2400" spc="76" baseline="2733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2400" baseline="2733" dirty="0">
                <a:solidFill>
                  <a:prstClr val="black"/>
                </a:solidFill>
                <a:latin typeface="Comic Sans MS"/>
                <a:cs typeface="Comic Sans MS"/>
              </a:rPr>
              <a:t>of</a:t>
            </a:r>
            <a:r>
              <a:rPr sz="2400" spc="25" baseline="2733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2400" baseline="2733" dirty="0">
                <a:solidFill>
                  <a:prstClr val="black"/>
                </a:solidFill>
                <a:latin typeface="Comic Sans MS"/>
                <a:cs typeface="Comic Sans MS"/>
              </a:rPr>
              <a:t>VLSI</a:t>
            </a:r>
            <a:r>
              <a:rPr sz="2400" spc="47" baseline="2733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2400" baseline="2733" dirty="0">
                <a:solidFill>
                  <a:prstClr val="black"/>
                </a:solidFill>
                <a:latin typeface="Comic Sans MS"/>
                <a:cs typeface="Comic Sans MS"/>
              </a:rPr>
              <a:t>chip.</a:t>
            </a:r>
            <a:endParaRPr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6892" y="3765459"/>
            <a:ext cx="3363990" cy="2209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79" defTabSz="819286">
              <a:lnSpc>
                <a:spcPts val="1770"/>
              </a:lnSpc>
              <a:spcBef>
                <a:spcPts val="88"/>
              </a:spcBef>
            </a:pPr>
            <a:r>
              <a:rPr sz="2400" baseline="2733" dirty="0">
                <a:solidFill>
                  <a:prstClr val="black"/>
                </a:solidFill>
                <a:latin typeface="Comic Sans MS"/>
                <a:cs typeface="Comic Sans MS"/>
              </a:rPr>
              <a:t>Telemarketer</a:t>
            </a:r>
            <a:r>
              <a:rPr sz="2400" spc="108" baseline="2733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2400" baseline="2733" dirty="0">
                <a:solidFill>
                  <a:prstClr val="black"/>
                </a:solidFill>
                <a:latin typeface="Comic Sans MS"/>
                <a:cs typeface="Comic Sans MS"/>
              </a:rPr>
              <a:t>operator</a:t>
            </a:r>
            <a:r>
              <a:rPr sz="2400" spc="73" baseline="2733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2400" baseline="2733" dirty="0">
                <a:solidFill>
                  <a:prstClr val="black"/>
                </a:solidFill>
                <a:latin typeface="Comic Sans MS"/>
                <a:cs typeface="Comic Sans MS"/>
              </a:rPr>
              <a:t>scheduling.</a:t>
            </a:r>
            <a:endParaRPr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6890" y="4339134"/>
            <a:ext cx="4006343" cy="2209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79" defTabSz="819286">
              <a:lnSpc>
                <a:spcPts val="1770"/>
              </a:lnSpc>
              <a:spcBef>
                <a:spcPts val="88"/>
              </a:spcBef>
            </a:pPr>
            <a:r>
              <a:rPr sz="2400" baseline="2733" dirty="0">
                <a:solidFill>
                  <a:prstClr val="black"/>
                </a:solidFill>
                <a:latin typeface="Comic Sans MS"/>
                <a:cs typeface="Comic Sans MS"/>
              </a:rPr>
              <a:t>Approximating</a:t>
            </a:r>
            <a:r>
              <a:rPr sz="2400" spc="115" baseline="2733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2400" baseline="2733" dirty="0">
                <a:solidFill>
                  <a:prstClr val="black"/>
                </a:solidFill>
                <a:latin typeface="Comic Sans MS"/>
                <a:cs typeface="Comic Sans MS"/>
              </a:rPr>
              <a:t>piecewise</a:t>
            </a:r>
            <a:r>
              <a:rPr sz="2400" spc="78" baseline="2733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2400" baseline="2733" dirty="0">
                <a:solidFill>
                  <a:prstClr val="black"/>
                </a:solidFill>
                <a:latin typeface="Comic Sans MS"/>
                <a:cs typeface="Comic Sans MS"/>
              </a:rPr>
              <a:t>linear</a:t>
            </a:r>
            <a:r>
              <a:rPr sz="2400" spc="49" baseline="2733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2400" baseline="2733" dirty="0">
                <a:solidFill>
                  <a:prstClr val="black"/>
                </a:solidFill>
                <a:latin typeface="Comic Sans MS"/>
                <a:cs typeface="Comic Sans MS"/>
              </a:rPr>
              <a:t>functions.</a:t>
            </a:r>
            <a:endParaRPr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6890" y="4912810"/>
            <a:ext cx="5419334" cy="2209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79" defTabSz="819286">
              <a:lnSpc>
                <a:spcPts val="1770"/>
              </a:lnSpc>
              <a:spcBef>
                <a:spcPts val="88"/>
              </a:spcBef>
            </a:pPr>
            <a:r>
              <a:rPr sz="2400" baseline="2733" dirty="0">
                <a:solidFill>
                  <a:srgbClr val="005292"/>
                </a:solidFill>
                <a:latin typeface="Comic Sans MS"/>
                <a:cs typeface="Comic Sans MS"/>
              </a:rPr>
              <a:t>Exploiting</a:t>
            </a:r>
            <a:r>
              <a:rPr sz="2400" spc="81" baseline="2733" dirty="0">
                <a:solidFill>
                  <a:srgbClr val="005292"/>
                </a:solidFill>
                <a:latin typeface="Comic Sans MS"/>
                <a:cs typeface="Comic Sans MS"/>
              </a:rPr>
              <a:t> </a:t>
            </a:r>
            <a:r>
              <a:rPr sz="2400" baseline="2733" dirty="0">
                <a:solidFill>
                  <a:srgbClr val="005292"/>
                </a:solidFill>
                <a:latin typeface="Comic Sans MS"/>
                <a:cs typeface="Comic Sans MS"/>
              </a:rPr>
              <a:t>arbitrage</a:t>
            </a:r>
            <a:r>
              <a:rPr sz="2400" spc="78" baseline="2733" dirty="0">
                <a:solidFill>
                  <a:srgbClr val="005292"/>
                </a:solidFill>
                <a:latin typeface="Comic Sans MS"/>
                <a:cs typeface="Comic Sans MS"/>
              </a:rPr>
              <a:t> </a:t>
            </a:r>
            <a:r>
              <a:rPr sz="2400" baseline="2733" dirty="0">
                <a:solidFill>
                  <a:srgbClr val="005292"/>
                </a:solidFill>
                <a:latin typeface="Comic Sans MS"/>
                <a:cs typeface="Comic Sans MS"/>
              </a:rPr>
              <a:t>opportunities</a:t>
            </a:r>
            <a:r>
              <a:rPr sz="2400" spc="105" baseline="2733" dirty="0">
                <a:solidFill>
                  <a:srgbClr val="005292"/>
                </a:solidFill>
                <a:latin typeface="Comic Sans MS"/>
                <a:cs typeface="Comic Sans MS"/>
              </a:rPr>
              <a:t> </a:t>
            </a:r>
            <a:r>
              <a:rPr sz="2400" baseline="2733" dirty="0">
                <a:solidFill>
                  <a:srgbClr val="005292"/>
                </a:solidFill>
                <a:latin typeface="Comic Sans MS"/>
                <a:cs typeface="Comic Sans MS"/>
              </a:rPr>
              <a:t>in</a:t>
            </a:r>
            <a:r>
              <a:rPr sz="2400" spc="21" baseline="2733" dirty="0">
                <a:solidFill>
                  <a:srgbClr val="005292"/>
                </a:solidFill>
                <a:latin typeface="Comic Sans MS"/>
                <a:cs typeface="Comic Sans MS"/>
              </a:rPr>
              <a:t> </a:t>
            </a:r>
            <a:r>
              <a:rPr sz="2400" baseline="2733" dirty="0">
                <a:solidFill>
                  <a:srgbClr val="005292"/>
                </a:solidFill>
                <a:latin typeface="Comic Sans MS"/>
                <a:cs typeface="Comic Sans MS"/>
              </a:rPr>
              <a:t>currency</a:t>
            </a:r>
            <a:r>
              <a:rPr sz="2400" spc="73" baseline="2733" dirty="0">
                <a:solidFill>
                  <a:srgbClr val="005292"/>
                </a:solidFill>
                <a:latin typeface="Comic Sans MS"/>
                <a:cs typeface="Comic Sans MS"/>
              </a:rPr>
              <a:t> </a:t>
            </a:r>
            <a:r>
              <a:rPr sz="2400" baseline="2733" dirty="0">
                <a:solidFill>
                  <a:srgbClr val="005292"/>
                </a:solidFill>
                <a:latin typeface="Comic Sans MS"/>
                <a:cs typeface="Comic Sans MS"/>
              </a:rPr>
              <a:t>exchange.</a:t>
            </a:r>
            <a:endParaRPr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67" y="453001"/>
            <a:ext cx="8186936" cy="237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58" defTabSz="819286">
              <a:lnSpc>
                <a:spcPts val="896"/>
              </a:lnSpc>
            </a:pPr>
            <a:endParaRPr sz="90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767" y="690215"/>
            <a:ext cx="8186936" cy="5466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819286">
              <a:lnSpc>
                <a:spcPts val="851"/>
              </a:lnSpc>
              <a:spcBef>
                <a:spcPts val="34"/>
              </a:spcBef>
            </a:pPr>
            <a:endParaRPr sz="900" dirty="0">
              <a:solidFill>
                <a:prstClr val="black"/>
              </a:solidFill>
            </a:endParaRPr>
          </a:p>
          <a:p>
            <a:pPr marL="619952" defTabSz="819286">
              <a:lnSpc>
                <a:spcPct val="116129"/>
              </a:lnSpc>
              <a:spcBef>
                <a:spcPts val="2687"/>
              </a:spcBef>
            </a:pPr>
            <a:r>
              <a:rPr dirty="0" smtClean="0">
                <a:solidFill>
                  <a:prstClr val="black"/>
                </a:solidFill>
                <a:latin typeface="Comic Sans MS"/>
                <a:cs typeface="Comic Sans MS"/>
              </a:rPr>
              <a:t>Shortest-paths</a:t>
            </a:r>
            <a:r>
              <a:rPr spc="12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prstClr val="black"/>
                </a:solidFill>
                <a:latin typeface="Comic Sans MS"/>
                <a:cs typeface="Comic Sans MS"/>
              </a:rPr>
              <a:t>is</a:t>
            </a:r>
            <a:r>
              <a:rPr spc="21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prstClr val="black"/>
                </a:solidFill>
                <a:latin typeface="Comic Sans MS"/>
                <a:cs typeface="Comic Sans MS"/>
              </a:rPr>
              <a:t>a</a:t>
            </a:r>
            <a:r>
              <a:rPr spc="16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prstClr val="black"/>
                </a:solidFill>
                <a:latin typeface="Comic Sans MS"/>
                <a:cs typeface="Comic Sans MS"/>
              </a:rPr>
              <a:t>broadly</a:t>
            </a:r>
            <a:r>
              <a:rPr spc="63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prstClr val="black"/>
                </a:solidFill>
                <a:latin typeface="Comic Sans MS"/>
                <a:cs typeface="Comic Sans MS"/>
              </a:rPr>
              <a:t>useful</a:t>
            </a:r>
            <a:r>
              <a:rPr spc="4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srgbClr val="005292"/>
                </a:solidFill>
                <a:latin typeface="Comic Sans MS"/>
                <a:cs typeface="Comic Sans MS"/>
              </a:rPr>
              <a:t>problem-solving</a:t>
            </a:r>
            <a:r>
              <a:rPr spc="122" dirty="0">
                <a:solidFill>
                  <a:srgbClr val="005292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srgbClr val="005292"/>
                </a:solidFill>
                <a:latin typeface="Comic Sans MS"/>
                <a:cs typeface="Comic Sans MS"/>
              </a:rPr>
              <a:t>model</a:t>
            </a:r>
            <a:endParaRPr dirty="0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635228" defTabSz="819286">
              <a:lnSpc>
                <a:spcPts val="3377"/>
              </a:lnSpc>
              <a:spcBef>
                <a:spcPts val="1569"/>
              </a:spcBef>
            </a:pPr>
            <a:r>
              <a:rPr sz="4200" baseline="-8487" dirty="0">
                <a:solidFill>
                  <a:srgbClr val="005292"/>
                </a:solidFill>
                <a:latin typeface="Comic Sans MS"/>
                <a:cs typeface="Comic Sans MS"/>
              </a:rPr>
              <a:t>•</a:t>
            </a:r>
            <a:r>
              <a:rPr sz="4200" spc="-26" baseline="-8487" dirty="0">
                <a:solidFill>
                  <a:srgbClr val="005292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srgbClr val="005292"/>
                </a:solidFill>
                <a:latin typeface="Comic Sans MS"/>
                <a:cs typeface="Comic Sans MS"/>
              </a:rPr>
              <a:t>Maps</a:t>
            </a:r>
            <a:endParaRPr dirty="0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635228" defTabSz="819286">
              <a:lnSpc>
                <a:spcPts val="3377"/>
              </a:lnSpc>
              <a:spcBef>
                <a:spcPts val="1216"/>
              </a:spcBef>
            </a:pPr>
            <a:r>
              <a:rPr sz="4200" baseline="-8487" dirty="0">
                <a:solidFill>
                  <a:prstClr val="black"/>
                </a:solidFill>
                <a:latin typeface="Comic Sans MS"/>
                <a:cs typeface="Comic Sans MS"/>
              </a:rPr>
              <a:t>•</a:t>
            </a:r>
            <a:r>
              <a:rPr sz="4200" spc="-26" baseline="-848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prstClr val="black"/>
                </a:solidFill>
                <a:latin typeface="Comic Sans MS"/>
                <a:cs typeface="Comic Sans MS"/>
              </a:rPr>
              <a:t>Texture</a:t>
            </a:r>
            <a:r>
              <a:rPr spc="69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prstClr val="black"/>
                </a:solidFill>
                <a:latin typeface="Comic Sans MS"/>
                <a:cs typeface="Comic Sans MS"/>
              </a:rPr>
              <a:t>mapping.</a:t>
            </a:r>
            <a:endParaRPr dirty="0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635228" defTabSz="819286">
              <a:lnSpc>
                <a:spcPts val="3377"/>
              </a:lnSpc>
              <a:spcBef>
                <a:spcPts val="1216"/>
              </a:spcBef>
            </a:pPr>
            <a:r>
              <a:rPr sz="4200" baseline="-8487" dirty="0">
                <a:solidFill>
                  <a:prstClr val="black"/>
                </a:solidFill>
                <a:latin typeface="Comic Sans MS"/>
                <a:cs typeface="Comic Sans MS"/>
              </a:rPr>
              <a:t>•</a:t>
            </a:r>
            <a:r>
              <a:rPr sz="4200" spc="-26" baseline="-848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prstClr val="black"/>
                </a:solidFill>
                <a:latin typeface="Comic Sans MS"/>
                <a:cs typeface="Comic Sans MS"/>
              </a:rPr>
              <a:t>Urban</a:t>
            </a:r>
            <a:r>
              <a:rPr spc="53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prstClr val="black"/>
                </a:solidFill>
                <a:latin typeface="Comic Sans MS"/>
                <a:cs typeface="Comic Sans MS"/>
              </a:rPr>
              <a:t>traffic</a:t>
            </a:r>
            <a:r>
              <a:rPr spc="60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prstClr val="black"/>
                </a:solidFill>
                <a:latin typeface="Comic Sans MS"/>
                <a:cs typeface="Comic Sans MS"/>
              </a:rPr>
              <a:t>planning.</a:t>
            </a:r>
            <a:endParaRPr dirty="0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635228" defTabSz="819286">
              <a:lnSpc>
                <a:spcPts val="3377"/>
              </a:lnSpc>
              <a:spcBef>
                <a:spcPts val="1216"/>
              </a:spcBef>
            </a:pPr>
            <a:r>
              <a:rPr sz="4200" baseline="-8487" dirty="0">
                <a:solidFill>
                  <a:prstClr val="black"/>
                </a:solidFill>
                <a:latin typeface="Comic Sans MS"/>
                <a:cs typeface="Comic Sans MS"/>
              </a:rPr>
              <a:t>•</a:t>
            </a:r>
            <a:r>
              <a:rPr sz="4200" spc="-26" baseline="-848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prstClr val="black"/>
                </a:solidFill>
                <a:latin typeface="Comic Sans MS"/>
                <a:cs typeface="Comic Sans MS"/>
              </a:rPr>
              <a:t>Subroutine</a:t>
            </a:r>
            <a:r>
              <a:rPr spc="85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prstClr val="black"/>
                </a:solidFill>
                <a:latin typeface="Comic Sans MS"/>
                <a:cs typeface="Comic Sans MS"/>
              </a:rPr>
              <a:t>in</a:t>
            </a:r>
            <a:r>
              <a:rPr spc="21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prstClr val="black"/>
                </a:solidFill>
                <a:latin typeface="Comic Sans MS"/>
                <a:cs typeface="Comic Sans MS"/>
              </a:rPr>
              <a:t>advanced</a:t>
            </a:r>
            <a:r>
              <a:rPr spc="75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prstClr val="black"/>
                </a:solidFill>
                <a:latin typeface="Comic Sans MS"/>
                <a:cs typeface="Comic Sans MS"/>
              </a:rPr>
              <a:t>algorithms.</a:t>
            </a:r>
            <a:endParaRPr dirty="0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635228" defTabSz="819286">
              <a:lnSpc>
                <a:spcPts val="3377"/>
              </a:lnSpc>
              <a:spcBef>
                <a:spcPts val="1216"/>
              </a:spcBef>
            </a:pPr>
            <a:r>
              <a:rPr sz="4200" baseline="-8487" dirty="0">
                <a:solidFill>
                  <a:prstClr val="black"/>
                </a:solidFill>
                <a:latin typeface="Comic Sans MS"/>
                <a:cs typeface="Comic Sans MS"/>
              </a:rPr>
              <a:t>•</a:t>
            </a:r>
            <a:r>
              <a:rPr sz="4200" spc="-26" baseline="-848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prstClr val="black"/>
                </a:solidFill>
                <a:latin typeface="Comic Sans MS"/>
                <a:cs typeface="Comic Sans MS"/>
              </a:rPr>
              <a:t>Routing</a:t>
            </a:r>
            <a:r>
              <a:rPr spc="63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prstClr val="black"/>
                </a:solidFill>
                <a:latin typeface="Comic Sans MS"/>
                <a:cs typeface="Comic Sans MS"/>
              </a:rPr>
              <a:t>of</a:t>
            </a:r>
            <a:r>
              <a:rPr spc="25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prstClr val="black"/>
                </a:solidFill>
                <a:latin typeface="Comic Sans MS"/>
                <a:cs typeface="Comic Sans MS"/>
              </a:rPr>
              <a:t>telecommunications</a:t>
            </a:r>
            <a:r>
              <a:rPr spc="151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prstClr val="black"/>
                </a:solidFill>
                <a:latin typeface="Comic Sans MS"/>
                <a:cs typeface="Comic Sans MS"/>
              </a:rPr>
              <a:t>messages.</a:t>
            </a:r>
            <a:endParaRPr dirty="0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635228" defTabSz="819286">
              <a:lnSpc>
                <a:spcPts val="3377"/>
              </a:lnSpc>
              <a:spcBef>
                <a:spcPts val="1216"/>
              </a:spcBef>
            </a:pPr>
            <a:r>
              <a:rPr sz="4200" baseline="-8487" dirty="0">
                <a:solidFill>
                  <a:prstClr val="black"/>
                </a:solidFill>
                <a:latin typeface="Comic Sans MS"/>
                <a:cs typeface="Comic Sans MS"/>
              </a:rPr>
              <a:t>•</a:t>
            </a:r>
            <a:r>
              <a:rPr sz="4200" spc="-26" baseline="-848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prstClr val="black"/>
                </a:solidFill>
                <a:latin typeface="Comic Sans MS"/>
                <a:cs typeface="Comic Sans MS"/>
              </a:rPr>
              <a:t>Network</a:t>
            </a:r>
            <a:r>
              <a:rPr spc="7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prstClr val="black"/>
                </a:solidFill>
                <a:latin typeface="Comic Sans MS"/>
                <a:cs typeface="Comic Sans MS"/>
              </a:rPr>
              <a:t>routing</a:t>
            </a:r>
            <a:r>
              <a:rPr spc="61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prstClr val="black"/>
                </a:solidFill>
                <a:latin typeface="Comic Sans MS"/>
                <a:cs typeface="Comic Sans MS"/>
              </a:rPr>
              <a:t>protocols</a:t>
            </a:r>
            <a:r>
              <a:rPr spc="76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prstClr val="black"/>
                </a:solidFill>
                <a:latin typeface="Comic Sans MS"/>
                <a:cs typeface="Comic Sans MS"/>
              </a:rPr>
              <a:t>(OSPF,</a:t>
            </a:r>
            <a:r>
              <a:rPr spc="59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prstClr val="black"/>
                </a:solidFill>
                <a:latin typeface="Comic Sans MS"/>
                <a:cs typeface="Comic Sans MS"/>
              </a:rPr>
              <a:t>BGP,</a:t>
            </a:r>
            <a:r>
              <a:rPr spc="41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prstClr val="black"/>
                </a:solidFill>
                <a:latin typeface="Comic Sans MS"/>
                <a:cs typeface="Comic Sans MS"/>
              </a:rPr>
              <a:t>RIP).</a:t>
            </a:r>
            <a:endParaRPr dirty="0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635228" defTabSz="819286">
              <a:lnSpc>
                <a:spcPts val="3377"/>
              </a:lnSpc>
              <a:spcBef>
                <a:spcPts val="1216"/>
              </a:spcBef>
            </a:pPr>
            <a:r>
              <a:rPr sz="4200" baseline="-8487" dirty="0">
                <a:solidFill>
                  <a:prstClr val="black"/>
                </a:solidFill>
                <a:latin typeface="Comic Sans MS"/>
                <a:cs typeface="Comic Sans MS"/>
              </a:rPr>
              <a:t>•</a:t>
            </a:r>
            <a:r>
              <a:rPr sz="4200" spc="-26" baseline="-848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prstClr val="black"/>
                </a:solidFill>
                <a:latin typeface="Comic Sans MS"/>
                <a:cs typeface="Comic Sans MS"/>
              </a:rPr>
              <a:t>Optimal</a:t>
            </a:r>
            <a:r>
              <a:rPr spc="65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prstClr val="black"/>
                </a:solidFill>
                <a:latin typeface="Comic Sans MS"/>
                <a:cs typeface="Comic Sans MS"/>
              </a:rPr>
              <a:t>truck</a:t>
            </a:r>
            <a:r>
              <a:rPr spc="48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prstClr val="black"/>
                </a:solidFill>
                <a:latin typeface="Comic Sans MS"/>
                <a:cs typeface="Comic Sans MS"/>
              </a:rPr>
              <a:t>routing</a:t>
            </a:r>
            <a:r>
              <a:rPr spc="61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prstClr val="black"/>
                </a:solidFill>
                <a:latin typeface="Comic Sans MS"/>
                <a:cs typeface="Comic Sans MS"/>
              </a:rPr>
              <a:t>through</a:t>
            </a:r>
            <a:r>
              <a:rPr spc="66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prstClr val="black"/>
                </a:solidFill>
                <a:latin typeface="Comic Sans MS"/>
                <a:cs typeface="Comic Sans MS"/>
              </a:rPr>
              <a:t>given</a:t>
            </a:r>
            <a:r>
              <a:rPr spc="46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prstClr val="black"/>
                </a:solidFill>
                <a:latin typeface="Comic Sans MS"/>
                <a:cs typeface="Comic Sans MS"/>
              </a:rPr>
              <a:t>traffic</a:t>
            </a:r>
            <a:r>
              <a:rPr spc="60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prstClr val="black"/>
                </a:solidFill>
                <a:latin typeface="Comic Sans MS"/>
                <a:cs typeface="Comic Sans MS"/>
              </a:rPr>
              <a:t>congestion</a:t>
            </a:r>
            <a:r>
              <a:rPr spc="86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dirty="0" smtClean="0">
                <a:solidFill>
                  <a:prstClr val="black"/>
                </a:solidFill>
                <a:latin typeface="Comic Sans MS"/>
                <a:cs typeface="Comic Sans MS"/>
              </a:rPr>
              <a:t>pattern.</a:t>
            </a:r>
            <a:endParaRPr dirty="0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733567" defTabSz="819286">
              <a:lnSpc>
                <a:spcPct val="116129"/>
              </a:lnSpc>
              <a:spcBef>
                <a:spcPts val="2018"/>
              </a:spcBef>
            </a:pPr>
            <a:r>
              <a:rPr sz="900" dirty="0">
                <a:solidFill>
                  <a:srgbClr val="5F5F5F"/>
                </a:solidFill>
                <a:latin typeface="Comic Sans MS"/>
                <a:cs typeface="Comic Sans MS"/>
              </a:rPr>
              <a:t>Reference: </a:t>
            </a:r>
            <a:r>
              <a:rPr sz="900" spc="153" dirty="0">
                <a:solidFill>
                  <a:srgbClr val="5F5F5F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5F5F5F"/>
                </a:solidFill>
                <a:latin typeface="Comic Sans MS"/>
                <a:cs typeface="Comic Sans MS"/>
              </a:rPr>
              <a:t>Network</a:t>
            </a:r>
            <a:r>
              <a:rPr sz="900" spc="112" dirty="0">
                <a:solidFill>
                  <a:srgbClr val="5F5F5F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5F5F5F"/>
                </a:solidFill>
                <a:latin typeface="Comic Sans MS"/>
                <a:cs typeface="Comic Sans MS"/>
              </a:rPr>
              <a:t>Flows: </a:t>
            </a:r>
            <a:r>
              <a:rPr sz="900" spc="95" dirty="0">
                <a:solidFill>
                  <a:srgbClr val="5F5F5F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5F5F5F"/>
                </a:solidFill>
                <a:latin typeface="Comic Sans MS"/>
                <a:cs typeface="Comic Sans MS"/>
              </a:rPr>
              <a:t>Theory,</a:t>
            </a:r>
            <a:r>
              <a:rPr sz="900" spc="105" dirty="0">
                <a:solidFill>
                  <a:srgbClr val="5F5F5F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5F5F5F"/>
                </a:solidFill>
                <a:latin typeface="Comic Sans MS"/>
                <a:cs typeface="Comic Sans MS"/>
              </a:rPr>
              <a:t>Algorithms,</a:t>
            </a:r>
            <a:r>
              <a:rPr sz="900" spc="146" dirty="0">
                <a:solidFill>
                  <a:srgbClr val="5F5F5F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5F5F5F"/>
                </a:solidFill>
                <a:latin typeface="Comic Sans MS"/>
                <a:cs typeface="Comic Sans MS"/>
              </a:rPr>
              <a:t>and</a:t>
            </a:r>
            <a:r>
              <a:rPr sz="900" spc="50" dirty="0">
                <a:solidFill>
                  <a:srgbClr val="5F5F5F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5F5F5F"/>
                </a:solidFill>
                <a:latin typeface="Comic Sans MS"/>
                <a:cs typeface="Comic Sans MS"/>
              </a:rPr>
              <a:t>Applications,</a:t>
            </a:r>
            <a:r>
              <a:rPr sz="900" spc="160" dirty="0">
                <a:solidFill>
                  <a:srgbClr val="5F5F5F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5F5F5F"/>
                </a:solidFill>
                <a:latin typeface="Comic Sans MS"/>
                <a:cs typeface="Comic Sans MS"/>
              </a:rPr>
              <a:t>R.</a:t>
            </a:r>
            <a:r>
              <a:rPr sz="900" spc="30" dirty="0">
                <a:solidFill>
                  <a:srgbClr val="5F5F5F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5F5F5F"/>
                </a:solidFill>
                <a:latin typeface="Comic Sans MS"/>
                <a:cs typeface="Comic Sans MS"/>
              </a:rPr>
              <a:t>K.</a:t>
            </a:r>
            <a:r>
              <a:rPr sz="900" spc="30" dirty="0">
                <a:solidFill>
                  <a:srgbClr val="5F5F5F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5F5F5F"/>
                </a:solidFill>
                <a:latin typeface="Comic Sans MS"/>
                <a:cs typeface="Comic Sans MS"/>
              </a:rPr>
              <a:t>Ahuja,</a:t>
            </a:r>
            <a:r>
              <a:rPr sz="900" spc="85" dirty="0">
                <a:solidFill>
                  <a:srgbClr val="5F5F5F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5F5F5F"/>
                </a:solidFill>
                <a:latin typeface="Comic Sans MS"/>
                <a:cs typeface="Comic Sans MS"/>
              </a:rPr>
              <a:t>T.</a:t>
            </a:r>
            <a:r>
              <a:rPr sz="900" spc="32" dirty="0">
                <a:solidFill>
                  <a:srgbClr val="5F5F5F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5F5F5F"/>
                </a:solidFill>
                <a:latin typeface="Comic Sans MS"/>
                <a:cs typeface="Comic Sans MS"/>
              </a:rPr>
              <a:t>L.</a:t>
            </a:r>
            <a:r>
              <a:rPr sz="900" spc="29" dirty="0">
                <a:solidFill>
                  <a:srgbClr val="5F5F5F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5F5F5F"/>
                </a:solidFill>
                <a:latin typeface="Comic Sans MS"/>
                <a:cs typeface="Comic Sans MS"/>
              </a:rPr>
              <a:t>Magnanti,</a:t>
            </a:r>
            <a:r>
              <a:rPr sz="900" spc="124" dirty="0">
                <a:solidFill>
                  <a:srgbClr val="5F5F5F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5F5F5F"/>
                </a:solidFill>
                <a:latin typeface="Comic Sans MS"/>
                <a:cs typeface="Comic Sans MS"/>
              </a:rPr>
              <a:t>and</a:t>
            </a:r>
            <a:r>
              <a:rPr sz="900" spc="50" dirty="0">
                <a:solidFill>
                  <a:srgbClr val="5F5F5F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5F5F5F"/>
                </a:solidFill>
                <a:latin typeface="Comic Sans MS"/>
                <a:cs typeface="Comic Sans MS"/>
              </a:rPr>
              <a:t>J.</a:t>
            </a:r>
            <a:r>
              <a:rPr sz="900" spc="31" dirty="0">
                <a:solidFill>
                  <a:srgbClr val="5F5F5F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5F5F5F"/>
                </a:solidFill>
                <a:latin typeface="Comic Sans MS"/>
                <a:cs typeface="Comic Sans MS"/>
              </a:rPr>
              <a:t>B.</a:t>
            </a:r>
            <a:r>
              <a:rPr sz="900" spc="30" dirty="0">
                <a:solidFill>
                  <a:srgbClr val="5F5F5F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5F5F5F"/>
                </a:solidFill>
                <a:latin typeface="Comic Sans MS"/>
                <a:cs typeface="Comic Sans MS"/>
              </a:rPr>
              <a:t>Orlin,</a:t>
            </a:r>
            <a:r>
              <a:rPr sz="900" spc="75" dirty="0">
                <a:solidFill>
                  <a:srgbClr val="5F5F5F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5F5F5F"/>
                </a:solidFill>
                <a:latin typeface="Comic Sans MS"/>
                <a:cs typeface="Comic Sans MS"/>
              </a:rPr>
              <a:t>Prentice</a:t>
            </a:r>
            <a:r>
              <a:rPr sz="900" spc="108" dirty="0">
                <a:solidFill>
                  <a:srgbClr val="5F5F5F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5F5F5F"/>
                </a:solidFill>
                <a:latin typeface="Comic Sans MS"/>
                <a:cs typeface="Comic Sans MS"/>
              </a:rPr>
              <a:t>Hall,</a:t>
            </a:r>
            <a:r>
              <a:rPr sz="900" spc="57" dirty="0">
                <a:solidFill>
                  <a:srgbClr val="5F5F5F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5F5F5F"/>
                </a:solidFill>
                <a:latin typeface="Comic Sans MS"/>
                <a:cs typeface="Comic Sans MS"/>
              </a:rPr>
              <a:t>1993.</a:t>
            </a:r>
            <a:endParaRPr sz="900" dirty="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2767" y="6156598"/>
            <a:ext cx="8186936" cy="242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13930" algn="r" defTabSz="819286">
              <a:lnSpc>
                <a:spcPct val="116129"/>
              </a:lnSpc>
              <a:spcBef>
                <a:spcPts val="349"/>
              </a:spcBef>
            </a:pPr>
            <a:r>
              <a:rPr sz="800" dirty="0">
                <a:solidFill>
                  <a:prstClr val="black"/>
                </a:solidFill>
                <a:latin typeface="Comic Sans MS"/>
                <a:cs typeface="Comic Sans MS"/>
              </a:rPr>
              <a:t>7</a:t>
            </a:r>
            <a:endParaRPr sz="80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2378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68286989e22b05951e253333d40a08ef41d928b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s226-friend004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A50021"/>
      </a:accent1>
      <a:accent2>
        <a:srgbClr val="FFFFCC"/>
      </a:accent2>
      <a:accent3>
        <a:srgbClr val="FFFFFF"/>
      </a:accent3>
      <a:accent4>
        <a:srgbClr val="000000"/>
      </a:accent4>
      <a:accent5>
        <a:srgbClr val="CFAAAB"/>
      </a:accent5>
      <a:accent6>
        <a:srgbClr val="E7E7B9"/>
      </a:accent6>
      <a:hlink>
        <a:srgbClr val="FF6600"/>
      </a:hlink>
      <a:folHlink>
        <a:srgbClr val="660066"/>
      </a:folHlink>
    </a:clrScheme>
    <a:fontScheme name="cs226-friend004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lnDef>
  </a:objectDefaults>
  <a:extraClrSchemeLst>
    <a:extraClrScheme>
      <a:clrScheme name="cs226-friend004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26-friend004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26-friend004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26-friend004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26-friend004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26-friend004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37410</TotalTime>
  <Words>6178</Words>
  <Application>Microsoft Office PowerPoint</Application>
  <PresentationFormat>On-screen Show (4:3)</PresentationFormat>
  <Paragraphs>3072</Paragraphs>
  <Slides>77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19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103" baseType="lpstr">
      <vt:lpstr>Arial Unicode MS</vt:lpstr>
      <vt:lpstr>Meiryo</vt:lpstr>
      <vt:lpstr>微软雅黑</vt:lpstr>
      <vt:lpstr>黑体</vt:lpstr>
      <vt:lpstr>宋体</vt:lpstr>
      <vt:lpstr>Arial</vt:lpstr>
      <vt:lpstr>Arial Black</vt:lpstr>
      <vt:lpstr>Book Antiqua</vt:lpstr>
      <vt:lpstr>Calibri</vt:lpstr>
      <vt:lpstr>Century Gothic</vt:lpstr>
      <vt:lpstr>Comic Sans MS</vt:lpstr>
      <vt:lpstr>Lucida Sans</vt:lpstr>
      <vt:lpstr>Monotype Sorts</vt:lpstr>
      <vt:lpstr>Symbol</vt:lpstr>
      <vt:lpstr>Times New Roman</vt:lpstr>
      <vt:lpstr>Tw Cen MT</vt:lpstr>
      <vt:lpstr>Wingdings</vt:lpstr>
      <vt:lpstr>Wingdings 2</vt:lpstr>
      <vt:lpstr>Wingdings 3</vt:lpstr>
      <vt:lpstr>1_Austin</vt:lpstr>
      <vt:lpstr>Apex</vt:lpstr>
      <vt:lpstr>Office Theme</vt:lpstr>
      <vt:lpstr>2_Office Theme</vt:lpstr>
      <vt:lpstr>Essential</vt:lpstr>
      <vt:lpstr>cs226-friend004</vt:lpstr>
      <vt:lpstr>Document</vt:lpstr>
      <vt:lpstr>ECE 532</vt:lpstr>
      <vt:lpstr>Learning Outcomes</vt:lpstr>
      <vt:lpstr>Paths</vt:lpstr>
      <vt:lpstr>Paths</vt:lpstr>
      <vt:lpstr>Shortest Path Algorithm</vt:lpstr>
      <vt:lpstr>Shortest Path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Dijkstra’s Label Setting Algorithm</vt:lpstr>
      <vt:lpstr>Example </vt:lpstr>
      <vt:lpstr>Example</vt:lpstr>
      <vt:lpstr>Technique 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Exercise </vt:lpstr>
      <vt:lpstr>Exercise</vt:lpstr>
      <vt:lpstr>Exercise</vt:lpstr>
      <vt:lpstr>Exercise</vt:lpstr>
      <vt:lpstr>Exercise</vt:lpstr>
      <vt:lpstr>Exercise</vt:lpstr>
      <vt:lpstr>Exercise</vt:lpstr>
      <vt:lpstr>Exercise</vt:lpstr>
    </vt:vector>
  </TitlesOfParts>
  <Company>TEAM 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431</dc:title>
  <dc:creator>Asus</dc:creator>
  <cp:lastModifiedBy>Roslina Mohamad</cp:lastModifiedBy>
  <cp:revision>535</cp:revision>
  <dcterms:created xsi:type="dcterms:W3CDTF">2015-08-28T06:37:10Z</dcterms:created>
  <dcterms:modified xsi:type="dcterms:W3CDTF">2016-11-15T12:25:28Z</dcterms:modified>
</cp:coreProperties>
</file>