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90" r:id="rId3"/>
    <p:sldMasterId id="2147483996" r:id="rId4"/>
    <p:sldMasterId id="2147484020" r:id="rId5"/>
    <p:sldMasterId id="2147484032" r:id="rId6"/>
    <p:sldMasterId id="2147484045" r:id="rId7"/>
  </p:sldMasterIdLst>
  <p:notesMasterIdLst>
    <p:notesMasterId r:id="rId45"/>
  </p:notesMasterIdLst>
  <p:sldIdLst>
    <p:sldId id="582" r:id="rId8"/>
    <p:sldId id="734" r:id="rId9"/>
    <p:sldId id="735" r:id="rId10"/>
    <p:sldId id="736" r:id="rId11"/>
    <p:sldId id="737" r:id="rId12"/>
    <p:sldId id="753" r:id="rId13"/>
    <p:sldId id="754" r:id="rId14"/>
    <p:sldId id="755" r:id="rId15"/>
    <p:sldId id="756" r:id="rId16"/>
    <p:sldId id="757" r:id="rId17"/>
    <p:sldId id="758" r:id="rId18"/>
    <p:sldId id="759" r:id="rId19"/>
    <p:sldId id="760" r:id="rId20"/>
    <p:sldId id="761" r:id="rId21"/>
    <p:sldId id="762" r:id="rId22"/>
    <p:sldId id="738" r:id="rId23"/>
    <p:sldId id="739" r:id="rId24"/>
    <p:sldId id="763" r:id="rId25"/>
    <p:sldId id="765" r:id="rId26"/>
    <p:sldId id="740" r:id="rId27"/>
    <p:sldId id="766" r:id="rId28"/>
    <p:sldId id="767" r:id="rId29"/>
    <p:sldId id="768" r:id="rId30"/>
    <p:sldId id="741" r:id="rId31"/>
    <p:sldId id="742" r:id="rId32"/>
    <p:sldId id="743" r:id="rId33"/>
    <p:sldId id="744" r:id="rId34"/>
    <p:sldId id="745" r:id="rId35"/>
    <p:sldId id="752" r:id="rId36"/>
    <p:sldId id="746" r:id="rId37"/>
    <p:sldId id="747" r:id="rId38"/>
    <p:sldId id="748" r:id="rId39"/>
    <p:sldId id="749" r:id="rId40"/>
    <p:sldId id="750" r:id="rId41"/>
    <p:sldId id="751" r:id="rId42"/>
    <p:sldId id="769" r:id="rId43"/>
    <p:sldId id="770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gs" Target="tags/tag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A9A741-CD53-4E2C-AFD2-97BE2F4CD5E4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7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22C30B-0E82-4B5C-BEFE-BD765555DBDD}" type="slidenum">
              <a:rPr kumimoji="0" lang="en-US" altLang="en-US"/>
              <a:pPr/>
              <a:t>20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0834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9C589D-4593-40E4-A353-BF28A483A5EF}" type="slidenum">
              <a:rPr kumimoji="0" lang="en-US" altLang="en-US"/>
              <a:pPr/>
              <a:t>24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26573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3C346D-1172-46E9-A6C6-E81E7F63FC05}" type="slidenum">
              <a:rPr kumimoji="0" lang="en-US" altLang="en-US"/>
              <a:pPr/>
              <a:t>25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6983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749344-D04D-4843-A50B-6FAC1E8A607D}" type="slidenum">
              <a:rPr kumimoji="0" lang="en-US" altLang="en-US"/>
              <a:pPr/>
              <a:t>26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74729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E1B17-5BAE-4DF2-B393-EE8819D0E420}" type="slidenum">
              <a:rPr kumimoji="0" lang="en-US" altLang="en-US"/>
              <a:pPr/>
              <a:t>27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32240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37F55C-1251-407B-B129-B4B4F1C73C4C}" type="slidenum">
              <a:rPr kumimoji="0" lang="en-US" altLang="en-US"/>
              <a:pPr/>
              <a:t>28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082384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CE3040-89BE-4006-9B41-E7814E5B3F16}" type="slidenum">
              <a:rPr kumimoji="0" lang="en-US" altLang="en-US"/>
              <a:pPr/>
              <a:t>29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649944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BAACC3-B89A-4D5D-9BF2-2919B668DAFD}" type="slidenum">
              <a:rPr kumimoji="0" lang="en-US" altLang="en-US"/>
              <a:pPr/>
              <a:t>30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57295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D36989-1678-48A3-B44E-A8D5267DD9DF}" type="slidenum">
              <a:rPr kumimoji="0" lang="en-US" altLang="en-US"/>
              <a:pPr/>
              <a:t>31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721809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115B78-2BCD-43A3-AD74-FCA6B0525BFD}" type="slidenum">
              <a:rPr kumimoji="0" lang="en-US" altLang="en-US"/>
              <a:pPr/>
              <a:t>32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14141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5A19-080D-47B7-BFAF-C0271F1A387F}" type="slidenum">
              <a:rPr kumimoji="0" lang="en-US" altLang="en-US"/>
              <a:pPr/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5212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323CE2-9FE8-426F-917A-03D35C53AC74}" type="slidenum">
              <a:rPr kumimoji="0" lang="en-US" altLang="en-US"/>
              <a:pPr/>
              <a:t>33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62550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5116CC-DC58-4A4C-9AEE-B5095FCC0686}" type="slidenum">
              <a:rPr kumimoji="0" lang="en-US" altLang="en-US"/>
              <a:pPr/>
              <a:t>34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56514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312979C-08D9-4E60-BF66-048A5CE5E9E5}" type="slidenum">
              <a:rPr kumimoji="0" lang="en-US" altLang="en-US"/>
              <a:pPr/>
              <a:t>35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116792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473345-F5B5-40B9-A5E6-9663B14CBA2C}" type="slidenum">
              <a:rPr kumimoji="0" lang="en-US" altLang="en-US">
                <a:solidFill>
                  <a:prstClr val="black"/>
                </a:solidFill>
              </a:rPr>
              <a:pPr/>
              <a:t>36</a:t>
            </a:fld>
            <a:endParaRPr kumimoji="0"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483899-352E-4474-9F1B-5239615AF5D9}" type="slidenum">
              <a:rPr kumimoji="0" lang="en-US" altLang="en-US">
                <a:solidFill>
                  <a:prstClr val="black"/>
                </a:solidFill>
              </a:rPr>
              <a:pPr/>
              <a:t>37</a:t>
            </a:fld>
            <a:endParaRPr kumimoji="0"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56458AD-8CFB-4CDF-A69B-A054EA228099}" type="slidenum">
              <a:rPr kumimoji="0" lang="en-US" altLang="en-US"/>
              <a:pPr/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28857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3F8E49-BB39-468D-BF92-5D78577DCB71}" type="slidenum">
              <a:rPr kumimoji="0" lang="en-US" altLang="en-US"/>
              <a:pPr/>
              <a:t>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4818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467828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16525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365221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13917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F7DEEB-C03E-4152-8582-F3DE875B0741}" type="slidenum">
              <a:rPr lang="en-US" sz="1000" b="0">
                <a:solidFill>
                  <a:prstClr val="black"/>
                </a:solidFill>
              </a:rPr>
              <a:pPr/>
              <a:t>9</a:t>
            </a:fld>
            <a:endParaRPr lang="en-US" sz="1000" b="0">
              <a:solidFill>
                <a:prstClr val="black"/>
              </a:solidFill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172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467828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16525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365221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13917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037429-23B9-4B47-9D97-92363D9D995E}" type="slidenum">
              <a:rPr lang="en-US" sz="1000" b="0">
                <a:solidFill>
                  <a:prstClr val="black"/>
                </a:solidFill>
              </a:rPr>
              <a:pPr/>
              <a:t>11</a:t>
            </a:fld>
            <a:endParaRPr lang="en-US" sz="1000" b="0">
              <a:solidFill>
                <a:prstClr val="black"/>
              </a:solidFill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72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467828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16525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365221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13917" indent="-224348" algn="ctr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584058-EEAF-4EBD-B244-C1376129254F}" type="slidenum">
              <a:rPr lang="en-US" sz="1000" b="0">
                <a:solidFill>
                  <a:prstClr val="black"/>
                </a:solidFill>
              </a:rPr>
              <a:pPr/>
              <a:t>15</a:t>
            </a:fld>
            <a:endParaRPr lang="en-US" sz="1000" b="0">
              <a:solidFill>
                <a:prstClr val="black"/>
              </a:solidFill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248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0B046-34C2-4359-B691-B65108FF2700}" type="slidenum">
              <a:rPr kumimoji="0" lang="en-US" altLang="en-US"/>
              <a:pPr/>
              <a:t>16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74225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2F73E-E3FF-4FEF-93FA-D3537F7ADB1E}" type="slidenum">
              <a:rPr kumimoji="0" lang="en-US" altLang="en-US"/>
              <a:pPr/>
              <a:t>17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02472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2133600"/>
              <a:ext cx="9144000" cy="4724400"/>
            </a:xfrm>
            <a:prstGeom prst="rect">
              <a:avLst/>
            </a:prstGeom>
            <a:solidFill>
              <a:srgbClr val="613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n>
                  <a:solidFill>
                    <a:srgbClr val="800000"/>
                  </a:solidFill>
                </a:ln>
                <a:solidFill>
                  <a:prstClr val="white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11"/>
            <a:stretch>
              <a:fillRect/>
            </a:stretch>
          </p:blipFill>
          <p:spPr bwMode="auto">
            <a:xfrm>
              <a:off x="0" y="0"/>
              <a:ext cx="91440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324600"/>
              <a:ext cx="22002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60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D36C77-12D1-4E47-91C1-4591ABB2EB43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C++ Programming: Program Design Including Data Structures, Sixth Edition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2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34BA84-108A-4CEE-B37A-5E32EE4DD28C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C++ Programming: Program Design Including Data Structures, Sixth Edition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9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370D77-0699-4B7D-A863-C76079F4097A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C++ Programming: Program Design Including Data Structures, Sixth Edition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9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F6FD9A-D8E0-41A5-A71F-858C1539178E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C++ Programming: Program Design Including Data Structures, Sixth Edition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1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80CF5-4C6C-4748-9DEA-778FD71210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AC3CC00D-AA83-4772-946B-FFA19AEF974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05531-889F-4E3D-8C09-BE01FBF2FB9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0E7E113-A142-48EF-B1B9-D8FB3917F22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AD1D4-63DF-471C-987B-5596341D652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7E8A41D7-2479-4398-80A2-8180034131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A0080-5792-4593-8C0E-3A388DE4428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23D223EC-9108-436A-A77E-BA542420244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FA608-787E-4E79-814A-0638EAA4F4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04F49BB8-1A05-422F-832C-F3DC94ECE0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271F3-24B9-4A39-B412-DAF88923E53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8AD844BE-B202-4383-97D4-388654524A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13D6BC-523E-4D96-94C2-E8B28494596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BC33B87E-3536-40E6-A493-2F1E970D9D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A9E07-2E22-4184-B799-E27FA7020EA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327D185-CB7A-44E3-83F5-A004B2F3EAA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525F9-F742-49B2-B227-A189F6A45C7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C7ED520A-3E66-4623-875D-5A1E06F8B1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C1834-7102-4A96-A803-7EACEEFDC8E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5B1ECB25-3371-42C1-A6CC-F74103B831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40749-42CB-477E-A3F6-AF1FBEFF00D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26B45AA-14ED-4308-87DC-EA2591A99B2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A80CF5-4C6C-4748-9DEA-778FD71210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AC3CC00D-AA83-4772-946B-FFA19AEF974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305531-889F-4E3D-8C09-BE01FBF2FB9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0E7E113-A142-48EF-B1B9-D8FB3917F22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83AD1D4-63DF-471C-987B-5596341D652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7E8A41D7-2479-4398-80A2-8180034131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2A0080-5792-4593-8C0E-3A388DE4428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23D223EC-9108-436A-A77E-BA542420244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FFA608-787E-4E79-814A-0638EAA4F4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04F49BB8-1A05-422F-832C-F3DC94ECE0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5271F3-24B9-4A39-B412-DAF88923E53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8AD844BE-B202-4383-97D4-388654524A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13D6BC-523E-4D96-94C2-E8B28494596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BC33B87E-3536-40E6-A493-2F1E970D9D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1A9E07-2E22-4184-B799-E27FA7020EA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327D185-CB7A-44E3-83F5-A004B2F3EAA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5525F9-F742-49B2-B227-A189F6A45C7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C7ED520A-3E66-4623-875D-5A1E06F8B1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6C1834-7102-4A96-A803-7EACEEFDC8E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5B1ECB25-3371-42C1-A6CC-F74103B831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040749-42CB-477E-A3F6-AF1FBEFF00D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11/22/2016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326B45AA-14ED-4308-87DC-EA2591A99B2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Data Structures Using C++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44D4-9FF8-4A64-8440-8D3F23515625}" type="slidenum">
              <a:rPr lang="ar-JO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2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AC30F-CBA8-48BF-8DE7-73AE4DAB6B5A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B9576-A6F9-4657-879A-7392B07A3AFE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19500-5865-435A-B4E9-794DB97FD1CE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49C70-E540-48B3-92D3-23DAE301F325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7E8D4-59C7-49A9-93B8-F6715EFBFCD2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26CD6-700B-4F7D-B571-43597412D0FF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03F95-1570-40D2-A47A-3AB991C16005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65588-F4F2-4EA1-8052-321EA4210D6D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70147-C769-4B56-A633-8EB77A89DABB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72076-5CF3-4AAA-8DB6-D5FA692A8E11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srgbClr val="FFFFFF"/>
                </a:solidFill>
              </a:rPr>
              <a:t>Data Structures Using C++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69ACA-EE71-4481-9261-4715DE2BFC39}" type="slidenum">
              <a:rPr lang="ar-J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613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613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DC775E-79DD-4FE1-A813-4C414FF931CF}" type="slidenum">
              <a:rPr lang="en-US" altLang="en-US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</a:rPr>
              <a:t>C++ Programming: Program Design Including Data Structures, Sixth Edition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5/Example%205.2.cpp" TargetMode="External"/><Relationship Id="rId2" Type="http://schemas.openxmlformats.org/officeDocument/2006/relationships/hyperlink" Target="PROGRAM%20CHAPTER%205/Example%205.1.cpp" TargetMode="External"/><Relationship Id="rId1" Type="http://schemas.openxmlformats.org/officeDocument/2006/relationships/slideLayout" Target="../slideLayouts/slideLayout52.xml"/><Relationship Id="rId4" Type="http://schemas.openxmlformats.org/officeDocument/2006/relationships/hyperlink" Target="PROGRAM%20CHAPTER%205/Example%205.3.c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5: SEARCH AND SORTING (PART 1</a:t>
            </a:r>
            <a:r>
              <a:rPr lang="en-US" dirty="0"/>
              <a:t>: LINEAR SEARCH, BINARY </a:t>
            </a:r>
            <a:r>
              <a:rPr lang="en-US" dirty="0" smtClean="0"/>
              <a:t>SEARCH) </a:t>
            </a:r>
          </a:p>
          <a:p>
            <a:r>
              <a:rPr lang="en-US" dirty="0" smtClean="0"/>
              <a:t>Lecturer</a:t>
            </a:r>
            <a:r>
              <a:rPr lang="en-US" dirty="0"/>
              <a:t>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781800" cy="4495800"/>
          </a:xfrm>
        </p:spPr>
        <p:txBody>
          <a:bodyPr/>
          <a:lstStyle/>
          <a:p>
            <a:r>
              <a:rPr lang="en-US" sz="2800" b="1" smtClean="0"/>
              <a:t>Often, our collections will hold </a:t>
            </a:r>
            <a:r>
              <a:rPr lang="en-US" sz="2800" b="1" smtClean="0">
                <a:solidFill>
                  <a:srgbClr val="3333FF"/>
                </a:solidFill>
              </a:rPr>
              <a:t>complex structures</a:t>
            </a:r>
            <a:r>
              <a:rPr lang="en-US" sz="2800" b="1" smtClean="0"/>
              <a:t> (i.e. have many items of information in each).</a:t>
            </a:r>
          </a:p>
          <a:p>
            <a:r>
              <a:rPr lang="en-US" sz="2800" b="1" smtClean="0"/>
              <a:t>It is common to </a:t>
            </a:r>
            <a:r>
              <a:rPr lang="en-US" sz="2800" b="1" smtClean="0">
                <a:solidFill>
                  <a:srgbClr val="3333FF"/>
                </a:solidFill>
              </a:rPr>
              <a:t>organize our collection using one “part”</a:t>
            </a:r>
            <a:r>
              <a:rPr lang="en-US" sz="2800" b="1" smtClean="0"/>
              <a:t> (or field)</a:t>
            </a:r>
          </a:p>
          <a:p>
            <a:pPr lvl="1"/>
            <a:r>
              <a:rPr lang="en-US" sz="2800" b="1" smtClean="0"/>
              <a:t>Name</a:t>
            </a:r>
          </a:p>
          <a:p>
            <a:pPr lvl="1"/>
            <a:r>
              <a:rPr lang="en-US" sz="2800" b="1" smtClean="0"/>
              <a:t>Student Number</a:t>
            </a:r>
          </a:p>
          <a:p>
            <a:r>
              <a:rPr lang="en-US" sz="2800" b="1" smtClean="0"/>
              <a:t>This is called the </a:t>
            </a:r>
            <a:r>
              <a:rPr lang="en-US" sz="2800" b="1" smtClean="0">
                <a:solidFill>
                  <a:srgbClr val="3333FF"/>
                </a:solidFill>
              </a:rPr>
              <a:t>“key field”</a:t>
            </a:r>
          </a:p>
          <a:p>
            <a:r>
              <a:rPr lang="en-US" sz="2800" b="1" smtClean="0"/>
              <a:t>Then we can search on the key field.</a:t>
            </a:r>
          </a:p>
        </p:txBody>
      </p:sp>
    </p:spTree>
    <p:extLst>
      <p:ext uri="{BB962C8B-B14F-4D97-AF65-F5344CB8AC3E}">
        <p14:creationId xmlns:p14="http://schemas.microsoft.com/office/powerpoint/2010/main" val="34558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8300" y="546100"/>
            <a:ext cx="3332163" cy="538163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mtClean="0"/>
              <a:t>A Simple Search</a:t>
            </a:r>
          </a:p>
        </p:txBody>
      </p:sp>
      <p:sp>
        <p:nvSpPr>
          <p:cNvPr id="13316" name="Rectangle 32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7244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3200" b="1" smtClean="0"/>
              <a:t>A search </a:t>
            </a:r>
            <a:r>
              <a:rPr lang="en-US" sz="3200" b="1" smtClean="0">
                <a:solidFill>
                  <a:srgbClr val="3333FF"/>
                </a:solidFill>
              </a:rPr>
              <a:t>traverses</a:t>
            </a:r>
            <a:r>
              <a:rPr lang="en-US" sz="3200" b="1" smtClean="0"/>
              <a:t> the collection until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3200" b="1" smtClean="0"/>
              <a:t>The desired element is </a:t>
            </a:r>
            <a:r>
              <a:rPr lang="en-US" sz="3200" b="1" smtClean="0">
                <a:solidFill>
                  <a:srgbClr val="3333FF"/>
                </a:solidFill>
              </a:rPr>
              <a:t>found</a:t>
            </a:r>
            <a:r>
              <a:rPr lang="en-US" sz="3200" b="1" smtClean="0"/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3200" b="1" smtClean="0"/>
              <a:t>Or the collection is </a:t>
            </a:r>
            <a:r>
              <a:rPr lang="en-US" sz="3200" b="1" smtClean="0">
                <a:solidFill>
                  <a:srgbClr val="3333FF"/>
                </a:solidFill>
              </a:rPr>
              <a:t>exhausted</a:t>
            </a:r>
            <a:endParaRPr lang="en-US" sz="3200" b="1" smtClean="0"/>
          </a:p>
          <a:p>
            <a:pPr marL="457200" indent="-457200">
              <a:lnSpc>
                <a:spcPct val="90000"/>
              </a:lnSpc>
            </a:pPr>
            <a:r>
              <a:rPr lang="en-US" sz="3200" b="1" smtClean="0"/>
              <a:t>If the collection is </a:t>
            </a:r>
            <a:r>
              <a:rPr lang="en-US" sz="3200" b="1" smtClean="0">
                <a:solidFill>
                  <a:srgbClr val="FF0033"/>
                </a:solidFill>
              </a:rPr>
              <a:t>ordered</a:t>
            </a:r>
            <a:r>
              <a:rPr lang="en-US" sz="3200" b="1" smtClean="0"/>
              <a:t>, I might not have to look at all elements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3200" b="1" smtClean="0"/>
              <a:t>I can </a:t>
            </a:r>
            <a:r>
              <a:rPr lang="en-US" sz="3200" b="1" smtClean="0">
                <a:solidFill>
                  <a:srgbClr val="FF0033"/>
                </a:solidFill>
              </a:rPr>
              <a:t>stop looking when I know the element cannot be in the collection</a:t>
            </a:r>
            <a:r>
              <a:rPr lang="en-US" sz="3200" b="1" smtClean="0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71600" y="16367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37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AutoShape 2"/>
          <p:cNvSpPr>
            <a:spLocks noChangeArrowheads="1"/>
          </p:cNvSpPr>
          <p:nvPr/>
        </p:nvSpPr>
        <p:spPr bwMode="auto">
          <a:xfrm>
            <a:off x="381000" y="42672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in an </a:t>
            </a:r>
            <a:r>
              <a:rPr lang="en-US" dirty="0" smtClean="0">
                <a:solidFill>
                  <a:srgbClr val="FF0033"/>
                </a:solidFill>
              </a:rPr>
              <a:t>Unordered</a:t>
            </a:r>
            <a:r>
              <a:rPr lang="en-US" dirty="0" smtClean="0"/>
              <a:t> Collection (Linear Search)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Let’s determine if the value 12 is in the collection: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08125" y="3471863"/>
            <a:ext cx="1090613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978150" y="3459163"/>
            <a:ext cx="1090613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537075" y="3457575"/>
            <a:ext cx="1089025" cy="614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121400" y="3446463"/>
            <a:ext cx="1089025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606675" y="3784600"/>
            <a:ext cx="363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076700" y="3784600"/>
            <a:ext cx="430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637213" y="3784600"/>
            <a:ext cx="454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221538" y="3797300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828800" y="3581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35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186113" y="3581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42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767263" y="35956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12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29363" y="35702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759700" y="34925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\\</a:t>
            </a:r>
          </a:p>
        </p:txBody>
      </p:sp>
      <p:sp>
        <p:nvSpPr>
          <p:cNvPr id="562194" name="AutoShape 18"/>
          <p:cNvSpPr>
            <a:spLocks noChangeArrowheads="1"/>
          </p:cNvSpPr>
          <p:nvPr/>
        </p:nvSpPr>
        <p:spPr bwMode="auto">
          <a:xfrm>
            <a:off x="18161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562195" name="AutoShape 19"/>
          <p:cNvSpPr>
            <a:spLocks noChangeArrowheads="1"/>
          </p:cNvSpPr>
          <p:nvPr/>
        </p:nvSpPr>
        <p:spPr bwMode="auto">
          <a:xfrm>
            <a:off x="34925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2722563" y="5170488"/>
            <a:ext cx="188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0033"/>
                </a:solidFill>
              </a:rPr>
              <a:t>12 Found!</a:t>
            </a:r>
          </a:p>
        </p:txBody>
      </p:sp>
      <p:sp>
        <p:nvSpPr>
          <p:cNvPr id="14357" name="Line 23"/>
          <p:cNvSpPr>
            <a:spLocks noChangeShapeType="1"/>
          </p:cNvSpPr>
          <p:nvPr/>
        </p:nvSpPr>
        <p:spPr bwMode="auto">
          <a:xfrm>
            <a:off x="609600" y="3810000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381000" y="32004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1895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  <p:bldP spid="562194" grpId="0" animBg="1"/>
      <p:bldP spid="562195" grpId="0" animBg="1"/>
      <p:bldP spid="5621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26" name="AutoShape 22"/>
          <p:cNvSpPr>
            <a:spLocks noChangeArrowheads="1"/>
          </p:cNvSpPr>
          <p:nvPr/>
        </p:nvSpPr>
        <p:spPr bwMode="auto">
          <a:xfrm>
            <a:off x="381000" y="42672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in an </a:t>
            </a:r>
            <a:r>
              <a:rPr lang="en-US" dirty="0" smtClean="0">
                <a:solidFill>
                  <a:srgbClr val="FF0033"/>
                </a:solidFill>
              </a:rPr>
              <a:t>Unordered</a:t>
            </a:r>
            <a:r>
              <a:rPr lang="en-US" dirty="0" smtClean="0"/>
              <a:t> Collection (Linear Search)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Let’s determine if the value 13 is in the collection: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508125" y="3471863"/>
            <a:ext cx="1090613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978150" y="3459163"/>
            <a:ext cx="1090613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4537075" y="3457575"/>
            <a:ext cx="1089025" cy="614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6121400" y="3446463"/>
            <a:ext cx="1089025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2606675" y="3784600"/>
            <a:ext cx="363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4076700" y="3784600"/>
            <a:ext cx="430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5637213" y="3784600"/>
            <a:ext cx="454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7221538" y="3797300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828800" y="3581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35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3186113" y="3581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42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4767263" y="35956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12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329363" y="35702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759700" y="34925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\\</a:t>
            </a:r>
          </a:p>
        </p:txBody>
      </p:sp>
      <p:sp>
        <p:nvSpPr>
          <p:cNvPr id="354321" name="AutoShape 17"/>
          <p:cNvSpPr>
            <a:spLocks noChangeArrowheads="1"/>
          </p:cNvSpPr>
          <p:nvPr/>
        </p:nvSpPr>
        <p:spPr bwMode="auto">
          <a:xfrm>
            <a:off x="18161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4322" name="AutoShape 18"/>
          <p:cNvSpPr>
            <a:spLocks noChangeArrowheads="1"/>
          </p:cNvSpPr>
          <p:nvPr/>
        </p:nvSpPr>
        <p:spPr bwMode="auto">
          <a:xfrm>
            <a:off x="34925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4323" name="AutoShape 19"/>
          <p:cNvSpPr>
            <a:spLocks noChangeArrowheads="1"/>
          </p:cNvSpPr>
          <p:nvPr/>
        </p:nvSpPr>
        <p:spPr bwMode="auto">
          <a:xfrm>
            <a:off x="50165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4324" name="AutoShape 20"/>
          <p:cNvSpPr>
            <a:spLocks noChangeArrowheads="1"/>
          </p:cNvSpPr>
          <p:nvPr/>
        </p:nvSpPr>
        <p:spPr bwMode="auto">
          <a:xfrm>
            <a:off x="6616700" y="43307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2378075" y="5170488"/>
            <a:ext cx="257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0033"/>
                </a:solidFill>
              </a:rPr>
              <a:t>13 Not Found!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09600" y="3810000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81000" y="32004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5720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6" grpId="0" animBg="1"/>
      <p:bldP spid="354321" grpId="0" animBg="1"/>
      <p:bldP spid="354322" grpId="0" animBg="1"/>
      <p:bldP spid="354323" grpId="0" animBg="1"/>
      <p:bldP spid="354324" grpId="0" animBg="1"/>
      <p:bldP spid="3543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in an </a:t>
            </a:r>
            <a:r>
              <a:rPr lang="en-US" dirty="0" smtClean="0">
                <a:solidFill>
                  <a:srgbClr val="FF0033"/>
                </a:solidFill>
              </a:rPr>
              <a:t>Ordered</a:t>
            </a:r>
            <a:r>
              <a:rPr lang="en-US" dirty="0" smtClean="0"/>
              <a:t> Collection (Binary Search)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Let’s determine if the value 13 is in the collection: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31925" y="3471863"/>
            <a:ext cx="1090613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01950" y="3459163"/>
            <a:ext cx="1090613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460875" y="3457575"/>
            <a:ext cx="1089025" cy="614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45200" y="3446463"/>
            <a:ext cx="1089025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530475" y="3784600"/>
            <a:ext cx="363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000500" y="3784600"/>
            <a:ext cx="430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561013" y="3784600"/>
            <a:ext cx="454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7145338" y="3797300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752600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109913" y="3581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12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691063" y="35956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35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253163" y="35702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42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683500" y="34925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\\</a:t>
            </a:r>
          </a:p>
        </p:txBody>
      </p:sp>
      <p:sp>
        <p:nvSpPr>
          <p:cNvPr id="355345" name="AutoShape 17"/>
          <p:cNvSpPr>
            <a:spLocks noChangeArrowheads="1"/>
          </p:cNvSpPr>
          <p:nvPr/>
        </p:nvSpPr>
        <p:spPr bwMode="auto">
          <a:xfrm>
            <a:off x="17399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5346" name="AutoShape 18"/>
          <p:cNvSpPr>
            <a:spLocks noChangeArrowheads="1"/>
          </p:cNvSpPr>
          <p:nvPr/>
        </p:nvSpPr>
        <p:spPr bwMode="auto">
          <a:xfrm>
            <a:off x="3416300" y="42545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2378075" y="5170488"/>
            <a:ext cx="257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0033"/>
                </a:solidFill>
              </a:rPr>
              <a:t>13 Not Found!</a:t>
            </a:r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609600" y="3810000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381000" y="32004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355352" name="AutoShape 24"/>
          <p:cNvSpPr>
            <a:spLocks noChangeArrowheads="1"/>
          </p:cNvSpPr>
          <p:nvPr/>
        </p:nvSpPr>
        <p:spPr bwMode="auto">
          <a:xfrm>
            <a:off x="381000" y="4267200"/>
            <a:ext cx="1981200" cy="4572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3333FF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5" grpId="0" animBg="1"/>
      <p:bldP spid="355346" grpId="0" animBg="1"/>
      <p:bldP spid="355349" grpId="0" autoUpdateAnimBg="0"/>
      <p:bldP spid="3553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Search Examples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143000"/>
            <a:ext cx="5334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286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048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810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572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334000" y="1143000"/>
            <a:ext cx="762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540000" y="2590800"/>
            <a:ext cx="762000" cy="609600"/>
          </a:xfrm>
          <a:prstGeom prst="rect">
            <a:avLst/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302000" y="2895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3759200" y="2590800"/>
            <a:ext cx="762000" cy="609600"/>
          </a:xfrm>
          <a:prstGeom prst="rect">
            <a:avLst/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21200" y="2895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978400" y="2590800"/>
            <a:ext cx="762000" cy="609600"/>
          </a:xfrm>
          <a:prstGeom prst="rect">
            <a:avLst/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740400" y="2895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97600" y="2590800"/>
            <a:ext cx="762000" cy="609600"/>
          </a:xfrm>
          <a:prstGeom prst="rect">
            <a:avLst/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6959600" y="2895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7416800" y="2590800"/>
            <a:ext cx="762000" cy="609600"/>
          </a:xfrm>
          <a:prstGeom prst="rect">
            <a:avLst/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81788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8407400" y="2743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8559800" y="2743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844800" y="2209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939800" y="47625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397000" y="47625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397000" y="50673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2082800" y="43815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540000" y="43815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540000" y="46863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082800" y="51435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2540000" y="51435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2540000" y="54483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3340100" y="53848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797300" y="53848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3797300" y="568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572000" y="38608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5029200" y="38608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5029200" y="4165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327400" y="40259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3784600" y="40259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3784600" y="43307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4559300" y="49657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5016500" y="49657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5016500" y="52705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4559300" y="5664200"/>
            <a:ext cx="7620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5016500" y="5664200"/>
            <a:ext cx="304800" cy="609600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5016500" y="596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6" name="Line 48"/>
          <p:cNvSpPr>
            <a:spLocks noChangeShapeType="1"/>
          </p:cNvSpPr>
          <p:nvPr/>
        </p:nvSpPr>
        <p:spPr bwMode="auto">
          <a:xfrm flipV="1">
            <a:off x="1587500" y="4699000"/>
            <a:ext cx="457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7" name="Line 49"/>
          <p:cNvSpPr>
            <a:spLocks noChangeShapeType="1"/>
          </p:cNvSpPr>
          <p:nvPr/>
        </p:nvSpPr>
        <p:spPr bwMode="auto">
          <a:xfrm flipV="1">
            <a:off x="2755900" y="4318000"/>
            <a:ext cx="457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 flipV="1">
            <a:off x="3949700" y="4013200"/>
            <a:ext cx="457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>
            <a:off x="4025900" y="4521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>
            <a:off x="4254500" y="4368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4406900" y="4368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5245100" y="39497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>
            <a:off x="5473700" y="3810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5626100" y="3810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>
            <a:off x="5245100" y="43561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5473700" y="42037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5626100" y="42037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1587500" y="5232400"/>
            <a:ext cx="457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2730500" y="5613400"/>
            <a:ext cx="4572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3949700" y="5842000"/>
            <a:ext cx="4953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3949700" y="52324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5245100" y="5054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5473700" y="4902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5626100" y="4902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>
            <a:off x="5245100" y="53975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5473700" y="52451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>
            <a:off x="5626100" y="52451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8" name="Line 70"/>
          <p:cNvSpPr>
            <a:spLocks noChangeShapeType="1"/>
          </p:cNvSpPr>
          <p:nvPr/>
        </p:nvSpPr>
        <p:spPr bwMode="auto">
          <a:xfrm>
            <a:off x="5245100" y="57531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5473700" y="56007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>
            <a:off x="5626100" y="56007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1" name="Line 73"/>
          <p:cNvSpPr>
            <a:spLocks noChangeShapeType="1"/>
          </p:cNvSpPr>
          <p:nvPr/>
        </p:nvSpPr>
        <p:spPr bwMode="auto">
          <a:xfrm>
            <a:off x="5245100" y="6121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>
            <a:off x="5473700" y="5969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3" name="Line 75"/>
          <p:cNvSpPr>
            <a:spLocks noChangeShapeType="1"/>
          </p:cNvSpPr>
          <p:nvPr/>
        </p:nvSpPr>
        <p:spPr bwMode="auto">
          <a:xfrm>
            <a:off x="5626100" y="5969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>
            <a:off x="2755900" y="5232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2984500" y="5080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3136900" y="50800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7487" name="Text Box 79"/>
          <p:cNvSpPr txBox="1">
            <a:spLocks noChangeArrowheads="1"/>
          </p:cNvSpPr>
          <p:nvPr/>
        </p:nvSpPr>
        <p:spPr bwMode="auto">
          <a:xfrm>
            <a:off x="6651625" y="11826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Arrays</a:t>
            </a: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555625" y="2681288"/>
            <a:ext cx="196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Linked Lists</a:t>
            </a:r>
          </a:p>
        </p:txBody>
      </p: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6426200" y="48260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Binary Trees</a:t>
            </a: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990600" y="4394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Sequential/Linear Search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Sequential search (linear search):</a:t>
            </a:r>
          </a:p>
          <a:p>
            <a:pPr lvl="1"/>
            <a:r>
              <a:rPr lang="en-US" altLang="en-US" smtClean="0"/>
              <a:t>Same for both array-based and linked lists</a:t>
            </a:r>
          </a:p>
          <a:p>
            <a:pPr lvl="1"/>
            <a:r>
              <a:rPr lang="en-US" altLang="en-US" smtClean="0"/>
              <a:t>Starts at first element and examines each element until a match is found</a:t>
            </a:r>
          </a:p>
          <a:p>
            <a:r>
              <a:rPr lang="en-US" altLang="en-US" smtClean="0"/>
              <a:t>Our implementation uses an iterative approach</a:t>
            </a:r>
          </a:p>
          <a:p>
            <a:pPr lvl="1"/>
            <a:r>
              <a:rPr lang="en-US" altLang="en-US" smtClean="0"/>
              <a:t>Can also be implemented with recursion</a:t>
            </a:r>
          </a:p>
          <a:p>
            <a:pPr lvl="1"/>
            <a:endParaRPr lang="en-US" alt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fld id="{81B3FDC2-A078-4374-B3A3-E97A4D51F91C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 eaLnBrk="0" hangingPunct="0"/>
              <a:t>16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Search Analysis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Statements before and after the loop are executed only once</a:t>
            </a:r>
          </a:p>
          <a:p>
            <a:pPr lvl="1" eaLnBrk="1" hangingPunct="1"/>
            <a:r>
              <a:rPr lang="en-US" altLang="en-US" smtClean="0"/>
              <a:t>Require very little computer time</a:t>
            </a:r>
          </a:p>
          <a:p>
            <a:pPr eaLnBrk="1" hangingPunct="1"/>
            <a:r>
              <a:rPr lang="en-US" altLang="en-US" smtClean="0"/>
              <a:t>Statements in the </a:t>
            </a:r>
            <a:r>
              <a:rPr lang="en-US" altLang="en-US" smtClean="0">
                <a:latin typeface="Courier New" pitchFamily="49" charset="0"/>
              </a:rPr>
              <a:t>for</a:t>
            </a:r>
            <a:r>
              <a:rPr lang="en-US" altLang="en-US" smtClean="0"/>
              <a:t> loop repeated several times</a:t>
            </a:r>
          </a:p>
          <a:p>
            <a:pPr lvl="1" eaLnBrk="1" hangingPunct="1"/>
            <a:r>
              <a:rPr lang="en-US" altLang="en-US" smtClean="0"/>
              <a:t>Execution of the other statements in loop is directly related to outcome of key comparison</a:t>
            </a:r>
          </a:p>
          <a:p>
            <a:pPr eaLnBrk="1" hangingPunct="1"/>
            <a:r>
              <a:rPr lang="en-US" altLang="en-US" smtClean="0"/>
              <a:t>Speed of a computer does not affect the number of key comparisons required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4F87992-4930-4A9E-BEDE-6D8E68A43465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17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Collection of data items to be searched is organized in a list</a:t>
            </a:r>
            <a:br>
              <a:rPr lang="en-US"/>
            </a:br>
            <a:r>
              <a:rPr lang="en-US"/>
              <a:t>    		 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 i="1"/>
              <a:t>, x</a:t>
            </a:r>
            <a:r>
              <a:rPr lang="en-US" i="1" baseline="-25000"/>
              <a:t>2</a:t>
            </a:r>
            <a:r>
              <a:rPr lang="en-US" i="1"/>
              <a:t>, … x</a:t>
            </a:r>
            <a:r>
              <a:rPr lang="en-US" i="1" baseline="-25000"/>
              <a:t>n</a:t>
            </a:r>
            <a:endParaRPr lang="en-US" i="1"/>
          </a:p>
          <a:p>
            <a:pPr lvl="1"/>
            <a:r>
              <a:rPr lang="en-US"/>
              <a:t>Assume = =  and &lt; operators defined for the type</a:t>
            </a:r>
          </a:p>
          <a:p>
            <a:r>
              <a:rPr lang="en-US"/>
              <a:t>Linear search begins with item 1</a:t>
            </a:r>
          </a:p>
          <a:p>
            <a:pPr lvl="1"/>
            <a:r>
              <a:rPr lang="en-US"/>
              <a:t>continue through the list until target found</a:t>
            </a:r>
          </a:p>
          <a:p>
            <a:pPr lvl="1"/>
            <a:r>
              <a:rPr lang="en-US"/>
              <a:t>or reach end of list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6D8A-7BF4-4C76-86F9-35DD8DBE057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Sequential Search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419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 err="1" smtClean="0"/>
              <a:t>bool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LinSearch</a:t>
            </a:r>
            <a:r>
              <a:rPr lang="en-US" sz="2800" b="1" dirty="0" smtClean="0"/>
              <a:t>(double x[ ],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n, double item){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	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i=0;i&lt;</a:t>
            </a:r>
            <a:r>
              <a:rPr lang="en-US" sz="2800" b="1" dirty="0" err="1" smtClean="0"/>
              <a:t>n;i</a:t>
            </a:r>
            <a:r>
              <a:rPr lang="en-US" sz="2800" b="1" dirty="0" smtClean="0"/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		if(x[i]==item) return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		else return false;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	return false;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hlinkClick r:id="rId2" action="ppaction://hlinkfile"/>
              </a:rPr>
              <a:t>Example 5.1</a:t>
            </a:r>
            <a:r>
              <a:rPr lang="en-US" sz="2800" b="1" dirty="0" smtClean="0"/>
              <a:t>, </a:t>
            </a:r>
            <a:r>
              <a:rPr lang="en-US" sz="2800" b="1" dirty="0" smtClean="0">
                <a:hlinkClick r:id="rId3" action="ppaction://hlinkfile"/>
              </a:rPr>
              <a:t>Example 5.2</a:t>
            </a:r>
            <a:r>
              <a:rPr lang="en-US" sz="2800" b="1" dirty="0" smtClean="0"/>
              <a:t>, </a:t>
            </a:r>
            <a:r>
              <a:rPr lang="en-US" sz="2800" b="1" dirty="0" smtClean="0">
                <a:hlinkClick r:id="rId4" action="ppaction://hlinkfile"/>
              </a:rPr>
              <a:t>Example 5.3</a:t>
            </a:r>
            <a:endParaRPr lang="en-US" sz="2800" b="1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6D530-26EF-45A8-8AC2-D2C05E93D416}" type="slidenum">
              <a:rPr lang="ar-JO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altLang="en-US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dirty="0" smtClean="0"/>
              <a:t>In this chapter, you will:</a:t>
            </a:r>
          </a:p>
          <a:p>
            <a:pPr>
              <a:defRPr/>
            </a:pPr>
            <a:r>
              <a:rPr lang="en-US" altLang="en-US" dirty="0"/>
              <a:t>Learn the various search algorithms</a:t>
            </a:r>
          </a:p>
          <a:p>
            <a:pPr>
              <a:defRPr/>
            </a:pPr>
            <a:r>
              <a:rPr lang="en-US" altLang="en-US" dirty="0"/>
              <a:t>Implement sequential and binary search algorithms</a:t>
            </a:r>
          </a:p>
          <a:p>
            <a:pPr>
              <a:defRPr/>
            </a:pPr>
            <a:r>
              <a:rPr lang="en-US" altLang="en-US" dirty="0"/>
              <a:t>Compare sequential and binary search algorithm </a:t>
            </a:r>
            <a:r>
              <a:rPr lang="en-US" altLang="en-US" dirty="0" smtClean="0"/>
              <a:t>performance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DFDA2-31C6-4029-91A5-EAF3DD50BBBE}" type="slidenum">
              <a:rPr lang="en-US" altLang="en-US" sz="1200" smtClean="0">
                <a:solidFill>
                  <a:prstClr val="whit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2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Sequential/Linear Search Analysis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smtClean="0"/>
              <a:t>L</a:t>
            </a:r>
            <a:r>
              <a:rPr lang="en-US" altLang="en-US" smtClean="0"/>
              <a:t>: a list of length </a:t>
            </a:r>
            <a:r>
              <a:rPr lang="en-US" altLang="en-US" i="1" smtClean="0"/>
              <a:t>n</a:t>
            </a:r>
          </a:p>
          <a:p>
            <a:r>
              <a:rPr lang="en-US" altLang="en-US" smtClean="0"/>
              <a:t>If search item (</a:t>
            </a:r>
            <a:r>
              <a:rPr lang="en-US" altLang="en-US" u="sng" smtClean="0"/>
              <a:t>target</a:t>
            </a:r>
            <a:r>
              <a:rPr lang="en-US" altLang="en-US" smtClean="0"/>
              <a:t>) is not in the list: </a:t>
            </a:r>
            <a:r>
              <a:rPr lang="en-US" altLang="en-US" i="1" smtClean="0"/>
              <a:t>n</a:t>
            </a:r>
            <a:r>
              <a:rPr lang="en-US" altLang="en-US" smtClean="0"/>
              <a:t> comparisons</a:t>
            </a:r>
          </a:p>
          <a:p>
            <a:r>
              <a:rPr lang="en-US" altLang="en-US" smtClean="0"/>
              <a:t>If the search item is in the list:</a:t>
            </a:r>
          </a:p>
          <a:p>
            <a:pPr lvl="1"/>
            <a:r>
              <a:rPr lang="en-US" altLang="en-US" smtClean="0"/>
              <a:t>As first element of L </a:t>
            </a:r>
            <a:r>
              <a:rPr lang="en-US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1 comparison (best case)</a:t>
            </a:r>
          </a:p>
          <a:p>
            <a:pPr lvl="1"/>
            <a:r>
              <a:rPr lang="en-US" altLang="en-US" smtClean="0"/>
              <a:t>As last element of </a:t>
            </a:r>
            <a:r>
              <a:rPr lang="en-US" altLang="en-US" i="1" smtClean="0"/>
              <a:t>L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itchFamily="2" charset="2"/>
              </a:rPr>
              <a:t> </a:t>
            </a:r>
            <a:r>
              <a:rPr lang="en-US" altLang="en-US" i="1" smtClean="0"/>
              <a:t>n</a:t>
            </a:r>
            <a:r>
              <a:rPr lang="en-US" altLang="en-US" smtClean="0"/>
              <a:t> comparisons (worst case)</a:t>
            </a:r>
          </a:p>
          <a:p>
            <a:pPr lvl="1"/>
            <a:r>
              <a:rPr lang="en-US" altLang="en-US" smtClean="0"/>
              <a:t>Average number of comparisons: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fld id="{A3D02FA7-0775-48F5-ADBE-C1DB050EB62E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 eaLnBrk="0" hangingPunct="0"/>
              <a:t>20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41" y="5715000"/>
            <a:ext cx="40687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6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Search Algorithms</a:t>
            </a:r>
          </a:p>
        </p:txBody>
      </p:sp>
      <p:pic>
        <p:nvPicPr>
          <p:cNvPr id="6149" name="Picture 8" descr="0-619-15907-3_09_FP06 copy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2286000"/>
            <a:ext cx="1879600" cy="800100"/>
          </a:xfrm>
          <a:noFill/>
        </p:spPr>
      </p:pic>
      <p:pic>
        <p:nvPicPr>
          <p:cNvPr id="6150" name="Picture 9" descr="0-619-15907-3_09_FP06 copy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3657600"/>
            <a:ext cx="3276600" cy="838200"/>
          </a:xfrm>
          <a:noFill/>
        </p:spPr>
      </p:pic>
      <p:pic>
        <p:nvPicPr>
          <p:cNvPr id="6151" name="Picture 10" descr="0-619-15907-3_09_FP06 copy3"/>
          <p:cNvPicPr>
            <a:picLocks noGrp="1" noChangeAspect="1" noChangeArrowheads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5397500"/>
            <a:ext cx="3810000" cy="850900"/>
          </a:xfrm>
          <a:noFill/>
        </p:spPr>
      </p:pic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72461-DAD8-4D3E-8046-AA4274CC66C9}" type="slidenum">
              <a:rPr lang="ar-JO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457200" y="114300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</a:rPr>
              <a:t>Suppose that there are </a:t>
            </a:r>
            <a:r>
              <a:rPr lang="en-US" sz="2000" i="1" smtClean="0">
                <a:solidFill>
                  <a:srgbClr val="FFFFFF"/>
                </a:solidFill>
                <a:latin typeface="Times New Roman" pitchFamily="18" charset="0"/>
              </a:rPr>
              <a:t>n </a:t>
            </a:r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</a:rPr>
              <a:t>elements in the array. The following expression gives </a:t>
            </a:r>
            <a:r>
              <a:rPr lang="en-US" sz="2000" smtClean="0">
                <a:solidFill>
                  <a:srgbClr val="FF0033"/>
                </a:solidFill>
                <a:latin typeface="Times New Roman" pitchFamily="18" charset="0"/>
              </a:rPr>
              <a:t>the average number of comparisons: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685800" y="327660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Times New Roman" pitchFamily="18" charset="0"/>
              </a:rPr>
              <a:t>It is known that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685800" y="454025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Times New Roman" pitchFamily="18" charset="0"/>
              </a:rPr>
              <a:t>Therefore, the following expression gives the average number of comparisons made by the sequential search in the successful case:</a:t>
            </a:r>
          </a:p>
        </p:txBody>
      </p:sp>
    </p:spTree>
    <p:extLst>
      <p:ext uri="{BB962C8B-B14F-4D97-AF65-F5344CB8AC3E}">
        <p14:creationId xmlns:p14="http://schemas.microsoft.com/office/powerpoint/2010/main" val="15063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Search Algorithms</a:t>
            </a:r>
          </a:p>
        </p:txBody>
      </p:sp>
      <p:pic>
        <p:nvPicPr>
          <p:cNvPr id="717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7391400" cy="4664075"/>
          </a:xfrm>
          <a:noFill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9BEB1-7D89-48E5-B9F9-2D35E5150496}" type="slidenum">
              <a:rPr lang="ar-JO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 outperforms a linear search</a:t>
            </a:r>
          </a:p>
          <a:p>
            <a:r>
              <a:rPr lang="en-US"/>
              <a:t>Disadvantage:</a:t>
            </a:r>
          </a:p>
          <a:p>
            <a:pPr lvl="1"/>
            <a:r>
              <a:rPr lang="en-US"/>
              <a:t>Requires a sequential storage</a:t>
            </a:r>
          </a:p>
          <a:p>
            <a:pPr lvl="1"/>
            <a:r>
              <a:rPr lang="en-US"/>
              <a:t>Not appropriate for linked lists (Why?)</a:t>
            </a:r>
          </a:p>
          <a:p>
            <a:pPr lvl="1"/>
            <a:endParaRPr lang="en-US"/>
          </a:p>
          <a:p>
            <a:r>
              <a:rPr lang="en-US"/>
              <a:t>It </a:t>
            </a:r>
            <a:r>
              <a:rPr lang="en-US" u="sng"/>
              <a:t>is</a:t>
            </a:r>
            <a:r>
              <a:rPr lang="en-US"/>
              <a:t> possible to use a linked structure which can be searched in a binary-like manner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281-5FA2-4321-9590-82A9A80C0BB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Binary Search (Refer to chapter Recursion : Recursive Binary Search)</a:t>
            </a:r>
          </a:p>
        </p:txBody>
      </p:sp>
      <p:sp>
        <p:nvSpPr>
          <p:cNvPr id="3481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Binary search can be applied to sorted lists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 Uses the “divide and conquer” technique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Compare search item to middle element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If search item is less than middle element, restrict the search to the lower half of the list</a:t>
            </a:r>
          </a:p>
          <a:p>
            <a:pPr lvl="2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Otherwise restrict the search to the upper half of the list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8795CAE-9999-42B8-B145-FBF8A9FDE922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24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Search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7011F42-DA8A-433E-B928-0202396DB4BD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25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390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505200"/>
            <a:ext cx="7600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3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Search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Search for value of 75: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3AADFAB-FA0E-44A1-908E-2B111978C5E0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26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05075"/>
            <a:ext cx="77343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4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Performance of Binary Search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Every iteration cuts size of the search list in half</a:t>
            </a:r>
          </a:p>
          <a:p>
            <a:pPr eaLnBrk="1" hangingPunct="1"/>
            <a:r>
              <a:rPr lang="en-US" altLang="en-US" smtClean="0"/>
              <a:t>If list </a:t>
            </a:r>
            <a:r>
              <a:rPr lang="en-US" altLang="en-US" i="1" smtClean="0"/>
              <a:t>L</a:t>
            </a:r>
            <a:r>
              <a:rPr lang="en-US" altLang="en-US" smtClean="0"/>
              <a:t> has 1024 = 2</a:t>
            </a:r>
            <a:r>
              <a:rPr lang="en-US" altLang="en-US" baseline="30000" smtClean="0"/>
              <a:t>10</a:t>
            </a:r>
            <a:r>
              <a:rPr lang="en-US" altLang="en-US" smtClean="0"/>
              <a:t> items</a:t>
            </a:r>
          </a:p>
          <a:p>
            <a:pPr lvl="1" eaLnBrk="1" hangingPunct="1"/>
            <a:r>
              <a:rPr lang="en-US" altLang="en-US" smtClean="0"/>
              <a:t>At most 11 iterations needed to find </a:t>
            </a:r>
            <a:r>
              <a:rPr lang="en-US" altLang="en-US" i="1" smtClean="0"/>
              <a:t>x</a:t>
            </a:r>
          </a:p>
          <a:p>
            <a:pPr eaLnBrk="1" hangingPunct="1"/>
            <a:r>
              <a:rPr lang="en-US" altLang="en-US" smtClean="0"/>
              <a:t>Every iteration makes two key comparisons</a:t>
            </a:r>
          </a:p>
          <a:p>
            <a:pPr lvl="1" eaLnBrk="1" hangingPunct="1"/>
            <a:r>
              <a:rPr lang="en-US" altLang="en-US" smtClean="0"/>
              <a:t>In this case, at most 22 key comparisons</a:t>
            </a:r>
          </a:p>
          <a:p>
            <a:pPr lvl="1" eaLnBrk="1" hangingPunct="1"/>
            <a:r>
              <a:rPr lang="en-US" altLang="en-US" smtClean="0"/>
              <a:t>Max # of comparisons = </a:t>
            </a:r>
            <a:r>
              <a:rPr lang="en-US" altLang="en-US" i="1" smtClean="0"/>
              <a:t>2log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n+2</a:t>
            </a:r>
          </a:p>
          <a:p>
            <a:pPr eaLnBrk="1" hangingPunct="1"/>
            <a:r>
              <a:rPr lang="en-US" altLang="en-US" smtClean="0"/>
              <a:t>Sequential search required 512 key comparisons (average) to find if </a:t>
            </a:r>
            <a:r>
              <a:rPr lang="en-US" altLang="en-US" i="1" smtClean="0"/>
              <a:t>x</a:t>
            </a:r>
            <a:r>
              <a:rPr lang="en-US" altLang="en-US" smtClean="0"/>
              <a:t> is in </a:t>
            </a:r>
            <a:r>
              <a:rPr lang="en-US" altLang="en-US" i="1" smtClean="0"/>
              <a:t>L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1D321C3-502A-4148-BD49-3E53FA02468A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27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Asymptotic Notation: </a:t>
            </a:r>
            <a:br>
              <a:rPr lang="en-US" altLang="en-US" dirty="0" smtClean="0"/>
            </a:br>
            <a:r>
              <a:rPr lang="en-US" altLang="en-US" dirty="0" smtClean="0"/>
              <a:t>Big-O Notation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After an algorithm is designed, it should be analyzed</a:t>
            </a:r>
          </a:p>
          <a:p>
            <a:pPr eaLnBrk="1" hangingPunct="1"/>
            <a:r>
              <a:rPr lang="en-US" altLang="en-US" smtClean="0"/>
              <a:t>May be various ways to design a particular algorithm</a:t>
            </a:r>
          </a:p>
          <a:p>
            <a:pPr lvl="1" eaLnBrk="1" hangingPunct="1"/>
            <a:r>
              <a:rPr lang="en-US" altLang="en-US" smtClean="0"/>
              <a:t>Certain algorithms take very little computer time to execute</a:t>
            </a:r>
          </a:p>
          <a:p>
            <a:pPr lvl="1" eaLnBrk="1" hangingPunct="1"/>
            <a:r>
              <a:rPr lang="en-US" altLang="en-US" smtClean="0"/>
              <a:t>Others take a considerable amount of time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4987C92-3EEA-4C2B-B0FA-ABDBD6682617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28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Asymptotic Notation: </a:t>
            </a:r>
            <a:br>
              <a:rPr lang="en-US" altLang="en-US" dirty="0" smtClean="0"/>
            </a:br>
            <a:r>
              <a:rPr lang="en-US" altLang="en-US" dirty="0" smtClean="0"/>
              <a:t>Big-O Notation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use Big-O notation to compare sequential and binary search algorithms: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6C08C30-3B25-45DE-8FC7-0E06695E252F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29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124200"/>
            <a:ext cx="7677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1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search algorithm, you can:</a:t>
            </a:r>
          </a:p>
          <a:p>
            <a:pPr lvl="1" eaLnBrk="1" hangingPunct="1"/>
            <a:r>
              <a:rPr lang="en-US" altLang="en-US" smtClean="0"/>
              <a:t>Determine whether a particular item is in a list</a:t>
            </a:r>
          </a:p>
          <a:p>
            <a:pPr lvl="1" eaLnBrk="1" hangingPunct="1"/>
            <a:r>
              <a:rPr lang="en-US" altLang="en-US" smtClean="0"/>
              <a:t>If the data is specially organized (for example, sorted), find the location in the list where a new item can be inserted</a:t>
            </a:r>
          </a:p>
          <a:p>
            <a:pPr lvl="1" eaLnBrk="1" hangingPunct="1"/>
            <a:r>
              <a:rPr lang="en-US" altLang="en-US" smtClean="0"/>
              <a:t>Find the location of an item to be deleted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217C3AD-6450-4496-A32E-6AAE0AF9B66B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Arial" charset="0"/>
              </a:rPr>
              <a:t>C++ Programming: Program Design Including Data Structures,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4993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5A3621C-24CA-4CA8-9693-D76E35D83372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30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828800"/>
            <a:ext cx="77057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4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608809-F487-4115-8D39-3A00940EAAD6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31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0292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3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399356B-7A7D-4BA8-9EDB-CEBB75DFF916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32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3538"/>
            <a:ext cx="7015163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i="1" dirty="0" smtClean="0"/>
              <a:t>f</a:t>
            </a:r>
            <a:r>
              <a:rPr lang="en-US" dirty="0" smtClean="0"/>
              <a:t> be a function of </a:t>
            </a:r>
            <a:r>
              <a:rPr lang="en-US" i="1" dirty="0"/>
              <a:t>n</a:t>
            </a:r>
          </a:p>
          <a:p>
            <a:pPr>
              <a:defRPr/>
            </a:pPr>
            <a:r>
              <a:rPr lang="en-US" u="sng" dirty="0" smtClean="0"/>
              <a:t>Asymptotic</a:t>
            </a:r>
            <a:r>
              <a:rPr lang="en-US" dirty="0" smtClean="0"/>
              <a:t>: the study of the function </a:t>
            </a:r>
            <a:r>
              <a:rPr lang="en-US" i="1" dirty="0"/>
              <a:t>f</a:t>
            </a:r>
            <a:r>
              <a:rPr lang="en-US" dirty="0" smtClean="0"/>
              <a:t> as </a:t>
            </a:r>
            <a:r>
              <a:rPr lang="en-US" i="1" dirty="0"/>
              <a:t>n</a:t>
            </a:r>
            <a:r>
              <a:rPr lang="en-US" dirty="0" smtClean="0"/>
              <a:t> becomes larger and larger without bound</a:t>
            </a:r>
          </a:p>
          <a:p>
            <a:pPr>
              <a:defRPr/>
            </a:pPr>
            <a:r>
              <a:rPr lang="en-US" dirty="0" smtClean="0"/>
              <a:t>Let f and g be real-valued, non-negative functions</a:t>
            </a:r>
          </a:p>
          <a:p>
            <a:pPr>
              <a:defRPr/>
            </a:pPr>
            <a:r>
              <a:rPr lang="en-US" i="1" dirty="0"/>
              <a:t>f(n)</a:t>
            </a:r>
            <a:r>
              <a:rPr lang="en-US" dirty="0" smtClean="0"/>
              <a:t> is </a:t>
            </a:r>
            <a:r>
              <a:rPr lang="en-US" u="sng" dirty="0" smtClean="0"/>
              <a:t>Big-O</a:t>
            </a:r>
            <a:r>
              <a:rPr lang="en-US" dirty="0" smtClean="0"/>
              <a:t> of </a:t>
            </a:r>
            <a:r>
              <a:rPr lang="en-US" i="1" dirty="0"/>
              <a:t>g(n)</a:t>
            </a:r>
            <a:r>
              <a:rPr lang="en-US" dirty="0" smtClean="0"/>
              <a:t>, written </a:t>
            </a:r>
            <a:r>
              <a:rPr lang="en-US" i="1" dirty="0"/>
              <a:t>f(n)=</a:t>
            </a:r>
            <a:r>
              <a:rPr lang="en-US" i="1" dirty="0" smtClean="0"/>
              <a:t>O(g(n)) </a:t>
            </a:r>
            <a:r>
              <a:rPr lang="en-US" dirty="0" smtClean="0"/>
              <a:t>if there are constants </a:t>
            </a:r>
            <a:r>
              <a:rPr lang="en-US" i="1" dirty="0"/>
              <a:t>c</a:t>
            </a:r>
            <a:r>
              <a:rPr lang="en-US" dirty="0" smtClean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 smtClean="0"/>
              <a:t> such that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i="1" dirty="0"/>
              <a:t>f(n)≤cg(n) </a:t>
            </a:r>
            <a:r>
              <a:rPr lang="en-US" dirty="0" smtClean="0"/>
              <a:t>for all </a:t>
            </a:r>
            <a:r>
              <a:rPr lang="en-US" i="1" dirty="0"/>
              <a:t>n ≥n</a:t>
            </a:r>
            <a:r>
              <a:rPr lang="en-US" i="1" baseline="-25000" dirty="0"/>
              <a:t>0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182A908-8C79-480F-80DD-D1CEEF437843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33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EB1E579-6C00-4D79-9CD1-88499B58E9E1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34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32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09750"/>
            <a:ext cx="77438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Asymptotic Notation: </a:t>
            </a:r>
            <a:br>
              <a:rPr lang="en-US" altLang="en-US" smtClean="0"/>
            </a:br>
            <a:r>
              <a:rPr lang="en-US" altLang="en-US" smtClean="0"/>
              <a:t>Big-O Notation (cont’d.)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09BB2AF-720F-48B5-AC54-E35DD5F6A5D5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35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80238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Arial" charset="0"/>
              </a:rPr>
              <a:t>C++ Programming: Program Design Including Data Structures,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6903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 average, a sequential search searches half the list and makes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comparisons</a:t>
            </a:r>
          </a:p>
          <a:p>
            <a:pPr lvl="1" eaLnBrk="1" hangingPunct="1"/>
            <a:r>
              <a:rPr lang="en-US" altLang="en-US" smtClean="0"/>
              <a:t>Not efficient for large lists</a:t>
            </a:r>
          </a:p>
          <a:p>
            <a:pPr eaLnBrk="1" hangingPunct="1"/>
            <a:r>
              <a:rPr lang="en-US" altLang="en-US" smtClean="0"/>
              <a:t>A binary search requires the list to be sorted</a:t>
            </a:r>
          </a:p>
          <a:p>
            <a:pPr lvl="1" eaLnBrk="1" hangingPunct="1"/>
            <a:r>
              <a:rPr lang="en-US" altLang="en-US" smtClean="0"/>
              <a:t>2log</a:t>
            </a:r>
            <a:r>
              <a:rPr lang="en-US" altLang="en-US" baseline="-25000" smtClean="0"/>
              <a:t>2</a:t>
            </a:r>
            <a:r>
              <a:rPr lang="en-US" altLang="en-US" i="1" smtClean="0"/>
              <a:t>n</a:t>
            </a:r>
            <a:r>
              <a:rPr lang="en-US" altLang="en-US" smtClean="0"/>
              <a:t> – 3 key comparisons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i="1" smtClean="0"/>
              <a:t>f</a:t>
            </a:r>
            <a:r>
              <a:rPr lang="en-US" altLang="en-US" smtClean="0"/>
              <a:t> be a function of </a:t>
            </a:r>
            <a:r>
              <a:rPr lang="en-US" altLang="en-US" i="1" smtClean="0"/>
              <a:t>n</a:t>
            </a:r>
            <a:r>
              <a:rPr lang="en-US" altLang="en-US" smtClean="0"/>
              <a:t>: by </a:t>
            </a:r>
            <a:r>
              <a:rPr lang="en-US" altLang="en-US" u="sng" smtClean="0"/>
              <a:t>asymptotic</a:t>
            </a:r>
            <a:r>
              <a:rPr lang="en-US" altLang="en-US" smtClean="0"/>
              <a:t>, we mean the study of the function </a:t>
            </a:r>
            <a:r>
              <a:rPr lang="en-US" altLang="en-US" i="1" smtClean="0"/>
              <a:t>f</a:t>
            </a:r>
            <a:r>
              <a:rPr lang="en-US" altLang="en-US" smtClean="0"/>
              <a:t> as </a:t>
            </a:r>
            <a:r>
              <a:rPr lang="en-US" altLang="en-US" i="1" smtClean="0"/>
              <a:t>n</a:t>
            </a:r>
            <a:r>
              <a:rPr lang="en-US" altLang="en-US" smtClean="0"/>
              <a:t> becomes larger and larger without bound</a:t>
            </a:r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84673FF-F2FF-47C7-837E-2AC175A1F36F}" type="slidenum">
              <a:rPr lang="en-US" altLang="en-US" sz="1200">
                <a:solidFill>
                  <a:prstClr val="white"/>
                </a:solidFill>
                <a:latin typeface="Arial" charset="0"/>
              </a:rPr>
              <a:pPr/>
              <a:t>36</a:t>
            </a:fld>
            <a:endParaRPr lang="en-US" altLang="en-US" sz="120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8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(cont’d.)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algorithm is the optimal worst-case algorithm for solving search problems by using the comparison method</a:t>
            </a:r>
          </a:p>
          <a:p>
            <a:pPr lvl="1" eaLnBrk="1" hangingPunct="1"/>
            <a:r>
              <a:rPr lang="en-US" altLang="en-US" dirty="0" smtClean="0"/>
              <a:t>To construct a search algorithm of the order less than log</a:t>
            </a:r>
            <a:r>
              <a:rPr lang="en-US" altLang="en-US" baseline="-25000" dirty="0" smtClean="0"/>
              <a:t>2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, it cannot be comparison based</a:t>
            </a:r>
          </a:p>
        </p:txBody>
      </p:sp>
      <p:sp>
        <p:nvSpPr>
          <p:cNvPr id="137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36BDFB-F3BF-4B5B-9A04-54C0919B4740}" type="slidenum">
              <a:rPr lang="en-US" altLang="en-US" sz="1200">
                <a:solidFill>
                  <a:prstClr val="white"/>
                </a:solidFill>
                <a:latin typeface="Arial" charset="0"/>
              </a:rPr>
              <a:pPr/>
              <a:t>37</a:t>
            </a:fld>
            <a:endParaRPr lang="en-US" altLang="en-US" sz="120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8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Searching and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can be organized with the help of an array or a linked list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unorderedLinkedList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unorderedArrayListType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EE315EB-9203-493A-BC6B-480CC1873E4E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4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Arial" charset="0"/>
              </a:rPr>
              <a:t>C++ Programming: Program Design Including Data Structures,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1414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 Algorithms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Key</a:t>
            </a:r>
            <a:r>
              <a:rPr lang="en-US" altLang="en-US" smtClean="0"/>
              <a:t> of the item</a:t>
            </a:r>
          </a:p>
          <a:p>
            <a:pPr lvl="1"/>
            <a:r>
              <a:rPr lang="en-US" altLang="en-US" smtClean="0"/>
              <a:t>Special member that uniquely identifies the item in the data set</a:t>
            </a:r>
          </a:p>
          <a:p>
            <a:r>
              <a:rPr lang="en-US" altLang="en-US" smtClean="0"/>
              <a:t>Key comparison: comparing the key of the search item with the key of an item in the list</a:t>
            </a:r>
          </a:p>
          <a:p>
            <a:pPr lvl="1"/>
            <a:r>
              <a:rPr lang="en-US" altLang="en-US" smtClean="0"/>
              <a:t>Can count the number of key comparisons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fld id="{F6C4388B-C13F-44BA-8205-F46FA4AED670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 eaLnBrk="0" hangingPunct="0"/>
              <a:t>5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Arial" charset="0"/>
              </a:rPr>
              <a:t>C++ Programming: Program Design Including Data Structures,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4258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r>
              <a:rPr lang="en-US" sz="2800" b="1" smtClean="0"/>
              <a:t>Imagine we have a database of students</a:t>
            </a:r>
          </a:p>
          <a:p>
            <a:r>
              <a:rPr lang="en-US" sz="2800" b="1" smtClean="0"/>
              <a:t>I want to know if Bob Smith is in my class.</a:t>
            </a:r>
          </a:p>
          <a:p>
            <a:endParaRPr lang="en-US" sz="2800" b="1" smtClean="0"/>
          </a:p>
          <a:p>
            <a:r>
              <a:rPr lang="en-US" sz="2800" b="1" smtClean="0"/>
              <a:t>I want to </a:t>
            </a:r>
            <a:r>
              <a:rPr lang="en-US" sz="2800" b="1" smtClean="0">
                <a:solidFill>
                  <a:srgbClr val="3333FF"/>
                </a:solidFill>
              </a:rPr>
              <a:t>search</a:t>
            </a:r>
            <a:r>
              <a:rPr lang="en-US" sz="2800" b="1" smtClean="0"/>
              <a:t> my database </a:t>
            </a:r>
            <a:br>
              <a:rPr lang="en-US" sz="2800" b="1" smtClean="0"/>
            </a:br>
            <a:r>
              <a:rPr lang="en-US" sz="2800" b="1" smtClean="0"/>
              <a:t>and have the module </a:t>
            </a:r>
            <a:r>
              <a:rPr lang="en-US" sz="2800" b="1" smtClean="0">
                <a:solidFill>
                  <a:srgbClr val="FF0033"/>
                </a:solidFill>
              </a:rPr>
              <a:t>print out</a:t>
            </a:r>
            <a:r>
              <a:rPr lang="en-US" sz="2800" b="1" smtClean="0"/>
              <a:t> </a:t>
            </a:r>
            <a:br>
              <a:rPr lang="en-US" sz="2800" b="1" smtClean="0"/>
            </a:br>
            <a:r>
              <a:rPr lang="en-US" sz="2800" b="1" smtClean="0"/>
              <a:t>“</a:t>
            </a:r>
            <a:r>
              <a:rPr lang="en-US" sz="2800" b="1" smtClean="0">
                <a:solidFill>
                  <a:srgbClr val="3333FF"/>
                </a:solidFill>
              </a:rPr>
              <a:t>IN THE CLASS” </a:t>
            </a:r>
            <a:r>
              <a:rPr lang="en-US" sz="2800" b="1" smtClean="0"/>
              <a:t>or </a:t>
            </a:r>
            <a:r>
              <a:rPr lang="en-US" sz="2800" b="1" smtClean="0">
                <a:solidFill>
                  <a:srgbClr val="3333FF"/>
                </a:solidFill>
              </a:rPr>
              <a:t>“NOT IN THE CLASS.”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27377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Situation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934200" cy="4114800"/>
          </a:xfrm>
        </p:spPr>
        <p:txBody>
          <a:bodyPr/>
          <a:lstStyle/>
          <a:p>
            <a:r>
              <a:rPr lang="en-US" sz="2800" b="1" smtClean="0"/>
              <a:t>I have the same student database.</a:t>
            </a:r>
          </a:p>
          <a:p>
            <a:r>
              <a:rPr lang="en-US" sz="2800" b="1" smtClean="0"/>
              <a:t>I need to </a:t>
            </a:r>
            <a:r>
              <a:rPr lang="en-US" sz="2800" b="1" smtClean="0">
                <a:solidFill>
                  <a:srgbClr val="3333FF"/>
                </a:solidFill>
              </a:rPr>
              <a:t>view</a:t>
            </a:r>
            <a:r>
              <a:rPr lang="en-US" sz="2800" b="1" smtClean="0"/>
              <a:t> Alice Jones’ grades and </a:t>
            </a:r>
            <a:r>
              <a:rPr lang="en-US" sz="2800" b="1" smtClean="0">
                <a:solidFill>
                  <a:srgbClr val="3333FF"/>
                </a:solidFill>
              </a:rPr>
              <a:t>update</a:t>
            </a:r>
            <a:r>
              <a:rPr lang="en-US" sz="2800" b="1" smtClean="0"/>
              <a:t> them.</a:t>
            </a:r>
          </a:p>
          <a:p>
            <a:endParaRPr lang="en-US" sz="2800" b="1" smtClean="0"/>
          </a:p>
          <a:p>
            <a:r>
              <a:rPr lang="en-US" sz="2800" b="1" smtClean="0"/>
              <a:t>Again, I need to </a:t>
            </a:r>
            <a:r>
              <a:rPr lang="en-US" sz="2800" b="1" smtClean="0">
                <a:solidFill>
                  <a:srgbClr val="3333FF"/>
                </a:solidFill>
              </a:rPr>
              <a:t>search</a:t>
            </a:r>
            <a:r>
              <a:rPr lang="en-US" sz="2800" b="1" smtClean="0"/>
              <a:t> the database.</a:t>
            </a:r>
          </a:p>
          <a:p>
            <a:r>
              <a:rPr lang="en-US" sz="2800" b="1" smtClean="0"/>
              <a:t>This time, I need Alice’s information </a:t>
            </a:r>
            <a:r>
              <a:rPr lang="en-US" sz="2800" b="1" smtClean="0">
                <a:solidFill>
                  <a:srgbClr val="FF0033"/>
                </a:solidFill>
              </a:rPr>
              <a:t>returned</a:t>
            </a:r>
            <a:r>
              <a:rPr lang="en-US" sz="2800" b="1" smtClean="0"/>
              <a:t> to me so I can view and modify them (i.e. </a:t>
            </a:r>
            <a:r>
              <a:rPr lang="en-US" sz="2800" b="1" smtClean="0">
                <a:solidFill>
                  <a:srgbClr val="FF0033"/>
                </a:solidFill>
              </a:rPr>
              <a:t>need access</a:t>
            </a:r>
            <a:r>
              <a:rPr lang="en-US" sz="2800" b="1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349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Scenario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6553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We have some collection</a:t>
            </a:r>
            <a:br>
              <a:rPr lang="en-US" sz="2800" b="1" smtClean="0"/>
            </a:br>
            <a:r>
              <a:rPr lang="en-US" sz="2800" b="1" smtClean="0"/>
              <a:t>(stored in an array, tree, or list)</a:t>
            </a:r>
          </a:p>
          <a:p>
            <a:pPr lvl="1">
              <a:lnSpc>
                <a:spcPct val="90000"/>
              </a:lnSpc>
            </a:pPr>
            <a:r>
              <a:rPr lang="en-US" sz="2800" b="1" smtClean="0"/>
              <a:t>May be </a:t>
            </a:r>
            <a:r>
              <a:rPr lang="en-US" sz="2800" b="1" smtClean="0">
                <a:solidFill>
                  <a:srgbClr val="3333FF"/>
                </a:solidFill>
              </a:rPr>
              <a:t>sorted</a:t>
            </a:r>
            <a:r>
              <a:rPr lang="en-US" sz="2800" b="1" smtClean="0"/>
              <a:t> or not</a:t>
            </a:r>
          </a:p>
          <a:p>
            <a:pPr lvl="1">
              <a:lnSpc>
                <a:spcPct val="90000"/>
              </a:lnSpc>
            </a:pPr>
            <a:r>
              <a:rPr lang="en-US" sz="2800" b="1" smtClean="0"/>
              <a:t>May be </a:t>
            </a:r>
            <a:r>
              <a:rPr lang="en-US" sz="2800" b="1" smtClean="0">
                <a:solidFill>
                  <a:srgbClr val="3333FF"/>
                </a:solidFill>
              </a:rPr>
              <a:t>empty</a:t>
            </a:r>
            <a:r>
              <a:rPr lang="en-US" sz="2800" b="1" smtClean="0"/>
              <a:t> or not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We want the determine if a </a:t>
            </a:r>
            <a:r>
              <a:rPr lang="en-US" sz="2800" b="1" smtClean="0">
                <a:solidFill>
                  <a:srgbClr val="3333FF"/>
                </a:solidFill>
              </a:rPr>
              <a:t>particular element</a:t>
            </a:r>
            <a:r>
              <a:rPr lang="en-US" sz="2800" b="1" smtClean="0"/>
              <a:t> is in the collection or not.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We need to search for the element.</a:t>
            </a:r>
          </a:p>
        </p:txBody>
      </p:sp>
    </p:spTree>
    <p:extLst>
      <p:ext uri="{BB962C8B-B14F-4D97-AF65-F5344CB8AC3E}">
        <p14:creationId xmlns:p14="http://schemas.microsoft.com/office/powerpoint/2010/main" val="18349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086600" cy="4495800"/>
          </a:xfrm>
        </p:spPr>
        <p:txBody>
          <a:bodyPr/>
          <a:lstStyle/>
          <a:p>
            <a:r>
              <a:rPr lang="en-US" sz="2800" b="1" smtClean="0"/>
              <a:t>Given the </a:t>
            </a:r>
            <a:r>
              <a:rPr lang="en-US" sz="2800" b="1" smtClean="0">
                <a:solidFill>
                  <a:srgbClr val="3333FF"/>
                </a:solidFill>
              </a:rPr>
              <a:t>collection</a:t>
            </a:r>
            <a:r>
              <a:rPr lang="en-US" sz="2800" b="1" smtClean="0"/>
              <a:t> and an </a:t>
            </a:r>
            <a:br>
              <a:rPr lang="en-US" sz="2800" b="1" smtClean="0"/>
            </a:br>
            <a:r>
              <a:rPr lang="en-US" sz="2800" b="1" smtClean="0">
                <a:solidFill>
                  <a:srgbClr val="3333FF"/>
                </a:solidFill>
              </a:rPr>
              <a:t>element to find</a:t>
            </a:r>
            <a:r>
              <a:rPr lang="en-US" sz="2800" b="1" smtClean="0"/>
              <a:t>…</a:t>
            </a:r>
          </a:p>
          <a:p>
            <a:r>
              <a:rPr lang="en-US" sz="2800" b="1" smtClean="0"/>
              <a:t>Determine whether the “target” element was found in the collection</a:t>
            </a:r>
          </a:p>
          <a:p>
            <a:pPr lvl="1"/>
            <a:r>
              <a:rPr lang="en-US" sz="2800" b="1" smtClean="0">
                <a:solidFill>
                  <a:srgbClr val="FF0033"/>
                </a:solidFill>
              </a:rPr>
              <a:t>Print a message</a:t>
            </a:r>
          </a:p>
          <a:p>
            <a:pPr lvl="1"/>
            <a:r>
              <a:rPr lang="en-US" sz="2800" b="1" smtClean="0">
                <a:solidFill>
                  <a:srgbClr val="FF0033"/>
                </a:solidFill>
              </a:rPr>
              <a:t>Return a value </a:t>
            </a:r>
            <a:br>
              <a:rPr lang="en-US" sz="2800" b="1" smtClean="0">
                <a:solidFill>
                  <a:srgbClr val="FF0033"/>
                </a:solidFill>
              </a:rPr>
            </a:br>
            <a:r>
              <a:rPr lang="en-US" sz="2800" b="1" smtClean="0"/>
              <a:t>(an index or pointer, etc.)</a:t>
            </a:r>
          </a:p>
          <a:p>
            <a:r>
              <a:rPr lang="en-US" sz="2800" b="1" smtClean="0">
                <a:solidFill>
                  <a:srgbClr val="3333FF"/>
                </a:solidFill>
              </a:rPr>
              <a:t>Don’t modify</a:t>
            </a:r>
            <a:r>
              <a:rPr lang="en-US" sz="2800" b="1" smtClean="0"/>
              <a:t> the collection in the search!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282700" y="17383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 </a:t>
            </a: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3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53df8b72d2b36597841041a16732d78f44d92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36964</TotalTime>
  <Words>1205</Words>
  <Application>Microsoft Office PowerPoint</Application>
  <PresentationFormat>On-screen Show (4:3)</PresentationFormat>
  <Paragraphs>239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1_Austin</vt:lpstr>
      <vt:lpstr>Apex</vt:lpstr>
      <vt:lpstr>1_Office Theme</vt:lpstr>
      <vt:lpstr>Clarity</vt:lpstr>
      <vt:lpstr>Solstice</vt:lpstr>
      <vt:lpstr>1_Apex</vt:lpstr>
      <vt:lpstr>Adjacency</vt:lpstr>
      <vt:lpstr>ECE 532</vt:lpstr>
      <vt:lpstr>Learning Outcomes</vt:lpstr>
      <vt:lpstr>Introduction</vt:lpstr>
      <vt:lpstr>Searching and Sorting Algorithms</vt:lpstr>
      <vt:lpstr>Search Algorithms</vt:lpstr>
      <vt:lpstr>An Example</vt:lpstr>
      <vt:lpstr>Another Situation</vt:lpstr>
      <vt:lpstr>The Scenario</vt:lpstr>
      <vt:lpstr>Searching</vt:lpstr>
      <vt:lpstr>Key Fields</vt:lpstr>
      <vt:lpstr>A Simple Search</vt:lpstr>
      <vt:lpstr>Searching in an Unordered Collection (Linear Search)</vt:lpstr>
      <vt:lpstr>Searching in an Unordered Collection (Linear Search)</vt:lpstr>
      <vt:lpstr>Searching in an Ordered Collection (Binary Search)</vt:lpstr>
      <vt:lpstr>Search Examples</vt:lpstr>
      <vt:lpstr>Sequential/Linear Search</vt:lpstr>
      <vt:lpstr>Sequential Search Analysis</vt:lpstr>
      <vt:lpstr>Linear Search</vt:lpstr>
      <vt:lpstr>Sequential Search</vt:lpstr>
      <vt:lpstr>Sequential/Linear Search Analysis</vt:lpstr>
      <vt:lpstr>Search Algorithms</vt:lpstr>
      <vt:lpstr>Search Algorithms</vt:lpstr>
      <vt:lpstr>Binary Search</vt:lpstr>
      <vt:lpstr>Binary Search (Refer to chapter Recursion : Recursive Binary Search)</vt:lpstr>
      <vt:lpstr>Binary Search </vt:lpstr>
      <vt:lpstr>Binary Search</vt:lpstr>
      <vt:lpstr>Performance of Binary Search</vt:lpstr>
      <vt:lpstr>Asymptotic Notation:  Big-O Notation</vt:lpstr>
      <vt:lpstr>Asymptotic Notation:  Big-O Notation</vt:lpstr>
      <vt:lpstr>Asymptotic Notation:  Big-O Notation (cont’d.)</vt:lpstr>
      <vt:lpstr>Asymptotic Notation:  Big-O Notation (cont’d.)</vt:lpstr>
      <vt:lpstr>Asymptotic Notation:  Big-O Notation (cont’d.)</vt:lpstr>
      <vt:lpstr>Asymptotic Notation:  Big-O Notation (cont’d.)</vt:lpstr>
      <vt:lpstr>Asymptotic Notation:  Big-O Notation (cont’d.)</vt:lpstr>
      <vt:lpstr>Asymptotic Notation:  Big-O Notation (cont’d.)</vt:lpstr>
      <vt:lpstr>Summary</vt:lpstr>
      <vt:lpstr>Summary (cont’d.)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502</cp:revision>
  <dcterms:created xsi:type="dcterms:W3CDTF">2015-08-28T06:37:10Z</dcterms:created>
  <dcterms:modified xsi:type="dcterms:W3CDTF">2016-11-22T06:03:08Z</dcterms:modified>
</cp:coreProperties>
</file>