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heme/themeOverride1.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9" r:id="rId2"/>
    <p:sldMasterId id="2147483995" r:id="rId3"/>
    <p:sldMasterId id="2147484007" r:id="rId4"/>
    <p:sldMasterId id="2147484032" r:id="rId5"/>
    <p:sldMasterId id="2147484045" r:id="rId6"/>
    <p:sldMasterId id="2147484063" r:id="rId7"/>
    <p:sldMasterId id="2147484069" r:id="rId8"/>
    <p:sldMasterId id="2147484105" r:id="rId9"/>
    <p:sldMasterId id="2147484117" r:id="rId10"/>
    <p:sldMasterId id="2147484129" r:id="rId11"/>
    <p:sldMasterId id="2147484141" r:id="rId12"/>
    <p:sldMasterId id="2147484153" r:id="rId13"/>
    <p:sldMasterId id="2147484165" r:id="rId14"/>
    <p:sldMasterId id="2147484177" r:id="rId15"/>
  </p:sldMasterIdLst>
  <p:notesMasterIdLst>
    <p:notesMasterId r:id="rId130"/>
  </p:notesMasterIdLst>
  <p:sldIdLst>
    <p:sldId id="582" r:id="rId16"/>
    <p:sldId id="734" r:id="rId17"/>
    <p:sldId id="735" r:id="rId18"/>
    <p:sldId id="736" r:id="rId19"/>
    <p:sldId id="740" r:id="rId20"/>
    <p:sldId id="738" r:id="rId21"/>
    <p:sldId id="746" r:id="rId22"/>
    <p:sldId id="747" r:id="rId23"/>
    <p:sldId id="748" r:id="rId24"/>
    <p:sldId id="749" r:id="rId25"/>
    <p:sldId id="750" r:id="rId26"/>
    <p:sldId id="751" r:id="rId27"/>
    <p:sldId id="752" r:id="rId28"/>
    <p:sldId id="753" r:id="rId29"/>
    <p:sldId id="754" r:id="rId30"/>
    <p:sldId id="755" r:id="rId31"/>
    <p:sldId id="756" r:id="rId32"/>
    <p:sldId id="757" r:id="rId33"/>
    <p:sldId id="758" r:id="rId34"/>
    <p:sldId id="759" r:id="rId35"/>
    <p:sldId id="741" r:id="rId36"/>
    <p:sldId id="760" r:id="rId37"/>
    <p:sldId id="761" r:id="rId38"/>
    <p:sldId id="762" r:id="rId39"/>
    <p:sldId id="858" r:id="rId40"/>
    <p:sldId id="739" r:id="rId41"/>
    <p:sldId id="745" r:id="rId42"/>
    <p:sldId id="763" r:id="rId43"/>
    <p:sldId id="773" r:id="rId44"/>
    <p:sldId id="774" r:id="rId45"/>
    <p:sldId id="775" r:id="rId46"/>
    <p:sldId id="776" r:id="rId47"/>
    <p:sldId id="777" r:id="rId48"/>
    <p:sldId id="778" r:id="rId49"/>
    <p:sldId id="779" r:id="rId50"/>
    <p:sldId id="780" r:id="rId51"/>
    <p:sldId id="781" r:id="rId52"/>
    <p:sldId id="782" r:id="rId53"/>
    <p:sldId id="783" r:id="rId54"/>
    <p:sldId id="784" r:id="rId55"/>
    <p:sldId id="785" r:id="rId56"/>
    <p:sldId id="786" r:id="rId57"/>
    <p:sldId id="787" r:id="rId58"/>
    <p:sldId id="849" r:id="rId59"/>
    <p:sldId id="850" r:id="rId60"/>
    <p:sldId id="851" r:id="rId61"/>
    <p:sldId id="852" r:id="rId62"/>
    <p:sldId id="853" r:id="rId63"/>
    <p:sldId id="854" r:id="rId64"/>
    <p:sldId id="855" r:id="rId65"/>
    <p:sldId id="856" r:id="rId66"/>
    <p:sldId id="788" r:id="rId67"/>
    <p:sldId id="789" r:id="rId68"/>
    <p:sldId id="790" r:id="rId69"/>
    <p:sldId id="791" r:id="rId70"/>
    <p:sldId id="792" r:id="rId71"/>
    <p:sldId id="793" r:id="rId72"/>
    <p:sldId id="794" r:id="rId73"/>
    <p:sldId id="795" r:id="rId74"/>
    <p:sldId id="796" r:id="rId75"/>
    <p:sldId id="797" r:id="rId76"/>
    <p:sldId id="798" r:id="rId77"/>
    <p:sldId id="799" r:id="rId78"/>
    <p:sldId id="800" r:id="rId79"/>
    <p:sldId id="801" r:id="rId80"/>
    <p:sldId id="802" r:id="rId81"/>
    <p:sldId id="803" r:id="rId82"/>
    <p:sldId id="804" r:id="rId83"/>
    <p:sldId id="805" r:id="rId84"/>
    <p:sldId id="806" r:id="rId85"/>
    <p:sldId id="807" r:id="rId86"/>
    <p:sldId id="808" r:id="rId87"/>
    <p:sldId id="809" r:id="rId88"/>
    <p:sldId id="810" r:id="rId89"/>
    <p:sldId id="811" r:id="rId90"/>
    <p:sldId id="812" r:id="rId91"/>
    <p:sldId id="813" r:id="rId92"/>
    <p:sldId id="814" r:id="rId93"/>
    <p:sldId id="815" r:id="rId94"/>
    <p:sldId id="816" r:id="rId95"/>
    <p:sldId id="817" r:id="rId96"/>
    <p:sldId id="818" r:id="rId97"/>
    <p:sldId id="819" r:id="rId98"/>
    <p:sldId id="820" r:id="rId99"/>
    <p:sldId id="821" r:id="rId100"/>
    <p:sldId id="822" r:id="rId101"/>
    <p:sldId id="823" r:id="rId102"/>
    <p:sldId id="824" r:id="rId103"/>
    <p:sldId id="825" r:id="rId104"/>
    <p:sldId id="826" r:id="rId105"/>
    <p:sldId id="827" r:id="rId106"/>
    <p:sldId id="828" r:id="rId107"/>
    <p:sldId id="829" r:id="rId108"/>
    <p:sldId id="830" r:id="rId109"/>
    <p:sldId id="831" r:id="rId110"/>
    <p:sldId id="832" r:id="rId111"/>
    <p:sldId id="833" r:id="rId112"/>
    <p:sldId id="834" r:id="rId113"/>
    <p:sldId id="835" r:id="rId114"/>
    <p:sldId id="859" r:id="rId115"/>
    <p:sldId id="836" r:id="rId116"/>
    <p:sldId id="766" r:id="rId117"/>
    <p:sldId id="841" r:id="rId118"/>
    <p:sldId id="837" r:id="rId119"/>
    <p:sldId id="842" r:id="rId120"/>
    <p:sldId id="843" r:id="rId121"/>
    <p:sldId id="838" r:id="rId122"/>
    <p:sldId id="839" r:id="rId123"/>
    <p:sldId id="860" r:id="rId124"/>
    <p:sldId id="840" r:id="rId125"/>
    <p:sldId id="844" r:id="rId126"/>
    <p:sldId id="845" r:id="rId127"/>
    <p:sldId id="848" r:id="rId128"/>
    <p:sldId id="857" r:id="rId129"/>
  </p:sldIdLst>
  <p:sldSz cx="9144000" cy="6858000" type="screen4x3"/>
  <p:notesSz cx="6858000" cy="9144000"/>
  <p:custDataLst>
    <p:tags r:id="rId1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434" autoAdjust="0"/>
  </p:normalViewPr>
  <p:slideViewPr>
    <p:cSldViewPr>
      <p:cViewPr varScale="1">
        <p:scale>
          <a:sx n="70" d="100"/>
          <a:sy n="70" d="100"/>
        </p:scale>
        <p:origin x="-1302" y="-96"/>
      </p:cViewPr>
      <p:guideLst>
        <p:guide orient="horz" pos="2160"/>
        <p:guide pos="2880"/>
      </p:guideLst>
    </p:cSldViewPr>
  </p:slideViewPr>
  <p:outlineViewPr>
    <p:cViewPr>
      <p:scale>
        <a:sx n="33" d="100"/>
        <a:sy n="33" d="100"/>
      </p:scale>
      <p:origin x="0" y="-9378"/>
    </p:cViewPr>
  </p:outlineViewPr>
  <p:notesTextViewPr>
    <p:cViewPr>
      <p:scale>
        <a:sx n="1" d="1"/>
        <a:sy n="1" d="1"/>
      </p:scale>
      <p:origin x="0" y="0"/>
    </p:cViewPr>
  </p:notesTextViewPr>
  <p:sorterViewPr>
    <p:cViewPr>
      <p:scale>
        <a:sx n="100" d="100"/>
        <a:sy n="100" d="100"/>
      </p:scale>
      <p:origin x="0" y="-2376"/>
    </p:cViewPr>
  </p:sorter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6" Type="http://schemas.openxmlformats.org/officeDocument/2006/relationships/slide" Target="slides/slide1.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28" Type="http://schemas.openxmlformats.org/officeDocument/2006/relationships/slide" Target="slides/slide113.xml"/><Relationship Id="rId5" Type="http://schemas.openxmlformats.org/officeDocument/2006/relationships/slideMaster" Target="slideMasters/slideMaster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slide" Target="slides/slide103.xml"/><Relationship Id="rId134" Type="http://schemas.openxmlformats.org/officeDocument/2006/relationships/theme" Target="theme/theme1.xml"/><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12.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124" Type="http://schemas.openxmlformats.org/officeDocument/2006/relationships/slide" Target="slides/slide109.xml"/><Relationship Id="rId129" Type="http://schemas.openxmlformats.org/officeDocument/2006/relationships/slide" Target="slides/slide114.xml"/><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slide" Target="slides/slide110.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tags" Target="tags/tag1.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slide" Target="slides/slide111.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presProps" Target="presProps.xml"/><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slide" Target="slides/slide112.xml"/><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4" Type="http://schemas.openxmlformats.org/officeDocument/2006/relationships/image" Target="../media/image62.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4" Type="http://schemas.openxmlformats.org/officeDocument/2006/relationships/image" Target="../media/image70.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B9F90-613E-4C54-AB49-A0F2D2AB4736}" type="datetimeFigureOut">
              <a:rPr lang="en-US" smtClean="0"/>
              <a:t>11/22/2016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BC694-ED1C-4544-B2BA-82F857784AB5}" type="slidenum">
              <a:rPr lang="en-US" smtClean="0"/>
              <a:t>‹#›</a:t>
            </a:fld>
            <a:endParaRPr lang="en-US"/>
          </a:p>
        </p:txBody>
      </p:sp>
    </p:spTree>
    <p:extLst>
      <p:ext uri="{BB962C8B-B14F-4D97-AF65-F5344CB8AC3E}">
        <p14:creationId xmlns:p14="http://schemas.microsoft.com/office/powerpoint/2010/main" val="75619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BA9A741-CD53-4E2C-AFD2-97BE2F4CD5E4}" type="slidenum">
              <a:rPr kumimoji="0" lang="en-US" altLang="en-US" smtClean="0">
                <a:solidFill>
                  <a:srgbClr val="000000"/>
                </a:solidFill>
              </a:rPr>
              <a:pPr>
                <a:spcBef>
                  <a:spcPct val="0"/>
                </a:spcBef>
              </a:pPr>
              <a:t>2</a:t>
            </a:fld>
            <a:endParaRPr kumimoji="0" lang="en-US" altLang="en-US" smtClean="0">
              <a:solidFill>
                <a:srgbClr val="000000"/>
              </a:solidFill>
            </a:endParaRPr>
          </a:p>
        </p:txBody>
      </p:sp>
    </p:spTree>
    <p:extLst>
      <p:ext uri="{BB962C8B-B14F-4D97-AF65-F5344CB8AC3E}">
        <p14:creationId xmlns:p14="http://schemas.microsoft.com/office/powerpoint/2010/main" val="732397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At this point, we can view the array as being split into two sides: To the left of the dotted line is the "sorted side", and to the right of the dotted line is the "unsorted side". Our goal is to push the dotted line forward, increasing the number of elements in the sorted side, until the entire array is sorted.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464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Each step of the Selectionsort works by finding the smallest element in the unsorted side. At this point, we would find the number 15 at location [5] in the unsorted side.</a:t>
            </a:r>
          </a:p>
        </p:txBody>
      </p:sp>
      <p:sp>
        <p:nvSpPr>
          <p:cNvPr id="450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33636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This small element is swapped with the number at the front of the unsorted side, as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88296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...and the effect is to increase the size of the sorted side by one element.</a:t>
            </a:r>
          </a:p>
          <a:p>
            <a:endParaRPr lang="en-US" smtClean="0">
              <a:latin typeface="Arial" panose="020B0604020202020204" pitchFamily="34" charset="0"/>
            </a:endParaRPr>
          </a:p>
          <a:p>
            <a:r>
              <a:rPr lang="en-US" smtClean="0">
                <a:latin typeface="Arial" panose="020B0604020202020204" pitchFamily="34" charset="0"/>
              </a:rPr>
              <a:t>As you can see, the sorted side always contains the smallest numbers, and those numbers are sorted from small to large. The unsorted side contains the rest of the numbers, and those numbers are in no particular order.</a:t>
            </a:r>
          </a:p>
        </p:txBody>
      </p:sp>
      <p:sp>
        <p:nvSpPr>
          <p:cNvPr id="471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38208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Again, we find the smallest entry in the unsorted side...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6125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...and swap this element with the front of the unsorted side.</a:t>
            </a:r>
          </a:p>
        </p:txBody>
      </p:sp>
      <p:sp>
        <p:nvSpPr>
          <p:cNvPr id="491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229806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The sorted side now contains the three smallest elements of the array.</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89486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Here is the array after increasing the sorted side to four elements.</a:t>
            </a:r>
          </a:p>
        </p:txBody>
      </p:sp>
      <p:sp>
        <p:nvSpPr>
          <p:cNvPr id="512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792815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And now the sorted side has five elements.</a:t>
            </a:r>
          </a:p>
          <a:p>
            <a:r>
              <a:rPr lang="en-US" smtClean="0">
                <a:latin typeface="Arial" panose="020B0604020202020204" pitchFamily="34" charset="0"/>
              </a:rPr>
              <a:t>In fact, once the unsorted side is down to a single element, the sort is completed. At this point the 5 smallest elements are in the sorted side, and so the the one largest element is left in the unsorted side.</a:t>
            </a:r>
          </a:p>
          <a:p>
            <a:r>
              <a:rPr lang="en-US" smtClean="0">
                <a:latin typeface="Arial" panose="020B0604020202020204" pitchFamily="34" charset="0"/>
              </a:rPr>
              <a:t>We are done...</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798601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...The array is sorted.</a:t>
            </a:r>
          </a:p>
          <a:p>
            <a:endParaRPr lang="en-US" smtClean="0">
              <a:latin typeface="Arial" panose="020B0604020202020204" pitchFamily="34" charset="0"/>
            </a:endParaRPr>
          </a:p>
          <a:p>
            <a:r>
              <a:rPr lang="en-US" smtClean="0">
                <a:latin typeface="Arial" panose="020B0604020202020204" pitchFamily="34" charset="0"/>
              </a:rPr>
              <a:t>The basic algorithm is easy to state and also easy to program.</a:t>
            </a:r>
          </a:p>
        </p:txBody>
      </p:sp>
      <p:sp>
        <p:nvSpPr>
          <p:cNvPr id="532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1038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24950-215A-4D1D-9640-0B8F75FF1C65}" type="slidenum">
              <a:rPr lang="en-US">
                <a:solidFill>
                  <a:srgbClr val="000000"/>
                </a:solidFill>
              </a:rPr>
              <a:pPr/>
              <a:t>3</a:t>
            </a:fld>
            <a:endParaRPr lang="en-US">
              <a:solidFill>
                <a:srgbClr val="000000"/>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747331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353A0-8EB5-465A-9946-9B865711D6DF}" type="slidenum">
              <a:rPr lang="en-US">
                <a:solidFill>
                  <a:srgbClr val="000000"/>
                </a:solidFill>
              </a:rPr>
              <a:pPr/>
              <a:t>21</a:t>
            </a:fld>
            <a:endParaRPr lang="en-US">
              <a:solidFill>
                <a:srgbClr val="000000"/>
              </a:solidFill>
            </a:endParaRPr>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1760135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F0A22-0793-4CA5-8602-AAC7E861970E}" type="slidenum">
              <a:rPr lang="en-US">
                <a:solidFill>
                  <a:srgbClr val="000000"/>
                </a:solidFill>
              </a:rPr>
              <a:pPr/>
              <a:t>22</a:t>
            </a:fld>
            <a:endParaRPr lang="en-US">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1882849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103D2-D5EA-427B-8A12-FDE8EDCCAFA7}" type="slidenum">
              <a:rPr lang="en-US">
                <a:solidFill>
                  <a:srgbClr val="000000"/>
                </a:solidFill>
              </a:rPr>
              <a:pPr/>
              <a:t>23</a:t>
            </a:fld>
            <a:endParaRPr lang="en-US">
              <a:solidFill>
                <a:srgbClr val="000000"/>
              </a:solidFill>
            </a:endParaRPr>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1264160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F2F03-2EEE-4D7F-A07D-C24291C7FA7D}" type="slidenum">
              <a:rPr lang="en-US">
                <a:solidFill>
                  <a:srgbClr val="000000"/>
                </a:solidFill>
              </a:rPr>
              <a:pPr/>
              <a:t>24</a:t>
            </a:fld>
            <a:endParaRPr lang="en-US">
              <a:solidFill>
                <a:srgbClr val="000000"/>
              </a:solidFill>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3339936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1E7FA5BF-2E86-4B43-AD66-37320933E082}" type="slidenum">
              <a:rPr kumimoji="0" lang="en-US" altLang="en-US" smtClean="0">
                <a:solidFill>
                  <a:srgbClr val="000000"/>
                </a:solidFill>
              </a:rPr>
              <a:pPr>
                <a:spcBef>
                  <a:spcPct val="0"/>
                </a:spcBef>
              </a:pPr>
              <a:t>26</a:t>
            </a:fld>
            <a:endParaRPr kumimoji="0" lang="en-US" altLang="en-US" smtClean="0">
              <a:solidFill>
                <a:srgbClr val="000000"/>
              </a:solidFill>
            </a:endParaRPr>
          </a:p>
        </p:txBody>
      </p:sp>
    </p:spTree>
    <p:extLst>
      <p:ext uri="{BB962C8B-B14F-4D97-AF65-F5344CB8AC3E}">
        <p14:creationId xmlns:p14="http://schemas.microsoft.com/office/powerpoint/2010/main" val="3121938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FB037-7F34-4E15-9C3E-907381BBB140}" type="slidenum">
              <a:rPr lang="en-US">
                <a:solidFill>
                  <a:srgbClr val="000000"/>
                </a:solidFill>
              </a:rPr>
              <a:pPr/>
              <a:t>27</a:t>
            </a:fld>
            <a:endParaRPr lang="en-US">
              <a:solidFill>
                <a:srgbClr val="000000"/>
              </a:solidFill>
            </a:endParaRPr>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3109708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EB436-8D3A-462F-9DBF-E8845EF11AD8}" type="slidenum">
              <a:rPr lang="en-US">
                <a:solidFill>
                  <a:prstClr val="black"/>
                </a:solidFill>
              </a:rPr>
              <a:pPr/>
              <a:t>28</a:t>
            </a:fld>
            <a:endParaRPr lang="en-US">
              <a:solidFill>
                <a:prstClr val="black"/>
              </a:solidFill>
            </a:endParaRPr>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3736370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Now we'll look at another sorting method called Insertionsort. The end result will be the same: The array will be sorted from smallest to largest. But the sorting method is different.</a:t>
            </a:r>
          </a:p>
          <a:p>
            <a:endParaRPr lang="en-US" smtClean="0"/>
          </a:p>
          <a:p>
            <a:r>
              <a:rPr lang="en-US" smtClean="0"/>
              <a:t>However, there are some common features. As with the Selectionsort, the Insertionsort algorithm also views the array as having a sorted side and an unsorted side, ...</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...like this.</a:t>
            </a:r>
          </a:p>
          <a:p>
            <a:endParaRPr lang="en-US" smtClean="0"/>
          </a:p>
          <a:p>
            <a:r>
              <a:rPr lang="en-US" smtClean="0"/>
              <a:t>However, in the Selectionsort, the sorted side always contained the smallest elements of the array. In the Insertionsort, the sorted side will be sorted from small to large, but the elements in the sorted side will not necessarily be the smallest entries of the array.</a:t>
            </a:r>
          </a:p>
          <a:p>
            <a:endParaRPr lang="en-US" smtClean="0"/>
          </a:p>
          <a:p>
            <a:r>
              <a:rPr lang="en-US" smtClean="0"/>
              <a:t>Because the sorted side does not need to have the smallest entries, we can start by placing one element in the sorted side--we don't need to worry about sorting just one element. But we do need to worry about how to increase the number of elements that are in the sorted side.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basic approach is to take the front element from the unsorted side...</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9049D-1EC4-4F8E-8536-0D3E506104C0}" type="slidenum">
              <a:rPr lang="en-US">
                <a:solidFill>
                  <a:srgbClr val="000000"/>
                </a:solidFill>
              </a:rPr>
              <a:pPr/>
              <a:t>4</a:t>
            </a:fld>
            <a:endParaRPr lang="en-US">
              <a:solidFill>
                <a:srgbClr val="000000"/>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919215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...and insert this element at the correct spot of the sorted side.</a:t>
            </a:r>
          </a:p>
          <a:p>
            <a:endParaRPr lang="en-US" smtClean="0"/>
          </a:p>
          <a:p>
            <a:r>
              <a:rPr lang="en-US" smtClean="0"/>
              <a:t>In this example, the front element of the unsorted side is 20. So the 20 must be inserted before the number 45 which is already in the sorted side.</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After the insertion, the sorted side contains two elements. These two elements are in order from small to large, although they are not the smallest elements in the array.</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Sometimes we are lucky and the newly inserted element is already in the right spot. This happens if the new element is larger than anything that's already in the array.</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Sometimes we are lucky twice in a row.</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actual insertion process requires a bit of work that is shown here. The first step of the insertion is to make a copy of the new element. Usually this copy is stored in a local variable. It just sits off to the side, ready for us to use whenever we need it.</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After we have safely made a copy of the new element, we start shifting elements from the end of the sorted side. These elements are shifted rightward, to create an "empty spot" for our new element to be placed.</a:t>
            </a:r>
          </a:p>
          <a:p>
            <a:r>
              <a:rPr lang="en-US" smtClean="0"/>
              <a:t>In this example we take the last element of the sorted side and shift it rightward one spot...</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...like this.</a:t>
            </a:r>
          </a:p>
          <a:p>
            <a:endParaRPr lang="en-US" smtClean="0"/>
          </a:p>
          <a:p>
            <a:r>
              <a:rPr lang="en-US" smtClean="0"/>
              <a:t>Is this the correct spot for the new element?  No, because the new element is smaller than the next element in the sorted section. So we continue shifting elements rightward...</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This is still not the correct spot for our new element, so we shift again...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...and shift one more time...</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Finally, this is the correct location for the new element. In general there are two situations that indicate the "correct location" has been found:</a:t>
            </a:r>
          </a:p>
          <a:p>
            <a:endParaRPr lang="en-US" smtClean="0"/>
          </a:p>
          <a:p>
            <a:r>
              <a:rPr lang="en-US" smtClean="0"/>
              <a:t>1. We reach the front of the array (as happened here), or</a:t>
            </a:r>
          </a:p>
          <a:p>
            <a:endParaRPr lang="en-US" smtClean="0"/>
          </a:p>
          <a:p>
            <a:r>
              <a:rPr lang="en-US" smtClean="0"/>
              <a:t>2. We reached an element that is less than or equal to the new element. </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90516-18CF-4F98-8DEC-2E67AB4CA7E7}" type="slidenum">
              <a:rPr lang="en-US">
                <a:solidFill>
                  <a:srgbClr val="000000"/>
                </a:solidFill>
              </a:rPr>
              <a:pPr/>
              <a:t>5</a:t>
            </a:fld>
            <a:endParaRPr lang="en-US">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449541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Once the correct spot is found, we copy the new element back into the array.  The number of elements in the sorted side has increased by one.</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last element of the array also needs to be inserted. Start by copying it to a safe location.</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583C4BBF-BB16-4509-A12E-80A341370288}" type="slidenum">
              <a:rPr kumimoji="0" lang="en-US" altLang="en-US">
                <a:solidFill>
                  <a:prstClr val="black"/>
                </a:solidFill>
              </a:rPr>
              <a:pPr/>
              <a:t>44</a:t>
            </a:fld>
            <a:endParaRPr kumimoji="0" lang="en-US"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5FE03-9081-4F99-B1A5-079E8BD73AF0}" type="slidenum">
              <a:rPr lang="en-US">
                <a:solidFill>
                  <a:prstClr val="black"/>
                </a:solidFill>
              </a:rPr>
              <a:pPr/>
              <a:t>45</a:t>
            </a:fld>
            <a:endParaRPr lang="en-US">
              <a:solidFill>
                <a:prstClr val="black"/>
              </a:solidFill>
            </a:endParaRPr>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2401068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D5846A67-0BCC-434A-96F2-3A4FD54C2D4A}" type="slidenum">
              <a:rPr kumimoji="0" lang="en-US" altLang="en-US">
                <a:solidFill>
                  <a:prstClr val="black"/>
                </a:solidFill>
              </a:rPr>
              <a:pPr/>
              <a:t>46</a:t>
            </a:fld>
            <a:endParaRPr kumimoji="0" lang="en-US"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BD4CED79-EDC4-4D4D-B203-C4B87559E026}" type="slidenum">
              <a:rPr kumimoji="0" lang="en-US" altLang="en-US">
                <a:solidFill>
                  <a:prstClr val="black"/>
                </a:solidFill>
              </a:rPr>
              <a:pPr/>
              <a:t>47</a:t>
            </a:fld>
            <a:endParaRPr kumimoji="0" lang="en-US"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DA3FF548-B9B1-45FF-A0EC-28D6A2538AC2}" type="slidenum">
              <a:rPr kumimoji="0" lang="en-US" altLang="en-US">
                <a:solidFill>
                  <a:prstClr val="black"/>
                </a:solidFill>
              </a:rPr>
              <a:pPr/>
              <a:t>48</a:t>
            </a:fld>
            <a:endParaRPr kumimoji="0" lang="en-US"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68D6DA58-979F-4070-B2D3-DB9EFB5C5490}" type="slidenum">
              <a:rPr kumimoji="0" lang="en-US" altLang="en-US">
                <a:solidFill>
                  <a:prstClr val="black"/>
                </a:solidFill>
              </a:rPr>
              <a:pPr/>
              <a:t>49</a:t>
            </a:fld>
            <a:endParaRPr kumimoji="0" lang="en-US"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BAF42DD8-9473-4441-A051-BF924202F38B}" type="slidenum">
              <a:rPr kumimoji="0" lang="en-US" altLang="en-US">
                <a:solidFill>
                  <a:prstClr val="black"/>
                </a:solidFill>
              </a:rPr>
              <a:pPr/>
              <a:t>50</a:t>
            </a:fld>
            <a:endParaRPr kumimoji="0" lang="en-US"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0C6B9-4C60-446F-8D80-921E39C3BC8A}" type="slidenum">
              <a:rPr lang="en-US">
                <a:solidFill>
                  <a:prstClr val="black"/>
                </a:solidFill>
              </a:rPr>
              <a:pPr/>
              <a:t>51</a:t>
            </a:fld>
            <a:endParaRPr lang="en-US">
              <a:solidFill>
                <a:prstClr val="black"/>
              </a:solidFill>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280207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08018071-A40A-4F32-9DAE-075A77EC72C7}" type="slidenum">
              <a:rPr kumimoji="0" lang="en-US" altLang="en-US" smtClean="0">
                <a:solidFill>
                  <a:srgbClr val="000000"/>
                </a:solidFill>
              </a:rPr>
              <a:pPr>
                <a:spcBef>
                  <a:spcPct val="0"/>
                </a:spcBef>
              </a:pPr>
              <a:t>6</a:t>
            </a:fld>
            <a:endParaRPr kumimoji="0" lang="en-US" altLang="en-US" smtClean="0">
              <a:solidFill>
                <a:srgbClr val="000000"/>
              </a:solidFill>
            </a:endParaRPr>
          </a:p>
        </p:txBody>
      </p:sp>
    </p:spTree>
    <p:extLst>
      <p:ext uri="{BB962C8B-B14F-4D97-AF65-F5344CB8AC3E}">
        <p14:creationId xmlns:p14="http://schemas.microsoft.com/office/powerpoint/2010/main" val="3946774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78028859-39E5-401B-B4D1-DA6BF77A5775}" type="slidenum">
              <a:rPr kumimoji="0" lang="en-US" altLang="en-US">
                <a:solidFill>
                  <a:prstClr val="black"/>
                </a:solidFill>
              </a:rPr>
              <a:pPr/>
              <a:t>101</a:t>
            </a:fld>
            <a:endParaRPr kumimoji="0" lang="en-US"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C6D7A-F1A0-49D2-AC8D-E67F0864CB43}" type="slidenum">
              <a:rPr lang="en-US">
                <a:solidFill>
                  <a:prstClr val="black"/>
                </a:solidFill>
              </a:rPr>
              <a:pPr/>
              <a:t>102</a:t>
            </a:fld>
            <a:endParaRPr lang="en-US">
              <a:solidFill>
                <a:prstClr val="black"/>
              </a:solidFill>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2165549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94C4-7D42-465F-A1C8-DCE328BACC76}" type="slidenum">
              <a:rPr lang="en-US">
                <a:solidFill>
                  <a:prstClr val="black"/>
                </a:solidFill>
              </a:rPr>
              <a:pPr/>
              <a:t>103</a:t>
            </a:fld>
            <a:endParaRPr lang="en-US">
              <a:solidFill>
                <a:prstClr val="black"/>
              </a:solidFill>
            </a:endParaRPr>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3265343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F96A9892-78E5-4C10-B433-94A317D4903B}" type="slidenum">
              <a:rPr kumimoji="0" lang="en-US" altLang="en-US">
                <a:solidFill>
                  <a:prstClr val="black"/>
                </a:solidFill>
              </a:rPr>
              <a:pPr/>
              <a:t>104</a:t>
            </a:fld>
            <a:endParaRPr kumimoji="0" lang="en-US"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B5DA9-95C4-42E3-9B5D-9239324CD8A8}" type="slidenum">
              <a:rPr lang="en-US">
                <a:solidFill>
                  <a:prstClr val="black"/>
                </a:solidFill>
              </a:rPr>
              <a:pPr/>
              <a:t>105</a:t>
            </a:fld>
            <a:endParaRPr lang="en-US">
              <a:solidFill>
                <a:prstClr val="black"/>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4128414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B1C1F-CACC-4A7E-B847-2EF242747BEE}" type="slidenum">
              <a:rPr lang="en-US">
                <a:solidFill>
                  <a:prstClr val="black"/>
                </a:solidFill>
              </a:rPr>
              <a:pPr/>
              <a:t>106</a:t>
            </a:fld>
            <a:endParaRPr lang="en-US">
              <a:solidFill>
                <a:prstClr val="black"/>
              </a:solidFill>
            </a:endParaRP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21770041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5AD48077-60C4-4593-BD2E-AACA652E3516}" type="slidenum">
              <a:rPr kumimoji="0" lang="en-US" altLang="en-US">
                <a:solidFill>
                  <a:prstClr val="black"/>
                </a:solidFill>
              </a:rPr>
              <a:pPr/>
              <a:t>107</a:t>
            </a:fld>
            <a:endParaRPr kumimoji="0" lang="en-US"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31251E93-C77C-42DB-9017-A350DAC21B41}" type="slidenum">
              <a:rPr kumimoji="0" lang="en-US" altLang="en-US">
                <a:solidFill>
                  <a:prstClr val="black"/>
                </a:solidFill>
              </a:rPr>
              <a:pPr/>
              <a:t>108</a:t>
            </a:fld>
            <a:endParaRPr kumimoji="0" lang="en-US"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8854B3D4-4014-40BF-B17E-D29806B011B6}" type="slidenum">
              <a:rPr kumimoji="0" lang="en-US" altLang="en-US">
                <a:solidFill>
                  <a:prstClr val="black"/>
                </a:solidFill>
              </a:rPr>
              <a:pPr/>
              <a:t>110</a:t>
            </a:fld>
            <a:endParaRPr kumimoji="0" lang="en-US"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30695-95D1-412C-8CF6-A919E572CE73}" type="slidenum">
              <a:rPr lang="en-US">
                <a:solidFill>
                  <a:prstClr val="black"/>
                </a:solidFill>
              </a:rPr>
              <a:pPr/>
              <a:t>111</a:t>
            </a:fld>
            <a:endParaRPr lang="en-US">
              <a:solidFill>
                <a:prstClr val="black"/>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1536501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The picture shows a graphical representation of an array which we will sort so that the smallest element ends up at the front, and the other elements increase to the largest at the end. The bar graph indicates the values which are in the array before sorting--for example the first element of the array contains the integer 45.</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958935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Arial" charset="0"/>
              </a:defRPr>
            </a:lvl1pPr>
            <a:lvl2pPr marL="742950" indent="-285750">
              <a:defRPr kumimoji="1" sz="1200">
                <a:solidFill>
                  <a:schemeClr val="tx1"/>
                </a:solidFill>
                <a:latin typeface="Arial" charset="0"/>
              </a:defRPr>
            </a:lvl2pPr>
            <a:lvl3pPr marL="1143000" indent="-228600">
              <a:defRPr kumimoji="1" sz="1200">
                <a:solidFill>
                  <a:schemeClr val="tx1"/>
                </a:solidFill>
                <a:latin typeface="Arial" charset="0"/>
              </a:defRPr>
            </a:lvl3pPr>
            <a:lvl4pPr marL="1600200" indent="-228600">
              <a:defRPr kumimoji="1" sz="1200">
                <a:solidFill>
                  <a:schemeClr val="tx1"/>
                </a:solidFill>
                <a:latin typeface="Arial" charset="0"/>
              </a:defRPr>
            </a:lvl4pPr>
            <a:lvl5pPr marL="2057400" indent="-228600">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fld id="{F39E5278-55AB-4A4D-A66E-E8129A9682DC}" type="slidenum">
              <a:rPr kumimoji="0" lang="en-US" altLang="en-US">
                <a:solidFill>
                  <a:prstClr val="black"/>
                </a:solidFill>
              </a:rPr>
              <a:pPr/>
              <a:t>112</a:t>
            </a:fld>
            <a:endParaRPr kumimoji="0" lang="en-US"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35C4D-50A9-4692-8947-85C7FC1EA144}" type="slidenum">
              <a:rPr lang="en-US">
                <a:solidFill>
                  <a:prstClr val="black"/>
                </a:solidFill>
              </a:rPr>
              <a:pPr/>
              <a:t>113</a:t>
            </a:fld>
            <a:endParaRPr lang="en-US">
              <a:solidFill>
                <a:prstClr val="black"/>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ms-MY"/>
          </a:p>
        </p:txBody>
      </p:sp>
    </p:spTree>
    <p:extLst>
      <p:ext uri="{BB962C8B-B14F-4D97-AF65-F5344CB8AC3E}">
        <p14:creationId xmlns:p14="http://schemas.microsoft.com/office/powerpoint/2010/main" val="86606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The first sorting algorithm that we'll examine is called Selectionsort. It begins by going through the entire array and finding the smallest element. In this example, the smallest element is the number 8 at location [4] of the array.</a:t>
            </a:r>
          </a:p>
        </p:txBody>
      </p:sp>
      <p:sp>
        <p:nvSpPr>
          <p:cNvPr id="409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9041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Once we have found the smallest element, that element is swapped with the first element of the array...</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6924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anose="020B0604020202020204" pitchFamily="34" charset="0"/>
              </a:rPr>
              <a:t>...like this.</a:t>
            </a:r>
          </a:p>
          <a:p>
            <a:endParaRPr lang="en-US" smtClean="0">
              <a:latin typeface="Arial" panose="020B0604020202020204" pitchFamily="34" charset="0"/>
            </a:endParaRPr>
          </a:p>
          <a:p>
            <a:r>
              <a:rPr lang="en-US" smtClean="0">
                <a:latin typeface="Arial" panose="020B0604020202020204" pitchFamily="34" charset="0"/>
              </a:rPr>
              <a:t>The smallest element is now at the front of the array, and we have taken one small step toward producing a sorted array.</a:t>
            </a:r>
          </a:p>
        </p:txBody>
      </p:sp>
      <p:sp>
        <p:nvSpPr>
          <p:cNvPr id="430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2593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E01F008-B014-440B-B6A1-A472595AFEF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050FE429-32D2-4E16-986A-090157A168D0}"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F785E2A6-EC6D-43FA-A5EA-A6123DB19C90}"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7CE758C4-9DF0-44AB-9924-2AC6F72AF45C}" type="slidenum">
              <a:rPr lang="en-US" smtClean="0">
                <a:solidFill>
                  <a:srgbClr val="000000"/>
                </a:solidFill>
              </a:rPr>
              <a:pPr/>
              <a:t>‹#›</a:t>
            </a:fld>
            <a:endParaRPr lang="en-US">
              <a:solidFill>
                <a:srgbClr val="000000"/>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1C1C1C"/>
              </a:solidFill>
            </a:endParaRPr>
          </a:p>
        </p:txBody>
      </p:sp>
      <p:sp>
        <p:nvSpPr>
          <p:cNvPr id="5" name="Footer Placeholder 4"/>
          <p:cNvSpPr>
            <a:spLocks noGrp="1"/>
          </p:cNvSpPr>
          <p:nvPr>
            <p:ph type="ftr" sz="quarter" idx="11"/>
          </p:nvPr>
        </p:nvSpPr>
        <p:spPr/>
        <p:txBody>
          <a:bodyPr/>
          <a:lstStyle/>
          <a:p>
            <a:endParaRPr lang="en-US">
              <a:solidFill>
                <a:srgbClr val="1C1C1C"/>
              </a:solidFill>
            </a:endParaRPr>
          </a:p>
        </p:txBody>
      </p:sp>
      <p:sp>
        <p:nvSpPr>
          <p:cNvPr id="6" name="Slide Number Placeholder 5"/>
          <p:cNvSpPr>
            <a:spLocks noGrp="1"/>
          </p:cNvSpPr>
          <p:nvPr>
            <p:ph type="sldNum" sz="quarter" idx="12"/>
          </p:nvPr>
        </p:nvSpPr>
        <p:spPr/>
        <p:txBody>
          <a:bodyPr/>
          <a:lstStyle/>
          <a:p>
            <a:fld id="{7A5BAA24-918B-44D4-BEB1-9A201F084292}" type="slidenum">
              <a:rPr lang="en-US" smtClean="0">
                <a:solidFill>
                  <a:srgbClr val="1C1C1C"/>
                </a:solidFill>
              </a:rPr>
              <a:pPr/>
              <a:t>‹#›</a:t>
            </a:fld>
            <a:endParaRPr lang="en-US">
              <a:solidFill>
                <a:srgbClr val="1C1C1C"/>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2C49CB2-3831-4438-997B-C70807B156B2}" type="slidenum">
              <a:rPr lang="en-US" smtClean="0">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60D13BC-5B09-4A3D-951E-2220082E4424}"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050FE429-32D2-4E16-986A-090157A168D0}"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F785E2A6-EC6D-43FA-A5EA-A6123DB19C90}"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7CE758C4-9DF0-44AB-9924-2AC6F72AF45C}" type="slidenum">
              <a:rPr lang="en-US" smtClean="0">
                <a:solidFill>
                  <a:srgbClr val="000000"/>
                </a:solidFill>
              </a:rPr>
              <a:pPr/>
              <a:t>‹#›</a:t>
            </a:fld>
            <a:endParaRPr lang="en-US">
              <a:solidFill>
                <a:srgbClr val="000000"/>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D83228B-5575-47C7-8762-27C7FA0C368B}" type="slidenum">
              <a:rPr lang="en-US"/>
              <a:pPr>
                <a:defRPr/>
              </a:pPr>
              <a:t>‹#›</a:t>
            </a:fld>
            <a:endParaRPr lang="en-US"/>
          </a:p>
        </p:txBody>
      </p:sp>
    </p:spTree>
    <p:extLst>
      <p:ext uri="{BB962C8B-B14F-4D97-AF65-F5344CB8AC3E}">
        <p14:creationId xmlns:p14="http://schemas.microsoft.com/office/powerpoint/2010/main" val="365093834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defRPr/>
            </a:pPr>
            <a:endParaRPr lang="en-US" dirty="0">
              <a:solidFill>
                <a:prstClr val="white"/>
              </a:solidFill>
            </a:endParaRPr>
          </a:p>
        </p:txBody>
      </p:sp>
      <p:sp>
        <p:nvSpPr>
          <p:cNvPr id="6" name="Slide Number Placeholder 5"/>
          <p:cNvSpPr>
            <a:spLocks noGrp="1"/>
          </p:cNvSpPr>
          <p:nvPr>
            <p:ph type="sldNum" sz="quarter" idx="12"/>
          </p:nvPr>
        </p:nvSpPr>
        <p:spPr/>
        <p:txBody>
          <a:bodyPr/>
          <a:lstStyle/>
          <a:p>
            <a:pPr>
              <a:defRPr/>
            </a:pPr>
            <a:fld id="{2DC171BB-E722-4641-AD42-17A58FD83EF7}" type="slidenum">
              <a:rPr lang="en-US" altLang="en-US" smtClean="0">
                <a:solidFill>
                  <a:prstClr val="white"/>
                </a:solidFill>
              </a:rPr>
              <a:pPr>
                <a:defRPr/>
              </a:pPr>
              <a:t>‹#›</a:t>
            </a:fld>
            <a:endParaRPr lang="en-US" altLang="en-US">
              <a:solidFill>
                <a:prstClr val="white"/>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p>
            <a:pPr>
              <a:defRPr/>
            </a:pPr>
            <a:fld id="{BD01FB9A-7DF8-4A83-92A1-9C94BBC55C54}" type="slidenum">
              <a:rPr lang="en-US" altLang="en-US" smtClean="0">
                <a:solidFill>
                  <a:prstClr val="white"/>
                </a:solidFill>
              </a:rPr>
              <a:pPr>
                <a:defRPr/>
              </a:pPr>
              <a:t>‹#›</a:t>
            </a:fld>
            <a:endParaRPr lang="en-US" altLang="en-US">
              <a:solidFill>
                <a:prstClr val="white"/>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p>
            <a:pPr>
              <a:defRPr/>
            </a:pPr>
            <a:fld id="{2D3551FB-B4E7-4E2D-BC8E-483B73DF87F3}" type="slidenum">
              <a:rPr lang="en-US" altLang="en-US" smtClean="0">
                <a:solidFill>
                  <a:prstClr val="white"/>
                </a:solidFill>
              </a:rPr>
              <a:pPr>
                <a:defRPr/>
              </a:pPr>
              <a:t>‹#›</a:t>
            </a:fld>
            <a:endParaRPr lang="en-US" altLang="en-US">
              <a:solidFill>
                <a:prstClr val="white"/>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defRPr/>
            </a:pPr>
            <a:endParaRPr lang="en-US" dirty="0">
              <a:solidFill>
                <a:prstClr val="white"/>
              </a:solidFill>
            </a:endParaRPr>
          </a:p>
        </p:txBody>
      </p:sp>
      <p:sp>
        <p:nvSpPr>
          <p:cNvPr id="4" name="Slide Number Placeholder 3"/>
          <p:cNvSpPr>
            <a:spLocks noGrp="1"/>
          </p:cNvSpPr>
          <p:nvPr>
            <p:ph type="sldNum" sz="quarter" idx="12"/>
          </p:nvPr>
        </p:nvSpPr>
        <p:spPr/>
        <p:txBody>
          <a:bodyPr/>
          <a:lstStyle/>
          <a:p>
            <a:pPr>
              <a:defRPr/>
            </a:pPr>
            <a:fld id="{A12EE195-8210-4655-ACBE-3841DDA1FF42}" type="slidenum">
              <a:rPr lang="en-US" altLang="en-US" smtClean="0">
                <a:solidFill>
                  <a:prstClr val="white"/>
                </a:solidFill>
              </a:rPr>
              <a:pPr>
                <a:defRPr/>
              </a:pPr>
              <a:t>‹#›</a:t>
            </a:fld>
            <a:endParaRPr lang="en-US" altLang="en-US">
              <a:solidFill>
                <a:prstClr val="white"/>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dirty="0">
              <a:solidFill>
                <a:prstClr val="white"/>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7AC02C94-2B50-4C17-BE96-A5196EF7341D}" type="slidenum">
              <a:rPr lang="en-US" altLang="en-US" smtClean="0">
                <a:solidFill>
                  <a:prstClr val="white"/>
                </a:solidFill>
              </a:rPr>
              <a:pPr fontAlgn="base">
                <a:spcBef>
                  <a:spcPct val="0"/>
                </a:spcBef>
                <a:spcAft>
                  <a:spcPct val="0"/>
                </a:spcAft>
                <a:defRPr/>
              </a:pPr>
              <a:t>‹#›</a:t>
            </a:fld>
            <a:endParaRPr lang="en-US" altLang="en-US">
              <a:solidFill>
                <a:prstClr val="white"/>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E01F008-B014-440B-B6A1-A472595AFEF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solidFill>
                <a:srgbClr val="1C1C1C"/>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1C1C1C"/>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A5BAA24-918B-44D4-BEB1-9A201F084292}" type="slidenum">
              <a:rPr lang="en-US" smtClean="0">
                <a:solidFill>
                  <a:srgbClr val="1C1C1C"/>
                </a:solidFill>
              </a:rPr>
              <a:pPr/>
              <a:t>‹#›</a:t>
            </a:fld>
            <a:endParaRPr lang="en-US">
              <a:solidFill>
                <a:srgbClr val="1C1C1C"/>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solidFill>
                <a:srgbClr val="000000"/>
              </a:solidFill>
            </a:endParaRPr>
          </a:p>
        </p:txBody>
      </p:sp>
      <p:sp>
        <p:nvSpPr>
          <p:cNvPr id="9" name="Slide Number Placeholder 8"/>
          <p:cNvSpPr>
            <a:spLocks noGrp="1"/>
          </p:cNvSpPr>
          <p:nvPr>
            <p:ph type="sldNum" sz="quarter" idx="15"/>
          </p:nvPr>
        </p:nvSpPr>
        <p:spPr/>
        <p:txBody>
          <a:bodyPr rtlCol="0"/>
          <a:lstStyle/>
          <a:p>
            <a:fld id="{22C49CB2-3831-4438-997B-C70807B156B2}" type="slidenum">
              <a:rPr lang="en-US" smtClean="0">
                <a:solidFill>
                  <a:srgbClr val="000000"/>
                </a:solidFill>
              </a:rPr>
              <a:pPr/>
              <a:t>‹#›</a:t>
            </a:fld>
            <a:endParaRPr lang="en-US">
              <a:solidFill>
                <a:srgbClr val="000000"/>
              </a:solidFill>
            </a:endParaRPr>
          </a:p>
        </p:txBody>
      </p:sp>
      <p:sp>
        <p:nvSpPr>
          <p:cNvPr id="10" name="Footer Placeholder 9"/>
          <p:cNvSpPr>
            <a:spLocks noGrp="1"/>
          </p:cNvSpPr>
          <p:nvPr>
            <p:ph type="ftr" sz="quarter" idx="16"/>
          </p:nvPr>
        </p:nvSpPr>
        <p:spPr/>
        <p:txBody>
          <a:bodyPr rtlCol="0"/>
          <a:lstStyle/>
          <a:p>
            <a:endParaRPr lang="en-US">
              <a:solidFill>
                <a:srgbClr val="000000"/>
              </a:solidFill>
            </a:endParaRPr>
          </a:p>
        </p:txBody>
      </p:sp>
    </p:spTree>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solidFill>
                <a:srgbClr val="000000"/>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000000"/>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60D13BC-5B09-4A3D-951E-2220082E4424}" type="slidenum">
              <a:rPr lang="en-US" smtClean="0">
                <a:solidFill>
                  <a:srgbClr val="000000"/>
                </a:solidFill>
              </a:rPr>
              <a:pPr/>
              <a:t>‹#›</a:t>
            </a:fld>
            <a:endParaRPr lang="en-US">
              <a:solidFill>
                <a:srgbClr val="000000"/>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solidFill>
                <a:srgbClr val="000000"/>
              </a:solidFill>
            </a:endParaRPr>
          </a:p>
        </p:txBody>
      </p:sp>
      <p:sp>
        <p:nvSpPr>
          <p:cNvPr id="7" name="Slide Number Placeholder 6"/>
          <p:cNvSpPr>
            <a:spLocks noGrp="1"/>
          </p:cNvSpPr>
          <p:nvPr>
            <p:ph type="sldNum" sz="quarter" idx="11"/>
          </p:nvPr>
        </p:nvSpPr>
        <p:spPr/>
        <p:txBody>
          <a:bodyPr rtlCol="0"/>
          <a:lstStyle/>
          <a:p>
            <a:fld id="{050FE429-32D2-4E16-986A-090157A168D0}" type="slidenum">
              <a:rPr lang="en-US" smtClean="0">
                <a:solidFill>
                  <a:srgbClr val="000000"/>
                </a:solidFill>
              </a:rPr>
              <a:pPr/>
              <a:t>‹#›</a:t>
            </a:fld>
            <a:endParaRPr lang="en-US">
              <a:solidFill>
                <a:srgbClr val="000000"/>
              </a:solidFill>
            </a:endParaRPr>
          </a:p>
        </p:txBody>
      </p:sp>
      <p:sp>
        <p:nvSpPr>
          <p:cNvPr id="8" name="Footer Placeholder 7"/>
          <p:cNvSpPr>
            <a:spLocks noGrp="1"/>
          </p:cNvSpPr>
          <p:nvPr>
            <p:ph type="ftr" sz="quarter" idx="12"/>
          </p:nvPr>
        </p:nvSpPr>
        <p:spPr/>
        <p:txBody>
          <a:bodyPr rtlCol="0"/>
          <a:lstStyle/>
          <a:p>
            <a:endParaRPr lang="en-US">
              <a:solidFill>
                <a:srgbClr val="000000"/>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solidFill>
                <a:srgbClr val="000000"/>
              </a:solidFill>
            </a:endParaRPr>
          </a:p>
        </p:txBody>
      </p:sp>
      <p:sp>
        <p:nvSpPr>
          <p:cNvPr id="22" name="Slide Number Placeholder 21"/>
          <p:cNvSpPr>
            <a:spLocks noGrp="1"/>
          </p:cNvSpPr>
          <p:nvPr>
            <p:ph type="sldNum" sz="quarter" idx="15"/>
          </p:nvPr>
        </p:nvSpPr>
        <p:spPr/>
        <p:txBody>
          <a:bodyPr rtlCol="0"/>
          <a:lstStyle/>
          <a:p>
            <a:fld id="{F785E2A6-EC6D-43FA-A5EA-A6123DB19C90}" type="slidenum">
              <a:rPr lang="en-US" smtClean="0">
                <a:solidFill>
                  <a:srgbClr val="000000"/>
                </a:solidFill>
              </a:rPr>
              <a:pPr/>
              <a:t>‹#›</a:t>
            </a:fld>
            <a:endParaRPr lang="en-US">
              <a:solidFill>
                <a:srgbClr val="000000"/>
              </a:solidFill>
            </a:endParaRPr>
          </a:p>
        </p:txBody>
      </p:sp>
      <p:sp>
        <p:nvSpPr>
          <p:cNvPr id="23" name="Footer Placeholder 22"/>
          <p:cNvSpPr>
            <a:spLocks noGrp="1"/>
          </p:cNvSpPr>
          <p:nvPr>
            <p:ph type="ftr" sz="quarter" idx="16"/>
          </p:nvPr>
        </p:nvSpPr>
        <p:spPr/>
        <p:txBody>
          <a:bodyPr rtlCol="0"/>
          <a:lstStyle/>
          <a:p>
            <a:endParaRPr lang="en-US">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solidFill>
                <a:srgbClr val="000000"/>
              </a:solidFill>
            </a:endParaRPr>
          </a:p>
        </p:txBody>
      </p:sp>
      <p:sp>
        <p:nvSpPr>
          <p:cNvPr id="18" name="Slide Number Placeholder 17"/>
          <p:cNvSpPr>
            <a:spLocks noGrp="1"/>
          </p:cNvSpPr>
          <p:nvPr>
            <p:ph type="sldNum" sz="quarter" idx="11"/>
          </p:nvPr>
        </p:nvSpPr>
        <p:spPr/>
        <p:txBody>
          <a:bodyPr rtlCol="0"/>
          <a:lstStyle/>
          <a:p>
            <a:fld id="{7CE758C4-9DF0-44AB-9924-2AC6F72AF45C}" type="slidenum">
              <a:rPr lang="en-US" smtClean="0">
                <a:solidFill>
                  <a:srgbClr val="000000"/>
                </a:solidFill>
              </a:rPr>
              <a:pPr/>
              <a:t>‹#›</a:t>
            </a:fld>
            <a:endParaRPr lang="en-US">
              <a:solidFill>
                <a:srgbClr val="000000"/>
              </a:solidFill>
            </a:endParaRPr>
          </a:p>
        </p:txBody>
      </p:sp>
      <p:sp>
        <p:nvSpPr>
          <p:cNvPr id="21" name="Footer Placeholder 20"/>
          <p:cNvSpPr>
            <a:spLocks noGrp="1"/>
          </p:cNvSpPr>
          <p:nvPr>
            <p:ph type="ftr" sz="quarter" idx="12"/>
          </p:nvPr>
        </p:nvSpPr>
        <p:spPr/>
        <p:txBody>
          <a:bodyPr rtlCol="0"/>
          <a:lstStyle/>
          <a:p>
            <a:endParaRPr lang="en-US">
              <a:solidFill>
                <a:srgbClr val="000000"/>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1C1C1C"/>
              </a:solidFill>
            </a:endParaRPr>
          </a:p>
        </p:txBody>
      </p:sp>
      <p:sp>
        <p:nvSpPr>
          <p:cNvPr id="5" name="Footer Placeholder 4"/>
          <p:cNvSpPr>
            <a:spLocks noGrp="1"/>
          </p:cNvSpPr>
          <p:nvPr>
            <p:ph type="ftr" sz="quarter" idx="11"/>
          </p:nvPr>
        </p:nvSpPr>
        <p:spPr/>
        <p:txBody>
          <a:bodyPr/>
          <a:lstStyle/>
          <a:p>
            <a:endParaRPr lang="en-US">
              <a:solidFill>
                <a:srgbClr val="1C1C1C"/>
              </a:solidFill>
            </a:endParaRPr>
          </a:p>
        </p:txBody>
      </p:sp>
      <p:sp>
        <p:nvSpPr>
          <p:cNvPr id="6" name="Slide Number Placeholder 5"/>
          <p:cNvSpPr>
            <a:spLocks noGrp="1"/>
          </p:cNvSpPr>
          <p:nvPr>
            <p:ph type="sldNum" sz="quarter" idx="12"/>
          </p:nvPr>
        </p:nvSpPr>
        <p:spPr/>
        <p:txBody>
          <a:bodyPr/>
          <a:lstStyle/>
          <a:p>
            <a:fld id="{7A5BAA24-918B-44D4-BEB1-9A201F084292}" type="slidenum">
              <a:rPr lang="en-US" smtClean="0">
                <a:solidFill>
                  <a:srgbClr val="1C1C1C"/>
                </a:solidFill>
              </a:rPr>
              <a:pPr/>
              <a:t>‹#›</a:t>
            </a:fld>
            <a:endParaRPr lang="en-US">
              <a:solidFill>
                <a:srgbClr val="1C1C1C"/>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2C49CB2-3831-4438-997B-C70807B156B2}" type="slidenum">
              <a:rPr lang="en-US" smtClean="0">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60D13BC-5B09-4A3D-951E-2220082E4424}"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050FE429-32D2-4E16-986A-090157A168D0}"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F785E2A6-EC6D-43FA-A5EA-A6123DB19C90}"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7CE758C4-9DF0-44AB-9924-2AC6F72AF45C}" type="slidenum">
              <a:rPr lang="en-US" smtClean="0">
                <a:solidFill>
                  <a:srgbClr val="000000"/>
                </a:solidFill>
              </a:rPr>
              <a:pPr/>
              <a:t>‹#›</a:t>
            </a:fld>
            <a:endParaRPr lang="en-US">
              <a:solidFill>
                <a:srgbClr val="000000"/>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E01F008-B014-440B-B6A1-A472595AFEF3}" type="slidenum">
              <a:rPr lang="en-US" smtClean="0"/>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1C1C1C"/>
              </a:solidFill>
            </a:endParaRPr>
          </a:p>
        </p:txBody>
      </p:sp>
      <p:sp>
        <p:nvSpPr>
          <p:cNvPr id="5" name="Footer Placeholder 4"/>
          <p:cNvSpPr>
            <a:spLocks noGrp="1"/>
          </p:cNvSpPr>
          <p:nvPr>
            <p:ph type="ftr" sz="quarter" idx="11"/>
          </p:nvPr>
        </p:nvSpPr>
        <p:spPr/>
        <p:txBody>
          <a:bodyPr/>
          <a:lstStyle/>
          <a:p>
            <a:endParaRPr lang="en-US">
              <a:solidFill>
                <a:srgbClr val="1C1C1C"/>
              </a:solidFill>
            </a:endParaRPr>
          </a:p>
        </p:txBody>
      </p:sp>
      <p:sp>
        <p:nvSpPr>
          <p:cNvPr id="6" name="Slide Number Placeholder 5"/>
          <p:cNvSpPr>
            <a:spLocks noGrp="1"/>
          </p:cNvSpPr>
          <p:nvPr>
            <p:ph type="sldNum" sz="quarter" idx="12"/>
          </p:nvPr>
        </p:nvSpPr>
        <p:spPr/>
        <p:txBody>
          <a:bodyPr/>
          <a:lstStyle/>
          <a:p>
            <a:fld id="{7A5BAA24-918B-44D4-BEB1-9A201F084292}" type="slidenum">
              <a:rPr lang="en-US" smtClean="0">
                <a:solidFill>
                  <a:srgbClr val="1C1C1C"/>
                </a:solidFill>
              </a:rPr>
              <a:pPr/>
              <a:t>‹#›</a:t>
            </a:fld>
            <a:endParaRPr lang="en-US">
              <a:solidFill>
                <a:srgbClr val="1C1C1C"/>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2C49CB2-3831-4438-997B-C70807B156B2}" type="slidenum">
              <a:rPr lang="en-US" smtClean="0">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60D13BC-5B09-4A3D-951E-2220082E4424}"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050FE429-32D2-4E16-986A-090157A168D0}"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F785E2A6-EC6D-43FA-A5EA-A6123DB19C90}" type="slidenum">
              <a:rPr lang="en-US" smtClean="0">
                <a:solidFill>
                  <a:srgbClr val="000000"/>
                </a:solidFill>
              </a:rPr>
              <a:pPr/>
              <a:t>‹#›</a:t>
            </a:fld>
            <a:endParaRPr lang="en-US">
              <a:solidFill>
                <a:srgbClr val="000000"/>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7CE758C4-9DF0-44AB-9924-2AC6F72AF45C}" type="slidenum">
              <a:rPr lang="en-US" smtClean="0">
                <a:solidFill>
                  <a:srgbClr val="000000"/>
                </a:solidFill>
              </a:rPr>
              <a:pPr/>
              <a:t>‹#›</a:t>
            </a:fld>
            <a:endParaRPr lang="en-US">
              <a:solidFill>
                <a:srgbClr val="000000"/>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438400"/>
            <a:ext cx="9009063" cy="1052513"/>
            <a:chOff x="0" y="1536"/>
            <a:chExt cx="5675" cy="663"/>
          </a:xfrm>
        </p:grpSpPr>
        <p:grpSp>
          <p:nvGrpSpPr>
            <p:cNvPr id="65539" name="Group 3"/>
            <p:cNvGrpSpPr>
              <a:grpSpLocks/>
            </p:cNvGrpSpPr>
            <p:nvPr/>
          </p:nvGrpSpPr>
          <p:grpSpPr bwMode="auto">
            <a:xfrm>
              <a:off x="183" y="1604"/>
              <a:ext cx="448" cy="299"/>
              <a:chOff x="720" y="336"/>
              <a:chExt cx="624" cy="432"/>
            </a:xfrm>
          </p:grpSpPr>
          <p:sp>
            <p:nvSpPr>
              <p:cNvPr id="6554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grpSp>
          <p:nvGrpSpPr>
            <p:cNvPr id="65542" name="Group 6"/>
            <p:cNvGrpSpPr>
              <a:grpSpLocks/>
            </p:cNvGrpSpPr>
            <p:nvPr/>
          </p:nvGrpSpPr>
          <p:grpSpPr bwMode="auto">
            <a:xfrm>
              <a:off x="261" y="1870"/>
              <a:ext cx="465" cy="299"/>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sp>
          <p:nvSpPr>
            <p:cNvPr id="655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55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solidFill>
                <a:srgbClr val="1C1C1C"/>
              </a:solidFill>
            </a:endParaRPr>
          </a:p>
        </p:txBody>
      </p:sp>
      <p:sp>
        <p:nvSpPr>
          <p:cNvPr id="655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655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A5BAA24-918B-44D4-BEB1-9A201F08429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51352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2C49CB2-3831-4438-997B-C70807B156B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406197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60D13BC-5B09-4A3D-951E-2220082E44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81654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828091-425D-4BEB-8F20-038A357A88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93168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9C9B442-5547-4D84-9303-71472179EE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10360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50FE429-32D2-4E16-986A-090157A168D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2053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048E09A-6E86-4734-8B33-B9BA31FBAA7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7320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785E2A6-EC6D-43FA-A5EA-A6123DB19C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7687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s-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CE758C4-9DF0-44AB-9924-2AC6F72AF4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11523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1C3ABA0-5365-4F75-A32A-A1ACB0E6456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1322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0142A5A-A18B-4212-B5ED-C3FE4CFD4F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02945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728032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8797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14310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382550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306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9600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1234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752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9778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988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3638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Tree>
    <p:extLst>
      <p:ext uri="{BB962C8B-B14F-4D97-AF65-F5344CB8AC3E}">
        <p14:creationId xmlns:p14="http://schemas.microsoft.com/office/powerpoint/2010/main" val="33166910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216333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3498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106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04549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95338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92061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2403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77868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70415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92597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34284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Tree>
    <p:extLst>
      <p:ext uri="{BB962C8B-B14F-4D97-AF65-F5344CB8AC3E}">
        <p14:creationId xmlns:p14="http://schemas.microsoft.com/office/powerpoint/2010/main" val="40805510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21A7DC2-6288-468B-93E0-59D415098B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4915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53B100-6445-437F-84A3-BDB40C6FEE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883824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6F1340C-53C9-45C4-86A2-67F886BA3A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60710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872308B-F4E3-4F4D-B5C4-46E61666DF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22279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41AE20D-9787-420F-A2DB-E0528233F1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838978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56ADFD-4A01-496D-A85A-A8443D67E0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82296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EE960D-EAEF-4D05-8B71-743B99B8C6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17380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DC74A8D-413F-4DBA-993B-10C6406D06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4805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A229CD1-10D8-41C3-AE8D-09ED602633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389231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6839ED-5CEF-43A7-B550-4B4D18915CE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52905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ADA5CA1-B9CB-4E47-949B-1D6C7D8A5E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1712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6858000"/>
            <a:chOff x="0" y="0"/>
            <a:chExt cx="9144000" cy="6858000"/>
          </a:xfrm>
        </p:grpSpPr>
        <p:sp>
          <p:nvSpPr>
            <p:cNvPr id="5" name="Rectangle 4"/>
            <p:cNvSpPr/>
            <p:nvPr userDrawn="1"/>
          </p:nvSpPr>
          <p:spPr>
            <a:xfrm>
              <a:off x="0" y="2133600"/>
              <a:ext cx="9144000" cy="47244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ln>
                  <a:solidFill>
                    <a:srgbClr val="800000"/>
                  </a:solidFill>
                </a:ln>
                <a:solidFill>
                  <a:prstClr val="white"/>
                </a:solidFill>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b="53711"/>
            <a:stretch>
              <a:fillRect/>
            </a:stretch>
          </p:blipFill>
          <p:spPr bwMode="auto">
            <a:xfrm>
              <a:off x="0" y="0"/>
              <a:ext cx="9144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6324600"/>
              <a:ext cx="2200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685800" y="2130425"/>
            <a:ext cx="7772400" cy="2670175"/>
          </a:xfrm>
        </p:spPr>
        <p:txBody>
          <a:bodyPr/>
          <a:lstStyle>
            <a:lvl1pPr>
              <a:defRPr sz="4400">
                <a:solidFill>
                  <a:schemeClr val="bg1"/>
                </a:solidFill>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953000"/>
            <a:ext cx="6400800" cy="685800"/>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059702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5AD36C77-12D1-4E47-91C1-4591ABB2EB43}" type="slidenum">
              <a:rPr lang="en-US" altLang="en-US">
                <a:solidFill>
                  <a:prstClr val="white"/>
                </a:solidFill>
              </a:rPr>
              <a:pPr/>
              <a:t>‹#›</a:t>
            </a:fld>
            <a:endParaRPr lang="en-US" altLang="en-US">
              <a:solidFill>
                <a:prstClr val="white"/>
              </a:solidFill>
            </a:endParaRPr>
          </a:p>
        </p:txBody>
      </p:sp>
      <p:sp>
        <p:nvSpPr>
          <p:cNvPr id="5" name="Footer Placeholder 8"/>
          <p:cNvSpPr>
            <a:spLocks noGrp="1"/>
          </p:cNvSpPr>
          <p:nvPr>
            <p:ph type="ftr" sz="quarter" idx="11"/>
          </p:nvPr>
        </p:nvSpPr>
        <p:spPr/>
        <p:txBody>
          <a:bodyPr/>
          <a:lstStyle>
            <a:lvl1pPr>
              <a:defRPr/>
            </a:lvl1pPr>
          </a:lstStyle>
          <a:p>
            <a:pPr>
              <a:defRPr/>
            </a:pPr>
            <a:endParaRPr lang="en-US" dirty="0">
              <a:solidFill>
                <a:prstClr val="white"/>
              </a:solidFill>
            </a:endParaRPr>
          </a:p>
        </p:txBody>
      </p:sp>
    </p:spTree>
    <p:extLst>
      <p:ext uri="{BB962C8B-B14F-4D97-AF65-F5344CB8AC3E}">
        <p14:creationId xmlns:p14="http://schemas.microsoft.com/office/powerpoint/2010/main" val="308410026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1534BA84-108A-4CEE-B37A-5E32EE4DD28C}" type="slidenum">
              <a:rPr lang="en-US" altLang="en-US">
                <a:solidFill>
                  <a:prstClr val="white"/>
                </a:solidFill>
              </a:rPr>
              <a:pPr/>
              <a:t>‹#›</a:t>
            </a:fld>
            <a:endParaRPr lang="en-US" altLang="en-US">
              <a:solidFill>
                <a:prstClr val="white"/>
              </a:solidFill>
            </a:endParaRPr>
          </a:p>
        </p:txBody>
      </p:sp>
      <p:sp>
        <p:nvSpPr>
          <p:cNvPr id="6" name="Footer Placeholder 8"/>
          <p:cNvSpPr>
            <a:spLocks noGrp="1"/>
          </p:cNvSpPr>
          <p:nvPr>
            <p:ph type="ftr" sz="quarter" idx="11"/>
          </p:nvPr>
        </p:nvSpPr>
        <p:spPr/>
        <p:txBody>
          <a:bodyPr/>
          <a:lstStyle>
            <a:lvl1pPr>
              <a:defRPr/>
            </a:lvl1pPr>
          </a:lstStyle>
          <a:p>
            <a:pPr>
              <a:defRPr/>
            </a:pPr>
            <a:endParaRPr lang="en-US" dirty="0">
              <a:solidFill>
                <a:prstClr val="white"/>
              </a:solidFill>
            </a:endParaRPr>
          </a:p>
        </p:txBody>
      </p:sp>
    </p:spTree>
    <p:extLst>
      <p:ext uri="{BB962C8B-B14F-4D97-AF65-F5344CB8AC3E}">
        <p14:creationId xmlns:p14="http://schemas.microsoft.com/office/powerpoint/2010/main" val="20181392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34370D77-0699-4B7D-A863-C76079F4097A}" type="slidenum">
              <a:rPr lang="en-US" altLang="en-US">
                <a:solidFill>
                  <a:prstClr val="white"/>
                </a:solidFill>
              </a:rPr>
              <a:pPr/>
              <a:t>‹#›</a:t>
            </a:fld>
            <a:endParaRPr lang="en-US" altLang="en-US">
              <a:solidFill>
                <a:prstClr val="white"/>
              </a:solidFill>
            </a:endParaRPr>
          </a:p>
        </p:txBody>
      </p:sp>
      <p:sp>
        <p:nvSpPr>
          <p:cNvPr id="4" name="Footer Placeholder 8"/>
          <p:cNvSpPr>
            <a:spLocks noGrp="1"/>
          </p:cNvSpPr>
          <p:nvPr>
            <p:ph type="ftr" sz="quarter" idx="11"/>
          </p:nvPr>
        </p:nvSpPr>
        <p:spPr/>
        <p:txBody>
          <a:bodyPr/>
          <a:lstStyle>
            <a:lvl1pPr>
              <a:defRPr/>
            </a:lvl1pPr>
          </a:lstStyle>
          <a:p>
            <a:pPr>
              <a:defRPr/>
            </a:pPr>
            <a:endParaRPr lang="en-US" dirty="0">
              <a:solidFill>
                <a:prstClr val="white"/>
              </a:solidFill>
            </a:endParaRPr>
          </a:p>
        </p:txBody>
      </p:sp>
    </p:spTree>
    <p:extLst>
      <p:ext uri="{BB962C8B-B14F-4D97-AF65-F5344CB8AC3E}">
        <p14:creationId xmlns:p14="http://schemas.microsoft.com/office/powerpoint/2010/main" val="35166098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F7F6FD9A-D8E0-41A5-A71F-858C1539178E}" type="slidenum">
              <a:rPr lang="en-US" altLang="en-US">
                <a:solidFill>
                  <a:prstClr val="white"/>
                </a:solidFill>
              </a:rPr>
              <a:pPr/>
              <a:t>‹#›</a:t>
            </a:fld>
            <a:endParaRPr lang="en-US" altLang="en-US">
              <a:solidFill>
                <a:prstClr val="white"/>
              </a:solidFill>
            </a:endParaRPr>
          </a:p>
        </p:txBody>
      </p:sp>
      <p:sp>
        <p:nvSpPr>
          <p:cNvPr id="3" name="Footer Placeholder 8"/>
          <p:cNvSpPr>
            <a:spLocks noGrp="1"/>
          </p:cNvSpPr>
          <p:nvPr>
            <p:ph type="ftr" sz="quarter" idx="11"/>
          </p:nvPr>
        </p:nvSpPr>
        <p:spPr/>
        <p:txBody>
          <a:bodyPr/>
          <a:lstStyle>
            <a:lvl1pPr>
              <a:defRPr/>
            </a:lvl1pPr>
          </a:lstStyle>
          <a:p>
            <a:pPr>
              <a:defRPr/>
            </a:pPr>
            <a:endParaRPr lang="en-US" dirty="0">
              <a:solidFill>
                <a:prstClr val="white"/>
              </a:solidFill>
            </a:endParaRPr>
          </a:p>
        </p:txBody>
      </p:sp>
    </p:spTree>
    <p:extLst>
      <p:ext uri="{BB962C8B-B14F-4D97-AF65-F5344CB8AC3E}">
        <p14:creationId xmlns:p14="http://schemas.microsoft.com/office/powerpoint/2010/main" val="413076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5538" name="Group 2"/>
          <p:cNvGrpSpPr>
            <a:grpSpLocks/>
          </p:cNvGrpSpPr>
          <p:nvPr/>
        </p:nvGrpSpPr>
        <p:grpSpPr bwMode="auto">
          <a:xfrm>
            <a:off x="0" y="2438400"/>
            <a:ext cx="9009063" cy="1052513"/>
            <a:chOff x="0" y="1536"/>
            <a:chExt cx="5675" cy="663"/>
          </a:xfrm>
        </p:grpSpPr>
        <p:grpSp>
          <p:nvGrpSpPr>
            <p:cNvPr id="65539" name="Group 3"/>
            <p:cNvGrpSpPr>
              <a:grpSpLocks/>
            </p:cNvGrpSpPr>
            <p:nvPr/>
          </p:nvGrpSpPr>
          <p:grpSpPr bwMode="auto">
            <a:xfrm>
              <a:off x="183" y="1604"/>
              <a:ext cx="448" cy="299"/>
              <a:chOff x="720" y="336"/>
              <a:chExt cx="624" cy="432"/>
            </a:xfrm>
          </p:grpSpPr>
          <p:sp>
            <p:nvSpPr>
              <p:cNvPr id="6554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grpSp>
          <p:nvGrpSpPr>
            <p:cNvPr id="65542" name="Group 6"/>
            <p:cNvGrpSpPr>
              <a:grpSpLocks/>
            </p:cNvGrpSpPr>
            <p:nvPr/>
          </p:nvGrpSpPr>
          <p:grpSpPr bwMode="auto">
            <a:xfrm>
              <a:off x="261" y="1870"/>
              <a:ext cx="465" cy="299"/>
              <a:chOff x="912" y="2640"/>
              <a:chExt cx="672" cy="432"/>
            </a:xfrm>
          </p:grpSpPr>
          <p:sp>
            <p:nvSpPr>
              <p:cNvPr id="6554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sp>
          <p:nvSpPr>
            <p:cNvPr id="655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655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55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solidFill>
                <a:srgbClr val="1C1C1C"/>
              </a:solidFill>
            </a:endParaRPr>
          </a:p>
        </p:txBody>
      </p:sp>
      <p:sp>
        <p:nvSpPr>
          <p:cNvPr id="655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solidFill>
                <a:srgbClr val="1C1C1C"/>
              </a:solidFill>
            </a:endParaRPr>
          </a:p>
        </p:txBody>
      </p:sp>
      <p:sp>
        <p:nvSpPr>
          <p:cNvPr id="655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A5BAA24-918B-44D4-BEB1-9A201F08429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78342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2C49CB2-3831-4438-997B-C70807B156B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855105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60D13BC-5B09-4A3D-951E-2220082E44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183121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828091-425D-4BEB-8F20-038A357A88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831999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9C9B442-5547-4D84-9303-71472179EE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150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050FE429-32D2-4E16-986A-090157A168D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29485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048E09A-6E86-4734-8B33-B9BA31FBAA7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716592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785E2A6-EC6D-43FA-A5EA-A6123DB19C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85285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s-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CE758C4-9DF0-44AB-9924-2AC6F72AF4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448018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1C3ABA0-5365-4F75-A32A-A1ACB0E6456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503131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0142A5A-A18B-4212-B5ED-C3FE4CFD4F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63471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1C1C1C"/>
              </a:solidFill>
            </a:endParaRPr>
          </a:p>
        </p:txBody>
      </p:sp>
      <p:sp>
        <p:nvSpPr>
          <p:cNvPr id="5" name="Footer Placeholder 4"/>
          <p:cNvSpPr>
            <a:spLocks noGrp="1"/>
          </p:cNvSpPr>
          <p:nvPr>
            <p:ph type="ftr" sz="quarter" idx="11"/>
          </p:nvPr>
        </p:nvSpPr>
        <p:spPr/>
        <p:txBody>
          <a:bodyPr/>
          <a:lstStyle/>
          <a:p>
            <a:endParaRPr lang="en-US">
              <a:solidFill>
                <a:srgbClr val="1C1C1C"/>
              </a:solidFill>
            </a:endParaRP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A5BAA24-918B-44D4-BEB1-9A201F084292}" type="slidenum">
              <a:rPr lang="en-US" smtClean="0">
                <a:solidFill>
                  <a:srgbClr val="1C1C1C"/>
                </a:solidFill>
              </a:rPr>
              <a:pPr/>
              <a:t>‹#›</a:t>
            </a:fld>
            <a:endParaRPr lang="en-US">
              <a:solidFill>
                <a:srgbClr val="1C1C1C"/>
              </a:solidFill>
            </a:endParaRP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2C49CB2-3831-4438-997B-C70807B156B2}" type="slidenum">
              <a:rPr lang="en-US" smtClean="0">
                <a:solidFill>
                  <a:srgbClr val="000000"/>
                </a:solidFill>
              </a:rPr>
              <a:pPr/>
              <a:t>‹#›</a:t>
            </a:fld>
            <a:endParaRPr lang="en-US">
              <a:solidFill>
                <a:srgbClr val="000000"/>
              </a:solidFill>
            </a:endParaRPr>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60D13BC-5B09-4A3D-951E-2220082E4424}" type="slidenum">
              <a:rPr lang="en-US" smtClean="0">
                <a:solidFill>
                  <a:srgbClr val="000000"/>
                </a:solidFill>
              </a:rPr>
              <a:pPr/>
              <a:t>‹#›</a:t>
            </a:fld>
            <a:endParaRPr lang="en-US">
              <a:solidFill>
                <a:srgbClr val="000000"/>
              </a:solidFill>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24828091-425D-4BEB-8F20-038A357A886C}"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E01F008-B014-440B-B6A1-A472595AFEF3}"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E9C9B442-5547-4D84-9303-71472179EE18}"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050FE429-32D2-4E16-986A-090157A168D0}"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2048E09A-6E86-4734-8B33-B9BA31FBAA77}"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F785E2A6-EC6D-43FA-A5EA-A6123DB19C90}" type="slidenum">
              <a:rPr lang="en-US" smtClean="0">
                <a:solidFill>
                  <a:srgbClr val="000000"/>
                </a:solidFill>
              </a:rPr>
              <a:pPr/>
              <a:t>‹#›</a:t>
            </a:fld>
            <a:endParaRPr lang="en-US">
              <a:solidFill>
                <a:srgbClr val="000000"/>
              </a:solidFill>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7CE758C4-9DF0-44AB-9924-2AC6F72AF45C}" type="slidenum">
              <a:rPr lang="en-US" smtClean="0">
                <a:solidFill>
                  <a:srgbClr val="000000"/>
                </a:solidFill>
              </a:rPr>
              <a:pPr/>
              <a:t>‹#›</a:t>
            </a:fld>
            <a:endParaRPr lang="en-US">
              <a:solidFill>
                <a:srgbClr val="000000"/>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71C3ABA0-5365-4F75-A32A-A1ACB0E6456E}"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50142A5A-A18B-4212-B5ED-C3FE4CFD4F69}" type="slidenum">
              <a:rPr lang="en-US" smtClean="0">
                <a:solidFill>
                  <a:srgbClr val="000000"/>
                </a:solidFill>
              </a:rPr>
              <a:pPr/>
              <a:t>‹#›</a:t>
            </a:fld>
            <a:endParaRPr lang="en-US">
              <a:solidFill>
                <a:srgbClr val="000000"/>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1C1C1C"/>
              </a:solidFill>
            </a:endParaRPr>
          </a:p>
        </p:txBody>
      </p:sp>
      <p:sp>
        <p:nvSpPr>
          <p:cNvPr id="5" name="Footer Placeholder 4"/>
          <p:cNvSpPr>
            <a:spLocks noGrp="1"/>
          </p:cNvSpPr>
          <p:nvPr>
            <p:ph type="ftr" sz="quarter" idx="11"/>
          </p:nvPr>
        </p:nvSpPr>
        <p:spPr/>
        <p:txBody>
          <a:bodyPr/>
          <a:lstStyle/>
          <a:p>
            <a:endParaRPr lang="en-US">
              <a:solidFill>
                <a:srgbClr val="1C1C1C"/>
              </a:solidFill>
            </a:endParaRPr>
          </a:p>
        </p:txBody>
      </p:sp>
      <p:sp>
        <p:nvSpPr>
          <p:cNvPr id="6" name="Slide Number Placeholder 5"/>
          <p:cNvSpPr>
            <a:spLocks noGrp="1"/>
          </p:cNvSpPr>
          <p:nvPr>
            <p:ph type="sldNum" sz="quarter" idx="12"/>
          </p:nvPr>
        </p:nvSpPr>
        <p:spPr/>
        <p:txBody>
          <a:bodyPr/>
          <a:lstStyle/>
          <a:p>
            <a:fld id="{7A5BAA24-918B-44D4-BEB1-9A201F084292}" type="slidenum">
              <a:rPr lang="en-US" smtClean="0">
                <a:solidFill>
                  <a:srgbClr val="1C1C1C"/>
                </a:solidFill>
              </a:rPr>
              <a:pPr/>
              <a:t>‹#›</a:t>
            </a:fld>
            <a:endParaRPr lang="en-US">
              <a:solidFill>
                <a:srgbClr val="1C1C1C"/>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2C49CB2-3831-4438-997B-C70807B156B2}" type="slidenum">
              <a:rPr lang="en-US" smtClean="0">
                <a:solidFill>
                  <a:srgbClr val="000000"/>
                </a:solidFill>
              </a:rPr>
              <a:pPr/>
              <a:t>‹#›</a:t>
            </a:fld>
            <a:endParaRPr lang="en-US">
              <a:solidFill>
                <a:srgbClr val="000000"/>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60D13BC-5B09-4A3D-951E-2220082E4424}" type="slidenum">
              <a:rPr lang="en-US" smtClean="0">
                <a:solidFill>
                  <a:srgbClr val="000000"/>
                </a:solidFill>
              </a: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5.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theme" Target="../theme/theme7.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952" r:id="rId12"/>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01F008-B014-440B-B6A1-A472595AFEF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01F008-B014-440B-B6A1-A472595AFEF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01F008-B014-440B-B6A1-A472595AFEF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01F008-B014-440B-B6A1-A472595AFEF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01F008-B014-440B-B6A1-A472595AFEF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E01F008-B014-440B-B6A1-A472595AFE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2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1E64258F-CBC2-49A1-8DA1-078D35D83870}"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90958364"/>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5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2929"/>
              </a:gs>
              <a:gs pos="100000">
                <a:srgbClr val="00CECE"/>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endParaRPr lang="en-US" smtClean="0">
              <a:solidFill>
                <a:srgbClr val="FC0128"/>
              </a:solidFill>
            </a:endParaRPr>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E5E5E8"/>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endParaRPr lang="en-US" smtClean="0">
              <a:solidFill>
                <a:srgbClr val="FC0128"/>
              </a:solidFill>
            </a:endParaRPr>
          </a:p>
        </p:txBody>
      </p:sp>
    </p:spTree>
    <p:extLst>
      <p:ext uri="{BB962C8B-B14F-4D97-AF65-F5344CB8AC3E}">
        <p14:creationId xmlns:p14="http://schemas.microsoft.com/office/powerpoint/2010/main" val="3045419693"/>
      </p:ext>
    </p:extLst>
  </p:cSld>
  <p:clrMap bg1="dk2" tx1="lt1" bg2="dk1"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2929"/>
              </a:gs>
              <a:gs pos="100000">
                <a:srgbClr val="00CECE"/>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defRPr/>
            </a:pPr>
            <a:endParaRPr lang="en-US" smtClean="0">
              <a:solidFill>
                <a:srgbClr val="FC0128"/>
              </a:solidFill>
            </a:endParaRPr>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E5E5E8"/>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defRPr/>
            </a:pPr>
            <a:endParaRPr lang="en-US" smtClean="0">
              <a:solidFill>
                <a:srgbClr val="FC0128"/>
              </a:solidFill>
            </a:endParaRPr>
          </a:p>
        </p:txBody>
      </p:sp>
    </p:spTree>
    <p:extLst>
      <p:ext uri="{BB962C8B-B14F-4D97-AF65-F5344CB8AC3E}">
        <p14:creationId xmlns:p14="http://schemas.microsoft.com/office/powerpoint/2010/main" val="4794115"/>
      </p:ext>
    </p:extLst>
  </p:cSld>
  <p:clrMap bg1="dk2" tx1="lt1" bg2="dk1"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4CB3B5EF-1347-473B-8D8D-AAF4376FA60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074575767"/>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172200"/>
            <a:ext cx="9144000" cy="6858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a:xfrm>
            <a:off x="0" y="0"/>
            <a:ext cx="9144000" cy="1524000"/>
          </a:xfrm>
          <a:prstGeom prst="rect">
            <a:avLst/>
          </a:prstGeom>
          <a:solidFill>
            <a:srgbClr val="6130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05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fontAlgn="base">
              <a:spcBef>
                <a:spcPct val="0"/>
              </a:spcBef>
              <a:spcAft>
                <a:spcPct val="0"/>
              </a:spcAft>
            </a:pPr>
            <a:fld id="{22DC775E-79DD-4FE1-A813-4C414FF931CF}" type="slidenum">
              <a:rPr lang="en-US" altLang="en-US" smtClean="0">
                <a:solidFill>
                  <a:prstClr val="white"/>
                </a:solidFill>
              </a:rPr>
              <a:pPr fontAlgn="base">
                <a:spcBef>
                  <a:spcPct val="0"/>
                </a:spcBef>
                <a:spcAft>
                  <a:spcPct val="0"/>
                </a:spcAft>
              </a:pPr>
              <a:t>‹#›</a:t>
            </a:fld>
            <a:endParaRPr lang="en-US" altLang="en-US" smtClean="0">
              <a:solidFill>
                <a:prstClr val="white"/>
              </a:solidFill>
            </a:endParaRPr>
          </a:p>
        </p:txBody>
      </p:sp>
      <p:sp>
        <p:nvSpPr>
          <p:cNvPr id="9" name="Footer Placeholder 8"/>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eaLnBrk="1" hangingPunct="1">
              <a:defRPr sz="1200">
                <a:solidFill>
                  <a:schemeClr val="bg1"/>
                </a:solidFill>
                <a:latin typeface="Arial" charset="0"/>
              </a:defRPr>
            </a:lvl1pPr>
          </a:lstStyle>
          <a:p>
            <a:pPr fontAlgn="base">
              <a:spcBef>
                <a:spcPct val="0"/>
              </a:spcBef>
              <a:spcAft>
                <a:spcPct val="0"/>
              </a:spcAft>
              <a:defRPr/>
            </a:pPr>
            <a:endParaRPr lang="en-US" dirty="0">
              <a:solidFill>
                <a:prstClr val="white"/>
              </a:solidFill>
            </a:endParaRPr>
          </a:p>
        </p:txBody>
      </p:sp>
    </p:spTree>
    <p:extLst>
      <p:ext uri="{BB962C8B-B14F-4D97-AF65-F5344CB8AC3E}">
        <p14:creationId xmlns:p14="http://schemas.microsoft.com/office/powerpoint/2010/main" val="338699582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kern="1200">
          <a:solidFill>
            <a:schemeClr val="bg1"/>
          </a:solidFill>
          <a:latin typeface="Calibri" pitchFamily="34" charset="0"/>
          <a:ea typeface="+mj-ea"/>
          <a:cs typeface="+mj-cs"/>
        </a:defRPr>
      </a:lvl1pPr>
      <a:lvl2pPr algn="ctr" rtl="0" eaLnBrk="0" fontAlgn="base" hangingPunct="0">
        <a:spcBef>
          <a:spcPct val="0"/>
        </a:spcBef>
        <a:spcAft>
          <a:spcPct val="0"/>
        </a:spcAft>
        <a:defRPr sz="4400" b="1">
          <a:solidFill>
            <a:schemeClr val="bg1"/>
          </a:solidFill>
          <a:latin typeface="Calibri" pitchFamily="34" charset="0"/>
        </a:defRPr>
      </a:lvl2pPr>
      <a:lvl3pPr algn="ctr" rtl="0" eaLnBrk="0" fontAlgn="base" hangingPunct="0">
        <a:spcBef>
          <a:spcPct val="0"/>
        </a:spcBef>
        <a:spcAft>
          <a:spcPct val="0"/>
        </a:spcAft>
        <a:defRPr sz="4400" b="1">
          <a:solidFill>
            <a:schemeClr val="bg1"/>
          </a:solidFill>
          <a:latin typeface="Calibri" pitchFamily="34" charset="0"/>
        </a:defRPr>
      </a:lvl3pPr>
      <a:lvl4pPr algn="ctr" rtl="0" eaLnBrk="0" fontAlgn="base" hangingPunct="0">
        <a:spcBef>
          <a:spcPct val="0"/>
        </a:spcBef>
        <a:spcAft>
          <a:spcPct val="0"/>
        </a:spcAft>
        <a:defRPr sz="4400" b="1">
          <a:solidFill>
            <a:schemeClr val="bg1"/>
          </a:solidFill>
          <a:latin typeface="Calibri" pitchFamily="34" charset="0"/>
        </a:defRPr>
      </a:lvl4pPr>
      <a:lvl5pPr algn="ctr" rtl="0" eaLnBrk="0" fontAlgn="base" hangingPunct="0">
        <a:spcBef>
          <a:spcPct val="0"/>
        </a:spcBef>
        <a:spcAft>
          <a:spcPct val="0"/>
        </a:spcAft>
        <a:defRPr sz="4400" b="1">
          <a:solidFill>
            <a:schemeClr val="bg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GB" sz="2400">
              <a:solidFill>
                <a:srgbClr val="000000"/>
              </a:solidFill>
            </a:endParaRPr>
          </a:p>
        </p:txBody>
      </p:sp>
      <p:sp>
        <p:nvSpPr>
          <p:cNvPr id="6452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1E64258F-CBC2-49A1-8DA1-078D35D83870}"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62864777"/>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5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E01F008-B014-440B-B6A1-A472595AFEF3}"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iming>
    <p:tnLst>
      <p:par>
        <p:cTn id="1" dur="indefinite" restart="never" nodeType="tmRoot"/>
      </p:par>
    </p:tnLst>
  </p:timing>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emf"/><Relationship Id="rId2" Type="http://schemas.openxmlformats.org/officeDocument/2006/relationships/slideLayout" Target="../slideLayouts/slideLayout38.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3" Type="http://schemas.openxmlformats.org/officeDocument/2006/relationships/hyperlink" Target="PROGRAM%20CHAPTER%205/Example%205.7.cpp" TargetMode="External"/><Relationship Id="rId2" Type="http://schemas.openxmlformats.org/officeDocument/2006/relationships/hyperlink" Target="PROGRAM%20CHAPTER%205/Example%205.6.cpp" TargetMode="External"/><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0.xml"/></Relationships>
</file>

<file path=ppt/slides/_rels/slide10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6.xml"/><Relationship Id="rId1" Type="http://schemas.openxmlformats.org/officeDocument/2006/relationships/slideLayout" Target="../slideLayouts/slideLayout25.xml"/><Relationship Id="rId4" Type="http://schemas.openxmlformats.org/officeDocument/2006/relationships/image" Target="../media/image84.png"/></Relationships>
</file>

<file path=ppt/slides/_rels/slide10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7.xml"/><Relationship Id="rId1" Type="http://schemas.openxmlformats.org/officeDocument/2006/relationships/slideLayout" Target="../slideLayouts/slideLayout25.xml"/><Relationship Id="rId4" Type="http://schemas.openxmlformats.org/officeDocument/2006/relationships/image" Target="../media/image86.png"/></Relationships>
</file>

<file path=ppt/slides/_rels/slide109.xml.rels><?xml version="1.0" encoding="UTF-8" standalone="yes"?>
<Relationships xmlns="http://schemas.openxmlformats.org/package/2006/relationships"><Relationship Id="rId3" Type="http://schemas.openxmlformats.org/officeDocument/2006/relationships/hyperlink" Target="PROGRAM%20CHAPTER%205/Example%205.9.cpp" TargetMode="External"/><Relationship Id="rId2" Type="http://schemas.openxmlformats.org/officeDocument/2006/relationships/hyperlink" Target="PROGRAM%20CHAPTER%205/Example%205.8.cpp" TargetMode="Externa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emf"/><Relationship Id="rId2" Type="http://schemas.openxmlformats.org/officeDocument/2006/relationships/slideLayout" Target="../slideLayouts/slideLayout38.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3.emf"/><Relationship Id="rId4" Type="http://schemas.openxmlformats.org/officeDocument/2006/relationships/oleObject" Target="../embeddings/oleObject8.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1.xml"/><Relationship Id="rId1" Type="http://schemas.openxmlformats.org/officeDocument/2006/relationships/themeOverride" Target="../theme/themeOverride1.xml"/><Relationship Id="rId5" Type="http://schemas.openxmlformats.org/officeDocument/2006/relationships/image" Target="../media/image88.png"/><Relationship Id="rId4" Type="http://schemas.openxmlformats.org/officeDocument/2006/relationships/image" Target="../media/image8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6.xml"/></Relationships>
</file>

<file path=ppt/slides/_rels/slide11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emf"/><Relationship Id="rId2" Type="http://schemas.openxmlformats.org/officeDocument/2006/relationships/slideLayout" Target="../slideLayouts/slideLayout38.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8.emf"/><Relationship Id="rId2" Type="http://schemas.openxmlformats.org/officeDocument/2006/relationships/slideLayout" Target="../slideLayouts/slideLayout38.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0.emf"/><Relationship Id="rId2" Type="http://schemas.openxmlformats.org/officeDocument/2006/relationships/slideLayout" Target="../slideLayouts/slideLayout38.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emf"/><Relationship Id="rId2" Type="http://schemas.openxmlformats.org/officeDocument/2006/relationships/slideLayout" Target="../slideLayouts/slideLayout38.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4.emf"/><Relationship Id="rId2" Type="http://schemas.openxmlformats.org/officeDocument/2006/relationships/slideLayout" Target="../slideLayouts/slideLayout38.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3.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6.emf"/><Relationship Id="rId2" Type="http://schemas.openxmlformats.org/officeDocument/2006/relationships/slideLayout" Target="../slideLayouts/slideLayout38.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25.e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8.emf"/><Relationship Id="rId2" Type="http://schemas.openxmlformats.org/officeDocument/2006/relationships/slideLayout" Target="../slideLayouts/slideLayout38.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7.e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0.emf"/><Relationship Id="rId2" Type="http://schemas.openxmlformats.org/officeDocument/2006/relationships/slideLayout" Target="../slideLayouts/slideLayout38.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9.e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8.xml"/><Relationship Id="rId1" Type="http://schemas.openxmlformats.org/officeDocument/2006/relationships/vmlDrawing" Target="../drawings/vmlDrawing14.vml"/><Relationship Id="rId5" Type="http://schemas.openxmlformats.org/officeDocument/2006/relationships/image" Target="../media/image31.e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2.xml"/></Relationships>
</file>

<file path=ppt/slides/_rels/slide25.xml.rels><?xml version="1.0" encoding="UTF-8" standalone="yes"?>
<Relationships xmlns="http://schemas.openxmlformats.org/package/2006/relationships"><Relationship Id="rId3" Type="http://schemas.openxmlformats.org/officeDocument/2006/relationships/hyperlink" Target="PROGRAM%20CHAPTER%205/Example%205.5.cpp" TargetMode="External"/><Relationship Id="rId2" Type="http://schemas.openxmlformats.org/officeDocument/2006/relationships/hyperlink" Target="PROGRAM%20CHAPTER%205/Example%205.4.cpp" TargetMode="External"/><Relationship Id="rId1" Type="http://schemas.openxmlformats.org/officeDocument/2006/relationships/slideLayout" Target="../slideLayouts/slideLayout120.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0.xml"/><Relationship Id="rId1" Type="http://schemas.openxmlformats.org/officeDocument/2006/relationships/vmlDrawing" Target="../drawings/vmlDrawing15.vml"/><Relationship Id="rId5" Type="http://schemas.openxmlformats.org/officeDocument/2006/relationships/image" Target="../media/image36.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8.emf"/><Relationship Id="rId2" Type="http://schemas.openxmlformats.org/officeDocument/2006/relationships/slideLayout" Target="../slideLayouts/slideLayout50.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image" Target="../media/image37.e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0.emf"/><Relationship Id="rId2" Type="http://schemas.openxmlformats.org/officeDocument/2006/relationships/slideLayout" Target="../slideLayouts/slideLayout50.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39.e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2.emf"/><Relationship Id="rId2" Type="http://schemas.openxmlformats.org/officeDocument/2006/relationships/slideLayout" Target="../slideLayouts/slideLayout50.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41.emf"/><Relationship Id="rId4" Type="http://schemas.openxmlformats.org/officeDocument/2006/relationships/oleObject" Target="../embeddings/oleObject3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4.emf"/><Relationship Id="rId2" Type="http://schemas.openxmlformats.org/officeDocument/2006/relationships/slideLayout" Target="../slideLayouts/slideLayout50.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43.emf"/><Relationship Id="rId4"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6.emf"/><Relationship Id="rId2" Type="http://schemas.openxmlformats.org/officeDocument/2006/relationships/slideLayout" Target="../slideLayouts/slideLayout50.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45.e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8.emf"/><Relationship Id="rId2" Type="http://schemas.openxmlformats.org/officeDocument/2006/relationships/slideLayout" Target="../slideLayouts/slideLayout50.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47.e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4.xml"/><Relationship Id="rId7" Type="http://schemas.openxmlformats.org/officeDocument/2006/relationships/image" Target="../media/image50.emf"/><Relationship Id="rId2" Type="http://schemas.openxmlformats.org/officeDocument/2006/relationships/slideLayout" Target="../slideLayouts/slideLayout50.xml"/><Relationship Id="rId1" Type="http://schemas.openxmlformats.org/officeDocument/2006/relationships/vmlDrawing" Target="../drawings/vmlDrawing22.vml"/><Relationship Id="rId6" Type="http://schemas.openxmlformats.org/officeDocument/2006/relationships/oleObject" Target="../embeddings/oleObject41.bin"/><Relationship Id="rId5" Type="http://schemas.openxmlformats.org/officeDocument/2006/relationships/image" Target="../media/image49.emf"/><Relationship Id="rId4" Type="http://schemas.openxmlformats.org/officeDocument/2006/relationships/oleObject" Target="../embeddings/oleObject40.bin"/><Relationship Id="rId9" Type="http://schemas.openxmlformats.org/officeDocument/2006/relationships/image" Target="../media/image51.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35.xml"/><Relationship Id="rId7" Type="http://schemas.openxmlformats.org/officeDocument/2006/relationships/image" Target="../media/image53.emf"/><Relationship Id="rId2" Type="http://schemas.openxmlformats.org/officeDocument/2006/relationships/slideLayout" Target="../slideLayouts/slideLayout50.xml"/><Relationship Id="rId1" Type="http://schemas.openxmlformats.org/officeDocument/2006/relationships/vmlDrawing" Target="../drawings/vmlDrawing23.vml"/><Relationship Id="rId6" Type="http://schemas.openxmlformats.org/officeDocument/2006/relationships/oleObject" Target="../embeddings/oleObject44.bin"/><Relationship Id="rId5" Type="http://schemas.openxmlformats.org/officeDocument/2006/relationships/image" Target="../media/image52.emf"/><Relationship Id="rId4" Type="http://schemas.openxmlformats.org/officeDocument/2006/relationships/oleObject" Target="../embeddings/oleObject43.bin"/><Relationship Id="rId9" Type="http://schemas.openxmlformats.org/officeDocument/2006/relationships/image" Target="../media/image54.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36.xml"/><Relationship Id="rId7" Type="http://schemas.openxmlformats.org/officeDocument/2006/relationships/image" Target="../media/image56.emf"/><Relationship Id="rId2" Type="http://schemas.openxmlformats.org/officeDocument/2006/relationships/slideLayout" Target="../slideLayouts/slideLayout50.xml"/><Relationship Id="rId1" Type="http://schemas.openxmlformats.org/officeDocument/2006/relationships/vmlDrawing" Target="../drawings/vmlDrawing24.vml"/><Relationship Id="rId6" Type="http://schemas.openxmlformats.org/officeDocument/2006/relationships/oleObject" Target="../embeddings/oleObject47.bin"/><Relationship Id="rId11" Type="http://schemas.openxmlformats.org/officeDocument/2006/relationships/image" Target="../media/image58.emf"/><Relationship Id="rId5" Type="http://schemas.openxmlformats.org/officeDocument/2006/relationships/image" Target="../media/image55.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7.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37.xml"/><Relationship Id="rId7" Type="http://schemas.openxmlformats.org/officeDocument/2006/relationships/image" Target="../media/image60.emf"/><Relationship Id="rId2" Type="http://schemas.openxmlformats.org/officeDocument/2006/relationships/slideLayout" Target="../slideLayouts/slideLayout50.xml"/><Relationship Id="rId1" Type="http://schemas.openxmlformats.org/officeDocument/2006/relationships/vmlDrawing" Target="../drawings/vmlDrawing25.vml"/><Relationship Id="rId6" Type="http://schemas.openxmlformats.org/officeDocument/2006/relationships/oleObject" Target="../embeddings/oleObject51.bin"/><Relationship Id="rId11" Type="http://schemas.openxmlformats.org/officeDocument/2006/relationships/image" Target="../media/image62.emf"/><Relationship Id="rId5" Type="http://schemas.openxmlformats.org/officeDocument/2006/relationships/image" Target="../media/image59.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6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38.xml"/><Relationship Id="rId7" Type="http://schemas.openxmlformats.org/officeDocument/2006/relationships/image" Target="../media/image64.emf"/><Relationship Id="rId2" Type="http://schemas.openxmlformats.org/officeDocument/2006/relationships/slideLayout" Target="../slideLayouts/slideLayout50.xml"/><Relationship Id="rId1" Type="http://schemas.openxmlformats.org/officeDocument/2006/relationships/vmlDrawing" Target="../drawings/vmlDrawing26.vml"/><Relationship Id="rId6" Type="http://schemas.openxmlformats.org/officeDocument/2006/relationships/oleObject" Target="../embeddings/oleObject55.bin"/><Relationship Id="rId11" Type="http://schemas.openxmlformats.org/officeDocument/2006/relationships/image" Target="../media/image66.emf"/><Relationship Id="rId5" Type="http://schemas.openxmlformats.org/officeDocument/2006/relationships/image" Target="../media/image63.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5.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39.xml"/><Relationship Id="rId7" Type="http://schemas.openxmlformats.org/officeDocument/2006/relationships/image" Target="../media/image68.emf"/><Relationship Id="rId2" Type="http://schemas.openxmlformats.org/officeDocument/2006/relationships/slideLayout" Target="../slideLayouts/slideLayout50.xml"/><Relationship Id="rId1" Type="http://schemas.openxmlformats.org/officeDocument/2006/relationships/vmlDrawing" Target="../drawings/vmlDrawing27.vml"/><Relationship Id="rId6" Type="http://schemas.openxmlformats.org/officeDocument/2006/relationships/oleObject" Target="../embeddings/oleObject59.bin"/><Relationship Id="rId11" Type="http://schemas.openxmlformats.org/officeDocument/2006/relationships/image" Target="../media/image70.emf"/><Relationship Id="rId5" Type="http://schemas.openxmlformats.org/officeDocument/2006/relationships/image" Target="../media/image67.e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9.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40.xml"/><Relationship Id="rId7" Type="http://schemas.openxmlformats.org/officeDocument/2006/relationships/image" Target="../media/image72.emf"/><Relationship Id="rId2" Type="http://schemas.openxmlformats.org/officeDocument/2006/relationships/slideLayout" Target="../slideLayouts/slideLayout50.xml"/><Relationship Id="rId1" Type="http://schemas.openxmlformats.org/officeDocument/2006/relationships/vmlDrawing" Target="../drawings/vmlDrawing28.vml"/><Relationship Id="rId6" Type="http://schemas.openxmlformats.org/officeDocument/2006/relationships/oleObject" Target="../embeddings/oleObject63.bin"/><Relationship Id="rId5" Type="http://schemas.openxmlformats.org/officeDocument/2006/relationships/image" Target="../media/image71.emf"/><Relationship Id="rId4" Type="http://schemas.openxmlformats.org/officeDocument/2006/relationships/oleObject" Target="../embeddings/oleObject62.bin"/><Relationship Id="rId9" Type="http://schemas.openxmlformats.org/officeDocument/2006/relationships/image" Target="../media/image73.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75.emf"/><Relationship Id="rId2" Type="http://schemas.openxmlformats.org/officeDocument/2006/relationships/slideLayout" Target="../slideLayouts/slideLayout50.xml"/><Relationship Id="rId1" Type="http://schemas.openxmlformats.org/officeDocument/2006/relationships/vmlDrawing" Target="../drawings/vmlDrawing29.vml"/><Relationship Id="rId6" Type="http://schemas.openxmlformats.org/officeDocument/2006/relationships/oleObject" Target="../embeddings/oleObject66.bin"/><Relationship Id="rId5" Type="http://schemas.openxmlformats.org/officeDocument/2006/relationships/image" Target="../media/image74.emf"/><Relationship Id="rId4" Type="http://schemas.openxmlformats.org/officeDocument/2006/relationships/oleObject" Target="../embeddings/oleObject65.bin"/></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2.xml"/><Relationship Id="rId1" Type="http://schemas.openxmlformats.org/officeDocument/2006/relationships/slideLayout" Target="../slideLayouts/slideLayout1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4.xml"/><Relationship Id="rId1" Type="http://schemas.openxmlformats.org/officeDocument/2006/relationships/slideLayout" Target="../slideLayouts/slideLayout25.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8.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emf"/><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90600"/>
            <a:ext cx="7772400" cy="1470025"/>
          </a:xfrm>
        </p:spPr>
        <p:txBody>
          <a:bodyPr/>
          <a:lstStyle/>
          <a:p>
            <a:r>
              <a:rPr lang="en-US" dirty="0"/>
              <a:t>ECE 532</a:t>
            </a:r>
          </a:p>
        </p:txBody>
      </p:sp>
      <p:sp>
        <p:nvSpPr>
          <p:cNvPr id="3" name="Subtitle 2"/>
          <p:cNvSpPr>
            <a:spLocks noGrp="1"/>
          </p:cNvSpPr>
          <p:nvPr>
            <p:ph type="subTitle" idx="1"/>
          </p:nvPr>
        </p:nvSpPr>
        <p:spPr>
          <a:xfrm>
            <a:off x="1371600" y="2971800"/>
            <a:ext cx="6400800" cy="3276600"/>
          </a:xfrm>
        </p:spPr>
        <p:txBody>
          <a:bodyPr>
            <a:normAutofit/>
          </a:bodyPr>
          <a:lstStyle/>
          <a:p>
            <a:r>
              <a:rPr lang="en-US" dirty="0"/>
              <a:t>CHAPTER </a:t>
            </a:r>
            <a:r>
              <a:rPr lang="en-US" dirty="0" smtClean="0"/>
              <a:t>5: SEARCH AND SORTING (PART 2</a:t>
            </a:r>
            <a:r>
              <a:rPr lang="en-US" dirty="0"/>
              <a:t>: </a:t>
            </a:r>
            <a:r>
              <a:rPr lang="en-US" dirty="0" smtClean="0"/>
              <a:t>QUADRATIC </a:t>
            </a:r>
            <a:r>
              <a:rPr lang="en-US" dirty="0"/>
              <a:t>SORTING </a:t>
            </a:r>
            <a:r>
              <a:rPr lang="en-US" dirty="0" smtClean="0"/>
              <a:t>- SELECTION</a:t>
            </a:r>
            <a:r>
              <a:rPr lang="en-US" dirty="0"/>
              <a:t>, INSERTION</a:t>
            </a:r>
            <a:r>
              <a:rPr lang="en-US"/>
              <a:t>, </a:t>
            </a:r>
            <a:r>
              <a:rPr lang="en-US" smtClean="0"/>
              <a:t>AND BUBBLE SORTS) </a:t>
            </a:r>
            <a:endParaRPr lang="en-US" dirty="0" smtClean="0"/>
          </a:p>
          <a:p>
            <a:r>
              <a:rPr lang="en-US" dirty="0" smtClean="0"/>
              <a:t>Lecturer</a:t>
            </a:r>
            <a:r>
              <a:rPr lang="en-US" dirty="0"/>
              <a:t>: Dr. </a:t>
            </a:r>
            <a:r>
              <a:rPr lang="en-US" dirty="0" err="1"/>
              <a:t>Roslina</a:t>
            </a:r>
            <a:r>
              <a:rPr lang="en-US" dirty="0"/>
              <a:t> </a:t>
            </a:r>
            <a:r>
              <a:rPr lang="en-US" dirty="0" err="1"/>
              <a:t>Mohamad</a:t>
            </a:r>
            <a:endParaRPr lang="en-US" dirty="0"/>
          </a:p>
          <a:p>
            <a:r>
              <a:rPr lang="en-US" dirty="0"/>
              <a:t>Room: Tower 2, Level 13, No:14C</a:t>
            </a:r>
          </a:p>
          <a:p>
            <a:endParaRPr lang="en-US" dirty="0"/>
          </a:p>
          <a:p>
            <a:endParaRPr lang="en-US" dirty="0"/>
          </a:p>
        </p:txBody>
      </p:sp>
      <p:sp>
        <p:nvSpPr>
          <p:cNvPr id="4" name="Slide Number Placeholder 3"/>
          <p:cNvSpPr>
            <a:spLocks noGrp="1"/>
          </p:cNvSpPr>
          <p:nvPr>
            <p:ph type="sldNum" sz="quarter" idx="12"/>
          </p:nvPr>
        </p:nvSpPr>
        <p:spPr/>
        <p:txBody>
          <a:bodyPr/>
          <a:lstStyle/>
          <a:p>
            <a:fld id="{EE01F008-B014-440B-B6A1-A472595AFEF3}" type="slidenum">
              <a:rPr lang="en-US" smtClean="0"/>
              <a:t>1</a:t>
            </a:fld>
            <a:endParaRPr lang="en-US"/>
          </a:p>
        </p:txBody>
      </p:sp>
    </p:spTree>
    <p:extLst>
      <p:ext uri="{BB962C8B-B14F-4D97-AF65-F5344CB8AC3E}">
        <p14:creationId xmlns:p14="http://schemas.microsoft.com/office/powerpoint/2010/main" val="2542035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4202"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3"/>
          <p:cNvSpPr>
            <a:spLocks noGrp="1" noChangeArrowheads="1"/>
          </p:cNvSpPr>
          <p:nvPr>
            <p:ph type="title"/>
          </p:nvPr>
        </p:nvSpPr>
        <p:spPr/>
        <p:txBody>
          <a:bodyPr/>
          <a:lstStyle/>
          <a:p>
            <a:r>
              <a:rPr lang="en-US" smtClean="0"/>
              <a:t>The Selectionsort Algorithm</a:t>
            </a:r>
          </a:p>
        </p:txBody>
      </p:sp>
      <p:sp>
        <p:nvSpPr>
          <p:cNvPr id="6148" name="Rectangle 4"/>
          <p:cNvSpPr>
            <a:spLocks noGrp="1" noChangeArrowheads="1"/>
          </p:cNvSpPr>
          <p:nvPr>
            <p:ph type="body" sz="half" idx="1"/>
          </p:nvPr>
        </p:nvSpPr>
        <p:spPr>
          <a:xfrm>
            <a:off x="685800" y="1981200"/>
            <a:ext cx="2435225" cy="4676775"/>
          </a:xfrm>
          <a:noFill/>
          <a:extLst>
            <a:ext uri="{909E8E84-426E-40DD-AFC4-6F175D3DCCD1}">
              <a14:hiddenFill xmlns:a14="http://schemas.microsoft.com/office/drawing/2010/main">
                <a:solidFill>
                  <a:srgbClr val="FFFFFF"/>
                </a:solidFill>
              </a14:hiddenFill>
            </a:ext>
          </a:extLst>
        </p:spPr>
        <p:txBody>
          <a:bodyPr/>
          <a:lstStyle/>
          <a:p>
            <a:r>
              <a:rPr lang="en-US" smtClean="0">
                <a:effectLst/>
              </a:rPr>
              <a:t>Start by finding the </a:t>
            </a:r>
            <a:r>
              <a:rPr lang="en-US" b="1" u="sng" smtClean="0">
                <a:solidFill>
                  <a:schemeClr val="accent2"/>
                </a:solidFill>
                <a:effectLst/>
              </a:rPr>
              <a:t>smallest</a:t>
            </a:r>
            <a:r>
              <a:rPr lang="en-US" smtClean="0">
                <a:effectLst/>
              </a:rPr>
              <a:t> entry.</a:t>
            </a:r>
          </a:p>
          <a:p>
            <a:r>
              <a:rPr lang="en-US" smtClean="0">
                <a:effectLst/>
              </a:rPr>
              <a:t>Swap the smallest entry with the </a:t>
            </a:r>
            <a:r>
              <a:rPr lang="en-US" b="1" u="sng" smtClean="0">
                <a:solidFill>
                  <a:schemeClr val="accent2"/>
                </a:solidFill>
                <a:effectLst/>
              </a:rPr>
              <a:t>first entry</a:t>
            </a:r>
            <a:r>
              <a:rPr lang="en-US" smtClean="0">
                <a:effectLst/>
              </a:rPr>
              <a:t>.</a:t>
            </a:r>
          </a:p>
        </p:txBody>
      </p:sp>
      <p:graphicFrame>
        <p:nvGraphicFramePr>
          <p:cNvPr id="6149"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4203"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1642129132"/>
      </p:ext>
    </p:extLst>
  </p:cSld>
  <p:clrMapOvr>
    <a:masterClrMapping/>
  </p:clrMapOvr>
  <p:transition>
    <p:spli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ction="ppaction://hlinkfile"/>
              </a:rPr>
              <a:t>Example 5.6</a:t>
            </a:r>
            <a:r>
              <a:rPr lang="en-US" dirty="0" smtClean="0"/>
              <a:t>, </a:t>
            </a:r>
            <a:r>
              <a:rPr lang="en-US" dirty="0" smtClean="0">
                <a:hlinkClick r:id="rId3" action="ppaction://hlinkfile"/>
              </a:rPr>
              <a:t>Example 5.7</a:t>
            </a:r>
            <a:endParaRPr lang="en-US" dirty="0"/>
          </a:p>
        </p:txBody>
      </p:sp>
      <p:sp>
        <p:nvSpPr>
          <p:cNvPr id="4" name="Slide Number Placeholder 3"/>
          <p:cNvSpPr>
            <a:spLocks noGrp="1"/>
          </p:cNvSpPr>
          <p:nvPr>
            <p:ph type="sldNum" sz="quarter" idx="12"/>
          </p:nvPr>
        </p:nvSpPr>
        <p:spPr/>
        <p:txBody>
          <a:bodyPr/>
          <a:lstStyle/>
          <a:p>
            <a:pPr>
              <a:defRPr/>
            </a:pPr>
            <a:fld id="{3453B100-6445-437F-84A3-BDB40C6FEEE1}" type="slidenum">
              <a:rPr lang="en-US" smtClean="0">
                <a:solidFill>
                  <a:srgbClr val="000000"/>
                </a:solidFill>
              </a:rPr>
              <a:pPr>
                <a:defRPr/>
              </a:pPr>
              <a:t>100</a:t>
            </a:fld>
            <a:endParaRPr lang="en-US">
              <a:solidFill>
                <a:srgbClr val="000000"/>
              </a:solidFill>
            </a:endParaRPr>
          </a:p>
        </p:txBody>
      </p:sp>
    </p:spTree>
    <p:extLst>
      <p:ext uri="{BB962C8B-B14F-4D97-AF65-F5344CB8AC3E}">
        <p14:creationId xmlns:p14="http://schemas.microsoft.com/office/powerpoint/2010/main" val="25274780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Analysis: Insertion Sort</a:t>
            </a:r>
          </a:p>
        </p:txBody>
      </p:sp>
      <p:sp>
        <p:nvSpPr>
          <p:cNvPr id="86019" name="Content Placeholder 2"/>
          <p:cNvSpPr>
            <a:spLocks noGrp="1"/>
          </p:cNvSpPr>
          <p:nvPr>
            <p:ph sz="quarter" idx="1"/>
          </p:nvPr>
        </p:nvSpPr>
        <p:spPr/>
        <p:txBody>
          <a:bodyPr/>
          <a:lstStyle/>
          <a:p>
            <a:pPr eaLnBrk="1" hangingPunct="1"/>
            <a:r>
              <a:rPr lang="en-US" altLang="en-US" smtClean="0"/>
              <a:t>The </a:t>
            </a:r>
            <a:r>
              <a:rPr lang="en-US" altLang="en-US" smtClean="0">
                <a:latin typeface="Courier New" pitchFamily="49" charset="0"/>
              </a:rPr>
              <a:t>for</a:t>
            </a:r>
            <a:r>
              <a:rPr lang="en-US" altLang="en-US" smtClean="0"/>
              <a:t> loop executes </a:t>
            </a:r>
            <a:r>
              <a:rPr lang="en-US" altLang="en-US" i="1" smtClean="0"/>
              <a:t>n</a:t>
            </a:r>
            <a:r>
              <a:rPr lang="en-US" altLang="en-US" smtClean="0"/>
              <a:t> – 1 times</a:t>
            </a:r>
          </a:p>
          <a:p>
            <a:pPr eaLnBrk="1" hangingPunct="1"/>
            <a:r>
              <a:rPr lang="en-US" altLang="en-US" smtClean="0"/>
              <a:t>Best case (list is already sorted):</a:t>
            </a:r>
          </a:p>
          <a:p>
            <a:pPr lvl="1" eaLnBrk="1" hangingPunct="1"/>
            <a:r>
              <a:rPr lang="en-US" altLang="en-US" smtClean="0"/>
              <a:t>Key comparisons: </a:t>
            </a:r>
            <a:r>
              <a:rPr lang="en-US" altLang="en-US" i="1" smtClean="0"/>
              <a:t>n</a:t>
            </a:r>
            <a:r>
              <a:rPr lang="en-US" altLang="en-US" smtClean="0"/>
              <a:t> – 1 = </a:t>
            </a:r>
            <a:r>
              <a:rPr lang="en-US" altLang="en-US" i="1" smtClean="0"/>
              <a:t>O</a:t>
            </a:r>
            <a:r>
              <a:rPr lang="en-US" altLang="en-US" smtClean="0"/>
              <a:t>(</a:t>
            </a:r>
            <a:r>
              <a:rPr lang="en-US" altLang="en-US" i="1" smtClean="0"/>
              <a:t>n</a:t>
            </a:r>
            <a:r>
              <a:rPr lang="en-US" altLang="en-US" smtClean="0"/>
              <a:t>)</a:t>
            </a:r>
          </a:p>
          <a:p>
            <a:pPr eaLnBrk="1" hangingPunct="1"/>
            <a:r>
              <a:rPr lang="en-US" altLang="en-US" smtClean="0"/>
              <a:t>Worst case: for each </a:t>
            </a:r>
            <a:r>
              <a:rPr lang="en-US" altLang="en-US" smtClean="0">
                <a:latin typeface="Courier New" pitchFamily="49" charset="0"/>
              </a:rPr>
              <a:t>for</a:t>
            </a:r>
            <a:r>
              <a:rPr lang="en-US" altLang="en-US" smtClean="0"/>
              <a:t> iteration, </a:t>
            </a:r>
            <a:r>
              <a:rPr lang="en-US" altLang="en-US" smtClean="0">
                <a:latin typeface="Courier New" pitchFamily="49" charset="0"/>
              </a:rPr>
              <a:t>if</a:t>
            </a:r>
            <a:r>
              <a:rPr lang="en-US" altLang="en-US" smtClean="0"/>
              <a:t> statement evaluates to </a:t>
            </a:r>
            <a:r>
              <a:rPr lang="en-US" altLang="en-US" smtClean="0">
                <a:latin typeface="Courier New" pitchFamily="49" charset="0"/>
              </a:rPr>
              <a:t>true</a:t>
            </a:r>
          </a:p>
          <a:p>
            <a:pPr lvl="1" eaLnBrk="1" hangingPunct="1"/>
            <a:r>
              <a:rPr lang="en-US" altLang="en-US" smtClean="0"/>
              <a:t>Key comparisons: </a:t>
            </a:r>
            <a:r>
              <a:rPr lang="en-US" altLang="en-US" sz="2200" smtClean="0"/>
              <a:t>1 + 2 + … + (</a:t>
            </a:r>
            <a:r>
              <a:rPr lang="en-US" altLang="en-US" sz="2200" i="1" smtClean="0"/>
              <a:t>n</a:t>
            </a:r>
            <a:r>
              <a:rPr lang="en-US" altLang="en-US" sz="2200" smtClean="0"/>
              <a:t> – 1) = </a:t>
            </a:r>
            <a:r>
              <a:rPr lang="en-US" altLang="en-US" sz="2200" i="1" smtClean="0"/>
              <a:t>n</a:t>
            </a:r>
            <a:r>
              <a:rPr lang="en-US" altLang="en-US" sz="2200" smtClean="0"/>
              <a:t>(</a:t>
            </a:r>
            <a:r>
              <a:rPr lang="en-US" altLang="en-US" sz="2200" i="1" smtClean="0"/>
              <a:t>n</a:t>
            </a:r>
            <a:r>
              <a:rPr lang="en-US" altLang="en-US" sz="2200" smtClean="0"/>
              <a:t> – 1) / 2 = </a:t>
            </a:r>
            <a:r>
              <a:rPr lang="en-US" altLang="en-US" sz="2200" i="1" smtClean="0"/>
              <a:t>O</a:t>
            </a:r>
            <a:r>
              <a:rPr lang="en-US" altLang="en-US" sz="2200" smtClean="0"/>
              <a:t>(</a:t>
            </a:r>
            <a:r>
              <a:rPr lang="en-US" altLang="en-US" sz="2200" i="1" smtClean="0"/>
              <a:t>n</a:t>
            </a:r>
            <a:r>
              <a:rPr lang="en-US" altLang="en-US" sz="2200" baseline="30000" smtClean="0"/>
              <a:t>2</a:t>
            </a:r>
            <a:r>
              <a:rPr lang="en-US" altLang="en-US" sz="2200" smtClean="0"/>
              <a:t>)</a:t>
            </a:r>
          </a:p>
          <a:p>
            <a:pPr eaLnBrk="1" hangingPunct="1"/>
            <a:r>
              <a:rPr lang="en-US" altLang="en-US" smtClean="0"/>
              <a:t>Average number of key comparisons and of item assignments:  </a:t>
            </a:r>
            <a:r>
              <a:rPr lang="en-US" altLang="en-US" sz="2400" smtClean="0"/>
              <a:t>¼ </a:t>
            </a:r>
            <a:r>
              <a:rPr lang="en-US" altLang="en-US" sz="2400" i="1" smtClean="0"/>
              <a:t>n</a:t>
            </a:r>
            <a:r>
              <a:rPr lang="en-US" altLang="en-US" sz="2400" baseline="30000" smtClean="0"/>
              <a:t>2</a:t>
            </a:r>
            <a:r>
              <a:rPr lang="en-US" altLang="en-US" sz="2400" smtClean="0"/>
              <a:t> + </a:t>
            </a:r>
            <a:r>
              <a:rPr lang="en-US" altLang="en-US" sz="2400" i="1" smtClean="0"/>
              <a:t>O</a:t>
            </a:r>
            <a:r>
              <a:rPr lang="en-US" altLang="en-US" sz="2400" smtClean="0"/>
              <a:t>(</a:t>
            </a:r>
            <a:r>
              <a:rPr lang="en-US" altLang="en-US" sz="2400" i="1" smtClean="0"/>
              <a:t>n</a:t>
            </a:r>
            <a:r>
              <a:rPr lang="en-US" altLang="en-US" sz="2400" smtClean="0"/>
              <a:t>) = </a:t>
            </a:r>
            <a:r>
              <a:rPr lang="en-US" altLang="en-US" sz="2400" i="1" smtClean="0"/>
              <a:t>O</a:t>
            </a:r>
            <a:r>
              <a:rPr lang="en-US" altLang="en-US" sz="2400" smtClean="0"/>
              <a:t>(</a:t>
            </a:r>
            <a:r>
              <a:rPr lang="en-US" altLang="en-US" sz="2400" i="1" smtClean="0"/>
              <a:t>n</a:t>
            </a:r>
            <a:r>
              <a:rPr lang="en-US" altLang="en-US" sz="2400" baseline="30000" smtClean="0"/>
              <a:t>2</a:t>
            </a:r>
            <a:r>
              <a:rPr lang="en-US" altLang="en-US" sz="2400" smtClean="0"/>
              <a:t>)</a:t>
            </a:r>
          </a:p>
          <a:p>
            <a:endParaRPr lang="en-US" altLang="en-US" smtClean="0"/>
          </a:p>
        </p:txBody>
      </p:sp>
      <p:sp>
        <p:nvSpPr>
          <p:cNvPr id="86020"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AE826C09-3938-4CDE-8758-DB13474270F1}" type="slidenum">
              <a:rPr lang="en-US" altLang="en-US" sz="1200">
                <a:solidFill>
                  <a:prstClr val="white"/>
                </a:solidFill>
                <a:latin typeface="Arial" charset="0"/>
              </a:rPr>
              <a:pPr/>
              <a:t>101</a:t>
            </a:fld>
            <a:endParaRPr lang="en-US" altLang="en-US" sz="1200">
              <a:solidFill>
                <a:prstClr val="white"/>
              </a:solidFill>
              <a:latin typeface="Arial" charset="0"/>
            </a:endParaRPr>
          </a:p>
        </p:txBody>
      </p:sp>
    </p:spTree>
    <p:extLst>
      <p:ext uri="{BB962C8B-B14F-4D97-AF65-F5344CB8AC3E}">
        <p14:creationId xmlns:p14="http://schemas.microsoft.com/office/powerpoint/2010/main" val="11079480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t>Discussion</a:t>
            </a:r>
            <a:endParaRPr lang="en-US"/>
          </a:p>
        </p:txBody>
      </p:sp>
      <p:sp>
        <p:nvSpPr>
          <p:cNvPr id="119811" name="Rectangle 3"/>
          <p:cNvSpPr>
            <a:spLocks noGrp="1" noChangeArrowheads="1"/>
          </p:cNvSpPr>
          <p:nvPr>
            <p:ph sz="quarter" idx="1"/>
          </p:nvPr>
        </p:nvSpPr>
        <p:spPr>
          <a:xfrm>
            <a:off x="609600" y="1981200"/>
            <a:ext cx="7772400" cy="4114800"/>
          </a:xfrm>
        </p:spPr>
        <p:txBody>
          <a:bodyPr/>
          <a:lstStyle/>
          <a:p>
            <a:r>
              <a:rPr lang="en-GB"/>
              <a:t>This implementation starts from the front and moves the larger values towards the back</a:t>
            </a:r>
          </a:p>
          <a:p>
            <a:r>
              <a:rPr lang="en-GB"/>
              <a:t>Each pass through the array places one item in its correct position within the sorted part of the array</a:t>
            </a:r>
          </a:p>
          <a:p>
            <a:r>
              <a:rPr lang="en-GB"/>
              <a:t>Again you always do N-1 passes through the area – even if it is already sorted!</a:t>
            </a:r>
          </a:p>
          <a:p>
            <a:r>
              <a:rPr lang="en-GB"/>
              <a:t>How could you modify it so that it recognises when the list is sorted?</a:t>
            </a:r>
            <a:endParaRPr lang="en-US"/>
          </a:p>
        </p:txBody>
      </p:sp>
      <p:sp>
        <p:nvSpPr>
          <p:cNvPr id="6" name="Slide Number Placeholder 5"/>
          <p:cNvSpPr>
            <a:spLocks noGrp="1"/>
          </p:cNvSpPr>
          <p:nvPr>
            <p:ph type="sldNum" sz="quarter" idx="15"/>
          </p:nvPr>
        </p:nvSpPr>
        <p:spPr/>
        <p:txBody>
          <a:bodyPr/>
          <a:lstStyle/>
          <a:p>
            <a:fld id="{A75EF851-999D-4C09-A828-05E88B2019D5}" type="slidenum">
              <a:rPr lang="en-US">
                <a:solidFill>
                  <a:srgbClr val="000000"/>
                </a:solidFill>
              </a:rPr>
              <a:pPr/>
              <a:t>102</a:t>
            </a:fld>
            <a:endParaRPr lang="en-US">
              <a:solidFill>
                <a:srgbClr val="000000"/>
              </a:solidFill>
            </a:endParaRPr>
          </a:p>
        </p:txBody>
      </p:sp>
    </p:spTree>
    <p:extLst>
      <p:ext uri="{BB962C8B-B14F-4D97-AF65-F5344CB8AC3E}">
        <p14:creationId xmlns:p14="http://schemas.microsoft.com/office/powerpoint/2010/main" val="25851042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848DDD-FC2A-47DE-A792-509847AA2109}" type="slidenum">
              <a:rPr lang="en-US">
                <a:solidFill>
                  <a:srgbClr val="000000"/>
                </a:solidFill>
              </a:rPr>
              <a:pPr/>
              <a:t>103</a:t>
            </a:fld>
            <a:endParaRPr lang="en-US">
              <a:solidFill>
                <a:srgbClr val="000000"/>
              </a:solidFill>
            </a:endParaRPr>
          </a:p>
        </p:txBody>
      </p:sp>
      <p:sp>
        <p:nvSpPr>
          <p:cNvPr id="112642" name="Rectangle 2"/>
          <p:cNvSpPr>
            <a:spLocks noGrp="1" noChangeArrowheads="1"/>
          </p:cNvSpPr>
          <p:nvPr>
            <p:ph type="title"/>
          </p:nvPr>
        </p:nvSpPr>
        <p:spPr/>
        <p:txBody>
          <a:bodyPr/>
          <a:lstStyle/>
          <a:p>
            <a:r>
              <a:rPr lang="en-GB" dirty="0"/>
              <a:t>Bubble Sort</a:t>
            </a:r>
            <a:endParaRPr lang="en-US" dirty="0"/>
          </a:p>
        </p:txBody>
      </p:sp>
      <p:sp>
        <p:nvSpPr>
          <p:cNvPr id="112643" name="Rectangle 3"/>
          <p:cNvSpPr>
            <a:spLocks noGrp="1" noChangeArrowheads="1"/>
          </p:cNvSpPr>
          <p:nvPr>
            <p:ph type="body" idx="1"/>
          </p:nvPr>
        </p:nvSpPr>
        <p:spPr>
          <a:xfrm>
            <a:off x="609600" y="2017713"/>
            <a:ext cx="7772400" cy="4114800"/>
          </a:xfrm>
        </p:spPr>
        <p:txBody>
          <a:bodyPr/>
          <a:lstStyle/>
          <a:p>
            <a:pPr>
              <a:lnSpc>
                <a:spcPct val="90000"/>
              </a:lnSpc>
            </a:pPr>
            <a:r>
              <a:rPr lang="en-GB"/>
              <a:t>Bubble sort works by </a:t>
            </a:r>
            <a:r>
              <a:rPr lang="en-US"/>
              <a:t>comparing each adjacent pair of items in a </a:t>
            </a:r>
            <a:r>
              <a:rPr lang="en-GB"/>
              <a:t>list</a:t>
            </a:r>
            <a:r>
              <a:rPr lang="en-GB" i="1"/>
              <a:t> </a:t>
            </a:r>
            <a:r>
              <a:rPr lang="en-US"/>
              <a:t>in turn, swapping the items if necessary, and repeating the pass through the list until no swaps are done. </a:t>
            </a:r>
            <a:endParaRPr lang="en-GB"/>
          </a:p>
          <a:p>
            <a:pPr>
              <a:lnSpc>
                <a:spcPct val="90000"/>
              </a:lnSpc>
            </a:pPr>
            <a:r>
              <a:rPr lang="en-GB"/>
              <a:t>It is sometimes called sinking sort or exchange sort</a:t>
            </a:r>
          </a:p>
          <a:p>
            <a:pPr>
              <a:lnSpc>
                <a:spcPct val="90000"/>
              </a:lnSpc>
            </a:pPr>
            <a:r>
              <a:rPr lang="en-GB"/>
              <a:t>It can work from either the first item moving larger items towards the back of the list, or from the back moving smaller items towards the front</a:t>
            </a:r>
          </a:p>
          <a:p>
            <a:pPr>
              <a:lnSpc>
                <a:spcPct val="90000"/>
              </a:lnSpc>
            </a:pPr>
            <a:r>
              <a:rPr lang="en-GB"/>
              <a:t>Performance can be improved by modifying it to a Bi-directional bubble sort, i.e. One pass from front to back, the next from back to front</a:t>
            </a:r>
            <a:endParaRPr lang="en-US"/>
          </a:p>
        </p:txBody>
      </p:sp>
    </p:spTree>
    <p:extLst>
      <p:ext uri="{BB962C8B-B14F-4D97-AF65-F5344CB8AC3E}">
        <p14:creationId xmlns:p14="http://schemas.microsoft.com/office/powerpoint/2010/main" val="10927036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Sorting a List: Bubble Sort</a:t>
            </a:r>
          </a:p>
        </p:txBody>
      </p:sp>
      <p:sp>
        <p:nvSpPr>
          <p:cNvPr id="61443" name="Rectangle 3"/>
          <p:cNvSpPr>
            <a:spLocks noGrp="1" noChangeArrowheads="1"/>
          </p:cNvSpPr>
          <p:nvPr>
            <p:ph idx="1"/>
          </p:nvPr>
        </p:nvSpPr>
        <p:spPr/>
        <p:txBody>
          <a:bodyPr/>
          <a:lstStyle/>
          <a:p>
            <a:pPr eaLnBrk="1" hangingPunct="1"/>
            <a:r>
              <a:rPr lang="en-US" altLang="en-US" smtClean="0"/>
              <a:t>Suppose </a:t>
            </a:r>
            <a:r>
              <a:rPr lang="en-US" altLang="en-US" smtClean="0">
                <a:latin typeface="Courier New" pitchFamily="49" charset="0"/>
              </a:rPr>
              <a:t>list[0]...list[n–1]</a:t>
            </a:r>
            <a:r>
              <a:rPr lang="en-US" altLang="en-US" smtClean="0"/>
              <a:t> is a list of </a:t>
            </a:r>
            <a:r>
              <a:rPr lang="en-US" altLang="en-US" i="1" smtClean="0"/>
              <a:t>n</a:t>
            </a:r>
            <a:r>
              <a:rPr lang="en-US" altLang="en-US" smtClean="0"/>
              <a:t> elements, indexed </a:t>
            </a:r>
            <a:r>
              <a:rPr lang="en-US" altLang="en-US" smtClean="0">
                <a:latin typeface="Courier New" pitchFamily="49" charset="0"/>
              </a:rPr>
              <a:t>0</a:t>
            </a:r>
            <a:r>
              <a:rPr lang="en-US" altLang="en-US" smtClean="0"/>
              <a:t> to </a:t>
            </a:r>
            <a:r>
              <a:rPr lang="en-US" altLang="en-US" smtClean="0">
                <a:latin typeface="Courier New" pitchFamily="49" charset="0"/>
              </a:rPr>
              <a:t>n–1</a:t>
            </a:r>
          </a:p>
          <a:p>
            <a:pPr eaLnBrk="1" hangingPunct="1"/>
            <a:r>
              <a:rPr lang="en-US" altLang="en-US" u="sng" smtClean="0"/>
              <a:t>Bubble sort algorithm</a:t>
            </a:r>
            <a:r>
              <a:rPr lang="en-US" altLang="en-US" smtClean="0"/>
              <a:t>:</a:t>
            </a:r>
          </a:p>
          <a:p>
            <a:pPr lvl="1" eaLnBrk="1" hangingPunct="1"/>
            <a:r>
              <a:rPr lang="en-US" altLang="en-US" smtClean="0"/>
              <a:t>In a series of </a:t>
            </a:r>
            <a:r>
              <a:rPr lang="en-US" altLang="en-US" smtClean="0">
                <a:latin typeface="Courier New" pitchFamily="49" charset="0"/>
              </a:rPr>
              <a:t>n-1</a:t>
            </a:r>
            <a:r>
              <a:rPr lang="en-US" altLang="en-US" smtClean="0"/>
              <a:t> iterations, compare successive elements, </a:t>
            </a:r>
            <a:r>
              <a:rPr lang="en-US" altLang="en-US" smtClean="0">
                <a:latin typeface="Courier New" pitchFamily="49" charset="0"/>
              </a:rPr>
              <a:t>list[index]</a:t>
            </a:r>
            <a:r>
              <a:rPr lang="en-US" altLang="en-US" smtClean="0"/>
              <a:t> and </a:t>
            </a:r>
            <a:r>
              <a:rPr lang="en-US" altLang="en-US" smtClean="0">
                <a:latin typeface="Courier New" pitchFamily="49" charset="0"/>
              </a:rPr>
              <a:t>list[index+1]</a:t>
            </a:r>
          </a:p>
          <a:p>
            <a:pPr lvl="1" eaLnBrk="1" hangingPunct="1"/>
            <a:r>
              <a:rPr lang="en-US" altLang="en-US" smtClean="0"/>
              <a:t>If </a:t>
            </a:r>
            <a:r>
              <a:rPr lang="en-US" altLang="en-US" smtClean="0">
                <a:latin typeface="Courier New" pitchFamily="49" charset="0"/>
              </a:rPr>
              <a:t>list[index]</a:t>
            </a:r>
            <a:r>
              <a:rPr lang="en-US" altLang="en-US" smtClean="0"/>
              <a:t> is greater than </a:t>
            </a:r>
            <a:r>
              <a:rPr lang="en-US" altLang="en-US" smtClean="0">
                <a:latin typeface="Courier New" pitchFamily="49" charset="0"/>
              </a:rPr>
              <a:t>list[index+1]</a:t>
            </a:r>
            <a:r>
              <a:rPr lang="en-US" altLang="en-US" smtClean="0"/>
              <a:t>, then swap them</a:t>
            </a:r>
          </a:p>
        </p:txBody>
      </p:sp>
      <p:sp>
        <p:nvSpPr>
          <p:cNvPr id="614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CA35A7ED-066E-4FCF-A31E-D4ED41DAA6D6}" type="slidenum">
              <a:rPr lang="en-US" altLang="en-US" sz="1200">
                <a:solidFill>
                  <a:prstClr val="white"/>
                </a:solidFill>
                <a:latin typeface="Arial" charset="0"/>
              </a:rPr>
              <a:pPr/>
              <a:t>104</a:t>
            </a:fld>
            <a:endParaRPr lang="en-US" altLang="en-US" sz="1200">
              <a:solidFill>
                <a:prstClr val="white"/>
              </a:solidFill>
              <a:latin typeface="Arial" charset="0"/>
            </a:endParaRPr>
          </a:p>
        </p:txBody>
      </p:sp>
    </p:spTree>
    <p:extLst>
      <p:ext uri="{BB962C8B-B14F-4D97-AF65-F5344CB8AC3E}">
        <p14:creationId xmlns:p14="http://schemas.microsoft.com/office/powerpoint/2010/main" val="1143515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20343DA9-F782-4F64-B95D-3AF65C28BB40}" type="slidenum">
              <a:rPr lang="en-US">
                <a:solidFill>
                  <a:srgbClr val="000000"/>
                </a:solidFill>
              </a:rPr>
              <a:pPr/>
              <a:t>105</a:t>
            </a:fld>
            <a:endParaRPr lang="en-US">
              <a:solidFill>
                <a:srgbClr val="000000"/>
              </a:solidFill>
            </a:endParaRPr>
          </a:p>
        </p:txBody>
      </p:sp>
      <p:sp>
        <p:nvSpPr>
          <p:cNvPr id="113666" name="Rectangle 2"/>
          <p:cNvSpPr>
            <a:spLocks noGrp="1" noChangeArrowheads="1"/>
          </p:cNvSpPr>
          <p:nvPr>
            <p:ph type="title"/>
          </p:nvPr>
        </p:nvSpPr>
        <p:spPr>
          <a:xfrm>
            <a:off x="1219200" y="914400"/>
            <a:ext cx="7772400" cy="838200"/>
          </a:xfrm>
        </p:spPr>
        <p:txBody>
          <a:bodyPr/>
          <a:lstStyle/>
          <a:p>
            <a:r>
              <a:rPr lang="en-GB"/>
              <a:t>Bubble Sort Example</a:t>
            </a:r>
          </a:p>
        </p:txBody>
      </p:sp>
      <p:sp>
        <p:nvSpPr>
          <p:cNvPr id="113667" name="Text Box 3"/>
          <p:cNvSpPr txBox="1">
            <a:spLocks noChangeArrowheads="1"/>
          </p:cNvSpPr>
          <p:nvPr/>
        </p:nvSpPr>
        <p:spPr bwMode="auto">
          <a:xfrm>
            <a:off x="609600" y="1936750"/>
            <a:ext cx="7924800" cy="1187450"/>
          </a:xfrm>
          <a:prstGeom prst="rect">
            <a:avLst/>
          </a:prstGeom>
          <a:noFill/>
          <a:ln w="9525">
            <a:noFill/>
            <a:miter lim="800000"/>
            <a:headEnd/>
            <a:tailEnd/>
          </a:ln>
          <a:effectLst/>
        </p:spPr>
        <p:txBody>
          <a:bodyPr>
            <a:spAutoFit/>
          </a:bodyPr>
          <a:lstStyle/>
          <a:p>
            <a:pPr eaLnBrk="0" fontAlgn="base" hangingPunct="0">
              <a:spcBef>
                <a:spcPct val="0"/>
              </a:spcBef>
              <a:spcAft>
                <a:spcPct val="0"/>
              </a:spcAft>
              <a:buClr>
                <a:srgbClr val="3333CC"/>
              </a:buClr>
              <a:buFont typeface="Wingdings" pitchFamily="2" charset="2"/>
              <a:buChar char="§"/>
            </a:pPr>
            <a:r>
              <a:rPr lang="en-GB" sz="2400">
                <a:solidFill>
                  <a:srgbClr val="000000"/>
                </a:solidFill>
                <a:latin typeface="Times New Roman" charset="0"/>
              </a:rPr>
              <a:t>  </a:t>
            </a:r>
            <a:r>
              <a:rPr lang="en-GB" sz="2400">
                <a:solidFill>
                  <a:srgbClr val="000000"/>
                </a:solidFill>
              </a:rPr>
              <a:t>Go along the list, compare 2 consecutive elements L[i]    </a:t>
            </a:r>
          </a:p>
          <a:p>
            <a:pPr eaLnBrk="0" fontAlgn="base" hangingPunct="0">
              <a:spcBef>
                <a:spcPct val="0"/>
              </a:spcBef>
              <a:spcAft>
                <a:spcPct val="0"/>
              </a:spcAft>
              <a:buClr>
                <a:srgbClr val="3333CC"/>
              </a:buClr>
              <a:buFont typeface="Wingdings" pitchFamily="2" charset="2"/>
              <a:buNone/>
            </a:pPr>
            <a:r>
              <a:rPr lang="en-GB" sz="2400">
                <a:solidFill>
                  <a:srgbClr val="000000"/>
                </a:solidFill>
              </a:rPr>
              <a:t>   and L[i+1].</a:t>
            </a:r>
          </a:p>
          <a:p>
            <a:pPr eaLnBrk="0" fontAlgn="base" hangingPunct="0">
              <a:spcBef>
                <a:spcPct val="0"/>
              </a:spcBef>
              <a:spcAft>
                <a:spcPct val="0"/>
              </a:spcAft>
              <a:buClr>
                <a:srgbClr val="3333CC"/>
              </a:buClr>
              <a:buFont typeface="Wingdings" pitchFamily="2" charset="2"/>
              <a:buChar char="§"/>
            </a:pPr>
            <a:r>
              <a:rPr lang="en-GB" sz="2400">
                <a:solidFill>
                  <a:srgbClr val="000000"/>
                </a:solidFill>
              </a:rPr>
              <a:t>  Swap their value if L[i] &gt; L[i+1].</a:t>
            </a:r>
          </a:p>
        </p:txBody>
      </p:sp>
      <p:grpSp>
        <p:nvGrpSpPr>
          <p:cNvPr id="113668" name="Group 4"/>
          <p:cNvGrpSpPr>
            <a:grpSpLocks/>
          </p:cNvGrpSpPr>
          <p:nvPr/>
        </p:nvGrpSpPr>
        <p:grpSpPr bwMode="auto">
          <a:xfrm>
            <a:off x="990600" y="3429000"/>
            <a:ext cx="6858000" cy="2743200"/>
            <a:chOff x="624" y="2160"/>
            <a:chExt cx="4320" cy="1728"/>
          </a:xfrm>
        </p:grpSpPr>
        <p:sp>
          <p:nvSpPr>
            <p:cNvPr id="113669" name="Rectangle 5"/>
            <p:cNvSpPr>
              <a:spLocks noChangeArrowheads="1"/>
            </p:cNvSpPr>
            <p:nvPr/>
          </p:nvSpPr>
          <p:spPr bwMode="auto">
            <a:xfrm>
              <a:off x="912" y="2160"/>
              <a:ext cx="384" cy="1728"/>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3670" name="Rectangle 6"/>
            <p:cNvSpPr>
              <a:spLocks noChangeArrowheads="1"/>
            </p:cNvSpPr>
            <p:nvPr/>
          </p:nvSpPr>
          <p:spPr bwMode="auto">
            <a:xfrm>
              <a:off x="912" y="216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3</a:t>
              </a:r>
            </a:p>
          </p:txBody>
        </p:sp>
        <p:sp>
          <p:nvSpPr>
            <p:cNvPr id="113671" name="Rectangle 7"/>
            <p:cNvSpPr>
              <a:spLocks noChangeArrowheads="1"/>
            </p:cNvSpPr>
            <p:nvPr/>
          </p:nvSpPr>
          <p:spPr bwMode="auto">
            <a:xfrm>
              <a:off x="912" y="2448"/>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6</a:t>
              </a:r>
            </a:p>
          </p:txBody>
        </p:sp>
        <p:sp>
          <p:nvSpPr>
            <p:cNvPr id="113672" name="Rectangle 8"/>
            <p:cNvSpPr>
              <a:spLocks noChangeArrowheads="1"/>
            </p:cNvSpPr>
            <p:nvPr/>
          </p:nvSpPr>
          <p:spPr bwMode="auto">
            <a:xfrm>
              <a:off x="912" y="2736"/>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5</a:t>
              </a:r>
            </a:p>
          </p:txBody>
        </p:sp>
        <p:sp>
          <p:nvSpPr>
            <p:cNvPr id="113673" name="Rectangle 9"/>
            <p:cNvSpPr>
              <a:spLocks noChangeArrowheads="1"/>
            </p:cNvSpPr>
            <p:nvPr/>
          </p:nvSpPr>
          <p:spPr bwMode="auto">
            <a:xfrm>
              <a:off x="912" y="3312"/>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17</a:t>
              </a:r>
            </a:p>
          </p:txBody>
        </p:sp>
        <p:sp>
          <p:nvSpPr>
            <p:cNvPr id="113674" name="Rectangle 10"/>
            <p:cNvSpPr>
              <a:spLocks noChangeArrowheads="1"/>
            </p:cNvSpPr>
            <p:nvPr/>
          </p:nvSpPr>
          <p:spPr bwMode="auto">
            <a:xfrm>
              <a:off x="912" y="360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8</a:t>
              </a:r>
            </a:p>
          </p:txBody>
        </p:sp>
        <p:sp>
          <p:nvSpPr>
            <p:cNvPr id="113675" name="Text Box 11"/>
            <p:cNvSpPr txBox="1">
              <a:spLocks noChangeArrowheads="1"/>
            </p:cNvSpPr>
            <p:nvPr/>
          </p:nvSpPr>
          <p:spPr bwMode="auto">
            <a:xfrm>
              <a:off x="624" y="2160"/>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0</a:t>
              </a:r>
            </a:p>
          </p:txBody>
        </p:sp>
        <p:sp>
          <p:nvSpPr>
            <p:cNvPr id="113676" name="Text Box 12"/>
            <p:cNvSpPr txBox="1">
              <a:spLocks noChangeArrowheads="1"/>
            </p:cNvSpPr>
            <p:nvPr/>
          </p:nvSpPr>
          <p:spPr bwMode="auto">
            <a:xfrm>
              <a:off x="624" y="2448"/>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1</a:t>
              </a:r>
            </a:p>
          </p:txBody>
        </p:sp>
        <p:sp>
          <p:nvSpPr>
            <p:cNvPr id="113677" name="Text Box 13"/>
            <p:cNvSpPr txBox="1">
              <a:spLocks noChangeArrowheads="1"/>
            </p:cNvSpPr>
            <p:nvPr/>
          </p:nvSpPr>
          <p:spPr bwMode="auto">
            <a:xfrm>
              <a:off x="624" y="2736"/>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2</a:t>
              </a:r>
            </a:p>
          </p:txBody>
        </p:sp>
        <p:sp>
          <p:nvSpPr>
            <p:cNvPr id="113678" name="Text Box 14"/>
            <p:cNvSpPr txBox="1">
              <a:spLocks noChangeArrowheads="1"/>
            </p:cNvSpPr>
            <p:nvPr/>
          </p:nvSpPr>
          <p:spPr bwMode="auto">
            <a:xfrm>
              <a:off x="624" y="3024"/>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3</a:t>
              </a:r>
            </a:p>
          </p:txBody>
        </p:sp>
        <p:sp>
          <p:nvSpPr>
            <p:cNvPr id="113679" name="Text Box 15"/>
            <p:cNvSpPr txBox="1">
              <a:spLocks noChangeArrowheads="1"/>
            </p:cNvSpPr>
            <p:nvPr/>
          </p:nvSpPr>
          <p:spPr bwMode="auto">
            <a:xfrm>
              <a:off x="624" y="3312"/>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4</a:t>
              </a:r>
            </a:p>
          </p:txBody>
        </p:sp>
        <p:sp>
          <p:nvSpPr>
            <p:cNvPr id="113680" name="Text Box 16"/>
            <p:cNvSpPr txBox="1">
              <a:spLocks noChangeArrowheads="1"/>
            </p:cNvSpPr>
            <p:nvPr/>
          </p:nvSpPr>
          <p:spPr bwMode="auto">
            <a:xfrm>
              <a:off x="624" y="3600"/>
              <a:ext cx="21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5</a:t>
              </a:r>
            </a:p>
          </p:txBody>
        </p:sp>
        <p:sp>
          <p:nvSpPr>
            <p:cNvPr id="113681" name="Rectangle 17"/>
            <p:cNvSpPr>
              <a:spLocks noChangeArrowheads="1"/>
            </p:cNvSpPr>
            <p:nvPr/>
          </p:nvSpPr>
          <p:spPr bwMode="auto">
            <a:xfrm>
              <a:off x="912" y="3024"/>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12</a:t>
              </a:r>
            </a:p>
          </p:txBody>
        </p:sp>
        <p:sp>
          <p:nvSpPr>
            <p:cNvPr id="113682" name="Rectangle 18"/>
            <p:cNvSpPr>
              <a:spLocks noChangeArrowheads="1"/>
            </p:cNvSpPr>
            <p:nvPr/>
          </p:nvSpPr>
          <p:spPr bwMode="auto">
            <a:xfrm>
              <a:off x="1776" y="2160"/>
              <a:ext cx="384" cy="1728"/>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3683" name="Rectangle 19"/>
            <p:cNvSpPr>
              <a:spLocks noChangeArrowheads="1"/>
            </p:cNvSpPr>
            <p:nvPr/>
          </p:nvSpPr>
          <p:spPr bwMode="auto">
            <a:xfrm>
              <a:off x="1776" y="216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84" name="Rectangle 20"/>
            <p:cNvSpPr>
              <a:spLocks noChangeArrowheads="1"/>
            </p:cNvSpPr>
            <p:nvPr/>
          </p:nvSpPr>
          <p:spPr bwMode="auto">
            <a:xfrm>
              <a:off x="1776" y="2448"/>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85" name="Rectangle 21"/>
            <p:cNvSpPr>
              <a:spLocks noChangeArrowheads="1"/>
            </p:cNvSpPr>
            <p:nvPr/>
          </p:nvSpPr>
          <p:spPr bwMode="auto">
            <a:xfrm>
              <a:off x="1776" y="2736"/>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86" name="Rectangle 22"/>
            <p:cNvSpPr>
              <a:spLocks noChangeArrowheads="1"/>
            </p:cNvSpPr>
            <p:nvPr/>
          </p:nvSpPr>
          <p:spPr bwMode="auto">
            <a:xfrm>
              <a:off x="1776" y="3312"/>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87" name="Rectangle 23"/>
            <p:cNvSpPr>
              <a:spLocks noChangeArrowheads="1"/>
            </p:cNvSpPr>
            <p:nvPr/>
          </p:nvSpPr>
          <p:spPr bwMode="auto">
            <a:xfrm>
              <a:off x="1776" y="360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88" name="Rectangle 24"/>
            <p:cNvSpPr>
              <a:spLocks noChangeArrowheads="1"/>
            </p:cNvSpPr>
            <p:nvPr/>
          </p:nvSpPr>
          <p:spPr bwMode="auto">
            <a:xfrm>
              <a:off x="1776" y="3024"/>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cxnSp>
          <p:nvCxnSpPr>
            <p:cNvPr id="113689" name="AutoShape 25"/>
            <p:cNvCxnSpPr>
              <a:cxnSpLocks noChangeShapeType="1"/>
              <a:stCxn id="113670" idx="3"/>
              <a:endCxn id="113671" idx="3"/>
            </p:cNvCxnSpPr>
            <p:nvPr/>
          </p:nvCxnSpPr>
          <p:spPr bwMode="auto">
            <a:xfrm>
              <a:off x="1296" y="2304"/>
              <a:ext cx="1" cy="288"/>
            </a:xfrm>
            <a:prstGeom prst="bentConnector3">
              <a:avLst>
                <a:gd name="adj1" fmla="val 19100000"/>
              </a:avLst>
            </a:prstGeom>
            <a:noFill/>
            <a:ln w="9525">
              <a:solidFill>
                <a:schemeClr val="tx1"/>
              </a:solidFill>
              <a:miter lim="800000"/>
              <a:headEnd/>
              <a:tailEnd/>
            </a:ln>
            <a:effectLst/>
          </p:spPr>
        </p:cxnSp>
        <p:sp>
          <p:nvSpPr>
            <p:cNvPr id="113690" name="Rectangle 26"/>
            <p:cNvSpPr>
              <a:spLocks noChangeArrowheads="1"/>
            </p:cNvSpPr>
            <p:nvPr/>
          </p:nvSpPr>
          <p:spPr bwMode="auto">
            <a:xfrm>
              <a:off x="2688" y="2160"/>
              <a:ext cx="384" cy="1728"/>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3691" name="Rectangle 27"/>
            <p:cNvSpPr>
              <a:spLocks noChangeArrowheads="1"/>
            </p:cNvSpPr>
            <p:nvPr/>
          </p:nvSpPr>
          <p:spPr bwMode="auto">
            <a:xfrm>
              <a:off x="2688" y="216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2" name="Rectangle 28"/>
            <p:cNvSpPr>
              <a:spLocks noChangeArrowheads="1"/>
            </p:cNvSpPr>
            <p:nvPr/>
          </p:nvSpPr>
          <p:spPr bwMode="auto">
            <a:xfrm>
              <a:off x="2688" y="2448"/>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3" name="Rectangle 29"/>
            <p:cNvSpPr>
              <a:spLocks noChangeArrowheads="1"/>
            </p:cNvSpPr>
            <p:nvPr/>
          </p:nvSpPr>
          <p:spPr bwMode="auto">
            <a:xfrm>
              <a:off x="2688" y="2736"/>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4" name="Rectangle 30"/>
            <p:cNvSpPr>
              <a:spLocks noChangeArrowheads="1"/>
            </p:cNvSpPr>
            <p:nvPr/>
          </p:nvSpPr>
          <p:spPr bwMode="auto">
            <a:xfrm>
              <a:off x="2688" y="3312"/>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5" name="Rectangle 31"/>
            <p:cNvSpPr>
              <a:spLocks noChangeArrowheads="1"/>
            </p:cNvSpPr>
            <p:nvPr/>
          </p:nvSpPr>
          <p:spPr bwMode="auto">
            <a:xfrm>
              <a:off x="2688" y="360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6" name="Rectangle 32"/>
            <p:cNvSpPr>
              <a:spLocks noChangeArrowheads="1"/>
            </p:cNvSpPr>
            <p:nvPr/>
          </p:nvSpPr>
          <p:spPr bwMode="auto">
            <a:xfrm>
              <a:off x="2688" y="3024"/>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7" name="Rectangle 33"/>
            <p:cNvSpPr>
              <a:spLocks noChangeArrowheads="1"/>
            </p:cNvSpPr>
            <p:nvPr/>
          </p:nvSpPr>
          <p:spPr bwMode="auto">
            <a:xfrm>
              <a:off x="4560" y="2160"/>
              <a:ext cx="384" cy="1728"/>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3698" name="Rectangle 34"/>
            <p:cNvSpPr>
              <a:spLocks noChangeArrowheads="1"/>
            </p:cNvSpPr>
            <p:nvPr/>
          </p:nvSpPr>
          <p:spPr bwMode="auto">
            <a:xfrm>
              <a:off x="4560" y="216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699" name="Rectangle 35"/>
            <p:cNvSpPr>
              <a:spLocks noChangeArrowheads="1"/>
            </p:cNvSpPr>
            <p:nvPr/>
          </p:nvSpPr>
          <p:spPr bwMode="auto">
            <a:xfrm>
              <a:off x="4560" y="2448"/>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0" name="Rectangle 36"/>
            <p:cNvSpPr>
              <a:spLocks noChangeArrowheads="1"/>
            </p:cNvSpPr>
            <p:nvPr/>
          </p:nvSpPr>
          <p:spPr bwMode="auto">
            <a:xfrm>
              <a:off x="4560" y="2736"/>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1" name="Rectangle 37"/>
            <p:cNvSpPr>
              <a:spLocks noChangeArrowheads="1"/>
            </p:cNvSpPr>
            <p:nvPr/>
          </p:nvSpPr>
          <p:spPr bwMode="auto">
            <a:xfrm>
              <a:off x="4560" y="3312"/>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2" name="Rectangle 38"/>
            <p:cNvSpPr>
              <a:spLocks noChangeArrowheads="1"/>
            </p:cNvSpPr>
            <p:nvPr/>
          </p:nvSpPr>
          <p:spPr bwMode="auto">
            <a:xfrm>
              <a:off x="4560" y="360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3" name="Rectangle 39"/>
            <p:cNvSpPr>
              <a:spLocks noChangeArrowheads="1"/>
            </p:cNvSpPr>
            <p:nvPr/>
          </p:nvSpPr>
          <p:spPr bwMode="auto">
            <a:xfrm>
              <a:off x="4560" y="3024"/>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4" name="Rectangle 40"/>
            <p:cNvSpPr>
              <a:spLocks noChangeArrowheads="1"/>
            </p:cNvSpPr>
            <p:nvPr/>
          </p:nvSpPr>
          <p:spPr bwMode="auto">
            <a:xfrm>
              <a:off x="3600" y="2160"/>
              <a:ext cx="384" cy="1728"/>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3705" name="Rectangle 41"/>
            <p:cNvSpPr>
              <a:spLocks noChangeArrowheads="1"/>
            </p:cNvSpPr>
            <p:nvPr/>
          </p:nvSpPr>
          <p:spPr bwMode="auto">
            <a:xfrm>
              <a:off x="3600" y="216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6" name="Rectangle 42"/>
            <p:cNvSpPr>
              <a:spLocks noChangeArrowheads="1"/>
            </p:cNvSpPr>
            <p:nvPr/>
          </p:nvSpPr>
          <p:spPr bwMode="auto">
            <a:xfrm>
              <a:off x="3600" y="2448"/>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7" name="Rectangle 43"/>
            <p:cNvSpPr>
              <a:spLocks noChangeArrowheads="1"/>
            </p:cNvSpPr>
            <p:nvPr/>
          </p:nvSpPr>
          <p:spPr bwMode="auto">
            <a:xfrm>
              <a:off x="3600" y="2736"/>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8" name="Rectangle 44"/>
            <p:cNvSpPr>
              <a:spLocks noChangeArrowheads="1"/>
            </p:cNvSpPr>
            <p:nvPr/>
          </p:nvSpPr>
          <p:spPr bwMode="auto">
            <a:xfrm>
              <a:off x="3600" y="3312"/>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09" name="Rectangle 45"/>
            <p:cNvSpPr>
              <a:spLocks noChangeArrowheads="1"/>
            </p:cNvSpPr>
            <p:nvPr/>
          </p:nvSpPr>
          <p:spPr bwMode="auto">
            <a:xfrm>
              <a:off x="3600" y="3600"/>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sp>
          <p:nvSpPr>
            <p:cNvPr id="113710" name="Rectangle 46"/>
            <p:cNvSpPr>
              <a:spLocks noChangeArrowheads="1"/>
            </p:cNvSpPr>
            <p:nvPr/>
          </p:nvSpPr>
          <p:spPr bwMode="auto">
            <a:xfrm>
              <a:off x="3600" y="3024"/>
              <a:ext cx="384" cy="288"/>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 </a:t>
              </a:r>
            </a:p>
          </p:txBody>
        </p:sp>
      </p:grpSp>
    </p:spTree>
    <p:extLst>
      <p:ext uri="{BB962C8B-B14F-4D97-AF65-F5344CB8AC3E}">
        <p14:creationId xmlns:p14="http://schemas.microsoft.com/office/powerpoint/2010/main" val="33177624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46F8E2B-C4A5-42DF-9C91-B6CF5048B0FF}" type="slidenum">
              <a:rPr lang="en-US">
                <a:solidFill>
                  <a:srgbClr val="000000"/>
                </a:solidFill>
              </a:rPr>
              <a:pPr/>
              <a:t>106</a:t>
            </a:fld>
            <a:endParaRPr lang="en-US">
              <a:solidFill>
                <a:srgbClr val="000000"/>
              </a:solidFill>
            </a:endParaRPr>
          </a:p>
        </p:txBody>
      </p:sp>
      <p:sp>
        <p:nvSpPr>
          <p:cNvPr id="114690" name="Rectangle 2"/>
          <p:cNvSpPr>
            <a:spLocks noGrp="1" noChangeArrowheads="1"/>
          </p:cNvSpPr>
          <p:nvPr>
            <p:ph type="title"/>
          </p:nvPr>
        </p:nvSpPr>
        <p:spPr>
          <a:xfrm>
            <a:off x="1219200" y="685800"/>
            <a:ext cx="7772400" cy="1143000"/>
          </a:xfrm>
        </p:spPr>
        <p:txBody>
          <a:bodyPr/>
          <a:lstStyle/>
          <a:p>
            <a:r>
              <a:rPr lang="en-GB"/>
              <a:t>Bubble Sort</a:t>
            </a:r>
          </a:p>
        </p:txBody>
      </p:sp>
      <p:sp>
        <p:nvSpPr>
          <p:cNvPr id="114691" name="Text Box 3"/>
          <p:cNvSpPr txBox="1">
            <a:spLocks noChangeArrowheads="1"/>
          </p:cNvSpPr>
          <p:nvPr/>
        </p:nvSpPr>
        <p:spPr bwMode="auto">
          <a:xfrm>
            <a:off x="1752600" y="2057400"/>
            <a:ext cx="4722768" cy="378565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endParaRPr lang="en-GB" sz="2400" dirty="0">
              <a:solidFill>
                <a:srgbClr val="000000"/>
              </a:solidFill>
              <a:latin typeface="Times New Roman" charset="0"/>
            </a:endParaRPr>
          </a:p>
          <a:p>
            <a:pPr eaLnBrk="0" fontAlgn="base" hangingPunct="0">
              <a:spcBef>
                <a:spcPct val="0"/>
              </a:spcBef>
              <a:spcAft>
                <a:spcPct val="0"/>
              </a:spcAft>
            </a:pPr>
            <a:r>
              <a:rPr lang="en-GB" sz="2400" b="1" dirty="0">
                <a:solidFill>
                  <a:srgbClr val="000000"/>
                </a:solidFill>
              </a:rPr>
              <a:t>Bubble-Sort</a:t>
            </a:r>
            <a:r>
              <a:rPr lang="en-GB" sz="2400" dirty="0">
                <a:solidFill>
                  <a:srgbClr val="000000"/>
                </a:solidFill>
              </a:rPr>
              <a:t>( A)</a:t>
            </a:r>
          </a:p>
          <a:p>
            <a:pPr eaLnBrk="0" fontAlgn="base" hangingPunct="0">
              <a:spcBef>
                <a:spcPct val="0"/>
              </a:spcBef>
              <a:spcAft>
                <a:spcPct val="0"/>
              </a:spcAft>
            </a:pPr>
            <a:r>
              <a:rPr lang="en-GB" sz="2400" dirty="0">
                <a:solidFill>
                  <a:srgbClr val="000000"/>
                </a:solidFill>
              </a:rPr>
              <a:t>      </a:t>
            </a:r>
            <a:r>
              <a:rPr lang="en-GB" sz="2400" b="1" dirty="0">
                <a:solidFill>
                  <a:srgbClr val="000000"/>
                </a:solidFill>
              </a:rPr>
              <a:t>for</a:t>
            </a:r>
            <a:r>
              <a:rPr lang="en-GB" sz="2400" dirty="0">
                <a:solidFill>
                  <a:srgbClr val="000000"/>
                </a:solidFill>
              </a:rPr>
              <a:t> </a:t>
            </a:r>
            <a:r>
              <a:rPr lang="en-GB" sz="2400" dirty="0" err="1">
                <a:solidFill>
                  <a:srgbClr val="000000"/>
                </a:solidFill>
              </a:rPr>
              <a:t>i</a:t>
            </a:r>
            <a:r>
              <a:rPr lang="en-GB" sz="2400" dirty="0">
                <a:solidFill>
                  <a:srgbClr val="000000"/>
                </a:solidFill>
              </a:rPr>
              <a:t> = 0 </a:t>
            </a:r>
            <a:r>
              <a:rPr lang="en-GB" sz="2400" b="1" dirty="0">
                <a:solidFill>
                  <a:srgbClr val="000000"/>
                </a:solidFill>
              </a:rPr>
              <a:t>to</a:t>
            </a:r>
            <a:r>
              <a:rPr lang="en-GB" sz="2400" dirty="0">
                <a:solidFill>
                  <a:srgbClr val="000000"/>
                </a:solidFill>
              </a:rPr>
              <a:t> length(A</a:t>
            </a:r>
            <a:r>
              <a:rPr lang="en-GB" sz="2400" dirty="0" smtClean="0">
                <a:solidFill>
                  <a:srgbClr val="000000"/>
                </a:solidFill>
              </a:rPr>
              <a:t>)-1</a:t>
            </a:r>
            <a:endParaRPr lang="en-GB" sz="2400" dirty="0">
              <a:solidFill>
                <a:srgbClr val="000000"/>
              </a:solidFill>
            </a:endParaRPr>
          </a:p>
          <a:p>
            <a:pPr eaLnBrk="0" fontAlgn="base" hangingPunct="0">
              <a:spcBef>
                <a:spcPct val="0"/>
              </a:spcBef>
              <a:spcAft>
                <a:spcPct val="0"/>
              </a:spcAft>
            </a:pPr>
            <a:r>
              <a:rPr lang="en-GB" sz="2400" dirty="0">
                <a:solidFill>
                  <a:srgbClr val="000000"/>
                </a:solidFill>
              </a:rPr>
              <a:t>	</a:t>
            </a:r>
            <a:r>
              <a:rPr lang="en-GB" sz="2400" b="1" dirty="0">
                <a:solidFill>
                  <a:srgbClr val="000000"/>
                </a:solidFill>
              </a:rPr>
              <a:t>for</a:t>
            </a:r>
            <a:r>
              <a:rPr lang="en-GB" sz="2400" dirty="0">
                <a:solidFill>
                  <a:srgbClr val="000000"/>
                </a:solidFill>
              </a:rPr>
              <a:t> j = 0 </a:t>
            </a:r>
            <a:r>
              <a:rPr lang="en-GB" sz="2400" b="1" dirty="0">
                <a:solidFill>
                  <a:srgbClr val="000000"/>
                </a:solidFill>
              </a:rPr>
              <a:t>to</a:t>
            </a:r>
            <a:r>
              <a:rPr lang="en-GB" sz="2400" dirty="0">
                <a:solidFill>
                  <a:srgbClr val="000000"/>
                </a:solidFill>
              </a:rPr>
              <a:t> length(A) </a:t>
            </a:r>
            <a:r>
              <a:rPr lang="en-GB" sz="2400">
                <a:solidFill>
                  <a:srgbClr val="000000"/>
                </a:solidFill>
              </a:rPr>
              <a:t>– </a:t>
            </a:r>
            <a:r>
              <a:rPr lang="en-GB" sz="2400" smtClean="0">
                <a:solidFill>
                  <a:srgbClr val="000000"/>
                </a:solidFill>
              </a:rPr>
              <a:t>1</a:t>
            </a:r>
            <a:endParaRPr lang="en-GB" sz="2400" dirty="0">
              <a:solidFill>
                <a:srgbClr val="000000"/>
              </a:solidFill>
            </a:endParaRPr>
          </a:p>
          <a:p>
            <a:pPr eaLnBrk="0" fontAlgn="base" hangingPunct="0">
              <a:spcBef>
                <a:spcPct val="0"/>
              </a:spcBef>
              <a:spcAft>
                <a:spcPct val="0"/>
              </a:spcAft>
            </a:pPr>
            <a:r>
              <a:rPr lang="en-GB" sz="2400" dirty="0">
                <a:solidFill>
                  <a:srgbClr val="000000"/>
                </a:solidFill>
              </a:rPr>
              <a:t>	     </a:t>
            </a:r>
            <a:r>
              <a:rPr lang="en-GB" sz="2400" b="1" dirty="0">
                <a:solidFill>
                  <a:srgbClr val="000000"/>
                </a:solidFill>
              </a:rPr>
              <a:t>if</a:t>
            </a:r>
            <a:r>
              <a:rPr lang="en-GB" sz="2400" dirty="0">
                <a:solidFill>
                  <a:srgbClr val="000000"/>
                </a:solidFill>
              </a:rPr>
              <a:t>  A[j] &gt; A[j+1] </a:t>
            </a:r>
            <a:r>
              <a:rPr lang="en-GB" sz="2400" b="1" dirty="0">
                <a:solidFill>
                  <a:srgbClr val="000000"/>
                </a:solidFill>
              </a:rPr>
              <a:t>then</a:t>
            </a:r>
          </a:p>
          <a:p>
            <a:pPr eaLnBrk="0" fontAlgn="base" hangingPunct="0">
              <a:spcBef>
                <a:spcPct val="0"/>
              </a:spcBef>
              <a:spcAft>
                <a:spcPct val="0"/>
              </a:spcAft>
            </a:pPr>
            <a:r>
              <a:rPr lang="en-GB" sz="2400" dirty="0">
                <a:solidFill>
                  <a:srgbClr val="000000"/>
                </a:solidFill>
              </a:rPr>
              <a:t>	           swap(A[j], A[j+1])</a:t>
            </a:r>
          </a:p>
          <a:p>
            <a:pPr eaLnBrk="0" fontAlgn="base" hangingPunct="0">
              <a:spcBef>
                <a:spcPct val="0"/>
              </a:spcBef>
              <a:spcAft>
                <a:spcPct val="0"/>
              </a:spcAft>
            </a:pPr>
            <a:r>
              <a:rPr lang="en-GB" sz="2400" dirty="0">
                <a:solidFill>
                  <a:srgbClr val="000000"/>
                </a:solidFill>
              </a:rPr>
              <a:t>                 </a:t>
            </a:r>
            <a:r>
              <a:rPr lang="en-GB" sz="2400" b="1" dirty="0" err="1">
                <a:solidFill>
                  <a:srgbClr val="000000"/>
                </a:solidFill>
              </a:rPr>
              <a:t>endif</a:t>
            </a:r>
            <a:endParaRPr lang="en-GB" sz="2400" b="1" dirty="0">
              <a:solidFill>
                <a:srgbClr val="000000"/>
              </a:solidFill>
            </a:endParaRPr>
          </a:p>
          <a:p>
            <a:pPr eaLnBrk="0" fontAlgn="base" hangingPunct="0">
              <a:spcBef>
                <a:spcPct val="0"/>
              </a:spcBef>
              <a:spcAft>
                <a:spcPct val="0"/>
              </a:spcAft>
            </a:pPr>
            <a:r>
              <a:rPr lang="en-GB" sz="2400" dirty="0">
                <a:solidFill>
                  <a:srgbClr val="000000"/>
                </a:solidFill>
              </a:rPr>
              <a:t>           </a:t>
            </a:r>
            <a:r>
              <a:rPr lang="en-GB" sz="2400" b="1" dirty="0" err="1">
                <a:solidFill>
                  <a:srgbClr val="000000"/>
                </a:solidFill>
              </a:rPr>
              <a:t>endfor</a:t>
            </a:r>
            <a:endParaRPr lang="en-GB" sz="2400" b="1" dirty="0">
              <a:solidFill>
                <a:srgbClr val="000000"/>
              </a:solidFill>
            </a:endParaRPr>
          </a:p>
          <a:p>
            <a:pPr eaLnBrk="0" fontAlgn="base" hangingPunct="0">
              <a:spcBef>
                <a:spcPct val="0"/>
              </a:spcBef>
              <a:spcAft>
                <a:spcPct val="0"/>
              </a:spcAft>
            </a:pPr>
            <a:r>
              <a:rPr lang="en-GB" sz="2400" dirty="0">
                <a:solidFill>
                  <a:srgbClr val="000000"/>
                </a:solidFill>
              </a:rPr>
              <a:t>      </a:t>
            </a:r>
            <a:r>
              <a:rPr lang="en-GB" sz="2400" b="1" dirty="0" err="1">
                <a:solidFill>
                  <a:srgbClr val="000000"/>
                </a:solidFill>
              </a:rPr>
              <a:t>endfor</a:t>
            </a:r>
            <a:endParaRPr lang="en-GB" sz="2400" b="1" dirty="0">
              <a:solidFill>
                <a:srgbClr val="000000"/>
              </a:solidFill>
            </a:endParaRPr>
          </a:p>
          <a:p>
            <a:pPr eaLnBrk="0" fontAlgn="base" hangingPunct="0">
              <a:spcBef>
                <a:spcPct val="0"/>
              </a:spcBef>
              <a:spcAft>
                <a:spcPct val="0"/>
              </a:spcAft>
            </a:pPr>
            <a:r>
              <a:rPr lang="en-GB" sz="2400" b="1" dirty="0" err="1">
                <a:solidFill>
                  <a:srgbClr val="000000"/>
                </a:solidFill>
              </a:rPr>
              <a:t>endalg</a:t>
            </a:r>
            <a:endParaRPr lang="en-GB" sz="2400" b="1" dirty="0">
              <a:solidFill>
                <a:srgbClr val="000000"/>
              </a:solidFill>
            </a:endParaRPr>
          </a:p>
        </p:txBody>
      </p:sp>
    </p:spTree>
    <p:extLst>
      <p:ext uri="{BB962C8B-B14F-4D97-AF65-F5344CB8AC3E}">
        <p14:creationId xmlns:p14="http://schemas.microsoft.com/office/powerpoint/2010/main" val="1994057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34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2390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itle 1"/>
          <p:cNvSpPr>
            <a:spLocks noGrp="1"/>
          </p:cNvSpPr>
          <p:nvPr>
            <p:ph type="title"/>
          </p:nvPr>
        </p:nvSpPr>
        <p:spPr/>
        <p:txBody>
          <a:bodyPr/>
          <a:lstStyle/>
          <a:p>
            <a:r>
              <a:rPr lang="en-US" altLang="en-US" dirty="0" smtClean="0"/>
              <a:t>Sorting a List: Bubble Sort </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BCD0BFFA-43A7-437F-99AF-572AD8B9839F}" type="slidenum">
              <a:rPr lang="en-US" altLang="en-US" sz="1200">
                <a:solidFill>
                  <a:prstClr val="white"/>
                </a:solidFill>
                <a:latin typeface="Arial" charset="0"/>
              </a:rPr>
              <a:pPr/>
              <a:t>107</a:t>
            </a:fld>
            <a:endParaRPr lang="en-US" altLang="en-US" sz="1200">
              <a:solidFill>
                <a:prstClr val="white"/>
              </a:solidFill>
              <a:latin typeface="Arial" charset="0"/>
            </a:endParaRPr>
          </a:p>
        </p:txBody>
      </p:sp>
      <p:pic>
        <p:nvPicPr>
          <p:cNvPr id="634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86200"/>
            <a:ext cx="7391400"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104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smtClean="0"/>
              <a:t>Sorting a List: Bubble Sort </a:t>
            </a:r>
          </a:p>
        </p:txBody>
      </p:sp>
      <p:sp>
        <p:nvSpPr>
          <p:cNvPr id="655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9A89763E-8DB9-4A3B-A498-27546D018DBA}" type="slidenum">
              <a:rPr lang="en-US" altLang="en-US" sz="1200">
                <a:solidFill>
                  <a:prstClr val="white"/>
                </a:solidFill>
                <a:latin typeface="Arial" charset="0"/>
              </a:rPr>
              <a:pPr/>
              <a:t>108</a:t>
            </a:fld>
            <a:endParaRPr lang="en-US" altLang="en-US" sz="1200">
              <a:solidFill>
                <a:prstClr val="white"/>
              </a:solidFill>
              <a:latin typeface="Arial" charset="0"/>
            </a:endParaRPr>
          </a:p>
        </p:txBody>
      </p:sp>
      <p:pic>
        <p:nvPicPr>
          <p:cNvPr id="655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80010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81629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3455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ction="ppaction://hlinkfile"/>
              </a:rPr>
              <a:t>Example 5.8</a:t>
            </a:r>
            <a:r>
              <a:rPr lang="en-US" dirty="0" smtClean="0"/>
              <a:t>, </a:t>
            </a:r>
            <a:r>
              <a:rPr lang="en-US" dirty="0" smtClean="0">
                <a:hlinkClick r:id="rId3" action="ppaction://hlinkfile"/>
              </a:rPr>
              <a:t>Example 5.9</a:t>
            </a:r>
            <a:endParaRPr lang="en-US" dirty="0"/>
          </a:p>
        </p:txBody>
      </p:sp>
      <p:sp>
        <p:nvSpPr>
          <p:cNvPr id="4" name="Slide Number Placeholder 3"/>
          <p:cNvSpPr>
            <a:spLocks noGrp="1"/>
          </p:cNvSpPr>
          <p:nvPr>
            <p:ph type="sldNum" sz="quarter" idx="12"/>
          </p:nvPr>
        </p:nvSpPr>
        <p:spPr/>
        <p:txBody>
          <a:bodyPr/>
          <a:lstStyle/>
          <a:p>
            <a:fld id="{22C49CB2-3831-4438-997B-C70807B156B2}" type="slidenum">
              <a:rPr lang="en-US" smtClean="0">
                <a:solidFill>
                  <a:srgbClr val="000000"/>
                </a:solidFill>
              </a:rPr>
              <a:pPr/>
              <a:t>109</a:t>
            </a:fld>
            <a:endParaRPr lang="en-US">
              <a:solidFill>
                <a:srgbClr val="000000"/>
              </a:solidFill>
            </a:endParaRPr>
          </a:p>
        </p:txBody>
      </p:sp>
    </p:spTree>
    <p:extLst>
      <p:ext uri="{BB962C8B-B14F-4D97-AF65-F5344CB8AC3E}">
        <p14:creationId xmlns:p14="http://schemas.microsoft.com/office/powerpoint/2010/main" val="887855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5226"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p:cNvSpPr>
            <a:spLocks noGrp="1" noChangeArrowheads="1"/>
          </p:cNvSpPr>
          <p:nvPr>
            <p:ph type="title"/>
          </p:nvPr>
        </p:nvSpPr>
        <p:spPr/>
        <p:txBody>
          <a:bodyPr/>
          <a:lstStyle/>
          <a:p>
            <a:r>
              <a:rPr lang="en-US" smtClean="0"/>
              <a:t>The Selectionsort Algorithm</a:t>
            </a:r>
          </a:p>
        </p:txBody>
      </p:sp>
      <p:sp>
        <p:nvSpPr>
          <p:cNvPr id="7172" name="Rectangle 4"/>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Part of the array is now sorted.</a:t>
            </a:r>
          </a:p>
        </p:txBody>
      </p:sp>
      <p:graphicFrame>
        <p:nvGraphicFramePr>
          <p:cNvPr id="7173" name="Object 5"/>
          <p:cNvGraphicFramePr>
            <a:graphicFrameLocks/>
          </p:cNvGraphicFramePr>
          <p:nvPr/>
        </p:nvGraphicFramePr>
        <p:xfrm>
          <a:off x="2903538" y="2428875"/>
          <a:ext cx="1397000" cy="4043363"/>
        </p:xfrm>
        <a:graphic>
          <a:graphicData uri="http://schemas.openxmlformats.org/presentationml/2006/ole">
            <mc:AlternateContent xmlns:mc="http://schemas.openxmlformats.org/markup-compatibility/2006">
              <mc:Choice xmlns:v="urn:schemas-microsoft-com:vml" Requires="v">
                <p:oleObj spid="_x0000_s5227"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2402" r="74615"/>
                      <a:stretch>
                        <a:fillRect/>
                      </a:stretch>
                    </p:blipFill>
                    <p:spPr bwMode="auto">
                      <a:xfrm>
                        <a:off x="2903538" y="2428875"/>
                        <a:ext cx="1397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7175"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7176"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7177" name="Rectangle 9"/>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2177460413"/>
      </p:ext>
    </p:extLst>
  </p:cSld>
  <p:clrMapOvr>
    <a:masterClrMapping/>
  </p:clrMapOvr>
  <p:transition>
    <p:randomBar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758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0"/>
            <a:ext cx="7888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7"/>
          <p:cNvSpPr>
            <a:spLocks noGrp="1" noChangeArrowheads="1"/>
          </p:cNvSpPr>
          <p:nvPr>
            <p:ph type="title"/>
          </p:nvPr>
        </p:nvSpPr>
        <p:spPr/>
        <p:txBody>
          <a:bodyPr/>
          <a:lstStyle/>
          <a:p>
            <a:pPr eaLnBrk="1" hangingPunct="1"/>
            <a:r>
              <a:rPr lang="en-US" altLang="en-US" smtClean="0"/>
              <a:t>Analysis: Bubble Sort</a:t>
            </a:r>
          </a:p>
        </p:txBody>
      </p:sp>
      <p:sp>
        <p:nvSpPr>
          <p:cNvPr id="67588" name="Rectangle 8"/>
          <p:cNvSpPr>
            <a:spLocks noGrp="1" noChangeArrowheads="1"/>
          </p:cNvSpPr>
          <p:nvPr>
            <p:ph idx="1"/>
          </p:nvPr>
        </p:nvSpPr>
        <p:spPr/>
        <p:txBody>
          <a:bodyPr/>
          <a:lstStyle/>
          <a:p>
            <a:pPr eaLnBrk="1" hangingPunct="1"/>
            <a:r>
              <a:rPr lang="en-US" altLang="en-US" dirty="0" err="1" smtClean="0">
                <a:latin typeface="Courier New" pitchFamily="49" charset="0"/>
              </a:rPr>
              <a:t>bubbleSort</a:t>
            </a:r>
            <a:r>
              <a:rPr lang="en-US" altLang="en-US" dirty="0" smtClean="0">
                <a:latin typeface="Courier New" pitchFamily="49" charset="0"/>
              </a:rPr>
              <a:t> </a:t>
            </a:r>
            <a:r>
              <a:rPr lang="en-US" altLang="en-US" dirty="0" smtClean="0"/>
              <a:t>contains nested loops</a:t>
            </a:r>
          </a:p>
          <a:p>
            <a:pPr lvl="1" eaLnBrk="1" hangingPunct="1"/>
            <a:r>
              <a:rPr lang="en-US" altLang="en-US" dirty="0" smtClean="0"/>
              <a:t>Outer loop executes </a:t>
            </a:r>
            <a:r>
              <a:rPr lang="en-US" altLang="en-US" i="1" dirty="0" smtClean="0"/>
              <a:t>n</a:t>
            </a:r>
            <a:r>
              <a:rPr lang="en-US" altLang="en-US" dirty="0" smtClean="0"/>
              <a:t> – 1 times </a:t>
            </a:r>
          </a:p>
          <a:p>
            <a:pPr lvl="1" eaLnBrk="1" hangingPunct="1"/>
            <a:r>
              <a:rPr lang="en-US" altLang="en-US" dirty="0" smtClean="0"/>
              <a:t>For each iteration of outer loop, inner loop executes a certain number of times</a:t>
            </a:r>
          </a:p>
          <a:p>
            <a:pPr eaLnBrk="1" hangingPunct="1"/>
            <a:r>
              <a:rPr lang="en-US" altLang="en-US" dirty="0" smtClean="0"/>
              <a:t>Total number of comparisons:</a:t>
            </a:r>
          </a:p>
          <a:p>
            <a:pPr eaLnBrk="1" hangingPunct="1"/>
            <a:endParaRPr lang="en-US" altLang="en-US" dirty="0" smtClean="0"/>
          </a:p>
          <a:p>
            <a:pPr eaLnBrk="1" hangingPunct="1"/>
            <a:r>
              <a:rPr lang="en-US" altLang="en-US" dirty="0" smtClean="0"/>
              <a:t>Number of assignments (worst case):</a:t>
            </a:r>
          </a:p>
        </p:txBody>
      </p:sp>
      <p:sp>
        <p:nvSpPr>
          <p:cNvPr id="6758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B3CF5EEB-A805-4383-9C1E-C1B2C20689F6}" type="slidenum">
              <a:rPr lang="en-US" altLang="en-US" sz="1200">
                <a:solidFill>
                  <a:prstClr val="white"/>
                </a:solidFill>
                <a:latin typeface="Arial" charset="0"/>
              </a:rPr>
              <a:pPr/>
              <a:t>110</a:t>
            </a:fld>
            <a:endParaRPr lang="en-US" altLang="en-US" sz="1200">
              <a:solidFill>
                <a:prstClr val="white"/>
              </a:solidFill>
              <a:latin typeface="Arial" charset="0"/>
            </a:endParaRPr>
          </a:p>
        </p:txBody>
      </p:sp>
      <p:pic>
        <p:nvPicPr>
          <p:cNvPr id="6759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029200"/>
            <a:ext cx="3810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4662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FEAE5E-320A-4DE5-B909-D708F6834F31}" type="slidenum">
              <a:rPr lang="en-US">
                <a:solidFill>
                  <a:srgbClr val="000000"/>
                </a:solidFill>
              </a:rPr>
              <a:pPr/>
              <a:t>111</a:t>
            </a:fld>
            <a:endParaRPr lang="en-US">
              <a:solidFill>
                <a:srgbClr val="000000"/>
              </a:solidFill>
            </a:endParaRPr>
          </a:p>
        </p:txBody>
      </p:sp>
      <p:sp>
        <p:nvSpPr>
          <p:cNvPr id="115714" name="Rectangle 2"/>
          <p:cNvSpPr>
            <a:spLocks noGrp="1" noChangeArrowheads="1"/>
          </p:cNvSpPr>
          <p:nvPr>
            <p:ph type="title"/>
          </p:nvPr>
        </p:nvSpPr>
        <p:spPr/>
        <p:txBody>
          <a:bodyPr/>
          <a:lstStyle/>
          <a:p>
            <a:r>
              <a:rPr lang="en-GB"/>
              <a:t>Discussion</a:t>
            </a:r>
            <a:endParaRPr lang="en-US"/>
          </a:p>
        </p:txBody>
      </p:sp>
      <p:sp>
        <p:nvSpPr>
          <p:cNvPr id="115715" name="Rectangle 3"/>
          <p:cNvSpPr>
            <a:spLocks noGrp="1" noChangeArrowheads="1"/>
          </p:cNvSpPr>
          <p:nvPr>
            <p:ph type="body" idx="1"/>
          </p:nvPr>
        </p:nvSpPr>
        <p:spPr>
          <a:xfrm>
            <a:off x="609600" y="2017713"/>
            <a:ext cx="7772400" cy="4114800"/>
          </a:xfrm>
        </p:spPr>
        <p:txBody>
          <a:bodyPr/>
          <a:lstStyle/>
          <a:p>
            <a:r>
              <a:rPr lang="en-GB"/>
              <a:t>This implementation starts from the front and moves the larger values towards the back</a:t>
            </a:r>
          </a:p>
          <a:p>
            <a:r>
              <a:rPr lang="en-GB"/>
              <a:t>Each pass through the array places one item in its correct position</a:t>
            </a:r>
          </a:p>
          <a:p>
            <a:r>
              <a:rPr lang="en-GB"/>
              <a:t>You always do N-1 passes through the area – even if it is already sorted!</a:t>
            </a:r>
          </a:p>
          <a:p>
            <a:r>
              <a:rPr lang="en-GB"/>
              <a:t>Why are there not N passes?</a:t>
            </a:r>
          </a:p>
          <a:p>
            <a:r>
              <a:rPr lang="en-GB"/>
              <a:t>How could you modify it so that it recognises when the list is sorted?</a:t>
            </a:r>
            <a:endParaRPr lang="en-US"/>
          </a:p>
        </p:txBody>
      </p:sp>
    </p:spTree>
    <p:extLst>
      <p:ext uri="{BB962C8B-B14F-4D97-AF65-F5344CB8AC3E}">
        <p14:creationId xmlns:p14="http://schemas.microsoft.com/office/powerpoint/2010/main" val="42061773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dirty="0" smtClean="0"/>
              <a:t>Analysis: Quadratic Sort</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07F1DF49-ACE6-48C9-A79A-96191D35030B}" type="slidenum">
              <a:rPr lang="en-US" altLang="en-US" sz="1200">
                <a:solidFill>
                  <a:prstClr val="white"/>
                </a:solidFill>
                <a:latin typeface="Arial" charset="0"/>
              </a:rPr>
              <a:pPr/>
              <a:t>112</a:t>
            </a:fld>
            <a:endParaRPr lang="en-US" altLang="en-US" sz="1200">
              <a:solidFill>
                <a:prstClr val="white"/>
              </a:solidFill>
              <a:latin typeface="Arial" charset="0"/>
            </a:endParaRPr>
          </a:p>
        </p:txBody>
      </p:sp>
      <p:pic>
        <p:nvPicPr>
          <p:cNvPr id="880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947863"/>
            <a:ext cx="875347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3156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Summary</a:t>
            </a:r>
            <a:endParaRPr lang="en-US"/>
          </a:p>
        </p:txBody>
      </p:sp>
      <p:sp>
        <p:nvSpPr>
          <p:cNvPr id="106499" name="Rectangle 3"/>
          <p:cNvSpPr>
            <a:spLocks noGrp="1" noChangeArrowheads="1"/>
          </p:cNvSpPr>
          <p:nvPr>
            <p:ph idx="1"/>
          </p:nvPr>
        </p:nvSpPr>
        <p:spPr>
          <a:xfrm>
            <a:off x="685800" y="2133600"/>
            <a:ext cx="7772400" cy="4114800"/>
          </a:xfrm>
        </p:spPr>
        <p:txBody>
          <a:bodyPr/>
          <a:lstStyle/>
          <a:p>
            <a:pPr>
              <a:lnSpc>
                <a:spcPct val="90000"/>
              </a:lnSpc>
            </a:pPr>
            <a:r>
              <a:rPr lang="en-GB" sz="2000" dirty="0"/>
              <a:t>Sorting of data is a very common operation.  We usually sort on one key, with satellite data attached to the key</a:t>
            </a:r>
          </a:p>
          <a:p>
            <a:pPr>
              <a:lnSpc>
                <a:spcPct val="90000"/>
              </a:lnSpc>
            </a:pPr>
            <a:r>
              <a:rPr lang="en-GB" sz="2000" dirty="0"/>
              <a:t>Bubble Sort and Insertion Sort, along with Selection Sort sometimes known as the ‘simple’ sorts</a:t>
            </a:r>
          </a:p>
          <a:p>
            <a:pPr>
              <a:lnSpc>
                <a:spcPct val="90000"/>
              </a:lnSpc>
            </a:pPr>
            <a:r>
              <a:rPr lang="en-GB" sz="2000" dirty="0"/>
              <a:t>Bubble Sort at each run through places one item in its correct position</a:t>
            </a:r>
          </a:p>
          <a:p>
            <a:pPr>
              <a:lnSpc>
                <a:spcPct val="90000"/>
              </a:lnSpc>
            </a:pPr>
            <a:r>
              <a:rPr lang="en-GB" sz="2000" dirty="0"/>
              <a:t>Selection at each run through places one item in the correct position within the sorted part of the array</a:t>
            </a:r>
          </a:p>
          <a:p>
            <a:pPr>
              <a:lnSpc>
                <a:spcPct val="90000"/>
              </a:lnSpc>
            </a:pPr>
            <a:r>
              <a:rPr lang="en-GB" sz="2000" dirty="0"/>
              <a:t>Insertion Sort maintains a sorted list by inserting the next item into its correct position at each run through</a:t>
            </a:r>
          </a:p>
          <a:p>
            <a:pPr>
              <a:lnSpc>
                <a:spcPct val="90000"/>
              </a:lnSpc>
            </a:pPr>
            <a:r>
              <a:rPr lang="en-GB" sz="2000" dirty="0"/>
              <a:t>These algorithms do not do well with partially sorted data</a:t>
            </a:r>
          </a:p>
        </p:txBody>
      </p:sp>
      <p:sp>
        <p:nvSpPr>
          <p:cNvPr id="6" name="Slide Number Placeholder 5"/>
          <p:cNvSpPr>
            <a:spLocks noGrp="1"/>
          </p:cNvSpPr>
          <p:nvPr>
            <p:ph type="sldNum" sz="quarter" idx="12"/>
          </p:nvPr>
        </p:nvSpPr>
        <p:spPr/>
        <p:txBody>
          <a:bodyPr/>
          <a:lstStyle/>
          <a:p>
            <a:fld id="{0940DF0E-E814-4F37-8D98-46F7B8A1541F}" type="slidenum">
              <a:rPr lang="en-US">
                <a:solidFill>
                  <a:srgbClr val="000000"/>
                </a:solidFill>
              </a:rPr>
              <a:pPr/>
              <a:t>113</a:t>
            </a:fld>
            <a:endParaRPr lang="en-US">
              <a:solidFill>
                <a:srgbClr val="000000"/>
              </a:solidFill>
            </a:endParaRPr>
          </a:p>
        </p:txBody>
      </p:sp>
    </p:spTree>
    <p:extLst>
      <p:ext uri="{BB962C8B-B14F-4D97-AF65-F5344CB8AC3E}">
        <p14:creationId xmlns:p14="http://schemas.microsoft.com/office/powerpoint/2010/main" val="66618811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https://en.wikipedia.org/wiki/Sorting_algorithm</a:t>
            </a:r>
          </a:p>
        </p:txBody>
      </p:sp>
      <p:sp>
        <p:nvSpPr>
          <p:cNvPr id="4" name="Slide Number Placeholder 3"/>
          <p:cNvSpPr>
            <a:spLocks noGrp="1"/>
          </p:cNvSpPr>
          <p:nvPr>
            <p:ph type="sldNum" sz="quarter" idx="12"/>
          </p:nvPr>
        </p:nvSpPr>
        <p:spPr/>
        <p:txBody>
          <a:bodyPr/>
          <a:lstStyle/>
          <a:p>
            <a:fld id="{EE01F008-B014-440B-B6A1-A472595AFEF3}" type="slidenum">
              <a:rPr lang="en-US" smtClean="0"/>
              <a:t>114</a:t>
            </a:fld>
            <a:endParaRPr lang="en-US"/>
          </a:p>
        </p:txBody>
      </p:sp>
    </p:spTree>
    <p:extLst>
      <p:ext uri="{BB962C8B-B14F-4D97-AF65-F5344CB8AC3E}">
        <p14:creationId xmlns:p14="http://schemas.microsoft.com/office/powerpoint/2010/main" val="471121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625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p:cNvGraphicFramePr>
          <p:nvPr/>
        </p:nvGraphicFramePr>
        <p:xfrm>
          <a:off x="4354513" y="2428875"/>
          <a:ext cx="2974975" cy="4043363"/>
        </p:xfrm>
        <a:graphic>
          <a:graphicData uri="http://schemas.openxmlformats.org/presentationml/2006/ole">
            <mc:AlternateContent xmlns:mc="http://schemas.openxmlformats.org/markup-compatibility/2006">
              <mc:Choice xmlns:v="urn:schemas-microsoft-com:vml" Requires="v">
                <p:oleObj spid="_x0000_s6251"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26273" r="24785"/>
                      <a:stretch>
                        <a:fillRect/>
                      </a:stretch>
                    </p:blipFill>
                    <p:spPr bwMode="auto">
                      <a:xfrm>
                        <a:off x="4354513" y="2428875"/>
                        <a:ext cx="297497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4"/>
          <p:cNvSpPr>
            <a:spLocks noGrp="1" noChangeArrowheads="1"/>
          </p:cNvSpPr>
          <p:nvPr>
            <p:ph type="title"/>
          </p:nvPr>
        </p:nvSpPr>
        <p:spPr/>
        <p:txBody>
          <a:bodyPr/>
          <a:lstStyle/>
          <a:p>
            <a:r>
              <a:rPr lang="en-US" smtClean="0"/>
              <a:t>The Selectionsort Algorithm</a:t>
            </a:r>
          </a:p>
        </p:txBody>
      </p:sp>
      <p:sp>
        <p:nvSpPr>
          <p:cNvPr id="8197"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Find the smallest element in the unsorted side.</a:t>
            </a:r>
          </a:p>
        </p:txBody>
      </p:sp>
      <p:sp>
        <p:nvSpPr>
          <p:cNvPr id="8198"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8199"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8200"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8201" name="Rectangle 9"/>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2540637075"/>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7274"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7275"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4"/>
          <p:cNvSpPr>
            <a:spLocks noGrp="1" noChangeArrowheads="1"/>
          </p:cNvSpPr>
          <p:nvPr>
            <p:ph type="title"/>
          </p:nvPr>
        </p:nvSpPr>
        <p:spPr/>
        <p:txBody>
          <a:bodyPr/>
          <a:lstStyle/>
          <a:p>
            <a:r>
              <a:rPr lang="en-US" smtClean="0"/>
              <a:t>The Selectionsort Algorithm</a:t>
            </a:r>
          </a:p>
        </p:txBody>
      </p:sp>
      <p:sp>
        <p:nvSpPr>
          <p:cNvPr id="9221"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Find the smallest element in the unsorted side.</a:t>
            </a:r>
          </a:p>
          <a:p>
            <a:r>
              <a:rPr lang="en-US" smtClean="0">
                <a:effectLst/>
              </a:rPr>
              <a:t>Swap with the front of the unsorted side.</a:t>
            </a:r>
          </a:p>
        </p:txBody>
      </p:sp>
      <p:sp>
        <p:nvSpPr>
          <p:cNvPr id="9222" name="Rectangle 6"/>
          <p:cNvSpPr>
            <a:spLocks noChangeArrowheads="1"/>
          </p:cNvSpPr>
          <p:nvPr/>
        </p:nvSpPr>
        <p:spPr bwMode="auto">
          <a:xfrm>
            <a:off x="21288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9223" name="Rectangle 7"/>
          <p:cNvSpPr>
            <a:spLocks noChangeArrowheads="1"/>
          </p:cNvSpPr>
          <p:nvPr/>
        </p:nvSpPr>
        <p:spPr bwMode="auto">
          <a:xfrm>
            <a:off x="43132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9224" name="Line 8"/>
          <p:cNvSpPr>
            <a:spLocks noChangeShapeType="1"/>
          </p:cNvSpPr>
          <p:nvPr/>
        </p:nvSpPr>
        <p:spPr bwMode="auto">
          <a:xfrm>
            <a:off x="4281488"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9225" name="Rectangle 9"/>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2782634346"/>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829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3"/>
          <p:cNvGraphicFramePr>
            <a:graphicFrameLocks/>
          </p:cNvGraphicFramePr>
          <p:nvPr/>
        </p:nvGraphicFramePr>
        <p:xfrm>
          <a:off x="4953000" y="2428875"/>
          <a:ext cx="3446463" cy="4043363"/>
        </p:xfrm>
        <a:graphic>
          <a:graphicData uri="http://schemas.openxmlformats.org/presentationml/2006/ole">
            <mc:AlternateContent xmlns:mc="http://schemas.openxmlformats.org/markup-compatibility/2006">
              <mc:Choice xmlns:v="urn:schemas-microsoft-com:vml" Requires="v">
                <p:oleObj spid="_x0000_s8299"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36118" r="7182"/>
                      <a:stretch>
                        <a:fillRect/>
                      </a:stretch>
                    </p:blipFill>
                    <p:spPr bwMode="auto">
                      <a:xfrm>
                        <a:off x="4953000" y="2428875"/>
                        <a:ext cx="344646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4"/>
          <p:cNvSpPr>
            <a:spLocks noGrp="1" noChangeArrowheads="1"/>
          </p:cNvSpPr>
          <p:nvPr>
            <p:ph type="title"/>
          </p:nvPr>
        </p:nvSpPr>
        <p:spPr/>
        <p:txBody>
          <a:bodyPr/>
          <a:lstStyle/>
          <a:p>
            <a:r>
              <a:rPr lang="en-US" smtClean="0"/>
              <a:t>The Selectionsort Algorithm</a:t>
            </a:r>
          </a:p>
        </p:txBody>
      </p:sp>
      <p:sp>
        <p:nvSpPr>
          <p:cNvPr id="10245"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We have increased the size of the sorted side by one element.</a:t>
            </a:r>
          </a:p>
        </p:txBody>
      </p:sp>
      <p:sp>
        <p:nvSpPr>
          <p:cNvPr id="10246"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0247"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0248" name="Rectangle 8"/>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
        <p:nvSpPr>
          <p:cNvPr id="10249"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Tree>
    <p:extLst>
      <p:ext uri="{BB962C8B-B14F-4D97-AF65-F5344CB8AC3E}">
        <p14:creationId xmlns:p14="http://schemas.microsoft.com/office/powerpoint/2010/main" val="3198359708"/>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9322"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p:cNvGraphicFramePr>
          <p:nvPr/>
        </p:nvGraphicFramePr>
        <p:xfrm>
          <a:off x="4953000" y="2428875"/>
          <a:ext cx="2395538" cy="4043363"/>
        </p:xfrm>
        <a:graphic>
          <a:graphicData uri="http://schemas.openxmlformats.org/presentationml/2006/ole">
            <mc:AlternateContent xmlns:mc="http://schemas.openxmlformats.org/markup-compatibility/2006">
              <mc:Choice xmlns:v="urn:schemas-microsoft-com:vml" Requires="v">
                <p:oleObj spid="_x0000_s9323"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36118" r="24472"/>
                      <a:stretch>
                        <a:fillRect/>
                      </a:stretch>
                    </p:blipFill>
                    <p:spPr bwMode="auto">
                      <a:xfrm>
                        <a:off x="4953000" y="2428875"/>
                        <a:ext cx="2395538"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Grp="1" noChangeArrowheads="1"/>
          </p:cNvSpPr>
          <p:nvPr>
            <p:ph type="title"/>
          </p:nvPr>
        </p:nvSpPr>
        <p:spPr/>
        <p:txBody>
          <a:bodyPr/>
          <a:lstStyle/>
          <a:p>
            <a:r>
              <a:rPr lang="en-US" smtClean="0"/>
              <a:t>The Selectionsort Algorithm</a:t>
            </a:r>
          </a:p>
        </p:txBody>
      </p:sp>
      <p:sp>
        <p:nvSpPr>
          <p:cNvPr id="11269"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process continues...</a:t>
            </a:r>
          </a:p>
        </p:txBody>
      </p:sp>
      <p:sp>
        <p:nvSpPr>
          <p:cNvPr id="11270"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1271"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1272" name="AutoShape 8"/>
          <p:cNvSpPr>
            <a:spLocks noChangeArrowheads="1"/>
          </p:cNvSpPr>
          <p:nvPr/>
        </p:nvSpPr>
        <p:spPr bwMode="auto">
          <a:xfrm rot="16200000" flipH="1">
            <a:off x="7085012" y="2670176"/>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sz="2000" b="1" smtClean="0">
                <a:solidFill>
                  <a:srgbClr val="BC3700"/>
                </a:solidFill>
                <a:latin typeface="Arial" panose="020B0604020202020204" pitchFamily="34" charset="0"/>
              </a:rPr>
              <a:t>Smallest</a:t>
            </a:r>
          </a:p>
          <a:p>
            <a:pPr algn="ctr" eaLnBrk="0" fontAlgn="base" hangingPunct="0">
              <a:spcBef>
                <a:spcPct val="0"/>
              </a:spcBef>
              <a:spcAft>
                <a:spcPct val="0"/>
              </a:spcAft>
            </a:pPr>
            <a:r>
              <a:rPr lang="en-US" sz="2000" b="1" smtClean="0">
                <a:solidFill>
                  <a:srgbClr val="BC3700"/>
                </a:solidFill>
                <a:latin typeface="Arial" panose="020B0604020202020204" pitchFamily="34" charset="0"/>
              </a:rPr>
              <a:t>from</a:t>
            </a:r>
          </a:p>
          <a:p>
            <a:pPr algn="ctr" eaLnBrk="0" fontAlgn="base" hangingPunct="0">
              <a:spcBef>
                <a:spcPct val="0"/>
              </a:spcBef>
              <a:spcAft>
                <a:spcPct val="0"/>
              </a:spcAft>
            </a:pPr>
            <a:r>
              <a:rPr lang="en-US" sz="2000" b="1" smtClean="0">
                <a:solidFill>
                  <a:srgbClr val="BC3700"/>
                </a:solidFill>
                <a:latin typeface="Arial" panose="020B0604020202020204" pitchFamily="34" charset="0"/>
              </a:rPr>
              <a:t>unsorted</a:t>
            </a:r>
          </a:p>
        </p:txBody>
      </p:sp>
      <p:sp>
        <p:nvSpPr>
          <p:cNvPr id="11273" name="Rectangle 9"/>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
        <p:nvSpPr>
          <p:cNvPr id="11274" name="Line 10"/>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Tree>
    <p:extLst>
      <p:ext uri="{BB962C8B-B14F-4D97-AF65-F5344CB8AC3E}">
        <p14:creationId xmlns:p14="http://schemas.microsoft.com/office/powerpoint/2010/main" val="4267815809"/>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0346"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0347"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4"/>
          <p:cNvSpPr>
            <a:spLocks noGrp="1" noChangeArrowheads="1"/>
          </p:cNvSpPr>
          <p:nvPr>
            <p:ph type="title"/>
          </p:nvPr>
        </p:nvSpPr>
        <p:spPr/>
        <p:txBody>
          <a:bodyPr/>
          <a:lstStyle/>
          <a:p>
            <a:r>
              <a:rPr lang="en-US" smtClean="0"/>
              <a:t>The Selectionsort Algorithm</a:t>
            </a:r>
          </a:p>
        </p:txBody>
      </p:sp>
      <p:sp>
        <p:nvSpPr>
          <p:cNvPr id="12293"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process continues...</a:t>
            </a:r>
          </a:p>
        </p:txBody>
      </p:sp>
      <p:sp>
        <p:nvSpPr>
          <p:cNvPr id="12294" name="Rectangle 6"/>
          <p:cNvSpPr>
            <a:spLocks noChangeArrowheads="1"/>
          </p:cNvSpPr>
          <p:nvPr/>
        </p:nvSpPr>
        <p:spPr bwMode="auto">
          <a:xfrm>
            <a:off x="2914650" y="1928813"/>
            <a:ext cx="2128838"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2295" name="Rectangle 7"/>
          <p:cNvSpPr>
            <a:spLocks noChangeArrowheads="1"/>
          </p:cNvSpPr>
          <p:nvPr/>
        </p:nvSpPr>
        <p:spPr bwMode="auto">
          <a:xfrm>
            <a:off x="5099050" y="1936750"/>
            <a:ext cx="2128838"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2296" name="Rectangle 8"/>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
        <p:nvSpPr>
          <p:cNvPr id="12297" name="Line 9"/>
          <p:cNvSpPr>
            <a:spLocks noChangeShapeType="1"/>
          </p:cNvSpPr>
          <p:nvPr/>
        </p:nvSpPr>
        <p:spPr bwMode="auto">
          <a:xfrm>
            <a:off x="5067300"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12298" name="AutoShape 10"/>
          <p:cNvSpPr>
            <a:spLocks noChangeArrowheads="1"/>
          </p:cNvSpPr>
          <p:nvPr/>
        </p:nvSpPr>
        <p:spPr bwMode="auto">
          <a:xfrm rot="14580000" flipH="1">
            <a:off x="4183062" y="2743201"/>
            <a:ext cx="1419225" cy="2476500"/>
          </a:xfrm>
          <a:prstGeom prst="rightArrow">
            <a:avLst>
              <a:gd name="adj1" fmla="val 50000"/>
              <a:gd name="adj2" fmla="val 50005"/>
            </a:avLst>
          </a:prstGeom>
          <a:solidFill>
            <a:schemeClr val="folHlink"/>
          </a:solidFill>
          <a:ln w="12700">
            <a:solidFill>
              <a:srgbClr val="000000"/>
            </a:solidFill>
            <a:miter lim="800000"/>
            <a:headEnd/>
            <a:tailEnd/>
          </a:ln>
          <a:effectLst>
            <a:outerShdw dist="107763" dir="2700000" algn="ctr" rotWithShape="0">
              <a:srgbClr val="000000">
                <a:alpha val="50000"/>
              </a:srgbClr>
            </a:outerShdw>
          </a:effectLst>
        </p:spPr>
        <p:txBody>
          <a:bodyPr vert="eaVert"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sz="2000" b="1" smtClean="0">
                <a:solidFill>
                  <a:srgbClr val="BC3700"/>
                </a:solidFill>
                <a:latin typeface="Arial" panose="020B0604020202020204" pitchFamily="34" charset="0"/>
              </a:rPr>
              <a:t>Swap</a:t>
            </a:r>
          </a:p>
          <a:p>
            <a:pPr algn="ctr" eaLnBrk="0" fontAlgn="base" hangingPunct="0">
              <a:spcBef>
                <a:spcPct val="0"/>
              </a:spcBef>
              <a:spcAft>
                <a:spcPct val="0"/>
              </a:spcAft>
            </a:pPr>
            <a:r>
              <a:rPr lang="en-US" sz="2000" b="1" smtClean="0">
                <a:solidFill>
                  <a:srgbClr val="BC3700"/>
                </a:solidFill>
                <a:latin typeface="Arial" panose="020B0604020202020204" pitchFamily="34" charset="0"/>
              </a:rPr>
              <a:t>with</a:t>
            </a:r>
          </a:p>
          <a:p>
            <a:pPr algn="ctr" eaLnBrk="0" fontAlgn="base" hangingPunct="0">
              <a:spcBef>
                <a:spcPct val="0"/>
              </a:spcBef>
              <a:spcAft>
                <a:spcPct val="0"/>
              </a:spcAft>
            </a:pPr>
            <a:r>
              <a:rPr lang="en-US" sz="2000" b="1" smtClean="0">
                <a:solidFill>
                  <a:srgbClr val="BC3700"/>
                </a:solidFill>
                <a:latin typeface="Arial" panose="020B0604020202020204" pitchFamily="34" charset="0"/>
              </a:rPr>
              <a:t>front</a:t>
            </a:r>
          </a:p>
        </p:txBody>
      </p:sp>
    </p:spTree>
    <p:extLst>
      <p:ext uri="{BB962C8B-B14F-4D97-AF65-F5344CB8AC3E}">
        <p14:creationId xmlns:p14="http://schemas.microsoft.com/office/powerpoint/2010/main" val="337251498"/>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137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p:cNvGraphicFramePr>
          <p:nvPr/>
        </p:nvGraphicFramePr>
        <p:xfrm>
          <a:off x="5768975" y="2428875"/>
          <a:ext cx="2576513" cy="4043363"/>
        </p:xfrm>
        <a:graphic>
          <a:graphicData uri="http://schemas.openxmlformats.org/presentationml/2006/ole">
            <mc:AlternateContent xmlns:mc="http://schemas.openxmlformats.org/markup-compatibility/2006">
              <mc:Choice xmlns:v="urn:schemas-microsoft-com:vml" Requires="v">
                <p:oleObj spid="_x0000_s11371"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49541" r="8070"/>
                      <a:stretch>
                        <a:fillRect/>
                      </a:stretch>
                    </p:blipFill>
                    <p:spPr bwMode="auto">
                      <a:xfrm>
                        <a:off x="5768975" y="2428875"/>
                        <a:ext cx="2576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4"/>
          <p:cNvSpPr>
            <a:spLocks noGrp="1" noChangeArrowheads="1"/>
          </p:cNvSpPr>
          <p:nvPr>
            <p:ph type="title"/>
          </p:nvPr>
        </p:nvSpPr>
        <p:spPr/>
        <p:txBody>
          <a:bodyPr/>
          <a:lstStyle/>
          <a:p>
            <a:r>
              <a:rPr lang="en-US" smtClean="0"/>
              <a:t>The Selectionsort Algorithm</a:t>
            </a:r>
          </a:p>
        </p:txBody>
      </p:sp>
      <p:sp>
        <p:nvSpPr>
          <p:cNvPr id="13317" name="Rectangle 5"/>
          <p:cNvSpPr>
            <a:spLocks noGrp="1" noChangeArrowheads="1"/>
          </p:cNvSpPr>
          <p:nvPr>
            <p:ph type="body" sz="half" idx="1"/>
          </p:nvPr>
        </p:nvSpPr>
        <p:spPr>
          <a:xfrm>
            <a:off x="685800" y="2811463"/>
            <a:ext cx="2435225" cy="3846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process continues...</a:t>
            </a:r>
          </a:p>
        </p:txBody>
      </p:sp>
      <p:sp>
        <p:nvSpPr>
          <p:cNvPr id="13318" name="Rectangle 6"/>
          <p:cNvSpPr>
            <a:spLocks noChangeArrowheads="1"/>
          </p:cNvSpPr>
          <p:nvPr/>
        </p:nvSpPr>
        <p:spPr bwMode="auto">
          <a:xfrm>
            <a:off x="366553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3319" name="Rectangle 7"/>
          <p:cNvSpPr>
            <a:spLocks noChangeArrowheads="1"/>
          </p:cNvSpPr>
          <p:nvPr/>
        </p:nvSpPr>
        <p:spPr bwMode="auto">
          <a:xfrm>
            <a:off x="584993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3320" name="AutoShape 8"/>
          <p:cNvSpPr>
            <a:spLocks noChangeArrowheads="1"/>
          </p:cNvSpPr>
          <p:nvPr/>
        </p:nvSpPr>
        <p:spPr bwMode="auto">
          <a:xfrm>
            <a:off x="1330325" y="1295400"/>
            <a:ext cx="2163763" cy="1620838"/>
          </a:xfrm>
          <a:prstGeom prst="rightArrow">
            <a:avLst>
              <a:gd name="adj1" fmla="val 50000"/>
              <a:gd name="adj2" fmla="val 66754"/>
            </a:avLst>
          </a:prstGeom>
          <a:solidFill>
            <a:schemeClr val="folHlink"/>
          </a:solidFill>
          <a:ln w="12700">
            <a:solidFill>
              <a:srgbClr val="000000"/>
            </a:solidFill>
            <a:miter lim="800000"/>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sz="2000" b="1" smtClean="0">
                <a:solidFill>
                  <a:srgbClr val="BC3700"/>
                </a:solidFill>
                <a:latin typeface="Arial" panose="020B0604020202020204" pitchFamily="34" charset="0"/>
              </a:rPr>
              <a:t>Sorted side</a:t>
            </a:r>
          </a:p>
          <a:p>
            <a:pPr algn="ctr" eaLnBrk="0" fontAlgn="base" hangingPunct="0">
              <a:spcBef>
                <a:spcPct val="0"/>
              </a:spcBef>
              <a:spcAft>
                <a:spcPct val="0"/>
              </a:spcAft>
            </a:pPr>
            <a:r>
              <a:rPr lang="en-US" sz="2000" b="1" smtClean="0">
                <a:solidFill>
                  <a:srgbClr val="BC3700"/>
                </a:solidFill>
                <a:latin typeface="Arial" panose="020B0604020202020204" pitchFamily="34" charset="0"/>
              </a:rPr>
              <a:t>is bigger</a:t>
            </a:r>
          </a:p>
        </p:txBody>
      </p:sp>
      <p:sp>
        <p:nvSpPr>
          <p:cNvPr id="13321" name="Rectangle 9"/>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
        <p:nvSpPr>
          <p:cNvPr id="13322" name="Line 10"/>
          <p:cNvSpPr>
            <a:spLocks noChangeShapeType="1"/>
          </p:cNvSpPr>
          <p:nvPr/>
        </p:nvSpPr>
        <p:spPr bwMode="auto">
          <a:xfrm>
            <a:off x="5818188"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Tree>
    <p:extLst>
      <p:ext uri="{BB962C8B-B14F-4D97-AF65-F5344CB8AC3E}">
        <p14:creationId xmlns:p14="http://schemas.microsoft.com/office/powerpoint/2010/main" val="1498751086"/>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2394"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3"/>
          <p:cNvGraphicFramePr>
            <a:graphicFrameLocks/>
          </p:cNvGraphicFramePr>
          <p:nvPr/>
        </p:nvGraphicFramePr>
        <p:xfrm>
          <a:off x="6586538" y="2428875"/>
          <a:ext cx="1758950" cy="4043363"/>
        </p:xfrm>
        <a:graphic>
          <a:graphicData uri="http://schemas.openxmlformats.org/presentationml/2006/ole">
            <mc:AlternateContent xmlns:mc="http://schemas.openxmlformats.org/markup-compatibility/2006">
              <mc:Choice xmlns:v="urn:schemas-microsoft-com:vml" Requires="v">
                <p:oleObj spid="_x0000_s12395"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62993" r="8070"/>
                      <a:stretch>
                        <a:fillRect/>
                      </a:stretch>
                    </p:blipFill>
                    <p:spPr bwMode="auto">
                      <a:xfrm>
                        <a:off x="6586538" y="2428875"/>
                        <a:ext cx="1758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4"/>
          <p:cNvSpPr>
            <a:spLocks noGrp="1" noChangeArrowheads="1"/>
          </p:cNvSpPr>
          <p:nvPr>
            <p:ph type="title"/>
          </p:nvPr>
        </p:nvSpPr>
        <p:spPr/>
        <p:txBody>
          <a:bodyPr/>
          <a:lstStyle/>
          <a:p>
            <a:r>
              <a:rPr lang="en-US" smtClean="0"/>
              <a:t>The Selectionsort Algorithm</a:t>
            </a:r>
          </a:p>
        </p:txBody>
      </p:sp>
      <p:sp>
        <p:nvSpPr>
          <p:cNvPr id="14341" name="Rectangle 5"/>
          <p:cNvSpPr>
            <a:spLocks noGrp="1" noChangeArrowheads="1"/>
          </p:cNvSpPr>
          <p:nvPr>
            <p:ph type="body" sz="half" idx="1"/>
          </p:nvPr>
        </p:nvSpPr>
        <p:spPr>
          <a:xfrm>
            <a:off x="200025" y="1978025"/>
            <a:ext cx="2921000" cy="4679950"/>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process keeps adding one more number to the sorted side.</a:t>
            </a:r>
          </a:p>
          <a:p>
            <a:r>
              <a:rPr lang="en-US" smtClean="0">
                <a:effectLst/>
              </a:rPr>
              <a:t>The sorted side has the smallest numbers, arranged from small to large.</a:t>
            </a:r>
          </a:p>
        </p:txBody>
      </p:sp>
      <p:sp>
        <p:nvSpPr>
          <p:cNvPr id="14342" name="Rectangle 6"/>
          <p:cNvSpPr>
            <a:spLocks noChangeArrowheads="1"/>
          </p:cNvSpPr>
          <p:nvPr/>
        </p:nvSpPr>
        <p:spPr bwMode="auto">
          <a:xfrm>
            <a:off x="4433888" y="1928813"/>
            <a:ext cx="2128837" cy="495300"/>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4343" name="Rectangle 7"/>
          <p:cNvSpPr>
            <a:spLocks noChangeArrowheads="1"/>
          </p:cNvSpPr>
          <p:nvPr/>
        </p:nvSpPr>
        <p:spPr bwMode="auto">
          <a:xfrm>
            <a:off x="6618288" y="1936750"/>
            <a:ext cx="2128837" cy="495300"/>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4344" name="Rectangle 8"/>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
        <p:nvSpPr>
          <p:cNvPr id="14345" name="Line 9"/>
          <p:cNvSpPr>
            <a:spLocks noChangeShapeType="1"/>
          </p:cNvSpPr>
          <p:nvPr/>
        </p:nvSpPr>
        <p:spPr bwMode="auto">
          <a:xfrm>
            <a:off x="6586538" y="2049463"/>
            <a:ext cx="0" cy="4554537"/>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Tree>
    <p:extLst>
      <p:ext uri="{BB962C8B-B14F-4D97-AF65-F5344CB8AC3E}">
        <p14:creationId xmlns:p14="http://schemas.microsoft.com/office/powerpoint/2010/main" val="3918188077"/>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341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p:cNvGraphicFramePr>
          <p:nvPr/>
        </p:nvGraphicFramePr>
        <p:xfrm>
          <a:off x="7348538" y="2428875"/>
          <a:ext cx="996950" cy="4043363"/>
        </p:xfrm>
        <a:graphic>
          <a:graphicData uri="http://schemas.openxmlformats.org/presentationml/2006/ole">
            <mc:AlternateContent xmlns:mc="http://schemas.openxmlformats.org/markup-compatibility/2006">
              <mc:Choice xmlns:v="urn:schemas-microsoft-com:vml" Requires="v">
                <p:oleObj spid="_x0000_s13419"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75528" r="8070"/>
                      <a:stretch>
                        <a:fillRect/>
                      </a:stretch>
                    </p:blipFill>
                    <p:spPr bwMode="auto">
                      <a:xfrm>
                        <a:off x="7348538" y="2428875"/>
                        <a:ext cx="99695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4"/>
          <p:cNvSpPr>
            <a:spLocks noGrp="1" noChangeArrowheads="1"/>
          </p:cNvSpPr>
          <p:nvPr>
            <p:ph type="title"/>
          </p:nvPr>
        </p:nvSpPr>
        <p:spPr/>
        <p:txBody>
          <a:bodyPr/>
          <a:lstStyle/>
          <a:p>
            <a:r>
              <a:rPr lang="en-US" smtClean="0"/>
              <a:t>The Selectionsort Algorithm</a:t>
            </a:r>
          </a:p>
        </p:txBody>
      </p:sp>
      <p:sp>
        <p:nvSpPr>
          <p:cNvPr id="15365" name="Rectangle 5"/>
          <p:cNvSpPr>
            <a:spLocks noGrp="1" noChangeArrowheads="1"/>
          </p:cNvSpPr>
          <p:nvPr>
            <p:ph type="body" sz="half" idx="1"/>
          </p:nvPr>
        </p:nvSpPr>
        <p:spPr>
          <a:xfrm>
            <a:off x="200025" y="1978025"/>
            <a:ext cx="2921000" cy="4679950"/>
          </a:xfrm>
          <a:noFill/>
          <a:extLst>
            <a:ext uri="{909E8E84-426E-40DD-AFC4-6F175D3DCCD1}">
              <a14:hiddenFill xmlns:a14="http://schemas.microsoft.com/office/drawing/2010/main">
                <a:solidFill>
                  <a:srgbClr val="FFFFFF"/>
                </a:solidFill>
              </a14:hiddenFill>
            </a:ext>
          </a:extLst>
        </p:spPr>
        <p:txBody>
          <a:bodyPr/>
          <a:lstStyle/>
          <a:p>
            <a:r>
              <a:rPr lang="en-US" smtClean="0">
                <a:effectLst/>
              </a:rPr>
              <a:t>We can stop when the unsorted side has just one number, since that number must be the largest number.</a:t>
            </a:r>
          </a:p>
        </p:txBody>
      </p:sp>
      <p:sp>
        <p:nvSpPr>
          <p:cNvPr id="15366"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grpSp>
        <p:nvGrpSpPr>
          <p:cNvPr id="15367" name="Group 10"/>
          <p:cNvGrpSpPr>
            <a:grpSpLocks/>
          </p:cNvGrpSpPr>
          <p:nvPr/>
        </p:nvGrpSpPr>
        <p:grpSpPr bwMode="auto">
          <a:xfrm>
            <a:off x="5195888" y="1928813"/>
            <a:ext cx="4313237" cy="4675187"/>
            <a:chOff x="3273" y="1215"/>
            <a:chExt cx="2717" cy="2945"/>
          </a:xfrm>
        </p:grpSpPr>
        <p:sp>
          <p:nvSpPr>
            <p:cNvPr id="15368" name="Rectangle 7"/>
            <p:cNvSpPr>
              <a:spLocks noChangeArrowheads="1"/>
            </p:cNvSpPr>
            <p:nvPr/>
          </p:nvSpPr>
          <p:spPr bwMode="auto">
            <a:xfrm>
              <a:off x="3273"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000000"/>
                  </a:solidFill>
                </a:rPr>
                <a:t>Sorted side</a:t>
              </a:r>
            </a:p>
          </p:txBody>
        </p:sp>
        <p:sp>
          <p:nvSpPr>
            <p:cNvPr id="15369" name="Rectangle 8"/>
            <p:cNvSpPr>
              <a:spLocks noChangeArrowheads="1"/>
            </p:cNvSpPr>
            <p:nvPr/>
          </p:nvSpPr>
          <p:spPr bwMode="auto">
            <a:xfrm>
              <a:off x="4649"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eaLnBrk="0" fontAlgn="base" hangingPunct="0">
                <a:spcBef>
                  <a:spcPct val="0"/>
                </a:spcBef>
                <a:spcAft>
                  <a:spcPct val="0"/>
                </a:spcAft>
              </a:pPr>
              <a:r>
                <a:rPr lang="en-US" b="1" smtClean="0">
                  <a:solidFill>
                    <a:srgbClr val="FFFFFF"/>
                  </a:solidFill>
                </a:rPr>
                <a:t>Unsorted side</a:t>
              </a:r>
            </a:p>
          </p:txBody>
        </p:sp>
        <p:sp>
          <p:nvSpPr>
            <p:cNvPr id="15370" name="Line 9"/>
            <p:cNvSpPr>
              <a:spLocks noChangeShapeType="1"/>
            </p:cNvSpPr>
            <p:nvPr/>
          </p:nvSpPr>
          <p:spPr bwMode="auto">
            <a:xfrm>
              <a:off x="4629"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173363687"/>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dirty="0"/>
              <a:t>Learning Outcomes</a:t>
            </a:r>
            <a:endParaRPr lang="en-US" altLang="en-US" dirty="0" smtClean="0"/>
          </a:p>
        </p:txBody>
      </p:sp>
      <p:sp>
        <p:nvSpPr>
          <p:cNvPr id="16387" name="Rectangle 5"/>
          <p:cNvSpPr>
            <a:spLocks noGrp="1" noChangeArrowheads="1"/>
          </p:cNvSpPr>
          <p:nvPr>
            <p:ph idx="1"/>
          </p:nvPr>
        </p:nvSpPr>
        <p:spPr>
          <a:xfrm>
            <a:off x="1043492" y="2323652"/>
            <a:ext cx="6777317" cy="4000948"/>
          </a:xfrm>
        </p:spPr>
        <p:txBody>
          <a:bodyPr>
            <a:normAutofit/>
          </a:bodyPr>
          <a:lstStyle/>
          <a:p>
            <a:pPr>
              <a:buFontTx/>
              <a:buNone/>
              <a:defRPr/>
            </a:pPr>
            <a:r>
              <a:rPr lang="en-US" altLang="en-US" dirty="0" smtClean="0"/>
              <a:t>In this chapter, you will:</a:t>
            </a:r>
          </a:p>
          <a:p>
            <a:r>
              <a:rPr lang="en-US" altLang="en-US" dirty="0" smtClean="0"/>
              <a:t>Learn </a:t>
            </a:r>
            <a:r>
              <a:rPr lang="en-US" altLang="en-US" dirty="0"/>
              <a:t>the various </a:t>
            </a:r>
            <a:r>
              <a:rPr lang="en-US" altLang="en-US" dirty="0" smtClean="0"/>
              <a:t>quadratic sorting </a:t>
            </a:r>
            <a:r>
              <a:rPr lang="en-US" altLang="en-US" dirty="0"/>
              <a:t>algorithms</a:t>
            </a:r>
          </a:p>
          <a:p>
            <a:r>
              <a:rPr lang="en-US" altLang="en-US" dirty="0" smtClean="0"/>
              <a:t>Implement </a:t>
            </a:r>
            <a:r>
              <a:rPr lang="en-US" altLang="en-US" dirty="0"/>
              <a:t>selection, insertion </a:t>
            </a:r>
            <a:r>
              <a:rPr lang="en-US" altLang="en-US" dirty="0" smtClean="0"/>
              <a:t>and bubble sorting algorithms</a:t>
            </a:r>
            <a:endParaRPr lang="en-US" altLang="en-US" dirty="0"/>
          </a:p>
          <a:p>
            <a:r>
              <a:rPr lang="en-US" altLang="en-US" dirty="0"/>
              <a:t>Compare sorting algorithm </a:t>
            </a:r>
            <a:r>
              <a:rPr lang="en-US" altLang="en-US" dirty="0" smtClean="0"/>
              <a:t>performance</a:t>
            </a:r>
            <a:endParaRPr lang="en-US" altLang="en-US" dirty="0"/>
          </a:p>
          <a:p>
            <a:pPr marL="0" indent="0">
              <a:buFont typeface="Arial" panose="020B0604020202020204" pitchFamily="34" charset="0"/>
              <a:buNone/>
              <a:defRPr/>
            </a:pPr>
            <a:endParaRPr lang="en-US" altLang="en-US" dirty="0" smtClean="0"/>
          </a:p>
          <a:p>
            <a:pPr>
              <a:defRPr/>
            </a:pPr>
            <a:endParaRPr lang="en-US" altLang="en-US" dirty="0" smtClean="0"/>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5DFDA2-31C6-4029-91A5-EAF3DD50BBBE}" type="slidenum">
              <a:rPr lang="en-US" altLang="en-US" sz="1200" smtClean="0">
                <a:solidFill>
                  <a:prstClr val="white"/>
                </a:solidFill>
                <a:latin typeface="Arial" panose="020B0604020202020204" pitchFamily="34" charset="0"/>
              </a:rPr>
              <a:pPr>
                <a:spcBef>
                  <a:spcPct val="0"/>
                </a:spcBef>
                <a:buFontTx/>
                <a:buNone/>
              </a:pPr>
              <a:t>2</a:t>
            </a:fld>
            <a:endParaRPr lang="en-US" altLang="en-US" sz="1200" smtClean="0">
              <a:solidFill>
                <a:prstClr val="white"/>
              </a:solidFill>
              <a:latin typeface="Arial" panose="020B0604020202020204" pitchFamily="34" charset="0"/>
            </a:endParaRPr>
          </a:p>
        </p:txBody>
      </p:sp>
    </p:spTree>
    <p:extLst>
      <p:ext uri="{BB962C8B-B14F-4D97-AF65-F5344CB8AC3E}">
        <p14:creationId xmlns:p14="http://schemas.microsoft.com/office/powerpoint/2010/main" val="8063267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p:cNvGraphicFramePr>
          <p:nvPr/>
        </p:nvGraphicFramePr>
        <p:xfrm>
          <a:off x="2903538" y="2428875"/>
          <a:ext cx="5424487" cy="4043363"/>
        </p:xfrm>
        <a:graphic>
          <a:graphicData uri="http://schemas.openxmlformats.org/presentationml/2006/ole">
            <mc:AlternateContent xmlns:mc="http://schemas.openxmlformats.org/markup-compatibility/2006">
              <mc:Choice xmlns:v="urn:schemas-microsoft-com:vml" Requires="v">
                <p:oleObj spid="_x0000_s1439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2402" r="8357"/>
                      <a:stretch>
                        <a:fillRect/>
                      </a:stretch>
                    </p:blipFill>
                    <p:spPr bwMode="auto">
                      <a:xfrm>
                        <a:off x="2903538" y="2428875"/>
                        <a:ext cx="5424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Rectangle 3"/>
          <p:cNvSpPr>
            <a:spLocks noGrp="1" noChangeArrowheads="1"/>
          </p:cNvSpPr>
          <p:nvPr>
            <p:ph type="title"/>
          </p:nvPr>
        </p:nvSpPr>
        <p:spPr/>
        <p:txBody>
          <a:bodyPr/>
          <a:lstStyle/>
          <a:p>
            <a:r>
              <a:rPr lang="en-US" smtClean="0"/>
              <a:t>The Selectionsort Algorithm</a:t>
            </a:r>
          </a:p>
        </p:txBody>
      </p:sp>
      <p:sp>
        <p:nvSpPr>
          <p:cNvPr id="16388" name="Rectangle 4"/>
          <p:cNvSpPr>
            <a:spLocks noGrp="1" noChangeArrowheads="1"/>
          </p:cNvSpPr>
          <p:nvPr>
            <p:ph type="body" sz="half" idx="1"/>
          </p:nvPr>
        </p:nvSpPr>
        <p:spPr>
          <a:xfrm>
            <a:off x="200025" y="1978025"/>
            <a:ext cx="2921000" cy="4679950"/>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array is now sorted.</a:t>
            </a:r>
          </a:p>
          <a:p>
            <a:r>
              <a:rPr lang="en-US" smtClean="0">
                <a:effectLst/>
              </a:rPr>
              <a:t>We repeatedly </a:t>
            </a:r>
            <a:r>
              <a:rPr lang="en-US" b="1" u="sng" smtClean="0">
                <a:solidFill>
                  <a:schemeClr val="accent2"/>
                </a:solidFill>
                <a:effectLst/>
              </a:rPr>
              <a:t>selected</a:t>
            </a:r>
            <a:r>
              <a:rPr lang="en-US" smtClean="0">
                <a:effectLst/>
              </a:rPr>
              <a:t> the smallest element, and moved this element to the front of the unsorted side.</a:t>
            </a:r>
          </a:p>
        </p:txBody>
      </p:sp>
      <p:sp>
        <p:nvSpPr>
          <p:cNvPr id="16389" name="Rectangle 5"/>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2889460614"/>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normAutofit fontScale="92500" lnSpcReduction="10000"/>
          </a:bodyPr>
          <a:lstStyle/>
          <a:p>
            <a:pPr>
              <a:buFont typeface="Wingdings" pitchFamily="2" charset="2"/>
              <a:buNone/>
            </a:pPr>
            <a:r>
              <a:rPr lang="en-GB" b="1" dirty="0"/>
              <a:t>Selection-Sort</a:t>
            </a:r>
            <a:r>
              <a:rPr lang="en-GB" dirty="0"/>
              <a:t>(A)</a:t>
            </a:r>
          </a:p>
          <a:p>
            <a:pPr>
              <a:spcBef>
                <a:spcPct val="0"/>
              </a:spcBef>
              <a:buFont typeface="Wingdings" pitchFamily="2" charset="2"/>
              <a:buNone/>
            </a:pPr>
            <a:r>
              <a:rPr lang="en-GB" dirty="0"/>
              <a:t>	</a:t>
            </a:r>
            <a:r>
              <a:rPr lang="en-GB" b="1" dirty="0"/>
              <a:t>for</a:t>
            </a:r>
            <a:r>
              <a:rPr lang="en-GB" dirty="0"/>
              <a:t> i = 0 </a:t>
            </a:r>
            <a:r>
              <a:rPr lang="en-GB" b="1" dirty="0"/>
              <a:t>to</a:t>
            </a:r>
            <a:r>
              <a:rPr lang="en-GB" dirty="0"/>
              <a:t> length(A) –2</a:t>
            </a:r>
          </a:p>
          <a:p>
            <a:pPr>
              <a:spcBef>
                <a:spcPct val="0"/>
              </a:spcBef>
              <a:buFont typeface="Wingdings" pitchFamily="2" charset="2"/>
              <a:buNone/>
            </a:pPr>
            <a:r>
              <a:rPr lang="en-GB" dirty="0"/>
              <a:t>		</a:t>
            </a:r>
            <a:r>
              <a:rPr lang="en-GB" dirty="0" err="1"/>
              <a:t>smallestplace</a:t>
            </a:r>
            <a:r>
              <a:rPr lang="en-GB" dirty="0"/>
              <a:t> = i</a:t>
            </a:r>
          </a:p>
          <a:p>
            <a:pPr>
              <a:spcBef>
                <a:spcPct val="0"/>
              </a:spcBef>
              <a:buFont typeface="Wingdings" pitchFamily="2" charset="2"/>
              <a:buNone/>
            </a:pPr>
            <a:r>
              <a:rPr lang="en-GB" dirty="0"/>
              <a:t>		</a:t>
            </a:r>
            <a:r>
              <a:rPr lang="en-GB" b="1" dirty="0"/>
              <a:t>for</a:t>
            </a:r>
            <a:r>
              <a:rPr lang="en-GB" dirty="0"/>
              <a:t> j = i+1 </a:t>
            </a:r>
            <a:r>
              <a:rPr lang="en-GB" b="1" dirty="0"/>
              <a:t>to</a:t>
            </a:r>
            <a:r>
              <a:rPr lang="en-GB" dirty="0"/>
              <a:t> length(A) - 1</a:t>
            </a:r>
          </a:p>
          <a:p>
            <a:pPr>
              <a:spcBef>
                <a:spcPct val="0"/>
              </a:spcBef>
              <a:buFont typeface="Wingdings" pitchFamily="2" charset="2"/>
              <a:buNone/>
            </a:pPr>
            <a:r>
              <a:rPr lang="en-GB" dirty="0"/>
              <a:t>			</a:t>
            </a:r>
            <a:r>
              <a:rPr lang="en-GB" b="1" dirty="0"/>
              <a:t>if</a:t>
            </a:r>
            <a:r>
              <a:rPr lang="en-GB" dirty="0"/>
              <a:t> A[j] &lt; A[</a:t>
            </a:r>
            <a:r>
              <a:rPr lang="en-GB" dirty="0" err="1"/>
              <a:t>smallestplace</a:t>
            </a:r>
            <a:r>
              <a:rPr lang="en-GB" dirty="0"/>
              <a:t>] </a:t>
            </a:r>
            <a:r>
              <a:rPr lang="en-GB" b="1" dirty="0"/>
              <a:t>then</a:t>
            </a:r>
          </a:p>
          <a:p>
            <a:pPr>
              <a:spcBef>
                <a:spcPct val="0"/>
              </a:spcBef>
              <a:buFont typeface="Wingdings" pitchFamily="2" charset="2"/>
              <a:buNone/>
            </a:pPr>
            <a:r>
              <a:rPr lang="en-GB" dirty="0"/>
              <a:t>				</a:t>
            </a:r>
            <a:r>
              <a:rPr lang="en-GB" dirty="0" err="1"/>
              <a:t>smallestplace</a:t>
            </a:r>
            <a:r>
              <a:rPr lang="en-GB" dirty="0"/>
              <a:t> = j</a:t>
            </a:r>
          </a:p>
          <a:p>
            <a:pPr>
              <a:spcBef>
                <a:spcPct val="0"/>
              </a:spcBef>
              <a:buFont typeface="Wingdings" pitchFamily="2" charset="2"/>
              <a:buNone/>
            </a:pPr>
            <a:r>
              <a:rPr lang="en-GB" dirty="0"/>
              <a:t>			</a:t>
            </a:r>
            <a:r>
              <a:rPr lang="en-GB" b="1" dirty="0" err="1"/>
              <a:t>endif</a:t>
            </a:r>
            <a:endParaRPr lang="en-GB" b="1" dirty="0"/>
          </a:p>
          <a:p>
            <a:pPr>
              <a:spcBef>
                <a:spcPct val="0"/>
              </a:spcBef>
              <a:buFont typeface="Wingdings" pitchFamily="2" charset="2"/>
              <a:buNone/>
            </a:pPr>
            <a:r>
              <a:rPr lang="en-GB" dirty="0"/>
              <a:t>		</a:t>
            </a:r>
            <a:r>
              <a:rPr lang="en-GB" b="1" dirty="0" err="1"/>
              <a:t>endfor</a:t>
            </a:r>
            <a:endParaRPr lang="en-GB" b="1" dirty="0"/>
          </a:p>
          <a:p>
            <a:pPr>
              <a:spcBef>
                <a:spcPct val="0"/>
              </a:spcBef>
              <a:buFont typeface="Wingdings" pitchFamily="2" charset="2"/>
              <a:buNone/>
            </a:pPr>
            <a:r>
              <a:rPr lang="en-GB" dirty="0"/>
              <a:t>		swap(A[i], A[</a:t>
            </a:r>
            <a:r>
              <a:rPr lang="en-GB" dirty="0" err="1"/>
              <a:t>smallestplace</a:t>
            </a:r>
            <a:r>
              <a:rPr lang="en-GB" dirty="0"/>
              <a:t>])</a:t>
            </a:r>
          </a:p>
          <a:p>
            <a:pPr>
              <a:spcBef>
                <a:spcPct val="0"/>
              </a:spcBef>
              <a:buFont typeface="Wingdings" pitchFamily="2" charset="2"/>
              <a:buNone/>
            </a:pPr>
            <a:r>
              <a:rPr lang="en-GB" dirty="0"/>
              <a:t>	</a:t>
            </a:r>
            <a:r>
              <a:rPr lang="en-GB" b="1" dirty="0" err="1"/>
              <a:t>endfor</a:t>
            </a:r>
            <a:endParaRPr lang="en-GB" b="1" dirty="0"/>
          </a:p>
          <a:p>
            <a:pPr>
              <a:spcBef>
                <a:spcPct val="0"/>
              </a:spcBef>
              <a:buFont typeface="Wingdings" pitchFamily="2" charset="2"/>
              <a:buNone/>
            </a:pPr>
            <a:r>
              <a:rPr lang="en-GB" b="1" dirty="0" err="1"/>
              <a:t>endalg</a:t>
            </a:r>
            <a:endParaRPr lang="en-US" b="1" dirty="0"/>
          </a:p>
        </p:txBody>
      </p:sp>
      <p:sp>
        <p:nvSpPr>
          <p:cNvPr id="6" name="Slide Number Placeholder 5"/>
          <p:cNvSpPr>
            <a:spLocks noGrp="1"/>
          </p:cNvSpPr>
          <p:nvPr>
            <p:ph type="sldNum" sz="quarter" idx="12"/>
          </p:nvPr>
        </p:nvSpPr>
        <p:spPr/>
        <p:txBody>
          <a:bodyPr/>
          <a:lstStyle/>
          <a:p>
            <a:fld id="{E5A697B2-1308-4A28-904C-3695646304BF}" type="slidenum">
              <a:rPr lang="en-US">
                <a:solidFill>
                  <a:srgbClr val="000000"/>
                </a:solidFill>
              </a:rPr>
              <a:pPr/>
              <a:t>21</a:t>
            </a:fld>
            <a:endParaRPr lang="en-US" dirty="0">
              <a:solidFill>
                <a:srgbClr val="000000"/>
              </a:solidFill>
            </a:endParaRPr>
          </a:p>
        </p:txBody>
      </p:sp>
      <p:sp>
        <p:nvSpPr>
          <p:cNvPr id="102402" name="Rectangle 2"/>
          <p:cNvSpPr>
            <a:spLocks noGrp="1" noChangeArrowheads="1"/>
          </p:cNvSpPr>
          <p:nvPr>
            <p:ph type="title"/>
          </p:nvPr>
        </p:nvSpPr>
        <p:spPr/>
        <p:txBody>
          <a:bodyPr/>
          <a:lstStyle/>
          <a:p>
            <a:r>
              <a:rPr lang="en-GB"/>
              <a:t>Selection Sort Algorithm</a:t>
            </a:r>
            <a:endParaRPr lang="en-US"/>
          </a:p>
        </p:txBody>
      </p:sp>
    </p:spTree>
    <p:extLst>
      <p:ext uri="{BB962C8B-B14F-4D97-AF65-F5344CB8AC3E}">
        <p14:creationId xmlns:p14="http://schemas.microsoft.com/office/powerpoint/2010/main" val="2441572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762000" y="2895600"/>
            <a:ext cx="7772400" cy="381000"/>
          </a:xfrm>
        </p:spPr>
        <p:txBody>
          <a:bodyPr/>
          <a:lstStyle/>
          <a:p>
            <a:pPr>
              <a:lnSpc>
                <a:spcPct val="90000"/>
              </a:lnSpc>
            </a:pPr>
            <a:r>
              <a:rPr lang="en-GB" sz="2000"/>
              <a:t>After first run through loop</a:t>
            </a:r>
          </a:p>
        </p:txBody>
      </p:sp>
      <p:sp>
        <p:nvSpPr>
          <p:cNvPr id="100" name="Slide Number Placeholder 5"/>
          <p:cNvSpPr>
            <a:spLocks noGrp="1"/>
          </p:cNvSpPr>
          <p:nvPr>
            <p:ph type="sldNum" sz="quarter" idx="12"/>
          </p:nvPr>
        </p:nvSpPr>
        <p:spPr/>
        <p:txBody>
          <a:bodyPr/>
          <a:lstStyle/>
          <a:p>
            <a:fld id="{5FB89E08-7CE9-4129-85C1-67595A8A52C8}" type="slidenum">
              <a:rPr lang="en-US">
                <a:solidFill>
                  <a:srgbClr val="000000"/>
                </a:solidFill>
              </a:rPr>
              <a:pPr/>
              <a:t>22</a:t>
            </a:fld>
            <a:endParaRPr lang="en-US">
              <a:solidFill>
                <a:srgbClr val="000000"/>
              </a:solidFill>
            </a:endParaRPr>
          </a:p>
        </p:txBody>
      </p:sp>
      <p:sp>
        <p:nvSpPr>
          <p:cNvPr id="109570" name="Rectangle 2"/>
          <p:cNvSpPr>
            <a:spLocks noGrp="1" noChangeArrowheads="1"/>
          </p:cNvSpPr>
          <p:nvPr>
            <p:ph type="title"/>
          </p:nvPr>
        </p:nvSpPr>
        <p:spPr/>
        <p:txBody>
          <a:bodyPr/>
          <a:lstStyle/>
          <a:p>
            <a:r>
              <a:rPr lang="en-GB" smtClean="0"/>
              <a:t>Example 1</a:t>
            </a:r>
            <a:endParaRPr lang="en-GB" dirty="0"/>
          </a:p>
        </p:txBody>
      </p:sp>
      <p:graphicFrame>
        <p:nvGraphicFramePr>
          <p:cNvPr id="109625" name="Group 57"/>
          <p:cNvGraphicFramePr>
            <a:graphicFrameLocks noGrp="1"/>
          </p:cNvGraphicFramePr>
          <p:nvPr/>
        </p:nvGraphicFramePr>
        <p:xfrm>
          <a:off x="1524000" y="1981200"/>
          <a:ext cx="5486400" cy="79248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9656" name="Group 88"/>
          <p:cNvGraphicFramePr>
            <a:graphicFrameLocks noGrp="1"/>
          </p:cNvGraphicFramePr>
          <p:nvPr/>
        </p:nvGraphicFramePr>
        <p:xfrm>
          <a:off x="1524000" y="3429000"/>
          <a:ext cx="5486400" cy="79248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9657" name="Rectangle 89"/>
          <p:cNvSpPr>
            <a:spLocks noChangeArrowheads="1"/>
          </p:cNvSpPr>
          <p:nvPr/>
        </p:nvSpPr>
        <p:spPr bwMode="auto">
          <a:xfrm>
            <a:off x="685800" y="4419600"/>
            <a:ext cx="7772400" cy="381000"/>
          </a:xfrm>
          <a:prstGeom prst="rect">
            <a:avLst/>
          </a:prstGeom>
          <a:noFill/>
          <a:ln w="9525">
            <a:noFill/>
            <a:miter lim="800000"/>
            <a:headEnd/>
            <a:tailEnd/>
          </a:ln>
          <a:effectLst/>
        </p:spPr>
        <p:txBody>
          <a:bodyPr/>
          <a:lstStyle/>
          <a:p>
            <a:pPr marL="342900" indent="-342900" fontAlgn="base">
              <a:lnSpc>
                <a:spcPct val="90000"/>
              </a:lnSpc>
              <a:spcBef>
                <a:spcPct val="50000"/>
              </a:spcBef>
              <a:spcAft>
                <a:spcPct val="0"/>
              </a:spcAft>
              <a:buClr>
                <a:srgbClr val="3333CC"/>
              </a:buClr>
              <a:buSzPct val="60000"/>
              <a:buFont typeface="Wingdings" pitchFamily="2" charset="2"/>
              <a:buChar char="n"/>
            </a:pPr>
            <a:r>
              <a:rPr lang="en-GB" sz="2000">
                <a:solidFill>
                  <a:srgbClr val="000000"/>
                </a:solidFill>
              </a:rPr>
              <a:t>After second run through loop</a:t>
            </a:r>
          </a:p>
        </p:txBody>
      </p:sp>
      <p:graphicFrame>
        <p:nvGraphicFramePr>
          <p:cNvPr id="109688" name="Group 120"/>
          <p:cNvGraphicFramePr>
            <a:graphicFrameLocks noGrp="1"/>
          </p:cNvGraphicFramePr>
          <p:nvPr/>
        </p:nvGraphicFramePr>
        <p:xfrm>
          <a:off x="1447800" y="4876800"/>
          <a:ext cx="5486400" cy="79248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9689" name="Text Box 121"/>
          <p:cNvSpPr txBox="1">
            <a:spLocks noChangeArrowheads="1"/>
          </p:cNvSpPr>
          <p:nvPr/>
        </p:nvSpPr>
        <p:spPr bwMode="auto">
          <a:xfrm>
            <a:off x="669925" y="2286000"/>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
        <p:nvSpPr>
          <p:cNvPr id="109690" name="Text Box 122"/>
          <p:cNvSpPr txBox="1">
            <a:spLocks noChangeArrowheads="1"/>
          </p:cNvSpPr>
          <p:nvPr/>
        </p:nvSpPr>
        <p:spPr bwMode="auto">
          <a:xfrm>
            <a:off x="669925" y="3810000"/>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
        <p:nvSpPr>
          <p:cNvPr id="109691" name="Text Box 123"/>
          <p:cNvSpPr txBox="1">
            <a:spLocks noChangeArrowheads="1"/>
          </p:cNvSpPr>
          <p:nvPr/>
        </p:nvSpPr>
        <p:spPr bwMode="auto">
          <a:xfrm>
            <a:off x="669925" y="5181600"/>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Tree>
    <p:extLst>
      <p:ext uri="{BB962C8B-B14F-4D97-AF65-F5344CB8AC3E}">
        <p14:creationId xmlns:p14="http://schemas.microsoft.com/office/powerpoint/2010/main" val="1268550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1066800" y="1905000"/>
            <a:ext cx="7772400" cy="533400"/>
          </a:xfrm>
        </p:spPr>
        <p:txBody>
          <a:bodyPr/>
          <a:lstStyle/>
          <a:p>
            <a:r>
              <a:rPr lang="en-GB"/>
              <a:t>After third run through loop</a:t>
            </a:r>
          </a:p>
        </p:txBody>
      </p:sp>
      <p:sp>
        <p:nvSpPr>
          <p:cNvPr id="99" name="Slide Number Placeholder 5"/>
          <p:cNvSpPr>
            <a:spLocks noGrp="1"/>
          </p:cNvSpPr>
          <p:nvPr>
            <p:ph type="sldNum" sz="quarter" idx="12"/>
          </p:nvPr>
        </p:nvSpPr>
        <p:spPr/>
        <p:txBody>
          <a:bodyPr/>
          <a:lstStyle/>
          <a:p>
            <a:fld id="{8301B583-5C91-4513-8A8B-E26BB08A2127}" type="slidenum">
              <a:rPr lang="en-US">
                <a:solidFill>
                  <a:srgbClr val="000000"/>
                </a:solidFill>
              </a:rPr>
              <a:pPr/>
              <a:t>23</a:t>
            </a:fld>
            <a:endParaRPr lang="en-US">
              <a:solidFill>
                <a:srgbClr val="000000"/>
              </a:solidFill>
            </a:endParaRPr>
          </a:p>
        </p:txBody>
      </p:sp>
      <p:sp>
        <p:nvSpPr>
          <p:cNvPr id="110594" name="Rectangle 2"/>
          <p:cNvSpPr>
            <a:spLocks noGrp="1" noChangeArrowheads="1"/>
          </p:cNvSpPr>
          <p:nvPr>
            <p:ph type="title"/>
          </p:nvPr>
        </p:nvSpPr>
        <p:spPr/>
        <p:txBody>
          <a:bodyPr/>
          <a:lstStyle/>
          <a:p>
            <a:r>
              <a:rPr lang="en-GB"/>
              <a:t>Example 1</a:t>
            </a:r>
          </a:p>
        </p:txBody>
      </p:sp>
      <p:graphicFrame>
        <p:nvGraphicFramePr>
          <p:cNvPr id="110660" name="Group 68"/>
          <p:cNvGraphicFramePr>
            <a:graphicFrameLocks noGrp="1"/>
          </p:cNvGraphicFramePr>
          <p:nvPr/>
        </p:nvGraphicFramePr>
        <p:xfrm>
          <a:off x="1371600" y="2851150"/>
          <a:ext cx="5486400" cy="73152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0662" name="Group 70"/>
          <p:cNvGraphicFramePr>
            <a:graphicFrameLocks noGrp="1"/>
          </p:cNvGraphicFramePr>
          <p:nvPr/>
        </p:nvGraphicFramePr>
        <p:xfrm>
          <a:off x="1447800" y="3994150"/>
          <a:ext cx="5486400" cy="73152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dirty="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0693" name="Group 101"/>
          <p:cNvGraphicFramePr>
            <a:graphicFrameLocks noGrp="1"/>
          </p:cNvGraphicFramePr>
          <p:nvPr/>
        </p:nvGraphicFramePr>
        <p:xfrm>
          <a:off x="1447800" y="5213350"/>
          <a:ext cx="5486400" cy="731520"/>
        </p:xfrm>
        <a:graphic>
          <a:graphicData uri="http://schemas.openxmlformats.org/drawingml/2006/table">
            <a:tbl>
              <a:tblPr/>
              <a:tblGrid>
                <a:gridCol w="914400"/>
                <a:gridCol w="914400"/>
                <a:gridCol w="914400"/>
                <a:gridCol w="914400"/>
                <a:gridCol w="914400"/>
                <a:gridCol w="914400"/>
              </a:tblGrid>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0</a:t>
                      </a:r>
                    </a:p>
                  </a:txBody>
                  <a:tcPr horzOverflow="overflow">
                    <a:lnL cap="flat">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1</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2</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3</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1800" b="0"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0694" name="Text Box 102"/>
          <p:cNvSpPr txBox="1">
            <a:spLocks noChangeArrowheads="1"/>
          </p:cNvSpPr>
          <p:nvPr/>
        </p:nvSpPr>
        <p:spPr bwMode="auto">
          <a:xfrm>
            <a:off x="669925" y="3157538"/>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
        <p:nvSpPr>
          <p:cNvPr id="110695" name="Text Box 103"/>
          <p:cNvSpPr txBox="1">
            <a:spLocks noChangeArrowheads="1"/>
          </p:cNvSpPr>
          <p:nvPr/>
        </p:nvSpPr>
        <p:spPr bwMode="auto">
          <a:xfrm>
            <a:off x="685800" y="4267200"/>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
        <p:nvSpPr>
          <p:cNvPr id="110696" name="Text Box 104"/>
          <p:cNvSpPr txBox="1">
            <a:spLocks noChangeArrowheads="1"/>
          </p:cNvSpPr>
          <p:nvPr/>
        </p:nvSpPr>
        <p:spPr bwMode="auto">
          <a:xfrm>
            <a:off x="762000" y="5486400"/>
            <a:ext cx="6842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 =</a:t>
            </a:r>
          </a:p>
        </p:txBody>
      </p:sp>
    </p:spTree>
    <p:extLst>
      <p:ext uri="{BB962C8B-B14F-4D97-AF65-F5344CB8AC3E}">
        <p14:creationId xmlns:p14="http://schemas.microsoft.com/office/powerpoint/2010/main" val="885505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laceholder 5"/>
          <p:cNvSpPr>
            <a:spLocks noGrp="1"/>
          </p:cNvSpPr>
          <p:nvPr>
            <p:ph type="sldNum" sz="quarter" idx="12"/>
          </p:nvPr>
        </p:nvSpPr>
        <p:spPr/>
        <p:txBody>
          <a:bodyPr/>
          <a:lstStyle/>
          <a:p>
            <a:fld id="{675239F4-3A59-47EE-AFB4-130BACA15F7B}" type="slidenum">
              <a:rPr lang="en-US">
                <a:solidFill>
                  <a:srgbClr val="000000"/>
                </a:solidFill>
              </a:rPr>
              <a:pPr/>
              <a:t>24</a:t>
            </a:fld>
            <a:endParaRPr lang="en-US">
              <a:solidFill>
                <a:srgbClr val="000000"/>
              </a:solidFill>
            </a:endParaRPr>
          </a:p>
        </p:txBody>
      </p:sp>
      <p:sp>
        <p:nvSpPr>
          <p:cNvPr id="103426" name="Rectangle 2"/>
          <p:cNvSpPr>
            <a:spLocks noGrp="1" noChangeArrowheads="1"/>
          </p:cNvSpPr>
          <p:nvPr>
            <p:ph type="title"/>
          </p:nvPr>
        </p:nvSpPr>
        <p:spPr/>
        <p:txBody>
          <a:bodyPr/>
          <a:lstStyle/>
          <a:p>
            <a:r>
              <a:rPr lang="en-GB"/>
              <a:t>Example 2</a:t>
            </a:r>
            <a:endParaRPr lang="en-US"/>
          </a:p>
        </p:txBody>
      </p:sp>
      <p:graphicFrame>
        <p:nvGraphicFramePr>
          <p:cNvPr id="103488" name="Group 64"/>
          <p:cNvGraphicFramePr>
            <a:graphicFrameLocks noGrp="1"/>
          </p:cNvGraphicFramePr>
          <p:nvPr/>
        </p:nvGraphicFramePr>
        <p:xfrm>
          <a:off x="3124200" y="2209800"/>
          <a:ext cx="2819400" cy="792480"/>
        </p:xfrm>
        <a:graphic>
          <a:graphicData uri="http://schemas.openxmlformats.org/drawingml/2006/table">
            <a:tbl>
              <a:tblPr/>
              <a:tblGrid>
                <a:gridCol w="563563"/>
                <a:gridCol w="563562"/>
                <a:gridCol w="565150"/>
                <a:gridCol w="563563"/>
                <a:gridCol w="563562"/>
              </a:tblGrid>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endParaRPr kumimoji="0" lang="en-US" sz="20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56</a:t>
                      </a:r>
                      <a:endParaRPr kumimoji="0" lang="en-US" sz="2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78</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12</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3471" name="Text Box 47"/>
          <p:cNvSpPr txBox="1">
            <a:spLocks noChangeArrowheads="1"/>
          </p:cNvSpPr>
          <p:nvPr/>
        </p:nvSpPr>
        <p:spPr bwMode="auto">
          <a:xfrm>
            <a:off x="2117725" y="2319338"/>
            <a:ext cx="366713"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A</a:t>
            </a:r>
            <a:endParaRPr lang="en-US" sz="2400">
              <a:solidFill>
                <a:srgbClr val="000000"/>
              </a:solidFill>
            </a:endParaRPr>
          </a:p>
        </p:txBody>
      </p:sp>
      <p:graphicFrame>
        <p:nvGraphicFramePr>
          <p:cNvPr id="103572" name="Group 148"/>
          <p:cNvGraphicFramePr>
            <a:graphicFrameLocks noGrp="1"/>
          </p:cNvGraphicFramePr>
          <p:nvPr/>
        </p:nvGraphicFramePr>
        <p:xfrm>
          <a:off x="1143000" y="3505200"/>
          <a:ext cx="2819400" cy="792480"/>
        </p:xfrm>
        <a:graphic>
          <a:graphicData uri="http://schemas.openxmlformats.org/drawingml/2006/table">
            <a:tbl>
              <a:tblPr/>
              <a:tblGrid>
                <a:gridCol w="563563"/>
                <a:gridCol w="563562"/>
                <a:gridCol w="565150"/>
                <a:gridCol w="563563"/>
                <a:gridCol w="563562"/>
              </a:tblGrid>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endParaRPr kumimoji="0" lang="en-US" sz="20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12</a:t>
                      </a:r>
                      <a:endParaRPr kumimoji="0" lang="en-US" sz="2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78</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56</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544" name="Group 120"/>
          <p:cNvGraphicFramePr>
            <a:graphicFrameLocks noGrp="1"/>
          </p:cNvGraphicFramePr>
          <p:nvPr/>
        </p:nvGraphicFramePr>
        <p:xfrm>
          <a:off x="1219200" y="4800600"/>
          <a:ext cx="2819400" cy="792480"/>
        </p:xfrm>
        <a:graphic>
          <a:graphicData uri="http://schemas.openxmlformats.org/drawingml/2006/table">
            <a:tbl>
              <a:tblPr/>
              <a:tblGrid>
                <a:gridCol w="563563"/>
                <a:gridCol w="563562"/>
                <a:gridCol w="565150"/>
                <a:gridCol w="563563"/>
                <a:gridCol w="563562"/>
              </a:tblGrid>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endParaRPr kumimoji="0" lang="en-US" sz="20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12</a:t>
                      </a:r>
                      <a:endParaRPr kumimoji="0" lang="en-US" sz="2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78</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56</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571" name="Group 147"/>
          <p:cNvGraphicFramePr>
            <a:graphicFrameLocks noGrp="1"/>
          </p:cNvGraphicFramePr>
          <p:nvPr/>
        </p:nvGraphicFramePr>
        <p:xfrm>
          <a:off x="4953000" y="3505200"/>
          <a:ext cx="2819400" cy="792480"/>
        </p:xfrm>
        <a:graphic>
          <a:graphicData uri="http://schemas.openxmlformats.org/drawingml/2006/table">
            <a:tbl>
              <a:tblPr/>
              <a:tblGrid>
                <a:gridCol w="563563"/>
                <a:gridCol w="563562"/>
                <a:gridCol w="565150"/>
                <a:gridCol w="563563"/>
                <a:gridCol w="563562"/>
              </a:tblGrid>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endParaRPr kumimoji="0" lang="en-US" sz="20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12</a:t>
                      </a:r>
                      <a:endParaRPr kumimoji="0" lang="en-US" sz="2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56</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78</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4" name="Group 210"/>
          <p:cNvGraphicFramePr>
            <a:graphicFrameLocks noGrp="1"/>
          </p:cNvGraphicFramePr>
          <p:nvPr/>
        </p:nvGraphicFramePr>
        <p:xfrm>
          <a:off x="5029200" y="4724400"/>
          <a:ext cx="2819400" cy="792480"/>
        </p:xfrm>
        <a:graphic>
          <a:graphicData uri="http://schemas.openxmlformats.org/drawingml/2006/table">
            <a:tbl>
              <a:tblPr/>
              <a:tblGrid>
                <a:gridCol w="563563"/>
                <a:gridCol w="563562"/>
                <a:gridCol w="565150"/>
                <a:gridCol w="563563"/>
                <a:gridCol w="563562"/>
              </a:tblGrid>
              <a:tr h="368300">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0</a:t>
                      </a:r>
                      <a:endParaRPr kumimoji="0" lang="en-US" sz="20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3</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a:t>
                      </a:r>
                      <a:endParaRPr kumimoji="0" lang="en-US" sz="20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12</a:t>
                      </a:r>
                      <a:endParaRPr kumimoji="0" lang="en-US" sz="20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23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43</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56</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78</a:t>
                      </a:r>
                      <a:endParaRPr kumimoji="0" lang="en-US" sz="20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3629" name="Text Box 205"/>
          <p:cNvSpPr txBox="1">
            <a:spLocks noChangeArrowheads="1"/>
          </p:cNvSpPr>
          <p:nvPr/>
        </p:nvSpPr>
        <p:spPr bwMode="auto">
          <a:xfrm>
            <a:off x="669925" y="3614738"/>
            <a:ext cx="35083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1</a:t>
            </a:r>
            <a:endParaRPr lang="en-US" sz="2400">
              <a:solidFill>
                <a:srgbClr val="000000"/>
              </a:solidFill>
            </a:endParaRPr>
          </a:p>
        </p:txBody>
      </p:sp>
      <p:sp>
        <p:nvSpPr>
          <p:cNvPr id="103630" name="Text Box 206"/>
          <p:cNvSpPr txBox="1">
            <a:spLocks noChangeArrowheads="1"/>
          </p:cNvSpPr>
          <p:nvPr/>
        </p:nvSpPr>
        <p:spPr bwMode="auto">
          <a:xfrm>
            <a:off x="609600" y="4986338"/>
            <a:ext cx="35083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2</a:t>
            </a:r>
            <a:endParaRPr lang="en-US" sz="2400">
              <a:solidFill>
                <a:srgbClr val="000000"/>
              </a:solidFill>
            </a:endParaRPr>
          </a:p>
        </p:txBody>
      </p:sp>
      <p:sp>
        <p:nvSpPr>
          <p:cNvPr id="103631" name="Text Box 207"/>
          <p:cNvSpPr txBox="1">
            <a:spLocks noChangeArrowheads="1"/>
          </p:cNvSpPr>
          <p:nvPr/>
        </p:nvSpPr>
        <p:spPr bwMode="auto">
          <a:xfrm>
            <a:off x="4403725" y="3690938"/>
            <a:ext cx="35083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3</a:t>
            </a:r>
            <a:endParaRPr lang="en-US" sz="2400">
              <a:solidFill>
                <a:srgbClr val="000000"/>
              </a:solidFill>
            </a:endParaRPr>
          </a:p>
        </p:txBody>
      </p:sp>
      <p:sp>
        <p:nvSpPr>
          <p:cNvPr id="103632" name="Text Box 208"/>
          <p:cNvSpPr txBox="1">
            <a:spLocks noChangeArrowheads="1"/>
          </p:cNvSpPr>
          <p:nvPr/>
        </p:nvSpPr>
        <p:spPr bwMode="auto">
          <a:xfrm>
            <a:off x="4449763" y="5029200"/>
            <a:ext cx="350837"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400">
                <a:solidFill>
                  <a:srgbClr val="000000"/>
                </a:solidFill>
              </a:rPr>
              <a:t>4</a:t>
            </a:r>
            <a:endParaRPr lang="en-US" sz="2400">
              <a:solidFill>
                <a:srgbClr val="000000"/>
              </a:solidFill>
            </a:endParaRPr>
          </a:p>
        </p:txBody>
      </p:sp>
    </p:spTree>
    <p:extLst>
      <p:ext uri="{BB962C8B-B14F-4D97-AF65-F5344CB8AC3E}">
        <p14:creationId xmlns:p14="http://schemas.microsoft.com/office/powerpoint/2010/main" val="3095716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ction="ppaction://hlinkfile"/>
              </a:rPr>
              <a:t>Example 5.4</a:t>
            </a:r>
            <a:r>
              <a:rPr lang="en-US" dirty="0" smtClean="0"/>
              <a:t>, </a:t>
            </a:r>
            <a:r>
              <a:rPr lang="en-US" dirty="0" smtClean="0">
                <a:hlinkClick r:id="rId3" action="ppaction://hlinkfile"/>
              </a:rPr>
              <a:t>Example 5.5</a:t>
            </a:r>
            <a:endParaRPr lang="en-US" dirty="0"/>
          </a:p>
        </p:txBody>
      </p:sp>
      <p:sp>
        <p:nvSpPr>
          <p:cNvPr id="3" name="Slide Number Placeholder 2"/>
          <p:cNvSpPr>
            <a:spLocks noGrp="1"/>
          </p:cNvSpPr>
          <p:nvPr>
            <p:ph type="sldNum" sz="quarter" idx="12"/>
          </p:nvPr>
        </p:nvSpPr>
        <p:spPr/>
        <p:txBody>
          <a:bodyPr/>
          <a:lstStyle/>
          <a:p>
            <a:pPr>
              <a:defRPr/>
            </a:pPr>
            <a:fld id="{2DC171BB-E722-4641-AD42-17A58FD83EF7}" type="slidenum">
              <a:rPr lang="en-US" altLang="en-US" smtClean="0">
                <a:solidFill>
                  <a:prstClr val="white"/>
                </a:solidFill>
              </a:rPr>
              <a:pPr>
                <a:defRPr/>
              </a:pPr>
              <a:t>25</a:t>
            </a:fld>
            <a:endParaRPr lang="en-US" altLang="en-US">
              <a:solidFill>
                <a:prstClr val="white"/>
              </a:solidFill>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71774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lstStyle/>
          <a:p>
            <a:pPr eaLnBrk="1" hangingPunct="1"/>
            <a:r>
              <a:rPr lang="en-US" altLang="en-US" dirty="0" smtClean="0"/>
              <a:t>function </a:t>
            </a:r>
            <a:r>
              <a:rPr lang="en-US" altLang="en-US" dirty="0" smtClean="0">
                <a:latin typeface="Courier New" panose="02070309020205020404" pitchFamily="49" charset="0"/>
              </a:rPr>
              <a:t>swap</a:t>
            </a:r>
            <a:r>
              <a:rPr lang="en-US" altLang="en-US" dirty="0" smtClean="0"/>
              <a:t>: does three assignments; executed </a:t>
            </a:r>
            <a:r>
              <a:rPr lang="en-US" altLang="en-US" i="1" dirty="0" smtClean="0"/>
              <a:t>n</a:t>
            </a:r>
            <a:r>
              <a:rPr lang="en-US" altLang="en-US" dirty="0" smtClean="0"/>
              <a:t>−1 times</a:t>
            </a:r>
          </a:p>
          <a:p>
            <a:pPr lvl="1" eaLnBrk="1" hangingPunct="1"/>
            <a:r>
              <a:rPr lang="en-US" altLang="en-US" dirty="0" smtClean="0"/>
              <a:t>3(</a:t>
            </a:r>
            <a:r>
              <a:rPr lang="en-US" altLang="en-US" i="1" dirty="0" smtClean="0"/>
              <a:t>n</a:t>
            </a:r>
            <a:r>
              <a:rPr lang="en-US" altLang="en-US" dirty="0" smtClean="0"/>
              <a:t> − 1) = </a:t>
            </a:r>
            <a:r>
              <a:rPr lang="en-US" altLang="en-US" i="1" dirty="0" smtClean="0"/>
              <a:t>O</a:t>
            </a:r>
            <a:r>
              <a:rPr lang="en-US" altLang="en-US" dirty="0" smtClean="0"/>
              <a:t>(</a:t>
            </a:r>
            <a:r>
              <a:rPr lang="en-US" altLang="en-US" i="1" dirty="0" smtClean="0"/>
              <a:t>n</a:t>
            </a:r>
            <a:r>
              <a:rPr lang="en-US" altLang="en-US" dirty="0" smtClean="0"/>
              <a:t>)</a:t>
            </a:r>
          </a:p>
          <a:p>
            <a:pPr eaLnBrk="1" hangingPunct="1"/>
            <a:r>
              <a:rPr lang="en-US" altLang="en-US" dirty="0" smtClean="0"/>
              <a:t>function </a:t>
            </a:r>
            <a:r>
              <a:rPr lang="en-US" altLang="en-US" dirty="0" err="1" smtClean="0">
                <a:latin typeface="Courier New" panose="02070309020205020404" pitchFamily="49" charset="0"/>
              </a:rPr>
              <a:t>minLocation</a:t>
            </a:r>
            <a:r>
              <a:rPr lang="en-US" altLang="en-US" dirty="0" smtClean="0"/>
              <a:t>:</a:t>
            </a:r>
          </a:p>
          <a:p>
            <a:pPr lvl="1" eaLnBrk="1" hangingPunct="1"/>
            <a:r>
              <a:rPr lang="en-US" altLang="en-US" dirty="0" smtClean="0"/>
              <a:t>For a list of length </a:t>
            </a:r>
            <a:r>
              <a:rPr lang="en-US" altLang="en-US" i="1" dirty="0" smtClean="0"/>
              <a:t>k</a:t>
            </a:r>
            <a:r>
              <a:rPr lang="en-US" altLang="en-US" dirty="0" smtClean="0"/>
              <a:t>, </a:t>
            </a:r>
            <a:r>
              <a:rPr lang="en-US" altLang="en-US" i="1" dirty="0" smtClean="0"/>
              <a:t>k</a:t>
            </a:r>
            <a:r>
              <a:rPr lang="en-US" altLang="en-US" dirty="0" smtClean="0"/>
              <a:t>−1 key comparisons</a:t>
            </a:r>
          </a:p>
          <a:p>
            <a:pPr lvl="1" eaLnBrk="1" hangingPunct="1"/>
            <a:r>
              <a:rPr lang="en-US" altLang="en-US" dirty="0" smtClean="0"/>
              <a:t>Executed </a:t>
            </a:r>
            <a:r>
              <a:rPr lang="en-US" altLang="en-US" i="1" dirty="0" smtClean="0"/>
              <a:t>n</a:t>
            </a:r>
            <a:r>
              <a:rPr lang="en-US" altLang="en-US" dirty="0" smtClean="0"/>
              <a:t>−1 times (by </a:t>
            </a:r>
            <a:r>
              <a:rPr lang="en-US" altLang="en-US" dirty="0" err="1" smtClean="0">
                <a:latin typeface="Courier New" panose="02070309020205020404" pitchFamily="49" charset="0"/>
              </a:rPr>
              <a:t>selectionSort</a:t>
            </a:r>
            <a:r>
              <a:rPr lang="en-US" altLang="en-US" dirty="0" smtClean="0"/>
              <a:t>)</a:t>
            </a:r>
          </a:p>
          <a:p>
            <a:pPr lvl="1" eaLnBrk="1" hangingPunct="1"/>
            <a:r>
              <a:rPr lang="en-US" altLang="en-US" dirty="0" smtClean="0"/>
              <a:t>Number of key comparisons: </a:t>
            </a:r>
          </a:p>
          <a:p>
            <a:endParaRPr lang="en-US" altLang="en-US" dirty="0" smtClean="0"/>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A4AD6C-D1C6-44F3-BFDB-391B1836DDC0}" type="slidenum">
              <a:rPr lang="en-US" altLang="en-US" sz="1200" smtClean="0">
                <a:solidFill>
                  <a:prstClr val="white"/>
                </a:solidFill>
                <a:latin typeface="Arial" panose="020B0604020202020204" pitchFamily="34" charset="0"/>
              </a:rPr>
              <a:pPr>
                <a:spcBef>
                  <a:spcPct val="0"/>
                </a:spcBef>
                <a:buFontTx/>
                <a:buNone/>
              </a:pPr>
              <a:t>26</a:t>
            </a:fld>
            <a:endParaRPr lang="en-US" altLang="en-US" sz="1200" smtClean="0">
              <a:solidFill>
                <a:prstClr val="white"/>
              </a:solidFill>
              <a:latin typeface="Arial" panose="020B0604020202020204" pitchFamily="34" charset="0"/>
            </a:endParaRPr>
          </a:p>
        </p:txBody>
      </p:sp>
      <p:sp>
        <p:nvSpPr>
          <p:cNvPr id="71682" name="Title 1"/>
          <p:cNvSpPr>
            <a:spLocks noGrp="1"/>
          </p:cNvSpPr>
          <p:nvPr>
            <p:ph type="title"/>
          </p:nvPr>
        </p:nvSpPr>
        <p:spPr/>
        <p:txBody>
          <a:bodyPr/>
          <a:lstStyle/>
          <a:p>
            <a:r>
              <a:rPr lang="en-US" altLang="en-US" dirty="0" smtClean="0"/>
              <a:t>Analysis: Selection Sort</a:t>
            </a:r>
          </a:p>
        </p:txBody>
      </p:sp>
      <p:pic>
        <p:nvPicPr>
          <p:cNvPr id="7168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37" y="5715000"/>
            <a:ext cx="4476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5705475"/>
            <a:ext cx="13430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687278"/>
            <a:ext cx="1628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630" y="5792053"/>
            <a:ext cx="1028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441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609600" y="2017713"/>
            <a:ext cx="7772400" cy="4114800"/>
          </a:xfrm>
        </p:spPr>
        <p:txBody>
          <a:bodyPr/>
          <a:lstStyle/>
          <a:p>
            <a:pPr>
              <a:lnSpc>
                <a:spcPct val="90000"/>
              </a:lnSpc>
            </a:pPr>
            <a:r>
              <a:rPr lang="en-GB"/>
              <a:t>Selection sort is a common sense algorithm</a:t>
            </a:r>
          </a:p>
          <a:p>
            <a:pPr>
              <a:lnSpc>
                <a:spcPct val="90000"/>
              </a:lnSpc>
            </a:pPr>
            <a:r>
              <a:rPr lang="en-GB"/>
              <a:t>It is efficient only for small amounts of data</a:t>
            </a:r>
          </a:p>
          <a:p>
            <a:pPr>
              <a:lnSpc>
                <a:spcPct val="90000"/>
              </a:lnSpc>
            </a:pPr>
            <a:r>
              <a:rPr lang="en-GB"/>
              <a:t>We must loop through every unsorted element each time</a:t>
            </a:r>
          </a:p>
          <a:p>
            <a:pPr>
              <a:lnSpc>
                <a:spcPct val="90000"/>
              </a:lnSpc>
            </a:pPr>
            <a:r>
              <a:rPr lang="en-GB"/>
              <a:t>This double loop structure can be inefficient for large data sets</a:t>
            </a:r>
          </a:p>
          <a:p>
            <a:pPr>
              <a:lnSpc>
                <a:spcPct val="90000"/>
              </a:lnSpc>
            </a:pPr>
            <a:r>
              <a:rPr lang="en-GB"/>
              <a:t>Also, the algorithm has no way of recognising when the data set is sorted</a:t>
            </a:r>
          </a:p>
          <a:p>
            <a:pPr>
              <a:lnSpc>
                <a:spcPct val="90000"/>
              </a:lnSpc>
            </a:pPr>
            <a:r>
              <a:rPr lang="en-GB"/>
              <a:t>This can make it inefficient for partially sorted data</a:t>
            </a:r>
          </a:p>
        </p:txBody>
      </p:sp>
      <p:sp>
        <p:nvSpPr>
          <p:cNvPr id="6" name="Slide Number Placeholder 5"/>
          <p:cNvSpPr>
            <a:spLocks noGrp="1"/>
          </p:cNvSpPr>
          <p:nvPr>
            <p:ph type="sldNum" sz="quarter" idx="12"/>
          </p:nvPr>
        </p:nvSpPr>
        <p:spPr/>
        <p:txBody>
          <a:bodyPr/>
          <a:lstStyle/>
          <a:p>
            <a:fld id="{CC62193C-5F80-453B-A170-9BE8D3CD22AF}" type="slidenum">
              <a:rPr lang="en-US">
                <a:solidFill>
                  <a:srgbClr val="000000"/>
                </a:solidFill>
              </a:rPr>
              <a:pPr/>
              <a:t>27</a:t>
            </a:fld>
            <a:endParaRPr lang="en-US">
              <a:solidFill>
                <a:srgbClr val="000000"/>
              </a:solidFill>
            </a:endParaRPr>
          </a:p>
        </p:txBody>
      </p:sp>
      <p:sp>
        <p:nvSpPr>
          <p:cNvPr id="107522" name="Rectangle 2"/>
          <p:cNvSpPr>
            <a:spLocks noGrp="1" noChangeArrowheads="1"/>
          </p:cNvSpPr>
          <p:nvPr>
            <p:ph type="title"/>
          </p:nvPr>
        </p:nvSpPr>
        <p:spPr/>
        <p:txBody>
          <a:bodyPr/>
          <a:lstStyle/>
          <a:p>
            <a:r>
              <a:rPr lang="en-GB"/>
              <a:t>Discussion</a:t>
            </a:r>
            <a:endParaRPr lang="en-US"/>
          </a:p>
        </p:txBody>
      </p:sp>
    </p:spTree>
    <p:extLst>
      <p:ext uri="{BB962C8B-B14F-4D97-AF65-F5344CB8AC3E}">
        <p14:creationId xmlns:p14="http://schemas.microsoft.com/office/powerpoint/2010/main" val="4256577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t>Insertion Sort</a:t>
            </a:r>
            <a:endParaRPr lang="en-US"/>
          </a:p>
        </p:txBody>
      </p:sp>
      <p:sp>
        <p:nvSpPr>
          <p:cNvPr id="116739" name="Rectangle 3"/>
          <p:cNvSpPr>
            <a:spLocks noGrp="1" noChangeArrowheads="1"/>
          </p:cNvSpPr>
          <p:nvPr>
            <p:ph sz="quarter" idx="1"/>
          </p:nvPr>
        </p:nvSpPr>
        <p:spPr>
          <a:xfrm>
            <a:off x="609600" y="1905000"/>
            <a:ext cx="7772400" cy="4419600"/>
          </a:xfrm>
        </p:spPr>
        <p:txBody>
          <a:bodyPr/>
          <a:lstStyle/>
          <a:p>
            <a:pPr>
              <a:lnSpc>
                <a:spcPct val="90000"/>
              </a:lnSpc>
            </a:pPr>
            <a:r>
              <a:rPr lang="en-GB"/>
              <a:t>Insertion sort, sometimes known as linear insertion sort, works the way many people sort a hand of playing cards</a:t>
            </a:r>
          </a:p>
          <a:p>
            <a:pPr>
              <a:lnSpc>
                <a:spcPct val="90000"/>
              </a:lnSpc>
            </a:pPr>
            <a:r>
              <a:rPr lang="en-GB"/>
              <a:t>We start with an empty left hand and the cards face down on the table</a:t>
            </a:r>
          </a:p>
          <a:p>
            <a:pPr>
              <a:lnSpc>
                <a:spcPct val="90000"/>
              </a:lnSpc>
            </a:pPr>
            <a:r>
              <a:rPr lang="en-GB"/>
              <a:t>We then remove one card at a time from the table and insert it into the correct position in the left hand</a:t>
            </a:r>
          </a:p>
          <a:p>
            <a:pPr>
              <a:lnSpc>
                <a:spcPct val="90000"/>
              </a:lnSpc>
            </a:pPr>
            <a:r>
              <a:rPr lang="en-GB"/>
              <a:t>To find the correct position for a card, we compare it with each of the cards already in the hand, from right to left</a:t>
            </a:r>
          </a:p>
          <a:p>
            <a:pPr>
              <a:lnSpc>
                <a:spcPct val="90000"/>
              </a:lnSpc>
            </a:pPr>
            <a:r>
              <a:rPr lang="en-GB"/>
              <a:t>Insert the card</a:t>
            </a:r>
            <a:endParaRPr lang="en-US"/>
          </a:p>
        </p:txBody>
      </p:sp>
      <p:sp>
        <p:nvSpPr>
          <p:cNvPr id="6" name="Slide Number Placeholder 5"/>
          <p:cNvSpPr>
            <a:spLocks noGrp="1"/>
          </p:cNvSpPr>
          <p:nvPr>
            <p:ph type="sldNum" sz="quarter" idx="15"/>
          </p:nvPr>
        </p:nvSpPr>
        <p:spPr/>
        <p:txBody>
          <a:bodyPr/>
          <a:lstStyle/>
          <a:p>
            <a:fld id="{3DF3240D-4C16-4A5A-9EAB-B034773DD339}" type="slidenum">
              <a:rPr lang="en-US">
                <a:solidFill>
                  <a:srgbClr val="000000"/>
                </a:solidFill>
              </a:rPr>
              <a:pPr/>
              <a:t>28</a:t>
            </a:fld>
            <a:endParaRPr lang="en-US">
              <a:solidFill>
                <a:srgbClr val="000000"/>
              </a:solidFill>
            </a:endParaRPr>
          </a:p>
        </p:txBody>
      </p:sp>
    </p:spTree>
    <p:extLst>
      <p:ext uri="{BB962C8B-B14F-4D97-AF65-F5344CB8AC3E}">
        <p14:creationId xmlns:p14="http://schemas.microsoft.com/office/powerpoint/2010/main" val="765494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5403"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p:cNvSpPr>
            <a:spLocks noGrp="1" noChangeArrowheads="1"/>
          </p:cNvSpPr>
          <p:nvPr>
            <p:ph type="title"/>
          </p:nvPr>
        </p:nvSpPr>
        <p:spPr/>
        <p:txBody>
          <a:bodyPr/>
          <a:lstStyle/>
          <a:p>
            <a:r>
              <a:rPr lang="en-US" smtClean="0"/>
              <a:t>The Insertionsort Algorithm</a:t>
            </a:r>
          </a:p>
        </p:txBody>
      </p:sp>
      <p:sp>
        <p:nvSpPr>
          <p:cNvPr id="34820" name="Rectangle 4"/>
          <p:cNvSpPr>
            <a:spLocks noGrp="1" noChangeArrowheads="1"/>
          </p:cNvSpPr>
          <p:nvPr>
            <p:ph type="body" sz="half" idx="1"/>
          </p:nvPr>
        </p:nvSpPr>
        <p:spPr>
          <a:xfrm>
            <a:off x="685800" y="1981200"/>
            <a:ext cx="2435225" cy="4676775"/>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Insertionsort algorithm also views the array as having a sorted side and an unsorted side.</a:t>
            </a:r>
          </a:p>
        </p:txBody>
      </p:sp>
      <p:sp>
        <p:nvSpPr>
          <p:cNvPr id="34821" name="Rectangle 5"/>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3257606203"/>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GB"/>
              <a:t>Introduction</a:t>
            </a:r>
            <a:endParaRPr lang="en-US"/>
          </a:p>
        </p:txBody>
      </p:sp>
      <p:sp>
        <p:nvSpPr>
          <p:cNvPr id="96259" name="Rectangle 3"/>
          <p:cNvSpPr>
            <a:spLocks noGrp="1" noChangeArrowheads="1"/>
          </p:cNvSpPr>
          <p:nvPr>
            <p:ph idx="1"/>
          </p:nvPr>
        </p:nvSpPr>
        <p:spPr/>
        <p:txBody>
          <a:bodyPr/>
          <a:lstStyle/>
          <a:p>
            <a:r>
              <a:rPr lang="en-GB"/>
              <a:t>The problem:</a:t>
            </a:r>
          </a:p>
          <a:p>
            <a:pPr eaLnBrk="0" hangingPunct="0">
              <a:spcBef>
                <a:spcPct val="0"/>
              </a:spcBef>
              <a:buClrTx/>
              <a:buSzTx/>
              <a:buFontTx/>
              <a:buNone/>
            </a:pPr>
            <a:r>
              <a:rPr lang="en-GB"/>
              <a:t>	Given an array a[0], a[1], … a[n-1],</a:t>
            </a:r>
          </a:p>
          <a:p>
            <a:pPr eaLnBrk="0" hangingPunct="0">
              <a:spcBef>
                <a:spcPct val="0"/>
              </a:spcBef>
              <a:buClrTx/>
              <a:buSzTx/>
              <a:buFontTx/>
              <a:buNone/>
            </a:pPr>
            <a:r>
              <a:rPr lang="en-GB"/>
              <a:t>	reorder entries so that</a:t>
            </a:r>
          </a:p>
          <a:p>
            <a:pPr eaLnBrk="0" hangingPunct="0">
              <a:spcBef>
                <a:spcPct val="0"/>
              </a:spcBef>
              <a:buClrTx/>
              <a:buSzTx/>
              <a:buFontTx/>
              <a:buNone/>
            </a:pPr>
            <a:r>
              <a:rPr lang="en-GB"/>
              <a:t>	a[0] &lt;= a[1] &lt;= … &lt;= a[n-1]</a:t>
            </a:r>
          </a:p>
          <a:p>
            <a:pPr eaLnBrk="0" hangingPunct="0">
              <a:spcBef>
                <a:spcPct val="0"/>
              </a:spcBef>
              <a:buClrTx/>
              <a:buSzTx/>
              <a:buFontTx/>
              <a:buNone/>
            </a:pPr>
            <a:endParaRPr lang="en-GB"/>
          </a:p>
          <a:p>
            <a:pPr eaLnBrk="0" hangingPunct="0">
              <a:spcBef>
                <a:spcPct val="0"/>
              </a:spcBef>
              <a:buClrTx/>
              <a:buSzTx/>
              <a:buFontTx/>
              <a:buNone/>
            </a:pPr>
            <a:r>
              <a:rPr lang="en-GB"/>
              <a:t>  	Before:</a:t>
            </a:r>
          </a:p>
          <a:p>
            <a:pPr eaLnBrk="0" hangingPunct="0">
              <a:spcBef>
                <a:spcPct val="0"/>
              </a:spcBef>
              <a:buClrTx/>
              <a:buSzTx/>
              <a:buFontTx/>
              <a:buNone/>
            </a:pPr>
            <a:r>
              <a:rPr lang="en-GB"/>
              <a:t>	          4  5  2  6  12  3  5  1</a:t>
            </a:r>
          </a:p>
          <a:p>
            <a:pPr eaLnBrk="0" hangingPunct="0">
              <a:spcBef>
                <a:spcPct val="0"/>
              </a:spcBef>
              <a:buClrTx/>
              <a:buSzTx/>
              <a:buFontTx/>
              <a:buNone/>
            </a:pPr>
            <a:r>
              <a:rPr lang="en-GB"/>
              <a:t>  	After:</a:t>
            </a:r>
          </a:p>
          <a:p>
            <a:pPr eaLnBrk="0" hangingPunct="0">
              <a:spcBef>
                <a:spcPct val="0"/>
              </a:spcBef>
              <a:buClrTx/>
              <a:buSzTx/>
              <a:buFontTx/>
              <a:buNone/>
            </a:pPr>
            <a:r>
              <a:rPr lang="en-GB"/>
              <a:t>	          1  2  3  4  5  5  6  12</a:t>
            </a:r>
          </a:p>
          <a:p>
            <a:pPr eaLnBrk="0" hangingPunct="0">
              <a:spcBef>
                <a:spcPct val="0"/>
              </a:spcBef>
              <a:buSzTx/>
              <a:buFont typeface="Wingdings" pitchFamily="2" charset="2"/>
              <a:buChar char="§"/>
            </a:pPr>
            <a:r>
              <a:rPr lang="en-GB"/>
              <a:t> An extremely common operation</a:t>
            </a:r>
            <a:endParaRPr lang="en-US"/>
          </a:p>
        </p:txBody>
      </p:sp>
      <p:sp>
        <p:nvSpPr>
          <p:cNvPr id="6" name="Slide Number Placeholder 5"/>
          <p:cNvSpPr>
            <a:spLocks noGrp="1"/>
          </p:cNvSpPr>
          <p:nvPr>
            <p:ph type="sldNum" sz="quarter" idx="12"/>
          </p:nvPr>
        </p:nvSpPr>
        <p:spPr/>
        <p:txBody>
          <a:bodyPr/>
          <a:lstStyle/>
          <a:p>
            <a:fld id="{9605F037-FB96-4109-9155-C01540AC3C93}" type="slidenum">
              <a:rPr lang="en-US">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2376072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646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7" name="Rectangle 3"/>
          <p:cNvSpPr>
            <a:spLocks noGrp="1" noChangeArrowheads="1"/>
          </p:cNvSpPr>
          <p:nvPr>
            <p:ph type="title"/>
          </p:nvPr>
        </p:nvSpPr>
        <p:spPr/>
        <p:txBody>
          <a:bodyPr/>
          <a:lstStyle/>
          <a:p>
            <a:r>
              <a:rPr lang="en-US" smtClean="0"/>
              <a:t>The Insertionsort Algorithm</a:t>
            </a:r>
          </a:p>
        </p:txBody>
      </p:sp>
      <p:sp>
        <p:nvSpPr>
          <p:cNvPr id="36868"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sorted side starts with just the first element, which is not necessarily the smallest element.</a:t>
            </a:r>
          </a:p>
        </p:txBody>
      </p:sp>
      <p:graphicFrame>
        <p:nvGraphicFramePr>
          <p:cNvPr id="36869" name="Object 5"/>
          <p:cNvGraphicFramePr>
            <a:graphicFrameLocks/>
          </p:cNvGraphicFramePr>
          <p:nvPr/>
        </p:nvGraphicFramePr>
        <p:xfrm>
          <a:off x="3519488" y="2428875"/>
          <a:ext cx="762000" cy="4043363"/>
        </p:xfrm>
        <a:graphic>
          <a:graphicData uri="http://schemas.openxmlformats.org/presentationml/2006/ole">
            <mc:AlternateContent xmlns:mc="http://schemas.openxmlformats.org/markup-compatibility/2006">
              <mc:Choice xmlns:v="urn:schemas-microsoft-com:vml" Requires="v">
                <p:oleObj spid="_x0000_s16469"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74930"/>
                      <a:stretch>
                        <a:fillRect/>
                      </a:stretch>
                    </p:blipFill>
                    <p:spPr bwMode="auto">
                      <a:xfrm>
                        <a:off x="351948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36871" name="Group 10"/>
          <p:cNvGrpSpPr>
            <a:grpSpLocks/>
          </p:cNvGrpSpPr>
          <p:nvPr/>
        </p:nvGrpSpPr>
        <p:grpSpPr bwMode="auto">
          <a:xfrm>
            <a:off x="2166938" y="1928813"/>
            <a:ext cx="4313237" cy="4675187"/>
            <a:chOff x="1365" y="1215"/>
            <a:chExt cx="2717" cy="2945"/>
          </a:xfrm>
        </p:grpSpPr>
        <p:sp>
          <p:nvSpPr>
            <p:cNvPr id="36872"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36873"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36874"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1884733826"/>
      </p:ext>
    </p:extLst>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7492"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5" name="Rectangle 3"/>
          <p:cNvSpPr>
            <a:spLocks noGrp="1" noChangeArrowheads="1"/>
          </p:cNvSpPr>
          <p:nvPr>
            <p:ph type="title"/>
          </p:nvPr>
        </p:nvSpPr>
        <p:spPr/>
        <p:txBody>
          <a:bodyPr/>
          <a:lstStyle/>
          <a:p>
            <a:r>
              <a:rPr lang="en-US" smtClean="0"/>
              <a:t>The Insertionsort Algorithm</a:t>
            </a:r>
          </a:p>
        </p:txBody>
      </p:sp>
      <p:sp>
        <p:nvSpPr>
          <p:cNvPr id="38916"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sorted side grows by taking the front element from the unsorted side...</a:t>
            </a:r>
          </a:p>
        </p:txBody>
      </p:sp>
      <p:graphicFrame>
        <p:nvGraphicFramePr>
          <p:cNvPr id="38917"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7493"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38919" name="Group 10"/>
          <p:cNvGrpSpPr>
            <a:grpSpLocks/>
          </p:cNvGrpSpPr>
          <p:nvPr/>
        </p:nvGrpSpPr>
        <p:grpSpPr bwMode="auto">
          <a:xfrm>
            <a:off x="2166938" y="1928813"/>
            <a:ext cx="4313237" cy="4675187"/>
            <a:chOff x="1365" y="1215"/>
            <a:chExt cx="2717" cy="2945"/>
          </a:xfrm>
        </p:grpSpPr>
        <p:sp>
          <p:nvSpPr>
            <p:cNvPr id="38920" name="Rectangle 7"/>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38921" name="Rectangle 8"/>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38922" name="Line 9"/>
            <p:cNvSpPr>
              <a:spLocks noChangeShapeType="1"/>
            </p:cNvSpPr>
            <p:nvPr/>
          </p:nvSpPr>
          <p:spPr bwMode="auto">
            <a:xfrm>
              <a:off x="2721"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3428243713"/>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8516"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3" name="Rectangle 3"/>
          <p:cNvSpPr>
            <a:spLocks noGrp="1" noChangeArrowheads="1"/>
          </p:cNvSpPr>
          <p:nvPr>
            <p:ph type="title"/>
          </p:nvPr>
        </p:nvSpPr>
        <p:spPr/>
        <p:txBody>
          <a:bodyPr/>
          <a:lstStyle/>
          <a:p>
            <a:r>
              <a:rPr lang="en-US" smtClean="0"/>
              <a:t>The Insertionsort Algorithm</a:t>
            </a:r>
          </a:p>
        </p:txBody>
      </p:sp>
      <p:sp>
        <p:nvSpPr>
          <p:cNvPr id="40964"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...and inserting it in the place that keeps the sorted side arranged from small to large.</a:t>
            </a:r>
          </a:p>
        </p:txBody>
      </p:sp>
      <p:graphicFrame>
        <p:nvGraphicFramePr>
          <p:cNvPr id="40965"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8517"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Arc 6"/>
          <p:cNvSpPr>
            <a:spLocks/>
          </p:cNvSpPr>
          <p:nvPr/>
        </p:nvSpPr>
        <p:spPr bwMode="auto">
          <a:xfrm>
            <a:off x="3937000" y="2794000"/>
            <a:ext cx="725488" cy="1887538"/>
          </a:xfrm>
          <a:custGeom>
            <a:avLst/>
            <a:gdLst>
              <a:gd name="T0" fmla="*/ 0 w 21600"/>
              <a:gd name="T1" fmla="*/ 0 h 21600"/>
              <a:gd name="T2" fmla="*/ 818433123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40967" name="Arc 7"/>
          <p:cNvSpPr>
            <a:spLocks/>
          </p:cNvSpPr>
          <p:nvPr/>
        </p:nvSpPr>
        <p:spPr bwMode="auto">
          <a:xfrm>
            <a:off x="3355975" y="2792413"/>
            <a:ext cx="635000" cy="1035050"/>
          </a:xfrm>
          <a:custGeom>
            <a:avLst/>
            <a:gdLst>
              <a:gd name="T0" fmla="*/ 0 w 21600"/>
              <a:gd name="T1" fmla="*/ 2147483646 h 21600"/>
              <a:gd name="T2" fmla="*/ 547427885 w 21600"/>
              <a:gd name="T3" fmla="*/ 0 h 21600"/>
              <a:gd name="T4" fmla="*/ 54879945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lnTo>
                  <a:pt x="0" y="21600"/>
                </a:lnTo>
                <a:close/>
              </a:path>
            </a:pathLst>
          </a:custGeom>
          <a:noFill/>
          <a:ln w="50800" cap="rnd">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40968" name="Rectangle 8"/>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40969" name="Group 12"/>
          <p:cNvGrpSpPr>
            <a:grpSpLocks/>
          </p:cNvGrpSpPr>
          <p:nvPr/>
        </p:nvGrpSpPr>
        <p:grpSpPr bwMode="auto">
          <a:xfrm>
            <a:off x="2166938" y="1928813"/>
            <a:ext cx="4313237" cy="4675187"/>
            <a:chOff x="1365" y="1215"/>
            <a:chExt cx="2717" cy="2945"/>
          </a:xfrm>
        </p:grpSpPr>
        <p:sp>
          <p:nvSpPr>
            <p:cNvPr id="40970" name="Rectangle 9"/>
            <p:cNvSpPr>
              <a:spLocks noChangeArrowheads="1"/>
            </p:cNvSpPr>
            <p:nvPr/>
          </p:nvSpPr>
          <p:spPr bwMode="auto">
            <a:xfrm>
              <a:off x="136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40971" name="Rectangle 10"/>
            <p:cNvSpPr>
              <a:spLocks noChangeArrowheads="1"/>
            </p:cNvSpPr>
            <p:nvPr/>
          </p:nvSpPr>
          <p:spPr bwMode="auto">
            <a:xfrm>
              <a:off x="274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40972" name="Line 11"/>
            <p:cNvSpPr>
              <a:spLocks noChangeShapeType="1"/>
            </p:cNvSpPr>
            <p:nvPr/>
          </p:nvSpPr>
          <p:spPr bwMode="auto">
            <a:xfrm>
              <a:off x="2721"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3068286108"/>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954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Rectangle 3"/>
          <p:cNvSpPr>
            <a:spLocks noGrp="1" noChangeArrowheads="1"/>
          </p:cNvSpPr>
          <p:nvPr>
            <p:ph type="title"/>
          </p:nvPr>
        </p:nvSpPr>
        <p:spPr/>
        <p:txBody>
          <a:bodyPr/>
          <a:lstStyle/>
          <a:p>
            <a:r>
              <a:rPr lang="en-US" smtClean="0"/>
              <a:t>The Insertionsort Algorithm</a:t>
            </a:r>
          </a:p>
        </p:txBody>
      </p:sp>
      <p:sp>
        <p:nvSpPr>
          <p:cNvPr id="43012"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In this example, the new element goes in front of the element that was already in the sorted side.</a:t>
            </a:r>
          </a:p>
        </p:txBody>
      </p:sp>
      <p:graphicFrame>
        <p:nvGraphicFramePr>
          <p:cNvPr id="43013" name="Object 5"/>
          <p:cNvGraphicFramePr>
            <a:graphicFrameLocks/>
          </p:cNvGraphicFramePr>
          <p:nvPr/>
        </p:nvGraphicFramePr>
        <p:xfrm>
          <a:off x="3519488" y="2428875"/>
          <a:ext cx="1506537" cy="4043363"/>
        </p:xfrm>
        <a:graphic>
          <a:graphicData uri="http://schemas.openxmlformats.org/presentationml/2006/ole">
            <mc:AlternateContent xmlns:mc="http://schemas.openxmlformats.org/markup-compatibility/2006">
              <mc:Choice xmlns:v="urn:schemas-microsoft-com:vml" Requires="v">
                <p:oleObj spid="_x0000_s19541"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62682"/>
                      <a:stretch>
                        <a:fillRect/>
                      </a:stretch>
                    </p:blipFill>
                    <p:spPr bwMode="auto">
                      <a:xfrm>
                        <a:off x="3519488" y="2428875"/>
                        <a:ext cx="1506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4"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43015" name="Group 10"/>
          <p:cNvGrpSpPr>
            <a:grpSpLocks/>
          </p:cNvGrpSpPr>
          <p:nvPr/>
        </p:nvGrpSpPr>
        <p:grpSpPr bwMode="auto">
          <a:xfrm>
            <a:off x="2882900" y="1928813"/>
            <a:ext cx="4313238" cy="4675187"/>
            <a:chOff x="1816" y="1215"/>
            <a:chExt cx="2717" cy="2945"/>
          </a:xfrm>
        </p:grpSpPr>
        <p:sp>
          <p:nvSpPr>
            <p:cNvPr id="43016" name="Rectangle 7"/>
            <p:cNvSpPr>
              <a:spLocks noChangeArrowheads="1"/>
            </p:cNvSpPr>
            <p:nvPr/>
          </p:nvSpPr>
          <p:spPr bwMode="auto">
            <a:xfrm>
              <a:off x="1816"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43017" name="Rectangle 8"/>
            <p:cNvSpPr>
              <a:spLocks noChangeArrowheads="1"/>
            </p:cNvSpPr>
            <p:nvPr/>
          </p:nvSpPr>
          <p:spPr bwMode="auto">
            <a:xfrm>
              <a:off x="3192"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43018" name="Line 9"/>
            <p:cNvSpPr>
              <a:spLocks noChangeShapeType="1"/>
            </p:cNvSpPr>
            <p:nvPr/>
          </p:nvSpPr>
          <p:spPr bwMode="auto">
            <a:xfrm>
              <a:off x="3172"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3464297230"/>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0564"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9" name="Rectangle 3"/>
          <p:cNvSpPr>
            <a:spLocks noGrp="1" noChangeArrowheads="1"/>
          </p:cNvSpPr>
          <p:nvPr>
            <p:ph type="title"/>
          </p:nvPr>
        </p:nvSpPr>
        <p:spPr/>
        <p:txBody>
          <a:bodyPr/>
          <a:lstStyle/>
          <a:p>
            <a:r>
              <a:rPr lang="en-US" smtClean="0"/>
              <a:t>The Insertionsort Algorithm</a:t>
            </a:r>
          </a:p>
        </p:txBody>
      </p:sp>
      <p:sp>
        <p:nvSpPr>
          <p:cNvPr id="45060"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Sometimes we are lucky and the new inserted item doesn't need to move at all.</a:t>
            </a:r>
          </a:p>
        </p:txBody>
      </p:sp>
      <p:graphicFrame>
        <p:nvGraphicFramePr>
          <p:cNvPr id="45061" name="Object 5"/>
          <p:cNvGraphicFramePr>
            <a:graphicFrameLocks/>
          </p:cNvGraphicFramePr>
          <p:nvPr/>
        </p:nvGraphicFramePr>
        <p:xfrm>
          <a:off x="3519488" y="2428875"/>
          <a:ext cx="2286000" cy="4043363"/>
        </p:xfrm>
        <a:graphic>
          <a:graphicData uri="http://schemas.openxmlformats.org/presentationml/2006/ole">
            <mc:AlternateContent xmlns:mc="http://schemas.openxmlformats.org/markup-compatibility/2006">
              <mc:Choice xmlns:v="urn:schemas-microsoft-com:vml" Requires="v">
                <p:oleObj spid="_x0000_s20565"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49857"/>
                      <a:stretch>
                        <a:fillRect/>
                      </a:stretch>
                    </p:blipFill>
                    <p:spPr bwMode="auto">
                      <a:xfrm>
                        <a:off x="3519488" y="2428875"/>
                        <a:ext cx="2286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2"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45063" name="Group 10"/>
          <p:cNvGrpSpPr>
            <a:grpSpLocks/>
          </p:cNvGrpSpPr>
          <p:nvPr/>
        </p:nvGrpSpPr>
        <p:grpSpPr bwMode="auto">
          <a:xfrm>
            <a:off x="3668713" y="1928813"/>
            <a:ext cx="4313237" cy="4675187"/>
            <a:chOff x="2311" y="1215"/>
            <a:chExt cx="2717" cy="2945"/>
          </a:xfrm>
        </p:grpSpPr>
        <p:sp>
          <p:nvSpPr>
            <p:cNvPr id="45064" name="Rectangle 7"/>
            <p:cNvSpPr>
              <a:spLocks noChangeArrowheads="1"/>
            </p:cNvSpPr>
            <p:nvPr/>
          </p:nvSpPr>
          <p:spPr bwMode="auto">
            <a:xfrm>
              <a:off x="2311"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45065" name="Rectangle 8"/>
            <p:cNvSpPr>
              <a:spLocks noChangeArrowheads="1"/>
            </p:cNvSpPr>
            <p:nvPr/>
          </p:nvSpPr>
          <p:spPr bwMode="auto">
            <a:xfrm>
              <a:off x="3687"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45066" name="Line 9"/>
            <p:cNvSpPr>
              <a:spLocks noChangeShapeType="1"/>
            </p:cNvSpPr>
            <p:nvPr/>
          </p:nvSpPr>
          <p:spPr bwMode="auto">
            <a:xfrm>
              <a:off x="3667"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4039080060"/>
      </p:ext>
    </p:extLst>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158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Rectangle 3"/>
          <p:cNvSpPr>
            <a:spLocks noGrp="1" noChangeArrowheads="1"/>
          </p:cNvSpPr>
          <p:nvPr>
            <p:ph type="title"/>
          </p:nvPr>
        </p:nvSpPr>
        <p:spPr/>
        <p:txBody>
          <a:bodyPr/>
          <a:lstStyle/>
          <a:p>
            <a:r>
              <a:rPr lang="en-US" smtClean="0"/>
              <a:t>The Insertionsort Algorithm</a:t>
            </a:r>
          </a:p>
        </p:txBody>
      </p:sp>
      <p:sp>
        <p:nvSpPr>
          <p:cNvPr id="47108" name="Rectangle 4"/>
          <p:cNvSpPr>
            <a:spLocks noGrp="1" noChangeArrowheads="1"/>
          </p:cNvSpPr>
          <p:nvPr>
            <p:ph type="body" sz="half" idx="1"/>
          </p:nvPr>
        </p:nvSpPr>
        <p:spPr>
          <a:xfrm>
            <a:off x="454025" y="2557463"/>
            <a:ext cx="2393950" cy="4100512"/>
          </a:xfrm>
          <a:noFill/>
          <a:extLst>
            <a:ext uri="{909E8E84-426E-40DD-AFC4-6F175D3DCCD1}">
              <a14:hiddenFill xmlns:a14="http://schemas.microsoft.com/office/drawing/2010/main">
                <a:solidFill>
                  <a:srgbClr val="FFFFFF"/>
                </a:solidFill>
              </a14:hiddenFill>
            </a:ext>
          </a:extLst>
        </p:spPr>
        <p:txBody>
          <a:bodyPr/>
          <a:lstStyle/>
          <a:p>
            <a:r>
              <a:rPr lang="en-US" smtClean="0">
                <a:effectLst/>
              </a:rPr>
              <a:t>Sometimes we are lucky twice in a row.</a:t>
            </a:r>
          </a:p>
        </p:txBody>
      </p:sp>
      <p:graphicFrame>
        <p:nvGraphicFramePr>
          <p:cNvPr id="47109" name="Object 5"/>
          <p:cNvGraphicFramePr>
            <a:graphicFrameLocks/>
          </p:cNvGraphicFramePr>
          <p:nvPr/>
        </p:nvGraphicFramePr>
        <p:xfrm>
          <a:off x="3519488" y="2428875"/>
          <a:ext cx="3011487" cy="4043363"/>
        </p:xfrm>
        <a:graphic>
          <a:graphicData uri="http://schemas.openxmlformats.org/presentationml/2006/ole">
            <mc:AlternateContent xmlns:mc="http://schemas.openxmlformats.org/markup-compatibility/2006">
              <mc:Choice xmlns:v="urn:schemas-microsoft-com:vml" Requires="v">
                <p:oleObj spid="_x0000_s21589"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37921"/>
                      <a:stretch>
                        <a:fillRect/>
                      </a:stretch>
                    </p:blipFill>
                    <p:spPr bwMode="auto">
                      <a:xfrm>
                        <a:off x="3519488" y="2428875"/>
                        <a:ext cx="3011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0"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47111" name="Group 10"/>
          <p:cNvGrpSpPr>
            <a:grpSpLocks/>
          </p:cNvGrpSpPr>
          <p:nvPr/>
        </p:nvGrpSpPr>
        <p:grpSpPr bwMode="auto">
          <a:xfrm>
            <a:off x="4437063" y="1928813"/>
            <a:ext cx="4313237" cy="4675187"/>
            <a:chOff x="2795" y="1215"/>
            <a:chExt cx="2717" cy="2945"/>
          </a:xfrm>
        </p:grpSpPr>
        <p:sp>
          <p:nvSpPr>
            <p:cNvPr id="47112" name="Rectangle 7"/>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47113" name="Rectangle 8"/>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47114" name="Line 9"/>
            <p:cNvSpPr>
              <a:spLocks noChangeShapeType="1"/>
            </p:cNvSpPr>
            <p:nvPr/>
          </p:nvSpPr>
          <p:spPr bwMode="auto">
            <a:xfrm>
              <a:off x="4151"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1891784682"/>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2653"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5" name="Rectangle 3"/>
          <p:cNvSpPr>
            <a:spLocks noGrp="1" noChangeArrowheads="1"/>
          </p:cNvSpPr>
          <p:nvPr>
            <p:ph type="title"/>
          </p:nvPr>
        </p:nvSpPr>
        <p:spPr/>
        <p:txBody>
          <a:bodyPr/>
          <a:lstStyle/>
          <a:p>
            <a:r>
              <a:rPr lang="en-US" smtClean="0"/>
              <a:t>How to Insert One Element</a:t>
            </a:r>
          </a:p>
        </p:txBody>
      </p:sp>
      <p:sp>
        <p:nvSpPr>
          <p:cNvPr id="49156" name="Rectangle 4"/>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Copy the new element to a separate location. </a:t>
            </a:r>
          </a:p>
        </p:txBody>
      </p:sp>
      <p:graphicFrame>
        <p:nvGraphicFramePr>
          <p:cNvPr id="49157"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2654"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58" name="Group 13"/>
          <p:cNvGrpSpPr>
            <a:grpSpLocks/>
          </p:cNvGrpSpPr>
          <p:nvPr/>
        </p:nvGrpSpPr>
        <p:grpSpPr bwMode="auto">
          <a:xfrm>
            <a:off x="1166813" y="5557838"/>
            <a:ext cx="938212" cy="969962"/>
            <a:chOff x="735" y="3501"/>
            <a:chExt cx="591" cy="611"/>
          </a:xfrm>
        </p:grpSpPr>
        <p:sp>
          <p:nvSpPr>
            <p:cNvPr id="49166"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49167"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2655"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8"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49169"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49170"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49171"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49172"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sp>
        <p:nvSpPr>
          <p:cNvPr id="49159" name="Rectangle 14"/>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49160" name="Group 18"/>
          <p:cNvGrpSpPr>
            <a:grpSpLocks/>
          </p:cNvGrpSpPr>
          <p:nvPr/>
        </p:nvGrpSpPr>
        <p:grpSpPr bwMode="auto">
          <a:xfrm>
            <a:off x="4437063" y="1928813"/>
            <a:ext cx="4313237" cy="4675187"/>
            <a:chOff x="2795" y="1215"/>
            <a:chExt cx="2717" cy="2945"/>
          </a:xfrm>
        </p:grpSpPr>
        <p:sp>
          <p:nvSpPr>
            <p:cNvPr id="49163" name="Rectangle 15"/>
            <p:cNvSpPr>
              <a:spLocks noChangeArrowheads="1"/>
            </p:cNvSpPr>
            <p:nvPr/>
          </p:nvSpPr>
          <p:spPr bwMode="auto">
            <a:xfrm>
              <a:off x="2795"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49164" name="Rectangle 16"/>
            <p:cNvSpPr>
              <a:spLocks noChangeArrowheads="1"/>
            </p:cNvSpPr>
            <p:nvPr/>
          </p:nvSpPr>
          <p:spPr bwMode="auto">
            <a:xfrm>
              <a:off x="4171"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49165" name="Line 17"/>
            <p:cNvSpPr>
              <a:spLocks noChangeShapeType="1"/>
            </p:cNvSpPr>
            <p:nvPr/>
          </p:nvSpPr>
          <p:spPr bwMode="auto">
            <a:xfrm>
              <a:off x="4151"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
        <p:nvSpPr>
          <p:cNvPr id="49161" name="Oval 19"/>
          <p:cNvSpPr>
            <a:spLocks noChangeArrowheads="1"/>
          </p:cNvSpPr>
          <p:nvPr/>
        </p:nvSpPr>
        <p:spPr bwMode="auto">
          <a:xfrm>
            <a:off x="6503988" y="4924425"/>
            <a:ext cx="928687" cy="1328738"/>
          </a:xfrm>
          <a:prstGeom prst="ellipse">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49162" name="Arc 20"/>
          <p:cNvSpPr>
            <a:spLocks/>
          </p:cNvSpPr>
          <p:nvPr/>
        </p:nvSpPr>
        <p:spPr bwMode="auto">
          <a:xfrm>
            <a:off x="2192338" y="5788025"/>
            <a:ext cx="4391025" cy="381000"/>
          </a:xfrm>
          <a:custGeom>
            <a:avLst/>
            <a:gdLst>
              <a:gd name="T0" fmla="*/ 2147483646 w 21600"/>
              <a:gd name="T1" fmla="*/ 0 h 21600"/>
              <a:gd name="T2" fmla="*/ 0 w 21600"/>
              <a:gd name="T3" fmla="*/ 118540689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Tree>
    <p:extLst>
      <p:ext uri="{BB962C8B-B14F-4D97-AF65-F5344CB8AC3E}">
        <p14:creationId xmlns:p14="http://schemas.microsoft.com/office/powerpoint/2010/main" val="1919478550"/>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3677"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Grp="1" noChangeArrowheads="1"/>
          </p:cNvSpPr>
          <p:nvPr>
            <p:ph type="title"/>
          </p:nvPr>
        </p:nvSpPr>
        <p:spPr/>
        <p:txBody>
          <a:bodyPr/>
          <a:lstStyle/>
          <a:p>
            <a:r>
              <a:rPr lang="en-US" smtClean="0"/>
              <a:t>How to Insert One Element</a:t>
            </a:r>
          </a:p>
        </p:txBody>
      </p:sp>
      <p:sp>
        <p:nvSpPr>
          <p:cNvPr id="51204" name="Rectangle 4"/>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Shift elements in the sorted side, creating an open space for the new element.</a:t>
            </a:r>
          </a:p>
        </p:txBody>
      </p:sp>
      <p:graphicFrame>
        <p:nvGraphicFramePr>
          <p:cNvPr id="51205" name="Object 5"/>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3678"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06" name="Group 13"/>
          <p:cNvGrpSpPr>
            <a:grpSpLocks/>
          </p:cNvGrpSpPr>
          <p:nvPr/>
        </p:nvGrpSpPr>
        <p:grpSpPr bwMode="auto">
          <a:xfrm>
            <a:off x="1166813" y="5557838"/>
            <a:ext cx="938212" cy="969962"/>
            <a:chOff x="735" y="3501"/>
            <a:chExt cx="591" cy="611"/>
          </a:xfrm>
        </p:grpSpPr>
        <p:sp>
          <p:nvSpPr>
            <p:cNvPr id="51209"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51210"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3679"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1212"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1213"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1214"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1215"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sp>
        <p:nvSpPr>
          <p:cNvPr id="51207" name="AutoShape 14"/>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1208" name="Rectangle 15"/>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2572261648"/>
      </p:ext>
    </p:extLst>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4742"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1"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4743"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Rectangle 4"/>
          <p:cNvSpPr>
            <a:spLocks noGrp="1" noChangeArrowheads="1"/>
          </p:cNvSpPr>
          <p:nvPr>
            <p:ph type="title"/>
          </p:nvPr>
        </p:nvSpPr>
        <p:spPr/>
        <p:txBody>
          <a:bodyPr/>
          <a:lstStyle/>
          <a:p>
            <a:r>
              <a:rPr lang="en-US" smtClean="0"/>
              <a:t>How to Insert One Element</a:t>
            </a:r>
          </a:p>
        </p:txBody>
      </p:sp>
      <p:sp>
        <p:nvSpPr>
          <p:cNvPr id="53253" name="Rectangle 5"/>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Shift elements in the sorted side, creating an open space for the new element.</a:t>
            </a:r>
          </a:p>
        </p:txBody>
      </p:sp>
      <p:grpSp>
        <p:nvGrpSpPr>
          <p:cNvPr id="53254" name="Group 13"/>
          <p:cNvGrpSpPr>
            <a:grpSpLocks/>
          </p:cNvGrpSpPr>
          <p:nvPr/>
        </p:nvGrpSpPr>
        <p:grpSpPr bwMode="auto">
          <a:xfrm>
            <a:off x="1166813" y="5557838"/>
            <a:ext cx="938212" cy="969962"/>
            <a:chOff x="735" y="3501"/>
            <a:chExt cx="591" cy="611"/>
          </a:xfrm>
        </p:grpSpPr>
        <p:sp>
          <p:nvSpPr>
            <p:cNvPr id="53258"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53259"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4744"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0"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3261"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3262"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3263"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3264"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graphicFrame>
        <p:nvGraphicFramePr>
          <p:cNvPr id="53255" name="Object 14"/>
          <p:cNvGraphicFramePr>
            <a:graphicFrameLocks/>
          </p:cNvGraphicFramePr>
          <p:nvPr/>
        </p:nvGraphicFramePr>
        <p:xfrm>
          <a:off x="5878513" y="2428875"/>
          <a:ext cx="652462" cy="4043363"/>
        </p:xfrm>
        <a:graphic>
          <a:graphicData uri="http://schemas.openxmlformats.org/presentationml/2006/ole">
            <mc:AlternateContent xmlns:mc="http://schemas.openxmlformats.org/markup-compatibility/2006">
              <mc:Choice xmlns:v="urn:schemas-microsoft-com:vml" Requires="v">
                <p:oleObj spid="_x0000_s24745" name="Chart" r:id="rId10" imgW="6096075" imgH="4057642" progId="MSGraph.Chart.5">
                  <p:embed followColorScheme="full"/>
                </p:oleObj>
              </mc:Choice>
              <mc:Fallback>
                <p:oleObj name="Chart" r:id="rId10" imgW="6096075" imgH="4057642" progId="MSGraph.Chart.5">
                  <p:embed followColorScheme="full"/>
                  <p:pic>
                    <p:nvPicPr>
                      <p:cNvPr id="0" name=""/>
                      <p:cNvPicPr>
                        <a:picLocks noChangeArrowheads="1"/>
                      </p:cNvPicPr>
                      <p:nvPr/>
                    </p:nvPicPr>
                    <p:blipFill>
                      <a:blip r:embed="rId11"/>
                      <a:srcRect l="51344" r="37921"/>
                      <a:stretch>
                        <a:fillRect/>
                      </a:stretch>
                    </p:blipFill>
                    <p:spPr bwMode="auto">
                      <a:xfrm>
                        <a:off x="5878513" y="2428875"/>
                        <a:ext cx="6524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6" name="AutoShape 15"/>
          <p:cNvSpPr>
            <a:spLocks noChangeArrowheads="1"/>
          </p:cNvSpPr>
          <p:nvPr/>
        </p:nvSpPr>
        <p:spPr bwMode="auto">
          <a:xfrm>
            <a:off x="6189663" y="4154488"/>
            <a:ext cx="762000" cy="400050"/>
          </a:xfrm>
          <a:prstGeom prst="rightArrow">
            <a:avLst>
              <a:gd name="adj1" fmla="val 50000"/>
              <a:gd name="adj2" fmla="val 95247"/>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3257" name="Rectangle 1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317483190"/>
      </p:ext>
    </p:extLst>
  </p:cSld>
  <p:clrMapOvr>
    <a:masterClrMapping/>
  </p:clrMapOvr>
  <p:transition>
    <p:strips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5766"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299"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5767"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4"/>
          <p:cNvSpPr>
            <a:spLocks noGrp="1" noChangeArrowheads="1"/>
          </p:cNvSpPr>
          <p:nvPr>
            <p:ph type="title"/>
          </p:nvPr>
        </p:nvSpPr>
        <p:spPr/>
        <p:txBody>
          <a:bodyPr/>
          <a:lstStyle/>
          <a:p>
            <a:r>
              <a:rPr lang="en-US" smtClean="0"/>
              <a:t>How to Insert One Element</a:t>
            </a:r>
          </a:p>
        </p:txBody>
      </p:sp>
      <p:sp>
        <p:nvSpPr>
          <p:cNvPr id="55301" name="Rectangle 5"/>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Continue shifting elements...</a:t>
            </a:r>
          </a:p>
        </p:txBody>
      </p:sp>
      <p:grpSp>
        <p:nvGrpSpPr>
          <p:cNvPr id="55302" name="Group 13"/>
          <p:cNvGrpSpPr>
            <a:grpSpLocks/>
          </p:cNvGrpSpPr>
          <p:nvPr/>
        </p:nvGrpSpPr>
        <p:grpSpPr bwMode="auto">
          <a:xfrm>
            <a:off x="1166813" y="5557838"/>
            <a:ext cx="938212" cy="969962"/>
            <a:chOff x="735" y="3501"/>
            <a:chExt cx="591" cy="611"/>
          </a:xfrm>
        </p:grpSpPr>
        <p:sp>
          <p:nvSpPr>
            <p:cNvPr id="55306"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55307"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5768"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8"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5309"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5310"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5311"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5312"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graphicFrame>
        <p:nvGraphicFramePr>
          <p:cNvPr id="55303" name="Object 14"/>
          <p:cNvGraphicFramePr>
            <a:graphicFrameLocks/>
          </p:cNvGraphicFramePr>
          <p:nvPr/>
        </p:nvGraphicFramePr>
        <p:xfrm>
          <a:off x="5062538" y="2428875"/>
          <a:ext cx="796925" cy="4043363"/>
        </p:xfrm>
        <a:graphic>
          <a:graphicData uri="http://schemas.openxmlformats.org/presentationml/2006/ole">
            <mc:AlternateContent xmlns:mc="http://schemas.openxmlformats.org/markup-compatibility/2006">
              <mc:Choice xmlns:v="urn:schemas-microsoft-com:vml" Requires="v">
                <p:oleObj spid="_x0000_s25769" name="Chart" r:id="rId10" imgW="6096075" imgH="4057642" progId="MSGraph.Chart.5">
                  <p:embed followColorScheme="full"/>
                </p:oleObj>
              </mc:Choice>
              <mc:Fallback>
                <p:oleObj name="Chart" r:id="rId10" imgW="6096075" imgH="4057642" progId="MSGraph.Chart.5">
                  <p:embed followColorScheme="full"/>
                  <p:pic>
                    <p:nvPicPr>
                      <p:cNvPr id="0" name=""/>
                      <p:cNvPicPr>
                        <a:picLocks noChangeArrowheads="1"/>
                      </p:cNvPicPr>
                      <p:nvPr/>
                    </p:nvPicPr>
                    <p:blipFill>
                      <a:blip r:embed="rId11"/>
                      <a:srcRect l="37920" r="48969"/>
                      <a:stretch>
                        <a:fillRect/>
                      </a:stretch>
                    </p:blipFill>
                    <p:spPr bwMode="auto">
                      <a:xfrm>
                        <a:off x="5062538" y="2428875"/>
                        <a:ext cx="7969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AutoShape 15"/>
          <p:cNvSpPr>
            <a:spLocks noChangeArrowheads="1"/>
          </p:cNvSpPr>
          <p:nvPr/>
        </p:nvSpPr>
        <p:spPr bwMode="auto">
          <a:xfrm>
            <a:off x="5297488" y="4583113"/>
            <a:ext cx="762000" cy="400050"/>
          </a:xfrm>
          <a:prstGeom prst="rightArrow">
            <a:avLst>
              <a:gd name="adj1" fmla="val 50000"/>
              <a:gd name="adj2" fmla="val 95247"/>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5305" name="Rectangle 1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1901375176"/>
      </p:ext>
    </p:extLst>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The Structure of the data</a:t>
            </a:r>
            <a:endParaRPr lang="en-US"/>
          </a:p>
        </p:txBody>
      </p:sp>
      <p:sp>
        <p:nvSpPr>
          <p:cNvPr id="97283" name="Rectangle 3"/>
          <p:cNvSpPr>
            <a:spLocks noGrp="1" noChangeArrowheads="1"/>
          </p:cNvSpPr>
          <p:nvPr>
            <p:ph idx="1"/>
          </p:nvPr>
        </p:nvSpPr>
        <p:spPr>
          <a:xfrm>
            <a:off x="609600" y="2017713"/>
            <a:ext cx="7772400" cy="4114800"/>
          </a:xfrm>
        </p:spPr>
        <p:txBody>
          <a:bodyPr/>
          <a:lstStyle/>
          <a:p>
            <a:pPr>
              <a:lnSpc>
                <a:spcPct val="90000"/>
              </a:lnSpc>
            </a:pPr>
            <a:r>
              <a:rPr lang="en-GB"/>
              <a:t>In practice, the values to be sorted is usually part of a collection of data called a record</a:t>
            </a:r>
          </a:p>
          <a:p>
            <a:pPr>
              <a:lnSpc>
                <a:spcPct val="90000"/>
              </a:lnSpc>
            </a:pPr>
            <a:r>
              <a:rPr lang="en-GB"/>
              <a:t>Each record contains a key, which is the value to be sorted, and the remainder of the record consists of satellite data</a:t>
            </a:r>
          </a:p>
          <a:p>
            <a:pPr>
              <a:lnSpc>
                <a:spcPct val="90000"/>
              </a:lnSpc>
            </a:pPr>
            <a:r>
              <a:rPr lang="en-GB"/>
              <a:t>We must usually move not only the key but the satellite data also</a:t>
            </a:r>
          </a:p>
          <a:p>
            <a:pPr>
              <a:lnSpc>
                <a:spcPct val="90000"/>
              </a:lnSpc>
            </a:pPr>
            <a:r>
              <a:rPr lang="en-GB"/>
              <a:t>If there is a large amount of satellite data we sometimes sort an array of pointer (or indices) to the records rather than the records themselves</a:t>
            </a:r>
            <a:endParaRPr lang="en-US"/>
          </a:p>
        </p:txBody>
      </p:sp>
      <p:sp>
        <p:nvSpPr>
          <p:cNvPr id="6" name="Slide Number Placeholder 5"/>
          <p:cNvSpPr>
            <a:spLocks noGrp="1"/>
          </p:cNvSpPr>
          <p:nvPr>
            <p:ph type="sldNum" sz="quarter" idx="12"/>
          </p:nvPr>
        </p:nvSpPr>
        <p:spPr/>
        <p:txBody>
          <a:bodyPr/>
          <a:lstStyle/>
          <a:p>
            <a:fld id="{16CF10CE-DF95-4265-B156-F6E847B99B7F}"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115738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679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6791"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Rectangle 4"/>
          <p:cNvSpPr>
            <a:spLocks noGrp="1" noChangeArrowheads="1"/>
          </p:cNvSpPr>
          <p:nvPr>
            <p:ph type="title"/>
          </p:nvPr>
        </p:nvSpPr>
        <p:spPr/>
        <p:txBody>
          <a:bodyPr/>
          <a:lstStyle/>
          <a:p>
            <a:r>
              <a:rPr lang="en-US" smtClean="0"/>
              <a:t>How to Insert One Element</a:t>
            </a:r>
          </a:p>
        </p:txBody>
      </p:sp>
      <p:sp>
        <p:nvSpPr>
          <p:cNvPr id="57349" name="Rectangle 5"/>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Continue shifting elements...</a:t>
            </a:r>
          </a:p>
        </p:txBody>
      </p:sp>
      <p:grpSp>
        <p:nvGrpSpPr>
          <p:cNvPr id="57350" name="Group 13"/>
          <p:cNvGrpSpPr>
            <a:grpSpLocks/>
          </p:cNvGrpSpPr>
          <p:nvPr/>
        </p:nvGrpSpPr>
        <p:grpSpPr bwMode="auto">
          <a:xfrm>
            <a:off x="1166813" y="5557838"/>
            <a:ext cx="938212" cy="969962"/>
            <a:chOff x="735" y="3501"/>
            <a:chExt cx="591" cy="611"/>
          </a:xfrm>
        </p:grpSpPr>
        <p:sp>
          <p:nvSpPr>
            <p:cNvPr id="57354"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57355"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6792"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6"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7357"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7358"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7359"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7360"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graphicFrame>
        <p:nvGraphicFramePr>
          <p:cNvPr id="57351" name="Object 14"/>
          <p:cNvGraphicFramePr>
            <a:graphicFrameLocks/>
          </p:cNvGraphicFramePr>
          <p:nvPr/>
        </p:nvGraphicFramePr>
        <p:xfrm>
          <a:off x="4318000" y="2428875"/>
          <a:ext cx="708025" cy="4043363"/>
        </p:xfrm>
        <a:graphic>
          <a:graphicData uri="http://schemas.openxmlformats.org/presentationml/2006/ole">
            <mc:AlternateContent xmlns:mc="http://schemas.openxmlformats.org/markup-compatibility/2006">
              <mc:Choice xmlns:v="urn:schemas-microsoft-com:vml" Requires="v">
                <p:oleObj spid="_x0000_s26793" name="Chart" r:id="rId10" imgW="6096075" imgH="4057642" progId="MSGraph.Chart.5">
                  <p:embed followColorScheme="full"/>
                </p:oleObj>
              </mc:Choice>
              <mc:Fallback>
                <p:oleObj name="Chart" r:id="rId10" imgW="6096075" imgH="4057642" progId="MSGraph.Chart.5">
                  <p:embed followColorScheme="full"/>
                  <p:pic>
                    <p:nvPicPr>
                      <p:cNvPr id="0" name=""/>
                      <p:cNvPicPr>
                        <a:picLocks noChangeArrowheads="1"/>
                      </p:cNvPicPr>
                      <p:nvPr/>
                    </p:nvPicPr>
                    <p:blipFill>
                      <a:blip r:embed="rId11"/>
                      <a:srcRect l="25671" r="62682"/>
                      <a:stretch>
                        <a:fillRect/>
                      </a:stretch>
                    </p:blipFill>
                    <p:spPr bwMode="auto">
                      <a:xfrm>
                        <a:off x="4318000" y="2428875"/>
                        <a:ext cx="708025"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AutoShape 15"/>
          <p:cNvSpPr>
            <a:spLocks noChangeArrowheads="1"/>
          </p:cNvSpPr>
          <p:nvPr/>
        </p:nvSpPr>
        <p:spPr bwMode="auto">
          <a:xfrm>
            <a:off x="4572000" y="4837113"/>
            <a:ext cx="762000" cy="400050"/>
          </a:xfrm>
          <a:prstGeom prst="rightArrow">
            <a:avLst>
              <a:gd name="adj1" fmla="val 50000"/>
              <a:gd name="adj2" fmla="val 95247"/>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7353" name="Rectangle 1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2727061054"/>
      </p:ext>
    </p:extLst>
  </p:cSld>
  <p:clrMapOvr>
    <a:masterClrMapping/>
  </p:clrMapOvr>
  <p:transition>
    <p:strips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7814"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395"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7815"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4"/>
          <p:cNvSpPr>
            <a:spLocks noGrp="1" noChangeArrowheads="1"/>
          </p:cNvSpPr>
          <p:nvPr>
            <p:ph type="title"/>
          </p:nvPr>
        </p:nvSpPr>
        <p:spPr/>
        <p:txBody>
          <a:bodyPr/>
          <a:lstStyle/>
          <a:p>
            <a:r>
              <a:rPr lang="en-US" smtClean="0"/>
              <a:t>How to Insert One Element</a:t>
            </a:r>
          </a:p>
        </p:txBody>
      </p:sp>
      <p:sp>
        <p:nvSpPr>
          <p:cNvPr id="59397" name="Rectangle 5"/>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...until you reach the location for the new element.</a:t>
            </a:r>
          </a:p>
        </p:txBody>
      </p:sp>
      <p:grpSp>
        <p:nvGrpSpPr>
          <p:cNvPr id="59398" name="Group 13"/>
          <p:cNvGrpSpPr>
            <a:grpSpLocks/>
          </p:cNvGrpSpPr>
          <p:nvPr/>
        </p:nvGrpSpPr>
        <p:grpSpPr bwMode="auto">
          <a:xfrm>
            <a:off x="1166813" y="5557838"/>
            <a:ext cx="938212" cy="969962"/>
            <a:chOff x="735" y="3501"/>
            <a:chExt cx="591" cy="611"/>
          </a:xfrm>
        </p:grpSpPr>
        <p:sp>
          <p:nvSpPr>
            <p:cNvPr id="59402"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59403"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7816"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4"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9405"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9406"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9407"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9408"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graphicFrame>
        <p:nvGraphicFramePr>
          <p:cNvPr id="59399" name="Object 14"/>
          <p:cNvGraphicFramePr>
            <a:graphicFrameLocks/>
          </p:cNvGraphicFramePr>
          <p:nvPr/>
        </p:nvGraphicFramePr>
        <p:xfrm>
          <a:off x="3538538" y="2428875"/>
          <a:ext cx="762000" cy="4043363"/>
        </p:xfrm>
        <a:graphic>
          <a:graphicData uri="http://schemas.openxmlformats.org/presentationml/2006/ole">
            <mc:AlternateContent xmlns:mc="http://schemas.openxmlformats.org/markup-compatibility/2006">
              <mc:Choice xmlns:v="urn:schemas-microsoft-com:vml" Requires="v">
                <p:oleObj spid="_x0000_s27817" name="Chart" r:id="rId10" imgW="6096075" imgH="4057642" progId="MSGraph.Chart.5">
                  <p:embed followColorScheme="full"/>
                </p:oleObj>
              </mc:Choice>
              <mc:Fallback>
                <p:oleObj name="Chart" r:id="rId10" imgW="6096075" imgH="4057642" progId="MSGraph.Chart.5">
                  <p:embed followColorScheme="full"/>
                  <p:pic>
                    <p:nvPicPr>
                      <p:cNvPr id="0" name=""/>
                      <p:cNvPicPr>
                        <a:picLocks noChangeArrowheads="1"/>
                      </p:cNvPicPr>
                      <p:nvPr/>
                    </p:nvPicPr>
                    <p:blipFill>
                      <a:blip r:embed="rId11"/>
                      <a:srcRect l="12848" r="74615"/>
                      <a:stretch>
                        <a:fillRect/>
                      </a:stretch>
                    </p:blipFill>
                    <p:spPr bwMode="auto">
                      <a:xfrm>
                        <a:off x="3538538" y="2428875"/>
                        <a:ext cx="762000"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0" name="AutoShape 15"/>
          <p:cNvSpPr>
            <a:spLocks noChangeArrowheads="1"/>
          </p:cNvSpPr>
          <p:nvPr/>
        </p:nvSpPr>
        <p:spPr bwMode="auto">
          <a:xfrm>
            <a:off x="3844925" y="5054600"/>
            <a:ext cx="762000" cy="400050"/>
          </a:xfrm>
          <a:prstGeom prst="rightArrow">
            <a:avLst>
              <a:gd name="adj1" fmla="val 50000"/>
              <a:gd name="adj2" fmla="val 95247"/>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59401" name="Rectangle 1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spTree>
    <p:extLst>
      <p:ext uri="{BB962C8B-B14F-4D97-AF65-F5344CB8AC3E}">
        <p14:creationId xmlns:p14="http://schemas.microsoft.com/office/powerpoint/2010/main" val="2052198704"/>
      </p:ext>
    </p:extLst>
  </p:cSld>
  <p:clrMapOvr>
    <a:masterClrMapping/>
  </p:clrMapOvr>
  <p:transition>
    <p:strips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8797"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3" name="Object 3"/>
          <p:cNvGraphicFramePr>
            <a:graphicFrameLocks/>
          </p:cNvGraphicFramePr>
          <p:nvPr/>
        </p:nvGraphicFramePr>
        <p:xfrm>
          <a:off x="3519488" y="2428875"/>
          <a:ext cx="3773487" cy="4043363"/>
        </p:xfrm>
        <a:graphic>
          <a:graphicData uri="http://schemas.openxmlformats.org/presentationml/2006/ole">
            <mc:AlternateContent xmlns:mc="http://schemas.openxmlformats.org/markup-compatibility/2006">
              <mc:Choice xmlns:v="urn:schemas-microsoft-com:vml" Requires="v">
                <p:oleObj spid="_x0000_s28798"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12535" r="25386"/>
                      <a:stretch>
                        <a:fillRect/>
                      </a:stretch>
                    </p:blipFill>
                    <p:spPr bwMode="auto">
                      <a:xfrm>
                        <a:off x="3519488" y="2428875"/>
                        <a:ext cx="377348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4"/>
          <p:cNvSpPr>
            <a:spLocks noGrp="1" noChangeArrowheads="1"/>
          </p:cNvSpPr>
          <p:nvPr>
            <p:ph type="title"/>
          </p:nvPr>
        </p:nvSpPr>
        <p:spPr/>
        <p:txBody>
          <a:bodyPr/>
          <a:lstStyle/>
          <a:p>
            <a:r>
              <a:rPr lang="en-US" smtClean="0"/>
              <a:t>How to Insert One Element</a:t>
            </a:r>
          </a:p>
        </p:txBody>
      </p:sp>
      <p:sp>
        <p:nvSpPr>
          <p:cNvPr id="61445" name="Rectangle 5"/>
          <p:cNvSpPr>
            <a:spLocks noGrp="1" noChangeArrowheads="1"/>
          </p:cNvSpPr>
          <p:nvPr>
            <p:ph type="body" sz="half" idx="1"/>
          </p:nvPr>
        </p:nvSpPr>
        <p:spPr>
          <a:xfrm>
            <a:off x="434975" y="1851025"/>
            <a:ext cx="2413000" cy="4806950"/>
          </a:xfrm>
          <a:noFill/>
          <a:extLst>
            <a:ext uri="{909E8E84-426E-40DD-AFC4-6F175D3DCCD1}">
              <a14:hiddenFill xmlns:a14="http://schemas.microsoft.com/office/drawing/2010/main">
                <a:solidFill>
                  <a:srgbClr val="FFFFFF"/>
                </a:solidFill>
              </a14:hiddenFill>
            </a:ext>
          </a:extLst>
        </p:spPr>
        <p:txBody>
          <a:bodyPr/>
          <a:lstStyle/>
          <a:p>
            <a:pPr>
              <a:buFont typeface="Monotype Sorts" pitchFamily="2" charset="2"/>
              <a:buChar char="¸"/>
            </a:pPr>
            <a:r>
              <a:rPr lang="en-US" smtClean="0">
                <a:effectLst/>
              </a:rPr>
              <a:t>Copy the new element back into the array, at the correct location.</a:t>
            </a:r>
          </a:p>
        </p:txBody>
      </p:sp>
      <p:grpSp>
        <p:nvGrpSpPr>
          <p:cNvPr id="61446" name="Group 13"/>
          <p:cNvGrpSpPr>
            <a:grpSpLocks/>
          </p:cNvGrpSpPr>
          <p:nvPr/>
        </p:nvGrpSpPr>
        <p:grpSpPr bwMode="auto">
          <a:xfrm>
            <a:off x="1166813" y="5557838"/>
            <a:ext cx="938212" cy="969962"/>
            <a:chOff x="735" y="3501"/>
            <a:chExt cx="591" cy="611"/>
          </a:xfrm>
        </p:grpSpPr>
        <p:sp>
          <p:nvSpPr>
            <p:cNvPr id="61453" name="AutoShape 6"/>
            <p:cNvSpPr>
              <a:spLocks noChangeArrowheads="1"/>
            </p:cNvSpPr>
            <p:nvPr/>
          </p:nvSpPr>
          <p:spPr bwMode="auto">
            <a:xfrm>
              <a:off x="735" y="3501"/>
              <a:ext cx="591" cy="61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61454" name="Object 7"/>
            <p:cNvGraphicFramePr>
              <a:graphicFrameLocks/>
            </p:cNvGraphicFramePr>
            <p:nvPr/>
          </p:nvGraphicFramePr>
          <p:xfrm>
            <a:off x="819" y="3558"/>
            <a:ext cx="439" cy="401"/>
          </p:xfrm>
          <a:graphic>
            <a:graphicData uri="http://schemas.openxmlformats.org/presentationml/2006/ole">
              <mc:AlternateContent xmlns:mc="http://schemas.openxmlformats.org/markup-compatibility/2006">
                <mc:Choice xmlns:v="urn:schemas-microsoft-com:vml" Requires="v">
                  <p:oleObj spid="_x0000_s28799" name="Chart" r:id="rId8" imgW="6096075" imgH="4057642" progId="MSGraph.Chart.5">
                    <p:embed followColorScheme="full"/>
                  </p:oleObj>
                </mc:Choice>
                <mc:Fallback>
                  <p:oleObj name="Chart" r:id="rId8" imgW="6096075" imgH="4057642" progId="MSGraph.Chart.5">
                    <p:embed followColorScheme="full"/>
                    <p:pic>
                      <p:nvPicPr>
                        <p:cNvPr id="0" name=""/>
                        <p:cNvPicPr>
                          <a:picLocks noChangeArrowheads="1"/>
                        </p:cNvPicPr>
                        <p:nvPr/>
                      </p:nvPicPr>
                      <p:blipFill>
                        <a:blip r:embed="rId9"/>
                        <a:srcRect l="63150" t="71614" r="25386" b="12643"/>
                        <a:stretch>
                          <a:fillRect/>
                        </a:stretch>
                      </p:blipFill>
                      <p:spPr bwMode="auto">
                        <a:xfrm>
                          <a:off x="819" y="3558"/>
                          <a:ext cx="439" cy="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55" name="Line 8"/>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61456" name="Rectangle 9"/>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1457" name="Rectangle 10"/>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1458" name="Rectangle 11"/>
            <p:cNvSpPr>
              <a:spLocks noChangeArrowheads="1"/>
            </p:cNvSpPr>
            <p:nvPr/>
          </p:nvSpPr>
          <p:spPr bwMode="auto">
            <a:xfrm rot="3180000">
              <a:off x="1098" y="3841"/>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1459" name="Rectangle 12"/>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sp>
        <p:nvSpPr>
          <p:cNvPr id="61447" name="Line 14"/>
          <p:cNvSpPr>
            <a:spLocks noChangeShapeType="1"/>
          </p:cNvSpPr>
          <p:nvPr/>
        </p:nvSpPr>
        <p:spPr bwMode="auto">
          <a:xfrm flipV="1">
            <a:off x="2032000" y="5661025"/>
            <a:ext cx="1633538" cy="25400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61448" name="Rectangle 15"/>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61449" name="Group 19"/>
          <p:cNvGrpSpPr>
            <a:grpSpLocks/>
          </p:cNvGrpSpPr>
          <p:nvPr/>
        </p:nvGrpSpPr>
        <p:grpSpPr bwMode="auto">
          <a:xfrm>
            <a:off x="5245100" y="1928813"/>
            <a:ext cx="4313238" cy="4675187"/>
            <a:chOff x="3304" y="1215"/>
            <a:chExt cx="2717" cy="2945"/>
          </a:xfrm>
        </p:grpSpPr>
        <p:sp>
          <p:nvSpPr>
            <p:cNvPr id="61450" name="Rectangle 16"/>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61451" name="Rectangle 17"/>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61452" name="Line 18"/>
            <p:cNvSpPr>
              <a:spLocks noChangeShapeType="1"/>
            </p:cNvSpPr>
            <p:nvPr/>
          </p:nvSpPr>
          <p:spPr bwMode="auto">
            <a:xfrm>
              <a:off x="4660"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2793767620"/>
      </p:ext>
    </p:extLst>
  </p:cSld>
  <p:clrMapOvr>
    <a:masterClrMapping/>
  </p:clrMapOvr>
  <p:transition>
    <p:strips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p:cNvGraphicFramePr>
          <p:nvPr/>
        </p:nvGraphicFramePr>
        <p:xfrm>
          <a:off x="2963863" y="2428875"/>
          <a:ext cx="5872162" cy="4043363"/>
        </p:xfrm>
        <a:graphic>
          <a:graphicData uri="http://schemas.openxmlformats.org/presentationml/2006/ole">
            <mc:AlternateContent xmlns:mc="http://schemas.openxmlformats.org/markup-compatibility/2006">
              <mc:Choice xmlns:v="urn:schemas-microsoft-com:vml" Requires="v">
                <p:oleObj spid="_x0000_s29780"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l="3395"/>
                      <a:stretch>
                        <a:fillRect/>
                      </a:stretch>
                    </p:blipFill>
                    <p:spPr bwMode="auto">
                      <a:xfrm>
                        <a:off x="2963863" y="2428875"/>
                        <a:ext cx="5872162"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p:nvPr>
        </p:nvSpPr>
        <p:spPr/>
        <p:txBody>
          <a:bodyPr/>
          <a:lstStyle/>
          <a:p>
            <a:r>
              <a:rPr lang="en-US" smtClean="0"/>
              <a:t>How to Insert One Element</a:t>
            </a:r>
          </a:p>
        </p:txBody>
      </p:sp>
      <p:grpSp>
        <p:nvGrpSpPr>
          <p:cNvPr id="63492" name="Group 11"/>
          <p:cNvGrpSpPr>
            <a:grpSpLocks/>
          </p:cNvGrpSpPr>
          <p:nvPr/>
        </p:nvGrpSpPr>
        <p:grpSpPr bwMode="auto">
          <a:xfrm>
            <a:off x="1166813" y="5049838"/>
            <a:ext cx="938212" cy="1477962"/>
            <a:chOff x="735" y="3181"/>
            <a:chExt cx="591" cy="931"/>
          </a:xfrm>
        </p:grpSpPr>
        <p:sp>
          <p:nvSpPr>
            <p:cNvPr id="63502" name="AutoShape 4"/>
            <p:cNvSpPr>
              <a:spLocks noChangeArrowheads="1"/>
            </p:cNvSpPr>
            <p:nvPr/>
          </p:nvSpPr>
          <p:spPr bwMode="auto">
            <a:xfrm>
              <a:off x="735" y="3181"/>
              <a:ext cx="591" cy="931"/>
            </a:xfrm>
            <a:prstGeom prst="roundRect">
              <a:avLst>
                <a:gd name="adj" fmla="val 12495"/>
              </a:avLst>
            </a:prstGeom>
            <a:solidFill>
              <a:schemeClr val="folHlink"/>
            </a:solidFill>
            <a:ln w="12700">
              <a:solidFill>
                <a:schemeClr val="tx1"/>
              </a:solidFill>
              <a:round/>
              <a:headEnd/>
              <a:tailEnd/>
            </a:ln>
          </p:spPr>
          <p:txBody>
            <a:bodyPr wrap="none" anchor="ctr"/>
            <a:lstStyle/>
            <a:p>
              <a:pPr eaLnBrk="0" fontAlgn="base" hangingPunct="0">
                <a:spcBef>
                  <a:spcPct val="0"/>
                </a:spcBef>
                <a:spcAft>
                  <a:spcPct val="0"/>
                </a:spcAft>
              </a:pPr>
              <a:endParaRPr lang="en-US" sz="2400" smtClean="0">
                <a:solidFill>
                  <a:srgbClr val="FC0128"/>
                </a:solidFill>
              </a:endParaRPr>
            </a:p>
          </p:txBody>
        </p:sp>
        <p:graphicFrame>
          <p:nvGraphicFramePr>
            <p:cNvPr id="63503" name="Object 5"/>
            <p:cNvGraphicFramePr>
              <a:graphicFrameLocks/>
            </p:cNvGraphicFramePr>
            <p:nvPr/>
          </p:nvGraphicFramePr>
          <p:xfrm>
            <a:off x="867" y="3326"/>
            <a:ext cx="330" cy="633"/>
          </p:xfrm>
          <a:graphic>
            <a:graphicData uri="http://schemas.openxmlformats.org/presentationml/2006/ole">
              <mc:AlternateContent xmlns:mc="http://schemas.openxmlformats.org/markup-compatibility/2006">
                <mc:Choice xmlns:v="urn:schemas-microsoft-com:vml" Requires="v">
                  <p:oleObj spid="_x0000_s29781"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64403" t="62505" r="26979" b="12643"/>
                        <a:stretch>
                          <a:fillRect/>
                        </a:stretch>
                      </p:blipFill>
                      <p:spPr bwMode="auto">
                        <a:xfrm>
                          <a:off x="867" y="3326"/>
                          <a:ext cx="330"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4" name="Line 6"/>
            <p:cNvSpPr>
              <a:spLocks noChangeShapeType="1"/>
            </p:cNvSpPr>
            <p:nvPr/>
          </p:nvSpPr>
          <p:spPr bwMode="auto">
            <a:xfrm>
              <a:off x="869" y="3915"/>
              <a:ext cx="21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63505" name="Rectangle 7"/>
            <p:cNvSpPr>
              <a:spLocks noChangeArrowheads="1"/>
            </p:cNvSpPr>
            <p:nvPr/>
          </p:nvSpPr>
          <p:spPr bwMode="auto">
            <a:xfrm>
              <a:off x="783" y="3757"/>
              <a:ext cx="77"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3506" name="Rectangle 8"/>
            <p:cNvSpPr>
              <a:spLocks noChangeArrowheads="1"/>
            </p:cNvSpPr>
            <p:nvPr/>
          </p:nvSpPr>
          <p:spPr bwMode="auto">
            <a:xfrm>
              <a:off x="1205" y="3788"/>
              <a:ext cx="72"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3507" name="Rectangle 9"/>
            <p:cNvSpPr>
              <a:spLocks noChangeArrowheads="1"/>
            </p:cNvSpPr>
            <p:nvPr/>
          </p:nvSpPr>
          <p:spPr bwMode="auto">
            <a:xfrm rot="3180000">
              <a:off x="1098" y="3829"/>
              <a:ext cx="110" cy="19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3508" name="Rectangle 10"/>
            <p:cNvSpPr>
              <a:spLocks noChangeArrowheads="1"/>
            </p:cNvSpPr>
            <p:nvPr/>
          </p:nvSpPr>
          <p:spPr bwMode="auto">
            <a:xfrm>
              <a:off x="779" y="3929"/>
              <a:ext cx="404" cy="13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2400" smtClean="0">
                <a:solidFill>
                  <a:srgbClr val="FC0128"/>
                </a:solidFill>
              </a:endParaRPr>
            </a:p>
          </p:txBody>
        </p:sp>
      </p:grpSp>
      <p:sp>
        <p:nvSpPr>
          <p:cNvPr id="63500" name="Rectangle 12"/>
          <p:cNvSpPr>
            <a:spLocks noGrp="1" noChangeArrowheads="1"/>
          </p:cNvSpPr>
          <p:nvPr>
            <p:ph type="body" sz="half" idx="1"/>
          </p:nvPr>
        </p:nvSpPr>
        <p:spPr>
          <a:xfrm>
            <a:off x="685800" y="1981200"/>
            <a:ext cx="2344738" cy="4114800"/>
          </a:xfrm>
        </p:spPr>
        <p:txBody>
          <a:bodyPr/>
          <a:lstStyle/>
          <a:p>
            <a:pPr>
              <a:defRPr/>
            </a:pPr>
            <a:r>
              <a:rPr lang="en-US" smtClean="0"/>
              <a:t>The last element must also be inserted. Start by copying it...</a:t>
            </a:r>
          </a:p>
        </p:txBody>
      </p:sp>
      <p:sp>
        <p:nvSpPr>
          <p:cNvPr id="63494" name="Rectangle 13"/>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fontAlgn="base" hangingPunct="0">
              <a:spcBef>
                <a:spcPct val="0"/>
              </a:spcBef>
              <a:spcAft>
                <a:spcPct val="0"/>
              </a:spcAft>
            </a:pPr>
            <a:r>
              <a:rPr lang="en-US" b="1" smtClean="0">
                <a:solidFill>
                  <a:srgbClr val="E0E0E0"/>
                </a:solidFill>
                <a:latin typeface="Helvetica" pitchFamily="34" charset="0"/>
              </a:rPr>
              <a:t>[0]</a:t>
            </a:r>
            <a:r>
              <a:rPr lang="en-US" smtClean="0">
                <a:solidFill>
                  <a:srgbClr val="E0E0E0"/>
                </a:solidFill>
                <a:latin typeface="Helvetica" pitchFamily="34" charset="0"/>
              </a:rPr>
              <a:t>       </a:t>
            </a:r>
            <a:r>
              <a:rPr lang="en-US" b="1" smtClean="0">
                <a:solidFill>
                  <a:srgbClr val="E0E0E0"/>
                </a:solidFill>
                <a:latin typeface="Helvetica" pitchFamily="34" charset="0"/>
              </a:rPr>
              <a:t>[1]        [2]       [3]        [4]       [5]  </a:t>
            </a:r>
          </a:p>
        </p:txBody>
      </p:sp>
      <p:grpSp>
        <p:nvGrpSpPr>
          <p:cNvPr id="63495" name="Group 16"/>
          <p:cNvGrpSpPr>
            <a:grpSpLocks/>
          </p:cNvGrpSpPr>
          <p:nvPr/>
        </p:nvGrpSpPr>
        <p:grpSpPr bwMode="auto">
          <a:xfrm>
            <a:off x="1963738" y="4924425"/>
            <a:ext cx="6308725" cy="1239838"/>
            <a:chOff x="1237" y="3102"/>
            <a:chExt cx="3974" cy="781"/>
          </a:xfrm>
        </p:grpSpPr>
        <p:sp>
          <p:nvSpPr>
            <p:cNvPr id="2" name="Oval 14"/>
            <p:cNvSpPr>
              <a:spLocks noChangeArrowheads="1"/>
            </p:cNvSpPr>
            <p:nvPr/>
          </p:nvSpPr>
          <p:spPr bwMode="auto">
            <a:xfrm>
              <a:off x="4502" y="3102"/>
              <a:ext cx="709" cy="781"/>
            </a:xfrm>
            <a:prstGeom prst="ellipse">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smtClean="0">
                <a:solidFill>
                  <a:srgbClr val="FC0128"/>
                </a:solidFill>
              </a:endParaRPr>
            </a:p>
          </p:txBody>
        </p:sp>
        <p:sp>
          <p:nvSpPr>
            <p:cNvPr id="63501" name="Arc 15"/>
            <p:cNvSpPr>
              <a:spLocks/>
            </p:cNvSpPr>
            <p:nvPr/>
          </p:nvSpPr>
          <p:spPr bwMode="auto">
            <a:xfrm>
              <a:off x="1237" y="3610"/>
              <a:ext cx="3327" cy="225"/>
            </a:xfrm>
            <a:custGeom>
              <a:avLst/>
              <a:gdLst>
                <a:gd name="T0" fmla="*/ 79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grpSp>
        <p:nvGrpSpPr>
          <p:cNvPr id="63496" name="Group 20"/>
          <p:cNvGrpSpPr>
            <a:grpSpLocks/>
          </p:cNvGrpSpPr>
          <p:nvPr/>
        </p:nvGrpSpPr>
        <p:grpSpPr bwMode="auto">
          <a:xfrm>
            <a:off x="5245100" y="1928813"/>
            <a:ext cx="4313238" cy="4675187"/>
            <a:chOff x="3304" y="1215"/>
            <a:chExt cx="2717" cy="2945"/>
          </a:xfrm>
        </p:grpSpPr>
        <p:sp>
          <p:nvSpPr>
            <p:cNvPr id="63497" name="Rectangle 17"/>
            <p:cNvSpPr>
              <a:spLocks noChangeArrowheads="1"/>
            </p:cNvSpPr>
            <p:nvPr/>
          </p:nvSpPr>
          <p:spPr bwMode="auto">
            <a:xfrm>
              <a:off x="3304" y="1215"/>
              <a:ext cx="1341" cy="312"/>
            </a:xfrm>
            <a:prstGeom prst="rect">
              <a:avLst/>
            </a:prstGeom>
            <a:pattFill prst="pct90">
              <a:fgClr>
                <a:srgbClr val="FFFFFF"/>
              </a:fgClr>
              <a:bgClr>
                <a:schemeClr val="bg1"/>
              </a:bgClr>
            </a:patt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000000"/>
                  </a:solidFill>
                </a:rPr>
                <a:t>Sorted side</a:t>
              </a:r>
            </a:p>
          </p:txBody>
        </p:sp>
        <p:sp>
          <p:nvSpPr>
            <p:cNvPr id="63498" name="Rectangle 18"/>
            <p:cNvSpPr>
              <a:spLocks noChangeArrowheads="1"/>
            </p:cNvSpPr>
            <p:nvPr/>
          </p:nvSpPr>
          <p:spPr bwMode="auto">
            <a:xfrm>
              <a:off x="4680" y="1220"/>
              <a:ext cx="1341" cy="312"/>
            </a:xfrm>
            <a:prstGeom prst="rect">
              <a:avLst/>
            </a:prstGeom>
            <a:solidFill>
              <a:srgbClr val="FC0128"/>
            </a:solidFill>
            <a:ln w="12700">
              <a:solidFill>
                <a:srgbClr val="000000"/>
              </a:solidFill>
              <a:miter lim="800000"/>
              <a:headEnd/>
              <a:tailEnd/>
            </a:ln>
          </p:spPr>
          <p:txBody>
            <a:bodyPr wrap="none" lIns="90488" tIns="44450" rIns="90488" bIns="44450" anchor="ctr"/>
            <a:lstStyle/>
            <a:p>
              <a:pPr algn="ctr" eaLnBrk="0" fontAlgn="base" hangingPunct="0">
                <a:spcBef>
                  <a:spcPct val="0"/>
                </a:spcBef>
                <a:spcAft>
                  <a:spcPct val="0"/>
                </a:spcAft>
              </a:pPr>
              <a:r>
                <a:rPr lang="en-US" sz="2400" b="1" smtClean="0">
                  <a:solidFill>
                    <a:srgbClr val="FFFFFF"/>
                  </a:solidFill>
                </a:rPr>
                <a:t>Unsorted side</a:t>
              </a:r>
            </a:p>
          </p:txBody>
        </p:sp>
        <p:sp>
          <p:nvSpPr>
            <p:cNvPr id="63499" name="Line 19"/>
            <p:cNvSpPr>
              <a:spLocks noChangeShapeType="1"/>
            </p:cNvSpPr>
            <p:nvPr/>
          </p:nvSpPr>
          <p:spPr bwMode="auto">
            <a:xfrm>
              <a:off x="4660" y="1291"/>
              <a:ext cx="0" cy="2869"/>
            </a:xfrm>
            <a:prstGeom prst="line">
              <a:avLst/>
            </a:prstGeom>
            <a:noFill/>
            <a:ln w="12700">
              <a:solidFill>
                <a:schemeClr val="accent2"/>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400" smtClean="0">
                <a:solidFill>
                  <a:srgbClr val="FC0128"/>
                </a:solidFill>
              </a:endParaRPr>
            </a:p>
          </p:txBody>
        </p:sp>
      </p:grpSp>
    </p:spTree>
    <p:extLst>
      <p:ext uri="{BB962C8B-B14F-4D97-AF65-F5344CB8AC3E}">
        <p14:creationId xmlns:p14="http://schemas.microsoft.com/office/powerpoint/2010/main" val="1504860723"/>
      </p:ext>
    </p:extLst>
  </p:cSld>
  <p:clrMapOvr>
    <a:masterClrMapping/>
  </p:clrMapOvr>
  <p:transition>
    <p:strips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title"/>
          </p:nvPr>
        </p:nvSpPr>
        <p:spPr/>
        <p:txBody>
          <a:bodyPr/>
          <a:lstStyle/>
          <a:p>
            <a:pPr eaLnBrk="1" hangingPunct="1"/>
            <a:r>
              <a:rPr lang="en-US" altLang="en-US" smtClean="0"/>
              <a:t>Insertion Sort: Array-Based Lists</a:t>
            </a:r>
          </a:p>
        </p:txBody>
      </p:sp>
      <p:sp>
        <p:nvSpPr>
          <p:cNvPr id="73731" name="Rectangle 9"/>
          <p:cNvSpPr>
            <a:spLocks noGrp="1" noChangeArrowheads="1"/>
          </p:cNvSpPr>
          <p:nvPr>
            <p:ph sz="quarter" idx="1"/>
          </p:nvPr>
        </p:nvSpPr>
        <p:spPr/>
        <p:txBody>
          <a:bodyPr/>
          <a:lstStyle/>
          <a:p>
            <a:pPr eaLnBrk="1" hangingPunct="1"/>
            <a:r>
              <a:rPr lang="en-US" altLang="en-US" u="sng" smtClean="0"/>
              <a:t>Insertion sort algorithm</a:t>
            </a:r>
            <a:r>
              <a:rPr lang="en-US" altLang="en-US" smtClean="0"/>
              <a:t>: sorts the list by moving each element to its proper place in the sorted portion of the list</a:t>
            </a:r>
          </a:p>
        </p:txBody>
      </p:sp>
      <p:sp>
        <p:nvSpPr>
          <p:cNvPr id="7373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F373E3A4-69FA-4EC0-A261-903A2B8B0179}" type="slidenum">
              <a:rPr lang="en-US" altLang="en-US" sz="1200">
                <a:solidFill>
                  <a:prstClr val="white"/>
                </a:solidFill>
                <a:latin typeface="Arial" charset="0"/>
              </a:rPr>
              <a:pPr/>
              <a:t>44</a:t>
            </a:fld>
            <a:endParaRPr lang="en-US" altLang="en-US" sz="1200">
              <a:solidFill>
                <a:prstClr val="white"/>
              </a:solidFill>
              <a:latin typeface="Arial" charset="0"/>
            </a:endParaRPr>
          </a:p>
        </p:txBody>
      </p:sp>
      <p:pic>
        <p:nvPicPr>
          <p:cNvPr id="7373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3276600"/>
            <a:ext cx="8639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882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5B9C34-00F8-495E-BF98-67EAAB458156}" type="slidenum">
              <a:rPr lang="en-US">
                <a:solidFill>
                  <a:srgbClr val="000000"/>
                </a:solidFill>
              </a:rPr>
              <a:pPr/>
              <a:t>45</a:t>
            </a:fld>
            <a:endParaRPr lang="en-US">
              <a:solidFill>
                <a:srgbClr val="000000"/>
              </a:solidFill>
            </a:endParaRPr>
          </a:p>
        </p:txBody>
      </p:sp>
      <p:sp>
        <p:nvSpPr>
          <p:cNvPr id="118786" name="Rectangle 2"/>
          <p:cNvSpPr>
            <a:spLocks noGrp="1" noChangeArrowheads="1"/>
          </p:cNvSpPr>
          <p:nvPr>
            <p:ph type="title"/>
          </p:nvPr>
        </p:nvSpPr>
        <p:spPr/>
        <p:txBody>
          <a:bodyPr/>
          <a:lstStyle/>
          <a:p>
            <a:r>
              <a:rPr lang="en-GB"/>
              <a:t>Insertion Sort Algorithm</a:t>
            </a:r>
            <a:endParaRPr lang="en-US"/>
          </a:p>
        </p:txBody>
      </p:sp>
      <p:sp>
        <p:nvSpPr>
          <p:cNvPr id="118787" name="Rectangle 3"/>
          <p:cNvSpPr>
            <a:spLocks noGrp="1" noChangeArrowheads="1"/>
          </p:cNvSpPr>
          <p:nvPr>
            <p:ph type="body" idx="1"/>
          </p:nvPr>
        </p:nvSpPr>
        <p:spPr>
          <a:xfrm>
            <a:off x="1716088" y="2017713"/>
            <a:ext cx="5599112" cy="4114800"/>
          </a:xfrm>
        </p:spPr>
        <p:txBody>
          <a:bodyPr/>
          <a:lstStyle/>
          <a:p>
            <a:pPr>
              <a:buFont typeface="Wingdings" pitchFamily="2" charset="2"/>
              <a:buNone/>
            </a:pPr>
            <a:r>
              <a:rPr lang="en-GB" b="1"/>
              <a:t>Insertion-Sort</a:t>
            </a:r>
            <a:r>
              <a:rPr lang="en-GB"/>
              <a:t>(A)</a:t>
            </a:r>
          </a:p>
          <a:p>
            <a:pPr>
              <a:spcBef>
                <a:spcPct val="0"/>
              </a:spcBef>
              <a:buFont typeface="Wingdings" pitchFamily="2" charset="2"/>
              <a:buNone/>
            </a:pPr>
            <a:r>
              <a:rPr lang="en-GB" b="1"/>
              <a:t>    for</a:t>
            </a:r>
            <a:r>
              <a:rPr lang="en-GB"/>
              <a:t> j = 1 </a:t>
            </a:r>
            <a:r>
              <a:rPr lang="en-GB" b="1"/>
              <a:t>to</a:t>
            </a:r>
            <a:r>
              <a:rPr lang="en-GB"/>
              <a:t> length[A] - 1</a:t>
            </a:r>
          </a:p>
          <a:p>
            <a:pPr>
              <a:spcBef>
                <a:spcPct val="0"/>
              </a:spcBef>
              <a:buFont typeface="Wingdings" pitchFamily="2" charset="2"/>
              <a:buNone/>
            </a:pPr>
            <a:r>
              <a:rPr lang="en-GB"/>
              <a:t>	     temp = A[j]</a:t>
            </a:r>
          </a:p>
          <a:p>
            <a:pPr>
              <a:spcBef>
                <a:spcPct val="0"/>
              </a:spcBef>
              <a:buFont typeface="Wingdings" pitchFamily="2" charset="2"/>
              <a:buNone/>
            </a:pPr>
            <a:r>
              <a:rPr lang="en-GB"/>
              <a:t>	     i = j – 1</a:t>
            </a:r>
          </a:p>
          <a:p>
            <a:pPr>
              <a:spcBef>
                <a:spcPct val="0"/>
              </a:spcBef>
              <a:buFont typeface="Wingdings" pitchFamily="2" charset="2"/>
              <a:buNone/>
            </a:pPr>
            <a:r>
              <a:rPr lang="en-GB"/>
              <a:t>	     </a:t>
            </a:r>
            <a:r>
              <a:rPr lang="en-GB" b="1"/>
              <a:t>while</a:t>
            </a:r>
            <a:r>
              <a:rPr lang="en-GB"/>
              <a:t> i &gt;= 0 </a:t>
            </a:r>
            <a:r>
              <a:rPr lang="en-GB" b="1"/>
              <a:t>and</a:t>
            </a:r>
            <a:r>
              <a:rPr lang="en-GB"/>
              <a:t> A[i] &gt; temp</a:t>
            </a:r>
            <a:endParaRPr lang="en-GB" baseline="-25000"/>
          </a:p>
          <a:p>
            <a:pPr>
              <a:spcBef>
                <a:spcPct val="0"/>
              </a:spcBef>
              <a:buFont typeface="Wingdings" pitchFamily="2" charset="2"/>
              <a:buNone/>
            </a:pPr>
            <a:r>
              <a:rPr lang="en-GB"/>
              <a:t>		    A[i+1] = A[i]</a:t>
            </a:r>
          </a:p>
          <a:p>
            <a:pPr>
              <a:spcBef>
                <a:spcPct val="0"/>
              </a:spcBef>
              <a:buFont typeface="Wingdings" pitchFamily="2" charset="2"/>
              <a:buNone/>
            </a:pPr>
            <a:r>
              <a:rPr lang="en-GB"/>
              <a:t>		    i = i – 1</a:t>
            </a:r>
          </a:p>
          <a:p>
            <a:pPr>
              <a:spcBef>
                <a:spcPct val="0"/>
              </a:spcBef>
              <a:buFont typeface="Wingdings" pitchFamily="2" charset="2"/>
              <a:buNone/>
            </a:pPr>
            <a:r>
              <a:rPr lang="en-GB"/>
              <a:t>	     </a:t>
            </a:r>
            <a:r>
              <a:rPr lang="en-GB" b="1"/>
              <a:t>endwhile</a:t>
            </a:r>
          </a:p>
          <a:p>
            <a:pPr>
              <a:spcBef>
                <a:spcPct val="0"/>
              </a:spcBef>
              <a:buFont typeface="Wingdings" pitchFamily="2" charset="2"/>
              <a:buNone/>
            </a:pPr>
            <a:r>
              <a:rPr lang="en-GB"/>
              <a:t>	     A[i+1] = temp</a:t>
            </a:r>
          </a:p>
          <a:p>
            <a:pPr>
              <a:spcBef>
                <a:spcPct val="0"/>
              </a:spcBef>
              <a:buFont typeface="Wingdings" pitchFamily="2" charset="2"/>
              <a:buNone/>
            </a:pPr>
            <a:r>
              <a:rPr lang="en-GB" b="1"/>
              <a:t>    endfor</a:t>
            </a:r>
          </a:p>
          <a:p>
            <a:pPr>
              <a:spcBef>
                <a:spcPct val="0"/>
              </a:spcBef>
              <a:buFont typeface="Wingdings" pitchFamily="2" charset="2"/>
              <a:buNone/>
            </a:pPr>
            <a:r>
              <a:rPr lang="en-GB" b="1"/>
              <a:t>endalg</a:t>
            </a:r>
            <a:endParaRPr lang="en-US"/>
          </a:p>
        </p:txBody>
      </p:sp>
    </p:spTree>
    <p:extLst>
      <p:ext uri="{BB962C8B-B14F-4D97-AF65-F5344CB8AC3E}">
        <p14:creationId xmlns:p14="http://schemas.microsoft.com/office/powerpoint/2010/main" val="1993225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pPr eaLnBrk="1" hangingPunct="1"/>
            <a:r>
              <a:rPr lang="en-US" altLang="en-US" dirty="0" smtClean="0"/>
              <a:t>Insertion Sort: Array-Based Lists </a:t>
            </a:r>
          </a:p>
        </p:txBody>
      </p:sp>
      <p:sp>
        <p:nvSpPr>
          <p:cNvPr id="7577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329EABB8-8BA5-4089-ABD8-2CFB00C21730}" type="slidenum">
              <a:rPr lang="en-US" altLang="en-US" sz="1200">
                <a:solidFill>
                  <a:srgbClr val="FFFFFF"/>
                </a:solidFill>
                <a:latin typeface="Arial" charset="0"/>
              </a:rPr>
              <a:pPr/>
              <a:t>46</a:t>
            </a:fld>
            <a:endParaRPr lang="en-US" altLang="en-US" sz="1200">
              <a:solidFill>
                <a:srgbClr val="FFFFFF"/>
              </a:solidFill>
              <a:latin typeface="Arial" charset="0"/>
            </a:endParaRPr>
          </a:p>
        </p:txBody>
      </p:sp>
      <p:pic>
        <p:nvPicPr>
          <p:cNvPr id="757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762375"/>
            <a:ext cx="85725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1676400"/>
            <a:ext cx="86106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651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dirty="0" smtClean="0"/>
              <a:t>Insertion Sort: Array-Based Lists </a:t>
            </a:r>
          </a:p>
        </p:txBody>
      </p:sp>
      <p:sp>
        <p:nvSpPr>
          <p:cNvPr id="7782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6CA02232-6143-413B-B8F3-E3B369E7522C}" type="slidenum">
              <a:rPr lang="en-US" altLang="en-US" sz="1200">
                <a:solidFill>
                  <a:srgbClr val="FFFFFF"/>
                </a:solidFill>
                <a:latin typeface="Arial" charset="0"/>
              </a:rPr>
              <a:pPr/>
              <a:t>47</a:t>
            </a:fld>
            <a:endParaRPr lang="en-US" altLang="en-US" sz="1200">
              <a:solidFill>
                <a:srgbClr val="FFFFFF"/>
              </a:solidFill>
              <a:latin typeface="Arial" charset="0"/>
            </a:endParaRP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057400"/>
            <a:ext cx="8620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057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pPr eaLnBrk="1" hangingPunct="1"/>
            <a:r>
              <a:rPr lang="en-US" altLang="en-US" dirty="0" smtClean="0"/>
              <a:t>Insertion Sort: Array-Based Lists </a:t>
            </a:r>
          </a:p>
        </p:txBody>
      </p:sp>
      <p:sp>
        <p:nvSpPr>
          <p:cNvPr id="7987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F1F008DF-27B9-40BC-A3A2-BB9551D3FD8B}" type="slidenum">
              <a:rPr lang="en-US" altLang="en-US" sz="1200">
                <a:solidFill>
                  <a:srgbClr val="FFFFFF"/>
                </a:solidFill>
                <a:latin typeface="Arial" charset="0"/>
              </a:rPr>
              <a:pPr/>
              <a:t>48</a:t>
            </a:fld>
            <a:endParaRPr lang="en-US" altLang="en-US" sz="1200">
              <a:solidFill>
                <a:srgbClr val="FFFFFF"/>
              </a:solidFill>
              <a:latin typeface="Arial" charset="0"/>
            </a:endParaRPr>
          </a:p>
        </p:txBody>
      </p:sp>
      <p:pic>
        <p:nvPicPr>
          <p:cNvPr id="798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928813"/>
            <a:ext cx="86391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709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en-US" altLang="en-US" dirty="0" smtClean="0"/>
              <a:t>Insertion Sort: Array-Based Lists</a:t>
            </a:r>
          </a:p>
        </p:txBody>
      </p:sp>
      <p:sp>
        <p:nvSpPr>
          <p:cNvPr id="8192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71691C70-CF0A-4396-A42F-45BCB4FBD06C}" type="slidenum">
              <a:rPr lang="en-US" altLang="en-US" sz="1200">
                <a:solidFill>
                  <a:srgbClr val="FFFFFF"/>
                </a:solidFill>
                <a:latin typeface="Arial" charset="0"/>
              </a:rPr>
              <a:pPr/>
              <a:t>49</a:t>
            </a:fld>
            <a:endParaRPr lang="en-US" altLang="en-US" sz="1200">
              <a:solidFill>
                <a:srgbClr val="FFFFFF"/>
              </a:solidFill>
              <a:latin typeface="Arial" charset="0"/>
            </a:endParaRPr>
          </a:p>
        </p:txBody>
      </p:sp>
      <p:pic>
        <p:nvPicPr>
          <p:cNvPr id="819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924050"/>
            <a:ext cx="859155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929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609600" y="2017713"/>
            <a:ext cx="7772400" cy="4114800"/>
          </a:xfrm>
        </p:spPr>
        <p:txBody>
          <a:bodyPr/>
          <a:lstStyle/>
          <a:p>
            <a:pPr>
              <a:lnSpc>
                <a:spcPct val="90000"/>
              </a:lnSpc>
            </a:pPr>
            <a:r>
              <a:rPr lang="en-GB"/>
              <a:t>There are a number of ways of sorting a list of N numbers</a:t>
            </a:r>
          </a:p>
          <a:p>
            <a:pPr>
              <a:lnSpc>
                <a:spcPct val="90000"/>
              </a:lnSpc>
            </a:pPr>
            <a:r>
              <a:rPr lang="en-GB"/>
              <a:t>The first we will look at is called the Selection Sort algorithm</a:t>
            </a:r>
          </a:p>
          <a:p>
            <a:pPr>
              <a:lnSpc>
                <a:spcPct val="90000"/>
              </a:lnSpc>
            </a:pPr>
            <a:r>
              <a:rPr lang="en-GB"/>
              <a:t>The algorithm can be stated as follows : </a:t>
            </a:r>
          </a:p>
          <a:p>
            <a:pPr lvl="1">
              <a:lnSpc>
                <a:spcPct val="90000"/>
              </a:lnSpc>
            </a:pPr>
            <a:r>
              <a:rPr lang="en-GB"/>
              <a:t>Find the smallest element of A and swap it with the element in the first position of A</a:t>
            </a:r>
          </a:p>
          <a:p>
            <a:pPr lvl="1">
              <a:lnSpc>
                <a:spcPct val="90000"/>
              </a:lnSpc>
            </a:pPr>
            <a:r>
              <a:rPr lang="en-GB"/>
              <a:t>Find the next smallest element in A and swap it with the element in the second position of A</a:t>
            </a:r>
          </a:p>
          <a:p>
            <a:pPr lvl="1">
              <a:lnSpc>
                <a:spcPct val="90000"/>
              </a:lnSpc>
            </a:pPr>
            <a:r>
              <a:rPr lang="en-GB"/>
              <a:t>Continue until A is sorted</a:t>
            </a:r>
            <a:endParaRPr lang="en-US"/>
          </a:p>
        </p:txBody>
      </p:sp>
      <p:sp>
        <p:nvSpPr>
          <p:cNvPr id="6" name="Slide Number Placeholder 5"/>
          <p:cNvSpPr>
            <a:spLocks noGrp="1"/>
          </p:cNvSpPr>
          <p:nvPr>
            <p:ph type="sldNum" sz="quarter" idx="12"/>
          </p:nvPr>
        </p:nvSpPr>
        <p:spPr/>
        <p:txBody>
          <a:bodyPr/>
          <a:lstStyle/>
          <a:p>
            <a:fld id="{D6DDC3C7-0725-4F7A-83DB-198FF673C1DE}" type="slidenum">
              <a:rPr lang="en-US">
                <a:solidFill>
                  <a:srgbClr val="000000"/>
                </a:solidFill>
              </a:rPr>
              <a:pPr/>
              <a:t>5</a:t>
            </a:fld>
            <a:endParaRPr lang="en-US">
              <a:solidFill>
                <a:srgbClr val="000000"/>
              </a:solidFill>
            </a:endParaRPr>
          </a:p>
        </p:txBody>
      </p:sp>
      <p:sp>
        <p:nvSpPr>
          <p:cNvPr id="101378" name="Rectangle 2"/>
          <p:cNvSpPr>
            <a:spLocks noGrp="1" noChangeArrowheads="1"/>
          </p:cNvSpPr>
          <p:nvPr>
            <p:ph type="title"/>
          </p:nvPr>
        </p:nvSpPr>
        <p:spPr/>
        <p:txBody>
          <a:bodyPr/>
          <a:lstStyle/>
          <a:p>
            <a:r>
              <a:rPr lang="en-GB"/>
              <a:t>Selection Sort</a:t>
            </a:r>
            <a:endParaRPr lang="en-US"/>
          </a:p>
        </p:txBody>
      </p:sp>
    </p:spTree>
    <p:extLst>
      <p:ext uri="{BB962C8B-B14F-4D97-AF65-F5344CB8AC3E}">
        <p14:creationId xmlns:p14="http://schemas.microsoft.com/office/powerpoint/2010/main" val="3388878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pPr eaLnBrk="1" hangingPunct="1"/>
            <a:r>
              <a:rPr lang="en-US" altLang="en-US" dirty="0" smtClean="0"/>
              <a:t>Insertion Sort: Array-Based Lists </a:t>
            </a:r>
          </a:p>
        </p:txBody>
      </p:sp>
      <p:sp>
        <p:nvSpPr>
          <p:cNvPr id="8397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defRPr>
            </a:lvl1pPr>
            <a:lvl2pPr>
              <a:defRPr sz="2400">
                <a:solidFill>
                  <a:schemeClr val="tx1"/>
                </a:solidFill>
                <a:latin typeface="Calibri" pitchFamily="34" charset="0"/>
              </a:defRPr>
            </a:lvl2pPr>
            <a:lvl3pPr>
              <a:defRPr sz="20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fld id="{FF3D2615-C52E-4709-94BF-807304FD8B7D}" type="slidenum">
              <a:rPr lang="en-US" altLang="en-US" sz="1200">
                <a:solidFill>
                  <a:srgbClr val="FFFFFF"/>
                </a:solidFill>
                <a:latin typeface="Arial" charset="0"/>
              </a:rPr>
              <a:pPr/>
              <a:t>50</a:t>
            </a:fld>
            <a:endParaRPr lang="en-US" altLang="en-US" sz="1200">
              <a:solidFill>
                <a:srgbClr val="FFFFFF"/>
              </a:solidFill>
              <a:latin typeface="Arial" charset="0"/>
            </a:endParaRPr>
          </a:p>
        </p:txBody>
      </p:sp>
      <p:pic>
        <p:nvPicPr>
          <p:cNvPr id="83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933575"/>
            <a:ext cx="86010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7549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2"/>
          </p:nvPr>
        </p:nvSpPr>
        <p:spPr/>
        <p:txBody>
          <a:bodyPr/>
          <a:lstStyle/>
          <a:p>
            <a:fld id="{538FF720-FE03-4F68-8523-D98B90BC906F}" type="slidenum">
              <a:rPr lang="en-US">
                <a:solidFill>
                  <a:srgbClr val="000000"/>
                </a:solidFill>
              </a:rPr>
              <a:pPr/>
              <a:t>51</a:t>
            </a:fld>
            <a:endParaRPr lang="en-US">
              <a:solidFill>
                <a:srgbClr val="000000"/>
              </a:solidFill>
            </a:endParaRPr>
          </a:p>
        </p:txBody>
      </p:sp>
      <p:sp>
        <p:nvSpPr>
          <p:cNvPr id="117762" name="Rectangle 2"/>
          <p:cNvSpPr>
            <a:spLocks noChangeArrowheads="1"/>
          </p:cNvSpPr>
          <p:nvPr/>
        </p:nvSpPr>
        <p:spPr bwMode="auto">
          <a:xfrm>
            <a:off x="1219200" y="914400"/>
            <a:ext cx="7772400" cy="838200"/>
          </a:xfrm>
          <a:prstGeom prst="rect">
            <a:avLst/>
          </a:prstGeom>
          <a:noFill/>
          <a:ln w="9525">
            <a:noFill/>
            <a:miter lim="800000"/>
            <a:headEnd/>
            <a:tailEnd/>
          </a:ln>
          <a:effectLst/>
        </p:spPr>
        <p:txBody>
          <a:bodyPr anchor="ctr"/>
          <a:lstStyle/>
          <a:p>
            <a:pPr fontAlgn="base">
              <a:spcBef>
                <a:spcPct val="0"/>
              </a:spcBef>
              <a:spcAft>
                <a:spcPct val="0"/>
              </a:spcAft>
            </a:pPr>
            <a:r>
              <a:rPr lang="en-GB" sz="4400">
                <a:solidFill>
                  <a:srgbClr val="333399"/>
                </a:solidFill>
              </a:rPr>
              <a:t>Insertion Sort Algorithm</a:t>
            </a:r>
          </a:p>
        </p:txBody>
      </p:sp>
      <p:sp>
        <p:nvSpPr>
          <p:cNvPr id="117763" name="Text Box 3"/>
          <p:cNvSpPr txBox="1">
            <a:spLocks noChangeArrowheads="1"/>
          </p:cNvSpPr>
          <p:nvPr/>
        </p:nvSpPr>
        <p:spPr bwMode="auto">
          <a:xfrm>
            <a:off x="746125" y="2165350"/>
            <a:ext cx="7559675" cy="1187450"/>
          </a:xfrm>
          <a:prstGeom prst="rect">
            <a:avLst/>
          </a:prstGeom>
          <a:noFill/>
          <a:ln w="9525">
            <a:noFill/>
            <a:miter lim="800000"/>
            <a:headEnd/>
            <a:tailEnd/>
          </a:ln>
          <a:effectLst/>
        </p:spPr>
        <p:txBody>
          <a:bodyPr>
            <a:spAutoFit/>
          </a:bodyPr>
          <a:lstStyle/>
          <a:p>
            <a:pPr eaLnBrk="0" fontAlgn="base" hangingPunct="0">
              <a:spcBef>
                <a:spcPct val="0"/>
              </a:spcBef>
              <a:spcAft>
                <a:spcPct val="0"/>
              </a:spcAft>
              <a:buClr>
                <a:srgbClr val="3333CC"/>
              </a:buClr>
              <a:buFont typeface="Wingdings" pitchFamily="2" charset="2"/>
              <a:buChar char="§"/>
            </a:pPr>
            <a:r>
              <a:rPr lang="en-GB" sz="2400">
                <a:solidFill>
                  <a:srgbClr val="000000"/>
                </a:solidFill>
              </a:rPr>
              <a:t>  Store a[j] in a temporary variable temp</a:t>
            </a:r>
          </a:p>
          <a:p>
            <a:pPr eaLnBrk="0" fontAlgn="base" hangingPunct="0">
              <a:spcBef>
                <a:spcPct val="0"/>
              </a:spcBef>
              <a:spcAft>
                <a:spcPct val="0"/>
              </a:spcAft>
              <a:buClr>
                <a:srgbClr val="3333CC"/>
              </a:buClr>
              <a:buFont typeface="Wingdings" pitchFamily="2" charset="2"/>
              <a:buChar char="§"/>
            </a:pPr>
            <a:r>
              <a:rPr lang="en-GB" sz="2400">
                <a:solidFill>
                  <a:srgbClr val="000000"/>
                </a:solidFill>
              </a:rPr>
              <a:t>  Shift all elements &gt; temp to the right by one slot</a:t>
            </a:r>
          </a:p>
          <a:p>
            <a:pPr eaLnBrk="0" fontAlgn="base" hangingPunct="0">
              <a:spcBef>
                <a:spcPct val="0"/>
              </a:spcBef>
              <a:spcAft>
                <a:spcPct val="0"/>
              </a:spcAft>
              <a:buClr>
                <a:srgbClr val="3333CC"/>
              </a:buClr>
              <a:buFont typeface="Wingdings" pitchFamily="2" charset="2"/>
              <a:buChar char="§"/>
            </a:pPr>
            <a:r>
              <a:rPr lang="en-GB" sz="2400">
                <a:solidFill>
                  <a:srgbClr val="000000"/>
                </a:solidFill>
              </a:rPr>
              <a:t>  Insert temp in the “hole” created</a:t>
            </a:r>
          </a:p>
        </p:txBody>
      </p:sp>
      <p:sp>
        <p:nvSpPr>
          <p:cNvPr id="117764" name="Rectangle 4"/>
          <p:cNvSpPr>
            <a:spLocks noChangeArrowheads="1"/>
          </p:cNvSpPr>
          <p:nvPr/>
        </p:nvSpPr>
        <p:spPr bwMode="auto">
          <a:xfrm>
            <a:off x="1600200" y="4038600"/>
            <a:ext cx="1524000" cy="4572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1 4 5 8 9 6</a:t>
            </a:r>
          </a:p>
        </p:txBody>
      </p:sp>
      <p:sp>
        <p:nvSpPr>
          <p:cNvPr id="117765" name="Line 5"/>
          <p:cNvSpPr>
            <a:spLocks noChangeShapeType="1"/>
          </p:cNvSpPr>
          <p:nvPr/>
        </p:nvSpPr>
        <p:spPr bwMode="auto">
          <a:xfrm>
            <a:off x="19050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66" name="Line 6"/>
          <p:cNvSpPr>
            <a:spLocks noChangeShapeType="1"/>
          </p:cNvSpPr>
          <p:nvPr/>
        </p:nvSpPr>
        <p:spPr bwMode="auto">
          <a:xfrm>
            <a:off x="21336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67" name="Line 7"/>
          <p:cNvSpPr>
            <a:spLocks noChangeShapeType="1"/>
          </p:cNvSpPr>
          <p:nvPr/>
        </p:nvSpPr>
        <p:spPr bwMode="auto">
          <a:xfrm>
            <a:off x="23622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68" name="Line 8"/>
          <p:cNvSpPr>
            <a:spLocks noChangeShapeType="1"/>
          </p:cNvSpPr>
          <p:nvPr/>
        </p:nvSpPr>
        <p:spPr bwMode="auto">
          <a:xfrm>
            <a:off x="25908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69" name="Line 9"/>
          <p:cNvSpPr>
            <a:spLocks noChangeShapeType="1"/>
          </p:cNvSpPr>
          <p:nvPr/>
        </p:nvSpPr>
        <p:spPr bwMode="auto">
          <a:xfrm>
            <a:off x="28194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70" name="Rectangle 10"/>
          <p:cNvSpPr>
            <a:spLocks noChangeArrowheads="1"/>
          </p:cNvSpPr>
          <p:nvPr/>
        </p:nvSpPr>
        <p:spPr bwMode="auto">
          <a:xfrm>
            <a:off x="1600200" y="4800600"/>
            <a:ext cx="533400" cy="3048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6</a:t>
            </a:r>
          </a:p>
        </p:txBody>
      </p:sp>
      <p:sp>
        <p:nvSpPr>
          <p:cNvPr id="117771" name="Text Box 11"/>
          <p:cNvSpPr txBox="1">
            <a:spLocks noChangeArrowheads="1"/>
          </p:cNvSpPr>
          <p:nvPr/>
        </p:nvSpPr>
        <p:spPr bwMode="auto">
          <a:xfrm>
            <a:off x="1066800" y="4038600"/>
            <a:ext cx="404813"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A</a:t>
            </a:r>
          </a:p>
        </p:txBody>
      </p:sp>
      <p:sp>
        <p:nvSpPr>
          <p:cNvPr id="117772" name="Text Box 12"/>
          <p:cNvSpPr txBox="1">
            <a:spLocks noChangeArrowheads="1"/>
          </p:cNvSpPr>
          <p:nvPr/>
        </p:nvSpPr>
        <p:spPr bwMode="auto">
          <a:xfrm>
            <a:off x="669925" y="4724400"/>
            <a:ext cx="876300" cy="457200"/>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GB" sz="2400">
                <a:solidFill>
                  <a:srgbClr val="000000"/>
                </a:solidFill>
                <a:latin typeface="Times New Roman" charset="0"/>
              </a:rPr>
              <a:t>temp</a:t>
            </a:r>
          </a:p>
        </p:txBody>
      </p:sp>
      <p:sp>
        <p:nvSpPr>
          <p:cNvPr id="117773" name="Line 13"/>
          <p:cNvSpPr>
            <a:spLocks noChangeShapeType="1"/>
          </p:cNvSpPr>
          <p:nvPr/>
        </p:nvSpPr>
        <p:spPr bwMode="auto">
          <a:xfrm flipH="1">
            <a:off x="2133600" y="4953000"/>
            <a:ext cx="838200" cy="0"/>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lang="ms-MY" sz="2400">
              <a:solidFill>
                <a:srgbClr val="000000"/>
              </a:solidFill>
            </a:endParaRPr>
          </a:p>
        </p:txBody>
      </p:sp>
      <p:sp>
        <p:nvSpPr>
          <p:cNvPr id="117774" name="Line 14"/>
          <p:cNvSpPr>
            <a:spLocks noChangeShapeType="1"/>
          </p:cNvSpPr>
          <p:nvPr/>
        </p:nvSpPr>
        <p:spPr bwMode="auto">
          <a:xfrm>
            <a:off x="2971800" y="44958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75" name="Rectangle 15"/>
          <p:cNvSpPr>
            <a:spLocks noChangeArrowheads="1"/>
          </p:cNvSpPr>
          <p:nvPr/>
        </p:nvSpPr>
        <p:spPr bwMode="auto">
          <a:xfrm>
            <a:off x="4267200" y="4038600"/>
            <a:ext cx="1524000" cy="4572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1 4 5    8 9</a:t>
            </a:r>
          </a:p>
        </p:txBody>
      </p:sp>
      <p:sp>
        <p:nvSpPr>
          <p:cNvPr id="117776" name="Line 16"/>
          <p:cNvSpPr>
            <a:spLocks noChangeShapeType="1"/>
          </p:cNvSpPr>
          <p:nvPr/>
        </p:nvSpPr>
        <p:spPr bwMode="auto">
          <a:xfrm>
            <a:off x="45720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77" name="Line 17"/>
          <p:cNvSpPr>
            <a:spLocks noChangeShapeType="1"/>
          </p:cNvSpPr>
          <p:nvPr/>
        </p:nvSpPr>
        <p:spPr bwMode="auto">
          <a:xfrm>
            <a:off x="48006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78" name="Line 18"/>
          <p:cNvSpPr>
            <a:spLocks noChangeShapeType="1"/>
          </p:cNvSpPr>
          <p:nvPr/>
        </p:nvSpPr>
        <p:spPr bwMode="auto">
          <a:xfrm>
            <a:off x="50292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79" name="Line 19"/>
          <p:cNvSpPr>
            <a:spLocks noChangeShapeType="1"/>
          </p:cNvSpPr>
          <p:nvPr/>
        </p:nvSpPr>
        <p:spPr bwMode="auto">
          <a:xfrm>
            <a:off x="52578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80" name="Line 20"/>
          <p:cNvSpPr>
            <a:spLocks noChangeShapeType="1"/>
          </p:cNvSpPr>
          <p:nvPr/>
        </p:nvSpPr>
        <p:spPr bwMode="auto">
          <a:xfrm>
            <a:off x="54864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81" name="Rectangle 21"/>
          <p:cNvSpPr>
            <a:spLocks noChangeArrowheads="1"/>
          </p:cNvSpPr>
          <p:nvPr/>
        </p:nvSpPr>
        <p:spPr bwMode="auto">
          <a:xfrm>
            <a:off x="4267200" y="4800600"/>
            <a:ext cx="533400" cy="3048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6</a:t>
            </a:r>
          </a:p>
        </p:txBody>
      </p:sp>
      <p:sp>
        <p:nvSpPr>
          <p:cNvPr id="117782" name="Text Box 22"/>
          <p:cNvSpPr txBox="1">
            <a:spLocks noChangeArrowheads="1"/>
          </p:cNvSpPr>
          <p:nvPr/>
        </p:nvSpPr>
        <p:spPr bwMode="auto">
          <a:xfrm>
            <a:off x="3733800" y="4038600"/>
            <a:ext cx="404813"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A</a:t>
            </a:r>
          </a:p>
        </p:txBody>
      </p:sp>
      <p:sp>
        <p:nvSpPr>
          <p:cNvPr id="117783" name="Text Box 23"/>
          <p:cNvSpPr txBox="1">
            <a:spLocks noChangeArrowheads="1"/>
          </p:cNvSpPr>
          <p:nvPr/>
        </p:nvSpPr>
        <p:spPr bwMode="auto">
          <a:xfrm>
            <a:off x="3336925" y="4724400"/>
            <a:ext cx="876300" cy="457200"/>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GB" sz="2400">
                <a:solidFill>
                  <a:srgbClr val="000000"/>
                </a:solidFill>
                <a:latin typeface="Times New Roman" charset="0"/>
              </a:rPr>
              <a:t>temp</a:t>
            </a:r>
          </a:p>
        </p:txBody>
      </p:sp>
      <p:sp>
        <p:nvSpPr>
          <p:cNvPr id="117784" name="Line 24"/>
          <p:cNvSpPr>
            <a:spLocks noChangeShapeType="1"/>
          </p:cNvSpPr>
          <p:nvPr/>
        </p:nvSpPr>
        <p:spPr bwMode="auto">
          <a:xfrm>
            <a:off x="5105400" y="4648200"/>
            <a:ext cx="533400" cy="0"/>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lang="ms-MY" sz="2400">
              <a:solidFill>
                <a:srgbClr val="000000"/>
              </a:solidFill>
            </a:endParaRPr>
          </a:p>
        </p:txBody>
      </p:sp>
      <p:sp>
        <p:nvSpPr>
          <p:cNvPr id="117785" name="Rectangle 25"/>
          <p:cNvSpPr>
            <a:spLocks noChangeArrowheads="1"/>
          </p:cNvSpPr>
          <p:nvPr/>
        </p:nvSpPr>
        <p:spPr bwMode="auto">
          <a:xfrm>
            <a:off x="7086600" y="4038600"/>
            <a:ext cx="1524000" cy="4572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1 4 5 6 8 9</a:t>
            </a:r>
          </a:p>
        </p:txBody>
      </p:sp>
      <p:sp>
        <p:nvSpPr>
          <p:cNvPr id="117786" name="Line 26"/>
          <p:cNvSpPr>
            <a:spLocks noChangeShapeType="1"/>
          </p:cNvSpPr>
          <p:nvPr/>
        </p:nvSpPr>
        <p:spPr bwMode="auto">
          <a:xfrm>
            <a:off x="73914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87" name="Line 27"/>
          <p:cNvSpPr>
            <a:spLocks noChangeShapeType="1"/>
          </p:cNvSpPr>
          <p:nvPr/>
        </p:nvSpPr>
        <p:spPr bwMode="auto">
          <a:xfrm>
            <a:off x="76200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88" name="Line 28"/>
          <p:cNvSpPr>
            <a:spLocks noChangeShapeType="1"/>
          </p:cNvSpPr>
          <p:nvPr/>
        </p:nvSpPr>
        <p:spPr bwMode="auto">
          <a:xfrm>
            <a:off x="78486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89" name="Line 29"/>
          <p:cNvSpPr>
            <a:spLocks noChangeShapeType="1"/>
          </p:cNvSpPr>
          <p:nvPr/>
        </p:nvSpPr>
        <p:spPr bwMode="auto">
          <a:xfrm>
            <a:off x="80772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90" name="Line 30"/>
          <p:cNvSpPr>
            <a:spLocks noChangeShapeType="1"/>
          </p:cNvSpPr>
          <p:nvPr/>
        </p:nvSpPr>
        <p:spPr bwMode="auto">
          <a:xfrm>
            <a:off x="8305800" y="40386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91" name="Rectangle 31"/>
          <p:cNvSpPr>
            <a:spLocks noChangeArrowheads="1"/>
          </p:cNvSpPr>
          <p:nvPr/>
        </p:nvSpPr>
        <p:spPr bwMode="auto">
          <a:xfrm>
            <a:off x="7086600" y="4800600"/>
            <a:ext cx="533400" cy="304800"/>
          </a:xfrm>
          <a:prstGeom prst="rect">
            <a:avLst/>
          </a:prstGeom>
          <a:no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400">
                <a:solidFill>
                  <a:srgbClr val="000000"/>
                </a:solidFill>
                <a:latin typeface="Times New Roman" charset="0"/>
              </a:rPr>
              <a:t>6</a:t>
            </a:r>
          </a:p>
        </p:txBody>
      </p:sp>
      <p:sp>
        <p:nvSpPr>
          <p:cNvPr id="117792" name="Text Box 32"/>
          <p:cNvSpPr txBox="1">
            <a:spLocks noChangeArrowheads="1"/>
          </p:cNvSpPr>
          <p:nvPr/>
        </p:nvSpPr>
        <p:spPr bwMode="auto">
          <a:xfrm>
            <a:off x="6553200" y="4038600"/>
            <a:ext cx="404813"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A</a:t>
            </a:r>
          </a:p>
        </p:txBody>
      </p:sp>
      <p:sp>
        <p:nvSpPr>
          <p:cNvPr id="117793" name="Text Box 33"/>
          <p:cNvSpPr txBox="1">
            <a:spLocks noChangeArrowheads="1"/>
          </p:cNvSpPr>
          <p:nvPr/>
        </p:nvSpPr>
        <p:spPr bwMode="auto">
          <a:xfrm>
            <a:off x="6156325" y="4724400"/>
            <a:ext cx="876300" cy="457200"/>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GB" sz="2400">
                <a:solidFill>
                  <a:srgbClr val="000000"/>
                </a:solidFill>
                <a:latin typeface="Times New Roman" charset="0"/>
              </a:rPr>
              <a:t>temp</a:t>
            </a:r>
          </a:p>
        </p:txBody>
      </p:sp>
      <p:sp>
        <p:nvSpPr>
          <p:cNvPr id="117794" name="Line 34"/>
          <p:cNvSpPr>
            <a:spLocks noChangeShapeType="1"/>
          </p:cNvSpPr>
          <p:nvPr/>
        </p:nvSpPr>
        <p:spPr bwMode="auto">
          <a:xfrm flipH="1" flipV="1">
            <a:off x="7924800" y="4572000"/>
            <a:ext cx="0" cy="381000"/>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lang="ms-MY" sz="2400">
              <a:solidFill>
                <a:srgbClr val="000000"/>
              </a:solidFill>
            </a:endParaRPr>
          </a:p>
        </p:txBody>
      </p:sp>
      <p:sp>
        <p:nvSpPr>
          <p:cNvPr id="117795" name="Line 35"/>
          <p:cNvSpPr>
            <a:spLocks noChangeShapeType="1"/>
          </p:cNvSpPr>
          <p:nvPr/>
        </p:nvSpPr>
        <p:spPr bwMode="auto">
          <a:xfrm>
            <a:off x="7620000" y="4953000"/>
            <a:ext cx="304800" cy="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796" name="Text Box 36"/>
          <p:cNvSpPr txBox="1">
            <a:spLocks noChangeArrowheads="1"/>
          </p:cNvSpPr>
          <p:nvPr/>
        </p:nvSpPr>
        <p:spPr bwMode="auto">
          <a:xfrm>
            <a:off x="609600" y="3429000"/>
            <a:ext cx="336550"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1</a:t>
            </a:r>
          </a:p>
        </p:txBody>
      </p:sp>
      <p:sp>
        <p:nvSpPr>
          <p:cNvPr id="117797" name="Text Box 37"/>
          <p:cNvSpPr txBox="1">
            <a:spLocks noChangeArrowheads="1"/>
          </p:cNvSpPr>
          <p:nvPr/>
        </p:nvSpPr>
        <p:spPr bwMode="auto">
          <a:xfrm>
            <a:off x="3429000" y="3429000"/>
            <a:ext cx="336550"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GB" sz="2400">
                <a:solidFill>
                  <a:srgbClr val="000000"/>
                </a:solidFill>
                <a:latin typeface="Times New Roman" charset="0"/>
              </a:rPr>
              <a:t>2</a:t>
            </a:r>
          </a:p>
        </p:txBody>
      </p:sp>
      <p:sp>
        <p:nvSpPr>
          <p:cNvPr id="117798" name="Text Box 38"/>
          <p:cNvSpPr txBox="1">
            <a:spLocks noChangeArrowheads="1"/>
          </p:cNvSpPr>
          <p:nvPr/>
        </p:nvSpPr>
        <p:spPr bwMode="auto">
          <a:xfrm>
            <a:off x="6248400" y="3429000"/>
            <a:ext cx="336550" cy="457200"/>
          </a:xfrm>
          <a:prstGeom prst="rect">
            <a:avLst/>
          </a:prstGeom>
          <a:noFill/>
          <a:ln w="9525">
            <a:noFill/>
            <a:miter lim="800000"/>
            <a:headEnd/>
            <a:tailEnd/>
          </a:ln>
          <a:effectLst/>
        </p:spPr>
        <p:txBody>
          <a:bodyPr>
            <a:spAutoFit/>
          </a:bodyPr>
          <a:lstStyle/>
          <a:p>
            <a:pPr eaLnBrk="0" fontAlgn="base" hangingPunct="0">
              <a:spcBef>
                <a:spcPct val="0"/>
              </a:spcBef>
              <a:spcAft>
                <a:spcPct val="0"/>
              </a:spcAft>
            </a:pPr>
            <a:r>
              <a:rPr lang="en-GB" sz="2400">
                <a:solidFill>
                  <a:srgbClr val="000000"/>
                </a:solidFill>
                <a:latin typeface="Times New Roman" charset="0"/>
              </a:rPr>
              <a:t>3</a:t>
            </a:r>
          </a:p>
        </p:txBody>
      </p:sp>
      <p:sp>
        <p:nvSpPr>
          <p:cNvPr id="117799" name="Line 39"/>
          <p:cNvSpPr>
            <a:spLocks noChangeShapeType="1"/>
          </p:cNvSpPr>
          <p:nvPr/>
        </p:nvSpPr>
        <p:spPr bwMode="auto">
          <a:xfrm>
            <a:off x="3276600" y="3352800"/>
            <a:ext cx="0" cy="28956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
        <p:nvSpPr>
          <p:cNvPr id="117800" name="Line 40"/>
          <p:cNvSpPr>
            <a:spLocks noChangeShapeType="1"/>
          </p:cNvSpPr>
          <p:nvPr/>
        </p:nvSpPr>
        <p:spPr bwMode="auto">
          <a:xfrm>
            <a:off x="6019800" y="3429000"/>
            <a:ext cx="0" cy="28956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lang="ms-MY" sz="2400">
              <a:solidFill>
                <a:srgbClr val="000000"/>
              </a:solidFill>
            </a:endParaRPr>
          </a:p>
        </p:txBody>
      </p:sp>
    </p:spTree>
    <p:extLst>
      <p:ext uri="{BB962C8B-B14F-4D97-AF65-F5344CB8AC3E}">
        <p14:creationId xmlns:p14="http://schemas.microsoft.com/office/powerpoint/2010/main" val="1862709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Insertion Sort</a:t>
            </a:r>
          </a:p>
        </p:txBody>
      </p:sp>
      <p:sp>
        <p:nvSpPr>
          <p:cNvPr id="26626"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9D4A99-9B2E-440E-AFAE-5BA0E08E9706}" type="slidenum">
              <a:rPr lang="en-US">
                <a:solidFill>
                  <a:srgbClr val="000000"/>
                </a:solidFill>
              </a:rPr>
              <a:pPr eaLnBrk="1" hangingPunct="1"/>
              <a:t>52</a:t>
            </a:fld>
            <a:endParaRPr lang="en-US">
              <a:solidFill>
                <a:srgbClr val="000000"/>
              </a:solidFill>
            </a:endParaRPr>
          </a:p>
        </p:txBody>
      </p:sp>
      <p:sp>
        <p:nvSpPr>
          <p:cNvPr id="26628" name="Rectangle 3"/>
          <p:cNvSpPr>
            <a:spLocks noChangeArrowheads="1"/>
          </p:cNvSpPr>
          <p:nvPr/>
        </p:nvSpPr>
        <p:spPr bwMode="auto">
          <a:xfrm>
            <a:off x="838200"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29" name="Text Box 4"/>
          <p:cNvSpPr txBox="1">
            <a:spLocks noChangeArrowheads="1"/>
          </p:cNvSpPr>
          <p:nvPr/>
        </p:nvSpPr>
        <p:spPr bwMode="auto">
          <a:xfrm>
            <a:off x="838200"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26630" name="Rectangle 5"/>
          <p:cNvSpPr>
            <a:spLocks noChangeArrowheads="1"/>
          </p:cNvSpPr>
          <p:nvPr/>
        </p:nvSpPr>
        <p:spPr bwMode="auto">
          <a:xfrm>
            <a:off x="1558925"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31" name="Text Box 6"/>
          <p:cNvSpPr txBox="1">
            <a:spLocks noChangeArrowheads="1"/>
          </p:cNvSpPr>
          <p:nvPr/>
        </p:nvSpPr>
        <p:spPr bwMode="auto">
          <a:xfrm>
            <a:off x="1558925"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26632" name="Rectangle 7"/>
          <p:cNvSpPr>
            <a:spLocks noChangeArrowheads="1"/>
          </p:cNvSpPr>
          <p:nvPr/>
        </p:nvSpPr>
        <p:spPr bwMode="auto">
          <a:xfrm>
            <a:off x="2279650" y="38052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33" name="Text Box 8"/>
          <p:cNvSpPr txBox="1">
            <a:spLocks noChangeArrowheads="1"/>
          </p:cNvSpPr>
          <p:nvPr/>
        </p:nvSpPr>
        <p:spPr bwMode="auto">
          <a:xfrm>
            <a:off x="2279650"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26634" name="Rectangle 9"/>
          <p:cNvSpPr>
            <a:spLocks noChangeArrowheads="1"/>
          </p:cNvSpPr>
          <p:nvPr/>
        </p:nvSpPr>
        <p:spPr bwMode="auto">
          <a:xfrm>
            <a:off x="3001963"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35" name="Text Box 10"/>
          <p:cNvSpPr txBox="1">
            <a:spLocks noChangeArrowheads="1"/>
          </p:cNvSpPr>
          <p:nvPr/>
        </p:nvSpPr>
        <p:spPr bwMode="auto">
          <a:xfrm>
            <a:off x="3001963"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26636" name="Rectangle 11"/>
          <p:cNvSpPr>
            <a:spLocks noChangeArrowheads="1"/>
          </p:cNvSpPr>
          <p:nvPr/>
        </p:nvSpPr>
        <p:spPr bwMode="auto">
          <a:xfrm>
            <a:off x="3722688"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37" name="Text Box 12"/>
          <p:cNvSpPr txBox="1">
            <a:spLocks noChangeArrowheads="1"/>
          </p:cNvSpPr>
          <p:nvPr/>
        </p:nvSpPr>
        <p:spPr bwMode="auto">
          <a:xfrm>
            <a:off x="3722688"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26638" name="Rectangle 13"/>
          <p:cNvSpPr>
            <a:spLocks noChangeArrowheads="1"/>
          </p:cNvSpPr>
          <p:nvPr/>
        </p:nvSpPr>
        <p:spPr bwMode="auto">
          <a:xfrm>
            <a:off x="4443413"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39" name="Text Box 14"/>
          <p:cNvSpPr txBox="1">
            <a:spLocks noChangeArrowheads="1"/>
          </p:cNvSpPr>
          <p:nvPr/>
        </p:nvSpPr>
        <p:spPr bwMode="auto">
          <a:xfrm>
            <a:off x="4443413"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26640" name="Rectangle 15"/>
          <p:cNvSpPr>
            <a:spLocks noChangeArrowheads="1"/>
          </p:cNvSpPr>
          <p:nvPr/>
        </p:nvSpPr>
        <p:spPr bwMode="auto">
          <a:xfrm>
            <a:off x="5164138" y="38052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41" name="Text Box 16"/>
          <p:cNvSpPr txBox="1">
            <a:spLocks noChangeArrowheads="1"/>
          </p:cNvSpPr>
          <p:nvPr/>
        </p:nvSpPr>
        <p:spPr bwMode="auto">
          <a:xfrm>
            <a:off x="5164138"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26642" name="Rectangle 17"/>
          <p:cNvSpPr>
            <a:spLocks noChangeArrowheads="1"/>
          </p:cNvSpPr>
          <p:nvPr/>
        </p:nvSpPr>
        <p:spPr bwMode="auto">
          <a:xfrm>
            <a:off x="5886450"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43" name="Text Box 18"/>
          <p:cNvSpPr txBox="1">
            <a:spLocks noChangeArrowheads="1"/>
          </p:cNvSpPr>
          <p:nvPr/>
        </p:nvSpPr>
        <p:spPr bwMode="auto">
          <a:xfrm>
            <a:off x="5886450"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26644" name="Rectangle 19"/>
          <p:cNvSpPr>
            <a:spLocks noChangeArrowheads="1"/>
          </p:cNvSpPr>
          <p:nvPr/>
        </p:nvSpPr>
        <p:spPr bwMode="auto">
          <a:xfrm>
            <a:off x="6607175"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45" name="Text Box 20"/>
          <p:cNvSpPr txBox="1">
            <a:spLocks noChangeArrowheads="1"/>
          </p:cNvSpPr>
          <p:nvPr/>
        </p:nvSpPr>
        <p:spPr bwMode="auto">
          <a:xfrm>
            <a:off x="6607175"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26646" name="Rectangle 21"/>
          <p:cNvSpPr>
            <a:spLocks noChangeArrowheads="1"/>
          </p:cNvSpPr>
          <p:nvPr/>
        </p:nvSpPr>
        <p:spPr bwMode="auto">
          <a:xfrm>
            <a:off x="7327900" y="38052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6647" name="Text Box 22"/>
          <p:cNvSpPr txBox="1">
            <a:spLocks noChangeArrowheads="1"/>
          </p:cNvSpPr>
          <p:nvPr/>
        </p:nvSpPr>
        <p:spPr bwMode="auto">
          <a:xfrm>
            <a:off x="7327900" y="40020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26648" name="AutoShape 23"/>
          <p:cNvSpPr>
            <a:spLocks/>
          </p:cNvSpPr>
          <p:nvPr/>
        </p:nvSpPr>
        <p:spPr bwMode="auto">
          <a:xfrm rot="-5400000">
            <a:off x="1931987" y="36052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6649" name="Text Box 24"/>
          <p:cNvSpPr txBox="1">
            <a:spLocks noChangeArrowheads="1"/>
          </p:cNvSpPr>
          <p:nvPr/>
        </p:nvSpPr>
        <p:spPr bwMode="auto">
          <a:xfrm>
            <a:off x="1379538" y="56276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26650" name="AutoShape 27"/>
          <p:cNvSpPr>
            <a:spLocks/>
          </p:cNvSpPr>
          <p:nvPr/>
        </p:nvSpPr>
        <p:spPr bwMode="auto">
          <a:xfrm rot="-5400000">
            <a:off x="5537200" y="28844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6651" name="Text Box 28"/>
          <p:cNvSpPr txBox="1">
            <a:spLocks noChangeArrowheads="1"/>
          </p:cNvSpPr>
          <p:nvPr/>
        </p:nvSpPr>
        <p:spPr bwMode="auto">
          <a:xfrm>
            <a:off x="4803775" y="56276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26652" name="Text Box 29"/>
          <p:cNvSpPr txBox="1">
            <a:spLocks noChangeArrowheads="1"/>
          </p:cNvSpPr>
          <p:nvPr/>
        </p:nvSpPr>
        <p:spPr bwMode="auto">
          <a:xfrm>
            <a:off x="838200" y="1600200"/>
            <a:ext cx="7620000" cy="156210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FF3300"/>
                </a:solidFill>
              </a:rPr>
              <a:t>During the process of insertion sort, the array is divided into a sorted section and an unsorted section – the sorted section grows and the unsorted section shrinks.</a:t>
            </a:r>
          </a:p>
        </p:txBody>
      </p:sp>
    </p:spTree>
    <p:extLst>
      <p:ext uri="{BB962C8B-B14F-4D97-AF65-F5344CB8AC3E}">
        <p14:creationId xmlns:p14="http://schemas.microsoft.com/office/powerpoint/2010/main" val="406569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Insertion Sort (cont.)</a:t>
            </a:r>
          </a:p>
        </p:txBody>
      </p:sp>
      <p:sp>
        <p:nvSpPr>
          <p:cNvPr id="27650"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6A6FC7-49DD-488A-AF4F-B24472B9700C}" type="slidenum">
              <a:rPr lang="en-US">
                <a:solidFill>
                  <a:srgbClr val="000000"/>
                </a:solidFill>
              </a:rPr>
              <a:pPr eaLnBrk="1" hangingPunct="1"/>
              <a:t>53</a:t>
            </a:fld>
            <a:endParaRPr lang="en-US">
              <a:solidFill>
                <a:srgbClr val="000000"/>
              </a:solidFill>
            </a:endParaRPr>
          </a:p>
        </p:txBody>
      </p:sp>
      <p:sp>
        <p:nvSpPr>
          <p:cNvPr id="27652" name="Rectangle 3"/>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53" name="Text Box 4"/>
          <p:cNvSpPr txBox="1">
            <a:spLocks noChangeArrowheads="1"/>
          </p:cNvSpPr>
          <p:nvPr/>
        </p:nvSpPr>
        <p:spPr bwMode="auto">
          <a:xfrm>
            <a:off x="8382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27654" name="Rectangle 5"/>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55" name="Text Box 6"/>
          <p:cNvSpPr txBox="1">
            <a:spLocks noChangeArrowheads="1"/>
          </p:cNvSpPr>
          <p:nvPr/>
        </p:nvSpPr>
        <p:spPr bwMode="auto">
          <a:xfrm>
            <a:off x="155892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27656" name="Rectangle 7"/>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57" name="Text Box 8"/>
          <p:cNvSpPr txBox="1">
            <a:spLocks noChangeArrowheads="1"/>
          </p:cNvSpPr>
          <p:nvPr/>
        </p:nvSpPr>
        <p:spPr bwMode="auto">
          <a:xfrm>
            <a:off x="22796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27658" name="Rectangle 9"/>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59" name="Text Box 10"/>
          <p:cNvSpPr txBox="1">
            <a:spLocks noChangeArrowheads="1"/>
          </p:cNvSpPr>
          <p:nvPr/>
        </p:nvSpPr>
        <p:spPr bwMode="auto">
          <a:xfrm>
            <a:off x="300196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27660" name="Rectangle 11"/>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61" name="Text Box 12"/>
          <p:cNvSpPr txBox="1">
            <a:spLocks noChangeArrowheads="1"/>
          </p:cNvSpPr>
          <p:nvPr/>
        </p:nvSpPr>
        <p:spPr bwMode="auto">
          <a:xfrm>
            <a:off x="372268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17</a:t>
            </a:r>
            <a:r>
              <a:rPr lang="en-US" sz="2400" b="1" smtClean="0">
                <a:solidFill>
                  <a:srgbClr val="000000"/>
                </a:solidFill>
              </a:rPr>
              <a:t> </a:t>
            </a:r>
            <a:endParaRPr lang="en-US" sz="2400" smtClean="0">
              <a:solidFill>
                <a:srgbClr val="000000"/>
              </a:solidFill>
            </a:endParaRPr>
          </a:p>
        </p:txBody>
      </p:sp>
      <p:sp>
        <p:nvSpPr>
          <p:cNvPr id="27662" name="Rectangle 13"/>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63" name="Text Box 14"/>
          <p:cNvSpPr txBox="1">
            <a:spLocks noChangeArrowheads="1"/>
          </p:cNvSpPr>
          <p:nvPr/>
        </p:nvSpPr>
        <p:spPr bwMode="auto">
          <a:xfrm>
            <a:off x="444341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27664" name="Rectangle 15"/>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65" name="Text Box 16"/>
          <p:cNvSpPr txBox="1">
            <a:spLocks noChangeArrowheads="1"/>
          </p:cNvSpPr>
          <p:nvPr/>
        </p:nvSpPr>
        <p:spPr bwMode="auto">
          <a:xfrm>
            <a:off x="516413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27666" name="Rectangle 17"/>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67" name="Text Box 18"/>
          <p:cNvSpPr txBox="1">
            <a:spLocks noChangeArrowheads="1"/>
          </p:cNvSpPr>
          <p:nvPr/>
        </p:nvSpPr>
        <p:spPr bwMode="auto">
          <a:xfrm>
            <a:off x="58864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27668" name="Rectangle 19"/>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69" name="Text Box 20"/>
          <p:cNvSpPr txBox="1">
            <a:spLocks noChangeArrowheads="1"/>
          </p:cNvSpPr>
          <p:nvPr/>
        </p:nvSpPr>
        <p:spPr bwMode="auto">
          <a:xfrm>
            <a:off x="660717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27670" name="Rectangle 21"/>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7671" name="Text Box 22"/>
          <p:cNvSpPr txBox="1">
            <a:spLocks noChangeArrowheads="1"/>
          </p:cNvSpPr>
          <p:nvPr/>
        </p:nvSpPr>
        <p:spPr bwMode="auto">
          <a:xfrm>
            <a:off x="73279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27672" name="AutoShape 23"/>
          <p:cNvSpPr>
            <a:spLocks/>
          </p:cNvSpPr>
          <p:nvPr/>
        </p:nvSpPr>
        <p:spPr bwMode="auto">
          <a:xfrm rot="-5400000">
            <a:off x="1931987" y="35290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7673" name="Text Box 24"/>
          <p:cNvSpPr txBox="1">
            <a:spLocks noChangeArrowheads="1"/>
          </p:cNvSpPr>
          <p:nvPr/>
        </p:nvSpPr>
        <p:spPr bwMode="auto">
          <a:xfrm>
            <a:off x="13795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27674" name="AutoShape 25"/>
          <p:cNvSpPr>
            <a:spLocks/>
          </p:cNvSpPr>
          <p:nvPr/>
        </p:nvSpPr>
        <p:spPr bwMode="auto">
          <a:xfrm rot="-5400000">
            <a:off x="5537200" y="28082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7675" name="Text Box 26"/>
          <p:cNvSpPr txBox="1">
            <a:spLocks noChangeArrowheads="1"/>
          </p:cNvSpPr>
          <p:nvPr/>
        </p:nvSpPr>
        <p:spPr bwMode="auto">
          <a:xfrm>
            <a:off x="48037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27676" name="Line 28"/>
          <p:cNvSpPr>
            <a:spLocks noChangeShapeType="1"/>
          </p:cNvSpPr>
          <p:nvPr/>
        </p:nvSpPr>
        <p:spPr bwMode="auto">
          <a:xfrm>
            <a:off x="4114800" y="2819400"/>
            <a:ext cx="1588" cy="839788"/>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27677" name="Text Box 29"/>
          <p:cNvSpPr txBox="1">
            <a:spLocks noChangeArrowheads="1"/>
          </p:cNvSpPr>
          <p:nvPr/>
        </p:nvSpPr>
        <p:spPr bwMode="auto">
          <a:xfrm>
            <a:off x="2743200" y="1905000"/>
            <a:ext cx="4191000" cy="914400"/>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FF3300"/>
                </a:solidFill>
              </a:rPr>
              <a:t>next value to be inserted into sorted section</a:t>
            </a:r>
          </a:p>
        </p:txBody>
      </p:sp>
    </p:spTree>
    <p:extLst>
      <p:ext uri="{BB962C8B-B14F-4D97-AF65-F5344CB8AC3E}">
        <p14:creationId xmlns:p14="http://schemas.microsoft.com/office/powerpoint/2010/main" val="2038173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Insertion Sort (cont.)</a:t>
            </a:r>
          </a:p>
        </p:txBody>
      </p:sp>
      <p:sp>
        <p:nvSpPr>
          <p:cNvPr id="28674"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CCBA74-18B5-461F-BA93-E12ABD272E1A}" type="slidenum">
              <a:rPr lang="en-US">
                <a:solidFill>
                  <a:srgbClr val="000000"/>
                </a:solidFill>
              </a:rPr>
              <a:pPr eaLnBrk="1" hangingPunct="1"/>
              <a:t>54</a:t>
            </a:fld>
            <a:endParaRPr lang="en-US">
              <a:solidFill>
                <a:srgbClr val="000000"/>
              </a:solidFill>
            </a:endParaRPr>
          </a:p>
        </p:txBody>
      </p:sp>
      <p:sp>
        <p:nvSpPr>
          <p:cNvPr id="28676" name="Rectangle 3"/>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77" name="Text Box 4"/>
          <p:cNvSpPr txBox="1">
            <a:spLocks noChangeArrowheads="1"/>
          </p:cNvSpPr>
          <p:nvPr/>
        </p:nvSpPr>
        <p:spPr bwMode="auto">
          <a:xfrm>
            <a:off x="8382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28678" name="Rectangle 5"/>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79" name="Text Box 6"/>
          <p:cNvSpPr txBox="1">
            <a:spLocks noChangeArrowheads="1"/>
          </p:cNvSpPr>
          <p:nvPr/>
        </p:nvSpPr>
        <p:spPr bwMode="auto">
          <a:xfrm>
            <a:off x="155892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28680" name="Rectangle 7"/>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81" name="Text Box 8"/>
          <p:cNvSpPr txBox="1">
            <a:spLocks noChangeArrowheads="1"/>
          </p:cNvSpPr>
          <p:nvPr/>
        </p:nvSpPr>
        <p:spPr bwMode="auto">
          <a:xfrm>
            <a:off x="22796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28682" name="Rectangle 9"/>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83" name="Text Box 10"/>
          <p:cNvSpPr txBox="1">
            <a:spLocks noChangeArrowheads="1"/>
          </p:cNvSpPr>
          <p:nvPr/>
        </p:nvSpPr>
        <p:spPr bwMode="auto">
          <a:xfrm>
            <a:off x="300196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28684" name="Rectangle 11"/>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85" name="Text Box 12"/>
          <p:cNvSpPr txBox="1">
            <a:spLocks noChangeArrowheads="1"/>
          </p:cNvSpPr>
          <p:nvPr/>
        </p:nvSpPr>
        <p:spPr bwMode="auto">
          <a:xfrm>
            <a:off x="372268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17</a:t>
            </a:r>
            <a:r>
              <a:rPr lang="en-US" sz="2400" b="1" smtClean="0">
                <a:solidFill>
                  <a:srgbClr val="000000"/>
                </a:solidFill>
              </a:rPr>
              <a:t> </a:t>
            </a:r>
            <a:endParaRPr lang="en-US" sz="2400" smtClean="0">
              <a:solidFill>
                <a:srgbClr val="000000"/>
              </a:solidFill>
            </a:endParaRPr>
          </a:p>
        </p:txBody>
      </p:sp>
      <p:sp>
        <p:nvSpPr>
          <p:cNvPr id="28686" name="Rectangle 13"/>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87" name="Text Box 14"/>
          <p:cNvSpPr txBox="1">
            <a:spLocks noChangeArrowheads="1"/>
          </p:cNvSpPr>
          <p:nvPr/>
        </p:nvSpPr>
        <p:spPr bwMode="auto">
          <a:xfrm>
            <a:off x="444341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28688" name="Rectangle 15"/>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89" name="Text Box 16"/>
          <p:cNvSpPr txBox="1">
            <a:spLocks noChangeArrowheads="1"/>
          </p:cNvSpPr>
          <p:nvPr/>
        </p:nvSpPr>
        <p:spPr bwMode="auto">
          <a:xfrm>
            <a:off x="516413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28690" name="Rectangle 17"/>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91" name="Text Box 18"/>
          <p:cNvSpPr txBox="1">
            <a:spLocks noChangeArrowheads="1"/>
          </p:cNvSpPr>
          <p:nvPr/>
        </p:nvSpPr>
        <p:spPr bwMode="auto">
          <a:xfrm>
            <a:off x="58864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28692" name="Rectangle 19"/>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93" name="Text Box 20"/>
          <p:cNvSpPr txBox="1">
            <a:spLocks noChangeArrowheads="1"/>
          </p:cNvSpPr>
          <p:nvPr/>
        </p:nvSpPr>
        <p:spPr bwMode="auto">
          <a:xfrm>
            <a:off x="660717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28694" name="Rectangle 21"/>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8695" name="Text Box 22"/>
          <p:cNvSpPr txBox="1">
            <a:spLocks noChangeArrowheads="1"/>
          </p:cNvSpPr>
          <p:nvPr/>
        </p:nvSpPr>
        <p:spPr bwMode="auto">
          <a:xfrm>
            <a:off x="73279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28696" name="AutoShape 23"/>
          <p:cNvSpPr>
            <a:spLocks/>
          </p:cNvSpPr>
          <p:nvPr/>
        </p:nvSpPr>
        <p:spPr bwMode="auto">
          <a:xfrm rot="-5400000">
            <a:off x="1931987" y="35290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8697" name="Text Box 24"/>
          <p:cNvSpPr txBox="1">
            <a:spLocks noChangeArrowheads="1"/>
          </p:cNvSpPr>
          <p:nvPr/>
        </p:nvSpPr>
        <p:spPr bwMode="auto">
          <a:xfrm>
            <a:off x="13795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28698" name="AutoShape 25"/>
          <p:cNvSpPr>
            <a:spLocks/>
          </p:cNvSpPr>
          <p:nvPr/>
        </p:nvSpPr>
        <p:spPr bwMode="auto">
          <a:xfrm rot="-5400000">
            <a:off x="5537200" y="28082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8699" name="Text Box 26"/>
          <p:cNvSpPr txBox="1">
            <a:spLocks noChangeArrowheads="1"/>
          </p:cNvSpPr>
          <p:nvPr/>
        </p:nvSpPr>
        <p:spPr bwMode="auto">
          <a:xfrm>
            <a:off x="48037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Tree>
    <p:extLst>
      <p:ext uri="{BB962C8B-B14F-4D97-AF65-F5344CB8AC3E}">
        <p14:creationId xmlns:p14="http://schemas.microsoft.com/office/powerpoint/2010/main" val="2645760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Insertion Sort (cont.)</a:t>
            </a:r>
          </a:p>
        </p:txBody>
      </p:sp>
      <p:sp>
        <p:nvSpPr>
          <p:cNvPr id="29698"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9D5021E-74C7-493E-89FF-B04DAF366138}" type="slidenum">
              <a:rPr lang="en-US">
                <a:solidFill>
                  <a:srgbClr val="000000"/>
                </a:solidFill>
              </a:rPr>
              <a:pPr eaLnBrk="1" hangingPunct="1"/>
              <a:t>55</a:t>
            </a:fld>
            <a:endParaRPr lang="en-US">
              <a:solidFill>
                <a:srgbClr val="000000"/>
              </a:solidFill>
            </a:endParaRPr>
          </a:p>
        </p:txBody>
      </p:sp>
      <p:sp>
        <p:nvSpPr>
          <p:cNvPr id="29700" name="Rectangle 3"/>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01" name="Text Box 4"/>
          <p:cNvSpPr txBox="1">
            <a:spLocks noChangeArrowheads="1"/>
          </p:cNvSpPr>
          <p:nvPr/>
        </p:nvSpPr>
        <p:spPr bwMode="auto">
          <a:xfrm>
            <a:off x="8382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29702" name="Rectangle 5"/>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03" name="Text Box 6"/>
          <p:cNvSpPr txBox="1">
            <a:spLocks noChangeArrowheads="1"/>
          </p:cNvSpPr>
          <p:nvPr/>
        </p:nvSpPr>
        <p:spPr bwMode="auto">
          <a:xfrm>
            <a:off x="17653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29704" name="Rectangle 7"/>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05" name="Text Box 8"/>
          <p:cNvSpPr txBox="1">
            <a:spLocks noChangeArrowheads="1"/>
          </p:cNvSpPr>
          <p:nvPr/>
        </p:nvSpPr>
        <p:spPr bwMode="auto">
          <a:xfrm>
            <a:off x="24511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29706" name="Rectangle 9"/>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07" name="Text Box 10"/>
          <p:cNvSpPr txBox="1">
            <a:spLocks noChangeArrowheads="1"/>
          </p:cNvSpPr>
          <p:nvPr/>
        </p:nvSpPr>
        <p:spPr bwMode="auto">
          <a:xfrm>
            <a:off x="32004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29708" name="Rectangle 11"/>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09" name="Text Box 12"/>
          <p:cNvSpPr txBox="1">
            <a:spLocks noChangeArrowheads="1"/>
          </p:cNvSpPr>
          <p:nvPr/>
        </p:nvSpPr>
        <p:spPr bwMode="auto">
          <a:xfrm>
            <a:off x="3276600" y="30480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17</a:t>
            </a:r>
            <a:r>
              <a:rPr lang="en-US" sz="2400" b="1" smtClean="0">
                <a:solidFill>
                  <a:srgbClr val="000000"/>
                </a:solidFill>
              </a:rPr>
              <a:t> </a:t>
            </a:r>
            <a:endParaRPr lang="en-US" sz="2400" smtClean="0">
              <a:solidFill>
                <a:srgbClr val="000000"/>
              </a:solidFill>
            </a:endParaRPr>
          </a:p>
        </p:txBody>
      </p:sp>
      <p:sp>
        <p:nvSpPr>
          <p:cNvPr id="29710" name="Rectangle 13"/>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11" name="Text Box 14"/>
          <p:cNvSpPr txBox="1">
            <a:spLocks noChangeArrowheads="1"/>
          </p:cNvSpPr>
          <p:nvPr/>
        </p:nvSpPr>
        <p:spPr bwMode="auto">
          <a:xfrm>
            <a:off x="444341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29712" name="Rectangle 15"/>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13" name="Text Box 16"/>
          <p:cNvSpPr txBox="1">
            <a:spLocks noChangeArrowheads="1"/>
          </p:cNvSpPr>
          <p:nvPr/>
        </p:nvSpPr>
        <p:spPr bwMode="auto">
          <a:xfrm>
            <a:off x="516413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29714" name="Rectangle 17"/>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15" name="Text Box 18"/>
          <p:cNvSpPr txBox="1">
            <a:spLocks noChangeArrowheads="1"/>
          </p:cNvSpPr>
          <p:nvPr/>
        </p:nvSpPr>
        <p:spPr bwMode="auto">
          <a:xfrm>
            <a:off x="58864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29716" name="Rectangle 19"/>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17" name="Text Box 20"/>
          <p:cNvSpPr txBox="1">
            <a:spLocks noChangeArrowheads="1"/>
          </p:cNvSpPr>
          <p:nvPr/>
        </p:nvSpPr>
        <p:spPr bwMode="auto">
          <a:xfrm>
            <a:off x="660717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29718" name="Rectangle 21"/>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29719" name="Text Box 22"/>
          <p:cNvSpPr txBox="1">
            <a:spLocks noChangeArrowheads="1"/>
          </p:cNvSpPr>
          <p:nvPr/>
        </p:nvSpPr>
        <p:spPr bwMode="auto">
          <a:xfrm>
            <a:off x="73279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29720" name="AutoShape 23"/>
          <p:cNvSpPr>
            <a:spLocks/>
          </p:cNvSpPr>
          <p:nvPr/>
        </p:nvSpPr>
        <p:spPr bwMode="auto">
          <a:xfrm rot="-5400000">
            <a:off x="1931987" y="35290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9721" name="Text Box 24"/>
          <p:cNvSpPr txBox="1">
            <a:spLocks noChangeArrowheads="1"/>
          </p:cNvSpPr>
          <p:nvPr/>
        </p:nvSpPr>
        <p:spPr bwMode="auto">
          <a:xfrm>
            <a:off x="13795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29722" name="AutoShape 25"/>
          <p:cNvSpPr>
            <a:spLocks/>
          </p:cNvSpPr>
          <p:nvPr/>
        </p:nvSpPr>
        <p:spPr bwMode="auto">
          <a:xfrm rot="-5400000">
            <a:off x="5537200" y="28082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29723" name="Text Box 26"/>
          <p:cNvSpPr txBox="1">
            <a:spLocks noChangeArrowheads="1"/>
          </p:cNvSpPr>
          <p:nvPr/>
        </p:nvSpPr>
        <p:spPr bwMode="auto">
          <a:xfrm>
            <a:off x="48037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Tree>
    <p:extLst>
      <p:ext uri="{BB962C8B-B14F-4D97-AF65-F5344CB8AC3E}">
        <p14:creationId xmlns:p14="http://schemas.microsoft.com/office/powerpoint/2010/main" val="3125850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Insertion Sort (cont.)</a:t>
            </a:r>
          </a:p>
        </p:txBody>
      </p:sp>
      <p:sp>
        <p:nvSpPr>
          <p:cNvPr id="30722"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1E2BBA-0F0D-404B-8F93-F802A654F19A}" type="slidenum">
              <a:rPr lang="en-US">
                <a:solidFill>
                  <a:srgbClr val="000000"/>
                </a:solidFill>
              </a:rPr>
              <a:pPr eaLnBrk="1" hangingPunct="1"/>
              <a:t>56</a:t>
            </a:fld>
            <a:endParaRPr lang="en-US">
              <a:solidFill>
                <a:srgbClr val="000000"/>
              </a:solidFill>
            </a:endParaRPr>
          </a:p>
        </p:txBody>
      </p:sp>
      <p:sp>
        <p:nvSpPr>
          <p:cNvPr id="30724" name="Rectangle 3"/>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25" name="Text Box 4"/>
          <p:cNvSpPr txBox="1">
            <a:spLocks noChangeArrowheads="1"/>
          </p:cNvSpPr>
          <p:nvPr/>
        </p:nvSpPr>
        <p:spPr bwMode="auto">
          <a:xfrm>
            <a:off x="8382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0726" name="Rectangle 5"/>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27" name="Rectangle 7"/>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28" name="Rectangle 9"/>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29" name="Rectangle 11"/>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30" name="Text Box 12"/>
          <p:cNvSpPr txBox="1">
            <a:spLocks noChangeArrowheads="1"/>
          </p:cNvSpPr>
          <p:nvPr/>
        </p:nvSpPr>
        <p:spPr bwMode="auto">
          <a:xfrm>
            <a:off x="2133600" y="30480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17</a:t>
            </a:r>
            <a:r>
              <a:rPr lang="en-US" sz="2400" b="1" smtClean="0">
                <a:solidFill>
                  <a:srgbClr val="000000"/>
                </a:solidFill>
              </a:rPr>
              <a:t> </a:t>
            </a:r>
            <a:endParaRPr lang="en-US" sz="2400" smtClean="0">
              <a:solidFill>
                <a:srgbClr val="000000"/>
              </a:solidFill>
            </a:endParaRPr>
          </a:p>
        </p:txBody>
      </p:sp>
      <p:sp>
        <p:nvSpPr>
          <p:cNvPr id="30731" name="Rectangle 13"/>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32" name="Text Box 14"/>
          <p:cNvSpPr txBox="1">
            <a:spLocks noChangeArrowheads="1"/>
          </p:cNvSpPr>
          <p:nvPr/>
        </p:nvSpPr>
        <p:spPr bwMode="auto">
          <a:xfrm>
            <a:off x="4443413"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30733" name="Rectangle 15"/>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34" name="Text Box 16"/>
          <p:cNvSpPr txBox="1">
            <a:spLocks noChangeArrowheads="1"/>
          </p:cNvSpPr>
          <p:nvPr/>
        </p:nvSpPr>
        <p:spPr bwMode="auto">
          <a:xfrm>
            <a:off x="5164138"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0735" name="Rectangle 17"/>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36" name="Text Box 18"/>
          <p:cNvSpPr txBox="1">
            <a:spLocks noChangeArrowheads="1"/>
          </p:cNvSpPr>
          <p:nvPr/>
        </p:nvSpPr>
        <p:spPr bwMode="auto">
          <a:xfrm>
            <a:off x="588645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0737" name="Rectangle 19"/>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38" name="Text Box 20"/>
          <p:cNvSpPr txBox="1">
            <a:spLocks noChangeArrowheads="1"/>
          </p:cNvSpPr>
          <p:nvPr/>
        </p:nvSpPr>
        <p:spPr bwMode="auto">
          <a:xfrm>
            <a:off x="6607175"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0739" name="Rectangle 21"/>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0740" name="Text Box 22"/>
          <p:cNvSpPr txBox="1">
            <a:spLocks noChangeArrowheads="1"/>
          </p:cNvSpPr>
          <p:nvPr/>
        </p:nvSpPr>
        <p:spPr bwMode="auto">
          <a:xfrm>
            <a:off x="73279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0741" name="AutoShape 23"/>
          <p:cNvSpPr>
            <a:spLocks/>
          </p:cNvSpPr>
          <p:nvPr/>
        </p:nvSpPr>
        <p:spPr bwMode="auto">
          <a:xfrm rot="-5400000">
            <a:off x="1931987" y="35290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0742" name="Text Box 24"/>
          <p:cNvSpPr txBox="1">
            <a:spLocks noChangeArrowheads="1"/>
          </p:cNvSpPr>
          <p:nvPr/>
        </p:nvSpPr>
        <p:spPr bwMode="auto">
          <a:xfrm>
            <a:off x="13795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0743" name="AutoShape 25"/>
          <p:cNvSpPr>
            <a:spLocks/>
          </p:cNvSpPr>
          <p:nvPr/>
        </p:nvSpPr>
        <p:spPr bwMode="auto">
          <a:xfrm rot="-5400000">
            <a:off x="5537200" y="28082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0744" name="Text Box 26"/>
          <p:cNvSpPr txBox="1">
            <a:spLocks noChangeArrowheads="1"/>
          </p:cNvSpPr>
          <p:nvPr/>
        </p:nvSpPr>
        <p:spPr bwMode="auto">
          <a:xfrm>
            <a:off x="48037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0745" name="Text Box 10"/>
          <p:cNvSpPr txBox="1">
            <a:spLocks noChangeArrowheads="1"/>
          </p:cNvSpPr>
          <p:nvPr/>
        </p:nvSpPr>
        <p:spPr bwMode="auto">
          <a:xfrm>
            <a:off x="35179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0746" name="Text Box 8"/>
          <p:cNvSpPr txBox="1">
            <a:spLocks noChangeArrowheads="1"/>
          </p:cNvSpPr>
          <p:nvPr/>
        </p:nvSpPr>
        <p:spPr bwMode="auto">
          <a:xfrm>
            <a:off x="28321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0747" name="Text Box 6"/>
          <p:cNvSpPr txBox="1">
            <a:spLocks noChangeArrowheads="1"/>
          </p:cNvSpPr>
          <p:nvPr/>
        </p:nvSpPr>
        <p:spPr bwMode="auto">
          <a:xfrm>
            <a:off x="2070100" y="3925888"/>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Tree>
    <p:extLst>
      <p:ext uri="{BB962C8B-B14F-4D97-AF65-F5344CB8AC3E}">
        <p14:creationId xmlns:p14="http://schemas.microsoft.com/office/powerpoint/2010/main" val="231776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Insertion Sort (cont.)</a:t>
            </a:r>
          </a:p>
        </p:txBody>
      </p:sp>
      <p:sp>
        <p:nvSpPr>
          <p:cNvPr id="31746"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D12F21-F8E4-49D4-91FF-C1E1763AC1C9}" type="slidenum">
              <a:rPr lang="en-US">
                <a:solidFill>
                  <a:srgbClr val="000000"/>
                </a:solidFill>
              </a:rPr>
              <a:pPr eaLnBrk="1" hangingPunct="1"/>
              <a:t>57</a:t>
            </a:fld>
            <a:endParaRPr lang="en-US">
              <a:solidFill>
                <a:srgbClr val="000000"/>
              </a:solidFill>
            </a:endParaRPr>
          </a:p>
        </p:txBody>
      </p:sp>
      <p:sp>
        <p:nvSpPr>
          <p:cNvPr id="31748" name="Rectangle 3"/>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49" name="Text Box 4"/>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1750" name="Rectangle 5"/>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1" name="Rectangle 6"/>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2" name="Rectangle 7"/>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3" name="Rectangle 8"/>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4" name="Text Box 9"/>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17</a:t>
            </a:r>
            <a:r>
              <a:rPr lang="en-US" sz="2400" b="1" smtClean="0">
                <a:solidFill>
                  <a:srgbClr val="000000"/>
                </a:solidFill>
              </a:rPr>
              <a:t> </a:t>
            </a:r>
            <a:endParaRPr lang="en-US" sz="2400" smtClean="0">
              <a:solidFill>
                <a:srgbClr val="000000"/>
              </a:solidFill>
            </a:endParaRPr>
          </a:p>
        </p:txBody>
      </p:sp>
      <p:sp>
        <p:nvSpPr>
          <p:cNvPr id="31755" name="Rectangle 10"/>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6" name="Text Box 11"/>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31757" name="Rectangle 12"/>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58" name="Text Box 13"/>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1759" name="Rectangle 14"/>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60" name="Text Box 15"/>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1761" name="Rectangle 16"/>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62" name="Text Box 17"/>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1763" name="Rectangle 18"/>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1764" name="Text Box 19"/>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1765" name="AutoShape 20"/>
          <p:cNvSpPr>
            <a:spLocks/>
          </p:cNvSpPr>
          <p:nvPr/>
        </p:nvSpPr>
        <p:spPr bwMode="auto">
          <a:xfrm rot="-5400000">
            <a:off x="1931987" y="3529013"/>
            <a:ext cx="696913" cy="2884488"/>
          </a:xfrm>
          <a:prstGeom prst="leftBrace">
            <a:avLst>
              <a:gd name="adj1" fmla="val 34491"/>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1766" name="Text Box 21"/>
          <p:cNvSpPr txBox="1">
            <a:spLocks noChangeArrowheads="1"/>
          </p:cNvSpPr>
          <p:nvPr/>
        </p:nvSpPr>
        <p:spPr bwMode="auto">
          <a:xfrm>
            <a:off x="13795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1767" name="AutoShape 22"/>
          <p:cNvSpPr>
            <a:spLocks/>
          </p:cNvSpPr>
          <p:nvPr/>
        </p:nvSpPr>
        <p:spPr bwMode="auto">
          <a:xfrm rot="-5400000">
            <a:off x="5537200" y="2808288"/>
            <a:ext cx="696913" cy="4325937"/>
          </a:xfrm>
          <a:prstGeom prst="leftBrace">
            <a:avLst>
              <a:gd name="adj1" fmla="val 517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1768" name="Text Box 23"/>
          <p:cNvSpPr txBox="1">
            <a:spLocks noChangeArrowheads="1"/>
          </p:cNvSpPr>
          <p:nvPr/>
        </p:nvSpPr>
        <p:spPr bwMode="auto">
          <a:xfrm>
            <a:off x="48037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1769" name="Text Box 24"/>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1770" name="Text Box 25"/>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1771" name="Text Box 26"/>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Tree>
    <p:extLst>
      <p:ext uri="{BB962C8B-B14F-4D97-AF65-F5344CB8AC3E}">
        <p14:creationId xmlns:p14="http://schemas.microsoft.com/office/powerpoint/2010/main" val="400420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Insertion Sort (cont.)</a:t>
            </a:r>
          </a:p>
        </p:txBody>
      </p:sp>
      <p:sp>
        <p:nvSpPr>
          <p:cNvPr id="32770"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B30B0D-34D3-4B4F-A2A4-9D3FD7C30200}" type="slidenum">
              <a:rPr lang="en-US">
                <a:solidFill>
                  <a:srgbClr val="000000"/>
                </a:solidFill>
              </a:rPr>
              <a:pPr eaLnBrk="1" hangingPunct="1"/>
              <a:t>58</a:t>
            </a:fld>
            <a:endParaRPr lang="en-US">
              <a:solidFill>
                <a:srgbClr val="000000"/>
              </a:solidFill>
            </a:endParaRPr>
          </a:p>
        </p:txBody>
      </p:sp>
      <p:sp>
        <p:nvSpPr>
          <p:cNvPr id="32772" name="AutoShape 20"/>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2773" name="Text Box 21"/>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2774" name="AutoShape 22"/>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2775" name="Text Box 23"/>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2776" name="Rectangle 28"/>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77" name="Text Box 29"/>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2778" name="Rectangle 30"/>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79" name="Rectangle 31"/>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0" name="Rectangle 32"/>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1" name="Rectangle 33"/>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2" name="Text Box 34"/>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2783" name="Rectangle 35"/>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4" name="Text Box 36"/>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32785" name="Rectangle 37"/>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6" name="Text Box 38"/>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2787" name="Rectangle 39"/>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88" name="Text Box 40"/>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2789" name="Rectangle 41"/>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90" name="Text Box 42"/>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2791" name="Rectangle 43"/>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2792" name="Text Box 44"/>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2793" name="Text Box 45"/>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2794" name="Text Box 46"/>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2795" name="Text Box 47"/>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Tree>
    <p:extLst>
      <p:ext uri="{BB962C8B-B14F-4D97-AF65-F5344CB8AC3E}">
        <p14:creationId xmlns:p14="http://schemas.microsoft.com/office/powerpoint/2010/main" val="2984531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Insertion Sort (cont.)</a:t>
            </a:r>
          </a:p>
        </p:txBody>
      </p:sp>
      <p:sp>
        <p:nvSpPr>
          <p:cNvPr id="33794"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5E37D8-967D-43DE-A428-FB7D9E4A0546}" type="slidenum">
              <a:rPr lang="en-US">
                <a:solidFill>
                  <a:srgbClr val="000000"/>
                </a:solidFill>
              </a:rPr>
              <a:pPr eaLnBrk="1" hangingPunct="1"/>
              <a:t>59</a:t>
            </a:fld>
            <a:endParaRPr lang="en-US">
              <a:solidFill>
                <a:srgbClr val="000000"/>
              </a:solidFill>
            </a:endParaRPr>
          </a:p>
        </p:txBody>
      </p:sp>
      <p:sp>
        <p:nvSpPr>
          <p:cNvPr id="33796" name="AutoShape 20"/>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3797" name="Text Box 21"/>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3798" name="AutoShape 22"/>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3799" name="Text Box 23"/>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3800" name="Text Box 27"/>
          <p:cNvSpPr txBox="1">
            <a:spLocks noChangeArrowheads="1"/>
          </p:cNvSpPr>
          <p:nvPr/>
        </p:nvSpPr>
        <p:spPr bwMode="auto">
          <a:xfrm>
            <a:off x="1143000" y="1600200"/>
            <a:ext cx="7010400" cy="1196975"/>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FF3300"/>
                </a:solidFill>
              </a:rPr>
              <a:t>On each iteration of insertion sort, the sorted section grows by 1, and the unsorted section shrinks by 1, until the array is sorted.</a:t>
            </a:r>
          </a:p>
        </p:txBody>
      </p:sp>
      <p:sp>
        <p:nvSpPr>
          <p:cNvPr id="33801" name="Rectangle 28"/>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2" name="Text Box 29"/>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3803" name="Rectangle 30"/>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4" name="Rectangle 31"/>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5" name="Rectangle 32"/>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6" name="Rectangle 33"/>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7" name="Text Box 34"/>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3808" name="Rectangle 35"/>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09" name="Text Box 36"/>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33810" name="Rectangle 37"/>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11" name="Text Box 38"/>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3812" name="Rectangle 39"/>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13" name="Text Box 40"/>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3814" name="Rectangle 41"/>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15" name="Text Box 42"/>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3816" name="Rectangle 43"/>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3817" name="Text Box 44"/>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3818" name="Text Box 45"/>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3819" name="Text Box 46"/>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3820" name="Text Box 47"/>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Tree>
    <p:extLst>
      <p:ext uri="{BB962C8B-B14F-4D97-AF65-F5344CB8AC3E}">
        <p14:creationId xmlns:p14="http://schemas.microsoft.com/office/powerpoint/2010/main" val="958693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635" name="Rectangle 10"/>
          <p:cNvSpPr>
            <a:spLocks noGrp="1" noChangeArrowheads="1"/>
          </p:cNvSpPr>
          <p:nvPr>
            <p:ph idx="1"/>
          </p:nvPr>
        </p:nvSpPr>
        <p:spPr/>
        <p:txBody>
          <a:bodyPr/>
          <a:lstStyle/>
          <a:p>
            <a:pPr eaLnBrk="1" hangingPunct="1"/>
            <a:r>
              <a:rPr lang="en-US" altLang="en-US" u="sng" dirty="0" smtClean="0"/>
              <a:t>Selection sort algorithm</a:t>
            </a:r>
            <a:r>
              <a:rPr lang="en-US" altLang="en-US" dirty="0" smtClean="0"/>
              <a:t>: rearrange list by selecting an element and moving it to its proper position</a:t>
            </a:r>
          </a:p>
          <a:p>
            <a:pPr eaLnBrk="1" hangingPunct="1"/>
            <a:r>
              <a:rPr lang="en-US" altLang="en-US" dirty="0" smtClean="0"/>
              <a:t>Find the smallest (or largest) element and move it to the beginning (end) of the list</a:t>
            </a:r>
          </a:p>
          <a:p>
            <a:pPr eaLnBrk="1" hangingPunct="1"/>
            <a:r>
              <a:rPr lang="en-US" altLang="en-US" dirty="0" smtClean="0"/>
              <a:t>Can also be applied to linked lists</a:t>
            </a:r>
          </a:p>
        </p:txBody>
      </p:sp>
      <p:sp>
        <p:nvSpPr>
          <p:cNvPr id="696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02F843-A21F-4225-9931-D532D66296F7}" type="slidenum">
              <a:rPr lang="en-US" altLang="en-US" sz="1200" smtClean="0">
                <a:solidFill>
                  <a:prstClr val="white"/>
                </a:solidFill>
                <a:latin typeface="Arial" panose="020B0604020202020204" pitchFamily="34" charset="0"/>
              </a:rPr>
              <a:pPr>
                <a:spcBef>
                  <a:spcPct val="0"/>
                </a:spcBef>
                <a:buFontTx/>
                <a:buNone/>
              </a:pPr>
              <a:t>6</a:t>
            </a:fld>
            <a:endParaRPr lang="en-US" altLang="en-US" sz="1200" smtClean="0">
              <a:solidFill>
                <a:prstClr val="white"/>
              </a:solidFill>
              <a:latin typeface="Arial" panose="020B0604020202020204" pitchFamily="34" charset="0"/>
            </a:endParaRPr>
          </a:p>
        </p:txBody>
      </p:sp>
      <p:sp>
        <p:nvSpPr>
          <p:cNvPr id="69634" name="Rectangle 9"/>
          <p:cNvSpPr>
            <a:spLocks noGrp="1" noChangeArrowheads="1"/>
          </p:cNvSpPr>
          <p:nvPr>
            <p:ph type="title"/>
          </p:nvPr>
        </p:nvSpPr>
        <p:spPr/>
        <p:txBody>
          <a:bodyPr/>
          <a:lstStyle/>
          <a:p>
            <a:pPr eaLnBrk="1" hangingPunct="1"/>
            <a:r>
              <a:rPr lang="en-US" altLang="en-US" dirty="0" smtClean="0"/>
              <a:t>Selection Sort: Array-Based Lists</a:t>
            </a:r>
          </a:p>
        </p:txBody>
      </p:sp>
    </p:spTree>
    <p:extLst>
      <p:ext uri="{BB962C8B-B14F-4D97-AF65-F5344CB8AC3E}">
        <p14:creationId xmlns:p14="http://schemas.microsoft.com/office/powerpoint/2010/main" val="21927967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Insertion Sort (cont.)</a:t>
            </a:r>
          </a:p>
        </p:txBody>
      </p:sp>
      <p:sp>
        <p:nvSpPr>
          <p:cNvPr id="34818"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214D98-6FAF-4923-A80F-B199435CF3A7}" type="slidenum">
              <a:rPr lang="en-US">
                <a:solidFill>
                  <a:srgbClr val="000000"/>
                </a:solidFill>
              </a:rPr>
              <a:pPr eaLnBrk="1" hangingPunct="1"/>
              <a:t>60</a:t>
            </a:fld>
            <a:endParaRPr lang="en-US">
              <a:solidFill>
                <a:srgbClr val="000000"/>
              </a:solidFill>
            </a:endParaRPr>
          </a:p>
        </p:txBody>
      </p:sp>
      <p:sp>
        <p:nvSpPr>
          <p:cNvPr id="34820" name="AutoShape 20"/>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4821" name="Text Box 21"/>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4822" name="AutoShape 22"/>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4823" name="Text Box 23"/>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4824" name="Text Box 28"/>
          <p:cNvSpPr txBox="1">
            <a:spLocks noChangeArrowheads="1"/>
          </p:cNvSpPr>
          <p:nvPr/>
        </p:nvSpPr>
        <p:spPr bwMode="auto">
          <a:xfrm>
            <a:off x="2971800" y="1676400"/>
            <a:ext cx="4191000" cy="1196975"/>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FF3300"/>
                </a:solidFill>
              </a:rPr>
              <a:t>16 would be the next value to be “inserted”, giving insertion sort its name</a:t>
            </a:r>
          </a:p>
        </p:txBody>
      </p:sp>
      <p:sp>
        <p:nvSpPr>
          <p:cNvPr id="34825" name="Line 29"/>
          <p:cNvSpPr>
            <a:spLocks noChangeShapeType="1"/>
          </p:cNvSpPr>
          <p:nvPr/>
        </p:nvSpPr>
        <p:spPr bwMode="auto">
          <a:xfrm>
            <a:off x="4800600" y="2819400"/>
            <a:ext cx="0" cy="9144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4826" name="Rectangle 3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27" name="Text Box 3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4828" name="Rectangle 3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29" name="Rectangle 3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0" name="Rectangle 3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1" name="Rectangle 3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2" name="Text Box 3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4833" name="Rectangle 3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4" name="Text Box 38"/>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a:t>
            </a:r>
            <a:r>
              <a:rPr lang="en-US" sz="2400" b="1" smtClean="0">
                <a:solidFill>
                  <a:srgbClr val="000000"/>
                </a:solidFill>
              </a:rPr>
              <a:t> </a:t>
            </a:r>
            <a:endParaRPr lang="en-US" sz="2400" smtClean="0">
              <a:solidFill>
                <a:srgbClr val="000000"/>
              </a:solidFill>
            </a:endParaRPr>
          </a:p>
        </p:txBody>
      </p:sp>
      <p:sp>
        <p:nvSpPr>
          <p:cNvPr id="34835" name="Rectangle 3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6" name="Text Box 4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4837" name="Rectangle 4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38" name="Text Box 4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4839" name="Rectangle 4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40" name="Text Box 4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4841" name="Rectangle 4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4842" name="Text Box 4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4843" name="Text Box 47"/>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4844" name="Text Box 4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4845" name="Text Box 4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Tree>
    <p:extLst>
      <p:ext uri="{BB962C8B-B14F-4D97-AF65-F5344CB8AC3E}">
        <p14:creationId xmlns:p14="http://schemas.microsoft.com/office/powerpoint/2010/main" val="99929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Insertion Sort (cont.)</a:t>
            </a:r>
          </a:p>
        </p:txBody>
      </p:sp>
      <p:sp>
        <p:nvSpPr>
          <p:cNvPr id="35842"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3840FA-180F-46EE-9F5E-CBE5C2CC7ECF}" type="slidenum">
              <a:rPr lang="en-US">
                <a:solidFill>
                  <a:srgbClr val="000000"/>
                </a:solidFill>
              </a:rPr>
              <a:pPr eaLnBrk="1" hangingPunct="1"/>
              <a:t>61</a:t>
            </a:fld>
            <a:endParaRPr lang="en-US">
              <a:solidFill>
                <a:srgbClr val="000000"/>
              </a:solidFill>
            </a:endParaRPr>
          </a:p>
        </p:txBody>
      </p:sp>
      <p:sp>
        <p:nvSpPr>
          <p:cNvPr id="35844" name="AutoShape 20"/>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5845" name="Text Box 21"/>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5846" name="AutoShape 22"/>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5847" name="Text Box 23"/>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5848" name="Text Box 30"/>
          <p:cNvSpPr txBox="1">
            <a:spLocks noChangeArrowheads="1"/>
          </p:cNvSpPr>
          <p:nvPr/>
        </p:nvSpPr>
        <p:spPr bwMode="auto">
          <a:xfrm>
            <a:off x="533400" y="2743200"/>
            <a:ext cx="8229600" cy="83185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FF3300"/>
                </a:solidFill>
              </a:rPr>
              <a:t>In the algorithm, j is used to mark the index of the next element to be inserted.</a:t>
            </a:r>
          </a:p>
        </p:txBody>
      </p:sp>
      <p:sp>
        <p:nvSpPr>
          <p:cNvPr id="35849" name="Freeform 31"/>
          <p:cNvSpPr>
            <a:spLocks/>
          </p:cNvSpPr>
          <p:nvPr/>
        </p:nvSpPr>
        <p:spPr bwMode="auto">
          <a:xfrm>
            <a:off x="6096000" y="1308100"/>
            <a:ext cx="1981200" cy="1435100"/>
          </a:xfrm>
          <a:custGeom>
            <a:avLst/>
            <a:gdLst>
              <a:gd name="T0" fmla="*/ 1981200 w 960"/>
              <a:gd name="T1" fmla="*/ 1435100 h 904"/>
              <a:gd name="T2" fmla="*/ 1485900 w 960"/>
              <a:gd name="T3" fmla="*/ 215900 h 904"/>
              <a:gd name="T4" fmla="*/ 0 w 960"/>
              <a:gd name="T5" fmla="*/ 139700 h 904"/>
              <a:gd name="T6" fmla="*/ 0 60000 65536"/>
              <a:gd name="T7" fmla="*/ 0 60000 65536"/>
              <a:gd name="T8" fmla="*/ 0 60000 65536"/>
            </a:gdLst>
            <a:ahLst/>
            <a:cxnLst>
              <a:cxn ang="T6">
                <a:pos x="T0" y="T1"/>
              </a:cxn>
              <a:cxn ang="T7">
                <a:pos x="T2" y="T3"/>
              </a:cxn>
              <a:cxn ang="T8">
                <a:pos x="T4" y="T5"/>
              </a:cxn>
            </a:cxnLst>
            <a:rect l="0" t="0" r="r" b="b"/>
            <a:pathLst>
              <a:path w="960" h="904">
                <a:moveTo>
                  <a:pt x="960" y="904"/>
                </a:moveTo>
                <a:cubicBezTo>
                  <a:pt x="920" y="588"/>
                  <a:pt x="880" y="272"/>
                  <a:pt x="720" y="136"/>
                </a:cubicBezTo>
                <a:cubicBezTo>
                  <a:pt x="560" y="0"/>
                  <a:pt x="128" y="96"/>
                  <a:pt x="0" y="88"/>
                </a:cubicBezTo>
              </a:path>
            </a:pathLst>
          </a:custGeom>
          <a:noFill/>
          <a:ln w="3810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35850" name="Rectangle 32"/>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1" name="Text Box 33"/>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5852" name="Rectangle 34"/>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3" name="Rectangle 35"/>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4" name="Rectangle 36"/>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5" name="Rectangle 37"/>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6" name="Text Box 38"/>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5857" name="Rectangle 39"/>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58" name="Text Box 40"/>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a:t>
            </a:r>
            <a:r>
              <a:rPr lang="en-US" sz="2400" b="1" smtClean="0">
                <a:solidFill>
                  <a:srgbClr val="000000"/>
                </a:solidFill>
              </a:rPr>
              <a:t> </a:t>
            </a:r>
            <a:endParaRPr lang="en-US" sz="2400" smtClean="0">
              <a:solidFill>
                <a:srgbClr val="000000"/>
              </a:solidFill>
            </a:endParaRPr>
          </a:p>
        </p:txBody>
      </p:sp>
      <p:sp>
        <p:nvSpPr>
          <p:cNvPr id="35859" name="Rectangle 41"/>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60" name="Text Box 42"/>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5861" name="Rectangle 43"/>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62" name="Text Box 44"/>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5863" name="Rectangle 45"/>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64" name="Text Box 46"/>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5865" name="Rectangle 47"/>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5866" name="Text Box 48"/>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5867" name="Text Box 49"/>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5868" name="Text Box 50"/>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5869" name="Text Box 51"/>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35870" name="Text Box 52"/>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FF33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Tree>
    <p:extLst>
      <p:ext uri="{BB962C8B-B14F-4D97-AF65-F5344CB8AC3E}">
        <p14:creationId xmlns:p14="http://schemas.microsoft.com/office/powerpoint/2010/main" val="31347321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Insertion Sort (cont.)</a:t>
            </a:r>
          </a:p>
        </p:txBody>
      </p:sp>
      <p:sp>
        <p:nvSpPr>
          <p:cNvPr id="36866"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7CBEFA-4E24-4A67-9C54-9F68B4D1AB3B}" type="slidenum">
              <a:rPr lang="en-US">
                <a:solidFill>
                  <a:srgbClr val="000000"/>
                </a:solidFill>
              </a:rPr>
              <a:pPr eaLnBrk="1" hangingPunct="1"/>
              <a:t>62</a:t>
            </a:fld>
            <a:endParaRPr lang="en-US">
              <a:solidFill>
                <a:srgbClr val="000000"/>
              </a:solidFill>
            </a:endParaRPr>
          </a:p>
        </p:txBody>
      </p:sp>
      <p:sp>
        <p:nvSpPr>
          <p:cNvPr id="36868" name="AutoShape 20"/>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6869" name="Text Box 21"/>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6870" name="AutoShape 22"/>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6871" name="Text Box 23"/>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6872" name="Text Box 30"/>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36873" name="Text Box 31"/>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36874" name="Rectangle 32"/>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75" name="Text Box 33"/>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6876" name="Rectangle 34"/>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77" name="Rectangle 35"/>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78" name="Rectangle 36"/>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79" name="Rectangle 37"/>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80" name="Text Box 38"/>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6881" name="Rectangle 39"/>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82" name="Text Box 40"/>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36883" name="Rectangle 41"/>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84" name="Text Box 42"/>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6885" name="Rectangle 43"/>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86" name="Text Box 44"/>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6887" name="Rectangle 45"/>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88" name="Text Box 46"/>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6889" name="Rectangle 47"/>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6890" name="Text Box 48"/>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6891" name="Text Box 49"/>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6892" name="Text Box 50"/>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6893" name="Text Box 51"/>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36894" name="Text Box 52"/>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FF33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Tree>
    <p:extLst>
      <p:ext uri="{BB962C8B-B14F-4D97-AF65-F5344CB8AC3E}">
        <p14:creationId xmlns:p14="http://schemas.microsoft.com/office/powerpoint/2010/main" val="24374198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Insertion Sort (cont.)</a:t>
            </a:r>
          </a:p>
        </p:txBody>
      </p:sp>
      <p:sp>
        <p:nvSpPr>
          <p:cNvPr id="37890"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53183F-AF78-4B0E-80EB-72FF8D6EBB4B}" type="slidenum">
              <a:rPr lang="en-US">
                <a:solidFill>
                  <a:srgbClr val="000000"/>
                </a:solidFill>
              </a:rPr>
              <a:pPr eaLnBrk="1" hangingPunct="1"/>
              <a:t>63</a:t>
            </a:fld>
            <a:endParaRPr lang="en-US">
              <a:solidFill>
                <a:srgbClr val="000000"/>
              </a:solidFill>
            </a:endParaRPr>
          </a:p>
        </p:txBody>
      </p:sp>
      <p:sp>
        <p:nvSpPr>
          <p:cNvPr id="3789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789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789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789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7896"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37897"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37898"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899"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7900"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1"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2"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3"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4"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7905"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6" name="Text Box 18"/>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37907"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08"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7909"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10"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7911"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12"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7913"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7914"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7915" name="Text Box 27"/>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7916"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7917"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37918" name="Text Box 30"/>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2400" smtClean="0">
                <a:solidFill>
                  <a:srgbClr val="FF33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Tree>
    <p:extLst>
      <p:ext uri="{BB962C8B-B14F-4D97-AF65-F5344CB8AC3E}">
        <p14:creationId xmlns:p14="http://schemas.microsoft.com/office/powerpoint/2010/main" val="2230637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Insertion Sort (cont.)</a:t>
            </a:r>
          </a:p>
        </p:txBody>
      </p:sp>
      <p:sp>
        <p:nvSpPr>
          <p:cNvPr id="38914" name="Slide Number Placeholder 5"/>
          <p:cNvSpPr>
            <a:spLocks noGrp="1"/>
          </p:cNvSpPr>
          <p:nvPr>
            <p:ph type="sldNum" sz="quarter" idx="1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1526F0-1402-43DE-A953-87AE312808B9}" type="slidenum">
              <a:rPr lang="en-US">
                <a:solidFill>
                  <a:srgbClr val="000000"/>
                </a:solidFill>
              </a:rPr>
              <a:pPr eaLnBrk="1" hangingPunct="1"/>
              <a:t>64</a:t>
            </a:fld>
            <a:endParaRPr lang="en-US">
              <a:solidFill>
                <a:srgbClr val="000000"/>
              </a:solidFill>
            </a:endParaRPr>
          </a:p>
        </p:txBody>
      </p:sp>
      <p:sp>
        <p:nvSpPr>
          <p:cNvPr id="3891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891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891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891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8920"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38921"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38922"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23"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8924"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25"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26"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27"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28"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8929"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30" name="Text Box 18"/>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38931"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32"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8933"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34"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8935"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36"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8937"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8938"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8939" name="Text Box 27"/>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8940"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8941"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38942"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
        <p:nvSpPr>
          <p:cNvPr id="38943" name="Text Box 31"/>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2400" smtClean="0">
                <a:solidFill>
                  <a:srgbClr val="FF33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Tree>
    <p:extLst>
      <p:ext uri="{BB962C8B-B14F-4D97-AF65-F5344CB8AC3E}">
        <p14:creationId xmlns:p14="http://schemas.microsoft.com/office/powerpoint/2010/main" val="13203562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F7F3B0-BF1D-405B-A2BB-E11113318EF4}" type="slidenum">
              <a:rPr lang="en-US">
                <a:solidFill>
                  <a:srgbClr val="000000"/>
                </a:solidFill>
              </a:rPr>
              <a:pPr eaLnBrk="1" hangingPunct="1"/>
              <a:t>65</a:t>
            </a:fld>
            <a:endParaRPr lang="en-US">
              <a:solidFill>
                <a:srgbClr val="000000"/>
              </a:solidFill>
            </a:endParaRPr>
          </a:p>
        </p:txBody>
      </p:sp>
      <p:sp>
        <p:nvSpPr>
          <p:cNvPr id="39939" name="Rectangle 2"/>
          <p:cNvSpPr>
            <a:spLocks noGrp="1" noChangeArrowheads="1"/>
          </p:cNvSpPr>
          <p:nvPr>
            <p:ph type="title"/>
          </p:nvPr>
        </p:nvSpPr>
        <p:spPr/>
        <p:txBody>
          <a:bodyPr/>
          <a:lstStyle/>
          <a:p>
            <a:pPr eaLnBrk="1" hangingPunct="1"/>
            <a:r>
              <a:rPr lang="en-US" smtClean="0"/>
              <a:t>Insertion Sort (cont.)</a:t>
            </a:r>
          </a:p>
        </p:txBody>
      </p:sp>
      <p:sp>
        <p:nvSpPr>
          <p:cNvPr id="3994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994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3994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3994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3994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3994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3994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3994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4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3994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3"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3995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5" name="Text Box 18"/>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3995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3995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5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3996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6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3996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3996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39964" name="Text Box 27"/>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39965"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39966"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39967"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5241965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28EB7B-D777-4B20-B231-108BA3CED20F}" type="slidenum">
              <a:rPr lang="en-US">
                <a:solidFill>
                  <a:srgbClr val="000000"/>
                </a:solidFill>
              </a:rPr>
              <a:pPr eaLnBrk="1" hangingPunct="1"/>
              <a:t>66</a:t>
            </a:fld>
            <a:endParaRPr lang="en-US">
              <a:solidFill>
                <a:srgbClr val="000000"/>
              </a:solidFill>
            </a:endParaRPr>
          </a:p>
        </p:txBody>
      </p:sp>
      <p:sp>
        <p:nvSpPr>
          <p:cNvPr id="40963" name="Rectangle 2"/>
          <p:cNvSpPr>
            <a:spLocks noGrp="1" noChangeArrowheads="1"/>
          </p:cNvSpPr>
          <p:nvPr>
            <p:ph type="title"/>
          </p:nvPr>
        </p:nvSpPr>
        <p:spPr/>
        <p:txBody>
          <a:bodyPr/>
          <a:lstStyle/>
          <a:p>
            <a:pPr eaLnBrk="1" hangingPunct="1"/>
            <a:r>
              <a:rPr lang="en-US" smtClean="0"/>
              <a:t>Insertion Sort (cont.)</a:t>
            </a:r>
          </a:p>
        </p:txBody>
      </p:sp>
      <p:sp>
        <p:nvSpPr>
          <p:cNvPr id="4096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096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096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096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096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096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097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097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097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7"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097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79" name="Text Box 18"/>
          <p:cNvSpPr txBox="1">
            <a:spLocks noChangeArrowheads="1"/>
          </p:cNvSpPr>
          <p:nvPr/>
        </p:nvSpPr>
        <p:spPr bwMode="auto">
          <a:xfrm>
            <a:off x="4443413"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098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8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098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8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098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8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098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098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0988" name="Text Box 27"/>
          <p:cNvSpPr txBox="1">
            <a:spLocks noChangeArrowheads="1"/>
          </p:cNvSpPr>
          <p:nvPr/>
        </p:nvSpPr>
        <p:spPr bwMode="auto">
          <a:xfrm>
            <a:off x="3670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0989"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0990"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0991"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7756831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14AF0B-1035-4C1C-BB4C-400C79110E18}" type="slidenum">
              <a:rPr lang="en-US">
                <a:solidFill>
                  <a:srgbClr val="000000"/>
                </a:solidFill>
              </a:rPr>
              <a:pPr eaLnBrk="1" hangingPunct="1"/>
              <a:t>67</a:t>
            </a:fld>
            <a:endParaRPr lang="en-US">
              <a:solidFill>
                <a:srgbClr val="000000"/>
              </a:solidFill>
            </a:endParaRPr>
          </a:p>
        </p:txBody>
      </p:sp>
      <p:sp>
        <p:nvSpPr>
          <p:cNvPr id="41987" name="Rectangle 2"/>
          <p:cNvSpPr>
            <a:spLocks noGrp="1" noChangeArrowheads="1"/>
          </p:cNvSpPr>
          <p:nvPr>
            <p:ph type="title"/>
          </p:nvPr>
        </p:nvSpPr>
        <p:spPr/>
        <p:txBody>
          <a:bodyPr/>
          <a:lstStyle/>
          <a:p>
            <a:pPr eaLnBrk="1" hangingPunct="1"/>
            <a:r>
              <a:rPr lang="en-US" smtClean="0"/>
              <a:t>Insertion Sort (cont.)</a:t>
            </a:r>
          </a:p>
        </p:txBody>
      </p:sp>
      <p:sp>
        <p:nvSpPr>
          <p:cNvPr id="4198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198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199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199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199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199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199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199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199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199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199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199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1"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200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3" name="Text Box 18"/>
          <p:cNvSpPr txBox="1">
            <a:spLocks noChangeArrowheads="1"/>
          </p:cNvSpPr>
          <p:nvPr/>
        </p:nvSpPr>
        <p:spPr bwMode="auto">
          <a:xfrm>
            <a:off x="43434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200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200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200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0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201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201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2012" name="Text Box 27"/>
          <p:cNvSpPr txBox="1">
            <a:spLocks noChangeArrowheads="1"/>
          </p:cNvSpPr>
          <p:nvPr/>
        </p:nvSpPr>
        <p:spPr bwMode="auto">
          <a:xfrm>
            <a:off x="3822700" y="39814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2013"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2014"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2015"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09234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044F21-D4C4-4496-900C-EB1611C4EDD9}" type="slidenum">
              <a:rPr lang="en-US">
                <a:solidFill>
                  <a:srgbClr val="000000"/>
                </a:solidFill>
              </a:rPr>
              <a:pPr eaLnBrk="1" hangingPunct="1"/>
              <a:t>68</a:t>
            </a:fld>
            <a:endParaRPr lang="en-US">
              <a:solidFill>
                <a:srgbClr val="000000"/>
              </a:solidFill>
            </a:endParaRPr>
          </a:p>
        </p:txBody>
      </p:sp>
      <p:sp>
        <p:nvSpPr>
          <p:cNvPr id="43011" name="Rectangle 2"/>
          <p:cNvSpPr>
            <a:spLocks noGrp="1" noChangeArrowheads="1"/>
          </p:cNvSpPr>
          <p:nvPr>
            <p:ph type="title"/>
          </p:nvPr>
        </p:nvSpPr>
        <p:spPr/>
        <p:txBody>
          <a:bodyPr/>
          <a:lstStyle/>
          <a:p>
            <a:pPr eaLnBrk="1" hangingPunct="1"/>
            <a:r>
              <a:rPr lang="en-US" smtClean="0"/>
              <a:t>Insertion Sort (cont.)</a:t>
            </a:r>
          </a:p>
        </p:txBody>
      </p:sp>
      <p:sp>
        <p:nvSpPr>
          <p:cNvPr id="4301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301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301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301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301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301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301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301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302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5"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302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7" name="Text Box 18"/>
          <p:cNvSpPr txBox="1">
            <a:spLocks noChangeArrowheads="1"/>
          </p:cNvSpPr>
          <p:nvPr/>
        </p:nvSpPr>
        <p:spPr bwMode="auto">
          <a:xfrm>
            <a:off x="39624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302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2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303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3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303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3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303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303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3036" name="Text Box 27"/>
          <p:cNvSpPr txBox="1">
            <a:spLocks noChangeArrowheads="1"/>
          </p:cNvSpPr>
          <p:nvPr/>
        </p:nvSpPr>
        <p:spPr bwMode="auto">
          <a:xfrm>
            <a:off x="4203700" y="39814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3037"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3038"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3039"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2821430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052E0D-D9C2-4545-8739-14B43B4E75AC}" type="slidenum">
              <a:rPr lang="en-US">
                <a:solidFill>
                  <a:srgbClr val="000000"/>
                </a:solidFill>
              </a:rPr>
              <a:pPr eaLnBrk="1" hangingPunct="1"/>
              <a:t>69</a:t>
            </a:fld>
            <a:endParaRPr lang="en-US">
              <a:solidFill>
                <a:srgbClr val="000000"/>
              </a:solidFill>
            </a:endParaRPr>
          </a:p>
        </p:txBody>
      </p:sp>
      <p:sp>
        <p:nvSpPr>
          <p:cNvPr id="44035" name="Rectangle 2"/>
          <p:cNvSpPr>
            <a:spLocks noGrp="1" noChangeArrowheads="1"/>
          </p:cNvSpPr>
          <p:nvPr>
            <p:ph type="title"/>
          </p:nvPr>
        </p:nvSpPr>
        <p:spPr/>
        <p:txBody>
          <a:bodyPr/>
          <a:lstStyle/>
          <a:p>
            <a:pPr eaLnBrk="1" hangingPunct="1"/>
            <a:r>
              <a:rPr lang="en-US" smtClean="0"/>
              <a:t>Insertion Sort (cont.)</a:t>
            </a:r>
          </a:p>
        </p:txBody>
      </p:sp>
      <p:sp>
        <p:nvSpPr>
          <p:cNvPr id="4403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403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403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403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404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404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404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404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4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404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4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4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4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49"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405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51" name="Text Box 1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405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5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405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5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405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5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405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405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406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4061"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4062"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4063"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57839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Sorting an Array of Integers</a:t>
            </a:r>
          </a:p>
        </p:txBody>
      </p:sp>
      <p:sp>
        <p:nvSpPr>
          <p:cNvPr id="3075" name="Rectangle 3"/>
          <p:cNvSpPr>
            <a:spLocks noGrp="1" noChangeArrowheads="1"/>
          </p:cNvSpPr>
          <p:nvPr>
            <p:ph type="body" sz="half" idx="1"/>
          </p:nvPr>
        </p:nvSpPr>
        <p:spPr>
          <a:xfrm>
            <a:off x="685800" y="1981200"/>
            <a:ext cx="2435225" cy="4676775"/>
          </a:xfrm>
          <a:noFill/>
          <a:extLst>
            <a:ext uri="{909E8E84-426E-40DD-AFC4-6F175D3DCCD1}">
              <a14:hiddenFill xmlns:a14="http://schemas.microsoft.com/office/drawing/2010/main">
                <a:solidFill>
                  <a:srgbClr val="FFFFFF"/>
                </a:solidFill>
              </a14:hiddenFill>
            </a:ext>
          </a:extLst>
        </p:spPr>
        <p:txBody>
          <a:bodyPr/>
          <a:lstStyle/>
          <a:p>
            <a:r>
              <a:rPr lang="en-US" smtClean="0">
                <a:effectLst/>
              </a:rPr>
              <a:t>The picture shows an array of six integers that we want to sort from smallest to largest</a:t>
            </a:r>
          </a:p>
        </p:txBody>
      </p:sp>
      <p:graphicFrame>
        <p:nvGraphicFramePr>
          <p:cNvPr id="3076" name="Object 4"/>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107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5"/>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3570274977"/>
      </p:ext>
    </p:extLst>
  </p:cSld>
  <p:clrMapOvr>
    <a:masterClrMapping/>
  </p:clrMapOvr>
  <p:transition>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64835E-A4A9-40A2-A5D1-224101F9D4E0}" type="slidenum">
              <a:rPr lang="en-US">
                <a:solidFill>
                  <a:srgbClr val="000000"/>
                </a:solidFill>
              </a:rPr>
              <a:pPr eaLnBrk="1" hangingPunct="1"/>
              <a:t>70</a:t>
            </a:fld>
            <a:endParaRPr lang="en-US">
              <a:solidFill>
                <a:srgbClr val="000000"/>
              </a:solidFill>
            </a:endParaRPr>
          </a:p>
        </p:txBody>
      </p:sp>
      <p:sp>
        <p:nvSpPr>
          <p:cNvPr id="45059" name="Rectangle 2"/>
          <p:cNvSpPr>
            <a:spLocks noGrp="1" noChangeArrowheads="1"/>
          </p:cNvSpPr>
          <p:nvPr>
            <p:ph type="title"/>
          </p:nvPr>
        </p:nvSpPr>
        <p:spPr/>
        <p:txBody>
          <a:bodyPr/>
          <a:lstStyle/>
          <a:p>
            <a:pPr eaLnBrk="1" hangingPunct="1"/>
            <a:r>
              <a:rPr lang="en-US" smtClean="0"/>
              <a:t>Insertion Sort (cont.)</a:t>
            </a:r>
          </a:p>
        </p:txBody>
      </p:sp>
      <p:sp>
        <p:nvSpPr>
          <p:cNvPr id="4506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506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506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506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506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4506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506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506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6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506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3"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507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5" name="Text Box 1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507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507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7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508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8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508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508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508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5085"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5086"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5087" name="Text Box 30"/>
          <p:cNvSpPr txBox="1">
            <a:spLocks noChangeArrowheads="1"/>
          </p:cNvSpPr>
          <p:nvPr/>
        </p:nvSpPr>
        <p:spPr bwMode="auto">
          <a:xfrm>
            <a:off x="3962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4973235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D336C3-75D1-44DA-9758-5E484A13B216}" type="slidenum">
              <a:rPr lang="en-US">
                <a:solidFill>
                  <a:srgbClr val="000000"/>
                </a:solidFill>
              </a:rPr>
              <a:pPr eaLnBrk="1" hangingPunct="1"/>
              <a:t>71</a:t>
            </a:fld>
            <a:endParaRPr lang="en-US">
              <a:solidFill>
                <a:srgbClr val="000000"/>
              </a:solidFill>
            </a:endParaRPr>
          </a:p>
        </p:txBody>
      </p:sp>
      <p:sp>
        <p:nvSpPr>
          <p:cNvPr id="46083" name="Rectangle 2"/>
          <p:cNvSpPr>
            <a:spLocks noGrp="1" noChangeArrowheads="1"/>
          </p:cNvSpPr>
          <p:nvPr>
            <p:ph type="title"/>
          </p:nvPr>
        </p:nvSpPr>
        <p:spPr/>
        <p:txBody>
          <a:bodyPr/>
          <a:lstStyle/>
          <a:p>
            <a:pPr eaLnBrk="1" hangingPunct="1"/>
            <a:r>
              <a:rPr lang="en-US" smtClean="0"/>
              <a:t>Insertion Sort (cont.)</a:t>
            </a:r>
          </a:p>
        </p:txBody>
      </p:sp>
      <p:sp>
        <p:nvSpPr>
          <p:cNvPr id="4608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608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608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608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608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4608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609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609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609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7"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609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099" name="Text Box 1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610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10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610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10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610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10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610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610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610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6109"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6110"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6111"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9464560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175394-DF7D-44F4-88E8-790BA9EF86D8}" type="slidenum">
              <a:rPr lang="en-US">
                <a:solidFill>
                  <a:srgbClr val="000000"/>
                </a:solidFill>
              </a:rPr>
              <a:pPr eaLnBrk="1" hangingPunct="1"/>
              <a:t>72</a:t>
            </a:fld>
            <a:endParaRPr lang="en-US">
              <a:solidFill>
                <a:srgbClr val="000000"/>
              </a:solidFill>
            </a:endParaRPr>
          </a:p>
        </p:txBody>
      </p:sp>
      <p:sp>
        <p:nvSpPr>
          <p:cNvPr id="47107" name="Rectangle 2"/>
          <p:cNvSpPr>
            <a:spLocks noGrp="1" noChangeArrowheads="1"/>
          </p:cNvSpPr>
          <p:nvPr>
            <p:ph type="title"/>
          </p:nvPr>
        </p:nvSpPr>
        <p:spPr/>
        <p:txBody>
          <a:bodyPr/>
          <a:lstStyle/>
          <a:p>
            <a:pPr eaLnBrk="1" hangingPunct="1"/>
            <a:r>
              <a:rPr lang="en-US" smtClean="0"/>
              <a:t>Insertion Sort (cont.)</a:t>
            </a:r>
          </a:p>
        </p:txBody>
      </p:sp>
      <p:sp>
        <p:nvSpPr>
          <p:cNvPr id="4710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710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711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711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711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711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711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711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1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711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1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1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1"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712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3" name="Text Box 1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712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712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712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2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713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713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713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7133"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7134"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7135"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40820373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CEE14D-3088-4866-97F6-09EDDBEEAF45}" type="slidenum">
              <a:rPr lang="en-US">
                <a:solidFill>
                  <a:srgbClr val="000000"/>
                </a:solidFill>
              </a:rPr>
              <a:pPr eaLnBrk="1" hangingPunct="1"/>
              <a:t>73</a:t>
            </a:fld>
            <a:endParaRPr lang="en-US">
              <a:solidFill>
                <a:srgbClr val="000000"/>
              </a:solidFill>
            </a:endParaRPr>
          </a:p>
        </p:txBody>
      </p:sp>
      <p:sp>
        <p:nvSpPr>
          <p:cNvPr id="48131" name="Rectangle 2"/>
          <p:cNvSpPr>
            <a:spLocks noGrp="1" noChangeArrowheads="1"/>
          </p:cNvSpPr>
          <p:nvPr>
            <p:ph type="title"/>
          </p:nvPr>
        </p:nvSpPr>
        <p:spPr/>
        <p:txBody>
          <a:bodyPr/>
          <a:lstStyle/>
          <a:p>
            <a:pPr eaLnBrk="1" hangingPunct="1"/>
            <a:r>
              <a:rPr lang="en-US" smtClean="0"/>
              <a:t>Insertion Sort (cont.)</a:t>
            </a:r>
          </a:p>
        </p:txBody>
      </p:sp>
      <p:sp>
        <p:nvSpPr>
          <p:cNvPr id="4813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813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813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813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813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813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813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813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814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5"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814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7" name="Text Box 1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814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4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815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5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815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5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815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815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815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8157" name="Text Box 28"/>
          <p:cNvSpPr txBox="1">
            <a:spLocks noChangeArrowheads="1"/>
          </p:cNvSpPr>
          <p:nvPr/>
        </p:nvSpPr>
        <p:spPr bwMode="auto">
          <a:xfrm>
            <a:off x="2971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8158"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8159"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6783107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405DC6-36C9-4101-8009-5BABC2395077}" type="slidenum">
              <a:rPr lang="en-US">
                <a:solidFill>
                  <a:srgbClr val="000000"/>
                </a:solidFill>
              </a:rPr>
              <a:pPr eaLnBrk="1" hangingPunct="1"/>
              <a:t>74</a:t>
            </a:fld>
            <a:endParaRPr lang="en-US">
              <a:solidFill>
                <a:srgbClr val="000000"/>
              </a:solidFill>
            </a:endParaRPr>
          </a:p>
        </p:txBody>
      </p:sp>
      <p:sp>
        <p:nvSpPr>
          <p:cNvPr id="49155" name="Rectangle 2"/>
          <p:cNvSpPr>
            <a:spLocks noGrp="1" noChangeArrowheads="1"/>
          </p:cNvSpPr>
          <p:nvPr>
            <p:ph type="title"/>
          </p:nvPr>
        </p:nvSpPr>
        <p:spPr/>
        <p:txBody>
          <a:bodyPr/>
          <a:lstStyle/>
          <a:p>
            <a:pPr eaLnBrk="1" hangingPunct="1"/>
            <a:r>
              <a:rPr lang="en-US" smtClean="0"/>
              <a:t>Insertion Sort (cont.)</a:t>
            </a:r>
          </a:p>
        </p:txBody>
      </p:sp>
      <p:sp>
        <p:nvSpPr>
          <p:cNvPr id="4915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915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4915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4915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4916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4916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4916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4916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6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4916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6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6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6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69"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4917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71" name="Text Box 18"/>
          <p:cNvSpPr txBox="1">
            <a:spLocks noChangeArrowheads="1"/>
          </p:cNvSpPr>
          <p:nvPr/>
        </p:nvSpPr>
        <p:spPr bwMode="auto">
          <a:xfrm>
            <a:off x="35814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4917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7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4917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7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4917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7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4917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4917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4918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49181" name="Text Box 28"/>
          <p:cNvSpPr txBox="1">
            <a:spLocks noChangeArrowheads="1"/>
          </p:cNvSpPr>
          <p:nvPr/>
        </p:nvSpPr>
        <p:spPr bwMode="auto">
          <a:xfrm>
            <a:off x="31369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49182"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49183"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4840886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46CC58-1347-4E51-89AA-3B9BD6DD6090}" type="slidenum">
              <a:rPr lang="en-US">
                <a:solidFill>
                  <a:srgbClr val="000000"/>
                </a:solidFill>
              </a:rPr>
              <a:pPr eaLnBrk="1" hangingPunct="1"/>
              <a:t>75</a:t>
            </a:fld>
            <a:endParaRPr lang="en-US">
              <a:solidFill>
                <a:srgbClr val="000000"/>
              </a:solidFill>
            </a:endParaRPr>
          </a:p>
        </p:txBody>
      </p:sp>
      <p:sp>
        <p:nvSpPr>
          <p:cNvPr id="50179" name="Rectangle 2"/>
          <p:cNvSpPr>
            <a:spLocks noGrp="1" noChangeArrowheads="1"/>
          </p:cNvSpPr>
          <p:nvPr>
            <p:ph type="title"/>
          </p:nvPr>
        </p:nvSpPr>
        <p:spPr/>
        <p:txBody>
          <a:bodyPr/>
          <a:lstStyle/>
          <a:p>
            <a:pPr eaLnBrk="1" hangingPunct="1"/>
            <a:r>
              <a:rPr lang="en-US" smtClean="0"/>
              <a:t>Insertion Sort (cont.)</a:t>
            </a:r>
          </a:p>
        </p:txBody>
      </p:sp>
      <p:sp>
        <p:nvSpPr>
          <p:cNvPr id="5018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018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018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018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018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018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018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018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8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018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3"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019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5" name="Text Box 18"/>
          <p:cNvSpPr txBox="1">
            <a:spLocks noChangeArrowheads="1"/>
          </p:cNvSpPr>
          <p:nvPr/>
        </p:nvSpPr>
        <p:spPr bwMode="auto">
          <a:xfrm>
            <a:off x="32004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019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019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19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020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20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020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020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020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0205" name="Text Box 28"/>
          <p:cNvSpPr txBox="1">
            <a:spLocks noChangeArrowheads="1"/>
          </p:cNvSpPr>
          <p:nvPr/>
        </p:nvSpPr>
        <p:spPr bwMode="auto">
          <a:xfrm>
            <a:off x="35179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0206"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0207"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2556901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705B23-591A-47BD-B64E-4A2A9C3540B5}" type="slidenum">
              <a:rPr lang="en-US">
                <a:solidFill>
                  <a:srgbClr val="000000"/>
                </a:solidFill>
              </a:rPr>
              <a:pPr eaLnBrk="1" hangingPunct="1"/>
              <a:t>76</a:t>
            </a:fld>
            <a:endParaRPr lang="en-US">
              <a:solidFill>
                <a:srgbClr val="000000"/>
              </a:solidFill>
            </a:endParaRPr>
          </a:p>
        </p:txBody>
      </p:sp>
      <p:sp>
        <p:nvSpPr>
          <p:cNvPr id="51203" name="Rectangle 2"/>
          <p:cNvSpPr>
            <a:spLocks noGrp="1" noChangeArrowheads="1"/>
          </p:cNvSpPr>
          <p:nvPr>
            <p:ph type="title"/>
          </p:nvPr>
        </p:nvSpPr>
        <p:spPr/>
        <p:txBody>
          <a:bodyPr/>
          <a:lstStyle/>
          <a:p>
            <a:pPr eaLnBrk="1" hangingPunct="1"/>
            <a:r>
              <a:rPr lang="en-US" smtClean="0"/>
              <a:t>Insertion Sort (cont.)</a:t>
            </a:r>
          </a:p>
        </p:txBody>
      </p:sp>
      <p:sp>
        <p:nvSpPr>
          <p:cNvPr id="5120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120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120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120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120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120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121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121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121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7"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121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19" name="Text Box 18"/>
          <p:cNvSpPr txBox="1">
            <a:spLocks noChangeArrowheads="1"/>
          </p:cNvSpPr>
          <p:nvPr/>
        </p:nvSpPr>
        <p:spPr bwMode="auto">
          <a:xfrm>
            <a:off x="29718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122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2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122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2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122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2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122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122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122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1229"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1230"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1231"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0740723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B706A4-C21B-449E-AF18-FCDE62A09A13}" type="slidenum">
              <a:rPr lang="en-US">
                <a:solidFill>
                  <a:srgbClr val="000000"/>
                </a:solidFill>
              </a:rPr>
              <a:pPr eaLnBrk="1" hangingPunct="1"/>
              <a:t>77</a:t>
            </a:fld>
            <a:endParaRPr lang="en-US">
              <a:solidFill>
                <a:srgbClr val="000000"/>
              </a:solidFill>
            </a:endParaRPr>
          </a:p>
        </p:txBody>
      </p:sp>
      <p:sp>
        <p:nvSpPr>
          <p:cNvPr id="52227" name="Rectangle 2"/>
          <p:cNvSpPr>
            <a:spLocks noGrp="1" noChangeArrowheads="1"/>
          </p:cNvSpPr>
          <p:nvPr>
            <p:ph type="title"/>
          </p:nvPr>
        </p:nvSpPr>
        <p:spPr/>
        <p:txBody>
          <a:bodyPr/>
          <a:lstStyle/>
          <a:p>
            <a:pPr eaLnBrk="1" hangingPunct="1"/>
            <a:r>
              <a:rPr lang="en-US" smtClean="0"/>
              <a:t>Insertion Sort (cont.)</a:t>
            </a:r>
          </a:p>
        </p:txBody>
      </p:sp>
      <p:sp>
        <p:nvSpPr>
          <p:cNvPr id="5222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222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223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223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223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5223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223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223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3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223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3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3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1"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224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3" name="Text Box 18"/>
          <p:cNvSpPr txBox="1">
            <a:spLocks noChangeArrowheads="1"/>
          </p:cNvSpPr>
          <p:nvPr/>
        </p:nvSpPr>
        <p:spPr bwMode="auto">
          <a:xfrm>
            <a:off x="29718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224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224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224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4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225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225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225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2253"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2254"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2255" name="Text Box 30"/>
          <p:cNvSpPr txBox="1">
            <a:spLocks noChangeArrowheads="1"/>
          </p:cNvSpPr>
          <p:nvPr/>
        </p:nvSpPr>
        <p:spPr bwMode="auto">
          <a:xfrm>
            <a:off x="32004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41717733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9D37D7-0735-4FDE-AAED-8E59CE03E5DA}" type="slidenum">
              <a:rPr lang="en-US">
                <a:solidFill>
                  <a:srgbClr val="000000"/>
                </a:solidFill>
              </a:rPr>
              <a:pPr eaLnBrk="1" hangingPunct="1"/>
              <a:t>78</a:t>
            </a:fld>
            <a:endParaRPr lang="en-US">
              <a:solidFill>
                <a:srgbClr val="000000"/>
              </a:solidFill>
            </a:endParaRPr>
          </a:p>
        </p:txBody>
      </p:sp>
      <p:sp>
        <p:nvSpPr>
          <p:cNvPr id="53251" name="Rectangle 2"/>
          <p:cNvSpPr>
            <a:spLocks noGrp="1" noChangeArrowheads="1"/>
          </p:cNvSpPr>
          <p:nvPr>
            <p:ph type="title"/>
          </p:nvPr>
        </p:nvSpPr>
        <p:spPr/>
        <p:txBody>
          <a:bodyPr/>
          <a:lstStyle/>
          <a:p>
            <a:pPr eaLnBrk="1" hangingPunct="1"/>
            <a:r>
              <a:rPr lang="en-US" smtClean="0"/>
              <a:t>Insertion Sort (cont.)</a:t>
            </a:r>
          </a:p>
        </p:txBody>
      </p:sp>
      <p:sp>
        <p:nvSpPr>
          <p:cNvPr id="5325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325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325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325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325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5325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325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325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326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5"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326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7" name="Text Box 18"/>
          <p:cNvSpPr txBox="1">
            <a:spLocks noChangeArrowheads="1"/>
          </p:cNvSpPr>
          <p:nvPr/>
        </p:nvSpPr>
        <p:spPr bwMode="auto">
          <a:xfrm>
            <a:off x="29718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326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6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327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7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327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7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327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327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327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3277"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3278"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3279"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9084050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6CC3C8-D663-4A1A-9836-45DBC73F2D58}" type="slidenum">
              <a:rPr lang="en-US">
                <a:solidFill>
                  <a:srgbClr val="000000"/>
                </a:solidFill>
              </a:rPr>
              <a:pPr eaLnBrk="1" hangingPunct="1"/>
              <a:t>79</a:t>
            </a:fld>
            <a:endParaRPr lang="en-US">
              <a:solidFill>
                <a:srgbClr val="000000"/>
              </a:solidFill>
            </a:endParaRPr>
          </a:p>
        </p:txBody>
      </p:sp>
      <p:sp>
        <p:nvSpPr>
          <p:cNvPr id="54275" name="Rectangle 2"/>
          <p:cNvSpPr>
            <a:spLocks noGrp="1" noChangeArrowheads="1"/>
          </p:cNvSpPr>
          <p:nvPr>
            <p:ph type="title"/>
          </p:nvPr>
        </p:nvSpPr>
        <p:spPr/>
        <p:txBody>
          <a:bodyPr/>
          <a:lstStyle/>
          <a:p>
            <a:pPr eaLnBrk="1" hangingPunct="1"/>
            <a:r>
              <a:rPr lang="en-US" smtClean="0"/>
              <a:t>Insertion Sort (cont.)</a:t>
            </a:r>
          </a:p>
        </p:txBody>
      </p:sp>
      <p:sp>
        <p:nvSpPr>
          <p:cNvPr id="5427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427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427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427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428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428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428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428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8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428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8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8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8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89"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429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91" name="Text Box 18"/>
          <p:cNvSpPr txBox="1">
            <a:spLocks noChangeArrowheads="1"/>
          </p:cNvSpPr>
          <p:nvPr/>
        </p:nvSpPr>
        <p:spPr bwMode="auto">
          <a:xfrm>
            <a:off x="29718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429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9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429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9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429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9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429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429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430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4301"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4302"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4303"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11239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2154"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3"/>
          <p:cNvSpPr>
            <a:spLocks noGrp="1" noChangeArrowheads="1"/>
          </p:cNvSpPr>
          <p:nvPr>
            <p:ph type="title"/>
          </p:nvPr>
        </p:nvSpPr>
        <p:spPr/>
        <p:txBody>
          <a:bodyPr/>
          <a:lstStyle/>
          <a:p>
            <a:r>
              <a:rPr lang="en-US" smtClean="0"/>
              <a:t>The Selectionsort Algorithm</a:t>
            </a:r>
          </a:p>
        </p:txBody>
      </p:sp>
      <p:sp>
        <p:nvSpPr>
          <p:cNvPr id="4100" name="Rectangle 4"/>
          <p:cNvSpPr>
            <a:spLocks noGrp="1" noChangeArrowheads="1"/>
          </p:cNvSpPr>
          <p:nvPr>
            <p:ph type="body" sz="half" idx="1"/>
          </p:nvPr>
        </p:nvSpPr>
        <p:spPr>
          <a:xfrm>
            <a:off x="685800" y="1981200"/>
            <a:ext cx="2435225" cy="4676775"/>
          </a:xfrm>
          <a:noFill/>
          <a:extLst>
            <a:ext uri="{909E8E84-426E-40DD-AFC4-6F175D3DCCD1}">
              <a14:hiddenFill xmlns:a14="http://schemas.microsoft.com/office/drawing/2010/main">
                <a:solidFill>
                  <a:srgbClr val="FFFFFF"/>
                </a:solidFill>
              </a14:hiddenFill>
            </a:ext>
          </a:extLst>
        </p:spPr>
        <p:txBody>
          <a:bodyPr/>
          <a:lstStyle/>
          <a:p>
            <a:r>
              <a:rPr lang="en-US" smtClean="0">
                <a:effectLst/>
              </a:rPr>
              <a:t>Start by finding the </a:t>
            </a:r>
            <a:r>
              <a:rPr lang="en-US" b="1" u="sng" smtClean="0">
                <a:solidFill>
                  <a:schemeClr val="accent2"/>
                </a:solidFill>
                <a:effectLst/>
              </a:rPr>
              <a:t>smallest</a:t>
            </a:r>
            <a:r>
              <a:rPr lang="en-US" smtClean="0">
                <a:effectLst/>
              </a:rPr>
              <a:t> entry.</a:t>
            </a:r>
          </a:p>
        </p:txBody>
      </p:sp>
      <p:graphicFrame>
        <p:nvGraphicFramePr>
          <p:cNvPr id="4101"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2155"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Rectangle 6"/>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2602879565"/>
      </p:ext>
    </p:extLst>
  </p:cSld>
  <p:clrMapOvr>
    <a:masterClrMapping/>
  </p:clrMapOvr>
  <p:transition>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804A93-EF81-4E96-A7F9-5A12B18BA438}" type="slidenum">
              <a:rPr lang="en-US">
                <a:solidFill>
                  <a:srgbClr val="000000"/>
                </a:solidFill>
              </a:rPr>
              <a:pPr eaLnBrk="1" hangingPunct="1"/>
              <a:t>80</a:t>
            </a:fld>
            <a:endParaRPr lang="en-US">
              <a:solidFill>
                <a:srgbClr val="000000"/>
              </a:solidFill>
            </a:endParaRPr>
          </a:p>
        </p:txBody>
      </p:sp>
      <p:sp>
        <p:nvSpPr>
          <p:cNvPr id="55299" name="Rectangle 2"/>
          <p:cNvSpPr>
            <a:spLocks noGrp="1" noChangeArrowheads="1"/>
          </p:cNvSpPr>
          <p:nvPr>
            <p:ph type="title"/>
          </p:nvPr>
        </p:nvSpPr>
        <p:spPr/>
        <p:txBody>
          <a:bodyPr/>
          <a:lstStyle/>
          <a:p>
            <a:pPr eaLnBrk="1" hangingPunct="1"/>
            <a:r>
              <a:rPr lang="en-US" smtClean="0"/>
              <a:t>Insertion Sort (cont.)</a:t>
            </a:r>
          </a:p>
        </p:txBody>
      </p:sp>
      <p:sp>
        <p:nvSpPr>
          <p:cNvPr id="5530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530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530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530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530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530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530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530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0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530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3"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531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5" name="Text Box 18"/>
          <p:cNvSpPr txBox="1">
            <a:spLocks noChangeArrowheads="1"/>
          </p:cNvSpPr>
          <p:nvPr/>
        </p:nvSpPr>
        <p:spPr bwMode="auto">
          <a:xfrm>
            <a:off x="29718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531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531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1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532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2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532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532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532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5325"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5326" name="Text Box 29"/>
          <p:cNvSpPr txBox="1">
            <a:spLocks noChangeArrowheads="1"/>
          </p:cNvSpPr>
          <p:nvPr/>
        </p:nvSpPr>
        <p:spPr bwMode="auto">
          <a:xfrm>
            <a:off x="22098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5327"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6827547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5099B7-8797-4977-B70D-E1B1CBE8A091}" type="slidenum">
              <a:rPr lang="en-US">
                <a:solidFill>
                  <a:srgbClr val="000000"/>
                </a:solidFill>
              </a:rPr>
              <a:pPr eaLnBrk="1" hangingPunct="1"/>
              <a:t>81</a:t>
            </a:fld>
            <a:endParaRPr lang="en-US">
              <a:solidFill>
                <a:srgbClr val="000000"/>
              </a:solidFill>
            </a:endParaRPr>
          </a:p>
        </p:txBody>
      </p:sp>
      <p:sp>
        <p:nvSpPr>
          <p:cNvPr id="56323" name="Rectangle 2"/>
          <p:cNvSpPr>
            <a:spLocks noGrp="1" noChangeArrowheads="1"/>
          </p:cNvSpPr>
          <p:nvPr>
            <p:ph type="title"/>
          </p:nvPr>
        </p:nvSpPr>
        <p:spPr/>
        <p:txBody>
          <a:bodyPr/>
          <a:lstStyle/>
          <a:p>
            <a:pPr eaLnBrk="1" hangingPunct="1"/>
            <a:r>
              <a:rPr lang="en-US" smtClean="0"/>
              <a:t>Insertion Sort (cont.)</a:t>
            </a:r>
          </a:p>
        </p:txBody>
      </p:sp>
      <p:sp>
        <p:nvSpPr>
          <p:cNvPr id="5632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632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632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632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632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632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633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633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633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7"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633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39" name="Text Box 18"/>
          <p:cNvSpPr txBox="1">
            <a:spLocks noChangeArrowheads="1"/>
          </p:cNvSpPr>
          <p:nvPr/>
        </p:nvSpPr>
        <p:spPr bwMode="auto">
          <a:xfrm>
            <a:off x="28194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634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4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634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4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634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4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634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634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634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6349"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6350" name="Text Box 29"/>
          <p:cNvSpPr txBox="1">
            <a:spLocks noChangeArrowheads="1"/>
          </p:cNvSpPr>
          <p:nvPr/>
        </p:nvSpPr>
        <p:spPr bwMode="auto">
          <a:xfrm>
            <a:off x="24511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6351"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3513616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54ADA4-798E-4C64-A982-6221729C286A}" type="slidenum">
              <a:rPr lang="en-US">
                <a:solidFill>
                  <a:srgbClr val="000000"/>
                </a:solidFill>
              </a:rPr>
              <a:pPr eaLnBrk="1" hangingPunct="1"/>
              <a:t>82</a:t>
            </a:fld>
            <a:endParaRPr lang="en-US">
              <a:solidFill>
                <a:srgbClr val="000000"/>
              </a:solidFill>
            </a:endParaRPr>
          </a:p>
        </p:txBody>
      </p:sp>
      <p:sp>
        <p:nvSpPr>
          <p:cNvPr id="57347" name="Rectangle 2"/>
          <p:cNvSpPr>
            <a:spLocks noGrp="1" noChangeArrowheads="1"/>
          </p:cNvSpPr>
          <p:nvPr>
            <p:ph type="title"/>
          </p:nvPr>
        </p:nvSpPr>
        <p:spPr/>
        <p:txBody>
          <a:bodyPr/>
          <a:lstStyle/>
          <a:p>
            <a:pPr eaLnBrk="1" hangingPunct="1"/>
            <a:r>
              <a:rPr lang="en-US" smtClean="0"/>
              <a:t>Insertion Sort (cont.)</a:t>
            </a:r>
          </a:p>
        </p:txBody>
      </p:sp>
      <p:sp>
        <p:nvSpPr>
          <p:cNvPr id="5734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734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735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735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735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735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735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735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5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735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5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5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1"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736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3" name="Text Box 18"/>
          <p:cNvSpPr txBox="1">
            <a:spLocks noChangeArrowheads="1"/>
          </p:cNvSpPr>
          <p:nvPr/>
        </p:nvSpPr>
        <p:spPr bwMode="auto">
          <a:xfrm>
            <a:off x="24511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736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736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736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6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737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737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737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7373"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7374" name="Text Box 29"/>
          <p:cNvSpPr txBox="1">
            <a:spLocks noChangeArrowheads="1"/>
          </p:cNvSpPr>
          <p:nvPr/>
        </p:nvSpPr>
        <p:spPr bwMode="auto">
          <a:xfrm>
            <a:off x="28321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7375"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9888873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A33E2B-948D-4C60-A1D5-A96F5975634E}" type="slidenum">
              <a:rPr lang="en-US">
                <a:solidFill>
                  <a:srgbClr val="000000"/>
                </a:solidFill>
              </a:rPr>
              <a:pPr eaLnBrk="1" hangingPunct="1"/>
              <a:t>83</a:t>
            </a:fld>
            <a:endParaRPr lang="en-US">
              <a:solidFill>
                <a:srgbClr val="000000"/>
              </a:solidFill>
            </a:endParaRPr>
          </a:p>
        </p:txBody>
      </p:sp>
      <p:sp>
        <p:nvSpPr>
          <p:cNvPr id="58371" name="Rectangle 2"/>
          <p:cNvSpPr>
            <a:spLocks noGrp="1" noChangeArrowheads="1"/>
          </p:cNvSpPr>
          <p:nvPr>
            <p:ph type="title"/>
          </p:nvPr>
        </p:nvSpPr>
        <p:spPr/>
        <p:txBody>
          <a:bodyPr/>
          <a:lstStyle/>
          <a:p>
            <a:pPr eaLnBrk="1" hangingPunct="1"/>
            <a:r>
              <a:rPr lang="en-US" smtClean="0"/>
              <a:t>Insertion Sort (cont.)</a:t>
            </a:r>
          </a:p>
        </p:txBody>
      </p:sp>
      <p:sp>
        <p:nvSpPr>
          <p:cNvPr id="5837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837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837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837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837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5837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837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837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838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5"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838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7" name="Text Box 18"/>
          <p:cNvSpPr txBox="1">
            <a:spLocks noChangeArrowheads="1"/>
          </p:cNvSpPr>
          <p:nvPr/>
        </p:nvSpPr>
        <p:spPr bwMode="auto">
          <a:xfrm>
            <a:off x="2286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838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8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839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9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839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9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839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839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839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8397"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8398"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8399"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9778513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D1DAC3-B6D9-4D10-89EF-0D7C6F1B87FF}" type="slidenum">
              <a:rPr lang="en-US">
                <a:solidFill>
                  <a:srgbClr val="000000"/>
                </a:solidFill>
              </a:rPr>
              <a:pPr eaLnBrk="1" hangingPunct="1"/>
              <a:t>84</a:t>
            </a:fld>
            <a:endParaRPr lang="en-US">
              <a:solidFill>
                <a:srgbClr val="000000"/>
              </a:solidFill>
            </a:endParaRPr>
          </a:p>
        </p:txBody>
      </p:sp>
      <p:sp>
        <p:nvSpPr>
          <p:cNvPr id="59395" name="Rectangle 2"/>
          <p:cNvSpPr>
            <a:spLocks noGrp="1" noChangeArrowheads="1"/>
          </p:cNvSpPr>
          <p:nvPr>
            <p:ph type="title"/>
          </p:nvPr>
        </p:nvSpPr>
        <p:spPr/>
        <p:txBody>
          <a:bodyPr/>
          <a:lstStyle/>
          <a:p>
            <a:pPr eaLnBrk="1" hangingPunct="1"/>
            <a:r>
              <a:rPr lang="en-US" smtClean="0"/>
              <a:t>Insertion Sort (cont.)</a:t>
            </a:r>
          </a:p>
        </p:txBody>
      </p:sp>
      <p:sp>
        <p:nvSpPr>
          <p:cNvPr id="5939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939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5939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5939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5940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5940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5940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5940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0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5940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0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0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0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09"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5941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11" name="Text Box 18"/>
          <p:cNvSpPr txBox="1">
            <a:spLocks noChangeArrowheads="1"/>
          </p:cNvSpPr>
          <p:nvPr/>
        </p:nvSpPr>
        <p:spPr bwMode="auto">
          <a:xfrm>
            <a:off x="2286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5941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1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5941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1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5941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1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5941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5941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5942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59421"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59422"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59423" name="Text Box 30"/>
          <p:cNvSpPr txBox="1">
            <a:spLocks noChangeArrowheads="1"/>
          </p:cNvSpPr>
          <p:nvPr/>
        </p:nvSpPr>
        <p:spPr bwMode="auto">
          <a:xfrm>
            <a:off x="2514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0330346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CFD326-979B-476B-A84D-967D15F03F7F}" type="slidenum">
              <a:rPr lang="en-US">
                <a:solidFill>
                  <a:srgbClr val="000000"/>
                </a:solidFill>
              </a:rPr>
              <a:pPr eaLnBrk="1" hangingPunct="1"/>
              <a:t>85</a:t>
            </a:fld>
            <a:endParaRPr lang="en-US">
              <a:solidFill>
                <a:srgbClr val="000000"/>
              </a:solidFill>
            </a:endParaRPr>
          </a:p>
        </p:txBody>
      </p:sp>
      <p:sp>
        <p:nvSpPr>
          <p:cNvPr id="60419" name="Rectangle 2"/>
          <p:cNvSpPr>
            <a:spLocks noGrp="1" noChangeArrowheads="1"/>
          </p:cNvSpPr>
          <p:nvPr>
            <p:ph type="title"/>
          </p:nvPr>
        </p:nvSpPr>
        <p:spPr/>
        <p:txBody>
          <a:bodyPr/>
          <a:lstStyle/>
          <a:p>
            <a:pPr eaLnBrk="1" hangingPunct="1"/>
            <a:r>
              <a:rPr lang="en-US" smtClean="0"/>
              <a:t>Insertion Sort (cont.)</a:t>
            </a:r>
          </a:p>
        </p:txBody>
      </p:sp>
      <p:sp>
        <p:nvSpPr>
          <p:cNvPr id="6042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042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042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042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042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6042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042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042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2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042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3"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043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5" name="Text Box 18"/>
          <p:cNvSpPr txBox="1">
            <a:spLocks noChangeArrowheads="1"/>
          </p:cNvSpPr>
          <p:nvPr/>
        </p:nvSpPr>
        <p:spPr bwMode="auto">
          <a:xfrm>
            <a:off x="2286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043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043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3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044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4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044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044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044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0445"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0446"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0447"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1648988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A068D5-34B7-4C1E-9239-C01A441FC18A}" type="slidenum">
              <a:rPr lang="en-US">
                <a:solidFill>
                  <a:srgbClr val="000000"/>
                </a:solidFill>
              </a:rPr>
              <a:pPr eaLnBrk="1" hangingPunct="1"/>
              <a:t>86</a:t>
            </a:fld>
            <a:endParaRPr lang="en-US">
              <a:solidFill>
                <a:srgbClr val="000000"/>
              </a:solidFill>
            </a:endParaRPr>
          </a:p>
        </p:txBody>
      </p:sp>
      <p:sp>
        <p:nvSpPr>
          <p:cNvPr id="61443" name="Rectangle 2"/>
          <p:cNvSpPr>
            <a:spLocks noGrp="1" noChangeArrowheads="1"/>
          </p:cNvSpPr>
          <p:nvPr>
            <p:ph type="title"/>
          </p:nvPr>
        </p:nvSpPr>
        <p:spPr/>
        <p:txBody>
          <a:bodyPr/>
          <a:lstStyle/>
          <a:p>
            <a:pPr eaLnBrk="1" hangingPunct="1"/>
            <a:r>
              <a:rPr lang="en-US" smtClean="0"/>
              <a:t>Insertion Sort (cont.)</a:t>
            </a:r>
          </a:p>
        </p:txBody>
      </p:sp>
      <p:sp>
        <p:nvSpPr>
          <p:cNvPr id="6144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144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144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144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144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144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145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145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145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7"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145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59" name="Text Box 18"/>
          <p:cNvSpPr txBox="1">
            <a:spLocks noChangeArrowheads="1"/>
          </p:cNvSpPr>
          <p:nvPr/>
        </p:nvSpPr>
        <p:spPr bwMode="auto">
          <a:xfrm>
            <a:off x="2286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146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6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146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6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146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6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146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146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146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1469"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1470"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1471"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5020266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0CE5E3-18B4-4FBE-8A8D-EB9F91A7C963}" type="slidenum">
              <a:rPr lang="en-US">
                <a:solidFill>
                  <a:srgbClr val="000000"/>
                </a:solidFill>
              </a:rPr>
              <a:pPr eaLnBrk="1" hangingPunct="1"/>
              <a:t>87</a:t>
            </a:fld>
            <a:endParaRPr lang="en-US">
              <a:solidFill>
                <a:srgbClr val="000000"/>
              </a:solidFill>
            </a:endParaRPr>
          </a:p>
        </p:txBody>
      </p:sp>
      <p:sp>
        <p:nvSpPr>
          <p:cNvPr id="62467" name="Rectangle 2"/>
          <p:cNvSpPr>
            <a:spLocks noGrp="1" noChangeArrowheads="1"/>
          </p:cNvSpPr>
          <p:nvPr>
            <p:ph type="title"/>
          </p:nvPr>
        </p:nvSpPr>
        <p:spPr/>
        <p:txBody>
          <a:bodyPr/>
          <a:lstStyle/>
          <a:p>
            <a:pPr eaLnBrk="1" hangingPunct="1"/>
            <a:r>
              <a:rPr lang="en-US" smtClean="0"/>
              <a:t>Insertion Sort (cont.)</a:t>
            </a:r>
          </a:p>
        </p:txBody>
      </p:sp>
      <p:sp>
        <p:nvSpPr>
          <p:cNvPr id="6246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246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247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247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247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247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247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247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7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247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7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7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1" name="Text Box 16"/>
          <p:cNvSpPr txBox="1">
            <a:spLocks noChangeArrowheads="1"/>
          </p:cNvSpPr>
          <p:nvPr/>
        </p:nvSpPr>
        <p:spPr bwMode="auto">
          <a:xfrm>
            <a:off x="15240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248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3" name="Text Box 18"/>
          <p:cNvSpPr txBox="1">
            <a:spLocks noChangeArrowheads="1"/>
          </p:cNvSpPr>
          <p:nvPr/>
        </p:nvSpPr>
        <p:spPr bwMode="auto">
          <a:xfrm>
            <a:off x="2286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248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248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248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8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249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249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249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2493"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2494"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2495"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4789296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01A5DB-8C37-4B63-9134-1B5D5846A782}" type="slidenum">
              <a:rPr lang="en-US">
                <a:solidFill>
                  <a:srgbClr val="000000"/>
                </a:solidFill>
              </a:rPr>
              <a:pPr eaLnBrk="1" hangingPunct="1"/>
              <a:t>88</a:t>
            </a:fld>
            <a:endParaRPr lang="en-US">
              <a:solidFill>
                <a:srgbClr val="000000"/>
              </a:solidFill>
            </a:endParaRPr>
          </a:p>
        </p:txBody>
      </p:sp>
      <p:sp>
        <p:nvSpPr>
          <p:cNvPr id="63491" name="Rectangle 2"/>
          <p:cNvSpPr>
            <a:spLocks noGrp="1" noChangeArrowheads="1"/>
          </p:cNvSpPr>
          <p:nvPr>
            <p:ph type="title"/>
          </p:nvPr>
        </p:nvSpPr>
        <p:spPr/>
        <p:txBody>
          <a:bodyPr/>
          <a:lstStyle/>
          <a:p>
            <a:pPr eaLnBrk="1" hangingPunct="1"/>
            <a:r>
              <a:rPr lang="en-US" smtClean="0"/>
              <a:t>Insertion Sort (cont.)</a:t>
            </a:r>
          </a:p>
        </p:txBody>
      </p:sp>
      <p:sp>
        <p:nvSpPr>
          <p:cNvPr id="6349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349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349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349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349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349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349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349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350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5" name="Text Box 16"/>
          <p:cNvSpPr txBox="1">
            <a:spLocks noChangeArrowheads="1"/>
          </p:cNvSpPr>
          <p:nvPr/>
        </p:nvSpPr>
        <p:spPr bwMode="auto">
          <a:xfrm>
            <a:off x="17653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350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7" name="Text Box 18"/>
          <p:cNvSpPr txBox="1">
            <a:spLocks noChangeArrowheads="1"/>
          </p:cNvSpPr>
          <p:nvPr/>
        </p:nvSpPr>
        <p:spPr bwMode="auto">
          <a:xfrm>
            <a:off x="20701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350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0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351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1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351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1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351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351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351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3517"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3518"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3519"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8139261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E32205-2D5A-4846-B213-5F21D2BCB37C}" type="slidenum">
              <a:rPr lang="en-US">
                <a:solidFill>
                  <a:srgbClr val="000000"/>
                </a:solidFill>
              </a:rPr>
              <a:pPr eaLnBrk="1" hangingPunct="1"/>
              <a:t>89</a:t>
            </a:fld>
            <a:endParaRPr lang="en-US">
              <a:solidFill>
                <a:srgbClr val="000000"/>
              </a:solidFill>
            </a:endParaRPr>
          </a:p>
        </p:txBody>
      </p:sp>
      <p:sp>
        <p:nvSpPr>
          <p:cNvPr id="64515" name="Rectangle 2"/>
          <p:cNvSpPr>
            <a:spLocks noGrp="1" noChangeArrowheads="1"/>
          </p:cNvSpPr>
          <p:nvPr>
            <p:ph type="title"/>
          </p:nvPr>
        </p:nvSpPr>
        <p:spPr/>
        <p:txBody>
          <a:bodyPr/>
          <a:lstStyle/>
          <a:p>
            <a:pPr eaLnBrk="1" hangingPunct="1"/>
            <a:r>
              <a:rPr lang="en-US" smtClean="0"/>
              <a:t>Insertion Sort (cont.)</a:t>
            </a:r>
          </a:p>
        </p:txBody>
      </p:sp>
      <p:sp>
        <p:nvSpPr>
          <p:cNvPr id="6451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451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451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451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452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452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452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452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2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452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2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2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2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29" name="Text Box 16"/>
          <p:cNvSpPr txBox="1">
            <a:spLocks noChangeArrowheads="1"/>
          </p:cNvSpPr>
          <p:nvPr/>
        </p:nvSpPr>
        <p:spPr bwMode="auto">
          <a:xfrm>
            <a:off x="2070100" y="40576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453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31" name="Text Box 18"/>
          <p:cNvSpPr txBox="1">
            <a:spLocks noChangeArrowheads="1"/>
          </p:cNvSpPr>
          <p:nvPr/>
        </p:nvSpPr>
        <p:spPr bwMode="auto">
          <a:xfrm>
            <a:off x="1752600" y="37338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453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3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453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3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453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3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453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453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454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4541"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4542"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4543"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741340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2757488" y="2428875"/>
          <a:ext cx="6078537" cy="4043363"/>
        </p:xfrm>
        <a:graphic>
          <a:graphicData uri="http://schemas.openxmlformats.org/presentationml/2006/ole">
            <mc:AlternateContent xmlns:mc="http://schemas.openxmlformats.org/markup-compatibility/2006">
              <mc:Choice xmlns:v="urn:schemas-microsoft-com:vml" Requires="v">
                <p:oleObj spid="_x0000_s3178" name="Chart" r:id="rId4" imgW="6096075" imgH="4057642" progId="MSGraph.Chart.5">
                  <p:embed followColorScheme="full"/>
                </p:oleObj>
              </mc:Choice>
              <mc:Fallback>
                <p:oleObj name="Chart" r:id="rId4" imgW="6096075" imgH="4057642" progId="MSGraph.Chart.5">
                  <p:embed followColorScheme="full"/>
                  <p:pic>
                    <p:nvPicPr>
                      <p:cNvPr id="0" name=""/>
                      <p:cNvPicPr>
                        <a:picLocks noChangeArrowheads="1"/>
                      </p:cNvPicPr>
                      <p:nvPr/>
                    </p:nvPicPr>
                    <p:blipFill>
                      <a:blip r:embed="rId5"/>
                      <a:srcRect/>
                      <a:stretch>
                        <a:fillRect/>
                      </a:stretch>
                    </p:blipFill>
                    <p:spPr bwMode="auto">
                      <a:xfrm>
                        <a:off x="2757488" y="2428875"/>
                        <a:ext cx="6078537"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3"/>
          <p:cNvSpPr>
            <a:spLocks noGrp="1" noChangeArrowheads="1"/>
          </p:cNvSpPr>
          <p:nvPr>
            <p:ph type="title"/>
          </p:nvPr>
        </p:nvSpPr>
        <p:spPr/>
        <p:txBody>
          <a:bodyPr/>
          <a:lstStyle/>
          <a:p>
            <a:r>
              <a:rPr lang="en-US" smtClean="0"/>
              <a:t>The Selectionsort Algorithm</a:t>
            </a:r>
          </a:p>
        </p:txBody>
      </p:sp>
      <p:sp>
        <p:nvSpPr>
          <p:cNvPr id="5124" name="Rectangle 4"/>
          <p:cNvSpPr>
            <a:spLocks noGrp="1" noChangeArrowheads="1"/>
          </p:cNvSpPr>
          <p:nvPr>
            <p:ph type="body" sz="half" idx="1"/>
          </p:nvPr>
        </p:nvSpPr>
        <p:spPr>
          <a:xfrm>
            <a:off x="685800" y="1981200"/>
            <a:ext cx="2435225" cy="4676775"/>
          </a:xfrm>
          <a:noFill/>
          <a:extLst>
            <a:ext uri="{909E8E84-426E-40DD-AFC4-6F175D3DCCD1}">
              <a14:hiddenFill xmlns:a14="http://schemas.microsoft.com/office/drawing/2010/main">
                <a:solidFill>
                  <a:srgbClr val="FFFFFF"/>
                </a:solidFill>
              </a14:hiddenFill>
            </a:ext>
          </a:extLst>
        </p:spPr>
        <p:txBody>
          <a:bodyPr/>
          <a:lstStyle/>
          <a:p>
            <a:r>
              <a:rPr lang="en-US" smtClean="0">
                <a:effectLst/>
              </a:rPr>
              <a:t>Start by finding the </a:t>
            </a:r>
            <a:r>
              <a:rPr lang="en-US" b="1" u="sng" smtClean="0">
                <a:solidFill>
                  <a:schemeClr val="accent2"/>
                </a:solidFill>
                <a:effectLst/>
              </a:rPr>
              <a:t>smallest</a:t>
            </a:r>
            <a:r>
              <a:rPr lang="en-US" smtClean="0">
                <a:effectLst/>
              </a:rPr>
              <a:t> entry.</a:t>
            </a:r>
          </a:p>
          <a:p>
            <a:r>
              <a:rPr lang="en-US" smtClean="0">
                <a:effectLst/>
              </a:rPr>
              <a:t>Swap the smallest entry with the </a:t>
            </a:r>
            <a:r>
              <a:rPr lang="en-US" b="1" u="sng" smtClean="0">
                <a:solidFill>
                  <a:schemeClr val="accent2"/>
                </a:solidFill>
                <a:effectLst/>
              </a:rPr>
              <a:t>first entry</a:t>
            </a:r>
            <a:r>
              <a:rPr lang="en-US" smtClean="0">
                <a:effectLst/>
              </a:rPr>
              <a:t>.</a:t>
            </a:r>
          </a:p>
        </p:txBody>
      </p:sp>
      <p:graphicFrame>
        <p:nvGraphicFramePr>
          <p:cNvPr id="5125" name="Object 5"/>
          <p:cNvGraphicFramePr>
            <a:graphicFrameLocks/>
          </p:cNvGraphicFramePr>
          <p:nvPr/>
        </p:nvGraphicFramePr>
        <p:xfrm>
          <a:off x="6550025" y="2428875"/>
          <a:ext cx="798513" cy="4043363"/>
        </p:xfrm>
        <a:graphic>
          <a:graphicData uri="http://schemas.openxmlformats.org/presentationml/2006/ole">
            <mc:AlternateContent xmlns:mc="http://schemas.openxmlformats.org/markup-compatibility/2006">
              <mc:Choice xmlns:v="urn:schemas-microsoft-com:vml" Requires="v">
                <p:oleObj spid="_x0000_s3179" name="Chart" r:id="rId6" imgW="6096075" imgH="4057642" progId="MSGraph.Chart.5">
                  <p:embed followColorScheme="full"/>
                </p:oleObj>
              </mc:Choice>
              <mc:Fallback>
                <p:oleObj name="Chart" r:id="rId6" imgW="6096075" imgH="4057642" progId="MSGraph.Chart.5">
                  <p:embed followColorScheme="full"/>
                  <p:pic>
                    <p:nvPicPr>
                      <p:cNvPr id="0" name=""/>
                      <p:cNvPicPr>
                        <a:picLocks noChangeArrowheads="1"/>
                      </p:cNvPicPr>
                      <p:nvPr/>
                    </p:nvPicPr>
                    <p:blipFill>
                      <a:blip r:embed="rId7"/>
                      <a:srcRect l="62392" r="24472"/>
                      <a:stretch>
                        <a:fillRect/>
                      </a:stretch>
                    </p:blipFill>
                    <p:spPr bwMode="auto">
                      <a:xfrm>
                        <a:off x="6550025" y="2428875"/>
                        <a:ext cx="798513" cy="4043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Arc 6"/>
          <p:cNvSpPr>
            <a:spLocks/>
          </p:cNvSpPr>
          <p:nvPr/>
        </p:nvSpPr>
        <p:spPr bwMode="auto">
          <a:xfrm>
            <a:off x="4027488" y="1831975"/>
            <a:ext cx="1597025" cy="835025"/>
          </a:xfrm>
          <a:custGeom>
            <a:avLst/>
            <a:gdLst>
              <a:gd name="T0" fmla="*/ 0 w 21600"/>
              <a:gd name="T1" fmla="*/ 32280868 h 21600"/>
              <a:gd name="T2" fmla="*/ 117963364 w 21600"/>
              <a:gd name="T3" fmla="*/ 0 h 21600"/>
              <a:gd name="T4" fmla="*/ 118078188 w 21600"/>
              <a:gd name="T5" fmla="*/ 322808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50800" cap="rnd">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127" name="Arc 7"/>
          <p:cNvSpPr>
            <a:spLocks/>
          </p:cNvSpPr>
          <p:nvPr/>
        </p:nvSpPr>
        <p:spPr bwMode="auto">
          <a:xfrm>
            <a:off x="5588000" y="1849438"/>
            <a:ext cx="1560513" cy="2430462"/>
          </a:xfrm>
          <a:custGeom>
            <a:avLst/>
            <a:gdLst>
              <a:gd name="T0" fmla="*/ 0 w 21600"/>
              <a:gd name="T1" fmla="*/ 0 h 21600"/>
              <a:gd name="T2" fmla="*/ 112740779 w 21600"/>
              <a:gd name="T3" fmla="*/ 273478960 h 21600"/>
              <a:gd name="T4" fmla="*/ 0 w 21600"/>
              <a:gd name="T5" fmla="*/ 27347896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smtClean="0">
              <a:solidFill>
                <a:srgbClr val="FC0128"/>
              </a:solidFill>
            </a:endParaRPr>
          </a:p>
        </p:txBody>
      </p:sp>
      <p:sp>
        <p:nvSpPr>
          <p:cNvPr id="5128" name="Rectangle 8"/>
          <p:cNvSpPr>
            <a:spLocks noChangeArrowheads="1"/>
          </p:cNvSpPr>
          <p:nvPr/>
        </p:nvSpPr>
        <p:spPr bwMode="auto">
          <a:xfrm>
            <a:off x="3640138" y="6037263"/>
            <a:ext cx="4395787" cy="36671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eaLnBrk="0" fontAlgn="base" hangingPunct="0">
              <a:spcBef>
                <a:spcPct val="0"/>
              </a:spcBef>
              <a:spcAft>
                <a:spcPct val="0"/>
              </a:spcAft>
            </a:pPr>
            <a:r>
              <a:rPr lang="en-US" sz="1800" b="1" smtClean="0">
                <a:solidFill>
                  <a:srgbClr val="E0E0E0"/>
                </a:solidFill>
                <a:latin typeface="Helvetica" panose="020B0604020202020204" pitchFamily="34" charset="0"/>
              </a:rPr>
              <a:t>[0]</a:t>
            </a:r>
            <a:r>
              <a:rPr lang="en-US" sz="1800" smtClean="0">
                <a:solidFill>
                  <a:srgbClr val="E0E0E0"/>
                </a:solidFill>
                <a:latin typeface="Helvetica" panose="020B0604020202020204" pitchFamily="34" charset="0"/>
              </a:rPr>
              <a:t>       </a:t>
            </a:r>
            <a:r>
              <a:rPr lang="en-US" sz="1800" b="1" smtClean="0">
                <a:solidFill>
                  <a:srgbClr val="E0E0E0"/>
                </a:solidFill>
                <a:latin typeface="Helvetica" panose="020B0604020202020204" pitchFamily="34" charset="0"/>
              </a:rPr>
              <a:t>[1]        [2]       [3]        [4]       [5]  </a:t>
            </a:r>
          </a:p>
        </p:txBody>
      </p:sp>
    </p:spTree>
    <p:extLst>
      <p:ext uri="{BB962C8B-B14F-4D97-AF65-F5344CB8AC3E}">
        <p14:creationId xmlns:p14="http://schemas.microsoft.com/office/powerpoint/2010/main" val="856209921"/>
      </p:ext>
    </p:extLst>
  </p:cSld>
  <p:clrMapOvr>
    <a:masterClrMapping/>
  </p:clrMapOvr>
  <p:transition>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D8A31A-9E47-4D37-AC2A-87AF83745856}" type="slidenum">
              <a:rPr lang="en-US">
                <a:solidFill>
                  <a:srgbClr val="000000"/>
                </a:solidFill>
              </a:rPr>
              <a:pPr eaLnBrk="1" hangingPunct="1"/>
              <a:t>90</a:t>
            </a:fld>
            <a:endParaRPr lang="en-US">
              <a:solidFill>
                <a:srgbClr val="000000"/>
              </a:solidFill>
            </a:endParaRPr>
          </a:p>
        </p:txBody>
      </p:sp>
      <p:sp>
        <p:nvSpPr>
          <p:cNvPr id="65539" name="Rectangle 2"/>
          <p:cNvSpPr>
            <a:spLocks noGrp="1" noChangeArrowheads="1"/>
          </p:cNvSpPr>
          <p:nvPr>
            <p:ph type="title"/>
          </p:nvPr>
        </p:nvSpPr>
        <p:spPr/>
        <p:txBody>
          <a:bodyPr/>
          <a:lstStyle/>
          <a:p>
            <a:pPr eaLnBrk="1" hangingPunct="1"/>
            <a:r>
              <a:rPr lang="en-US" smtClean="0"/>
              <a:t>Insertion Sort (cont.)</a:t>
            </a:r>
          </a:p>
        </p:txBody>
      </p:sp>
      <p:sp>
        <p:nvSpPr>
          <p:cNvPr id="65540"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554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5542"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5543"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554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2400" smtClean="0">
                <a:solidFill>
                  <a:srgbClr val="FF33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554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5546"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554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4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554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3"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555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5"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555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555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5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556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6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556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556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556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5565"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5566"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5567"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7811176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BAD10E-71D4-4389-A8D0-179A5B663E19}" type="slidenum">
              <a:rPr lang="en-US">
                <a:solidFill>
                  <a:srgbClr val="000000"/>
                </a:solidFill>
              </a:rPr>
              <a:pPr eaLnBrk="1" hangingPunct="1"/>
              <a:t>91</a:t>
            </a:fld>
            <a:endParaRPr lang="en-US">
              <a:solidFill>
                <a:srgbClr val="000000"/>
              </a:solidFill>
            </a:endParaRPr>
          </a:p>
        </p:txBody>
      </p:sp>
      <p:sp>
        <p:nvSpPr>
          <p:cNvPr id="66563" name="Rectangle 2"/>
          <p:cNvSpPr>
            <a:spLocks noGrp="1" noChangeArrowheads="1"/>
          </p:cNvSpPr>
          <p:nvPr>
            <p:ph type="title"/>
          </p:nvPr>
        </p:nvSpPr>
        <p:spPr/>
        <p:txBody>
          <a:bodyPr/>
          <a:lstStyle/>
          <a:p>
            <a:pPr eaLnBrk="1" hangingPunct="1"/>
            <a:r>
              <a:rPr lang="en-US" smtClean="0"/>
              <a:t>Insertion Sort (cont.)</a:t>
            </a:r>
          </a:p>
        </p:txBody>
      </p:sp>
      <p:sp>
        <p:nvSpPr>
          <p:cNvPr id="66564"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656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6566"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6567"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656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6656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6570"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657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657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7"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657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79"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658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8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658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8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658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8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658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658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658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6589"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6590"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6591" name="Text Box 30"/>
          <p:cNvSpPr txBox="1">
            <a:spLocks noChangeArrowheads="1"/>
          </p:cNvSpPr>
          <p:nvPr/>
        </p:nvSpPr>
        <p:spPr bwMode="auto">
          <a:xfrm>
            <a:off x="17526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771243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95C014-2145-478F-A0EA-A32E33CE86AF}" type="slidenum">
              <a:rPr lang="en-US">
                <a:solidFill>
                  <a:srgbClr val="000000"/>
                </a:solidFill>
              </a:rPr>
              <a:pPr eaLnBrk="1" hangingPunct="1"/>
              <a:t>92</a:t>
            </a:fld>
            <a:endParaRPr lang="en-US">
              <a:solidFill>
                <a:srgbClr val="000000"/>
              </a:solidFill>
            </a:endParaRPr>
          </a:p>
        </p:txBody>
      </p:sp>
      <p:sp>
        <p:nvSpPr>
          <p:cNvPr id="67587" name="Rectangle 2"/>
          <p:cNvSpPr>
            <a:spLocks noGrp="1" noChangeArrowheads="1"/>
          </p:cNvSpPr>
          <p:nvPr>
            <p:ph type="title"/>
          </p:nvPr>
        </p:nvSpPr>
        <p:spPr/>
        <p:txBody>
          <a:bodyPr/>
          <a:lstStyle/>
          <a:p>
            <a:pPr eaLnBrk="1" hangingPunct="1"/>
            <a:r>
              <a:rPr lang="en-US" smtClean="0"/>
              <a:t>Insertion Sort (cont.)</a:t>
            </a:r>
          </a:p>
        </p:txBody>
      </p:sp>
      <p:sp>
        <p:nvSpPr>
          <p:cNvPr id="67588"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758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7590"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7591"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759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2400" smtClean="0">
                <a:solidFill>
                  <a:srgbClr val="FF3300"/>
                </a:solidFill>
              </a:rPr>
              <a:t>5      i--</a:t>
            </a:r>
          </a:p>
        </p:txBody>
      </p:sp>
      <p:sp>
        <p:nvSpPr>
          <p:cNvPr id="6759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7594"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759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59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759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59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59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1"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760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3"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760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760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760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0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761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761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761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7613"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7614"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7615" name="Text Box 30"/>
          <p:cNvSpPr txBox="1">
            <a:spLocks noChangeArrowheads="1"/>
          </p:cNvSpPr>
          <p:nvPr/>
        </p:nvSpPr>
        <p:spPr bwMode="auto">
          <a:xfrm>
            <a:off x="1066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6564376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5ABA36-EB16-4597-8E08-CC5C38063A67}" type="slidenum">
              <a:rPr lang="en-US">
                <a:solidFill>
                  <a:srgbClr val="000000"/>
                </a:solidFill>
              </a:rPr>
              <a:pPr eaLnBrk="1" hangingPunct="1"/>
              <a:t>93</a:t>
            </a:fld>
            <a:endParaRPr lang="en-US">
              <a:solidFill>
                <a:srgbClr val="000000"/>
              </a:solidFill>
            </a:endParaRPr>
          </a:p>
        </p:txBody>
      </p:sp>
      <p:sp>
        <p:nvSpPr>
          <p:cNvPr id="68611" name="Rectangle 2"/>
          <p:cNvSpPr>
            <a:spLocks noGrp="1" noChangeArrowheads="1"/>
          </p:cNvSpPr>
          <p:nvPr>
            <p:ph type="title"/>
          </p:nvPr>
        </p:nvSpPr>
        <p:spPr/>
        <p:txBody>
          <a:bodyPr/>
          <a:lstStyle/>
          <a:p>
            <a:pPr eaLnBrk="1" hangingPunct="1"/>
            <a:r>
              <a:rPr lang="en-US" smtClean="0"/>
              <a:t>Insertion Sort (cont.)</a:t>
            </a:r>
          </a:p>
        </p:txBody>
      </p:sp>
      <p:sp>
        <p:nvSpPr>
          <p:cNvPr id="68612"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861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8614"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8615"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861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861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8618"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861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862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5"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862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7"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6862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2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863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3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863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3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863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863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863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8637"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8638"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8639" name="Text Box 30"/>
          <p:cNvSpPr txBox="1">
            <a:spLocks noChangeArrowheads="1"/>
          </p:cNvSpPr>
          <p:nvPr/>
        </p:nvSpPr>
        <p:spPr bwMode="auto">
          <a:xfrm>
            <a:off x="1066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0737611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FFD871-24B9-424A-A879-6E8F93B98430}" type="slidenum">
              <a:rPr lang="en-US">
                <a:solidFill>
                  <a:srgbClr val="000000"/>
                </a:solidFill>
              </a:rPr>
              <a:pPr eaLnBrk="1" hangingPunct="1"/>
              <a:t>94</a:t>
            </a:fld>
            <a:endParaRPr lang="en-US">
              <a:solidFill>
                <a:srgbClr val="000000"/>
              </a:solidFill>
            </a:endParaRPr>
          </a:p>
        </p:txBody>
      </p:sp>
      <p:sp>
        <p:nvSpPr>
          <p:cNvPr id="69635" name="Rectangle 2"/>
          <p:cNvSpPr>
            <a:spLocks noGrp="1" noChangeArrowheads="1"/>
          </p:cNvSpPr>
          <p:nvPr>
            <p:ph type="title"/>
          </p:nvPr>
        </p:nvSpPr>
        <p:spPr/>
        <p:txBody>
          <a:bodyPr/>
          <a:lstStyle/>
          <a:p>
            <a:pPr eaLnBrk="1" hangingPunct="1"/>
            <a:r>
              <a:rPr lang="en-US" smtClean="0"/>
              <a:t>Insertion Sort (cont.)</a:t>
            </a:r>
          </a:p>
        </p:txBody>
      </p:sp>
      <p:sp>
        <p:nvSpPr>
          <p:cNvPr id="69636" name="AutoShape 3"/>
          <p:cNvSpPr>
            <a:spLocks/>
          </p:cNvSpPr>
          <p:nvPr/>
        </p:nvSpPr>
        <p:spPr bwMode="auto">
          <a:xfrm rot="-5400000">
            <a:off x="2280443" y="3180557"/>
            <a:ext cx="696913" cy="3581400"/>
          </a:xfrm>
          <a:prstGeom prst="leftBrace">
            <a:avLst>
              <a:gd name="adj1" fmla="val 428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963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69638" name="AutoShape 5"/>
          <p:cNvSpPr>
            <a:spLocks/>
          </p:cNvSpPr>
          <p:nvPr/>
        </p:nvSpPr>
        <p:spPr bwMode="auto">
          <a:xfrm rot="-5400000">
            <a:off x="5885656" y="3156744"/>
            <a:ext cx="696913" cy="3629025"/>
          </a:xfrm>
          <a:prstGeom prst="leftBrace">
            <a:avLst>
              <a:gd name="adj1" fmla="val 433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9639" name="Text Box 6"/>
          <p:cNvSpPr txBox="1">
            <a:spLocks noChangeArrowheads="1"/>
          </p:cNvSpPr>
          <p:nvPr/>
        </p:nvSpPr>
        <p:spPr bwMode="auto">
          <a:xfrm>
            <a:off x="5095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69640"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FF33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6964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69642" name="Text Box 9"/>
          <p:cNvSpPr txBox="1">
            <a:spLocks noChangeArrowheads="1"/>
          </p:cNvSpPr>
          <p:nvPr/>
        </p:nvSpPr>
        <p:spPr bwMode="auto">
          <a:xfrm>
            <a:off x="4648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6964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4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6964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4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4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4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49"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6965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51"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6965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5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6965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5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6965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5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6965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6965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6966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69661"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69662"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69663" name="Text Box 30"/>
          <p:cNvSpPr txBox="1">
            <a:spLocks noChangeArrowheads="1"/>
          </p:cNvSpPr>
          <p:nvPr/>
        </p:nvSpPr>
        <p:spPr bwMode="auto">
          <a:xfrm>
            <a:off x="1066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37812124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10D28A-8BAD-4C20-AE8A-4C45EA5BF1C0}" type="slidenum">
              <a:rPr lang="en-US">
                <a:solidFill>
                  <a:srgbClr val="000000"/>
                </a:solidFill>
              </a:rPr>
              <a:pPr eaLnBrk="1" hangingPunct="1"/>
              <a:t>95</a:t>
            </a:fld>
            <a:endParaRPr lang="en-US">
              <a:solidFill>
                <a:srgbClr val="000000"/>
              </a:solidFill>
            </a:endParaRPr>
          </a:p>
        </p:txBody>
      </p:sp>
      <p:sp>
        <p:nvSpPr>
          <p:cNvPr id="70659" name="Rectangle 2"/>
          <p:cNvSpPr>
            <a:spLocks noGrp="1" noChangeArrowheads="1"/>
          </p:cNvSpPr>
          <p:nvPr>
            <p:ph type="title"/>
          </p:nvPr>
        </p:nvSpPr>
        <p:spPr/>
        <p:txBody>
          <a:bodyPr/>
          <a:lstStyle/>
          <a:p>
            <a:pPr eaLnBrk="1" hangingPunct="1"/>
            <a:r>
              <a:rPr lang="en-US" smtClean="0"/>
              <a:t>Insertion Sort (cont.)</a:t>
            </a:r>
          </a:p>
        </p:txBody>
      </p:sp>
      <p:sp>
        <p:nvSpPr>
          <p:cNvPr id="70660" name="AutoShape 3"/>
          <p:cNvSpPr>
            <a:spLocks/>
          </p:cNvSpPr>
          <p:nvPr/>
        </p:nvSpPr>
        <p:spPr bwMode="auto">
          <a:xfrm rot="-5400000">
            <a:off x="2623343" y="2837657"/>
            <a:ext cx="696913" cy="4267200"/>
          </a:xfrm>
          <a:prstGeom prst="leftBrace">
            <a:avLst>
              <a:gd name="adj1" fmla="val 510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0661"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70662" name="AutoShape 5"/>
          <p:cNvSpPr>
            <a:spLocks/>
          </p:cNvSpPr>
          <p:nvPr/>
        </p:nvSpPr>
        <p:spPr bwMode="auto">
          <a:xfrm rot="-5400000">
            <a:off x="6228556" y="3499644"/>
            <a:ext cx="696913" cy="2943225"/>
          </a:xfrm>
          <a:prstGeom prst="leftBrace">
            <a:avLst>
              <a:gd name="adj1" fmla="val 351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0663" name="Text Box 6"/>
          <p:cNvSpPr txBox="1">
            <a:spLocks noChangeArrowheads="1"/>
          </p:cNvSpPr>
          <p:nvPr/>
        </p:nvSpPr>
        <p:spPr bwMode="auto">
          <a:xfrm>
            <a:off x="5476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70664"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FF33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70665"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70666" name="Text Box 9"/>
          <p:cNvSpPr txBox="1">
            <a:spLocks noChangeArrowheads="1"/>
          </p:cNvSpPr>
          <p:nvPr/>
        </p:nvSpPr>
        <p:spPr bwMode="auto">
          <a:xfrm>
            <a:off x="5410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70667"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68"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70669"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0"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1"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2"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3"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70674"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5"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a:t>
            </a:r>
            <a:r>
              <a:rPr lang="en-US" sz="2400" b="1" smtClean="0">
                <a:solidFill>
                  <a:srgbClr val="FF3300"/>
                </a:solidFill>
              </a:rPr>
              <a:t>16 </a:t>
            </a:r>
            <a:endParaRPr lang="en-US" sz="2400" smtClean="0">
              <a:solidFill>
                <a:srgbClr val="FF3300"/>
              </a:solidFill>
            </a:endParaRPr>
          </a:p>
        </p:txBody>
      </p:sp>
      <p:sp>
        <p:nvSpPr>
          <p:cNvPr id="70676"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7"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70678"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79"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70680"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81"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70682"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0683"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70684"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70685"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70686"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70687" name="Text Box 30"/>
          <p:cNvSpPr txBox="1">
            <a:spLocks noChangeArrowheads="1"/>
          </p:cNvSpPr>
          <p:nvPr/>
        </p:nvSpPr>
        <p:spPr bwMode="auto">
          <a:xfrm>
            <a:off x="1066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7704464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5E0448-9B17-4525-AB1D-C874496626BB}" type="slidenum">
              <a:rPr lang="en-US">
                <a:solidFill>
                  <a:srgbClr val="000000"/>
                </a:solidFill>
              </a:rPr>
              <a:pPr eaLnBrk="1" hangingPunct="1"/>
              <a:t>96</a:t>
            </a:fld>
            <a:endParaRPr lang="en-US">
              <a:solidFill>
                <a:srgbClr val="000000"/>
              </a:solidFill>
            </a:endParaRPr>
          </a:p>
        </p:txBody>
      </p:sp>
      <p:sp>
        <p:nvSpPr>
          <p:cNvPr id="71683" name="Rectangle 2"/>
          <p:cNvSpPr>
            <a:spLocks noGrp="1" noChangeArrowheads="1"/>
          </p:cNvSpPr>
          <p:nvPr>
            <p:ph type="title"/>
          </p:nvPr>
        </p:nvSpPr>
        <p:spPr/>
        <p:txBody>
          <a:bodyPr/>
          <a:lstStyle/>
          <a:p>
            <a:pPr eaLnBrk="1" hangingPunct="1"/>
            <a:r>
              <a:rPr lang="en-US" smtClean="0"/>
              <a:t>Insertion Sort (cont.)</a:t>
            </a:r>
          </a:p>
        </p:txBody>
      </p:sp>
      <p:sp>
        <p:nvSpPr>
          <p:cNvPr id="71684" name="AutoShape 3"/>
          <p:cNvSpPr>
            <a:spLocks/>
          </p:cNvSpPr>
          <p:nvPr/>
        </p:nvSpPr>
        <p:spPr bwMode="auto">
          <a:xfrm rot="-5400000">
            <a:off x="2623343" y="2837657"/>
            <a:ext cx="696913" cy="4267200"/>
          </a:xfrm>
          <a:prstGeom prst="leftBrace">
            <a:avLst>
              <a:gd name="adj1" fmla="val 510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1685"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71686" name="AutoShape 5"/>
          <p:cNvSpPr>
            <a:spLocks/>
          </p:cNvSpPr>
          <p:nvPr/>
        </p:nvSpPr>
        <p:spPr bwMode="auto">
          <a:xfrm rot="-5400000">
            <a:off x="6228556" y="3499644"/>
            <a:ext cx="696913" cy="2943225"/>
          </a:xfrm>
          <a:prstGeom prst="leftBrace">
            <a:avLst>
              <a:gd name="adj1" fmla="val 351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1687" name="Text Box 6"/>
          <p:cNvSpPr txBox="1">
            <a:spLocks noChangeArrowheads="1"/>
          </p:cNvSpPr>
          <p:nvPr/>
        </p:nvSpPr>
        <p:spPr bwMode="auto">
          <a:xfrm>
            <a:off x="5476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71688"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2400" smtClean="0">
                <a:solidFill>
                  <a:srgbClr val="FF33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71689"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71690" name="Text Box 9"/>
          <p:cNvSpPr txBox="1">
            <a:spLocks noChangeArrowheads="1"/>
          </p:cNvSpPr>
          <p:nvPr/>
        </p:nvSpPr>
        <p:spPr bwMode="auto">
          <a:xfrm>
            <a:off x="5410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71691"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2"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71693"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4"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5"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6"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7"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71698"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699"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71700"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701"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71702"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703"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71704"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705"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71706"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1707"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71708"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71709"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71710"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71711" name="Text Box 30"/>
          <p:cNvSpPr txBox="1">
            <a:spLocks noChangeArrowheads="1"/>
          </p:cNvSpPr>
          <p:nvPr/>
        </p:nvSpPr>
        <p:spPr bwMode="auto">
          <a:xfrm>
            <a:off x="10668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29398970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EE147C-A962-4CC8-91F7-23DD0B7F7E7B}" type="slidenum">
              <a:rPr lang="en-US">
                <a:solidFill>
                  <a:srgbClr val="000000"/>
                </a:solidFill>
              </a:rPr>
              <a:pPr eaLnBrk="1" hangingPunct="1"/>
              <a:t>97</a:t>
            </a:fld>
            <a:endParaRPr lang="en-US">
              <a:solidFill>
                <a:srgbClr val="000000"/>
              </a:solidFill>
            </a:endParaRPr>
          </a:p>
        </p:txBody>
      </p:sp>
      <p:sp>
        <p:nvSpPr>
          <p:cNvPr id="72707" name="Rectangle 2"/>
          <p:cNvSpPr>
            <a:spLocks noGrp="1" noChangeArrowheads="1"/>
          </p:cNvSpPr>
          <p:nvPr>
            <p:ph type="title"/>
          </p:nvPr>
        </p:nvSpPr>
        <p:spPr/>
        <p:txBody>
          <a:bodyPr/>
          <a:lstStyle/>
          <a:p>
            <a:pPr eaLnBrk="1" hangingPunct="1"/>
            <a:r>
              <a:rPr lang="en-US" smtClean="0"/>
              <a:t>Insertion Sort (cont.)</a:t>
            </a:r>
          </a:p>
        </p:txBody>
      </p:sp>
      <p:sp>
        <p:nvSpPr>
          <p:cNvPr id="72708" name="AutoShape 3"/>
          <p:cNvSpPr>
            <a:spLocks/>
          </p:cNvSpPr>
          <p:nvPr/>
        </p:nvSpPr>
        <p:spPr bwMode="auto">
          <a:xfrm rot="-5400000">
            <a:off x="2623343" y="2837657"/>
            <a:ext cx="696913" cy="4267200"/>
          </a:xfrm>
          <a:prstGeom prst="leftBrace">
            <a:avLst>
              <a:gd name="adj1" fmla="val 510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2709"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72710" name="AutoShape 5"/>
          <p:cNvSpPr>
            <a:spLocks/>
          </p:cNvSpPr>
          <p:nvPr/>
        </p:nvSpPr>
        <p:spPr bwMode="auto">
          <a:xfrm rot="-5400000">
            <a:off x="6228556" y="3499644"/>
            <a:ext cx="696913" cy="2943225"/>
          </a:xfrm>
          <a:prstGeom prst="leftBrace">
            <a:avLst>
              <a:gd name="adj1" fmla="val 351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2711" name="Text Box 6"/>
          <p:cNvSpPr txBox="1">
            <a:spLocks noChangeArrowheads="1"/>
          </p:cNvSpPr>
          <p:nvPr/>
        </p:nvSpPr>
        <p:spPr bwMode="auto">
          <a:xfrm>
            <a:off x="5476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72712"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2400" smtClean="0">
                <a:solidFill>
                  <a:srgbClr val="FF33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72713"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72714" name="Text Box 9"/>
          <p:cNvSpPr txBox="1">
            <a:spLocks noChangeArrowheads="1"/>
          </p:cNvSpPr>
          <p:nvPr/>
        </p:nvSpPr>
        <p:spPr bwMode="auto">
          <a:xfrm>
            <a:off x="5410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72715"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16"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72717"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18"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19"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0"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1"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72722"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3"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72724"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5"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72726"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7"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72728"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29"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72730"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2731"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72732"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72733"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72734"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72735" name="Text Box 30"/>
          <p:cNvSpPr txBox="1">
            <a:spLocks noChangeArrowheads="1"/>
          </p:cNvSpPr>
          <p:nvPr/>
        </p:nvSpPr>
        <p:spPr bwMode="auto">
          <a:xfrm>
            <a:off x="45720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5104372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39CB81-A2C9-4720-89CB-70780F901BFB}" type="slidenum">
              <a:rPr lang="en-US">
                <a:solidFill>
                  <a:srgbClr val="000000"/>
                </a:solidFill>
              </a:rPr>
              <a:pPr eaLnBrk="1" hangingPunct="1"/>
              <a:t>98</a:t>
            </a:fld>
            <a:endParaRPr lang="en-US">
              <a:solidFill>
                <a:srgbClr val="000000"/>
              </a:solidFill>
            </a:endParaRPr>
          </a:p>
        </p:txBody>
      </p:sp>
      <p:sp>
        <p:nvSpPr>
          <p:cNvPr id="73731" name="Rectangle 2"/>
          <p:cNvSpPr>
            <a:spLocks noGrp="1" noChangeArrowheads="1"/>
          </p:cNvSpPr>
          <p:nvPr>
            <p:ph type="title"/>
          </p:nvPr>
        </p:nvSpPr>
        <p:spPr/>
        <p:txBody>
          <a:bodyPr/>
          <a:lstStyle/>
          <a:p>
            <a:pPr eaLnBrk="1" hangingPunct="1"/>
            <a:r>
              <a:rPr lang="en-US" smtClean="0"/>
              <a:t>Insertion Sort (cont.)</a:t>
            </a:r>
          </a:p>
        </p:txBody>
      </p:sp>
      <p:sp>
        <p:nvSpPr>
          <p:cNvPr id="73732" name="AutoShape 3"/>
          <p:cNvSpPr>
            <a:spLocks/>
          </p:cNvSpPr>
          <p:nvPr/>
        </p:nvSpPr>
        <p:spPr bwMode="auto">
          <a:xfrm rot="-5400000">
            <a:off x="2623343" y="2837657"/>
            <a:ext cx="696913" cy="4267200"/>
          </a:xfrm>
          <a:prstGeom prst="leftBrace">
            <a:avLst>
              <a:gd name="adj1" fmla="val 510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3733"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73734" name="AutoShape 5"/>
          <p:cNvSpPr>
            <a:spLocks/>
          </p:cNvSpPr>
          <p:nvPr/>
        </p:nvSpPr>
        <p:spPr bwMode="auto">
          <a:xfrm rot="-5400000">
            <a:off x="6228556" y="3499644"/>
            <a:ext cx="696913" cy="2943225"/>
          </a:xfrm>
          <a:prstGeom prst="leftBrace">
            <a:avLst>
              <a:gd name="adj1" fmla="val 351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3735" name="Text Box 6"/>
          <p:cNvSpPr txBox="1">
            <a:spLocks noChangeArrowheads="1"/>
          </p:cNvSpPr>
          <p:nvPr/>
        </p:nvSpPr>
        <p:spPr bwMode="auto">
          <a:xfrm>
            <a:off x="5476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73736" name="Text Box 7"/>
          <p:cNvSpPr txBox="1">
            <a:spLocks noChangeArrowheads="1"/>
          </p:cNvSpPr>
          <p:nvPr/>
        </p:nvSpPr>
        <p:spPr bwMode="auto">
          <a:xfrm>
            <a:off x="228600" y="1219200"/>
            <a:ext cx="8686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2400" smtClean="0">
                <a:solidFill>
                  <a:srgbClr val="FF33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73737"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73738" name="Text Box 9"/>
          <p:cNvSpPr txBox="1">
            <a:spLocks noChangeArrowheads="1"/>
          </p:cNvSpPr>
          <p:nvPr/>
        </p:nvSpPr>
        <p:spPr bwMode="auto">
          <a:xfrm>
            <a:off x="5410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73739"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0"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73741"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2"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3"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4"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5"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73746"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7"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73748"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49"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73750"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51"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73752"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53"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73754"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3755"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73756"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73757"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73758"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73759" name="Text Box 30"/>
          <p:cNvSpPr txBox="1">
            <a:spLocks noChangeArrowheads="1"/>
          </p:cNvSpPr>
          <p:nvPr/>
        </p:nvSpPr>
        <p:spPr bwMode="auto">
          <a:xfrm>
            <a:off x="45720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Tree>
    <p:extLst>
      <p:ext uri="{BB962C8B-B14F-4D97-AF65-F5344CB8AC3E}">
        <p14:creationId xmlns:p14="http://schemas.microsoft.com/office/powerpoint/2010/main" val="1258509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554B8D-EDCF-4D9A-8B8C-6D9CAE37C0CA}" type="slidenum">
              <a:rPr lang="en-US">
                <a:solidFill>
                  <a:srgbClr val="000000"/>
                </a:solidFill>
              </a:rPr>
              <a:pPr eaLnBrk="1" hangingPunct="1"/>
              <a:t>99</a:t>
            </a:fld>
            <a:endParaRPr lang="en-US">
              <a:solidFill>
                <a:srgbClr val="000000"/>
              </a:solidFill>
            </a:endParaRPr>
          </a:p>
        </p:txBody>
      </p:sp>
      <p:sp>
        <p:nvSpPr>
          <p:cNvPr id="74755" name="Rectangle 2"/>
          <p:cNvSpPr>
            <a:spLocks noGrp="1" noChangeArrowheads="1"/>
          </p:cNvSpPr>
          <p:nvPr>
            <p:ph type="title"/>
          </p:nvPr>
        </p:nvSpPr>
        <p:spPr/>
        <p:txBody>
          <a:bodyPr/>
          <a:lstStyle/>
          <a:p>
            <a:pPr eaLnBrk="1" hangingPunct="1"/>
            <a:r>
              <a:rPr lang="en-US" smtClean="0"/>
              <a:t>Insertion Sort (cont.)</a:t>
            </a:r>
          </a:p>
        </p:txBody>
      </p:sp>
      <p:sp>
        <p:nvSpPr>
          <p:cNvPr id="74756" name="AutoShape 3"/>
          <p:cNvSpPr>
            <a:spLocks/>
          </p:cNvSpPr>
          <p:nvPr/>
        </p:nvSpPr>
        <p:spPr bwMode="auto">
          <a:xfrm rot="-5400000">
            <a:off x="2623343" y="2837657"/>
            <a:ext cx="696913" cy="4267200"/>
          </a:xfrm>
          <a:prstGeom prst="leftBrace">
            <a:avLst>
              <a:gd name="adj1" fmla="val 5102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4757" name="Text Box 4"/>
          <p:cNvSpPr txBox="1">
            <a:spLocks noChangeArrowheads="1"/>
          </p:cNvSpPr>
          <p:nvPr/>
        </p:nvSpPr>
        <p:spPr bwMode="auto">
          <a:xfrm>
            <a:off x="1608138" y="5551488"/>
            <a:ext cx="23542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sorted section</a:t>
            </a:r>
          </a:p>
        </p:txBody>
      </p:sp>
      <p:sp>
        <p:nvSpPr>
          <p:cNvPr id="74758" name="AutoShape 5"/>
          <p:cNvSpPr>
            <a:spLocks/>
          </p:cNvSpPr>
          <p:nvPr/>
        </p:nvSpPr>
        <p:spPr bwMode="auto">
          <a:xfrm rot="-5400000">
            <a:off x="6228556" y="3499644"/>
            <a:ext cx="696913" cy="2943225"/>
          </a:xfrm>
          <a:prstGeom prst="leftBrace">
            <a:avLst>
              <a:gd name="adj1" fmla="val 35194"/>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4759" name="Text Box 6"/>
          <p:cNvSpPr txBox="1">
            <a:spLocks noChangeArrowheads="1"/>
          </p:cNvSpPr>
          <p:nvPr/>
        </p:nvSpPr>
        <p:spPr bwMode="auto">
          <a:xfrm>
            <a:off x="5476875" y="5551488"/>
            <a:ext cx="25241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rPr>
              <a:t>unsorted section</a:t>
            </a:r>
          </a:p>
        </p:txBody>
      </p:sp>
      <p:sp>
        <p:nvSpPr>
          <p:cNvPr id="74760" name="Text Box 7"/>
          <p:cNvSpPr txBox="1">
            <a:spLocks noChangeArrowheads="1"/>
          </p:cNvSpPr>
          <p:nvPr/>
        </p:nvSpPr>
        <p:spPr bwMode="auto">
          <a:xfrm>
            <a:off x="228600" y="1219200"/>
            <a:ext cx="86868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600" smtClean="0">
                <a:solidFill>
                  <a:srgbClr val="000000"/>
                </a:solidFill>
              </a:rPr>
              <a:t>1   for each j, from 1 to the length of A – 1</a:t>
            </a:r>
          </a:p>
          <a:p>
            <a:pPr eaLnBrk="1" fontAlgn="base" hangingPunct="1">
              <a:spcBef>
                <a:spcPct val="0"/>
              </a:spcBef>
              <a:spcAft>
                <a:spcPct val="0"/>
              </a:spcAft>
            </a:pPr>
            <a:r>
              <a:rPr lang="en-US" sz="1600" smtClean="0">
                <a:solidFill>
                  <a:srgbClr val="000000"/>
                </a:solidFill>
              </a:rPr>
              <a:t>2      i = j – 1</a:t>
            </a:r>
          </a:p>
          <a:p>
            <a:pPr eaLnBrk="1" fontAlgn="base" hangingPunct="1">
              <a:spcBef>
                <a:spcPct val="0"/>
              </a:spcBef>
              <a:spcAft>
                <a:spcPct val="0"/>
              </a:spcAft>
            </a:pPr>
            <a:r>
              <a:rPr lang="en-US" sz="1600" smtClean="0">
                <a:solidFill>
                  <a:srgbClr val="000000"/>
                </a:solidFill>
              </a:rPr>
              <a:t>3      while i is greater than -1 and A[ i ] is greater than A[ i + 1 ]</a:t>
            </a:r>
          </a:p>
          <a:p>
            <a:pPr eaLnBrk="1" fontAlgn="base" hangingPunct="1">
              <a:spcBef>
                <a:spcPct val="0"/>
              </a:spcBef>
              <a:spcAft>
                <a:spcPct val="0"/>
              </a:spcAft>
            </a:pPr>
            <a:r>
              <a:rPr lang="en-US" sz="1600" smtClean="0">
                <a:solidFill>
                  <a:srgbClr val="000000"/>
                </a:solidFill>
              </a:rPr>
              <a:t>4         swap( A[ i ], A[ i + 1 ] )</a:t>
            </a:r>
          </a:p>
          <a:p>
            <a:pPr eaLnBrk="1" fontAlgn="base" hangingPunct="1">
              <a:spcBef>
                <a:spcPct val="0"/>
              </a:spcBef>
              <a:spcAft>
                <a:spcPct val="0"/>
              </a:spcAft>
            </a:pPr>
            <a:r>
              <a:rPr lang="en-US" sz="1600" smtClean="0">
                <a:solidFill>
                  <a:srgbClr val="000000"/>
                </a:solidFill>
              </a:rPr>
              <a:t>5         i--</a:t>
            </a:r>
          </a:p>
        </p:txBody>
      </p:sp>
      <p:sp>
        <p:nvSpPr>
          <p:cNvPr id="74761" name="Text Box 8"/>
          <p:cNvSpPr txBox="1">
            <a:spLocks noChangeArrowheads="1"/>
          </p:cNvSpPr>
          <p:nvPr/>
        </p:nvSpPr>
        <p:spPr bwMode="auto">
          <a:xfrm>
            <a:off x="762000" y="313848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smtClean="0">
                <a:solidFill>
                  <a:srgbClr val="000000"/>
                </a:solidFill>
              </a:rPr>
              <a:t>   0      1       2      3       4      5       6       7      8       9</a:t>
            </a:r>
          </a:p>
        </p:txBody>
      </p:sp>
      <p:sp>
        <p:nvSpPr>
          <p:cNvPr id="74762" name="Text Box 9"/>
          <p:cNvSpPr txBox="1">
            <a:spLocks noChangeArrowheads="1"/>
          </p:cNvSpPr>
          <p:nvPr/>
        </p:nvSpPr>
        <p:spPr bwMode="auto">
          <a:xfrm>
            <a:off x="54102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j</a:t>
            </a:r>
          </a:p>
        </p:txBody>
      </p:sp>
      <p:sp>
        <p:nvSpPr>
          <p:cNvPr id="74763" name="Rectangle 10"/>
          <p:cNvSpPr>
            <a:spLocks noChangeArrowheads="1"/>
          </p:cNvSpPr>
          <p:nvPr/>
        </p:nvSpPr>
        <p:spPr bwMode="auto">
          <a:xfrm>
            <a:off x="8382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64" name="Text Box 11"/>
          <p:cNvSpPr txBox="1">
            <a:spLocks noChangeArrowheads="1"/>
          </p:cNvSpPr>
          <p:nvPr/>
        </p:nvSpPr>
        <p:spPr bwMode="auto">
          <a:xfrm>
            <a:off x="8382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3 </a:t>
            </a:r>
            <a:endParaRPr lang="en-US" sz="2400" smtClean="0">
              <a:solidFill>
                <a:srgbClr val="000000"/>
              </a:solidFill>
            </a:endParaRPr>
          </a:p>
        </p:txBody>
      </p:sp>
      <p:sp>
        <p:nvSpPr>
          <p:cNvPr id="74765" name="Rectangle 12"/>
          <p:cNvSpPr>
            <a:spLocks noChangeArrowheads="1"/>
          </p:cNvSpPr>
          <p:nvPr/>
        </p:nvSpPr>
        <p:spPr bwMode="auto">
          <a:xfrm>
            <a:off x="155892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66" name="Rectangle 13"/>
          <p:cNvSpPr>
            <a:spLocks noChangeArrowheads="1"/>
          </p:cNvSpPr>
          <p:nvPr/>
        </p:nvSpPr>
        <p:spPr bwMode="auto">
          <a:xfrm>
            <a:off x="2279650" y="3729038"/>
            <a:ext cx="722313"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67" name="Rectangle 14"/>
          <p:cNvSpPr>
            <a:spLocks noChangeArrowheads="1"/>
          </p:cNvSpPr>
          <p:nvPr/>
        </p:nvSpPr>
        <p:spPr bwMode="auto">
          <a:xfrm>
            <a:off x="300196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68" name="Rectangle 15"/>
          <p:cNvSpPr>
            <a:spLocks noChangeArrowheads="1"/>
          </p:cNvSpPr>
          <p:nvPr/>
        </p:nvSpPr>
        <p:spPr bwMode="auto">
          <a:xfrm>
            <a:off x="3722688"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69" name="Text Box 16"/>
          <p:cNvSpPr txBox="1">
            <a:spLocks noChangeArrowheads="1"/>
          </p:cNvSpPr>
          <p:nvPr/>
        </p:nvSpPr>
        <p:spPr bwMode="auto">
          <a:xfrm>
            <a:off x="22987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17 </a:t>
            </a:r>
            <a:endParaRPr lang="en-US" sz="2400" smtClean="0">
              <a:solidFill>
                <a:srgbClr val="000000"/>
              </a:solidFill>
            </a:endParaRPr>
          </a:p>
        </p:txBody>
      </p:sp>
      <p:sp>
        <p:nvSpPr>
          <p:cNvPr id="74770" name="Rectangle 17"/>
          <p:cNvSpPr>
            <a:spLocks noChangeArrowheads="1"/>
          </p:cNvSpPr>
          <p:nvPr/>
        </p:nvSpPr>
        <p:spPr bwMode="auto">
          <a:xfrm>
            <a:off x="4443413"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71" name="Text Box 18"/>
          <p:cNvSpPr txBox="1">
            <a:spLocks noChangeArrowheads="1"/>
          </p:cNvSpPr>
          <p:nvPr/>
        </p:nvSpPr>
        <p:spPr bwMode="auto">
          <a:xfrm>
            <a:off x="15240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16 </a:t>
            </a:r>
            <a:endParaRPr lang="en-US" sz="2400" smtClean="0">
              <a:solidFill>
                <a:srgbClr val="000000"/>
              </a:solidFill>
            </a:endParaRPr>
          </a:p>
        </p:txBody>
      </p:sp>
      <p:sp>
        <p:nvSpPr>
          <p:cNvPr id="74772" name="Rectangle 19"/>
          <p:cNvSpPr>
            <a:spLocks noChangeArrowheads="1"/>
          </p:cNvSpPr>
          <p:nvPr/>
        </p:nvSpPr>
        <p:spPr bwMode="auto">
          <a:xfrm>
            <a:off x="5164138" y="3729038"/>
            <a:ext cx="722312"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73" name="Text Box 20"/>
          <p:cNvSpPr txBox="1">
            <a:spLocks noChangeArrowheads="1"/>
          </p:cNvSpPr>
          <p:nvPr/>
        </p:nvSpPr>
        <p:spPr bwMode="auto">
          <a:xfrm>
            <a:off x="5164138"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6 </a:t>
            </a:r>
            <a:endParaRPr lang="en-US" sz="2400" smtClean="0">
              <a:solidFill>
                <a:srgbClr val="000000"/>
              </a:solidFill>
            </a:endParaRPr>
          </a:p>
        </p:txBody>
      </p:sp>
      <p:sp>
        <p:nvSpPr>
          <p:cNvPr id="74774" name="Rectangle 21"/>
          <p:cNvSpPr>
            <a:spLocks noChangeArrowheads="1"/>
          </p:cNvSpPr>
          <p:nvPr/>
        </p:nvSpPr>
        <p:spPr bwMode="auto">
          <a:xfrm>
            <a:off x="588645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75" name="Text Box 22"/>
          <p:cNvSpPr txBox="1">
            <a:spLocks noChangeArrowheads="1"/>
          </p:cNvSpPr>
          <p:nvPr/>
        </p:nvSpPr>
        <p:spPr bwMode="auto">
          <a:xfrm>
            <a:off x="588645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 </a:t>
            </a:r>
            <a:endParaRPr lang="en-US" sz="2400" smtClean="0">
              <a:solidFill>
                <a:srgbClr val="000000"/>
              </a:solidFill>
            </a:endParaRPr>
          </a:p>
        </p:txBody>
      </p:sp>
      <p:sp>
        <p:nvSpPr>
          <p:cNvPr id="74776" name="Rectangle 23"/>
          <p:cNvSpPr>
            <a:spLocks noChangeArrowheads="1"/>
          </p:cNvSpPr>
          <p:nvPr/>
        </p:nvSpPr>
        <p:spPr bwMode="auto">
          <a:xfrm>
            <a:off x="6607175"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77" name="Text Box 24"/>
          <p:cNvSpPr txBox="1">
            <a:spLocks noChangeArrowheads="1"/>
          </p:cNvSpPr>
          <p:nvPr/>
        </p:nvSpPr>
        <p:spPr bwMode="auto">
          <a:xfrm>
            <a:off x="6607175"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15 </a:t>
            </a:r>
            <a:endParaRPr lang="en-US" sz="2400" smtClean="0">
              <a:solidFill>
                <a:srgbClr val="000000"/>
              </a:solidFill>
            </a:endParaRPr>
          </a:p>
        </p:txBody>
      </p:sp>
      <p:sp>
        <p:nvSpPr>
          <p:cNvPr id="74778" name="Rectangle 25"/>
          <p:cNvSpPr>
            <a:spLocks noChangeArrowheads="1"/>
          </p:cNvSpPr>
          <p:nvPr/>
        </p:nvSpPr>
        <p:spPr bwMode="auto">
          <a:xfrm>
            <a:off x="7327900" y="3729038"/>
            <a:ext cx="720725" cy="787400"/>
          </a:xfrm>
          <a:prstGeom prst="rect">
            <a:avLst/>
          </a:prstGeom>
          <a:solidFill>
            <a:srgbClr val="FFFFFF"/>
          </a:solidFill>
          <a:ln w="38100">
            <a:solidFill>
              <a:srgbClr val="0000FF"/>
            </a:solidFill>
            <a:miter lim="800000"/>
            <a:headEnd/>
            <a:tailEnd/>
          </a:ln>
        </p:spPr>
        <p:txBody>
          <a:bodyPr/>
          <a:lstStyle/>
          <a:p>
            <a:pPr fontAlgn="base">
              <a:spcBef>
                <a:spcPct val="0"/>
              </a:spcBef>
              <a:spcAft>
                <a:spcPct val="0"/>
              </a:spcAft>
            </a:pPr>
            <a:endParaRPr lang="en-US" smtClean="0">
              <a:solidFill>
                <a:srgbClr val="000000"/>
              </a:solidFill>
            </a:endParaRPr>
          </a:p>
        </p:txBody>
      </p:sp>
      <p:sp>
        <p:nvSpPr>
          <p:cNvPr id="74779" name="Text Box 26"/>
          <p:cNvSpPr txBox="1">
            <a:spLocks noChangeArrowheads="1"/>
          </p:cNvSpPr>
          <p:nvPr/>
        </p:nvSpPr>
        <p:spPr bwMode="auto">
          <a:xfrm>
            <a:off x="73279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 </a:t>
            </a:r>
            <a:endParaRPr lang="en-US" sz="2400" smtClean="0">
              <a:solidFill>
                <a:srgbClr val="000000"/>
              </a:solidFill>
            </a:endParaRPr>
          </a:p>
        </p:txBody>
      </p:sp>
      <p:sp>
        <p:nvSpPr>
          <p:cNvPr id="74780" name="Text Box 27"/>
          <p:cNvSpPr txBox="1">
            <a:spLocks noChangeArrowheads="1"/>
          </p:cNvSpPr>
          <p:nvPr/>
        </p:nvSpPr>
        <p:spPr bwMode="auto">
          <a:xfrm>
            <a:off x="4432300" y="388620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22 </a:t>
            </a:r>
            <a:endParaRPr lang="en-US" sz="2400" smtClean="0">
              <a:solidFill>
                <a:srgbClr val="000000"/>
              </a:solidFill>
            </a:endParaRPr>
          </a:p>
        </p:txBody>
      </p:sp>
      <p:sp>
        <p:nvSpPr>
          <p:cNvPr id="74781" name="Text Box 28"/>
          <p:cNvSpPr txBox="1">
            <a:spLocks noChangeArrowheads="1"/>
          </p:cNvSpPr>
          <p:nvPr/>
        </p:nvSpPr>
        <p:spPr bwMode="auto">
          <a:xfrm>
            <a:off x="3746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19 </a:t>
            </a:r>
            <a:endParaRPr lang="en-US" sz="2400" smtClean="0">
              <a:solidFill>
                <a:srgbClr val="000000"/>
              </a:solidFill>
            </a:endParaRPr>
          </a:p>
        </p:txBody>
      </p:sp>
      <p:sp>
        <p:nvSpPr>
          <p:cNvPr id="74782" name="Text Box 29"/>
          <p:cNvSpPr txBox="1">
            <a:spLocks noChangeArrowheads="1"/>
          </p:cNvSpPr>
          <p:nvPr/>
        </p:nvSpPr>
        <p:spPr bwMode="auto">
          <a:xfrm>
            <a:off x="2984500" y="3905250"/>
            <a:ext cx="90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b="1" smtClean="0">
                <a:solidFill>
                  <a:srgbClr val="000000"/>
                </a:solidFill>
              </a:rPr>
              <a:t> 18 </a:t>
            </a:r>
            <a:endParaRPr lang="en-US" sz="2400" smtClean="0">
              <a:solidFill>
                <a:srgbClr val="000000"/>
              </a:solidFill>
            </a:endParaRPr>
          </a:p>
        </p:txBody>
      </p:sp>
      <p:sp>
        <p:nvSpPr>
          <p:cNvPr id="74783" name="Text Box 30"/>
          <p:cNvSpPr txBox="1">
            <a:spLocks noChangeArrowheads="1"/>
          </p:cNvSpPr>
          <p:nvPr/>
        </p:nvSpPr>
        <p:spPr bwMode="auto">
          <a:xfrm>
            <a:off x="4572000"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000000"/>
                </a:solidFill>
              </a:rPr>
              <a:t>i</a:t>
            </a:r>
          </a:p>
        </p:txBody>
      </p:sp>
      <p:sp>
        <p:nvSpPr>
          <p:cNvPr id="74784" name="Text Box 31"/>
          <p:cNvSpPr txBox="1">
            <a:spLocks noChangeArrowheads="1"/>
          </p:cNvSpPr>
          <p:nvPr/>
        </p:nvSpPr>
        <p:spPr bwMode="auto">
          <a:xfrm>
            <a:off x="6553200" y="1905000"/>
            <a:ext cx="838200" cy="466725"/>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2400" b="1" smtClean="0">
                <a:solidFill>
                  <a:srgbClr val="FF3300"/>
                </a:solidFill>
              </a:rPr>
              <a:t>etc.</a:t>
            </a:r>
          </a:p>
        </p:txBody>
      </p:sp>
    </p:spTree>
    <p:extLst>
      <p:ext uri="{BB962C8B-B14F-4D97-AF65-F5344CB8AC3E}">
        <p14:creationId xmlns:p14="http://schemas.microsoft.com/office/powerpoint/2010/main" val="36743186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020ae2a6c663389f1cc5e87a19de60c7f0641"/>
</p:tagLst>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4.jpeg"/></Relationships>
</file>

<file path=ppt/theme/_rels/theme13.xml.rels><?xml version="1.0" encoding="UTF-8" standalone="yes"?>
<Relationships xmlns="http://schemas.openxmlformats.org/package/2006/relationships"><Relationship Id="rId1" Type="http://schemas.openxmlformats.org/officeDocument/2006/relationships/image" Target="../media/image5.jpeg"/></Relationships>
</file>

<file path=ppt/theme/_rels/theme14.xml.rels><?xml version="1.0" encoding="UTF-8" standalone="yes"?>
<Relationships xmlns="http://schemas.openxmlformats.org/package/2006/relationships"><Relationship Id="rId1" Type="http://schemas.openxmlformats.org/officeDocument/2006/relationships/image" Target="../media/image4.jpeg"/></Relationships>
</file>

<file path=ppt/theme/_rels/theme15.xml.rels><?xml version="1.0" encoding="UTF-8" standalone="yes"?>
<Relationships xmlns="http://schemas.openxmlformats.org/package/2006/relationships"><Relationship Id="rId1" Type="http://schemas.openxmlformats.org/officeDocument/2006/relationships/image" Target="../media/image4.jpeg"/></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_rels/theme9.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10.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1.xml><?xml version="1.0" encoding="utf-8"?>
<a:theme xmlns:a="http://schemas.openxmlformats.org/drawingml/2006/main" name="1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2.xml><?xml version="1.0" encoding="utf-8"?>
<a:theme xmlns:a="http://schemas.openxmlformats.org/drawingml/2006/main" name="2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14.xml><?xml version="1.0" encoding="utf-8"?>
<a:theme xmlns:a="http://schemas.openxmlformats.org/drawingml/2006/main" name="3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5.xml><?xml version="1.0" encoding="utf-8"?>
<a:theme xmlns:a="http://schemas.openxmlformats.org/drawingml/2006/main" name="4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Austin</Template>
  <TotalTime>37267</TotalTime>
  <Words>7988</Words>
  <Application>Microsoft Office PowerPoint</Application>
  <PresentationFormat>On-screen Show (4:3)</PresentationFormat>
  <Paragraphs>1587</Paragraphs>
  <Slides>114</Slides>
  <Notes>61</Notes>
  <HiddenSlides>0</HiddenSlides>
  <MMClips>0</MMClips>
  <ScaleCrop>false</ScaleCrop>
  <HeadingPairs>
    <vt:vector size="6" baseType="variant">
      <vt:variant>
        <vt:lpstr>Theme</vt:lpstr>
      </vt:variant>
      <vt:variant>
        <vt:i4>15</vt:i4>
      </vt:variant>
      <vt:variant>
        <vt:lpstr>Embedded OLE Servers</vt:lpstr>
      </vt:variant>
      <vt:variant>
        <vt:i4>1</vt:i4>
      </vt:variant>
      <vt:variant>
        <vt:lpstr>Slide Titles</vt:lpstr>
      </vt:variant>
      <vt:variant>
        <vt:i4>114</vt:i4>
      </vt:variant>
    </vt:vector>
  </HeadingPairs>
  <TitlesOfParts>
    <vt:vector size="130" baseType="lpstr">
      <vt:lpstr>1_Austin</vt:lpstr>
      <vt:lpstr>Apex</vt:lpstr>
      <vt:lpstr>Blends</vt:lpstr>
      <vt:lpstr>chapt01</vt:lpstr>
      <vt:lpstr>1_chapt01</vt:lpstr>
      <vt:lpstr>Default Design</vt:lpstr>
      <vt:lpstr>2_Office Theme</vt:lpstr>
      <vt:lpstr>2_Blends</vt:lpstr>
      <vt:lpstr>Apothecary</vt:lpstr>
      <vt:lpstr>Waveform</vt:lpstr>
      <vt:lpstr>1_Waveform</vt:lpstr>
      <vt:lpstr>2_Waveform</vt:lpstr>
      <vt:lpstr>Oriel</vt:lpstr>
      <vt:lpstr>3_Waveform</vt:lpstr>
      <vt:lpstr>4_Waveform</vt:lpstr>
      <vt:lpstr>Chart</vt:lpstr>
      <vt:lpstr>ECE 532</vt:lpstr>
      <vt:lpstr>Learning Outcomes</vt:lpstr>
      <vt:lpstr>Introduction</vt:lpstr>
      <vt:lpstr>The Structure of the data</vt:lpstr>
      <vt:lpstr>Selection Sort</vt:lpstr>
      <vt:lpstr>Selection Sort: Array-Based Lists</vt:lpstr>
      <vt:lpstr>Sorting an Array of Integers</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The Selectionsort Algorithm</vt:lpstr>
      <vt:lpstr>Selection Sort Algorithm</vt:lpstr>
      <vt:lpstr>Example 1</vt:lpstr>
      <vt:lpstr>Example 1</vt:lpstr>
      <vt:lpstr>Example 2</vt:lpstr>
      <vt:lpstr>PowerPoint Presentation</vt:lpstr>
      <vt:lpstr>Analysis: Selection Sort</vt:lpstr>
      <vt:lpstr>Discussion</vt:lpstr>
      <vt:lpstr>Insertion Sort</vt:lpstr>
      <vt:lpstr>The Insertionsort Algorithm</vt:lpstr>
      <vt:lpstr>The Insertionsort Algorithm</vt:lpstr>
      <vt:lpstr>The Insertionsort Algorithm</vt:lpstr>
      <vt:lpstr>The Insertionsort Algorithm</vt:lpstr>
      <vt:lpstr>The Insertionsort Algorithm</vt:lpstr>
      <vt:lpstr>The Insertionsort Algorithm</vt:lpstr>
      <vt:lpstr>The Insertionsort Algorithm</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How to Insert One Element</vt:lpstr>
      <vt:lpstr>Insertion Sort: Array-Based Lists</vt:lpstr>
      <vt:lpstr>Insertion Sort Algorithm</vt:lpstr>
      <vt:lpstr>Insertion Sort: Array-Based Lists </vt:lpstr>
      <vt:lpstr>Insertion Sort: Array-Based Lists </vt:lpstr>
      <vt:lpstr>Insertion Sort: Array-Based Lists </vt:lpstr>
      <vt:lpstr>Insertion Sort: Array-Based Lists</vt:lpstr>
      <vt:lpstr>Insertion Sort: Array-Based Lists </vt:lpstr>
      <vt:lpstr>PowerPoint Presentation</vt:lpstr>
      <vt:lpstr>Insertion Sort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Insertion Sort (cont.)</vt:lpstr>
      <vt:lpstr>PowerPoint Presentation</vt:lpstr>
      <vt:lpstr>Analysis: Insertion Sort</vt:lpstr>
      <vt:lpstr>Discussion</vt:lpstr>
      <vt:lpstr>Bubble Sort</vt:lpstr>
      <vt:lpstr>Sorting a List: Bubble Sort</vt:lpstr>
      <vt:lpstr>Bubble Sort Example</vt:lpstr>
      <vt:lpstr>Bubble Sort</vt:lpstr>
      <vt:lpstr>Sorting a List: Bubble Sort </vt:lpstr>
      <vt:lpstr>Sorting a List: Bubble Sort </vt:lpstr>
      <vt:lpstr>PowerPoint Presentation</vt:lpstr>
      <vt:lpstr>Analysis: Bubble Sort</vt:lpstr>
      <vt:lpstr>Discussion</vt:lpstr>
      <vt:lpstr>Analysis: Quadratic Sort</vt:lpstr>
      <vt:lpstr>Summary</vt:lpstr>
      <vt:lpstr>PowerPoint Presentation</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431</dc:title>
  <dc:creator>Asus</dc:creator>
  <cp:lastModifiedBy>Asus</cp:lastModifiedBy>
  <cp:revision>545</cp:revision>
  <dcterms:created xsi:type="dcterms:W3CDTF">2015-08-28T06:37:10Z</dcterms:created>
  <dcterms:modified xsi:type="dcterms:W3CDTF">2016-11-22T07:11:18Z</dcterms:modified>
</cp:coreProperties>
</file>