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5" r:id="rId1"/>
  </p:sldMasterIdLst>
  <p:notesMasterIdLst>
    <p:notesMasterId r:id="rId7"/>
  </p:notesMasterIdLst>
  <p:sldIdLst>
    <p:sldId id="256" r:id="rId2"/>
    <p:sldId id="275" r:id="rId3"/>
    <p:sldId id="277" r:id="rId4"/>
    <p:sldId id="276" r:id="rId5"/>
    <p:sldId id="274" r:id="rId6"/>
  </p:sldIdLst>
  <p:sldSz cx="12192000" cy="6858000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Source Sans Pro" panose="020B0503030403020204" pitchFamily="34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42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F0FF38B-707D-46DE-A41F-9DCB604C715B}">
  <a:tblStyle styleId="{5F0FF38B-707D-46DE-A41F-9DCB604C715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73"/>
    <p:restoredTop sz="96327"/>
  </p:normalViewPr>
  <p:slideViewPr>
    <p:cSldViewPr snapToGrid="0" snapToObjects="1">
      <p:cViewPr>
        <p:scale>
          <a:sx n="117" d="100"/>
          <a:sy n="117" d="100"/>
        </p:scale>
        <p:origin x="-120" y="416"/>
      </p:cViewPr>
      <p:guideLst>
        <p:guide orient="horz" pos="242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a484ef439d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a484ef439d_0_9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ga484ef439d_0_9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ga484ef439d_0_4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1" name="Google Shape;801;ga484ef439d_0_47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2" name="Google Shape;802;ga484ef439d_0_47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mailto:hello@cribl.io" TargetMode="External"/><Relationship Id="rId7" Type="http://schemas.openxmlformats.org/officeDocument/2006/relationships/hyperlink" Target="https://www.cribl.io/community" TargetMode="External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www.cribl.io/" TargetMode="External"/><Relationship Id="rId5" Type="http://schemas.openxmlformats.org/officeDocument/2006/relationships/hyperlink" Target="mailto:jobs@cribl.io" TargetMode="External"/><Relationship Id="rId4" Type="http://schemas.openxmlformats.org/officeDocument/2006/relationships/hyperlink" Target="mailto:pr@cribl.io" TargetMode="Externa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2" descr="Picture 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2" descr="Picture 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2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  <a:defRPr sz="4000">
                <a:solidFill>
                  <a:srgbClr val="FFFFFF"/>
                </a:solidFill>
              </a:defRPr>
            </a:lvl1pPr>
            <a:lvl2pPr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0" y="6134100"/>
            <a:ext cx="12192000" cy="723900"/>
          </a:xfrm>
          <a:prstGeom prst="rect">
            <a:avLst/>
          </a:prstGeom>
          <a:gradFill>
            <a:gsLst>
              <a:gs pos="0">
                <a:srgbClr val="1A1A1A"/>
              </a:gs>
              <a:gs pos="97000">
                <a:srgbClr val="333333"/>
              </a:gs>
              <a:gs pos="100000">
                <a:srgbClr val="333333"/>
              </a:gs>
            </a:gsLst>
            <a:lin ang="5400012" scaled="0"/>
          </a:gra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2"/>
          <p:cNvSpPr txBox="1">
            <a:spLocks noGrp="1"/>
          </p:cNvSpPr>
          <p:nvPr>
            <p:ph type="sldNum" idx="12"/>
          </p:nvPr>
        </p:nvSpPr>
        <p:spPr>
          <a:xfrm>
            <a:off x="5892800" y="6172200"/>
            <a:ext cx="2844900" cy="3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ll Blank">
  <p:cSld name="All Blank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>
            <a:spLocks noGrp="1"/>
          </p:cNvSpPr>
          <p:nvPr>
            <p:ph type="ftr" idx="11"/>
          </p:nvPr>
        </p:nvSpPr>
        <p:spPr>
          <a:xfrm>
            <a:off x="838200" y="6371277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sldNum" idx="12"/>
          </p:nvPr>
        </p:nvSpPr>
        <p:spPr>
          <a:xfrm>
            <a:off x="9143999" y="6371276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1" name="Google Shape;81;p13"/>
          <p:cNvSpPr/>
          <p:nvPr/>
        </p:nvSpPr>
        <p:spPr>
          <a:xfrm>
            <a:off x="9628415" y="121599"/>
            <a:ext cx="2563500" cy="898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13"/>
          <p:cNvSpPr/>
          <p:nvPr/>
        </p:nvSpPr>
        <p:spPr>
          <a:xfrm>
            <a:off x="130629" y="5861092"/>
            <a:ext cx="5257800" cy="898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3"/>
          <p:cNvSpPr/>
          <p:nvPr/>
        </p:nvSpPr>
        <p:spPr>
          <a:xfrm>
            <a:off x="8507186" y="5903646"/>
            <a:ext cx="3684900" cy="898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hite_Title Slide">
  <p:cSld name="White_Title Slide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3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  <a:defRPr sz="6000"/>
            </a:lvl1pPr>
            <a:lvl2pPr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pic>
        <p:nvPicPr>
          <p:cNvPr id="32" name="Google Shape;32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1550" y="1285576"/>
            <a:ext cx="1568892" cy="41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"/>
          <p:cNvSpPr txBox="1">
            <a:spLocks noGrp="1"/>
          </p:cNvSpPr>
          <p:nvPr>
            <p:ph type="title"/>
          </p:nvPr>
        </p:nvSpPr>
        <p:spPr>
          <a:xfrm>
            <a:off x="304800" y="154175"/>
            <a:ext cx="9908700" cy="7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body" idx="1"/>
          </p:nvPr>
        </p:nvSpPr>
        <p:spPr>
          <a:xfrm>
            <a:off x="304800" y="991734"/>
            <a:ext cx="11049000" cy="51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Google Shape;36;p4"/>
          <p:cNvSpPr txBox="1">
            <a:spLocks noGrp="1"/>
          </p:cNvSpPr>
          <p:nvPr>
            <p:ph type="sldNum" idx="12"/>
          </p:nvPr>
        </p:nvSpPr>
        <p:spPr>
          <a:xfrm>
            <a:off x="11602147" y="6263261"/>
            <a:ext cx="272400" cy="2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 txBox="1">
            <a:spLocks noGrp="1"/>
          </p:cNvSpPr>
          <p:nvPr>
            <p:ph type="title"/>
          </p:nvPr>
        </p:nvSpPr>
        <p:spPr>
          <a:xfrm>
            <a:off x="304800" y="154175"/>
            <a:ext cx="9908700" cy="7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body" idx="1"/>
          </p:nvPr>
        </p:nvSpPr>
        <p:spPr>
          <a:xfrm>
            <a:off x="304800" y="1290416"/>
            <a:ext cx="11049000" cy="51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Google Shape;40;p5"/>
          <p:cNvSpPr txBox="1">
            <a:spLocks noGrp="1"/>
          </p:cNvSpPr>
          <p:nvPr>
            <p:ph type="sldNum" idx="12"/>
          </p:nvPr>
        </p:nvSpPr>
        <p:spPr>
          <a:xfrm>
            <a:off x="11602147" y="6263261"/>
            <a:ext cx="272400" cy="2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1" name="Google Shape;41;p5"/>
          <p:cNvSpPr txBox="1"/>
          <p:nvPr/>
        </p:nvSpPr>
        <p:spPr>
          <a:xfrm>
            <a:off x="397669" y="799169"/>
            <a:ext cx="9052500" cy="4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lnSpc>
                <a:spcPct val="81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992"/>
              <a:buFont typeface="Source Sans Pro"/>
              <a:buNone/>
            </a:pPr>
            <a:r>
              <a:rPr lang="en-US" sz="1992">
                <a:solidFill>
                  <a:srgbClr val="6666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Subtitle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hite_Divider_Slide">
  <p:cSld name="White_Divider_Slide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Google Shape;48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7"/>
          <p:cNvSpPr/>
          <p:nvPr/>
        </p:nvSpPr>
        <p:spPr>
          <a:xfrm>
            <a:off x="355600" y="121599"/>
            <a:ext cx="11836500" cy="898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50;p7"/>
          <p:cNvSpPr/>
          <p:nvPr/>
        </p:nvSpPr>
        <p:spPr>
          <a:xfrm>
            <a:off x="130627" y="5575300"/>
            <a:ext cx="10613700" cy="1282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51;p7"/>
          <p:cNvSpPr/>
          <p:nvPr/>
        </p:nvSpPr>
        <p:spPr>
          <a:xfrm>
            <a:off x="8507186" y="5903645"/>
            <a:ext cx="3684900" cy="898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0" y="2916712"/>
            <a:ext cx="12192000" cy="7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  <a:defRPr>
                <a:solidFill>
                  <a:schemeClr val="accent2"/>
                </a:solidFill>
              </a:defRPr>
            </a:lvl1pPr>
            <a:lvl2pPr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11602147" y="6263261"/>
            <a:ext cx="272400" cy="2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4" name="Google Shape;54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0713" y="949138"/>
            <a:ext cx="630555" cy="7336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Black_Divider_Slide">
  <p:cSld name="1_Black_Divider_Slide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76181"/>
            <a:ext cx="12192000" cy="6857935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8"/>
          <p:cNvSpPr txBox="1"/>
          <p:nvPr/>
        </p:nvSpPr>
        <p:spPr>
          <a:xfrm>
            <a:off x="45716" y="2967334"/>
            <a:ext cx="11745000" cy="89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Arial"/>
              <a:buNone/>
            </a:pPr>
            <a:r>
              <a:rPr lang="en-US" sz="5400" b="0" i="0" u="none" strike="noStrike" cap="none" dirty="0">
                <a:solidFill>
                  <a:srgbClr val="FFFFFF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  <a:sym typeface="Arial"/>
              </a:rPr>
              <a:t>THANK YOU</a:t>
            </a:r>
            <a:endParaRPr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58" name="Google Shape;58;p8"/>
          <p:cNvSpPr txBox="1"/>
          <p:nvPr/>
        </p:nvSpPr>
        <p:spPr>
          <a:xfrm>
            <a:off x="7256796" y="4455103"/>
            <a:ext cx="4758900" cy="23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8800"/>
              </a:buClr>
              <a:buSzPts val="1800"/>
              <a:buFont typeface="Source Sans Pro"/>
              <a:buNone/>
            </a:pPr>
            <a:r>
              <a:rPr lang="en-US" sz="1800" b="0" i="0" u="none" strike="noStrike" cap="none" dirty="0">
                <a:solidFill>
                  <a:srgbClr val="FF88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  <a:sym typeface="Source Sans Pro"/>
              </a:rPr>
              <a:t>CONTACT US</a:t>
            </a:r>
            <a:endParaRPr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</a:pPr>
            <a:r>
              <a:rPr lang="en-US" sz="1400" b="0" i="0" u="none" strike="noStrike" cap="none" dirty="0">
                <a:solidFill>
                  <a:srgbClr val="FFFFFF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  <a:sym typeface="Source Sans Pro"/>
              </a:rPr>
              <a:t>Cribl, Inc. 44 Tehama St. San Francisco, CA 94105</a:t>
            </a:r>
            <a:endParaRPr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AD6ED"/>
              </a:buClr>
              <a:buSzPts val="1400"/>
              <a:buFont typeface="Source Sans Pro"/>
              <a:buNone/>
            </a:pPr>
            <a:r>
              <a:rPr lang="en-US" sz="1400" b="0" i="0" u="none" strike="noStrike" cap="none" dirty="0">
                <a:solidFill>
                  <a:srgbClr val="AAD6ED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  <a:sym typeface="Source Sans Pro"/>
              </a:rPr>
              <a:t>Sales Inquiries: </a:t>
            </a:r>
            <a:r>
              <a:rPr lang="en-US" sz="1400" b="0" i="0" u="sng" strike="noStrike" cap="none" dirty="0">
                <a:solidFill>
                  <a:srgbClr val="6CFF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  <a:sym typeface="Source Sans Pr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hello@cribl.io</a:t>
            </a:r>
            <a:r>
              <a:rPr lang="en-US" sz="1400" b="0" i="0" u="none" strike="noStrike" cap="none" dirty="0">
                <a:solidFill>
                  <a:srgbClr val="00CDCD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  <a:sym typeface="Source Sans Pro"/>
              </a:rPr>
              <a:t> </a:t>
            </a:r>
            <a:endParaRPr sz="1800" b="0" i="0" u="none" strike="noStrike" cap="none" dirty="0">
              <a:solidFill>
                <a:srgbClr val="F9F9F9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Calibri"/>
              <a:sym typeface="Calibri"/>
            </a:endParaRPr>
          </a:p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AD6ED"/>
              </a:buClr>
              <a:buSzPts val="1400"/>
              <a:buFont typeface="Source Sans Pro"/>
              <a:buNone/>
            </a:pPr>
            <a:r>
              <a:rPr lang="en-US" sz="1400" b="0" i="0" u="none" strike="noStrike" cap="none" dirty="0">
                <a:solidFill>
                  <a:srgbClr val="AAD6ED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  <a:sym typeface="Source Sans Pro"/>
              </a:rPr>
              <a:t>Media Inquiries: </a:t>
            </a:r>
            <a:r>
              <a:rPr lang="en-US" sz="1400" b="0" i="0" u="sng" strike="noStrike" cap="none" dirty="0">
                <a:solidFill>
                  <a:srgbClr val="6CFF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  <a:sym typeface="Source Sans Pr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media@cribl.io</a:t>
            </a:r>
            <a:r>
              <a:rPr lang="en-US" sz="1400" b="0" i="0" u="none" strike="noStrike" cap="none" dirty="0">
                <a:solidFill>
                  <a:srgbClr val="00CDCD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  <a:sym typeface="Source Sans Pro"/>
              </a:rPr>
              <a:t> </a:t>
            </a:r>
            <a:endParaRPr sz="1800" b="0" i="0" u="none" strike="noStrike" cap="none" dirty="0">
              <a:solidFill>
                <a:srgbClr val="F9F9F9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Calibri"/>
              <a:sym typeface="Calibri"/>
            </a:endParaRPr>
          </a:p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AD6ED"/>
              </a:buClr>
              <a:buSzPts val="1400"/>
              <a:buFont typeface="Source Sans Pro"/>
              <a:buNone/>
            </a:pPr>
            <a:r>
              <a:rPr lang="en-US" sz="1400" b="0" i="0" u="none" strike="noStrike" cap="none" dirty="0">
                <a:solidFill>
                  <a:srgbClr val="AAD6ED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  <a:sym typeface="Source Sans Pro"/>
              </a:rPr>
              <a:t>Career Opportunities: </a:t>
            </a:r>
            <a:r>
              <a:rPr lang="en-US" sz="1400" b="0" i="0" u="sng" strike="noStrike" cap="none" dirty="0">
                <a:solidFill>
                  <a:srgbClr val="6CFF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  <a:sym typeface="Source Sans Pro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jobs@cribl.io</a:t>
            </a:r>
            <a:r>
              <a:rPr lang="en-US" sz="1400" b="0" i="0" u="none" strike="noStrike" cap="none" dirty="0">
                <a:solidFill>
                  <a:srgbClr val="00CDCD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  <a:sym typeface="Source Sans Pro"/>
              </a:rPr>
              <a:t> </a:t>
            </a:r>
            <a:endParaRPr sz="1800" b="0" i="0" u="none" strike="noStrike" cap="none" dirty="0">
              <a:solidFill>
                <a:srgbClr val="F9F9F9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Calibri"/>
              <a:sym typeface="Calibri"/>
            </a:endParaRPr>
          </a:p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AD6ED"/>
              </a:buClr>
              <a:buSzPts val="1400"/>
              <a:buFont typeface="Source Sans Pro"/>
              <a:buNone/>
            </a:pPr>
            <a:r>
              <a:rPr lang="en-US" sz="1400" b="0" i="0" u="none" strike="noStrike" cap="none" dirty="0">
                <a:solidFill>
                  <a:srgbClr val="AAD6ED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  <a:sym typeface="Source Sans Pro"/>
              </a:rPr>
              <a:t>Visit us: </a:t>
            </a:r>
            <a:r>
              <a:rPr lang="en-US" sz="1400" b="0" i="0" u="sng" strike="noStrike" cap="none" dirty="0">
                <a:solidFill>
                  <a:srgbClr val="6CFF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  <a:sym typeface="Source Sans Pro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https://www.cribl.io</a:t>
            </a:r>
            <a:r>
              <a:rPr lang="en-US" sz="1400" b="0" i="0" u="none" strike="noStrike" cap="none" dirty="0">
                <a:solidFill>
                  <a:srgbClr val="00CDCD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  <a:sym typeface="Source Sans Pro"/>
              </a:rPr>
              <a:t> </a:t>
            </a:r>
            <a:endParaRPr sz="1800" b="0" i="0" u="none" strike="noStrike" cap="none" dirty="0">
              <a:solidFill>
                <a:srgbClr val="F9F9F9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Calibri"/>
              <a:sym typeface="Calibr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9F9F9"/>
              </a:buClr>
              <a:buSzPts val="1400"/>
              <a:buFont typeface="Source Sans Pro"/>
              <a:buNone/>
            </a:pPr>
            <a:r>
              <a:rPr lang="en-US" dirty="0">
                <a:solidFill>
                  <a:srgbClr val="AAD6ED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  <a:sym typeface="Source Sans Pro"/>
              </a:rPr>
              <a:t>Join the Community: </a:t>
            </a:r>
            <a:r>
              <a:rPr lang="en-US" u="sng" dirty="0">
                <a:solidFill>
                  <a:srgbClr val="6CFF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  <a:sym typeface="Source Sans Pro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https://www.cribl.io/community</a:t>
            </a:r>
            <a:r>
              <a:rPr lang="en-US" u="sng" dirty="0">
                <a:solidFill>
                  <a:srgbClr val="6CFF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/>
                <a:sym typeface="Source Sans Pro"/>
              </a:rPr>
              <a:t> </a:t>
            </a:r>
            <a:endParaRPr u="sng" dirty="0">
              <a:solidFill>
                <a:srgbClr val="6CFF00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Source Sans Pro"/>
              <a:sym typeface="Source Sans Pro"/>
            </a:endParaRPr>
          </a:p>
        </p:txBody>
      </p:sp>
      <p:sp>
        <p:nvSpPr>
          <p:cNvPr id="59" name="Google Shape;59;p8"/>
          <p:cNvSpPr txBox="1">
            <a:spLocks noGrp="1"/>
          </p:cNvSpPr>
          <p:nvPr>
            <p:ph type="sldNum" idx="12"/>
          </p:nvPr>
        </p:nvSpPr>
        <p:spPr>
          <a:xfrm>
            <a:off x="11602147" y="6263261"/>
            <a:ext cx="272400" cy="2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>
            <a:spLocks noGrp="1"/>
          </p:cNvSpPr>
          <p:nvPr>
            <p:ph type="title"/>
          </p:nvPr>
        </p:nvSpPr>
        <p:spPr>
          <a:xfrm>
            <a:off x="304801" y="154175"/>
            <a:ext cx="9908700" cy="7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>
                <a:solidFill>
                  <a:srgbClr val="FFFFFF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sldNum" idx="12"/>
          </p:nvPr>
        </p:nvSpPr>
        <p:spPr>
          <a:xfrm>
            <a:off x="9143999" y="6371276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3" name="Google Shape;63;p9"/>
          <p:cNvPicPr preferRelativeResize="0"/>
          <p:nvPr/>
        </p:nvPicPr>
        <p:blipFill rotWithShape="1">
          <a:blip r:embed="rId2">
            <a:alphaModFix/>
          </a:blip>
          <a:srcRect t="84460" b="8313"/>
          <a:stretch/>
        </p:blipFill>
        <p:spPr>
          <a:xfrm>
            <a:off x="0" y="5792325"/>
            <a:ext cx="12192000" cy="495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9"/>
          <p:cNvPicPr preferRelativeResize="0"/>
          <p:nvPr/>
        </p:nvPicPr>
        <p:blipFill rotWithShape="1">
          <a:blip r:embed="rId2">
            <a:alphaModFix/>
          </a:blip>
          <a:srcRect t="10714" b="83961"/>
          <a:stretch/>
        </p:blipFill>
        <p:spPr>
          <a:xfrm>
            <a:off x="0" y="734724"/>
            <a:ext cx="12192000" cy="36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_ONLY_2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304801" y="154175"/>
            <a:ext cx="9908700" cy="7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ftr" idx="11"/>
          </p:nvPr>
        </p:nvSpPr>
        <p:spPr>
          <a:xfrm>
            <a:off x="838200" y="6371277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9143999" y="6371276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 1">
  <p:cSld name="TITLE_ONLY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1"/>
          <p:cNvSpPr txBox="1">
            <a:spLocks noGrp="1"/>
          </p:cNvSpPr>
          <p:nvPr>
            <p:ph type="title"/>
          </p:nvPr>
        </p:nvSpPr>
        <p:spPr>
          <a:xfrm>
            <a:off x="304801" y="154175"/>
            <a:ext cx="9908700" cy="7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>
                <a:solidFill>
                  <a:srgbClr val="FFFFFF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sldNum" idx="12"/>
          </p:nvPr>
        </p:nvSpPr>
        <p:spPr>
          <a:xfrm>
            <a:off x="9143999" y="6371276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72" name="Google Shape;72;p11"/>
          <p:cNvPicPr preferRelativeResize="0"/>
          <p:nvPr/>
        </p:nvPicPr>
        <p:blipFill rotWithShape="1">
          <a:blip r:embed="rId2">
            <a:alphaModFix/>
          </a:blip>
          <a:srcRect t="10474" b="81961"/>
          <a:stretch/>
        </p:blipFill>
        <p:spPr>
          <a:xfrm>
            <a:off x="0" y="718350"/>
            <a:ext cx="12172950" cy="51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1"/>
          <p:cNvPicPr preferRelativeResize="0"/>
          <p:nvPr/>
        </p:nvPicPr>
        <p:blipFill rotWithShape="1">
          <a:blip r:embed="rId2">
            <a:alphaModFix/>
          </a:blip>
          <a:srcRect t="80582" b="8315"/>
          <a:stretch/>
        </p:blipFill>
        <p:spPr>
          <a:xfrm>
            <a:off x="9525" y="5526500"/>
            <a:ext cx="12172950" cy="76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 descr="Picture 4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-2" y="62654"/>
            <a:ext cx="12192003" cy="6795348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"/>
          <p:cNvSpPr txBox="1"/>
          <p:nvPr/>
        </p:nvSpPr>
        <p:spPr>
          <a:xfrm>
            <a:off x="512328" y="6264345"/>
            <a:ext cx="2905800" cy="2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Source Sans Pro"/>
              <a:buNone/>
            </a:pPr>
            <a:r>
              <a:rPr lang="en-US" sz="1100" b="0" i="0" u="none" strike="noStrike" cap="none" dirty="0">
                <a:solidFill>
                  <a:srgbClr val="6666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Copyright © 2022 Cribl, Inc. All Rights Reserved.</a:t>
            </a:r>
            <a:endParaRPr dirty="0"/>
          </a:p>
        </p:txBody>
      </p:sp>
      <p:sp>
        <p:nvSpPr>
          <p:cNvPr id="12" name="Google Shape;12;p1"/>
          <p:cNvSpPr/>
          <p:nvPr/>
        </p:nvSpPr>
        <p:spPr>
          <a:xfrm>
            <a:off x="0" y="5854699"/>
            <a:ext cx="11760300" cy="406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1"/>
          <p:cNvSpPr/>
          <p:nvPr/>
        </p:nvSpPr>
        <p:spPr>
          <a:xfrm>
            <a:off x="177800" y="761999"/>
            <a:ext cx="11823600" cy="179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1"/>
          <p:cNvSpPr txBox="1">
            <a:spLocks noGrp="1"/>
          </p:cNvSpPr>
          <p:nvPr>
            <p:ph type="title"/>
          </p:nvPr>
        </p:nvSpPr>
        <p:spPr>
          <a:xfrm>
            <a:off x="304800" y="154175"/>
            <a:ext cx="9908700" cy="7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Source Sans Pro"/>
              <a:buNone/>
              <a:defRPr sz="360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1"/>
          <p:cNvSpPr txBox="1">
            <a:spLocks noGrp="1"/>
          </p:cNvSpPr>
          <p:nvPr>
            <p:ph type="body" idx="1"/>
          </p:nvPr>
        </p:nvSpPr>
        <p:spPr>
          <a:xfrm>
            <a:off x="304800" y="991734"/>
            <a:ext cx="11049000" cy="51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16" name="Google Shape;16;p1"/>
          <p:cNvSpPr txBox="1">
            <a:spLocks noGrp="1"/>
          </p:cNvSpPr>
          <p:nvPr>
            <p:ph type="sldNum" idx="12"/>
          </p:nvPr>
        </p:nvSpPr>
        <p:spPr>
          <a:xfrm>
            <a:off x="11602147" y="6263261"/>
            <a:ext cx="272400" cy="2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13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17" Type="http://schemas.openxmlformats.org/officeDocument/2006/relationships/image" Target="../media/image25.svg"/><Relationship Id="rId2" Type="http://schemas.openxmlformats.org/officeDocument/2006/relationships/image" Target="../media/image10.png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sv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10" Type="http://schemas.openxmlformats.org/officeDocument/2006/relationships/image" Target="../media/image18.png"/><Relationship Id="rId4" Type="http://schemas.openxmlformats.org/officeDocument/2006/relationships/image" Target="../media/image12.sv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13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17" Type="http://schemas.openxmlformats.org/officeDocument/2006/relationships/image" Target="../media/image25.svg"/><Relationship Id="rId2" Type="http://schemas.openxmlformats.org/officeDocument/2006/relationships/image" Target="../media/image10.png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sv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10" Type="http://schemas.openxmlformats.org/officeDocument/2006/relationships/image" Target="../media/image18.png"/><Relationship Id="rId4" Type="http://schemas.openxmlformats.org/officeDocument/2006/relationships/image" Target="../media/image12.sv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13" Type="http://schemas.openxmlformats.org/officeDocument/2006/relationships/image" Target="../media/image21.png"/><Relationship Id="rId3" Type="http://schemas.openxmlformats.org/officeDocument/2006/relationships/image" Target="../media/image24.png"/><Relationship Id="rId7" Type="http://schemas.openxmlformats.org/officeDocument/2006/relationships/image" Target="../media/image13.png"/><Relationship Id="rId12" Type="http://schemas.openxmlformats.org/officeDocument/2006/relationships/image" Target="../media/image20.png"/><Relationship Id="rId2" Type="http://schemas.openxmlformats.org/officeDocument/2006/relationships/image" Target="../media/image23.png"/><Relationship Id="rId16" Type="http://schemas.openxmlformats.org/officeDocument/2006/relationships/image" Target="../media/image16.sv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svg"/><Relationship Id="rId11" Type="http://schemas.openxmlformats.org/officeDocument/2006/relationships/image" Target="../media/image19.png"/><Relationship Id="rId5" Type="http://schemas.openxmlformats.org/officeDocument/2006/relationships/image" Target="../media/image11.png"/><Relationship Id="rId15" Type="http://schemas.openxmlformats.org/officeDocument/2006/relationships/image" Target="../media/image15.png"/><Relationship Id="rId10" Type="http://schemas.openxmlformats.org/officeDocument/2006/relationships/image" Target="../media/image18.png"/><Relationship Id="rId4" Type="http://schemas.openxmlformats.org/officeDocument/2006/relationships/image" Target="../media/image25.svg"/><Relationship Id="rId9" Type="http://schemas.openxmlformats.org/officeDocument/2006/relationships/image" Target="../media/image17.png"/><Relationship Id="rId1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700"/>
          </a:xfrm>
          <a:prstGeom prst="rect">
            <a:avLst/>
          </a:prstGeom>
        </p:spPr>
        <p:txBody>
          <a:bodyPr spcFirstLastPara="1" wrap="square" lIns="45700" tIns="45700" rIns="45700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  <a:cs typeface="Fira Code"/>
                <a:sym typeface="Fira Code"/>
              </a:rPr>
              <a:t>Cribl LogStream on Amazon Web Services</a:t>
            </a:r>
            <a:endParaRPr dirty="0">
              <a:latin typeface="Source Sans Pro" panose="020B0503030403020204" pitchFamily="34" charset="0"/>
              <a:ea typeface="Source Sans Pro" panose="020B0503030403020204" pitchFamily="34" charset="0"/>
              <a:cs typeface="Fira Code"/>
              <a:sym typeface="Fira Code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9B9F97-1ED0-AD4C-B0B4-24076AE21141}"/>
              </a:ext>
            </a:extLst>
          </p:cNvPr>
          <p:cNvSpPr txBox="1"/>
          <p:nvPr/>
        </p:nvSpPr>
        <p:spPr>
          <a:xfrm>
            <a:off x="0" y="4641574"/>
            <a:ext cx="1219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September 2021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1DAAE-910D-AD46-84A2-CD668D0DB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Cribl LogStream Distributed Deployment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EBD3A11-0A53-5548-B23D-F0302A800AC4}"/>
              </a:ext>
            </a:extLst>
          </p:cNvPr>
          <p:cNvSpPr/>
          <p:nvPr/>
        </p:nvSpPr>
        <p:spPr bwMode="auto">
          <a:xfrm>
            <a:off x="909431" y="1159727"/>
            <a:ext cx="10371550" cy="5012306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8E5D898-20D0-8C46-8766-E15840912D76}"/>
              </a:ext>
            </a:extLst>
          </p:cNvPr>
          <p:cNvSpPr/>
          <p:nvPr/>
        </p:nvSpPr>
        <p:spPr bwMode="auto">
          <a:xfrm>
            <a:off x="528431" y="785446"/>
            <a:ext cx="11135138" cy="543644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4746DD2E-1599-F849-8085-AC801BEA8C52}"/>
              </a:ext>
            </a:extLst>
          </p:cNvPr>
          <p:cNvSpPr/>
          <p:nvPr/>
        </p:nvSpPr>
        <p:spPr bwMode="auto">
          <a:xfrm>
            <a:off x="2950126" y="3141015"/>
            <a:ext cx="2095500" cy="1500810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883AED54-4697-AB46-A7AC-32D5E0BD1607}"/>
              </a:ext>
            </a:extLst>
          </p:cNvPr>
          <p:cNvSpPr/>
          <p:nvPr/>
        </p:nvSpPr>
        <p:spPr bwMode="auto">
          <a:xfrm>
            <a:off x="7152238" y="3141015"/>
            <a:ext cx="2095500" cy="1500810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</a:p>
        </p:txBody>
      </p:sp>
      <p:pic>
        <p:nvPicPr>
          <p:cNvPr id="69" name="Graphic 17">
            <a:extLst>
              <a:ext uri="{FF2B5EF4-FFF2-40B4-BE49-F238E27FC236}">
                <a16:creationId xmlns:a16="http://schemas.microsoft.com/office/drawing/2014/main" id="{B136E323-D761-6149-B4D3-81FD278E8F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926" y="3631873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" name="TextBox 18">
            <a:extLst>
              <a:ext uri="{FF2B5EF4-FFF2-40B4-BE49-F238E27FC236}">
                <a16:creationId xmlns:a16="http://schemas.microsoft.com/office/drawing/2014/main" id="{1EC81558-889F-2F42-8968-6AA5D629C5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3699" y="4077243"/>
            <a:ext cx="176715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LogStream Worker(s)</a:t>
            </a:r>
          </a:p>
        </p:txBody>
      </p:sp>
      <p:pic>
        <p:nvPicPr>
          <p:cNvPr id="71" name="Graphic 19">
            <a:extLst>
              <a:ext uri="{FF2B5EF4-FFF2-40B4-BE49-F238E27FC236}">
                <a16:creationId xmlns:a16="http://schemas.microsoft.com/office/drawing/2014/main" id="{06DA931F-6720-0247-935B-7359039278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5038" y="3631873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" name="TextBox 20">
            <a:extLst>
              <a:ext uri="{FF2B5EF4-FFF2-40B4-BE49-F238E27FC236}">
                <a16:creationId xmlns:a16="http://schemas.microsoft.com/office/drawing/2014/main" id="{6621EFC9-FDC1-8840-B9BB-C18CDAEC24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6029" y="4077243"/>
            <a:ext cx="176715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100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LogStream Worker(s)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182EB2E6-6E0A-1247-806D-25EED0ACEE4A}"/>
              </a:ext>
            </a:extLst>
          </p:cNvPr>
          <p:cNvSpPr/>
          <p:nvPr/>
        </p:nvSpPr>
        <p:spPr>
          <a:xfrm>
            <a:off x="3035851" y="3485823"/>
            <a:ext cx="6118225" cy="969963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74" name="Graphic 73">
            <a:extLst>
              <a:ext uri="{FF2B5EF4-FFF2-40B4-BE49-F238E27FC236}">
                <a16:creationId xmlns:a16="http://schemas.microsoft.com/office/drawing/2014/main" id="{AFE8068F-3477-4E4D-8F82-C217F94C89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540154" y="788779"/>
            <a:ext cx="381000" cy="381000"/>
          </a:xfrm>
          <a:prstGeom prst="rect">
            <a:avLst/>
          </a:prstGeom>
        </p:spPr>
      </p:pic>
      <p:pic>
        <p:nvPicPr>
          <p:cNvPr id="75" name="Graphic 74">
            <a:extLst>
              <a:ext uri="{FF2B5EF4-FFF2-40B4-BE49-F238E27FC236}">
                <a16:creationId xmlns:a16="http://schemas.microsoft.com/office/drawing/2014/main" id="{719918BF-A3AA-A142-B0CE-C4D7D69614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23153" y="1155123"/>
            <a:ext cx="381000" cy="381000"/>
          </a:xfrm>
          <a:prstGeom prst="rect">
            <a:avLst/>
          </a:prstGeom>
        </p:spPr>
      </p:pic>
      <p:pic>
        <p:nvPicPr>
          <p:cNvPr id="76" name="Graphic 75">
            <a:extLst>
              <a:ext uri="{FF2B5EF4-FFF2-40B4-BE49-F238E27FC236}">
                <a16:creationId xmlns:a16="http://schemas.microsoft.com/office/drawing/2014/main" id="{34137930-1CA6-8247-A253-D225729D49A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902876" y="3482761"/>
            <a:ext cx="381000" cy="381000"/>
          </a:xfrm>
          <a:prstGeom prst="rect">
            <a:avLst/>
          </a:prstGeom>
        </p:spPr>
      </p:pic>
      <p:pic>
        <p:nvPicPr>
          <p:cNvPr id="77" name="Graphic 17">
            <a:extLst>
              <a:ext uri="{FF2B5EF4-FFF2-40B4-BE49-F238E27FC236}">
                <a16:creationId xmlns:a16="http://schemas.microsoft.com/office/drawing/2014/main" id="{889BA0A1-8FB6-7E45-A7BA-9D42186C01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4937" y="1764931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8" name="Group 77">
            <a:extLst>
              <a:ext uri="{FF2B5EF4-FFF2-40B4-BE49-F238E27FC236}">
                <a16:creationId xmlns:a16="http://schemas.microsoft.com/office/drawing/2014/main" id="{A22AB4FB-41CB-2548-BD9C-B35D1B78A0AB}"/>
              </a:ext>
            </a:extLst>
          </p:cNvPr>
          <p:cNvGrpSpPr/>
          <p:nvPr/>
        </p:nvGrpSpPr>
        <p:grpSpPr>
          <a:xfrm>
            <a:off x="1270006" y="4711733"/>
            <a:ext cx="4871245" cy="1376276"/>
            <a:chOff x="1973386" y="4348320"/>
            <a:chExt cx="4871245" cy="1376276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D0C0FAC5-9DEF-8244-9840-C97698EE57A6}"/>
                </a:ext>
              </a:extLst>
            </p:cNvPr>
            <p:cNvSpPr/>
            <p:nvPr/>
          </p:nvSpPr>
          <p:spPr>
            <a:xfrm>
              <a:off x="1973386" y="4348320"/>
              <a:ext cx="4422913" cy="1376276"/>
            </a:xfrm>
            <a:prstGeom prst="rect">
              <a:avLst/>
            </a:prstGeom>
            <a:noFill/>
            <a:ln w="12700">
              <a:solidFill>
                <a:srgbClr val="5A6B8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rgbClr val="5A6B8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Sources</a:t>
              </a:r>
            </a:p>
          </p:txBody>
        </p: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B6BE12C2-2DE2-CA4E-B016-9830A3E67C02}"/>
                </a:ext>
              </a:extLst>
            </p:cNvPr>
            <p:cNvGrpSpPr/>
            <p:nvPr/>
          </p:nvGrpSpPr>
          <p:grpSpPr>
            <a:xfrm>
              <a:off x="2171294" y="4627816"/>
              <a:ext cx="952505" cy="921352"/>
              <a:chOff x="1465018" y="4401122"/>
              <a:chExt cx="952505" cy="921352"/>
            </a:xfrm>
          </p:grpSpPr>
          <p:pic>
            <p:nvPicPr>
              <p:cNvPr id="87" name="Graphic 64">
                <a:extLst>
                  <a:ext uri="{FF2B5EF4-FFF2-40B4-BE49-F238E27FC236}">
                    <a16:creationId xmlns:a16="http://schemas.microsoft.com/office/drawing/2014/main" id="{52CD8E3C-D63B-0444-B2CB-007B50B23C5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12671" y="4401122"/>
                <a:ext cx="45720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09C76365-2B84-8A41-BFCD-CD2BFCA94EB0}"/>
                  </a:ext>
                </a:extLst>
              </p:cNvPr>
              <p:cNvSpPr txBox="1"/>
              <p:nvPr/>
            </p:nvSpPr>
            <p:spPr>
              <a:xfrm>
                <a:off x="1465018" y="4891587"/>
                <a:ext cx="952505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dirty="0"/>
                  <a:t>Amazon S3 </a:t>
                </a:r>
              </a:p>
              <a:p>
                <a:pPr algn="ctr"/>
                <a:r>
                  <a:rPr lang="en-US" sz="1100" dirty="0"/>
                  <a:t>Bucket</a:t>
                </a:r>
              </a:p>
            </p:txBody>
          </p:sp>
        </p:grp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3244B772-D4BA-EF44-A623-2884F560AE68}"/>
                </a:ext>
              </a:extLst>
            </p:cNvPr>
            <p:cNvGrpSpPr/>
            <p:nvPr/>
          </p:nvGrpSpPr>
          <p:grpSpPr>
            <a:xfrm>
              <a:off x="3662859" y="4697042"/>
              <a:ext cx="1039067" cy="752709"/>
              <a:chOff x="2427626" y="4401122"/>
              <a:chExt cx="1039067" cy="752709"/>
            </a:xfrm>
          </p:grpSpPr>
          <p:pic>
            <p:nvPicPr>
              <p:cNvPr id="85" name="Graphic 26">
                <a:extLst>
                  <a:ext uri="{FF2B5EF4-FFF2-40B4-BE49-F238E27FC236}">
                    <a16:creationId xmlns:a16="http://schemas.microsoft.com/office/drawing/2014/main" id="{337F4895-D8B4-454C-9E5F-F1D35E5430B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18559" y="4401122"/>
                <a:ext cx="45720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4ECF32A5-48B9-AD4A-ABE3-C8B49ADA7126}"/>
                  </a:ext>
                </a:extLst>
              </p:cNvPr>
              <p:cNvSpPr txBox="1"/>
              <p:nvPr/>
            </p:nvSpPr>
            <p:spPr>
              <a:xfrm>
                <a:off x="2427626" y="4892221"/>
                <a:ext cx="103906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dirty="0"/>
                  <a:t>Amazon SQS</a:t>
                </a:r>
              </a:p>
            </p:txBody>
          </p:sp>
        </p:grp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5CA17424-C83D-E344-B6A5-B9346972233D}"/>
                </a:ext>
              </a:extLst>
            </p:cNvPr>
            <p:cNvGrpSpPr/>
            <p:nvPr/>
          </p:nvGrpSpPr>
          <p:grpSpPr>
            <a:xfrm>
              <a:off x="4564981" y="4721790"/>
              <a:ext cx="2279650" cy="727961"/>
              <a:chOff x="2875556" y="4410481"/>
              <a:chExt cx="2279650" cy="727961"/>
            </a:xfrm>
          </p:grpSpPr>
          <p:pic>
            <p:nvPicPr>
              <p:cNvPr id="83" name="Graphic 24">
                <a:extLst>
                  <a:ext uri="{FF2B5EF4-FFF2-40B4-BE49-F238E27FC236}">
                    <a16:creationId xmlns:a16="http://schemas.microsoft.com/office/drawing/2014/main" id="{DDF65C1C-5D88-564D-82CC-25CC4867825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88568" y="4410481"/>
                <a:ext cx="45720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4" name="TextBox 19">
                <a:extLst>
                  <a:ext uri="{FF2B5EF4-FFF2-40B4-BE49-F238E27FC236}">
                    <a16:creationId xmlns:a16="http://schemas.microsoft.com/office/drawing/2014/main" id="{C3B3CCA0-B8C9-494B-9089-5DD14EEDD27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75556" y="4876832"/>
                <a:ext cx="2279650" cy="261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100" dirty="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Amazon Kinesis</a:t>
                </a:r>
              </a:p>
            </p:txBody>
          </p:sp>
        </p:grpSp>
      </p:grpSp>
      <p:sp>
        <p:nvSpPr>
          <p:cNvPr id="89" name="Rectangle 88">
            <a:extLst>
              <a:ext uri="{FF2B5EF4-FFF2-40B4-BE49-F238E27FC236}">
                <a16:creationId xmlns:a16="http://schemas.microsoft.com/office/drawing/2014/main" id="{6595C5E1-4570-674A-ADB2-353134846AC0}"/>
              </a:ext>
            </a:extLst>
          </p:cNvPr>
          <p:cNvSpPr/>
          <p:nvPr/>
        </p:nvSpPr>
        <p:spPr>
          <a:xfrm>
            <a:off x="6499083" y="4722514"/>
            <a:ext cx="4422913" cy="1376276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Destinations</a:t>
            </a:r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BC3ABC6F-7491-5D41-BA09-F52B896526F3}"/>
              </a:ext>
            </a:extLst>
          </p:cNvPr>
          <p:cNvGrpSpPr/>
          <p:nvPr/>
        </p:nvGrpSpPr>
        <p:grpSpPr>
          <a:xfrm>
            <a:off x="6684177" y="4959122"/>
            <a:ext cx="952505" cy="921352"/>
            <a:chOff x="1465018" y="4401122"/>
            <a:chExt cx="952505" cy="921352"/>
          </a:xfrm>
        </p:grpSpPr>
        <p:pic>
          <p:nvPicPr>
            <p:cNvPr id="91" name="Graphic 64">
              <a:extLst>
                <a:ext uri="{FF2B5EF4-FFF2-40B4-BE49-F238E27FC236}">
                  <a16:creationId xmlns:a16="http://schemas.microsoft.com/office/drawing/2014/main" id="{45A98955-D75C-A34C-9AD1-DA12081BD9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12671" y="4401122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5F860FFE-7914-2A47-9E1E-01BF3A6D788C}"/>
                </a:ext>
              </a:extLst>
            </p:cNvPr>
            <p:cNvSpPr txBox="1"/>
            <p:nvPr/>
          </p:nvSpPr>
          <p:spPr>
            <a:xfrm>
              <a:off x="1465018" y="4891587"/>
              <a:ext cx="95250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/>
                <a:t>Amazon S3 </a:t>
              </a:r>
            </a:p>
            <a:p>
              <a:pPr algn="ctr"/>
              <a:r>
                <a:rPr lang="en-US" sz="1100" dirty="0"/>
                <a:t>Bucket</a:t>
              </a: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81AABF28-7F98-4440-8353-1F25E9B1C5D0}"/>
              </a:ext>
            </a:extLst>
          </p:cNvPr>
          <p:cNvGrpSpPr/>
          <p:nvPr/>
        </p:nvGrpSpPr>
        <p:grpSpPr>
          <a:xfrm>
            <a:off x="8154623" y="5002813"/>
            <a:ext cx="1166881" cy="768023"/>
            <a:chOff x="7583612" y="4627816"/>
            <a:chExt cx="1166881" cy="768023"/>
          </a:xfrm>
        </p:grpSpPr>
        <p:sp>
          <p:nvSpPr>
            <p:cNvPr id="94" name="TextBox 18">
              <a:extLst>
                <a:ext uri="{FF2B5EF4-FFF2-40B4-BE49-F238E27FC236}">
                  <a16:creationId xmlns:a16="http://schemas.microsoft.com/office/drawing/2014/main" id="{30E27A0F-6D83-1C4A-A4B3-1BA8B21F7B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83612" y="5134229"/>
              <a:ext cx="1166881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Data lake</a:t>
              </a:r>
            </a:p>
          </p:txBody>
        </p:sp>
        <p:pic>
          <p:nvPicPr>
            <p:cNvPr id="95" name="Graphic 6">
              <a:extLst>
                <a:ext uri="{FF2B5EF4-FFF2-40B4-BE49-F238E27FC236}">
                  <a16:creationId xmlns:a16="http://schemas.microsoft.com/office/drawing/2014/main" id="{7B6204B9-C2BD-9A49-91AF-9ADFF11FBB6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66999" y="4627816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BF3BDD97-9F2A-6744-9964-F2B6828CDC73}"/>
              </a:ext>
            </a:extLst>
          </p:cNvPr>
          <p:cNvGrpSpPr/>
          <p:nvPr/>
        </p:nvGrpSpPr>
        <p:grpSpPr>
          <a:xfrm>
            <a:off x="9541194" y="5004345"/>
            <a:ext cx="1300356" cy="750626"/>
            <a:chOff x="8974814" y="4645213"/>
            <a:chExt cx="1300356" cy="750626"/>
          </a:xfrm>
        </p:grpSpPr>
        <p:pic>
          <p:nvPicPr>
            <p:cNvPr id="97" name="Graphic 18">
              <a:extLst>
                <a:ext uri="{FF2B5EF4-FFF2-40B4-BE49-F238E27FC236}">
                  <a16:creationId xmlns:a16="http://schemas.microsoft.com/office/drawing/2014/main" id="{BF5BB52F-A027-C847-83BB-82E5331A51C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10080" y="4645213"/>
              <a:ext cx="491239" cy="491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77F90BD-401A-0E48-9851-5E08D53A7CC8}"/>
                </a:ext>
              </a:extLst>
            </p:cNvPr>
            <p:cNvSpPr txBox="1"/>
            <p:nvPr/>
          </p:nvSpPr>
          <p:spPr>
            <a:xfrm>
              <a:off x="8974814" y="5134229"/>
              <a:ext cx="130035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Analytics Solution</a:t>
              </a:r>
            </a:p>
          </p:txBody>
        </p:sp>
      </p:grpSp>
      <p:cxnSp>
        <p:nvCxnSpPr>
          <p:cNvPr id="99" name="Elbow Connector 98">
            <a:extLst>
              <a:ext uri="{FF2B5EF4-FFF2-40B4-BE49-F238E27FC236}">
                <a16:creationId xmlns:a16="http://schemas.microsoft.com/office/drawing/2014/main" id="{3A208D7F-ABE9-0F42-9A08-A67985DDE3BC}"/>
              </a:ext>
            </a:extLst>
          </p:cNvPr>
          <p:cNvCxnSpPr>
            <a:cxnSpLocks/>
            <a:stCxn id="79" idx="1"/>
            <a:endCxn id="67" idx="1"/>
          </p:cNvCxnSpPr>
          <p:nvPr/>
        </p:nvCxnSpPr>
        <p:spPr>
          <a:xfrm rot="10800000" flipH="1">
            <a:off x="1270006" y="3891421"/>
            <a:ext cx="1680120" cy="1508451"/>
          </a:xfrm>
          <a:prstGeom prst="bentConnector3">
            <a:avLst>
              <a:gd name="adj1" fmla="val -13606"/>
            </a:avLst>
          </a:prstGeom>
          <a:ln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Elbow Connector 99">
            <a:extLst>
              <a:ext uri="{FF2B5EF4-FFF2-40B4-BE49-F238E27FC236}">
                <a16:creationId xmlns:a16="http://schemas.microsoft.com/office/drawing/2014/main" id="{B5FF2C87-9CA0-5143-B810-991EA44E2862}"/>
              </a:ext>
            </a:extLst>
          </p:cNvPr>
          <p:cNvCxnSpPr>
            <a:stCxn id="68" idx="3"/>
            <a:endCxn id="89" idx="3"/>
          </p:cNvCxnSpPr>
          <p:nvPr/>
        </p:nvCxnSpPr>
        <p:spPr>
          <a:xfrm>
            <a:off x="9247738" y="3891420"/>
            <a:ext cx="1674258" cy="1519232"/>
          </a:xfrm>
          <a:prstGeom prst="bentConnector3">
            <a:avLst>
              <a:gd name="adj1" fmla="val 113654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701D3100-0081-1048-918D-3C2C77AD393A}"/>
              </a:ext>
            </a:extLst>
          </p:cNvPr>
          <p:cNvGrpSpPr/>
          <p:nvPr/>
        </p:nvGrpSpPr>
        <p:grpSpPr>
          <a:xfrm>
            <a:off x="5064369" y="2706995"/>
            <a:ext cx="2051539" cy="733098"/>
            <a:chOff x="5064369" y="2425643"/>
            <a:chExt cx="2051539" cy="733098"/>
          </a:xfrm>
        </p:grpSpPr>
        <p:sp>
          <p:nvSpPr>
            <p:cNvPr id="104" name="TextBox 22">
              <a:extLst>
                <a:ext uri="{FF2B5EF4-FFF2-40B4-BE49-F238E27FC236}">
                  <a16:creationId xmlns:a16="http://schemas.microsoft.com/office/drawing/2014/main" id="{52DFED45-9142-4F4D-9AE0-254E7C9EA4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64369" y="2897131"/>
              <a:ext cx="2051539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Network Load Balancer</a:t>
              </a:r>
            </a:p>
          </p:txBody>
        </p:sp>
        <p:pic>
          <p:nvPicPr>
            <p:cNvPr id="105" name="Graphic 24">
              <a:extLst>
                <a:ext uri="{FF2B5EF4-FFF2-40B4-BE49-F238E27FC236}">
                  <a16:creationId xmlns:a16="http://schemas.microsoft.com/office/drawing/2014/main" id="{1C273FCC-0D02-3340-B937-BC34066665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58564" y="2425643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106" name="Elbow Connector 105">
            <a:extLst>
              <a:ext uri="{FF2B5EF4-FFF2-40B4-BE49-F238E27FC236}">
                <a16:creationId xmlns:a16="http://schemas.microsoft.com/office/drawing/2014/main" id="{B2017705-D923-B440-A2C3-1C035F4E6D35}"/>
              </a:ext>
            </a:extLst>
          </p:cNvPr>
          <p:cNvCxnSpPr>
            <a:cxnSpLocks/>
            <a:stCxn id="67" idx="0"/>
            <a:endCxn id="105" idx="1"/>
          </p:cNvCxnSpPr>
          <p:nvPr/>
        </p:nvCxnSpPr>
        <p:spPr>
          <a:xfrm rot="5400000" flipH="1" flipV="1">
            <a:off x="4825510" y="2107961"/>
            <a:ext cx="205420" cy="1860688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C66A7583-422B-644C-AA44-07DA61F9E8AF}"/>
              </a:ext>
            </a:extLst>
          </p:cNvPr>
          <p:cNvCxnSpPr>
            <a:stCxn id="105" idx="0"/>
            <a:endCxn id="77" idx="2"/>
          </p:cNvCxnSpPr>
          <p:nvPr/>
        </p:nvCxnSpPr>
        <p:spPr>
          <a:xfrm flipV="1">
            <a:off x="6087164" y="2234831"/>
            <a:ext cx="2723" cy="4721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Elbow Connector 107">
            <a:extLst>
              <a:ext uri="{FF2B5EF4-FFF2-40B4-BE49-F238E27FC236}">
                <a16:creationId xmlns:a16="http://schemas.microsoft.com/office/drawing/2014/main" id="{91BCE08C-1DC6-3644-B66D-ADA81F7A12EB}"/>
              </a:ext>
            </a:extLst>
          </p:cNvPr>
          <p:cNvCxnSpPr>
            <a:cxnSpLocks/>
            <a:stCxn id="68" idx="0"/>
            <a:endCxn id="105" idx="3"/>
          </p:cNvCxnSpPr>
          <p:nvPr/>
        </p:nvCxnSpPr>
        <p:spPr>
          <a:xfrm rot="16200000" flipV="1">
            <a:off x="7155166" y="2096193"/>
            <a:ext cx="205420" cy="1884224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Rectangle 108">
            <a:extLst>
              <a:ext uri="{FF2B5EF4-FFF2-40B4-BE49-F238E27FC236}">
                <a16:creationId xmlns:a16="http://schemas.microsoft.com/office/drawing/2014/main" id="{B310104A-BA24-B447-A675-76707A65F7F1}"/>
              </a:ext>
            </a:extLst>
          </p:cNvPr>
          <p:cNvSpPr/>
          <p:nvPr/>
        </p:nvSpPr>
        <p:spPr>
          <a:xfrm>
            <a:off x="3047574" y="1504625"/>
            <a:ext cx="6118225" cy="969963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Cribl LogStream Leader Auto Scale Group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0" name="Graphic 109">
            <a:extLst>
              <a:ext uri="{FF2B5EF4-FFF2-40B4-BE49-F238E27FC236}">
                <a16:creationId xmlns:a16="http://schemas.microsoft.com/office/drawing/2014/main" id="{5086B8AE-37A9-4943-AAE0-147C0FCDEA6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054168" y="1513286"/>
            <a:ext cx="381000" cy="381000"/>
          </a:xfrm>
          <a:prstGeom prst="rect">
            <a:avLst/>
          </a:prstGeom>
        </p:spPr>
      </p:pic>
      <p:sp>
        <p:nvSpPr>
          <p:cNvPr id="111" name="Rectangle 110">
            <a:extLst>
              <a:ext uri="{FF2B5EF4-FFF2-40B4-BE49-F238E27FC236}">
                <a16:creationId xmlns:a16="http://schemas.microsoft.com/office/drawing/2014/main" id="{A6F2AFC0-996C-BC4C-B2C1-08574B3B3BE8}"/>
              </a:ext>
            </a:extLst>
          </p:cNvPr>
          <p:cNvSpPr/>
          <p:nvPr/>
        </p:nvSpPr>
        <p:spPr bwMode="auto">
          <a:xfrm>
            <a:off x="2961849" y="1218430"/>
            <a:ext cx="6299382" cy="1372370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</a:p>
        </p:txBody>
      </p: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56A98C6B-7936-7744-BC4D-76252A1A9189}"/>
              </a:ext>
            </a:extLst>
          </p:cNvPr>
          <p:cNvGrpSpPr/>
          <p:nvPr/>
        </p:nvGrpSpPr>
        <p:grpSpPr>
          <a:xfrm>
            <a:off x="3294183" y="1772389"/>
            <a:ext cx="2168769" cy="736272"/>
            <a:chOff x="3071446" y="1632804"/>
            <a:chExt cx="2168769" cy="736272"/>
          </a:xfrm>
        </p:grpSpPr>
        <p:sp>
          <p:nvSpPr>
            <p:cNvPr id="113" name="TextBox 19">
              <a:extLst>
                <a:ext uri="{FF2B5EF4-FFF2-40B4-BE49-F238E27FC236}">
                  <a16:creationId xmlns:a16="http://schemas.microsoft.com/office/drawing/2014/main" id="{56F2BDF1-F9A2-D54A-AFC1-58D34FE4A5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1446" y="2107466"/>
              <a:ext cx="2168769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Application Load Balancer</a:t>
              </a:r>
            </a:p>
          </p:txBody>
        </p:sp>
        <p:pic>
          <p:nvPicPr>
            <p:cNvPr id="114" name="Graphic 8">
              <a:extLst>
                <a:ext uri="{FF2B5EF4-FFF2-40B4-BE49-F238E27FC236}">
                  <a16:creationId xmlns:a16="http://schemas.microsoft.com/office/drawing/2014/main" id="{4E8E2FCE-8C70-2D42-B954-6F3EAB5A49C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2807" y="1632804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F17EBFD2-E48C-B94C-AC42-DAC74CD40B30}"/>
              </a:ext>
            </a:extLst>
          </p:cNvPr>
          <p:cNvGrpSpPr/>
          <p:nvPr/>
        </p:nvGrpSpPr>
        <p:grpSpPr>
          <a:xfrm>
            <a:off x="1582616" y="1764695"/>
            <a:ext cx="978153" cy="888093"/>
            <a:chOff x="-257908" y="1625111"/>
            <a:chExt cx="978153" cy="888093"/>
          </a:xfrm>
        </p:grpSpPr>
        <p:pic>
          <p:nvPicPr>
            <p:cNvPr id="116" name="Graphic 6">
              <a:extLst>
                <a:ext uri="{FF2B5EF4-FFF2-40B4-BE49-F238E27FC236}">
                  <a16:creationId xmlns:a16="http://schemas.microsoft.com/office/drawing/2014/main" id="{CC15FC35-2C3D-0E40-9977-43C05821591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rcRect/>
            <a:stretch/>
          </p:blipFill>
          <p:spPr bwMode="auto">
            <a:xfrm flipH="1">
              <a:off x="-12883" y="1625111"/>
              <a:ext cx="469900" cy="469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0B4DF9A9-A06C-C84A-881D-7488506713F9}"/>
                </a:ext>
              </a:extLst>
            </p:cNvPr>
            <p:cNvSpPr txBox="1"/>
            <p:nvPr/>
          </p:nvSpPr>
          <p:spPr>
            <a:xfrm>
              <a:off x="-257908" y="2051539"/>
              <a:ext cx="9781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LogStream </a:t>
              </a:r>
            </a:p>
            <a:p>
              <a:pPr algn="ctr"/>
              <a:r>
                <a:rPr lang="en-US" sz="1200" dirty="0"/>
                <a:t>Users</a:t>
              </a:r>
            </a:p>
          </p:txBody>
        </p:sp>
      </p:grp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8B6251D5-831E-AB40-AD98-50C3B71F5FEC}"/>
              </a:ext>
            </a:extLst>
          </p:cNvPr>
          <p:cNvCxnSpPr>
            <a:stCxn id="116" idx="1"/>
            <a:endCxn id="114" idx="1"/>
          </p:cNvCxnSpPr>
          <p:nvPr/>
        </p:nvCxnSpPr>
        <p:spPr>
          <a:xfrm>
            <a:off x="2297541" y="1999645"/>
            <a:ext cx="1828003" cy="13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D1B234DE-74C9-AD41-BA97-DF7A131E0A07}"/>
              </a:ext>
            </a:extLst>
          </p:cNvPr>
          <p:cNvCxnSpPr>
            <a:stCxn id="114" idx="3"/>
            <a:endCxn id="77" idx="1"/>
          </p:cNvCxnSpPr>
          <p:nvPr/>
        </p:nvCxnSpPr>
        <p:spPr>
          <a:xfrm flipV="1">
            <a:off x="4582744" y="1999881"/>
            <a:ext cx="1272193" cy="11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2673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1DAAE-910D-AD46-84A2-CD668D0DB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Cribl LogStream Workers (Cribl Cloud)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4E1F782-3753-C94A-BC41-58F4543E5CFA}"/>
              </a:ext>
            </a:extLst>
          </p:cNvPr>
          <p:cNvSpPr/>
          <p:nvPr/>
        </p:nvSpPr>
        <p:spPr bwMode="auto">
          <a:xfrm>
            <a:off x="909431" y="2718987"/>
            <a:ext cx="10371550" cy="3453046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CAB4C6C-D2C7-7849-8A20-5D3F6918DD4B}"/>
              </a:ext>
            </a:extLst>
          </p:cNvPr>
          <p:cNvSpPr/>
          <p:nvPr/>
        </p:nvSpPr>
        <p:spPr bwMode="auto">
          <a:xfrm>
            <a:off x="528431" y="785446"/>
            <a:ext cx="11135138" cy="543644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88BD5B1-1FCC-2443-9823-D0A2DACDBBB0}"/>
              </a:ext>
            </a:extLst>
          </p:cNvPr>
          <p:cNvSpPr/>
          <p:nvPr/>
        </p:nvSpPr>
        <p:spPr bwMode="auto">
          <a:xfrm>
            <a:off x="2950126" y="3141015"/>
            <a:ext cx="2095500" cy="1500810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2CAD76-5FF1-DF46-BA67-0A768FD8A881}"/>
              </a:ext>
            </a:extLst>
          </p:cNvPr>
          <p:cNvSpPr/>
          <p:nvPr/>
        </p:nvSpPr>
        <p:spPr bwMode="auto">
          <a:xfrm>
            <a:off x="7152238" y="3141015"/>
            <a:ext cx="2095500" cy="1500810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</a:p>
        </p:txBody>
      </p:sp>
      <p:pic>
        <p:nvPicPr>
          <p:cNvPr id="15" name="Graphic 17">
            <a:extLst>
              <a:ext uri="{FF2B5EF4-FFF2-40B4-BE49-F238E27FC236}">
                <a16:creationId xmlns:a16="http://schemas.microsoft.com/office/drawing/2014/main" id="{9A7E4015-4497-584F-9D9C-26993736A4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926" y="3631873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8">
            <a:extLst>
              <a:ext uri="{FF2B5EF4-FFF2-40B4-BE49-F238E27FC236}">
                <a16:creationId xmlns:a16="http://schemas.microsoft.com/office/drawing/2014/main" id="{DDEA0899-FC07-CA42-997F-0DD7753513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3699" y="4077243"/>
            <a:ext cx="176715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LogStream Worker(s)</a:t>
            </a:r>
          </a:p>
        </p:txBody>
      </p:sp>
      <p:pic>
        <p:nvPicPr>
          <p:cNvPr id="17" name="Graphic 19">
            <a:extLst>
              <a:ext uri="{FF2B5EF4-FFF2-40B4-BE49-F238E27FC236}">
                <a16:creationId xmlns:a16="http://schemas.microsoft.com/office/drawing/2014/main" id="{069C40FE-0F83-0C4C-8D1A-525D31F12F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5038" y="3631873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20">
            <a:extLst>
              <a:ext uri="{FF2B5EF4-FFF2-40B4-BE49-F238E27FC236}">
                <a16:creationId xmlns:a16="http://schemas.microsoft.com/office/drawing/2014/main" id="{5C508E39-5BFC-2346-8F1B-6783D54830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6029" y="4077243"/>
            <a:ext cx="176715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100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LogStream Worker(s)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4C85341-B100-7B4F-A9EE-0917F23970BB}"/>
              </a:ext>
            </a:extLst>
          </p:cNvPr>
          <p:cNvSpPr/>
          <p:nvPr/>
        </p:nvSpPr>
        <p:spPr>
          <a:xfrm>
            <a:off x="3035851" y="3485823"/>
            <a:ext cx="6118225" cy="969963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11D10E49-1F57-CC41-9751-42D8C0FC25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540154" y="788779"/>
            <a:ext cx="381000" cy="381000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4BCE0EE9-90B5-2445-9B83-FE7EEC3C8A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12002" y="2716294"/>
            <a:ext cx="381000" cy="381000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A32C60DA-6286-1641-8411-A8B80488A73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902876" y="3482761"/>
            <a:ext cx="381000" cy="381000"/>
          </a:xfrm>
          <a:prstGeom prst="rect">
            <a:avLst/>
          </a:prstGeom>
        </p:spPr>
      </p:pic>
      <p:pic>
        <p:nvPicPr>
          <p:cNvPr id="31" name="Graphic 17">
            <a:extLst>
              <a:ext uri="{FF2B5EF4-FFF2-40B4-BE49-F238E27FC236}">
                <a16:creationId xmlns:a16="http://schemas.microsoft.com/office/drawing/2014/main" id="{C8AE9927-409B-884E-837F-9AB72DF932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4937" y="1764931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3" name="Group 62">
            <a:extLst>
              <a:ext uri="{FF2B5EF4-FFF2-40B4-BE49-F238E27FC236}">
                <a16:creationId xmlns:a16="http://schemas.microsoft.com/office/drawing/2014/main" id="{7A888609-1B15-0B43-B244-18159CDA4DFC}"/>
              </a:ext>
            </a:extLst>
          </p:cNvPr>
          <p:cNvGrpSpPr/>
          <p:nvPr/>
        </p:nvGrpSpPr>
        <p:grpSpPr>
          <a:xfrm>
            <a:off x="1270006" y="4711733"/>
            <a:ext cx="4871245" cy="1376276"/>
            <a:chOff x="1973386" y="4348320"/>
            <a:chExt cx="4871245" cy="1376276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FFF835A2-34CA-8247-BE9B-0C9C4A4C0B66}"/>
                </a:ext>
              </a:extLst>
            </p:cNvPr>
            <p:cNvSpPr/>
            <p:nvPr/>
          </p:nvSpPr>
          <p:spPr>
            <a:xfrm>
              <a:off x="1973386" y="4348320"/>
              <a:ext cx="4422913" cy="1376276"/>
            </a:xfrm>
            <a:prstGeom prst="rect">
              <a:avLst/>
            </a:prstGeom>
            <a:noFill/>
            <a:ln w="12700">
              <a:solidFill>
                <a:srgbClr val="5A6B8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rgbClr val="5A6B8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Sources</a:t>
              </a:r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CE2E9154-BE20-DE46-98D9-04F379FE211E}"/>
                </a:ext>
              </a:extLst>
            </p:cNvPr>
            <p:cNvGrpSpPr/>
            <p:nvPr/>
          </p:nvGrpSpPr>
          <p:grpSpPr>
            <a:xfrm>
              <a:off x="2171294" y="4627816"/>
              <a:ext cx="952505" cy="921352"/>
              <a:chOff x="1465018" y="4401122"/>
              <a:chExt cx="952505" cy="921352"/>
            </a:xfrm>
          </p:grpSpPr>
          <p:pic>
            <p:nvPicPr>
              <p:cNvPr id="33" name="Graphic 64">
                <a:extLst>
                  <a:ext uri="{FF2B5EF4-FFF2-40B4-BE49-F238E27FC236}">
                    <a16:creationId xmlns:a16="http://schemas.microsoft.com/office/drawing/2014/main" id="{79BF47A4-08AE-8049-AC4D-E1D96A210A9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12671" y="4401122"/>
                <a:ext cx="45720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D8309E-22F4-C44F-81B4-86B0B2131B31}"/>
                  </a:ext>
                </a:extLst>
              </p:cNvPr>
              <p:cNvSpPr txBox="1"/>
              <p:nvPr/>
            </p:nvSpPr>
            <p:spPr>
              <a:xfrm>
                <a:off x="1465018" y="4891587"/>
                <a:ext cx="952505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dirty="0"/>
                  <a:t>Amazon S3 </a:t>
                </a:r>
              </a:p>
              <a:p>
                <a:pPr algn="ctr"/>
                <a:r>
                  <a:rPr lang="en-US" sz="1100" dirty="0"/>
                  <a:t>Bucket</a:t>
                </a:r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80BE00D8-31BB-1246-A495-25FF63F5091D}"/>
                </a:ext>
              </a:extLst>
            </p:cNvPr>
            <p:cNvGrpSpPr/>
            <p:nvPr/>
          </p:nvGrpSpPr>
          <p:grpSpPr>
            <a:xfrm>
              <a:off x="3662859" y="4697042"/>
              <a:ext cx="1039067" cy="752709"/>
              <a:chOff x="2427626" y="4401122"/>
              <a:chExt cx="1039067" cy="752709"/>
            </a:xfrm>
          </p:grpSpPr>
          <p:pic>
            <p:nvPicPr>
              <p:cNvPr id="35" name="Graphic 26">
                <a:extLst>
                  <a:ext uri="{FF2B5EF4-FFF2-40B4-BE49-F238E27FC236}">
                    <a16:creationId xmlns:a16="http://schemas.microsoft.com/office/drawing/2014/main" id="{5A28506D-F10F-E74A-9376-0E76D49C895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18559" y="4401122"/>
                <a:ext cx="45720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81B05E9-DAC9-D64C-8413-C9833BC8761A}"/>
                  </a:ext>
                </a:extLst>
              </p:cNvPr>
              <p:cNvSpPr txBox="1"/>
              <p:nvPr/>
            </p:nvSpPr>
            <p:spPr>
              <a:xfrm>
                <a:off x="2427626" y="4892221"/>
                <a:ext cx="103906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dirty="0"/>
                  <a:t>Amazon SQS</a:t>
                </a:r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0BD9EA3E-EA91-7E4F-BAFA-A0FCD90699D9}"/>
                </a:ext>
              </a:extLst>
            </p:cNvPr>
            <p:cNvGrpSpPr/>
            <p:nvPr/>
          </p:nvGrpSpPr>
          <p:grpSpPr>
            <a:xfrm>
              <a:off x="4564981" y="4721790"/>
              <a:ext cx="2279650" cy="727961"/>
              <a:chOff x="2875556" y="4410481"/>
              <a:chExt cx="2279650" cy="727961"/>
            </a:xfrm>
          </p:grpSpPr>
          <p:pic>
            <p:nvPicPr>
              <p:cNvPr id="38" name="Graphic 24">
                <a:extLst>
                  <a:ext uri="{FF2B5EF4-FFF2-40B4-BE49-F238E27FC236}">
                    <a16:creationId xmlns:a16="http://schemas.microsoft.com/office/drawing/2014/main" id="{1B70C626-1642-F143-AAE7-697AE9D78BA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88568" y="4410481"/>
                <a:ext cx="45720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9" name="TextBox 19">
                <a:extLst>
                  <a:ext uri="{FF2B5EF4-FFF2-40B4-BE49-F238E27FC236}">
                    <a16:creationId xmlns:a16="http://schemas.microsoft.com/office/drawing/2014/main" id="{BC5DDDBB-A218-6A45-849A-CCFB91E061E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75556" y="4876832"/>
                <a:ext cx="2279650" cy="261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100" dirty="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Amazon Kinesis</a:t>
                </a:r>
              </a:p>
            </p:txBody>
          </p:sp>
        </p:grp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7BDD466C-4694-FA4C-9C0A-F5F723F0D86B}"/>
              </a:ext>
            </a:extLst>
          </p:cNvPr>
          <p:cNvSpPr/>
          <p:nvPr/>
        </p:nvSpPr>
        <p:spPr>
          <a:xfrm>
            <a:off x="6499083" y="4722514"/>
            <a:ext cx="4422913" cy="1376276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Destinations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810373F-F5A7-3345-9EF5-C5FA70043564}"/>
              </a:ext>
            </a:extLst>
          </p:cNvPr>
          <p:cNvGrpSpPr/>
          <p:nvPr/>
        </p:nvGrpSpPr>
        <p:grpSpPr>
          <a:xfrm>
            <a:off x="6684177" y="4959122"/>
            <a:ext cx="952505" cy="921352"/>
            <a:chOff x="1465018" y="4401122"/>
            <a:chExt cx="952505" cy="921352"/>
          </a:xfrm>
        </p:grpSpPr>
        <p:pic>
          <p:nvPicPr>
            <p:cNvPr id="45" name="Graphic 64">
              <a:extLst>
                <a:ext uri="{FF2B5EF4-FFF2-40B4-BE49-F238E27FC236}">
                  <a16:creationId xmlns:a16="http://schemas.microsoft.com/office/drawing/2014/main" id="{B5A4F5C7-18BE-584C-8B14-9029107DF3F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12671" y="4401122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920A764F-5BCF-5440-97BC-FF3A7CF43717}"/>
                </a:ext>
              </a:extLst>
            </p:cNvPr>
            <p:cNvSpPr txBox="1"/>
            <p:nvPr/>
          </p:nvSpPr>
          <p:spPr>
            <a:xfrm>
              <a:off x="1465018" y="4891587"/>
              <a:ext cx="95250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/>
                <a:t>Amazon S3 </a:t>
              </a:r>
            </a:p>
            <a:p>
              <a:pPr algn="ctr"/>
              <a:r>
                <a:rPr lang="en-US" sz="1100" dirty="0"/>
                <a:t>Bucket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06A754C5-F069-CD49-8CDB-1ACE3AA6D905}"/>
              </a:ext>
            </a:extLst>
          </p:cNvPr>
          <p:cNvGrpSpPr/>
          <p:nvPr/>
        </p:nvGrpSpPr>
        <p:grpSpPr>
          <a:xfrm>
            <a:off x="8154623" y="5002813"/>
            <a:ext cx="1166881" cy="768023"/>
            <a:chOff x="7583612" y="4627816"/>
            <a:chExt cx="1166881" cy="768023"/>
          </a:xfrm>
        </p:grpSpPr>
        <p:sp>
          <p:nvSpPr>
            <p:cNvPr id="47" name="TextBox 18">
              <a:extLst>
                <a:ext uri="{FF2B5EF4-FFF2-40B4-BE49-F238E27FC236}">
                  <a16:creationId xmlns:a16="http://schemas.microsoft.com/office/drawing/2014/main" id="{A216F64F-B038-1045-8805-12B78C1D11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83612" y="5134229"/>
              <a:ext cx="1166881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Data lake</a:t>
              </a:r>
            </a:p>
          </p:txBody>
        </p:sp>
        <p:pic>
          <p:nvPicPr>
            <p:cNvPr id="48" name="Graphic 6">
              <a:extLst>
                <a:ext uri="{FF2B5EF4-FFF2-40B4-BE49-F238E27FC236}">
                  <a16:creationId xmlns:a16="http://schemas.microsoft.com/office/drawing/2014/main" id="{61B0744B-5EB7-9748-9351-98175152A5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66999" y="4627816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4EFB91F2-84CD-2748-BDE5-B99775AB5EEF}"/>
              </a:ext>
            </a:extLst>
          </p:cNvPr>
          <p:cNvGrpSpPr/>
          <p:nvPr/>
        </p:nvGrpSpPr>
        <p:grpSpPr>
          <a:xfrm>
            <a:off x="9541194" y="5004345"/>
            <a:ext cx="1300356" cy="750626"/>
            <a:chOff x="8974814" y="4645213"/>
            <a:chExt cx="1300356" cy="750626"/>
          </a:xfrm>
        </p:grpSpPr>
        <p:pic>
          <p:nvPicPr>
            <p:cNvPr id="50" name="Graphic 18">
              <a:extLst>
                <a:ext uri="{FF2B5EF4-FFF2-40B4-BE49-F238E27FC236}">
                  <a16:creationId xmlns:a16="http://schemas.microsoft.com/office/drawing/2014/main" id="{3FEC52B3-0F66-7A46-B6C9-7528B626ED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10080" y="4645213"/>
              <a:ext cx="491239" cy="491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83BEEBC0-5F73-D641-9B8C-4803DB66AAE7}"/>
                </a:ext>
              </a:extLst>
            </p:cNvPr>
            <p:cNvSpPr txBox="1"/>
            <p:nvPr/>
          </p:nvSpPr>
          <p:spPr>
            <a:xfrm>
              <a:off x="8974814" y="5134229"/>
              <a:ext cx="130035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Analytics Solution</a:t>
              </a:r>
            </a:p>
          </p:txBody>
        </p:sp>
      </p:grpSp>
      <p:cxnSp>
        <p:nvCxnSpPr>
          <p:cNvPr id="56" name="Elbow Connector 55">
            <a:extLst>
              <a:ext uri="{FF2B5EF4-FFF2-40B4-BE49-F238E27FC236}">
                <a16:creationId xmlns:a16="http://schemas.microsoft.com/office/drawing/2014/main" id="{AA1905B4-54AC-9141-B940-3CFD850152D8}"/>
              </a:ext>
            </a:extLst>
          </p:cNvPr>
          <p:cNvCxnSpPr>
            <a:cxnSpLocks/>
            <a:stCxn id="34" idx="1"/>
            <a:endCxn id="9" idx="1"/>
          </p:cNvCxnSpPr>
          <p:nvPr/>
        </p:nvCxnSpPr>
        <p:spPr>
          <a:xfrm rot="10800000" flipH="1">
            <a:off x="1270006" y="3891421"/>
            <a:ext cx="1680120" cy="1508451"/>
          </a:xfrm>
          <a:prstGeom prst="bentConnector3">
            <a:avLst>
              <a:gd name="adj1" fmla="val -13606"/>
            </a:avLst>
          </a:prstGeom>
          <a:ln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Elbow Connector 57">
            <a:extLst>
              <a:ext uri="{FF2B5EF4-FFF2-40B4-BE49-F238E27FC236}">
                <a16:creationId xmlns:a16="http://schemas.microsoft.com/office/drawing/2014/main" id="{DEE4B40E-E19E-1140-A9C5-A47BB1369F55}"/>
              </a:ext>
            </a:extLst>
          </p:cNvPr>
          <p:cNvCxnSpPr>
            <a:stCxn id="10" idx="3"/>
            <a:endCxn id="43" idx="3"/>
          </p:cNvCxnSpPr>
          <p:nvPr/>
        </p:nvCxnSpPr>
        <p:spPr>
          <a:xfrm>
            <a:off x="9247738" y="3891420"/>
            <a:ext cx="1674258" cy="1519232"/>
          </a:xfrm>
          <a:prstGeom prst="bentConnector3">
            <a:avLst>
              <a:gd name="adj1" fmla="val 113654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28D01F34-8658-274D-B057-773FA0938A1A}"/>
              </a:ext>
            </a:extLst>
          </p:cNvPr>
          <p:cNvSpPr/>
          <p:nvPr/>
        </p:nvSpPr>
        <p:spPr bwMode="auto">
          <a:xfrm>
            <a:off x="909431" y="1172308"/>
            <a:ext cx="10371550" cy="1500554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pic>
        <p:nvPicPr>
          <p:cNvPr id="55" name="Graphic 54">
            <a:extLst>
              <a:ext uri="{FF2B5EF4-FFF2-40B4-BE49-F238E27FC236}">
                <a16:creationId xmlns:a16="http://schemas.microsoft.com/office/drawing/2014/main" id="{64A402A8-5EF5-1B4D-93F8-FDC0EDF22A3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00279" y="1179205"/>
            <a:ext cx="381000" cy="381000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7379572A-F4E9-A14B-86B8-FEC698DE273C}"/>
              </a:ext>
            </a:extLst>
          </p:cNvPr>
          <p:cNvGrpSpPr/>
          <p:nvPr/>
        </p:nvGrpSpPr>
        <p:grpSpPr>
          <a:xfrm>
            <a:off x="5064369" y="2706995"/>
            <a:ext cx="2051539" cy="733098"/>
            <a:chOff x="5064369" y="2425643"/>
            <a:chExt cx="2051539" cy="733098"/>
          </a:xfrm>
        </p:grpSpPr>
        <p:sp>
          <p:nvSpPr>
            <p:cNvPr id="65" name="TextBox 22">
              <a:extLst>
                <a:ext uri="{FF2B5EF4-FFF2-40B4-BE49-F238E27FC236}">
                  <a16:creationId xmlns:a16="http://schemas.microsoft.com/office/drawing/2014/main" id="{4F1EFD45-9A89-6643-8164-D55078DC0F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64369" y="2897131"/>
              <a:ext cx="2051539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Network Load Balancer</a:t>
              </a:r>
            </a:p>
          </p:txBody>
        </p:sp>
        <p:pic>
          <p:nvPicPr>
            <p:cNvPr id="66" name="Graphic 24">
              <a:extLst>
                <a:ext uri="{FF2B5EF4-FFF2-40B4-BE49-F238E27FC236}">
                  <a16:creationId xmlns:a16="http://schemas.microsoft.com/office/drawing/2014/main" id="{070AE7D4-27F9-0045-80D4-6145489AD9F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58564" y="2425643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0A3E0E42-BF0A-5D47-B6C3-88635581B769}"/>
              </a:ext>
            </a:extLst>
          </p:cNvPr>
          <p:cNvCxnSpPr>
            <a:cxnSpLocks/>
            <a:stCxn id="9" idx="0"/>
            <a:endCxn id="66" idx="1"/>
          </p:cNvCxnSpPr>
          <p:nvPr/>
        </p:nvCxnSpPr>
        <p:spPr>
          <a:xfrm rot="5400000" flipH="1" flipV="1">
            <a:off x="4825510" y="2107961"/>
            <a:ext cx="205420" cy="1860688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6FE384D-A498-1742-87E8-5CFCD50E6239}"/>
              </a:ext>
            </a:extLst>
          </p:cNvPr>
          <p:cNvCxnSpPr>
            <a:stCxn id="66" idx="0"/>
            <a:endCxn id="31" idx="2"/>
          </p:cNvCxnSpPr>
          <p:nvPr/>
        </p:nvCxnSpPr>
        <p:spPr>
          <a:xfrm flipV="1">
            <a:off x="6087164" y="2234831"/>
            <a:ext cx="2723" cy="4721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AC1F866B-46EF-E743-A33C-DC23558B5F6C}"/>
              </a:ext>
            </a:extLst>
          </p:cNvPr>
          <p:cNvCxnSpPr>
            <a:cxnSpLocks/>
            <a:stCxn id="10" idx="0"/>
            <a:endCxn id="66" idx="3"/>
          </p:cNvCxnSpPr>
          <p:nvPr/>
        </p:nvCxnSpPr>
        <p:spPr>
          <a:xfrm rot="16200000" flipV="1">
            <a:off x="7155166" y="2096193"/>
            <a:ext cx="205420" cy="1884224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BB85040A-1A8C-214D-884A-9825033A9212}"/>
              </a:ext>
            </a:extLst>
          </p:cNvPr>
          <p:cNvSpPr/>
          <p:nvPr/>
        </p:nvSpPr>
        <p:spPr>
          <a:xfrm>
            <a:off x="3047574" y="1504625"/>
            <a:ext cx="6118225" cy="969963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Cribl LogStream Leader Auto Scale Group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0" name="Graphic 69">
            <a:extLst>
              <a:ext uri="{FF2B5EF4-FFF2-40B4-BE49-F238E27FC236}">
                <a16:creationId xmlns:a16="http://schemas.microsoft.com/office/drawing/2014/main" id="{52D6973D-D41D-A74F-B96F-6A12F5CE6A6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054168" y="1513286"/>
            <a:ext cx="381000" cy="381000"/>
          </a:xfrm>
          <a:prstGeom prst="rect">
            <a:avLst/>
          </a:prstGeom>
        </p:spPr>
      </p:pic>
      <p:sp>
        <p:nvSpPr>
          <p:cNvPr id="72" name="Rectangle 71">
            <a:extLst>
              <a:ext uri="{FF2B5EF4-FFF2-40B4-BE49-F238E27FC236}">
                <a16:creationId xmlns:a16="http://schemas.microsoft.com/office/drawing/2014/main" id="{2F7017C9-7053-7040-8839-B1BEB7108359}"/>
              </a:ext>
            </a:extLst>
          </p:cNvPr>
          <p:cNvSpPr/>
          <p:nvPr/>
        </p:nvSpPr>
        <p:spPr bwMode="auto">
          <a:xfrm>
            <a:off x="2961849" y="1218430"/>
            <a:ext cx="6299382" cy="1372370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BCFE15BB-D238-CF4A-BFE4-89651FA0DCFF}"/>
              </a:ext>
            </a:extLst>
          </p:cNvPr>
          <p:cNvGrpSpPr/>
          <p:nvPr/>
        </p:nvGrpSpPr>
        <p:grpSpPr>
          <a:xfrm>
            <a:off x="3294183" y="1772389"/>
            <a:ext cx="2168769" cy="736272"/>
            <a:chOff x="3071446" y="1632804"/>
            <a:chExt cx="2168769" cy="736272"/>
          </a:xfrm>
        </p:grpSpPr>
        <p:sp>
          <p:nvSpPr>
            <p:cNvPr id="79" name="TextBox 19">
              <a:extLst>
                <a:ext uri="{FF2B5EF4-FFF2-40B4-BE49-F238E27FC236}">
                  <a16:creationId xmlns:a16="http://schemas.microsoft.com/office/drawing/2014/main" id="{EC6F4D28-C84F-8546-8440-F34D219A84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1446" y="2107466"/>
              <a:ext cx="2168769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Application Load Balancer</a:t>
              </a:r>
            </a:p>
          </p:txBody>
        </p:sp>
        <p:pic>
          <p:nvPicPr>
            <p:cNvPr id="80" name="Graphic 8">
              <a:extLst>
                <a:ext uri="{FF2B5EF4-FFF2-40B4-BE49-F238E27FC236}">
                  <a16:creationId xmlns:a16="http://schemas.microsoft.com/office/drawing/2014/main" id="{27003FD4-ADDF-264E-BD17-8C4722E7624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2807" y="1632804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6C28F057-C327-494A-956B-FDED23ACB81D}"/>
              </a:ext>
            </a:extLst>
          </p:cNvPr>
          <p:cNvGrpSpPr/>
          <p:nvPr/>
        </p:nvGrpSpPr>
        <p:grpSpPr>
          <a:xfrm>
            <a:off x="1582616" y="1764695"/>
            <a:ext cx="978153" cy="888093"/>
            <a:chOff x="-257908" y="1625111"/>
            <a:chExt cx="978153" cy="888093"/>
          </a:xfrm>
        </p:grpSpPr>
        <p:pic>
          <p:nvPicPr>
            <p:cNvPr id="75" name="Graphic 6">
              <a:extLst>
                <a:ext uri="{FF2B5EF4-FFF2-40B4-BE49-F238E27FC236}">
                  <a16:creationId xmlns:a16="http://schemas.microsoft.com/office/drawing/2014/main" id="{062D6712-62B6-E949-88EB-6EAE8D4B0A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rcRect/>
            <a:stretch/>
          </p:blipFill>
          <p:spPr bwMode="auto">
            <a:xfrm flipH="1">
              <a:off x="-12883" y="1625111"/>
              <a:ext cx="469900" cy="469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4AD45BC0-67B8-5944-A074-77351ADB76B9}"/>
                </a:ext>
              </a:extLst>
            </p:cNvPr>
            <p:cNvSpPr txBox="1"/>
            <p:nvPr/>
          </p:nvSpPr>
          <p:spPr>
            <a:xfrm>
              <a:off x="-257908" y="2051539"/>
              <a:ext cx="9781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LogStream </a:t>
              </a:r>
            </a:p>
            <a:p>
              <a:pPr algn="ctr"/>
              <a:r>
                <a:rPr lang="en-US" sz="1200" dirty="0"/>
                <a:t>Users</a:t>
              </a:r>
            </a:p>
          </p:txBody>
        </p:sp>
      </p:grp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DB520E6E-9ECF-4E43-BB38-1C69BA310BFD}"/>
              </a:ext>
            </a:extLst>
          </p:cNvPr>
          <p:cNvCxnSpPr>
            <a:stCxn id="75" idx="1"/>
            <a:endCxn id="80" idx="1"/>
          </p:cNvCxnSpPr>
          <p:nvPr/>
        </p:nvCxnSpPr>
        <p:spPr>
          <a:xfrm>
            <a:off x="2297541" y="1999645"/>
            <a:ext cx="1828003" cy="13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E0E8D219-B4C8-CF47-A654-D4A5227B04F4}"/>
              </a:ext>
            </a:extLst>
          </p:cNvPr>
          <p:cNvCxnSpPr>
            <a:stCxn id="80" idx="3"/>
            <a:endCxn id="31" idx="1"/>
          </p:cNvCxnSpPr>
          <p:nvPr/>
        </p:nvCxnSpPr>
        <p:spPr>
          <a:xfrm flipV="1">
            <a:off x="4582744" y="1999881"/>
            <a:ext cx="1272193" cy="11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7176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1DAAE-910D-AD46-84A2-CD668D0DB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Cribl LogStream Single Instance Deployment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4E1F782-3753-C94A-BC41-58F4543E5CFA}"/>
              </a:ext>
            </a:extLst>
          </p:cNvPr>
          <p:cNvSpPr/>
          <p:nvPr/>
        </p:nvSpPr>
        <p:spPr bwMode="auto">
          <a:xfrm>
            <a:off x="909431" y="1430382"/>
            <a:ext cx="10371550" cy="4378238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CAB4C6C-D2C7-7849-8A20-5D3F6918DD4B}"/>
              </a:ext>
            </a:extLst>
          </p:cNvPr>
          <p:cNvSpPr/>
          <p:nvPr/>
        </p:nvSpPr>
        <p:spPr bwMode="auto">
          <a:xfrm>
            <a:off x="528431" y="1049380"/>
            <a:ext cx="11135138" cy="51725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88BD5B1-1FCC-2443-9823-D0A2DACDBBB0}"/>
              </a:ext>
            </a:extLst>
          </p:cNvPr>
          <p:cNvSpPr/>
          <p:nvPr/>
        </p:nvSpPr>
        <p:spPr bwMode="auto">
          <a:xfrm>
            <a:off x="3597419" y="2693044"/>
            <a:ext cx="2095500" cy="1530602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2582E4A-6E83-A844-84FE-A74CF19D9D48}"/>
              </a:ext>
            </a:extLst>
          </p:cNvPr>
          <p:cNvGrpSpPr/>
          <p:nvPr/>
        </p:nvGrpSpPr>
        <p:grpSpPr>
          <a:xfrm>
            <a:off x="3821723" y="1539020"/>
            <a:ext cx="2941367" cy="905549"/>
            <a:chOff x="3821723" y="1539020"/>
            <a:chExt cx="2941367" cy="905549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A176597A-6FCC-7D47-A6C0-B2DC347B52D7}"/>
                </a:ext>
              </a:extLst>
            </p:cNvPr>
            <p:cNvGrpSpPr/>
            <p:nvPr/>
          </p:nvGrpSpPr>
          <p:grpSpPr>
            <a:xfrm>
              <a:off x="5423240" y="1539020"/>
              <a:ext cx="1339850" cy="905549"/>
              <a:chOff x="6865178" y="2805113"/>
              <a:chExt cx="1339850" cy="905549"/>
            </a:xfrm>
          </p:grpSpPr>
          <p:sp>
            <p:nvSpPr>
              <p:cNvPr id="55" name="TextBox 19">
                <a:extLst>
                  <a:ext uri="{FF2B5EF4-FFF2-40B4-BE49-F238E27FC236}">
                    <a16:creationId xmlns:a16="http://schemas.microsoft.com/office/drawing/2014/main" id="{7326EA55-2CAB-A742-93ED-43C7CF99BFD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865178" y="3279775"/>
                <a:ext cx="1339850" cy="430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100" dirty="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Application Load </a:t>
                </a:r>
                <a:br>
                  <a:rPr lang="en-US" altLang="en-US" sz="1100" dirty="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</a:br>
                <a:r>
                  <a:rPr lang="en-US" altLang="en-US" sz="1100" dirty="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Balancer</a:t>
                </a:r>
              </a:p>
            </p:txBody>
          </p:sp>
          <p:pic>
            <p:nvPicPr>
              <p:cNvPr id="57" name="Graphic 8">
                <a:extLst>
                  <a:ext uri="{FF2B5EF4-FFF2-40B4-BE49-F238E27FC236}">
                    <a16:creationId xmlns:a16="http://schemas.microsoft.com/office/drawing/2014/main" id="{7E439D0A-1295-F04A-ADF5-EFDBEAF7B4C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02500" y="2805113"/>
                <a:ext cx="45720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59" name="Graphic 6">
              <a:extLst>
                <a:ext uri="{FF2B5EF4-FFF2-40B4-BE49-F238E27FC236}">
                  <a16:creationId xmlns:a16="http://schemas.microsoft.com/office/drawing/2014/main" id="{CB729728-5AA5-2540-8851-8563280BAD8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/>
          </p:blipFill>
          <p:spPr bwMode="auto">
            <a:xfrm flipH="1">
              <a:off x="4066748" y="1554772"/>
              <a:ext cx="469900" cy="469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7DD54C9D-6F6F-9440-843F-BC81E3DB9CE3}"/>
                </a:ext>
              </a:extLst>
            </p:cNvPr>
            <p:cNvCxnSpPr>
              <a:cxnSpLocks/>
            </p:cNvCxnSpPr>
            <p:nvPr/>
          </p:nvCxnSpPr>
          <p:spPr>
            <a:xfrm>
              <a:off x="4670792" y="1853222"/>
              <a:ext cx="1046162" cy="0"/>
            </a:xfrm>
            <a:prstGeom prst="straightConnector1">
              <a:avLst/>
            </a:prstGeom>
            <a:ln w="12700">
              <a:solidFill>
                <a:schemeClr val="tx2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9950511-41A9-E14D-801B-78B467A17C4A}"/>
                </a:ext>
              </a:extLst>
            </p:cNvPr>
            <p:cNvSpPr txBox="1"/>
            <p:nvPr/>
          </p:nvSpPr>
          <p:spPr>
            <a:xfrm>
              <a:off x="3821723" y="1981200"/>
              <a:ext cx="9781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LogStream </a:t>
              </a:r>
            </a:p>
            <a:p>
              <a:pPr algn="ctr"/>
              <a:r>
                <a:rPr lang="en-US" sz="1200" dirty="0"/>
                <a:t>Users</a:t>
              </a:r>
            </a:p>
          </p:txBody>
        </p:sp>
      </p:grpSp>
      <p:pic>
        <p:nvPicPr>
          <p:cNvPr id="27" name="Graphic 26">
            <a:extLst>
              <a:ext uri="{FF2B5EF4-FFF2-40B4-BE49-F238E27FC236}">
                <a16:creationId xmlns:a16="http://schemas.microsoft.com/office/drawing/2014/main" id="{11D10E49-1F57-CC41-9751-42D8C0FC254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528431" y="1046687"/>
            <a:ext cx="381000" cy="381000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4BCE0EE9-90B5-2445-9B83-FE7EEC3C8A6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11019" y="1427687"/>
            <a:ext cx="381000" cy="381000"/>
          </a:xfrm>
          <a:prstGeom prst="rect">
            <a:avLst/>
          </a:prstGeom>
        </p:spPr>
      </p:pic>
      <p:grpSp>
        <p:nvGrpSpPr>
          <p:cNvPr id="63" name="Group 62">
            <a:extLst>
              <a:ext uri="{FF2B5EF4-FFF2-40B4-BE49-F238E27FC236}">
                <a16:creationId xmlns:a16="http://schemas.microsoft.com/office/drawing/2014/main" id="{7A888609-1B15-0B43-B244-18159CDA4DFC}"/>
              </a:ext>
            </a:extLst>
          </p:cNvPr>
          <p:cNvGrpSpPr/>
          <p:nvPr/>
        </p:nvGrpSpPr>
        <p:grpSpPr>
          <a:xfrm>
            <a:off x="1270006" y="4348320"/>
            <a:ext cx="4871245" cy="1376276"/>
            <a:chOff x="1973386" y="4348320"/>
            <a:chExt cx="4871245" cy="1376276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FFF835A2-34CA-8247-BE9B-0C9C4A4C0B66}"/>
                </a:ext>
              </a:extLst>
            </p:cNvPr>
            <p:cNvSpPr/>
            <p:nvPr/>
          </p:nvSpPr>
          <p:spPr>
            <a:xfrm>
              <a:off x="1973386" y="4348320"/>
              <a:ext cx="4422913" cy="1376276"/>
            </a:xfrm>
            <a:prstGeom prst="rect">
              <a:avLst/>
            </a:prstGeom>
            <a:noFill/>
            <a:ln w="12700">
              <a:solidFill>
                <a:srgbClr val="5A6B8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rgbClr val="5A6B8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Sources</a:t>
              </a:r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CE2E9154-BE20-DE46-98D9-04F379FE211E}"/>
                </a:ext>
              </a:extLst>
            </p:cNvPr>
            <p:cNvGrpSpPr/>
            <p:nvPr/>
          </p:nvGrpSpPr>
          <p:grpSpPr>
            <a:xfrm>
              <a:off x="2171294" y="4627816"/>
              <a:ext cx="952505" cy="921352"/>
              <a:chOff x="1465018" y="4401122"/>
              <a:chExt cx="952505" cy="921352"/>
            </a:xfrm>
          </p:grpSpPr>
          <p:pic>
            <p:nvPicPr>
              <p:cNvPr id="33" name="Graphic 64">
                <a:extLst>
                  <a:ext uri="{FF2B5EF4-FFF2-40B4-BE49-F238E27FC236}">
                    <a16:creationId xmlns:a16="http://schemas.microsoft.com/office/drawing/2014/main" id="{79BF47A4-08AE-8049-AC4D-E1D96A210A9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12671" y="4401122"/>
                <a:ext cx="45720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8D8309E-22F4-C44F-81B4-86B0B2131B31}"/>
                  </a:ext>
                </a:extLst>
              </p:cNvPr>
              <p:cNvSpPr txBox="1"/>
              <p:nvPr/>
            </p:nvSpPr>
            <p:spPr>
              <a:xfrm>
                <a:off x="1465018" y="4891587"/>
                <a:ext cx="952505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dirty="0"/>
                  <a:t>Amazon S3 </a:t>
                </a:r>
              </a:p>
              <a:p>
                <a:pPr algn="ctr"/>
                <a:r>
                  <a:rPr lang="en-US" sz="1100" dirty="0"/>
                  <a:t>Bucket</a:t>
                </a:r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80BE00D8-31BB-1246-A495-25FF63F5091D}"/>
                </a:ext>
              </a:extLst>
            </p:cNvPr>
            <p:cNvGrpSpPr/>
            <p:nvPr/>
          </p:nvGrpSpPr>
          <p:grpSpPr>
            <a:xfrm>
              <a:off x="3662859" y="4697042"/>
              <a:ext cx="1039067" cy="752709"/>
              <a:chOff x="2427626" y="4401122"/>
              <a:chExt cx="1039067" cy="752709"/>
            </a:xfrm>
          </p:grpSpPr>
          <p:pic>
            <p:nvPicPr>
              <p:cNvPr id="35" name="Graphic 26">
                <a:extLst>
                  <a:ext uri="{FF2B5EF4-FFF2-40B4-BE49-F238E27FC236}">
                    <a16:creationId xmlns:a16="http://schemas.microsoft.com/office/drawing/2014/main" id="{5A28506D-F10F-E74A-9376-0E76D49C895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18559" y="4401122"/>
                <a:ext cx="45720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81B05E9-DAC9-D64C-8413-C9833BC8761A}"/>
                  </a:ext>
                </a:extLst>
              </p:cNvPr>
              <p:cNvSpPr txBox="1"/>
              <p:nvPr/>
            </p:nvSpPr>
            <p:spPr>
              <a:xfrm>
                <a:off x="2427626" y="4892221"/>
                <a:ext cx="103906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100" dirty="0"/>
                  <a:t>Amazon SQS</a:t>
                </a:r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0BD9EA3E-EA91-7E4F-BAFA-A0FCD90699D9}"/>
                </a:ext>
              </a:extLst>
            </p:cNvPr>
            <p:cNvGrpSpPr/>
            <p:nvPr/>
          </p:nvGrpSpPr>
          <p:grpSpPr>
            <a:xfrm>
              <a:off x="4564981" y="4721790"/>
              <a:ext cx="2279650" cy="727961"/>
              <a:chOff x="2875556" y="4410481"/>
              <a:chExt cx="2279650" cy="727961"/>
            </a:xfrm>
          </p:grpSpPr>
          <p:pic>
            <p:nvPicPr>
              <p:cNvPr id="38" name="Graphic 24">
                <a:extLst>
                  <a:ext uri="{FF2B5EF4-FFF2-40B4-BE49-F238E27FC236}">
                    <a16:creationId xmlns:a16="http://schemas.microsoft.com/office/drawing/2014/main" id="{1B70C626-1642-F143-AAE7-697AE9D78BA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88568" y="4410481"/>
                <a:ext cx="45720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9" name="TextBox 19">
                <a:extLst>
                  <a:ext uri="{FF2B5EF4-FFF2-40B4-BE49-F238E27FC236}">
                    <a16:creationId xmlns:a16="http://schemas.microsoft.com/office/drawing/2014/main" id="{BC5DDDBB-A218-6A45-849A-CCFB91E061E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75556" y="4876832"/>
                <a:ext cx="2279650" cy="2616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100" dirty="0">
                    <a:latin typeface="Arial" panose="020B0604020202020204" pitchFamily="34" charset="0"/>
                    <a:ea typeface="Amazon Ember" panose="020B0603020204020204" pitchFamily="34" charset="0"/>
                    <a:cs typeface="Arial" panose="020B0604020202020204" pitchFamily="34" charset="0"/>
                  </a:rPr>
                  <a:t>Amazon Kinesis</a:t>
                </a:r>
              </a:p>
            </p:txBody>
          </p:sp>
        </p:grp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7BDD466C-4694-FA4C-9C0A-F5F723F0D86B}"/>
              </a:ext>
            </a:extLst>
          </p:cNvPr>
          <p:cNvSpPr/>
          <p:nvPr/>
        </p:nvSpPr>
        <p:spPr>
          <a:xfrm>
            <a:off x="6539036" y="4348320"/>
            <a:ext cx="4422913" cy="1376276"/>
          </a:xfrm>
          <a:prstGeom prst="rect">
            <a:avLst/>
          </a:prstGeom>
          <a:noFill/>
          <a:ln w="12700">
            <a:solidFill>
              <a:srgbClr val="5A6B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A6B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Destinations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810373F-F5A7-3345-9EF5-C5FA70043564}"/>
              </a:ext>
            </a:extLst>
          </p:cNvPr>
          <p:cNvGrpSpPr/>
          <p:nvPr/>
        </p:nvGrpSpPr>
        <p:grpSpPr>
          <a:xfrm>
            <a:off x="6684177" y="4595709"/>
            <a:ext cx="952505" cy="921352"/>
            <a:chOff x="1465018" y="4401122"/>
            <a:chExt cx="952505" cy="921352"/>
          </a:xfrm>
        </p:grpSpPr>
        <p:pic>
          <p:nvPicPr>
            <p:cNvPr id="45" name="Graphic 64">
              <a:extLst>
                <a:ext uri="{FF2B5EF4-FFF2-40B4-BE49-F238E27FC236}">
                  <a16:creationId xmlns:a16="http://schemas.microsoft.com/office/drawing/2014/main" id="{B5A4F5C7-18BE-584C-8B14-9029107DF3F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12671" y="4401122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920A764F-5BCF-5440-97BC-FF3A7CF43717}"/>
                </a:ext>
              </a:extLst>
            </p:cNvPr>
            <p:cNvSpPr txBox="1"/>
            <p:nvPr/>
          </p:nvSpPr>
          <p:spPr>
            <a:xfrm>
              <a:off x="1465018" y="4891587"/>
              <a:ext cx="95250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/>
                <a:t>Amazon S3 </a:t>
              </a:r>
            </a:p>
            <a:p>
              <a:pPr algn="ctr"/>
              <a:r>
                <a:rPr lang="en-US" sz="1100" dirty="0"/>
                <a:t>Bucket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06A754C5-F069-CD49-8CDB-1ACE3AA6D905}"/>
              </a:ext>
            </a:extLst>
          </p:cNvPr>
          <p:cNvGrpSpPr/>
          <p:nvPr/>
        </p:nvGrpSpPr>
        <p:grpSpPr>
          <a:xfrm>
            <a:off x="8154623" y="4639400"/>
            <a:ext cx="1166881" cy="768023"/>
            <a:chOff x="7583612" y="4627816"/>
            <a:chExt cx="1166881" cy="768023"/>
          </a:xfrm>
        </p:grpSpPr>
        <p:sp>
          <p:nvSpPr>
            <p:cNvPr id="47" name="TextBox 18">
              <a:extLst>
                <a:ext uri="{FF2B5EF4-FFF2-40B4-BE49-F238E27FC236}">
                  <a16:creationId xmlns:a16="http://schemas.microsoft.com/office/drawing/2014/main" id="{A216F64F-B038-1045-8805-12B78C1D11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83612" y="5134229"/>
              <a:ext cx="1166881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1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Data lake</a:t>
              </a:r>
            </a:p>
          </p:txBody>
        </p:sp>
        <p:pic>
          <p:nvPicPr>
            <p:cNvPr id="48" name="Graphic 6">
              <a:extLst>
                <a:ext uri="{FF2B5EF4-FFF2-40B4-BE49-F238E27FC236}">
                  <a16:creationId xmlns:a16="http://schemas.microsoft.com/office/drawing/2014/main" id="{61B0744B-5EB7-9748-9351-98175152A5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66999" y="4627816"/>
              <a:ext cx="457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4EFB91F2-84CD-2748-BDE5-B99775AB5EEF}"/>
              </a:ext>
            </a:extLst>
          </p:cNvPr>
          <p:cNvGrpSpPr/>
          <p:nvPr/>
        </p:nvGrpSpPr>
        <p:grpSpPr>
          <a:xfrm>
            <a:off x="9541194" y="4640932"/>
            <a:ext cx="1300356" cy="750626"/>
            <a:chOff x="8974814" y="4645213"/>
            <a:chExt cx="1300356" cy="750626"/>
          </a:xfrm>
        </p:grpSpPr>
        <p:pic>
          <p:nvPicPr>
            <p:cNvPr id="50" name="Graphic 18">
              <a:extLst>
                <a:ext uri="{FF2B5EF4-FFF2-40B4-BE49-F238E27FC236}">
                  <a16:creationId xmlns:a16="http://schemas.microsoft.com/office/drawing/2014/main" id="{3FEC52B3-0F66-7A46-B6C9-7528B626ED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10080" y="4645213"/>
              <a:ext cx="491239" cy="491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83BEEBC0-5F73-D641-9B8C-4803DB66AAE7}"/>
                </a:ext>
              </a:extLst>
            </p:cNvPr>
            <p:cNvSpPr txBox="1"/>
            <p:nvPr/>
          </p:nvSpPr>
          <p:spPr>
            <a:xfrm>
              <a:off x="8974814" y="5134229"/>
              <a:ext cx="130035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Analytics Solution</a:t>
              </a:r>
            </a:p>
          </p:txBody>
        </p:sp>
      </p:grpSp>
      <p:cxnSp>
        <p:nvCxnSpPr>
          <p:cNvPr id="56" name="Elbow Connector 55">
            <a:extLst>
              <a:ext uri="{FF2B5EF4-FFF2-40B4-BE49-F238E27FC236}">
                <a16:creationId xmlns:a16="http://schemas.microsoft.com/office/drawing/2014/main" id="{AA1905B4-54AC-9141-B940-3CFD850152D8}"/>
              </a:ext>
            </a:extLst>
          </p:cNvPr>
          <p:cNvCxnSpPr>
            <a:cxnSpLocks/>
            <a:stCxn id="34" idx="1"/>
            <a:endCxn id="9" idx="1"/>
          </p:cNvCxnSpPr>
          <p:nvPr/>
        </p:nvCxnSpPr>
        <p:spPr>
          <a:xfrm rot="10800000" flipH="1">
            <a:off x="1270005" y="3458346"/>
            <a:ext cx="2327413" cy="1578113"/>
          </a:xfrm>
          <a:prstGeom prst="bentConnector3">
            <a:avLst>
              <a:gd name="adj1" fmla="val -9822"/>
            </a:avLst>
          </a:prstGeom>
          <a:ln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F725E55C-DC76-004D-973E-52FCD8ED796E}"/>
              </a:ext>
            </a:extLst>
          </p:cNvPr>
          <p:cNvSpPr/>
          <p:nvPr/>
        </p:nvSpPr>
        <p:spPr>
          <a:xfrm>
            <a:off x="3761496" y="3046654"/>
            <a:ext cx="4696704" cy="1106488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sp>
        <p:nvSpPr>
          <p:cNvPr id="16" name="TextBox 18">
            <a:extLst>
              <a:ext uri="{FF2B5EF4-FFF2-40B4-BE49-F238E27FC236}">
                <a16:creationId xmlns:a16="http://schemas.microsoft.com/office/drawing/2014/main" id="{DDEA0899-FC07-CA42-997F-0DD7753513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1689" y="3664634"/>
            <a:ext cx="176715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LogStream</a:t>
            </a:r>
          </a:p>
        </p:txBody>
      </p:sp>
      <p:pic>
        <p:nvPicPr>
          <p:cNvPr id="15" name="Graphic 17">
            <a:extLst>
              <a:ext uri="{FF2B5EF4-FFF2-40B4-BE49-F238E27FC236}">
                <a16:creationId xmlns:a16="http://schemas.microsoft.com/office/drawing/2014/main" id="{9A7E4015-4497-584F-9D9C-26993736A4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0916" y="3219264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23CF8B86-601D-044C-9CD9-8A4322BF7B96}"/>
              </a:ext>
            </a:extLst>
          </p:cNvPr>
          <p:cNvSpPr/>
          <p:nvPr/>
        </p:nvSpPr>
        <p:spPr bwMode="auto">
          <a:xfrm>
            <a:off x="6539036" y="2710052"/>
            <a:ext cx="2095500" cy="1530602"/>
          </a:xfrm>
          <a:prstGeom prst="rect">
            <a:avLst/>
          </a:prstGeom>
          <a:noFill/>
          <a:ln w="12700">
            <a:solidFill>
              <a:srgbClr val="5B9CD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</a:p>
        </p:txBody>
      </p: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055A3B2E-C05D-DF43-83F6-A3540E386540}"/>
              </a:ext>
            </a:extLst>
          </p:cNvPr>
          <p:cNvCxnSpPr>
            <a:cxnSpLocks/>
            <a:stCxn id="55" idx="2"/>
            <a:endCxn id="9" idx="0"/>
          </p:cNvCxnSpPr>
          <p:nvPr/>
        </p:nvCxnSpPr>
        <p:spPr>
          <a:xfrm rot="5400000">
            <a:off x="5244930" y="1844808"/>
            <a:ext cx="248475" cy="1447996"/>
          </a:xfrm>
          <a:prstGeom prst="bentConnector3">
            <a:avLst>
              <a:gd name="adj1" fmla="val 51278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Elbow Connector 65">
            <a:extLst>
              <a:ext uri="{FF2B5EF4-FFF2-40B4-BE49-F238E27FC236}">
                <a16:creationId xmlns:a16="http://schemas.microsoft.com/office/drawing/2014/main" id="{1510EAC7-0A43-2549-9BB5-A7F09D0AA548}"/>
              </a:ext>
            </a:extLst>
          </p:cNvPr>
          <p:cNvCxnSpPr>
            <a:cxnSpLocks/>
            <a:stCxn id="55" idx="2"/>
            <a:endCxn id="54" idx="0"/>
          </p:cNvCxnSpPr>
          <p:nvPr/>
        </p:nvCxnSpPr>
        <p:spPr>
          <a:xfrm rot="16200000" flipH="1">
            <a:off x="6707234" y="1830499"/>
            <a:ext cx="265483" cy="1493621"/>
          </a:xfrm>
          <a:prstGeom prst="bentConnector3">
            <a:avLst>
              <a:gd name="adj1" fmla="val 47557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Elbow Connector 66">
            <a:extLst>
              <a:ext uri="{FF2B5EF4-FFF2-40B4-BE49-F238E27FC236}">
                <a16:creationId xmlns:a16="http://schemas.microsoft.com/office/drawing/2014/main" id="{BD71EB40-C40B-524A-9B25-58ED3EB8F12B}"/>
              </a:ext>
            </a:extLst>
          </p:cNvPr>
          <p:cNvCxnSpPr>
            <a:cxnSpLocks/>
            <a:stCxn id="54" idx="3"/>
            <a:endCxn id="43" idx="3"/>
          </p:cNvCxnSpPr>
          <p:nvPr/>
        </p:nvCxnSpPr>
        <p:spPr>
          <a:xfrm>
            <a:off x="8634536" y="3475353"/>
            <a:ext cx="2327413" cy="1561105"/>
          </a:xfrm>
          <a:prstGeom prst="bentConnector3">
            <a:avLst>
              <a:gd name="adj1" fmla="val 109822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9" name="Graphic 17">
            <a:extLst>
              <a:ext uri="{FF2B5EF4-FFF2-40B4-BE49-F238E27FC236}">
                <a16:creationId xmlns:a16="http://schemas.microsoft.com/office/drawing/2014/main" id="{3EF33E54-385C-334A-86D2-C76C7FE04A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1732" y="3194734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" name="TextBox 18">
            <a:extLst>
              <a:ext uri="{FF2B5EF4-FFF2-40B4-BE49-F238E27FC236}">
                <a16:creationId xmlns:a16="http://schemas.microsoft.com/office/drawing/2014/main" id="{93ABAF57-2FBF-684E-9958-F8351095D3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3210" y="3650413"/>
            <a:ext cx="176715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LogStream</a:t>
            </a:r>
          </a:p>
        </p:txBody>
      </p:sp>
      <p:pic>
        <p:nvPicPr>
          <p:cNvPr id="71" name="Graphic 70">
            <a:extLst>
              <a:ext uri="{FF2B5EF4-FFF2-40B4-BE49-F238E27FC236}">
                <a16:creationId xmlns:a16="http://schemas.microsoft.com/office/drawing/2014/main" id="{53977C51-3FD2-2D4E-8552-6F7C54D6523E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898662" y="3070922"/>
            <a:ext cx="3810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84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3CFCD"/>
      </a:accent1>
      <a:accent2>
        <a:srgbClr val="F55800"/>
      </a:accent2>
      <a:accent3>
        <a:srgbClr val="47D000"/>
      </a:accent3>
      <a:accent4>
        <a:srgbClr val="2C99D0"/>
      </a:accent4>
      <a:accent5>
        <a:srgbClr val="47D100"/>
      </a:accent5>
      <a:accent6>
        <a:srgbClr val="F41A18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ibl Partner Presentation v1.2" id="{8CFCCF00-E97F-C44D-8212-41B1543D2B79}" vid="{DC6B933B-FF84-A346-9DB6-AA9D8799218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79</TotalTime>
  <Words>173</Words>
  <Application>Microsoft Macintosh PowerPoint</Application>
  <PresentationFormat>Widescreen</PresentationFormat>
  <Paragraphs>80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Source Sans Pro</vt:lpstr>
      <vt:lpstr>Arial</vt:lpstr>
      <vt:lpstr>Calibri</vt:lpstr>
      <vt:lpstr>Office Theme</vt:lpstr>
      <vt:lpstr>Cribl LogStream on Amazon Web Services</vt:lpstr>
      <vt:lpstr>Cribl LogStream Distributed Deployment</vt:lpstr>
      <vt:lpstr>Cribl LogStream Workers (Cribl Cloud)</vt:lpstr>
      <vt:lpstr>Cribl LogStream Single Instance Deployment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Cribl LogStream on Amazon Web Services</dc:title>
  <dc:creator>Kam Amir</dc:creator>
  <cp:lastModifiedBy>Kam Amir</cp:lastModifiedBy>
  <cp:revision>15</cp:revision>
  <dcterms:created xsi:type="dcterms:W3CDTF">2021-09-01T16:34:19Z</dcterms:created>
  <dcterms:modified xsi:type="dcterms:W3CDTF">2022-02-10T21:12:56Z</dcterms:modified>
</cp:coreProperties>
</file>