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lmisk Light" panose="020B0604020202020204" charset="-78"/>
      <p:regular r:id="rId9"/>
    </p:embeddedFont>
    <p:embeddedFont>
      <p:font typeface="Cairo Regular" panose="020B0604020202020204" charset="-78"/>
      <p:regular r:id="rId10"/>
    </p:embeddedFont>
    <p:embeddedFont>
      <p:font typeface="Cairo Regular Bold" panose="020B0604020202020204" charset="-78"/>
      <p:regular r:id="rId11"/>
    </p:embeddedFont>
    <p:embeddedFont>
      <p:font typeface="Calibri" panose="020F0502020204030204" pitchFamily="34" charset="0"/>
      <p:regular r:id="rId12"/>
      <p:bold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54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hare.proto.io/A4ERRF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>
                <a:alpha val="100000"/>
              </a:srgbClr>
            </a:gs>
            <a:gs pos="100000">
              <a:srgbClr val="8BC0E1">
                <a:alpha val="100000"/>
              </a:srgbClr>
            </a:gs>
          </a:gsLst>
          <a:lin ang="2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9405" b="22878"/>
          <a:stretch>
            <a:fillRect/>
          </a:stretch>
        </p:blipFill>
        <p:spPr>
          <a:xfrm>
            <a:off x="4005325" y="161102"/>
            <a:ext cx="10277350" cy="521952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46731" y="5602697"/>
            <a:ext cx="9222136" cy="4939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600"/>
              </a:lnSpc>
            </a:pPr>
            <a:endParaRPr dirty="0"/>
          </a:p>
          <a:p>
            <a:pPr algn="just">
              <a:lnSpc>
                <a:spcPts val="5600"/>
              </a:lnSpc>
            </a:pPr>
            <a:r>
              <a:rPr lang="en-US" sz="3200" dirty="0">
                <a:solidFill>
                  <a:srgbClr val="545454"/>
                </a:solidFill>
              </a:rPr>
              <a:t>Amirah </a:t>
            </a:r>
            <a:r>
              <a:rPr lang="en-US" sz="3200" dirty="0" err="1">
                <a:solidFill>
                  <a:srgbClr val="545454"/>
                </a:solidFill>
              </a:rPr>
              <a:t>AlOtaibi</a:t>
            </a:r>
            <a:r>
              <a:rPr lang="en-US" sz="3200" dirty="0">
                <a:solidFill>
                  <a:srgbClr val="545454"/>
                </a:solidFill>
              </a:rPr>
              <a:t> - Founder </a:t>
            </a:r>
          </a:p>
          <a:p>
            <a:pPr algn="just">
              <a:lnSpc>
                <a:spcPts val="5600"/>
              </a:lnSpc>
            </a:pPr>
            <a:r>
              <a:rPr lang="en-US" sz="3200" dirty="0">
                <a:solidFill>
                  <a:srgbClr val="737373"/>
                </a:solidFill>
              </a:rPr>
              <a:t>Amal </a:t>
            </a:r>
            <a:r>
              <a:rPr lang="en-US" sz="3200" dirty="0" err="1">
                <a:solidFill>
                  <a:srgbClr val="737373"/>
                </a:solidFill>
              </a:rPr>
              <a:t>AlTamran</a:t>
            </a:r>
            <a:r>
              <a:rPr lang="en-US" sz="3200" dirty="0">
                <a:solidFill>
                  <a:srgbClr val="737373"/>
                </a:solidFill>
              </a:rPr>
              <a:t> -Co </a:t>
            </a:r>
            <a:r>
              <a:rPr lang="en-US" sz="3200" dirty="0" err="1">
                <a:solidFill>
                  <a:srgbClr val="737373"/>
                </a:solidFill>
              </a:rPr>
              <a:t>F﻿ounder</a:t>
            </a:r>
            <a:endParaRPr lang="en-US" sz="3200" dirty="0">
              <a:solidFill>
                <a:srgbClr val="737373"/>
              </a:solidFill>
            </a:endParaRPr>
          </a:p>
          <a:p>
            <a:pPr algn="just">
              <a:lnSpc>
                <a:spcPts val="5600"/>
              </a:lnSpc>
            </a:pPr>
            <a:r>
              <a:rPr lang="en-US" sz="3200" dirty="0" err="1">
                <a:solidFill>
                  <a:srgbClr val="737373"/>
                </a:solidFill>
              </a:rPr>
              <a:t>AlAnoud</a:t>
            </a:r>
            <a:r>
              <a:rPr lang="en-US" sz="3200" dirty="0">
                <a:solidFill>
                  <a:srgbClr val="737373"/>
                </a:solidFill>
              </a:rPr>
              <a:t> </a:t>
            </a:r>
            <a:r>
              <a:rPr lang="en-US" sz="3200" dirty="0" err="1">
                <a:solidFill>
                  <a:srgbClr val="737373"/>
                </a:solidFill>
              </a:rPr>
              <a:t>AlHussain</a:t>
            </a:r>
            <a:r>
              <a:rPr lang="en-US" sz="3200" dirty="0">
                <a:solidFill>
                  <a:srgbClr val="737373"/>
                </a:solidFill>
              </a:rPr>
              <a:t> - Senior Data Engineer </a:t>
            </a:r>
          </a:p>
          <a:p>
            <a:pPr algn="just">
              <a:lnSpc>
                <a:spcPts val="5600"/>
              </a:lnSpc>
            </a:pPr>
            <a:r>
              <a:rPr lang="en-US" sz="3200" dirty="0">
                <a:solidFill>
                  <a:srgbClr val="737373"/>
                </a:solidFill>
              </a:rPr>
              <a:t>Shahad </a:t>
            </a:r>
            <a:r>
              <a:rPr lang="en-US" sz="3200" dirty="0" err="1">
                <a:solidFill>
                  <a:srgbClr val="737373"/>
                </a:solidFill>
              </a:rPr>
              <a:t>AlMutairi</a:t>
            </a:r>
            <a:r>
              <a:rPr lang="en-US" sz="3200" dirty="0">
                <a:solidFill>
                  <a:srgbClr val="737373"/>
                </a:solidFill>
              </a:rPr>
              <a:t> - Senior AI Advisor </a:t>
            </a:r>
          </a:p>
          <a:p>
            <a:pPr algn="just">
              <a:lnSpc>
                <a:spcPts val="5600"/>
              </a:lnSpc>
            </a:pPr>
            <a:r>
              <a:rPr lang="en-US" sz="3200" dirty="0" err="1">
                <a:solidFill>
                  <a:srgbClr val="737373"/>
                </a:solidFill>
              </a:rPr>
              <a:t>Hessa</a:t>
            </a:r>
            <a:r>
              <a:rPr lang="en-US" sz="3200" dirty="0">
                <a:solidFill>
                  <a:srgbClr val="737373"/>
                </a:solidFill>
              </a:rPr>
              <a:t> </a:t>
            </a:r>
            <a:r>
              <a:rPr lang="en-US" sz="3200" dirty="0" err="1">
                <a:solidFill>
                  <a:srgbClr val="737373"/>
                </a:solidFill>
              </a:rPr>
              <a:t>AlBulyhid</a:t>
            </a:r>
            <a:r>
              <a:rPr lang="en-US" sz="3200" dirty="0">
                <a:solidFill>
                  <a:srgbClr val="737373"/>
                </a:solidFill>
              </a:rPr>
              <a:t> - Senior AI Advisor</a:t>
            </a:r>
          </a:p>
          <a:p>
            <a:pPr algn="just">
              <a:lnSpc>
                <a:spcPts val="5600"/>
              </a:lnSpc>
            </a:pPr>
            <a:endParaRPr lang="en-US" sz="3200" dirty="0">
              <a:solidFill>
                <a:srgbClr val="737373"/>
              </a:solidFill>
              <a:latin typeface="Almisk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61849-ED60-813A-96BD-0B1BB35AC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200" y="9258300"/>
            <a:ext cx="2114550" cy="733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87"/>
    </mc:Choice>
    <mc:Fallback>
      <p:transition spd="slow" advTm="1058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9EBF1">
                <a:alpha val="100000"/>
              </a:srgbClr>
            </a:gs>
            <a:gs pos="100000">
              <a:srgbClr val="AAD0E8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2188487" y="-2188487"/>
            <a:ext cx="13911027" cy="18288000"/>
            <a:chOff x="0" y="0"/>
            <a:chExt cx="3374390" cy="4436110"/>
          </a:xfrm>
        </p:grpSpPr>
        <p:sp>
          <p:nvSpPr>
            <p:cNvPr id="3" name="Freeform 3"/>
            <p:cNvSpPr/>
            <p:nvPr/>
          </p:nvSpPr>
          <p:spPr>
            <a:xfrm>
              <a:off x="-59690" y="0"/>
              <a:ext cx="1205230" cy="4436110"/>
            </a:xfrm>
            <a:custGeom>
              <a:avLst/>
              <a:gdLst/>
              <a:ahLst/>
              <a:cxnLst/>
              <a:rect l="l" t="t" r="r" b="b"/>
              <a:pathLst>
                <a:path w="1205230" h="4436110">
                  <a:moveTo>
                    <a:pt x="720090" y="2504440"/>
                  </a:moveTo>
                  <a:cubicBezTo>
                    <a:pt x="1205230" y="1358900"/>
                    <a:pt x="641350" y="843280"/>
                    <a:pt x="461010" y="548640"/>
                  </a:cubicBezTo>
                  <a:cubicBezTo>
                    <a:pt x="195580" y="115570"/>
                    <a:pt x="262890" y="0"/>
                    <a:pt x="262890" y="0"/>
                  </a:cubicBezTo>
                  <a:lnTo>
                    <a:pt x="59690" y="0"/>
                  </a:lnTo>
                  <a:cubicBezTo>
                    <a:pt x="119380" y="441960"/>
                    <a:pt x="1139190" y="1212850"/>
                    <a:pt x="678180" y="2147570"/>
                  </a:cubicBezTo>
                  <a:cubicBezTo>
                    <a:pt x="0" y="3520440"/>
                    <a:pt x="516890" y="4436110"/>
                    <a:pt x="516890" y="4436110"/>
                  </a:cubicBezTo>
                  <a:lnTo>
                    <a:pt x="745490" y="4436110"/>
                  </a:lnTo>
                  <a:cubicBezTo>
                    <a:pt x="745490" y="4436110"/>
                    <a:pt x="185420" y="3768090"/>
                    <a:pt x="720090" y="2504440"/>
                  </a:cubicBezTo>
                  <a:lnTo>
                    <a:pt x="720090" y="2504440"/>
                  </a:lnTo>
                  <a:close/>
                </a:path>
              </a:pathLst>
            </a:custGeom>
            <a:solidFill>
              <a:srgbClr val="3F7DA3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5730" y="0"/>
              <a:ext cx="1019810" cy="4436110"/>
            </a:xfrm>
            <a:custGeom>
              <a:avLst/>
              <a:gdLst/>
              <a:ahLst/>
              <a:cxnLst/>
              <a:rect l="l" t="t" r="r" b="b"/>
              <a:pathLst>
                <a:path w="1019810" h="4436110">
                  <a:moveTo>
                    <a:pt x="511810" y="3030220"/>
                  </a:moveTo>
                  <a:cubicBezTo>
                    <a:pt x="892810" y="1957070"/>
                    <a:pt x="1009650" y="1464310"/>
                    <a:pt x="585470" y="820420"/>
                  </a:cubicBezTo>
                  <a:cubicBezTo>
                    <a:pt x="212090" y="254000"/>
                    <a:pt x="264160" y="0"/>
                    <a:pt x="264160" y="0"/>
                  </a:cubicBezTo>
                  <a:lnTo>
                    <a:pt x="77470" y="0"/>
                  </a:lnTo>
                  <a:cubicBezTo>
                    <a:pt x="77470" y="0"/>
                    <a:pt x="10160" y="115570"/>
                    <a:pt x="275590" y="548640"/>
                  </a:cubicBezTo>
                  <a:cubicBezTo>
                    <a:pt x="455930" y="843280"/>
                    <a:pt x="1019810" y="1358900"/>
                    <a:pt x="534670" y="2504440"/>
                  </a:cubicBezTo>
                  <a:cubicBezTo>
                    <a:pt x="0" y="3766820"/>
                    <a:pt x="558800" y="4434840"/>
                    <a:pt x="558800" y="4434840"/>
                  </a:cubicBezTo>
                  <a:lnTo>
                    <a:pt x="830580" y="4434840"/>
                  </a:lnTo>
                  <a:cubicBezTo>
                    <a:pt x="830580" y="4436110"/>
                    <a:pt x="264160" y="3724910"/>
                    <a:pt x="511810" y="3030220"/>
                  </a:cubicBezTo>
                  <a:close/>
                </a:path>
              </a:pathLst>
            </a:custGeom>
            <a:gradFill rotWithShape="1">
              <a:gsLst>
                <a:gs pos="0">
                  <a:srgbClr val="DDF8FD">
                    <a:alpha val="100000"/>
                  </a:srgbClr>
                </a:gs>
                <a:gs pos="100000">
                  <a:srgbClr val="B3D2E6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Freeform 5"/>
            <p:cNvSpPr/>
            <p:nvPr/>
          </p:nvSpPr>
          <p:spPr>
            <a:xfrm>
              <a:off x="337820" y="0"/>
              <a:ext cx="3035300" cy="4436110"/>
            </a:xfrm>
            <a:custGeom>
              <a:avLst/>
              <a:gdLst/>
              <a:ahLst/>
              <a:cxnLst/>
              <a:rect l="l" t="t" r="r" b="b"/>
              <a:pathLst>
                <a:path w="3035300" h="4436110">
                  <a:moveTo>
                    <a:pt x="1898650" y="0"/>
                  </a:moveTo>
                  <a:lnTo>
                    <a:pt x="50800" y="0"/>
                  </a:lnTo>
                  <a:cubicBezTo>
                    <a:pt x="50800" y="0"/>
                    <a:pt x="0" y="254000"/>
                    <a:pt x="372110" y="820420"/>
                  </a:cubicBezTo>
                  <a:cubicBezTo>
                    <a:pt x="795020" y="1463040"/>
                    <a:pt x="679450" y="1957070"/>
                    <a:pt x="298450" y="3030220"/>
                  </a:cubicBezTo>
                  <a:cubicBezTo>
                    <a:pt x="52070" y="3724910"/>
                    <a:pt x="618490" y="4436110"/>
                    <a:pt x="618490" y="4436110"/>
                  </a:cubicBezTo>
                  <a:lnTo>
                    <a:pt x="3035300" y="4436110"/>
                  </a:lnTo>
                  <a:lnTo>
                    <a:pt x="3035300" y="0"/>
                  </a:lnTo>
                  <a:lnTo>
                    <a:pt x="1898650" y="0"/>
                  </a:lnTo>
                  <a:close/>
                </a:path>
              </a:pathLst>
            </a:custGeom>
            <a:solidFill>
              <a:srgbClr val="FEFEFE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865539" y="4645321"/>
            <a:ext cx="4329112" cy="432911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7102041" y="4953000"/>
            <a:ext cx="10354017" cy="8066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117"/>
              </a:lnSpc>
            </a:pPr>
            <a:r>
              <a:rPr lang="en-US" sz="3495" dirty="0">
                <a:solidFill>
                  <a:srgbClr val="545454"/>
                </a:solidFill>
                <a:latin typeface="Cairo Regular Bold"/>
              </a:rPr>
              <a:t>What is the Problem?</a:t>
            </a:r>
          </a:p>
          <a:p>
            <a:pPr algn="just">
              <a:lnSpc>
                <a:spcPts val="5242"/>
              </a:lnSpc>
            </a:pPr>
            <a:endParaRPr lang="en-US" sz="2995" dirty="0">
              <a:solidFill>
                <a:srgbClr val="545454"/>
              </a:solidFill>
              <a:latin typeface="Cairo Regular"/>
            </a:endParaRPr>
          </a:p>
          <a:p>
            <a:pPr algn="just">
              <a:lnSpc>
                <a:spcPts val="5242"/>
              </a:lnSpc>
            </a:pPr>
            <a:r>
              <a:rPr lang="en-US" sz="2995" dirty="0">
                <a:solidFill>
                  <a:srgbClr val="545454"/>
                </a:solidFill>
                <a:latin typeface="Cairo Regular"/>
              </a:rPr>
              <a:t>HR processes such as (Talent hiring and development, Resignation process, Performance report, Onboarding and Orientation ….</a:t>
            </a:r>
            <a:r>
              <a:rPr lang="en-US" sz="2995" dirty="0" err="1">
                <a:solidFill>
                  <a:srgbClr val="545454"/>
                </a:solidFill>
                <a:latin typeface="Cairo Regular"/>
              </a:rPr>
              <a:t>etc</a:t>
            </a:r>
            <a:r>
              <a:rPr lang="en-US" sz="2995" dirty="0">
                <a:solidFill>
                  <a:srgbClr val="545454"/>
                </a:solidFill>
                <a:latin typeface="Cairo Regular"/>
              </a:rPr>
              <a:t>)  are manually implemented and governed which affects the efficiency,  quality, and entire productivity of HR department and any related department across the organization. </a:t>
            </a:r>
          </a:p>
          <a:p>
            <a:pPr algn="just">
              <a:lnSpc>
                <a:spcPts val="5242"/>
              </a:lnSpc>
            </a:pPr>
            <a:endParaRPr lang="en-US" sz="2995" dirty="0">
              <a:solidFill>
                <a:srgbClr val="545454"/>
              </a:solidFill>
              <a:latin typeface="Cairo Regular"/>
            </a:endParaRPr>
          </a:p>
          <a:p>
            <a:pPr algn="just">
              <a:lnSpc>
                <a:spcPts val="5242"/>
              </a:lnSpc>
            </a:pPr>
            <a:endParaRPr lang="en-US" sz="2995" dirty="0">
              <a:solidFill>
                <a:srgbClr val="545454"/>
              </a:solidFill>
              <a:latin typeface="Cairo Regular"/>
            </a:endParaRPr>
          </a:p>
          <a:p>
            <a:pPr algn="just">
              <a:lnSpc>
                <a:spcPts val="5242"/>
              </a:lnSpc>
            </a:pPr>
            <a:endParaRPr lang="en-US" sz="2995" dirty="0">
              <a:solidFill>
                <a:srgbClr val="545454"/>
              </a:solidFill>
              <a:latin typeface="Cairo Regular"/>
            </a:endParaRPr>
          </a:p>
          <a:p>
            <a:pPr algn="just">
              <a:lnSpc>
                <a:spcPts val="5242"/>
              </a:lnSpc>
            </a:pPr>
            <a:endParaRPr lang="en-US" sz="2995" dirty="0">
              <a:solidFill>
                <a:srgbClr val="545454"/>
              </a:solidFill>
              <a:latin typeface="Cairo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140"/>
    </mc:Choice>
    <mc:Fallback>
      <p:transition spd="slow" advTm="2114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DDF8FD">
                <a:alpha val="100000"/>
              </a:srgbClr>
            </a:gs>
            <a:gs pos="100000">
              <a:srgbClr val="B3D2E6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b="6955"/>
          <a:stretch>
            <a:fillRect/>
          </a:stretch>
        </p:blipFill>
        <p:spPr>
          <a:xfrm>
            <a:off x="6511113" y="-251193"/>
            <a:ext cx="6260381" cy="4368714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567386" y="3790950"/>
            <a:ext cx="3977433" cy="4340991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763486" y="4324473"/>
            <a:ext cx="8374272" cy="4412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4"/>
              </a:lnSpc>
            </a:pPr>
            <a:r>
              <a:rPr lang="en-US" sz="3202">
                <a:solidFill>
                  <a:srgbClr val="4D4A46"/>
                </a:solidFill>
                <a:latin typeface="Cairo Regular Bold"/>
              </a:rPr>
              <a:t> Aman Provide Excellent services that will save time and present reports</a:t>
            </a:r>
          </a:p>
          <a:p>
            <a:pPr algn="ctr">
              <a:lnSpc>
                <a:spcPts val="5254"/>
              </a:lnSpc>
            </a:pPr>
            <a:endParaRPr lang="en-US" sz="3202">
              <a:solidFill>
                <a:srgbClr val="4D4A46"/>
              </a:solidFill>
              <a:latin typeface="Cairo Regular Bold"/>
            </a:endParaRPr>
          </a:p>
          <a:p>
            <a:pPr algn="ctr">
              <a:lnSpc>
                <a:spcPts val="4554"/>
              </a:lnSpc>
            </a:pPr>
            <a:r>
              <a:rPr lang="en-US" sz="2602">
                <a:solidFill>
                  <a:srgbClr val="4D4A46"/>
                </a:solidFill>
                <a:latin typeface="Cairo Regular"/>
              </a:rPr>
              <a:t>Aman  supports the decision maker and serves the human resources department and the finance department to display data efficiently</a:t>
            </a:r>
          </a:p>
          <a:p>
            <a:pPr algn="ctr">
              <a:lnSpc>
                <a:spcPts val="5254"/>
              </a:lnSpc>
            </a:pPr>
            <a:endParaRPr lang="en-US" sz="2602">
              <a:solidFill>
                <a:srgbClr val="4D4A46"/>
              </a:solidFill>
              <a:latin typeface="Cairo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053"/>
    </mc:Choice>
    <mc:Fallback>
      <p:transition spd="slow" advTm="4705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AE8FA">
                <a:alpha val="100000"/>
              </a:srgbClr>
            </a:gs>
            <a:gs pos="100000">
              <a:srgbClr val="9EC8D1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rId2" tooltip="https://share.proto.io/A4ERRF/"/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45839" y="837875"/>
            <a:ext cx="15196322" cy="86112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46"/>
    </mc:Choice>
    <mc:Fallback>
      <p:transition spd="slow" advTm="614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AE8FA">
                <a:alpha val="100000"/>
              </a:srgbClr>
            </a:gs>
            <a:gs pos="100000">
              <a:srgbClr val="9EC8D1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3191231" y="3440301"/>
            <a:ext cx="3404062" cy="41148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403923" y="958888"/>
            <a:ext cx="10161413" cy="946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95"/>
              </a:lnSpc>
            </a:pPr>
            <a:r>
              <a:rPr lang="en-US" sz="4683">
                <a:solidFill>
                  <a:srgbClr val="4D4A46"/>
                </a:solidFill>
                <a:latin typeface="Cairo Regular"/>
              </a:rPr>
              <a:t>How Aman make money?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608155" y="3397555"/>
            <a:ext cx="10484919" cy="5943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53"/>
              </a:lnSpc>
            </a:pPr>
            <a:r>
              <a:rPr lang="en-US" sz="3001">
                <a:solidFill>
                  <a:srgbClr val="4D4A46"/>
                </a:solidFill>
                <a:latin typeface="Cairo Regular"/>
              </a:rPr>
              <a:t>A website that collects employee data and provides forecasting of employee performance and salary could generate revenue :</a:t>
            </a:r>
          </a:p>
          <a:p>
            <a:pPr>
              <a:lnSpc>
                <a:spcPts val="5253"/>
              </a:lnSpc>
            </a:pPr>
            <a:endParaRPr lang="en-US" sz="3001">
              <a:solidFill>
                <a:srgbClr val="4D4A46"/>
              </a:solidFill>
              <a:latin typeface="Cairo Regular"/>
            </a:endParaRPr>
          </a:p>
          <a:p>
            <a:pPr>
              <a:lnSpc>
                <a:spcPts val="5253"/>
              </a:lnSpc>
            </a:pPr>
            <a:r>
              <a:rPr lang="en-US" sz="3001">
                <a:solidFill>
                  <a:srgbClr val="4D4A46"/>
                </a:solidFill>
                <a:latin typeface="Cairo Regular"/>
              </a:rPr>
              <a:t>1. Subscription model</a:t>
            </a:r>
          </a:p>
          <a:p>
            <a:pPr>
              <a:lnSpc>
                <a:spcPts val="5253"/>
              </a:lnSpc>
            </a:pPr>
            <a:r>
              <a:rPr lang="en-US" sz="3001">
                <a:solidFill>
                  <a:srgbClr val="4D4A46"/>
                </a:solidFill>
                <a:latin typeface="Cairo Regular"/>
              </a:rPr>
              <a:t>2. Commission-based model</a:t>
            </a:r>
          </a:p>
          <a:p>
            <a:pPr>
              <a:lnSpc>
                <a:spcPts val="5253"/>
              </a:lnSpc>
            </a:pPr>
            <a:r>
              <a:rPr lang="en-US" sz="3001">
                <a:solidFill>
                  <a:srgbClr val="4D4A46"/>
                </a:solidFill>
                <a:latin typeface="Cairo Regular"/>
              </a:rPr>
              <a:t>3. Data licensing model</a:t>
            </a:r>
          </a:p>
          <a:p>
            <a:pPr>
              <a:lnSpc>
                <a:spcPts val="5253"/>
              </a:lnSpc>
            </a:pPr>
            <a:r>
              <a:rPr lang="en-US" sz="3001">
                <a:solidFill>
                  <a:srgbClr val="4D4A46"/>
                </a:solidFill>
                <a:latin typeface="Cairo Regular"/>
              </a:rPr>
              <a:t>4. Advertising model</a:t>
            </a:r>
          </a:p>
          <a:p>
            <a:pPr>
              <a:lnSpc>
                <a:spcPts val="5253"/>
              </a:lnSpc>
            </a:pPr>
            <a:r>
              <a:rPr lang="en-US" sz="3001">
                <a:solidFill>
                  <a:srgbClr val="4D4A46"/>
                </a:solidFill>
                <a:latin typeface="Cairo Regular"/>
              </a:rPr>
              <a:t>5. Affiliate model</a:t>
            </a:r>
          </a:p>
          <a:p>
            <a:pPr>
              <a:lnSpc>
                <a:spcPts val="5253"/>
              </a:lnSpc>
            </a:pPr>
            <a:endParaRPr lang="en-US" sz="3001">
              <a:solidFill>
                <a:srgbClr val="4D4A46"/>
              </a:solidFill>
              <a:latin typeface="Cairo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82"/>
    </mc:Choice>
    <mc:Fallback>
      <p:transition spd="slow" advTm="108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AE8FA">
                <a:alpha val="100000"/>
              </a:srgbClr>
            </a:gs>
            <a:gs pos="100000">
              <a:srgbClr val="9EC8D1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3083268" y="2805453"/>
            <a:ext cx="4676095" cy="467609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49122" y="4117997"/>
            <a:ext cx="12834146" cy="1631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01"/>
              </a:lnSpc>
            </a:pPr>
            <a:r>
              <a:rPr lang="en-US" sz="8000" dirty="0">
                <a:solidFill>
                  <a:srgbClr val="4D4A46"/>
                </a:solidFill>
                <a:latin typeface="Cairo Regular Bold"/>
              </a:rPr>
              <a:t>Future improvement Plan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AE8FA">
                <a:alpha val="100000"/>
              </a:srgbClr>
            </a:gs>
            <a:gs pos="100000">
              <a:srgbClr val="9EC8D1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4806" y="4125903"/>
            <a:ext cx="13141015" cy="1631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00"/>
              </a:lnSpc>
            </a:pPr>
            <a:r>
              <a:rPr lang="en-US" sz="8000">
                <a:solidFill>
                  <a:srgbClr val="478CB6"/>
                </a:solidFill>
                <a:latin typeface="Cairo Regular Bold"/>
              </a:rPr>
              <a:t>Thank you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161</Words>
  <Application>Microsoft Office PowerPoint</Application>
  <PresentationFormat>Custom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Cairo Regular Bold</vt:lpstr>
      <vt:lpstr>Arial</vt:lpstr>
      <vt:lpstr>Calibri</vt:lpstr>
      <vt:lpstr>Cairo Regular</vt:lpstr>
      <vt:lpstr>Almisk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makers in companies and entities face problems: Determine the reasons for resignations Long time to make a small statement Dealing with Excel most of the time Bonus proportional to performance Lack of human resources staff</dc:title>
  <cp:lastModifiedBy>A m</cp:lastModifiedBy>
  <cp:revision>5</cp:revision>
  <dcterms:created xsi:type="dcterms:W3CDTF">2006-08-16T00:00:00Z</dcterms:created>
  <dcterms:modified xsi:type="dcterms:W3CDTF">2023-05-21T14:02:10Z</dcterms:modified>
  <dc:identifier>DAFjdUbMu2c</dc:identifier>
</cp:coreProperties>
</file>