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4C87-2EEC-4909-BB08-DD24965D1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BD576690-597C-46FD-9B96-4AEA03C7C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56F4F9FF-03B1-4CC3-B4DE-6F7CD1581AB7}"/>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5" name="Footer Placeholder 4">
            <a:extLst>
              <a:ext uri="{FF2B5EF4-FFF2-40B4-BE49-F238E27FC236}">
                <a16:creationId xmlns:a16="http://schemas.microsoft.com/office/drawing/2014/main" id="{1D4960CD-4A9E-49FC-85D0-4BE3C9A6C7F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896A231-7BC0-4F8A-BFEB-41119573B22A}"/>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271338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C8F1-EC90-49FD-943F-E3D6A07844A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70BAF30-25BB-4F6D-978D-7DEB2D9010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4D8C346-C2DA-413F-82A7-EB2FC5DFE328}"/>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5" name="Footer Placeholder 4">
            <a:extLst>
              <a:ext uri="{FF2B5EF4-FFF2-40B4-BE49-F238E27FC236}">
                <a16:creationId xmlns:a16="http://schemas.microsoft.com/office/drawing/2014/main" id="{BFA75489-B0DF-4FCF-9DE9-BF236AA8636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6749150-CD7D-4283-83A9-D09F4CEB87B7}"/>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157554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662F46-3416-4794-9C1A-B4494F9AC7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A847FF6-46A1-4F6B-89DC-64787B5302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A0CD0F3-E6BE-4F38-BFE7-566B36228548}"/>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5" name="Footer Placeholder 4">
            <a:extLst>
              <a:ext uri="{FF2B5EF4-FFF2-40B4-BE49-F238E27FC236}">
                <a16:creationId xmlns:a16="http://schemas.microsoft.com/office/drawing/2014/main" id="{CAA73138-7D2A-4926-8325-BA8431558D3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A3C16F-D572-4CAD-8645-5634A6E237F5}"/>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185923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907B-D38F-4D9E-87CA-C23D2276AAC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3494B22-8B8E-4F12-976C-3A50D4B23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B63560C-2987-4C60-B733-DEF025E19BE6}"/>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5" name="Footer Placeholder 4">
            <a:extLst>
              <a:ext uri="{FF2B5EF4-FFF2-40B4-BE49-F238E27FC236}">
                <a16:creationId xmlns:a16="http://schemas.microsoft.com/office/drawing/2014/main" id="{3D4A23A4-E8BD-42E2-8043-D13EDE11893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9F3BDA4-7959-42B1-B9D6-2F4DEDB3A95A}"/>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229948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23D-6723-40F8-9652-FB0E02C12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698E9D9-D2A9-4766-B0DC-E904C0390B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77F961-F553-4B2A-AFA5-6FC869A8B990}"/>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5" name="Footer Placeholder 4">
            <a:extLst>
              <a:ext uri="{FF2B5EF4-FFF2-40B4-BE49-F238E27FC236}">
                <a16:creationId xmlns:a16="http://schemas.microsoft.com/office/drawing/2014/main" id="{215286BD-1E91-4C73-9499-BC1F97C4EE2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CEF252D-4162-47AF-8C4A-5EB9F786D13A}"/>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7244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D1E4-C8C0-40AC-9E08-F9D39B4E94C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0BE433B-E9E3-42F5-BDDD-048A4F8F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418968B-65EF-43E9-BF0A-BBAB9A286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47976BD-5229-4F95-84FF-884DF26A27A2}"/>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6" name="Footer Placeholder 5">
            <a:extLst>
              <a:ext uri="{FF2B5EF4-FFF2-40B4-BE49-F238E27FC236}">
                <a16:creationId xmlns:a16="http://schemas.microsoft.com/office/drawing/2014/main" id="{72D136F7-13E3-4733-870C-0A79A4FC87A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D7D89E6-E898-449E-A045-58F2280C67D6}"/>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135704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D3D8-BD06-4D64-AA35-D14D53571291}"/>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3779749-A249-4AC9-87FB-661D1E0A0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91CD1-8008-484E-A0C4-334217714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1D1AF266-304F-491F-B952-DE233D045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FF6D34-57DB-4D53-BC35-E68D710C6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66CD73E2-F633-41FF-8D87-9BF0A296C55F}"/>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8" name="Footer Placeholder 7">
            <a:extLst>
              <a:ext uri="{FF2B5EF4-FFF2-40B4-BE49-F238E27FC236}">
                <a16:creationId xmlns:a16="http://schemas.microsoft.com/office/drawing/2014/main" id="{60D8EE8F-03FF-4BCA-864B-AF4417DD39BA}"/>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AC3D1146-04ED-4DF4-8E6B-FE2D022A4111}"/>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93634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3D76-9D04-43B7-8180-6877C5A37611}"/>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1AE3400-70A1-455B-84DB-41BBECE841F9}"/>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4" name="Footer Placeholder 3">
            <a:extLst>
              <a:ext uri="{FF2B5EF4-FFF2-40B4-BE49-F238E27FC236}">
                <a16:creationId xmlns:a16="http://schemas.microsoft.com/office/drawing/2014/main" id="{66A7834A-EB9E-452E-BECA-48779BAC70D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2335A9F8-F736-41FF-9255-CD3F41D2CD38}"/>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383111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E53AF2-9128-4176-87AE-1EF346BEE091}"/>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3" name="Footer Placeholder 2">
            <a:extLst>
              <a:ext uri="{FF2B5EF4-FFF2-40B4-BE49-F238E27FC236}">
                <a16:creationId xmlns:a16="http://schemas.microsoft.com/office/drawing/2014/main" id="{E3A380F7-77D7-4EB8-9BB5-1B0E827899F4}"/>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A26F2BE6-E048-4802-85BC-3D2F08CC2D41}"/>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258228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7D9E-D2C6-41DA-99C1-41C797809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65010842-371C-4684-96F8-DD8131055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A62B085-5032-436E-9230-234856235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67C37-F48C-41A0-BF09-FED34B14903F}"/>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6" name="Footer Placeholder 5">
            <a:extLst>
              <a:ext uri="{FF2B5EF4-FFF2-40B4-BE49-F238E27FC236}">
                <a16:creationId xmlns:a16="http://schemas.microsoft.com/office/drawing/2014/main" id="{162986D3-B470-445E-B487-DA966D9CEFB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85325E8-AA35-4179-935A-29C203300C77}"/>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165401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A528-C71B-4AA5-9858-74A0A100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97F3633-6C45-4E03-BEF6-9A79EEF48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9C6A25FA-B2BD-49C1-B706-F1D47A0DE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65AA5-1390-483F-8BCD-B70CC6A6B657}"/>
              </a:ext>
            </a:extLst>
          </p:cNvPr>
          <p:cNvSpPr>
            <a:spLocks noGrp="1"/>
          </p:cNvSpPr>
          <p:nvPr>
            <p:ph type="dt" sz="half" idx="10"/>
          </p:nvPr>
        </p:nvSpPr>
        <p:spPr/>
        <p:txBody>
          <a:bodyPr/>
          <a:lstStyle/>
          <a:p>
            <a:fld id="{A1D6F00B-C1F3-4127-8B57-A07C606FCC1F}" type="datetimeFigureOut">
              <a:rPr lang="en-MY" smtClean="0"/>
              <a:t>24/7/2020</a:t>
            </a:fld>
            <a:endParaRPr lang="en-MY"/>
          </a:p>
        </p:txBody>
      </p:sp>
      <p:sp>
        <p:nvSpPr>
          <p:cNvPr id="6" name="Footer Placeholder 5">
            <a:extLst>
              <a:ext uri="{FF2B5EF4-FFF2-40B4-BE49-F238E27FC236}">
                <a16:creationId xmlns:a16="http://schemas.microsoft.com/office/drawing/2014/main" id="{11D6EA02-8104-4642-A0F0-2412B22CE06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89ACF87-7B07-431C-A86E-38AFD30A8F4F}"/>
              </a:ext>
            </a:extLst>
          </p:cNvPr>
          <p:cNvSpPr>
            <a:spLocks noGrp="1"/>
          </p:cNvSpPr>
          <p:nvPr>
            <p:ph type="sldNum" sz="quarter" idx="12"/>
          </p:nvPr>
        </p:nvSpPr>
        <p:spPr/>
        <p:txBody>
          <a:bodyPr/>
          <a:lstStyle/>
          <a:p>
            <a:fld id="{C1FE4958-14E4-4318-8EE5-E477062C73CD}" type="slidenum">
              <a:rPr lang="en-MY" smtClean="0"/>
              <a:t>‹#›</a:t>
            </a:fld>
            <a:endParaRPr lang="en-MY"/>
          </a:p>
        </p:txBody>
      </p:sp>
    </p:spTree>
    <p:extLst>
      <p:ext uri="{BB962C8B-B14F-4D97-AF65-F5344CB8AC3E}">
        <p14:creationId xmlns:p14="http://schemas.microsoft.com/office/powerpoint/2010/main" val="142271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3C62EC-84C9-4CBB-99F5-B2D8C8AFF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24F4311-E8AF-422C-ACEE-921726DB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ED2F4A7-E679-49D1-8466-2040D7D8B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6F00B-C1F3-4127-8B57-A07C606FCC1F}" type="datetimeFigureOut">
              <a:rPr lang="en-MY" smtClean="0"/>
              <a:t>24/7/2020</a:t>
            </a:fld>
            <a:endParaRPr lang="en-MY"/>
          </a:p>
        </p:txBody>
      </p:sp>
      <p:sp>
        <p:nvSpPr>
          <p:cNvPr id="5" name="Footer Placeholder 4">
            <a:extLst>
              <a:ext uri="{FF2B5EF4-FFF2-40B4-BE49-F238E27FC236}">
                <a16:creationId xmlns:a16="http://schemas.microsoft.com/office/drawing/2014/main" id="{014FB8E1-8AEA-417F-892F-1BB32C5E6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CFFC89C-4B60-470B-B6E9-B1005686C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E4958-14E4-4318-8EE5-E477062C73CD}" type="slidenum">
              <a:rPr lang="en-MY" smtClean="0"/>
              <a:t>‹#›</a:t>
            </a:fld>
            <a:endParaRPr lang="en-MY"/>
          </a:p>
        </p:txBody>
      </p:sp>
    </p:spTree>
    <p:extLst>
      <p:ext uri="{BB962C8B-B14F-4D97-AF65-F5344CB8AC3E}">
        <p14:creationId xmlns:p14="http://schemas.microsoft.com/office/powerpoint/2010/main" val="350717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DCF1-DC86-4811-ACE4-C988BBA9B98E}"/>
              </a:ext>
            </a:extLst>
          </p:cNvPr>
          <p:cNvSpPr>
            <a:spLocks noGrp="1"/>
          </p:cNvSpPr>
          <p:nvPr>
            <p:ph type="ctrTitle"/>
          </p:nvPr>
        </p:nvSpPr>
        <p:spPr/>
        <p:txBody>
          <a:bodyPr/>
          <a:lstStyle/>
          <a:p>
            <a:r>
              <a:rPr lang="en-MY" dirty="0"/>
              <a:t>Capstone Project</a:t>
            </a:r>
            <a:br>
              <a:rPr lang="en-MY" dirty="0"/>
            </a:br>
            <a:endParaRPr lang="en-MY" dirty="0"/>
          </a:p>
        </p:txBody>
      </p:sp>
    </p:spTree>
    <p:extLst>
      <p:ext uri="{BB962C8B-B14F-4D97-AF65-F5344CB8AC3E}">
        <p14:creationId xmlns:p14="http://schemas.microsoft.com/office/powerpoint/2010/main" val="155437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ECB2-1248-41B9-8A67-244D47892E68}"/>
              </a:ext>
            </a:extLst>
          </p:cNvPr>
          <p:cNvSpPr>
            <a:spLocks noGrp="1"/>
          </p:cNvSpPr>
          <p:nvPr>
            <p:ph type="title"/>
          </p:nvPr>
        </p:nvSpPr>
        <p:spPr/>
        <p:txBody>
          <a:bodyPr/>
          <a:lstStyle/>
          <a:p>
            <a:r>
              <a:rPr lang="en-US" dirty="0"/>
              <a:t>Introduction:</a:t>
            </a:r>
            <a:br>
              <a:rPr lang="en-US" dirty="0"/>
            </a:br>
            <a:endParaRPr lang="en-MY" dirty="0"/>
          </a:p>
        </p:txBody>
      </p:sp>
      <p:sp>
        <p:nvSpPr>
          <p:cNvPr id="3" name="Content Placeholder 2">
            <a:extLst>
              <a:ext uri="{FF2B5EF4-FFF2-40B4-BE49-F238E27FC236}">
                <a16:creationId xmlns:a16="http://schemas.microsoft.com/office/drawing/2014/main" id="{526059ED-CCFC-4834-AB55-D4B61BA87056}"/>
              </a:ext>
            </a:extLst>
          </p:cNvPr>
          <p:cNvSpPr>
            <a:spLocks noGrp="1"/>
          </p:cNvSpPr>
          <p:nvPr>
            <p:ph idx="1"/>
          </p:nvPr>
        </p:nvSpPr>
        <p:spPr>
          <a:xfrm>
            <a:off x="838200" y="1426129"/>
            <a:ext cx="10515600" cy="4832627"/>
          </a:xfrm>
        </p:spPr>
        <p:txBody>
          <a:bodyPr>
            <a:normAutofit/>
          </a:bodyPr>
          <a:lstStyle/>
          <a:p>
            <a:pPr>
              <a:lnSpc>
                <a:spcPct val="100000"/>
              </a:lnSpc>
            </a:pPr>
            <a:r>
              <a:rPr lang="en-US" sz="1800" dirty="0"/>
              <a:t>The purpose of this Capstone Project is to help people in exploring better facilities around their neighborhood. It will help people making smart and efficient decision on selecting great neighborhood out of numbers of other neighborhoods in Scarborough, Toronto.</a:t>
            </a:r>
          </a:p>
          <a:p>
            <a:pPr>
              <a:lnSpc>
                <a:spcPct val="100000"/>
              </a:lnSpc>
            </a:pPr>
            <a:r>
              <a:rPr lang="en-US" sz="1800" dirty="0"/>
              <a:t>Lots of people are migrating to various states of Canada and needed lots of research for good housing prices and </a:t>
            </a:r>
            <a:r>
              <a:rPr lang="en-US" sz="1800" dirty="0" err="1"/>
              <a:t>reputated</a:t>
            </a:r>
            <a:r>
              <a:rPr lang="en-US" sz="1800" dirty="0"/>
              <a:t> schools for their children. This project is for those people who are looking for better neighborhoods. For ease of accessing to Cafe, School, Supermarket, medical shops, grocery shops, mall, theatre, hospital, like minded people, etc.</a:t>
            </a:r>
          </a:p>
          <a:p>
            <a:pPr>
              <a:lnSpc>
                <a:spcPct val="100000"/>
              </a:lnSpc>
            </a:pPr>
            <a:r>
              <a:rPr lang="en-US" sz="1800"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800" dirty="0" err="1"/>
              <a:t>freash</a:t>
            </a:r>
            <a:r>
              <a:rPr lang="en-US" sz="1800" dirty="0"/>
              <a:t> and wastewater and excrement conveyed in sewers and recreational facilities.</a:t>
            </a:r>
          </a:p>
          <a:p>
            <a:pPr>
              <a:lnSpc>
                <a:spcPct val="100000"/>
              </a:lnSpc>
            </a:pPr>
            <a:r>
              <a:rPr lang="en-US" sz="1800" dirty="0"/>
              <a:t>It will help people to get awareness of the area and neighborhood before moving to a new city, state, country or place for their work or to start a new fresh life.</a:t>
            </a:r>
          </a:p>
          <a:p>
            <a:endParaRPr lang="en-MY" sz="1800" dirty="0"/>
          </a:p>
        </p:txBody>
      </p:sp>
    </p:spTree>
    <p:extLst>
      <p:ext uri="{BB962C8B-B14F-4D97-AF65-F5344CB8AC3E}">
        <p14:creationId xmlns:p14="http://schemas.microsoft.com/office/powerpoint/2010/main" val="300850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9B5C-5DAB-441C-9591-EF9E05219E52}"/>
              </a:ext>
            </a:extLst>
          </p:cNvPr>
          <p:cNvSpPr>
            <a:spLocks noGrp="1"/>
          </p:cNvSpPr>
          <p:nvPr>
            <p:ph type="title"/>
          </p:nvPr>
        </p:nvSpPr>
        <p:spPr/>
        <p:txBody>
          <a:bodyPr/>
          <a:lstStyle/>
          <a:p>
            <a:r>
              <a:rPr lang="en-MY" dirty="0"/>
              <a:t>Data Section</a:t>
            </a:r>
            <a:br>
              <a:rPr lang="en-MY" dirty="0"/>
            </a:br>
            <a:endParaRPr lang="en-MY" dirty="0"/>
          </a:p>
        </p:txBody>
      </p:sp>
      <p:sp>
        <p:nvSpPr>
          <p:cNvPr id="8" name="Content Placeholder 2">
            <a:extLst>
              <a:ext uri="{FF2B5EF4-FFF2-40B4-BE49-F238E27FC236}">
                <a16:creationId xmlns:a16="http://schemas.microsoft.com/office/drawing/2014/main" id="{550C5CB8-3BE1-4EE0-B9F6-E651A0E543DA}"/>
              </a:ext>
            </a:extLst>
          </p:cNvPr>
          <p:cNvSpPr>
            <a:spLocks noGrp="1"/>
          </p:cNvSpPr>
          <p:nvPr>
            <p:ph idx="1"/>
          </p:nvPr>
        </p:nvSpPr>
        <p:spPr>
          <a:xfrm>
            <a:off x="749423" y="2043444"/>
            <a:ext cx="10515600" cy="4351338"/>
          </a:xfrm>
        </p:spPr>
        <p:txBody>
          <a:bodyPr>
            <a:noAutofit/>
          </a:bodyPr>
          <a:lstStyle/>
          <a:p>
            <a:r>
              <a:rPr lang="en-US" sz="1800" dirty="0"/>
              <a:t>Data Link: https://en.wikipedia.org/wiki/List_of_postal_codes_of_Canada:_M</a:t>
            </a:r>
          </a:p>
          <a:p>
            <a:endParaRPr lang="en-US" sz="1800" dirty="0"/>
          </a:p>
          <a:p>
            <a:r>
              <a:rPr lang="en-US" sz="1800" dirty="0"/>
              <a:t>Will use Scarborough dataset which we scrapped from </a:t>
            </a:r>
            <a:r>
              <a:rPr lang="en-US" sz="1800" dirty="0" err="1"/>
              <a:t>wikipedia</a:t>
            </a:r>
            <a:r>
              <a:rPr lang="en-US" sz="1800" dirty="0"/>
              <a:t> on Week 3. Dataset consisting of latitude and longitude, zip codes.</a:t>
            </a:r>
          </a:p>
          <a:p>
            <a:endParaRPr lang="en-US" sz="1800" dirty="0"/>
          </a:p>
          <a:p>
            <a:r>
              <a:rPr lang="en-US" sz="1800" dirty="0"/>
              <a:t>Foursquare API Data:</a:t>
            </a:r>
          </a:p>
          <a:p>
            <a:r>
              <a:rPr lang="en-US" sz="1800" dirty="0"/>
              <a:t>We will need data about different venues in different neighborhoods of that specific borough.</a:t>
            </a:r>
          </a:p>
          <a:p>
            <a:r>
              <a:rPr lang="en-US" sz="1800"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endParaRPr lang="en-US" sz="1800" dirty="0"/>
          </a:p>
          <a:p>
            <a:endParaRPr lang="en-US" sz="1800" dirty="0"/>
          </a:p>
          <a:p>
            <a:endParaRPr lang="en-US" sz="1800" dirty="0"/>
          </a:p>
          <a:p>
            <a:endParaRPr lang="en-US" sz="1800" dirty="0"/>
          </a:p>
          <a:p>
            <a:r>
              <a:rPr lang="en-US" sz="1800" dirty="0"/>
              <a:t>After finding the list of neighborhoods, we then connect to the Foursquare API to gather information about venues inside each and every neighborhood. For each neighborhood, we have chosen the radius to be 100 meter.</a:t>
            </a:r>
          </a:p>
          <a:p>
            <a:endParaRPr lang="en-US" sz="1800" dirty="0"/>
          </a:p>
          <a:p>
            <a:r>
              <a:rPr lang="en-US" sz="1800" dirty="0"/>
              <a:t>The data retrieved from Foursquare contained information of venues within a specified distance of the longitude and latitude of the postcodes. The information obtained per venue as follows:</a:t>
            </a:r>
          </a:p>
          <a:p>
            <a:endParaRPr lang="en-US" sz="1800" dirty="0"/>
          </a:p>
          <a:p>
            <a:r>
              <a:rPr lang="en-US" sz="1800" dirty="0"/>
              <a:t>1. Neighborhood</a:t>
            </a:r>
          </a:p>
          <a:p>
            <a:r>
              <a:rPr lang="en-US" sz="1800" dirty="0"/>
              <a:t>2. Neighborhood Latitude</a:t>
            </a:r>
          </a:p>
          <a:p>
            <a:r>
              <a:rPr lang="en-US" sz="1800" dirty="0"/>
              <a:t>3. Neighborhood Longitude</a:t>
            </a:r>
          </a:p>
          <a:p>
            <a:r>
              <a:rPr lang="en-US" sz="1800" dirty="0"/>
              <a:t>4. Venue</a:t>
            </a:r>
          </a:p>
          <a:p>
            <a:r>
              <a:rPr lang="en-US" sz="1800" dirty="0"/>
              <a:t>5. Name of the venue e.g. the name of a store or restaurant</a:t>
            </a:r>
          </a:p>
          <a:p>
            <a:r>
              <a:rPr lang="en-US" sz="1800" dirty="0"/>
              <a:t>6. Venue Latitude</a:t>
            </a:r>
          </a:p>
          <a:p>
            <a:r>
              <a:rPr lang="en-US" sz="1800" dirty="0"/>
              <a:t>7. Venue Longitude</a:t>
            </a:r>
          </a:p>
          <a:p>
            <a:r>
              <a:rPr lang="en-US" sz="1800" dirty="0"/>
              <a:t>8. Venue Category</a:t>
            </a:r>
            <a:endParaRPr lang="en-MY" sz="1800" dirty="0"/>
          </a:p>
        </p:txBody>
      </p:sp>
    </p:spTree>
    <p:extLst>
      <p:ext uri="{BB962C8B-B14F-4D97-AF65-F5344CB8AC3E}">
        <p14:creationId xmlns:p14="http://schemas.microsoft.com/office/powerpoint/2010/main" val="217050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632D-5A99-42CE-A6AF-BFE5001A7492}"/>
              </a:ext>
            </a:extLst>
          </p:cNvPr>
          <p:cNvSpPr>
            <a:spLocks noGrp="1"/>
          </p:cNvSpPr>
          <p:nvPr>
            <p:ph type="title"/>
          </p:nvPr>
        </p:nvSpPr>
        <p:spPr/>
        <p:txBody>
          <a:bodyPr/>
          <a:lstStyle/>
          <a:p>
            <a:r>
              <a:rPr lang="en-MY" dirty="0"/>
              <a:t>Data Section</a:t>
            </a:r>
            <a:br>
              <a:rPr lang="en-MY" dirty="0"/>
            </a:br>
            <a:endParaRPr lang="en-MY" dirty="0"/>
          </a:p>
        </p:txBody>
      </p:sp>
      <p:sp>
        <p:nvSpPr>
          <p:cNvPr id="3" name="Content Placeholder 2">
            <a:extLst>
              <a:ext uri="{FF2B5EF4-FFF2-40B4-BE49-F238E27FC236}">
                <a16:creationId xmlns:a16="http://schemas.microsoft.com/office/drawing/2014/main" id="{DB5A7AA0-F4E7-4A62-9924-FB9915B62D1B}"/>
              </a:ext>
            </a:extLst>
          </p:cNvPr>
          <p:cNvSpPr>
            <a:spLocks noGrp="1"/>
          </p:cNvSpPr>
          <p:nvPr>
            <p:ph idx="1"/>
          </p:nvPr>
        </p:nvSpPr>
        <p:spPr>
          <a:xfrm>
            <a:off x="696157" y="1253331"/>
            <a:ext cx="10515600" cy="4351338"/>
          </a:xfrm>
        </p:spPr>
        <p:txBody>
          <a:bodyPr>
            <a:noAutofit/>
          </a:bodyPr>
          <a:lstStyle/>
          <a:p>
            <a:r>
              <a:rPr lang="en-US" sz="1800" dirty="0"/>
              <a:t>After finding the list of neighborhoods, we then connect to the Foursquare API to gather information about venues inside each neighborhood. For each neighborhood, we have chosen the radius to be 100 meter.</a:t>
            </a:r>
          </a:p>
          <a:p>
            <a:endParaRPr lang="en-US" sz="1800" dirty="0"/>
          </a:p>
          <a:p>
            <a:r>
              <a:rPr lang="en-US" sz="1800" dirty="0"/>
              <a:t>The data retrieved from Foursquare contained information of venues within a specified distance of the longitude and latitude of the postcodes. The information obtained per venue as follows:</a:t>
            </a:r>
          </a:p>
          <a:p>
            <a:endParaRPr lang="en-US" sz="1800" dirty="0"/>
          </a:p>
          <a:p>
            <a:r>
              <a:rPr lang="en-US" sz="1200" dirty="0"/>
              <a:t>1. Neighborhood</a:t>
            </a:r>
          </a:p>
          <a:p>
            <a:r>
              <a:rPr lang="en-US" sz="1200" dirty="0"/>
              <a:t>2. Neighborhood Latitude</a:t>
            </a:r>
          </a:p>
          <a:p>
            <a:r>
              <a:rPr lang="en-US" sz="1200" dirty="0"/>
              <a:t>3. Neighborhood Longitude</a:t>
            </a:r>
          </a:p>
          <a:p>
            <a:r>
              <a:rPr lang="en-US" sz="1200" dirty="0"/>
              <a:t>4. Venue</a:t>
            </a:r>
          </a:p>
          <a:p>
            <a:r>
              <a:rPr lang="en-US" sz="1200" dirty="0"/>
              <a:t>5. Name of the venue e.g. the name of a store or restaurant</a:t>
            </a:r>
          </a:p>
          <a:p>
            <a:r>
              <a:rPr lang="en-US" sz="1200" dirty="0"/>
              <a:t>6. Venue Latitude</a:t>
            </a:r>
          </a:p>
          <a:p>
            <a:r>
              <a:rPr lang="en-US" sz="1200" dirty="0"/>
              <a:t>7. Venue Longitude</a:t>
            </a:r>
          </a:p>
          <a:p>
            <a:r>
              <a:rPr lang="en-US" sz="1200" dirty="0"/>
              <a:t>8. Venue Category</a:t>
            </a:r>
            <a:endParaRPr lang="en-MY" sz="1200" dirty="0"/>
          </a:p>
        </p:txBody>
      </p:sp>
    </p:spTree>
    <p:extLst>
      <p:ext uri="{BB962C8B-B14F-4D97-AF65-F5344CB8AC3E}">
        <p14:creationId xmlns:p14="http://schemas.microsoft.com/office/powerpoint/2010/main" val="28203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B6098-EB89-4AA9-B898-D4737DC3A3D7}"/>
              </a:ext>
            </a:extLst>
          </p:cNvPr>
          <p:cNvSpPr>
            <a:spLocks noGrp="1"/>
          </p:cNvSpPr>
          <p:nvPr>
            <p:ph type="title"/>
          </p:nvPr>
        </p:nvSpPr>
        <p:spPr>
          <a:xfrm>
            <a:off x="603938" y="640081"/>
            <a:ext cx="2608655" cy="5257799"/>
          </a:xfrm>
        </p:spPr>
        <p:txBody>
          <a:bodyPr vert="horz" lIns="91440" tIns="45720" rIns="91440" bIns="45720" rtlCol="0" anchor="ctr">
            <a:normAutofit/>
          </a:bodyPr>
          <a:lstStyle/>
          <a:p>
            <a:br>
              <a:rPr lang="en-US" sz="3600" b="1">
                <a:solidFill>
                  <a:srgbClr val="2C2C2C"/>
                </a:solidFill>
              </a:rPr>
            </a:br>
            <a:r>
              <a:rPr lang="en-US" sz="3600" b="1">
                <a:solidFill>
                  <a:srgbClr val="2C2C2C"/>
                </a:solidFill>
              </a:rPr>
              <a:t>Map of Scarborough</a:t>
            </a:r>
            <a:br>
              <a:rPr lang="en-US" sz="3600">
                <a:solidFill>
                  <a:srgbClr val="2C2C2C"/>
                </a:solidFill>
              </a:rPr>
            </a:br>
            <a:br>
              <a:rPr lang="en-US" sz="3600">
                <a:solidFill>
                  <a:srgbClr val="2C2C2C"/>
                </a:solidFill>
              </a:rPr>
            </a:br>
            <a:endParaRPr lang="en-US" sz="3600">
              <a:solidFill>
                <a:srgbClr val="2C2C2C"/>
              </a:solidFill>
            </a:endParaRPr>
          </a:p>
        </p:txBody>
      </p:sp>
      <p:sp>
        <p:nvSpPr>
          <p:cNvPr id="13"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a16="http://schemas.microsoft.com/office/drawing/2014/main" id="{BD51D8EF-660A-43BA-85DE-EFA5694D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05" r="10695" b="-2"/>
          <a:stretch/>
        </p:blipFill>
        <p:spPr>
          <a:xfrm>
            <a:off x="4062964" y="942538"/>
            <a:ext cx="7163222" cy="4808332"/>
          </a:xfrm>
          <a:prstGeom prst="rect">
            <a:avLst/>
          </a:prstGeom>
          <a:effectLst/>
        </p:spPr>
      </p:pic>
    </p:spTree>
    <p:extLst>
      <p:ext uri="{BB962C8B-B14F-4D97-AF65-F5344CB8AC3E}">
        <p14:creationId xmlns:p14="http://schemas.microsoft.com/office/powerpoint/2010/main" val="154052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2C39-DD93-4758-85F4-CD413B6BC43C}"/>
              </a:ext>
            </a:extLst>
          </p:cNvPr>
          <p:cNvSpPr>
            <a:spLocks noGrp="1"/>
          </p:cNvSpPr>
          <p:nvPr>
            <p:ph type="title"/>
          </p:nvPr>
        </p:nvSpPr>
        <p:spPr/>
        <p:txBody>
          <a:bodyPr/>
          <a:lstStyle/>
          <a:p>
            <a:r>
              <a:rPr lang="en-MY" dirty="0"/>
              <a:t>Methodology </a:t>
            </a:r>
            <a:br>
              <a:rPr lang="en-MY" dirty="0"/>
            </a:br>
            <a:endParaRPr lang="en-MY" dirty="0"/>
          </a:p>
        </p:txBody>
      </p:sp>
      <p:sp>
        <p:nvSpPr>
          <p:cNvPr id="3" name="Content Placeholder 2">
            <a:extLst>
              <a:ext uri="{FF2B5EF4-FFF2-40B4-BE49-F238E27FC236}">
                <a16:creationId xmlns:a16="http://schemas.microsoft.com/office/drawing/2014/main" id="{DBD776DE-3D94-46FE-B39F-24977B577F28}"/>
              </a:ext>
            </a:extLst>
          </p:cNvPr>
          <p:cNvSpPr>
            <a:spLocks noGrp="1"/>
          </p:cNvSpPr>
          <p:nvPr>
            <p:ph idx="1"/>
          </p:nvPr>
        </p:nvSpPr>
        <p:spPr/>
        <p:txBody>
          <a:bodyPr/>
          <a:lstStyle/>
          <a:p>
            <a:pPr>
              <a:lnSpc>
                <a:spcPct val="150000"/>
              </a:lnSpc>
            </a:pPr>
            <a:r>
              <a:rPr lang="en-US" sz="1800" dirty="0"/>
              <a:t>Clustering Approach:</a:t>
            </a:r>
          </a:p>
          <a:p>
            <a:pPr>
              <a:lnSpc>
                <a:spcPct val="150000"/>
              </a:lnSpc>
            </a:pPr>
            <a:r>
              <a:rPr lang="en-US" sz="1800"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MY" sz="2000" dirty="0"/>
          </a:p>
        </p:txBody>
      </p:sp>
    </p:spTree>
    <p:extLst>
      <p:ext uri="{BB962C8B-B14F-4D97-AF65-F5344CB8AC3E}">
        <p14:creationId xmlns:p14="http://schemas.microsoft.com/office/powerpoint/2010/main" val="211278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AD8B4-DEC3-4925-8F8E-664BC1B8075C}"/>
              </a:ext>
            </a:extLst>
          </p:cNvPr>
          <p:cNvSpPr>
            <a:spLocks noGrp="1"/>
          </p:cNvSpPr>
          <p:nvPr>
            <p:ph type="title"/>
          </p:nvPr>
        </p:nvSpPr>
        <p:spPr>
          <a:xfrm>
            <a:off x="9093496" y="618681"/>
            <a:ext cx="2613872" cy="4794567"/>
          </a:xfrm>
        </p:spPr>
        <p:txBody>
          <a:bodyPr vert="horz" lIns="91440" tIns="45720" rIns="91440" bIns="45720" rtlCol="0" anchor="ctr">
            <a:normAutofit/>
          </a:bodyPr>
          <a:lstStyle/>
          <a:p>
            <a:br>
              <a:rPr lang="en-US" sz="3600" b="1">
                <a:solidFill>
                  <a:srgbClr val="FFFFFF"/>
                </a:solidFill>
              </a:rPr>
            </a:br>
            <a:br>
              <a:rPr lang="en-US" sz="3600" b="1">
                <a:solidFill>
                  <a:srgbClr val="FFFFFF"/>
                </a:solidFill>
              </a:rPr>
            </a:br>
            <a:r>
              <a:rPr lang="en-US" sz="3600" b="1">
                <a:solidFill>
                  <a:srgbClr val="FFFFFF"/>
                </a:solidFill>
              </a:rPr>
              <a:t>Using K-Means Clustering Approach</a:t>
            </a:r>
            <a:r>
              <a:rPr lang="en-US" sz="3600">
                <a:solidFill>
                  <a:srgbClr val="FFFFFF"/>
                </a:solidFill>
              </a:rPr>
              <a:t> </a:t>
            </a:r>
            <a:br>
              <a:rPr lang="en-US" sz="3600">
                <a:solidFill>
                  <a:srgbClr val="FFFFFF"/>
                </a:solidFill>
              </a:rPr>
            </a:br>
            <a:br>
              <a:rPr lang="en-US" sz="3600">
                <a:solidFill>
                  <a:srgbClr val="FFFFFF"/>
                </a:solidFill>
              </a:rPr>
            </a:br>
            <a:endParaRPr lang="en-US" sz="360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5A7D0B90-EBE4-4CEA-BB14-085DB45D89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84" r="-1" b="-1"/>
          <a:stretch/>
        </p:blipFill>
        <p:spPr>
          <a:xfrm>
            <a:off x="976251" y="942538"/>
            <a:ext cx="7163222" cy="4808332"/>
          </a:xfrm>
          <a:prstGeom prst="rect">
            <a:avLst/>
          </a:prstGeom>
          <a:effectLst/>
        </p:spPr>
      </p:pic>
    </p:spTree>
    <p:extLst>
      <p:ext uri="{BB962C8B-B14F-4D97-AF65-F5344CB8AC3E}">
        <p14:creationId xmlns:p14="http://schemas.microsoft.com/office/powerpoint/2010/main" val="323779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3">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B782B-4D8B-4543-BF4D-A50E50DC1959}"/>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br>
              <a:rPr lang="en-US" sz="1800">
                <a:solidFill>
                  <a:srgbClr val="FFFFFF"/>
                </a:solidFill>
              </a:rPr>
            </a:br>
            <a:r>
              <a:rPr lang="en-US" sz="1800">
                <a:solidFill>
                  <a:srgbClr val="FFFFFF"/>
                </a:solidFill>
              </a:rPr>
              <a:t>Results </a:t>
            </a:r>
            <a:br>
              <a:rPr lang="en-US" sz="1800">
                <a:solidFill>
                  <a:srgbClr val="FFFFFF"/>
                </a:solidFill>
              </a:rPr>
            </a:br>
            <a:endParaRPr lang="en-US" sz="1800">
              <a:solidFill>
                <a:srgbClr val="FFFFFF"/>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3A9B7090-B8B8-4CFD-BD17-CB8C96CCF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854948"/>
            <a:ext cx="3425609" cy="2903203"/>
          </a:xfrm>
          <a:prstGeom prst="rect">
            <a:avLst/>
          </a:prstGeom>
        </p:spPr>
      </p:pic>
      <p:pic>
        <p:nvPicPr>
          <p:cNvPr id="7" name="Picture 6" descr="A close up of a map&#10;&#10;Description automatically generated">
            <a:extLst>
              <a:ext uri="{FF2B5EF4-FFF2-40B4-BE49-F238E27FC236}">
                <a16:creationId xmlns:a16="http://schemas.microsoft.com/office/drawing/2014/main" id="{378AD575-C99B-40E7-9E65-5F759E01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729" y="1336636"/>
            <a:ext cx="3433324" cy="1939827"/>
          </a:xfrm>
          <a:prstGeom prst="rect">
            <a:avLst/>
          </a:prstGeom>
        </p:spPr>
      </p:pic>
      <p:cxnSp>
        <p:nvCxnSpPr>
          <p:cNvPr id="18" name="Straight Connector 17">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ell phone&#10;&#10;Description automatically generated">
            <a:extLst>
              <a:ext uri="{FF2B5EF4-FFF2-40B4-BE49-F238E27FC236}">
                <a16:creationId xmlns:a16="http://schemas.microsoft.com/office/drawing/2014/main" id="{EAC8834C-C904-4B49-868B-C2D805611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856580"/>
            <a:ext cx="3423916" cy="2944567"/>
          </a:xfrm>
          <a:prstGeom prst="rect">
            <a:avLst/>
          </a:prstGeom>
        </p:spPr>
      </p:pic>
      <p:cxnSp>
        <p:nvCxnSpPr>
          <p:cNvPr id="20" name="Straight Connector 19">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83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08A6-98E9-4941-B640-145666E9F3E1}"/>
              </a:ext>
            </a:extLst>
          </p:cNvPr>
          <p:cNvSpPr>
            <a:spLocks noGrp="1"/>
          </p:cNvSpPr>
          <p:nvPr>
            <p:ph type="title"/>
          </p:nvPr>
        </p:nvSpPr>
        <p:spPr/>
        <p:txBody>
          <a:bodyPr/>
          <a:lstStyle/>
          <a:p>
            <a:r>
              <a:rPr lang="en-MY" dirty="0"/>
              <a:t>Conclusion </a:t>
            </a:r>
          </a:p>
        </p:txBody>
      </p:sp>
      <p:sp>
        <p:nvSpPr>
          <p:cNvPr id="3" name="Content Placeholder 2">
            <a:extLst>
              <a:ext uri="{FF2B5EF4-FFF2-40B4-BE49-F238E27FC236}">
                <a16:creationId xmlns:a16="http://schemas.microsoft.com/office/drawing/2014/main" id="{23414EE5-A941-48EA-8577-CD33D866F973}"/>
              </a:ext>
            </a:extLst>
          </p:cNvPr>
          <p:cNvSpPr>
            <a:spLocks noGrp="1"/>
          </p:cNvSpPr>
          <p:nvPr>
            <p:ph idx="1"/>
          </p:nvPr>
        </p:nvSpPr>
        <p:spPr/>
        <p:txBody>
          <a:bodyPr>
            <a:normAutofit fontScale="85000" lnSpcReduction="10000"/>
          </a:bodyPr>
          <a:lstStyle/>
          <a:p>
            <a:pPr>
              <a:lnSpc>
                <a:spcPct val="150000"/>
              </a:lnSpc>
            </a:pPr>
            <a:r>
              <a:rPr lang="en-US" sz="1800" dirty="0"/>
              <a:t>In this Capstone project, using k-means cluster algorithm I separated the neighborhood into 10(Ten) different clusters and for 103 different </a:t>
            </a:r>
            <a:r>
              <a:rPr lang="en-US" sz="1800" dirty="0" err="1"/>
              <a:t>lattitude</a:t>
            </a:r>
            <a:r>
              <a:rPr lang="en-US" sz="1800" dirty="0"/>
              <a:t> and </a:t>
            </a:r>
            <a:r>
              <a:rPr lang="en-US" sz="1800" dirty="0" err="1"/>
              <a:t>logitude</a:t>
            </a:r>
            <a:r>
              <a:rPr lang="en-US" sz="1800" dirty="0"/>
              <a:t> from dataset, which have very-similar neighborhoods around them. Using the charts above results presented to a particular neighborhood based on average house prices and school rating have been made.</a:t>
            </a:r>
          </a:p>
          <a:p>
            <a:pPr>
              <a:lnSpc>
                <a:spcPct val="150000"/>
              </a:lnSpc>
            </a:pPr>
            <a:r>
              <a:rPr lang="en-US" sz="1800" dirty="0"/>
              <a:t>I feel rewarded with the efforts and believe this course with all the topics covered is well worthy of appreciation.</a:t>
            </a:r>
            <a:br>
              <a:rPr lang="en-US" sz="1800" dirty="0"/>
            </a:br>
            <a:r>
              <a:rPr lang="en-US" sz="1800" dirty="0"/>
              <a:t>This project has shown me a practical application to resolve a real situation that has impacting personal and financial impact using Data Science tools.</a:t>
            </a:r>
            <a:br>
              <a:rPr lang="en-US" sz="1800" dirty="0"/>
            </a:br>
            <a:r>
              <a:rPr lang="en-US" sz="1800" dirty="0"/>
              <a:t>The mapping with Folium is a very powerful technique to consolidate information and make the analysis and decision better with confidence.</a:t>
            </a:r>
          </a:p>
          <a:p>
            <a:pPr>
              <a:lnSpc>
                <a:spcPct val="150000"/>
              </a:lnSpc>
            </a:pPr>
            <a:r>
              <a:rPr lang="en-US" sz="1800" dirty="0"/>
              <a:t>Future Works:</a:t>
            </a:r>
          </a:p>
          <a:p>
            <a:pPr>
              <a:lnSpc>
                <a:spcPct val="150000"/>
              </a:lnSpc>
            </a:pPr>
            <a:r>
              <a:rPr lang="en-US" sz="1800" dirty="0"/>
              <a:t>This Capstone project can be continued for making it more precise in terms to find best house in Scarborough. Best means on the basis of all required things(daily needs or things we need to live a better life) around and also in terms of cost effective.</a:t>
            </a:r>
          </a:p>
          <a:p>
            <a:endParaRPr lang="en-MY" sz="1800" dirty="0"/>
          </a:p>
        </p:txBody>
      </p:sp>
    </p:spTree>
    <p:extLst>
      <p:ext uri="{BB962C8B-B14F-4D97-AF65-F5344CB8AC3E}">
        <p14:creationId xmlns:p14="http://schemas.microsoft.com/office/powerpoint/2010/main" val="2587727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740</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Capstone Project </vt:lpstr>
      <vt:lpstr>Introduction: </vt:lpstr>
      <vt:lpstr>Data Section </vt:lpstr>
      <vt:lpstr>Data Section </vt:lpstr>
      <vt:lpstr> Map of Scarborough  </vt:lpstr>
      <vt:lpstr>Methodology  </vt:lpstr>
      <vt:lpstr>  Using K-Means Clustering Approach   </vt:lpstr>
      <vt:lpstr> 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Amirah Zulaikha Azhari (EVP_Downstream/PETH)</dc:creator>
  <cp:lastModifiedBy>Amirah Zulaikha Azhari (EVP_Downstream/PETH)</cp:lastModifiedBy>
  <cp:revision>2</cp:revision>
  <dcterms:created xsi:type="dcterms:W3CDTF">2020-07-24T08:01:42Z</dcterms:created>
  <dcterms:modified xsi:type="dcterms:W3CDTF">2020-07-24T08:03:17Z</dcterms:modified>
</cp:coreProperties>
</file>