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70" r:id="rId9"/>
    <p:sldId id="269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-75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Forage%20-%20Accenture\data%20set%20-%20work\Merged%20Tab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Forage%20-%20Accenture\data%20set%20-%20work\Merged%20Tab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Forage%20-%20Accenture\data%20set%20-%20work\Merged%20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3600" dirty="0"/>
              <a:t>Number</a:t>
            </a:r>
            <a:r>
              <a:rPr lang="en-US" sz="3600" baseline="0" dirty="0"/>
              <a:t> of Reactions per </a:t>
            </a:r>
            <a:r>
              <a:rPr lang="en-US" sz="3600" baseline="0" dirty="0" smtClean="0"/>
              <a:t>Category</a:t>
            </a:r>
            <a:endParaRPr lang="en-US" sz="36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charts!$C$21</c:f>
              <c:strCache>
                <c:ptCount val="1"/>
                <c:pt idx="0">
                  <c:v>Aggregate Sorted Score</c:v>
                </c:pt>
              </c:strCache>
            </c:strRef>
          </c:tx>
          <c:cat>
            <c:strRef>
              <c:f>charts!$B$22:$B$37</c:f>
              <c:strCache>
                <c:ptCount val="16"/>
                <c:pt idx="0">
                  <c:v>Animals</c:v>
                </c:pt>
                <c:pt idx="1">
                  <c:v>technology</c:v>
                </c:pt>
                <c:pt idx="2">
                  <c:v>fitness</c:v>
                </c:pt>
                <c:pt idx="3">
                  <c:v>veganism</c:v>
                </c:pt>
                <c:pt idx="4">
                  <c:v>public speaking</c:v>
                </c:pt>
                <c:pt idx="5">
                  <c:v>culture</c:v>
                </c:pt>
                <c:pt idx="6">
                  <c:v>science</c:v>
                </c:pt>
                <c:pt idx="7">
                  <c:v>education</c:v>
                </c:pt>
                <c:pt idx="8">
                  <c:v>soccer</c:v>
                </c:pt>
                <c:pt idx="9">
                  <c:v>tennis</c:v>
                </c:pt>
                <c:pt idx="10">
                  <c:v>healthy eating</c:v>
                </c:pt>
                <c:pt idx="11">
                  <c:v>cooking</c:v>
                </c:pt>
                <c:pt idx="12">
                  <c:v>food</c:v>
                </c:pt>
                <c:pt idx="13">
                  <c:v>Studying</c:v>
                </c:pt>
                <c:pt idx="14">
                  <c:v>travel</c:v>
                </c:pt>
                <c:pt idx="15">
                  <c:v>dogs</c:v>
                </c:pt>
              </c:strCache>
            </c:strRef>
          </c:cat>
          <c:val>
            <c:numRef>
              <c:f>charts!$C$22:$C$37</c:f>
              <c:numCache>
                <c:formatCode>General</c:formatCode>
                <c:ptCount val="16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  <c:pt idx="5">
                  <c:v>66579</c:v>
                </c:pt>
                <c:pt idx="6">
                  <c:v>64880</c:v>
                </c:pt>
                <c:pt idx="7">
                  <c:v>64756</c:v>
                </c:pt>
                <c:pt idx="8">
                  <c:v>57783</c:v>
                </c:pt>
                <c:pt idx="9">
                  <c:v>57436</c:v>
                </c:pt>
                <c:pt idx="10">
                  <c:v>55323</c:v>
                </c:pt>
                <c:pt idx="11">
                  <c:v>54269</c:v>
                </c:pt>
                <c:pt idx="12">
                  <c:v>52511</c:v>
                </c:pt>
                <c:pt idx="13">
                  <c:v>50339</c:v>
                </c:pt>
                <c:pt idx="14">
                  <c:v>49619</c:v>
                </c:pt>
                <c:pt idx="15">
                  <c:v>49264</c:v>
                </c:pt>
              </c:numCache>
            </c:numRef>
          </c:val>
        </c:ser>
        <c:axId val="167479168"/>
        <c:axId val="167480704"/>
      </c:barChart>
      <c:catAx>
        <c:axId val="167479168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67480704"/>
        <c:crosses val="autoZero"/>
        <c:auto val="1"/>
        <c:lblAlgn val="ctr"/>
        <c:lblOffset val="100"/>
      </c:catAx>
      <c:valAx>
        <c:axId val="1674807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67479168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3600" dirty="0"/>
              <a:t>Top 5 Categories by Aggregate Popularity</a:t>
            </a:r>
            <a:r>
              <a:rPr lang="en-US" sz="3600" baseline="0" dirty="0"/>
              <a:t> Score</a:t>
            </a:r>
            <a:endParaRPr lang="en-US" sz="3600" dirty="0"/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charts!$C$2</c:f>
              <c:strCache>
                <c:ptCount val="1"/>
                <c:pt idx="0">
                  <c:v>Score</c:v>
                </c:pt>
              </c:strCache>
            </c:strRef>
          </c:tx>
          <c:cat>
            <c:strRef>
              <c:f>charts!$B$3:$B$7</c:f>
              <c:strCache>
                <c:ptCount val="5"/>
                <c:pt idx="0">
                  <c:v>public speaking</c:v>
                </c:pt>
                <c:pt idx="1">
                  <c:v>veganism</c:v>
                </c:pt>
                <c:pt idx="2">
                  <c:v>fitness</c:v>
                </c:pt>
                <c:pt idx="3">
                  <c:v>technology</c:v>
                </c:pt>
                <c:pt idx="4">
                  <c:v>Animals</c:v>
                </c:pt>
              </c:strCache>
            </c:strRef>
          </c:cat>
          <c:val>
            <c:numRef>
              <c:f>charts!$C$3:$C$7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</c:ser>
        <c:axId val="169354752"/>
        <c:axId val="169356672"/>
      </c:barChart>
      <c:catAx>
        <c:axId val="16935475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Categories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69356672"/>
        <c:crosses val="autoZero"/>
        <c:auto val="1"/>
        <c:lblAlgn val="ctr"/>
        <c:lblOffset val="100"/>
      </c:catAx>
      <c:valAx>
        <c:axId val="169356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Aggregate Popularity Score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69354752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3600" dirty="0" smtClean="0"/>
              <a:t>Popularity</a:t>
            </a:r>
            <a:r>
              <a:rPr lang="en-US" sz="3600" baseline="0" dirty="0" smtClean="0"/>
              <a:t> Percentage of </a:t>
            </a:r>
            <a:r>
              <a:rPr lang="en-US" sz="3600" dirty="0" smtClean="0"/>
              <a:t>Top</a:t>
            </a:r>
            <a:r>
              <a:rPr lang="en-US" sz="3600" baseline="0" dirty="0" smtClean="0"/>
              <a:t> </a:t>
            </a:r>
            <a:r>
              <a:rPr lang="en-US" sz="3600" baseline="0" dirty="0"/>
              <a:t>5 Content Categories</a:t>
            </a:r>
            <a:endParaRPr lang="en-US" sz="3600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'[Merged Table.xlsx]charts'!$C$2</c:f>
              <c:strCache>
                <c:ptCount val="1"/>
                <c:pt idx="0">
                  <c:v>Score</c:v>
                </c:pt>
              </c:strCache>
            </c:strRef>
          </c:tx>
          <c:dLbls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bestFit"/>
            <c:showPercent val="1"/>
          </c:dLbls>
          <c:cat>
            <c:strRef>
              <c:f>'[Merged Table.xlsx]charts'!$B$3:$B$7</c:f>
              <c:strCache>
                <c:ptCount val="5"/>
                <c:pt idx="0">
                  <c:v>public speaking</c:v>
                </c:pt>
                <c:pt idx="1">
                  <c:v>veganism</c:v>
                </c:pt>
                <c:pt idx="2">
                  <c:v>fitness</c:v>
                </c:pt>
                <c:pt idx="3">
                  <c:v>technology</c:v>
                </c:pt>
                <c:pt idx="4">
                  <c:v>Animals</c:v>
                </c:pt>
              </c:strCache>
            </c:strRef>
          </c:cat>
          <c:val>
            <c:numRef>
              <c:f>'[Merged Table.xlsx]charts'!$C$3:$C$7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2400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78473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14514" y="2428856"/>
            <a:ext cx="5482998" cy="4171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600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Analysis of Content Categories</a:t>
            </a:r>
            <a:endParaRPr lang="en-US" sz="66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430016" y="1714476"/>
            <a:ext cx="628654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amount of data that Social Buzz create, collect, and analyze is huge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data is collected, modeled, and analyzed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top 5 content categories are identified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Among them “Animals” is the </a:t>
            </a:r>
            <a:r>
              <a:rPr lang="en-US" sz="3200" smtClean="0"/>
              <a:t>most popular one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Social Buzz can focus on those categories more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454868"/>
            <a:chOff x="0" y="0"/>
            <a:chExt cx="11564591" cy="460649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308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29158" y="1857352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err="1" smtClean="0"/>
              <a:t>assdsfdsfds</a:t>
            </a:r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43934" y="2071666"/>
            <a:ext cx="74295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Social Buzz is one of the fastest growing company in the field of  Social media &amp; content creation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They  emphasizes content by keeping all users anonymous, only tracking user reactions on every piece of content</a:t>
            </a:r>
          </a:p>
          <a:p>
            <a:endParaRPr lang="en-US" sz="2800" dirty="0" smtClean="0"/>
          </a:p>
          <a:p>
            <a:r>
              <a:rPr lang="en-US" sz="2800" dirty="0" smtClean="0"/>
              <a:t>Accenture is running a 3 month initial project focusing on the following tasks: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An audit of their big data practice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Recommendations for a successful IPO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An analysis of their content categories that highlights the top 5 categories with the largest aggregate popularity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28894" y="5143500"/>
            <a:ext cx="67151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Every day over 100,000 pieces of content, ranging from text, images, videos and GIFs are posted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All of this data is highly unstructured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Analysis is to find Social Buzz’s top 5 most popular categories of content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71902" y="1500162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understanding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29290" y="3000360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modeling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86678" y="4714872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cleaning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15504" y="6215070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01454" y="8001020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Uncover insights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0068" y="3357550"/>
            <a:ext cx="1128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16 Unique Categories</a:t>
            </a:r>
            <a:endParaRPr lang="en-US" sz="36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644198" y="1285842"/>
          <a:ext cx="3786214" cy="5213040"/>
        </p:xfrm>
        <a:graphic>
          <a:graphicData uri="http://schemas.openxmlformats.org/drawingml/2006/table">
            <a:tbl>
              <a:tblPr/>
              <a:tblGrid>
                <a:gridCol w="3786214"/>
              </a:tblGrid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tennis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fitness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science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soccer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veganism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healthy eating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cooking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travel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dogs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culture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public speaking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Animals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technology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Studying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education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/>
          <p:cNvGraphicFramePr/>
          <p:nvPr/>
        </p:nvGraphicFramePr>
        <p:xfrm>
          <a:off x="5000596" y="1714476"/>
          <a:ext cx="11215766" cy="7358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=""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/>
          <p:cNvGraphicFramePr/>
          <p:nvPr/>
        </p:nvGraphicFramePr>
        <p:xfrm>
          <a:off x="4643406" y="1500162"/>
          <a:ext cx="11358642" cy="7643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=""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6357918" y="1714476"/>
          <a:ext cx="9286940" cy="6858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274</Words>
  <Application>Microsoft Macintosh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HP</cp:lastModifiedBy>
  <cp:revision>19</cp:revision>
  <dcterms:created xsi:type="dcterms:W3CDTF">2006-08-16T00:00:00Z</dcterms:created>
  <dcterms:modified xsi:type="dcterms:W3CDTF">2023-06-08T09:46:33Z</dcterms:modified>
  <dc:identifier>DAEhDyfaYKE</dc:identifier>
</cp:coreProperties>
</file>