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7" r:id="rId2"/>
    <p:sldId id="306" r:id="rId3"/>
    <p:sldId id="312" r:id="rId4"/>
    <p:sldId id="307" r:id="rId5"/>
    <p:sldId id="308" r:id="rId6"/>
    <p:sldId id="297" r:id="rId7"/>
    <p:sldId id="304" r:id="rId8"/>
    <p:sldId id="309" r:id="rId9"/>
    <p:sldId id="303" r:id="rId10"/>
    <p:sldId id="311" r:id="rId11"/>
    <p:sldId id="302" r:id="rId12"/>
    <p:sldId id="310" r:id="rId13"/>
    <p:sldId id="298" r:id="rId14"/>
    <p:sldId id="301" r:id="rId15"/>
    <p:sldId id="264" r:id="rId16"/>
  </p:sldIdLst>
  <p:sldSz cx="20104100" cy="11303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5079" indent="0" algn="l" defTabSz="914400" rtl="0" fontAlgn="auto" latinLnBrk="0" hangingPunct="0">
      <a:lnSpc>
        <a:spcPts val="5500"/>
      </a:lnSpc>
      <a:spcBef>
        <a:spcPts val="400"/>
      </a:spcBef>
      <a:spcAft>
        <a:spcPts val="0"/>
      </a:spcAft>
      <a:buClrTx/>
      <a:buSzTx/>
      <a:buFontTx/>
      <a:buNone/>
      <a:tabLst>
        <a:tab pos="9042400" algn="l"/>
      </a:tabLst>
      <a:defRPr kumimoji="0" sz="5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Playfair Display Bold"/>
        <a:ea typeface="Playfair Display Bold"/>
        <a:cs typeface="Playfair Display Bold"/>
        <a:sym typeface="Playfair Display Bold"/>
      </a:defRPr>
    </a:lvl1pPr>
    <a:lvl2pPr marL="0" marR="5079" indent="457200" algn="l" defTabSz="914400" rtl="0" fontAlgn="auto" latinLnBrk="0" hangingPunct="0">
      <a:lnSpc>
        <a:spcPts val="5500"/>
      </a:lnSpc>
      <a:spcBef>
        <a:spcPts val="400"/>
      </a:spcBef>
      <a:spcAft>
        <a:spcPts val="0"/>
      </a:spcAft>
      <a:buClrTx/>
      <a:buSzTx/>
      <a:buFontTx/>
      <a:buNone/>
      <a:tabLst>
        <a:tab pos="9042400" algn="l"/>
      </a:tabLst>
      <a:defRPr kumimoji="0" sz="5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Playfair Display Bold"/>
        <a:ea typeface="Playfair Display Bold"/>
        <a:cs typeface="Playfair Display Bold"/>
        <a:sym typeface="Playfair Display Bold"/>
      </a:defRPr>
    </a:lvl2pPr>
    <a:lvl3pPr marL="0" marR="5079" indent="914400" algn="l" defTabSz="914400" rtl="0" fontAlgn="auto" latinLnBrk="0" hangingPunct="0">
      <a:lnSpc>
        <a:spcPts val="5500"/>
      </a:lnSpc>
      <a:spcBef>
        <a:spcPts val="400"/>
      </a:spcBef>
      <a:spcAft>
        <a:spcPts val="0"/>
      </a:spcAft>
      <a:buClrTx/>
      <a:buSzTx/>
      <a:buFontTx/>
      <a:buNone/>
      <a:tabLst>
        <a:tab pos="9042400" algn="l"/>
      </a:tabLst>
      <a:defRPr kumimoji="0" sz="5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Playfair Display Bold"/>
        <a:ea typeface="Playfair Display Bold"/>
        <a:cs typeface="Playfair Display Bold"/>
        <a:sym typeface="Playfair Display Bold"/>
      </a:defRPr>
    </a:lvl3pPr>
    <a:lvl4pPr marL="0" marR="5079" indent="1371600" algn="l" defTabSz="914400" rtl="0" fontAlgn="auto" latinLnBrk="0" hangingPunct="0">
      <a:lnSpc>
        <a:spcPts val="5500"/>
      </a:lnSpc>
      <a:spcBef>
        <a:spcPts val="400"/>
      </a:spcBef>
      <a:spcAft>
        <a:spcPts val="0"/>
      </a:spcAft>
      <a:buClrTx/>
      <a:buSzTx/>
      <a:buFontTx/>
      <a:buNone/>
      <a:tabLst>
        <a:tab pos="9042400" algn="l"/>
      </a:tabLst>
      <a:defRPr kumimoji="0" sz="5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Playfair Display Bold"/>
        <a:ea typeface="Playfair Display Bold"/>
        <a:cs typeface="Playfair Display Bold"/>
        <a:sym typeface="Playfair Display Bold"/>
      </a:defRPr>
    </a:lvl4pPr>
    <a:lvl5pPr marL="0" marR="5079" indent="1828800" algn="l" defTabSz="914400" rtl="0" fontAlgn="auto" latinLnBrk="0" hangingPunct="0">
      <a:lnSpc>
        <a:spcPts val="5500"/>
      </a:lnSpc>
      <a:spcBef>
        <a:spcPts val="400"/>
      </a:spcBef>
      <a:spcAft>
        <a:spcPts val="0"/>
      </a:spcAft>
      <a:buClrTx/>
      <a:buSzTx/>
      <a:buFontTx/>
      <a:buNone/>
      <a:tabLst>
        <a:tab pos="9042400" algn="l"/>
      </a:tabLst>
      <a:defRPr kumimoji="0" sz="5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Playfair Display Bold"/>
        <a:ea typeface="Playfair Display Bold"/>
        <a:cs typeface="Playfair Display Bold"/>
        <a:sym typeface="Playfair Display Bold"/>
      </a:defRPr>
    </a:lvl5pPr>
    <a:lvl6pPr marL="0" marR="5079" indent="2286000" algn="l" defTabSz="914400" rtl="0" fontAlgn="auto" latinLnBrk="0" hangingPunct="0">
      <a:lnSpc>
        <a:spcPts val="5500"/>
      </a:lnSpc>
      <a:spcBef>
        <a:spcPts val="400"/>
      </a:spcBef>
      <a:spcAft>
        <a:spcPts val="0"/>
      </a:spcAft>
      <a:buClrTx/>
      <a:buSzTx/>
      <a:buFontTx/>
      <a:buNone/>
      <a:tabLst>
        <a:tab pos="9042400" algn="l"/>
      </a:tabLst>
      <a:defRPr kumimoji="0" sz="5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Playfair Display Bold"/>
        <a:ea typeface="Playfair Display Bold"/>
        <a:cs typeface="Playfair Display Bold"/>
        <a:sym typeface="Playfair Display Bold"/>
      </a:defRPr>
    </a:lvl6pPr>
    <a:lvl7pPr marL="0" marR="5079" indent="2743200" algn="l" defTabSz="914400" rtl="0" fontAlgn="auto" latinLnBrk="0" hangingPunct="0">
      <a:lnSpc>
        <a:spcPts val="5500"/>
      </a:lnSpc>
      <a:spcBef>
        <a:spcPts val="400"/>
      </a:spcBef>
      <a:spcAft>
        <a:spcPts val="0"/>
      </a:spcAft>
      <a:buClrTx/>
      <a:buSzTx/>
      <a:buFontTx/>
      <a:buNone/>
      <a:tabLst>
        <a:tab pos="9042400" algn="l"/>
      </a:tabLst>
      <a:defRPr kumimoji="0" sz="5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Playfair Display Bold"/>
        <a:ea typeface="Playfair Display Bold"/>
        <a:cs typeface="Playfair Display Bold"/>
        <a:sym typeface="Playfair Display Bold"/>
      </a:defRPr>
    </a:lvl7pPr>
    <a:lvl8pPr marL="0" marR="5079" indent="3200400" algn="l" defTabSz="914400" rtl="0" fontAlgn="auto" latinLnBrk="0" hangingPunct="0">
      <a:lnSpc>
        <a:spcPts val="5500"/>
      </a:lnSpc>
      <a:spcBef>
        <a:spcPts val="400"/>
      </a:spcBef>
      <a:spcAft>
        <a:spcPts val="0"/>
      </a:spcAft>
      <a:buClrTx/>
      <a:buSzTx/>
      <a:buFontTx/>
      <a:buNone/>
      <a:tabLst>
        <a:tab pos="9042400" algn="l"/>
      </a:tabLst>
      <a:defRPr kumimoji="0" sz="5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Playfair Display Bold"/>
        <a:ea typeface="Playfair Display Bold"/>
        <a:cs typeface="Playfair Display Bold"/>
        <a:sym typeface="Playfair Display Bold"/>
      </a:defRPr>
    </a:lvl8pPr>
    <a:lvl9pPr marL="0" marR="5079" indent="3657600" algn="l" defTabSz="914400" rtl="0" fontAlgn="auto" latinLnBrk="0" hangingPunct="0">
      <a:lnSpc>
        <a:spcPts val="5500"/>
      </a:lnSpc>
      <a:spcBef>
        <a:spcPts val="400"/>
      </a:spcBef>
      <a:spcAft>
        <a:spcPts val="0"/>
      </a:spcAft>
      <a:buClrTx/>
      <a:buSzTx/>
      <a:buFontTx/>
      <a:buNone/>
      <a:tabLst>
        <a:tab pos="9042400" algn="l"/>
      </a:tabLst>
      <a:defRPr kumimoji="0" sz="5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Playfair Display Bold"/>
        <a:ea typeface="Playfair Display Bold"/>
        <a:cs typeface="Playfair Display Bold"/>
        <a:sym typeface="Playfair Display Bold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37" d="100"/>
          <a:sy n="37" d="100"/>
        </p:scale>
        <p:origin x="1188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9" name="Shape 11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Roboto Thin"/>
      </a:defRPr>
    </a:lvl1pPr>
    <a:lvl2pPr indent="228600" latinLnBrk="0">
      <a:defRPr sz="1200">
        <a:latin typeface="+mj-lt"/>
        <a:ea typeface="+mj-ea"/>
        <a:cs typeface="+mj-cs"/>
        <a:sym typeface="Roboto Thin"/>
      </a:defRPr>
    </a:lvl2pPr>
    <a:lvl3pPr indent="457200" latinLnBrk="0">
      <a:defRPr sz="1200">
        <a:latin typeface="+mj-lt"/>
        <a:ea typeface="+mj-ea"/>
        <a:cs typeface="+mj-cs"/>
        <a:sym typeface="Roboto Thin"/>
      </a:defRPr>
    </a:lvl3pPr>
    <a:lvl4pPr indent="685800" latinLnBrk="0">
      <a:defRPr sz="1200">
        <a:latin typeface="+mj-lt"/>
        <a:ea typeface="+mj-ea"/>
        <a:cs typeface="+mj-cs"/>
        <a:sym typeface="Roboto Thin"/>
      </a:defRPr>
    </a:lvl4pPr>
    <a:lvl5pPr indent="914400" latinLnBrk="0">
      <a:defRPr sz="1200">
        <a:latin typeface="+mj-lt"/>
        <a:ea typeface="+mj-ea"/>
        <a:cs typeface="+mj-cs"/>
        <a:sym typeface="Roboto Thin"/>
      </a:defRPr>
    </a:lvl5pPr>
    <a:lvl6pPr indent="1143000" latinLnBrk="0">
      <a:defRPr sz="1200">
        <a:latin typeface="+mj-lt"/>
        <a:ea typeface="+mj-ea"/>
        <a:cs typeface="+mj-cs"/>
        <a:sym typeface="Roboto Thin"/>
      </a:defRPr>
    </a:lvl6pPr>
    <a:lvl7pPr indent="1371600" latinLnBrk="0">
      <a:defRPr sz="1200">
        <a:latin typeface="+mj-lt"/>
        <a:ea typeface="+mj-ea"/>
        <a:cs typeface="+mj-cs"/>
        <a:sym typeface="Roboto Thin"/>
      </a:defRPr>
    </a:lvl7pPr>
    <a:lvl8pPr indent="1600200" latinLnBrk="0">
      <a:defRPr sz="1200">
        <a:latin typeface="+mj-lt"/>
        <a:ea typeface="+mj-ea"/>
        <a:cs typeface="+mj-cs"/>
        <a:sym typeface="Roboto Thin"/>
      </a:defRPr>
    </a:lvl8pPr>
    <a:lvl9pPr indent="1828800" latinLnBrk="0">
      <a:defRPr sz="1200">
        <a:latin typeface="+mj-lt"/>
        <a:ea typeface="+mj-ea"/>
        <a:cs typeface="+mj-cs"/>
        <a:sym typeface="Roboto Thi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Main Tt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Text"/>
          <p:cNvSpPr txBox="1">
            <a:spLocks noGrp="1"/>
          </p:cNvSpPr>
          <p:nvPr>
            <p:ph type="title"/>
          </p:nvPr>
        </p:nvSpPr>
        <p:spPr>
          <a:xfrm>
            <a:off x="3737769" y="2853096"/>
            <a:ext cx="12628561" cy="557911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7" name="object 2"/>
          <p:cNvSpPr/>
          <p:nvPr/>
        </p:nvSpPr>
        <p:spPr>
          <a:xfrm>
            <a:off x="779" y="-2322"/>
            <a:ext cx="20102542" cy="11307644"/>
          </a:xfrm>
          <a:prstGeom prst="rect">
            <a:avLst/>
          </a:prstGeom>
          <a:solidFill>
            <a:srgbClr val="990000"/>
          </a:solidFill>
          <a:ln w="12700"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sp>
        <p:nvSpPr>
          <p:cNvPr id="18" name="object 4"/>
          <p:cNvSpPr txBox="1"/>
          <p:nvPr/>
        </p:nvSpPr>
        <p:spPr>
          <a:xfrm>
            <a:off x="3365443" y="9682762"/>
            <a:ext cx="8844863" cy="1130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R="0" indent="12699">
              <a:lnSpc>
                <a:spcPct val="100000"/>
              </a:lnSpc>
              <a:spcBef>
                <a:spcPts val="0"/>
              </a:spcBef>
              <a:tabLst/>
              <a:defRPr sz="2400"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sz="2800" cap="all">
                <a:latin typeface="Roboto Bold"/>
                <a:ea typeface="Roboto Bold"/>
                <a:cs typeface="Roboto Bold"/>
                <a:sym typeface="Roboto Bold"/>
              </a:rPr>
              <a:t>school of professional &amp; continuing studies</a:t>
            </a:r>
            <a:r>
              <a:t> </a:t>
            </a:r>
            <a:r>
              <a:rPr sz="2000"/>
              <a:t>PROGRAM, MEETING, CLASS, CENTER OR INSTITUTE NAME</a:t>
            </a:r>
          </a:p>
          <a:p>
            <a:pPr marR="0" indent="12699">
              <a:lnSpc>
                <a:spcPct val="100000"/>
              </a:lnSpc>
              <a:spcBef>
                <a:spcPts val="0"/>
              </a:spcBef>
              <a:tabLst/>
              <a:defRPr sz="2000"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t>DATE OF PRESENTATION, MEETING OR CLASS</a:t>
            </a:r>
          </a:p>
        </p:txBody>
      </p:sp>
      <p:sp>
        <p:nvSpPr>
          <p:cNvPr id="19" name="object 39"/>
          <p:cNvSpPr/>
          <p:nvPr/>
        </p:nvSpPr>
        <p:spPr>
          <a:xfrm>
            <a:off x="15842974" y="4350391"/>
            <a:ext cx="4260336" cy="69576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559" y="516"/>
                </a:lnTo>
                <a:lnTo>
                  <a:pt x="21522" y="866"/>
                </a:lnTo>
                <a:lnTo>
                  <a:pt x="21479" y="1214"/>
                </a:lnTo>
                <a:lnTo>
                  <a:pt x="21429" y="1558"/>
                </a:lnTo>
                <a:lnTo>
                  <a:pt x="21373" y="1899"/>
                </a:lnTo>
                <a:lnTo>
                  <a:pt x="21311" y="2238"/>
                </a:lnTo>
                <a:lnTo>
                  <a:pt x="21242" y="2573"/>
                </a:lnTo>
                <a:lnTo>
                  <a:pt x="21168" y="2905"/>
                </a:lnTo>
                <a:lnTo>
                  <a:pt x="21088" y="3233"/>
                </a:lnTo>
                <a:lnTo>
                  <a:pt x="21001" y="3559"/>
                </a:lnTo>
                <a:lnTo>
                  <a:pt x="20909" y="3882"/>
                </a:lnTo>
                <a:lnTo>
                  <a:pt x="20812" y="4201"/>
                </a:lnTo>
                <a:lnTo>
                  <a:pt x="20708" y="4518"/>
                </a:lnTo>
                <a:lnTo>
                  <a:pt x="20599" y="4832"/>
                </a:lnTo>
                <a:lnTo>
                  <a:pt x="20485" y="5142"/>
                </a:lnTo>
                <a:lnTo>
                  <a:pt x="20365" y="5450"/>
                </a:lnTo>
                <a:lnTo>
                  <a:pt x="20240" y="5754"/>
                </a:lnTo>
                <a:lnTo>
                  <a:pt x="20109" y="6056"/>
                </a:lnTo>
                <a:lnTo>
                  <a:pt x="19974" y="6354"/>
                </a:lnTo>
                <a:lnTo>
                  <a:pt x="19833" y="6650"/>
                </a:lnTo>
                <a:lnTo>
                  <a:pt x="19687" y="6943"/>
                </a:lnTo>
                <a:lnTo>
                  <a:pt x="19536" y="7233"/>
                </a:lnTo>
                <a:lnTo>
                  <a:pt x="19381" y="7520"/>
                </a:lnTo>
                <a:lnTo>
                  <a:pt x="19221" y="7804"/>
                </a:lnTo>
                <a:lnTo>
                  <a:pt x="19056" y="8085"/>
                </a:lnTo>
                <a:lnTo>
                  <a:pt x="18886" y="8363"/>
                </a:lnTo>
                <a:lnTo>
                  <a:pt x="18712" y="8638"/>
                </a:lnTo>
                <a:lnTo>
                  <a:pt x="18534" y="8911"/>
                </a:lnTo>
                <a:lnTo>
                  <a:pt x="18351" y="9181"/>
                </a:lnTo>
                <a:lnTo>
                  <a:pt x="18163" y="9448"/>
                </a:lnTo>
                <a:lnTo>
                  <a:pt x="17972" y="9712"/>
                </a:lnTo>
                <a:lnTo>
                  <a:pt x="17776" y="9973"/>
                </a:lnTo>
                <a:lnTo>
                  <a:pt x="17577" y="10231"/>
                </a:lnTo>
                <a:lnTo>
                  <a:pt x="17373" y="10487"/>
                </a:lnTo>
                <a:lnTo>
                  <a:pt x="17166" y="10740"/>
                </a:lnTo>
                <a:lnTo>
                  <a:pt x="16955" y="10991"/>
                </a:lnTo>
                <a:lnTo>
                  <a:pt x="16740" y="11238"/>
                </a:lnTo>
                <a:lnTo>
                  <a:pt x="16521" y="11483"/>
                </a:lnTo>
                <a:lnTo>
                  <a:pt x="16299" y="11725"/>
                </a:lnTo>
                <a:lnTo>
                  <a:pt x="16073" y="11964"/>
                </a:lnTo>
                <a:lnTo>
                  <a:pt x="15844" y="12201"/>
                </a:lnTo>
                <a:lnTo>
                  <a:pt x="15611" y="12435"/>
                </a:lnTo>
                <a:lnTo>
                  <a:pt x="15376" y="12667"/>
                </a:lnTo>
                <a:lnTo>
                  <a:pt x="15137" y="12895"/>
                </a:lnTo>
                <a:lnTo>
                  <a:pt x="14895" y="13122"/>
                </a:lnTo>
                <a:lnTo>
                  <a:pt x="14650" y="13345"/>
                </a:lnTo>
                <a:lnTo>
                  <a:pt x="14402" y="13566"/>
                </a:lnTo>
                <a:lnTo>
                  <a:pt x="14151" y="13785"/>
                </a:lnTo>
                <a:lnTo>
                  <a:pt x="13898" y="14000"/>
                </a:lnTo>
                <a:lnTo>
                  <a:pt x="13642" y="14214"/>
                </a:lnTo>
                <a:lnTo>
                  <a:pt x="13383" y="14424"/>
                </a:lnTo>
                <a:lnTo>
                  <a:pt x="13121" y="14632"/>
                </a:lnTo>
                <a:lnTo>
                  <a:pt x="12858" y="14838"/>
                </a:lnTo>
                <a:lnTo>
                  <a:pt x="12592" y="15041"/>
                </a:lnTo>
                <a:lnTo>
                  <a:pt x="12323" y="15242"/>
                </a:lnTo>
                <a:lnTo>
                  <a:pt x="12052" y="15440"/>
                </a:lnTo>
                <a:lnTo>
                  <a:pt x="11780" y="15636"/>
                </a:lnTo>
                <a:lnTo>
                  <a:pt x="11505" y="15829"/>
                </a:lnTo>
                <a:lnTo>
                  <a:pt x="11228" y="16020"/>
                </a:lnTo>
                <a:lnTo>
                  <a:pt x="10949" y="16208"/>
                </a:lnTo>
                <a:lnTo>
                  <a:pt x="10669" y="16394"/>
                </a:lnTo>
                <a:lnTo>
                  <a:pt x="10386" y="16578"/>
                </a:lnTo>
                <a:lnTo>
                  <a:pt x="10103" y="16759"/>
                </a:lnTo>
                <a:lnTo>
                  <a:pt x="9817" y="16937"/>
                </a:lnTo>
                <a:lnTo>
                  <a:pt x="9530" y="17114"/>
                </a:lnTo>
                <a:lnTo>
                  <a:pt x="9242" y="17288"/>
                </a:lnTo>
                <a:lnTo>
                  <a:pt x="8952" y="17460"/>
                </a:lnTo>
                <a:lnTo>
                  <a:pt x="8661" y="17629"/>
                </a:lnTo>
                <a:lnTo>
                  <a:pt x="8369" y="17796"/>
                </a:lnTo>
                <a:lnTo>
                  <a:pt x="8076" y="17961"/>
                </a:lnTo>
                <a:lnTo>
                  <a:pt x="7782" y="18123"/>
                </a:lnTo>
                <a:lnTo>
                  <a:pt x="7486" y="18283"/>
                </a:lnTo>
                <a:lnTo>
                  <a:pt x="7190" y="18441"/>
                </a:lnTo>
                <a:lnTo>
                  <a:pt x="6894" y="18597"/>
                </a:lnTo>
                <a:lnTo>
                  <a:pt x="6596" y="18750"/>
                </a:lnTo>
                <a:lnTo>
                  <a:pt x="6298" y="18902"/>
                </a:lnTo>
                <a:lnTo>
                  <a:pt x="5999" y="19051"/>
                </a:lnTo>
                <a:lnTo>
                  <a:pt x="5700" y="19197"/>
                </a:lnTo>
                <a:lnTo>
                  <a:pt x="5401" y="19342"/>
                </a:lnTo>
                <a:lnTo>
                  <a:pt x="5101" y="19484"/>
                </a:lnTo>
                <a:lnTo>
                  <a:pt x="4801" y="19625"/>
                </a:lnTo>
                <a:lnTo>
                  <a:pt x="4501" y="19763"/>
                </a:lnTo>
                <a:lnTo>
                  <a:pt x="4201" y="19899"/>
                </a:lnTo>
                <a:lnTo>
                  <a:pt x="3901" y="20033"/>
                </a:lnTo>
                <a:lnTo>
                  <a:pt x="3601" y="20164"/>
                </a:lnTo>
                <a:lnTo>
                  <a:pt x="3301" y="20294"/>
                </a:lnTo>
                <a:lnTo>
                  <a:pt x="3002" y="20422"/>
                </a:lnTo>
                <a:lnTo>
                  <a:pt x="2703" y="20547"/>
                </a:lnTo>
                <a:lnTo>
                  <a:pt x="2404" y="20671"/>
                </a:lnTo>
                <a:lnTo>
                  <a:pt x="1808" y="20912"/>
                </a:lnTo>
                <a:lnTo>
                  <a:pt x="1215" y="21144"/>
                </a:lnTo>
                <a:lnTo>
                  <a:pt x="625" y="21369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sp>
        <p:nvSpPr>
          <p:cNvPr id="20" name="object 2"/>
          <p:cNvSpPr/>
          <p:nvPr/>
        </p:nvSpPr>
        <p:spPr>
          <a:xfrm>
            <a:off x="-6400094" y="398"/>
            <a:ext cx="374614" cy="11307644"/>
          </a:xfrm>
          <a:prstGeom prst="rect">
            <a:avLst/>
          </a:prstGeom>
          <a:solidFill>
            <a:srgbClr val="1A2857"/>
          </a:solidFill>
          <a:ln w="12700"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pic>
        <p:nvPicPr>
          <p:cNvPr id="2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763364" y="-776842"/>
            <a:ext cx="12861219" cy="12856684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Line"/>
          <p:cNvSpPr/>
          <p:nvPr/>
        </p:nvSpPr>
        <p:spPr>
          <a:xfrm>
            <a:off x="-95250" y="5651500"/>
            <a:ext cx="21159566" cy="0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pic>
        <p:nvPicPr>
          <p:cNvPr id="23" name="UR4c_R.pdf" descr="UR4c_R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407871" y="9421425"/>
            <a:ext cx="1391429" cy="1652975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Text"/>
          <p:cNvSpPr txBox="1"/>
          <p:nvPr/>
        </p:nvSpPr>
        <p:spPr>
          <a:xfrm>
            <a:off x="3365443" y="3951846"/>
            <a:ext cx="3158237" cy="21234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12000"/>
            </a:pPr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Conten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bject 2"/>
          <p:cNvSpPr/>
          <p:nvPr/>
        </p:nvSpPr>
        <p:spPr>
          <a:xfrm>
            <a:off x="17529613" y="7104125"/>
            <a:ext cx="2574402" cy="42043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559" y="516"/>
                </a:lnTo>
                <a:lnTo>
                  <a:pt x="21522" y="866"/>
                </a:lnTo>
                <a:lnTo>
                  <a:pt x="21479" y="1214"/>
                </a:lnTo>
                <a:lnTo>
                  <a:pt x="21429" y="1558"/>
                </a:lnTo>
                <a:lnTo>
                  <a:pt x="21373" y="1899"/>
                </a:lnTo>
                <a:lnTo>
                  <a:pt x="21311" y="2238"/>
                </a:lnTo>
                <a:lnTo>
                  <a:pt x="21242" y="2573"/>
                </a:lnTo>
                <a:lnTo>
                  <a:pt x="21168" y="2905"/>
                </a:lnTo>
                <a:lnTo>
                  <a:pt x="21088" y="3233"/>
                </a:lnTo>
                <a:lnTo>
                  <a:pt x="21001" y="3559"/>
                </a:lnTo>
                <a:lnTo>
                  <a:pt x="20909" y="3882"/>
                </a:lnTo>
                <a:lnTo>
                  <a:pt x="20812" y="4201"/>
                </a:lnTo>
                <a:lnTo>
                  <a:pt x="20708" y="4518"/>
                </a:lnTo>
                <a:lnTo>
                  <a:pt x="20599" y="4832"/>
                </a:lnTo>
                <a:lnTo>
                  <a:pt x="20485" y="5142"/>
                </a:lnTo>
                <a:lnTo>
                  <a:pt x="20365" y="5450"/>
                </a:lnTo>
                <a:lnTo>
                  <a:pt x="20240" y="5754"/>
                </a:lnTo>
                <a:lnTo>
                  <a:pt x="20109" y="6056"/>
                </a:lnTo>
                <a:lnTo>
                  <a:pt x="19974" y="6354"/>
                </a:lnTo>
                <a:lnTo>
                  <a:pt x="19833" y="6650"/>
                </a:lnTo>
                <a:lnTo>
                  <a:pt x="19687" y="6943"/>
                </a:lnTo>
                <a:lnTo>
                  <a:pt x="19536" y="7233"/>
                </a:lnTo>
                <a:lnTo>
                  <a:pt x="19381" y="7520"/>
                </a:lnTo>
                <a:lnTo>
                  <a:pt x="19221" y="7804"/>
                </a:lnTo>
                <a:lnTo>
                  <a:pt x="19056" y="8085"/>
                </a:lnTo>
                <a:lnTo>
                  <a:pt x="18886" y="8363"/>
                </a:lnTo>
                <a:lnTo>
                  <a:pt x="18712" y="8638"/>
                </a:lnTo>
                <a:lnTo>
                  <a:pt x="18534" y="8911"/>
                </a:lnTo>
                <a:lnTo>
                  <a:pt x="18351" y="9181"/>
                </a:lnTo>
                <a:lnTo>
                  <a:pt x="18163" y="9448"/>
                </a:lnTo>
                <a:lnTo>
                  <a:pt x="17972" y="9712"/>
                </a:lnTo>
                <a:lnTo>
                  <a:pt x="17776" y="9973"/>
                </a:lnTo>
                <a:lnTo>
                  <a:pt x="17577" y="10231"/>
                </a:lnTo>
                <a:lnTo>
                  <a:pt x="17373" y="10487"/>
                </a:lnTo>
                <a:lnTo>
                  <a:pt x="17166" y="10740"/>
                </a:lnTo>
                <a:lnTo>
                  <a:pt x="16955" y="10991"/>
                </a:lnTo>
                <a:lnTo>
                  <a:pt x="16740" y="11238"/>
                </a:lnTo>
                <a:lnTo>
                  <a:pt x="16521" y="11483"/>
                </a:lnTo>
                <a:lnTo>
                  <a:pt x="16299" y="11725"/>
                </a:lnTo>
                <a:lnTo>
                  <a:pt x="16073" y="11964"/>
                </a:lnTo>
                <a:lnTo>
                  <a:pt x="15844" y="12201"/>
                </a:lnTo>
                <a:lnTo>
                  <a:pt x="15611" y="12435"/>
                </a:lnTo>
                <a:lnTo>
                  <a:pt x="15376" y="12667"/>
                </a:lnTo>
                <a:lnTo>
                  <a:pt x="15137" y="12895"/>
                </a:lnTo>
                <a:lnTo>
                  <a:pt x="14895" y="13122"/>
                </a:lnTo>
                <a:lnTo>
                  <a:pt x="14650" y="13345"/>
                </a:lnTo>
                <a:lnTo>
                  <a:pt x="14402" y="13566"/>
                </a:lnTo>
                <a:lnTo>
                  <a:pt x="14151" y="13785"/>
                </a:lnTo>
                <a:lnTo>
                  <a:pt x="13898" y="14000"/>
                </a:lnTo>
                <a:lnTo>
                  <a:pt x="13642" y="14214"/>
                </a:lnTo>
                <a:lnTo>
                  <a:pt x="13383" y="14424"/>
                </a:lnTo>
                <a:lnTo>
                  <a:pt x="13121" y="14632"/>
                </a:lnTo>
                <a:lnTo>
                  <a:pt x="12858" y="14838"/>
                </a:lnTo>
                <a:lnTo>
                  <a:pt x="12592" y="15041"/>
                </a:lnTo>
                <a:lnTo>
                  <a:pt x="12323" y="15242"/>
                </a:lnTo>
                <a:lnTo>
                  <a:pt x="12052" y="15440"/>
                </a:lnTo>
                <a:lnTo>
                  <a:pt x="11780" y="15636"/>
                </a:lnTo>
                <a:lnTo>
                  <a:pt x="11505" y="15829"/>
                </a:lnTo>
                <a:lnTo>
                  <a:pt x="11228" y="16020"/>
                </a:lnTo>
                <a:lnTo>
                  <a:pt x="10949" y="16208"/>
                </a:lnTo>
                <a:lnTo>
                  <a:pt x="10669" y="16394"/>
                </a:lnTo>
                <a:lnTo>
                  <a:pt x="10386" y="16578"/>
                </a:lnTo>
                <a:lnTo>
                  <a:pt x="10103" y="16759"/>
                </a:lnTo>
                <a:lnTo>
                  <a:pt x="9817" y="16937"/>
                </a:lnTo>
                <a:lnTo>
                  <a:pt x="9530" y="17114"/>
                </a:lnTo>
                <a:lnTo>
                  <a:pt x="9242" y="17288"/>
                </a:lnTo>
                <a:lnTo>
                  <a:pt x="8952" y="17460"/>
                </a:lnTo>
                <a:lnTo>
                  <a:pt x="8661" y="17629"/>
                </a:lnTo>
                <a:lnTo>
                  <a:pt x="8369" y="17796"/>
                </a:lnTo>
                <a:lnTo>
                  <a:pt x="8076" y="17961"/>
                </a:lnTo>
                <a:lnTo>
                  <a:pt x="7782" y="18123"/>
                </a:lnTo>
                <a:lnTo>
                  <a:pt x="7486" y="18283"/>
                </a:lnTo>
                <a:lnTo>
                  <a:pt x="7190" y="18441"/>
                </a:lnTo>
                <a:lnTo>
                  <a:pt x="6894" y="18597"/>
                </a:lnTo>
                <a:lnTo>
                  <a:pt x="6596" y="18750"/>
                </a:lnTo>
                <a:lnTo>
                  <a:pt x="6298" y="18902"/>
                </a:lnTo>
                <a:lnTo>
                  <a:pt x="5999" y="19051"/>
                </a:lnTo>
                <a:lnTo>
                  <a:pt x="5700" y="19197"/>
                </a:lnTo>
                <a:lnTo>
                  <a:pt x="5401" y="19342"/>
                </a:lnTo>
                <a:lnTo>
                  <a:pt x="5101" y="19484"/>
                </a:lnTo>
                <a:lnTo>
                  <a:pt x="4801" y="19625"/>
                </a:lnTo>
                <a:lnTo>
                  <a:pt x="4501" y="19763"/>
                </a:lnTo>
                <a:lnTo>
                  <a:pt x="4201" y="19899"/>
                </a:lnTo>
                <a:lnTo>
                  <a:pt x="3901" y="20033"/>
                </a:lnTo>
                <a:lnTo>
                  <a:pt x="3601" y="20164"/>
                </a:lnTo>
                <a:lnTo>
                  <a:pt x="3301" y="20294"/>
                </a:lnTo>
                <a:lnTo>
                  <a:pt x="3002" y="20422"/>
                </a:lnTo>
                <a:lnTo>
                  <a:pt x="2703" y="20547"/>
                </a:lnTo>
                <a:lnTo>
                  <a:pt x="2404" y="20671"/>
                </a:lnTo>
                <a:lnTo>
                  <a:pt x="1808" y="20912"/>
                </a:lnTo>
                <a:lnTo>
                  <a:pt x="1215" y="21144"/>
                </a:lnTo>
                <a:lnTo>
                  <a:pt x="625" y="21369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32032"/>
          </a:solidFill>
          <a:ln w="12700"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sp>
        <p:nvSpPr>
          <p:cNvPr id="43" name="object 2"/>
          <p:cNvSpPr txBox="1"/>
          <p:nvPr/>
        </p:nvSpPr>
        <p:spPr>
          <a:xfrm>
            <a:off x="741307" y="674177"/>
            <a:ext cx="2801622" cy="6827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indent="12700">
              <a:defRPr sz="3600" cap="all">
                <a:solidFill>
                  <a:srgbClr val="231F2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endParaRPr/>
          </a:p>
        </p:txBody>
      </p:sp>
      <p:sp>
        <p:nvSpPr>
          <p:cNvPr id="44" name="object 3"/>
          <p:cNvSpPr txBox="1"/>
          <p:nvPr/>
        </p:nvSpPr>
        <p:spPr>
          <a:xfrm>
            <a:off x="1915613" y="3065140"/>
            <a:ext cx="15929465" cy="7239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marL="241300" marR="1912620" indent="-228600">
              <a:lnSpc>
                <a:spcPct val="104099"/>
              </a:lnSpc>
              <a:spcBef>
                <a:spcPts val="1400"/>
              </a:spcBef>
              <a:buSzPct val="100000"/>
              <a:buChar char="•"/>
              <a:defRPr sz="43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endParaRPr/>
          </a:p>
        </p:txBody>
      </p:sp>
      <p:sp>
        <p:nvSpPr>
          <p:cNvPr id="45" name="object 2"/>
          <p:cNvSpPr txBox="1"/>
          <p:nvPr/>
        </p:nvSpPr>
        <p:spPr>
          <a:xfrm>
            <a:off x="1385505" y="1552682"/>
            <a:ext cx="12797156" cy="140808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marL="127000" marR="5080" indent="-114935">
              <a:lnSpc>
                <a:spcPts val="11600"/>
              </a:lnSpc>
              <a:spcBef>
                <a:spcPts val="2800"/>
              </a:spcBef>
              <a:defRPr sz="7200">
                <a:solidFill>
                  <a:srgbClr val="990000"/>
                </a:solidFill>
              </a:defRPr>
            </a:pPr>
            <a:endParaRPr/>
          </a:p>
        </p:txBody>
      </p:sp>
      <p:sp>
        <p:nvSpPr>
          <p:cNvPr id="4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object 2"/>
          <p:cNvSpPr/>
          <p:nvPr/>
        </p:nvSpPr>
        <p:spPr>
          <a:xfrm>
            <a:off x="0" y="-1"/>
            <a:ext cx="20104142" cy="11308440"/>
          </a:xfrm>
          <a:prstGeom prst="rect">
            <a:avLst/>
          </a:prstGeom>
          <a:solidFill>
            <a:srgbClr val="000066"/>
          </a:solidFill>
          <a:ln w="12700"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sp>
        <p:nvSpPr>
          <p:cNvPr id="61" name="object 3"/>
          <p:cNvSpPr txBox="1"/>
          <p:nvPr/>
        </p:nvSpPr>
        <p:spPr>
          <a:xfrm>
            <a:off x="4123811" y="6436292"/>
            <a:ext cx="11049359" cy="2032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marR="0" indent="12700">
              <a:lnSpc>
                <a:spcPct val="100000"/>
              </a:lnSpc>
              <a:spcBef>
                <a:spcPts val="0"/>
              </a:spcBef>
              <a:tabLst/>
              <a:defRPr sz="12000"/>
            </a:pPr>
            <a:endParaRPr/>
          </a:p>
        </p:txBody>
      </p:sp>
      <p:sp>
        <p:nvSpPr>
          <p:cNvPr id="62" name="object 4"/>
          <p:cNvSpPr/>
          <p:nvPr/>
        </p:nvSpPr>
        <p:spPr>
          <a:xfrm>
            <a:off x="17529613" y="7104125"/>
            <a:ext cx="2574402" cy="42043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559" y="516"/>
                </a:lnTo>
                <a:lnTo>
                  <a:pt x="21522" y="866"/>
                </a:lnTo>
                <a:lnTo>
                  <a:pt x="21479" y="1214"/>
                </a:lnTo>
                <a:lnTo>
                  <a:pt x="21429" y="1558"/>
                </a:lnTo>
                <a:lnTo>
                  <a:pt x="21373" y="1899"/>
                </a:lnTo>
                <a:lnTo>
                  <a:pt x="21311" y="2238"/>
                </a:lnTo>
                <a:lnTo>
                  <a:pt x="21242" y="2573"/>
                </a:lnTo>
                <a:lnTo>
                  <a:pt x="21168" y="2905"/>
                </a:lnTo>
                <a:lnTo>
                  <a:pt x="21088" y="3233"/>
                </a:lnTo>
                <a:lnTo>
                  <a:pt x="21001" y="3559"/>
                </a:lnTo>
                <a:lnTo>
                  <a:pt x="20909" y="3882"/>
                </a:lnTo>
                <a:lnTo>
                  <a:pt x="20812" y="4201"/>
                </a:lnTo>
                <a:lnTo>
                  <a:pt x="20708" y="4518"/>
                </a:lnTo>
                <a:lnTo>
                  <a:pt x="20599" y="4832"/>
                </a:lnTo>
                <a:lnTo>
                  <a:pt x="20485" y="5142"/>
                </a:lnTo>
                <a:lnTo>
                  <a:pt x="20365" y="5450"/>
                </a:lnTo>
                <a:lnTo>
                  <a:pt x="20240" y="5754"/>
                </a:lnTo>
                <a:lnTo>
                  <a:pt x="20109" y="6056"/>
                </a:lnTo>
                <a:lnTo>
                  <a:pt x="19974" y="6354"/>
                </a:lnTo>
                <a:lnTo>
                  <a:pt x="19833" y="6650"/>
                </a:lnTo>
                <a:lnTo>
                  <a:pt x="19687" y="6943"/>
                </a:lnTo>
                <a:lnTo>
                  <a:pt x="19536" y="7233"/>
                </a:lnTo>
                <a:lnTo>
                  <a:pt x="19381" y="7520"/>
                </a:lnTo>
                <a:lnTo>
                  <a:pt x="19221" y="7804"/>
                </a:lnTo>
                <a:lnTo>
                  <a:pt x="19056" y="8085"/>
                </a:lnTo>
                <a:lnTo>
                  <a:pt x="18886" y="8363"/>
                </a:lnTo>
                <a:lnTo>
                  <a:pt x="18712" y="8638"/>
                </a:lnTo>
                <a:lnTo>
                  <a:pt x="18534" y="8911"/>
                </a:lnTo>
                <a:lnTo>
                  <a:pt x="18351" y="9181"/>
                </a:lnTo>
                <a:lnTo>
                  <a:pt x="18163" y="9448"/>
                </a:lnTo>
                <a:lnTo>
                  <a:pt x="17972" y="9712"/>
                </a:lnTo>
                <a:lnTo>
                  <a:pt x="17776" y="9973"/>
                </a:lnTo>
                <a:lnTo>
                  <a:pt x="17577" y="10231"/>
                </a:lnTo>
                <a:lnTo>
                  <a:pt x="17373" y="10487"/>
                </a:lnTo>
                <a:lnTo>
                  <a:pt x="17166" y="10740"/>
                </a:lnTo>
                <a:lnTo>
                  <a:pt x="16955" y="10991"/>
                </a:lnTo>
                <a:lnTo>
                  <a:pt x="16740" y="11238"/>
                </a:lnTo>
                <a:lnTo>
                  <a:pt x="16521" y="11483"/>
                </a:lnTo>
                <a:lnTo>
                  <a:pt x="16299" y="11725"/>
                </a:lnTo>
                <a:lnTo>
                  <a:pt x="16073" y="11964"/>
                </a:lnTo>
                <a:lnTo>
                  <a:pt x="15844" y="12201"/>
                </a:lnTo>
                <a:lnTo>
                  <a:pt x="15611" y="12435"/>
                </a:lnTo>
                <a:lnTo>
                  <a:pt x="15376" y="12667"/>
                </a:lnTo>
                <a:lnTo>
                  <a:pt x="15137" y="12895"/>
                </a:lnTo>
                <a:lnTo>
                  <a:pt x="14895" y="13122"/>
                </a:lnTo>
                <a:lnTo>
                  <a:pt x="14650" y="13345"/>
                </a:lnTo>
                <a:lnTo>
                  <a:pt x="14402" y="13566"/>
                </a:lnTo>
                <a:lnTo>
                  <a:pt x="14151" y="13785"/>
                </a:lnTo>
                <a:lnTo>
                  <a:pt x="13898" y="14000"/>
                </a:lnTo>
                <a:lnTo>
                  <a:pt x="13642" y="14214"/>
                </a:lnTo>
                <a:lnTo>
                  <a:pt x="13383" y="14424"/>
                </a:lnTo>
                <a:lnTo>
                  <a:pt x="13121" y="14632"/>
                </a:lnTo>
                <a:lnTo>
                  <a:pt x="12858" y="14838"/>
                </a:lnTo>
                <a:lnTo>
                  <a:pt x="12592" y="15041"/>
                </a:lnTo>
                <a:lnTo>
                  <a:pt x="12323" y="15242"/>
                </a:lnTo>
                <a:lnTo>
                  <a:pt x="12052" y="15440"/>
                </a:lnTo>
                <a:lnTo>
                  <a:pt x="11780" y="15636"/>
                </a:lnTo>
                <a:lnTo>
                  <a:pt x="11505" y="15829"/>
                </a:lnTo>
                <a:lnTo>
                  <a:pt x="11228" y="16020"/>
                </a:lnTo>
                <a:lnTo>
                  <a:pt x="10949" y="16208"/>
                </a:lnTo>
                <a:lnTo>
                  <a:pt x="10669" y="16394"/>
                </a:lnTo>
                <a:lnTo>
                  <a:pt x="10386" y="16578"/>
                </a:lnTo>
                <a:lnTo>
                  <a:pt x="10103" y="16759"/>
                </a:lnTo>
                <a:lnTo>
                  <a:pt x="9817" y="16937"/>
                </a:lnTo>
                <a:lnTo>
                  <a:pt x="9530" y="17114"/>
                </a:lnTo>
                <a:lnTo>
                  <a:pt x="9242" y="17288"/>
                </a:lnTo>
                <a:lnTo>
                  <a:pt x="8952" y="17460"/>
                </a:lnTo>
                <a:lnTo>
                  <a:pt x="8661" y="17629"/>
                </a:lnTo>
                <a:lnTo>
                  <a:pt x="8369" y="17796"/>
                </a:lnTo>
                <a:lnTo>
                  <a:pt x="8076" y="17961"/>
                </a:lnTo>
                <a:lnTo>
                  <a:pt x="7782" y="18123"/>
                </a:lnTo>
                <a:lnTo>
                  <a:pt x="7486" y="18283"/>
                </a:lnTo>
                <a:lnTo>
                  <a:pt x="7190" y="18441"/>
                </a:lnTo>
                <a:lnTo>
                  <a:pt x="6894" y="18597"/>
                </a:lnTo>
                <a:lnTo>
                  <a:pt x="6596" y="18750"/>
                </a:lnTo>
                <a:lnTo>
                  <a:pt x="6298" y="18902"/>
                </a:lnTo>
                <a:lnTo>
                  <a:pt x="5999" y="19051"/>
                </a:lnTo>
                <a:lnTo>
                  <a:pt x="5700" y="19197"/>
                </a:lnTo>
                <a:lnTo>
                  <a:pt x="5401" y="19342"/>
                </a:lnTo>
                <a:lnTo>
                  <a:pt x="5101" y="19484"/>
                </a:lnTo>
                <a:lnTo>
                  <a:pt x="4801" y="19625"/>
                </a:lnTo>
                <a:lnTo>
                  <a:pt x="4501" y="19763"/>
                </a:lnTo>
                <a:lnTo>
                  <a:pt x="4201" y="19899"/>
                </a:lnTo>
                <a:lnTo>
                  <a:pt x="3901" y="20033"/>
                </a:lnTo>
                <a:lnTo>
                  <a:pt x="3601" y="20164"/>
                </a:lnTo>
                <a:lnTo>
                  <a:pt x="3301" y="20294"/>
                </a:lnTo>
                <a:lnTo>
                  <a:pt x="3002" y="20422"/>
                </a:lnTo>
                <a:lnTo>
                  <a:pt x="2703" y="20547"/>
                </a:lnTo>
                <a:lnTo>
                  <a:pt x="2404" y="20671"/>
                </a:lnTo>
                <a:lnTo>
                  <a:pt x="1808" y="20912"/>
                </a:lnTo>
                <a:lnTo>
                  <a:pt x="1215" y="21144"/>
                </a:lnTo>
                <a:lnTo>
                  <a:pt x="625" y="21369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pic>
        <p:nvPicPr>
          <p:cNvPr id="6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763364" y="1661558"/>
            <a:ext cx="12861219" cy="12856684"/>
          </a:xfrm>
          <a:prstGeom prst="rect">
            <a:avLst/>
          </a:prstGeom>
          <a:ln w="12700">
            <a:miter lim="400000"/>
          </a:ln>
        </p:spPr>
      </p:pic>
      <p:sp>
        <p:nvSpPr>
          <p:cNvPr id="64" name="Line"/>
          <p:cNvSpPr/>
          <p:nvPr/>
        </p:nvSpPr>
        <p:spPr>
          <a:xfrm>
            <a:off x="-95250" y="8089900"/>
            <a:ext cx="21159566" cy="0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pic>
        <p:nvPicPr>
          <p:cNvPr id="65" name="SPCS_4cRev.pdf" descr="SPCS_4cRev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907643" y="722285"/>
            <a:ext cx="4351907" cy="1244781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peaker Bi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object 2"/>
          <p:cNvSpPr txBox="1"/>
          <p:nvPr/>
        </p:nvSpPr>
        <p:spPr>
          <a:xfrm>
            <a:off x="741961" y="674528"/>
            <a:ext cx="3949368" cy="6096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marR="0" indent="12699">
              <a:lnSpc>
                <a:spcPct val="100000"/>
              </a:lnSpc>
              <a:spcBef>
                <a:spcPts val="0"/>
              </a:spcBef>
              <a:tabLst/>
              <a:defRPr sz="3600" spc="-113">
                <a:solidFill>
                  <a:srgbClr val="B23238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endParaRPr/>
          </a:p>
        </p:txBody>
      </p:sp>
      <p:sp>
        <p:nvSpPr>
          <p:cNvPr id="74" name="object 2"/>
          <p:cNvSpPr/>
          <p:nvPr/>
        </p:nvSpPr>
        <p:spPr>
          <a:xfrm>
            <a:off x="706" y="398"/>
            <a:ext cx="374614" cy="11307644"/>
          </a:xfrm>
          <a:prstGeom prst="rect">
            <a:avLst/>
          </a:prstGeom>
          <a:solidFill>
            <a:srgbClr val="000066"/>
          </a:solidFill>
          <a:ln w="12700"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sp>
        <p:nvSpPr>
          <p:cNvPr id="75" name="object 3"/>
          <p:cNvSpPr/>
          <p:nvPr/>
        </p:nvSpPr>
        <p:spPr>
          <a:xfrm>
            <a:off x="17529089" y="7104023"/>
            <a:ext cx="2574222" cy="42040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559" y="516"/>
                </a:lnTo>
                <a:lnTo>
                  <a:pt x="21522" y="866"/>
                </a:lnTo>
                <a:lnTo>
                  <a:pt x="21479" y="1214"/>
                </a:lnTo>
                <a:lnTo>
                  <a:pt x="21429" y="1558"/>
                </a:lnTo>
                <a:lnTo>
                  <a:pt x="21373" y="1899"/>
                </a:lnTo>
                <a:lnTo>
                  <a:pt x="21311" y="2238"/>
                </a:lnTo>
                <a:lnTo>
                  <a:pt x="21242" y="2573"/>
                </a:lnTo>
                <a:lnTo>
                  <a:pt x="21168" y="2905"/>
                </a:lnTo>
                <a:lnTo>
                  <a:pt x="21088" y="3233"/>
                </a:lnTo>
                <a:lnTo>
                  <a:pt x="21001" y="3559"/>
                </a:lnTo>
                <a:lnTo>
                  <a:pt x="20909" y="3882"/>
                </a:lnTo>
                <a:lnTo>
                  <a:pt x="20812" y="4201"/>
                </a:lnTo>
                <a:lnTo>
                  <a:pt x="20708" y="4518"/>
                </a:lnTo>
                <a:lnTo>
                  <a:pt x="20599" y="4832"/>
                </a:lnTo>
                <a:lnTo>
                  <a:pt x="20485" y="5142"/>
                </a:lnTo>
                <a:lnTo>
                  <a:pt x="20365" y="5450"/>
                </a:lnTo>
                <a:lnTo>
                  <a:pt x="20240" y="5754"/>
                </a:lnTo>
                <a:lnTo>
                  <a:pt x="20109" y="6056"/>
                </a:lnTo>
                <a:lnTo>
                  <a:pt x="19974" y="6354"/>
                </a:lnTo>
                <a:lnTo>
                  <a:pt x="19833" y="6650"/>
                </a:lnTo>
                <a:lnTo>
                  <a:pt x="19687" y="6943"/>
                </a:lnTo>
                <a:lnTo>
                  <a:pt x="19536" y="7233"/>
                </a:lnTo>
                <a:lnTo>
                  <a:pt x="19381" y="7520"/>
                </a:lnTo>
                <a:lnTo>
                  <a:pt x="19221" y="7804"/>
                </a:lnTo>
                <a:lnTo>
                  <a:pt x="19056" y="8085"/>
                </a:lnTo>
                <a:lnTo>
                  <a:pt x="18886" y="8363"/>
                </a:lnTo>
                <a:lnTo>
                  <a:pt x="18712" y="8638"/>
                </a:lnTo>
                <a:lnTo>
                  <a:pt x="18534" y="8911"/>
                </a:lnTo>
                <a:lnTo>
                  <a:pt x="18351" y="9181"/>
                </a:lnTo>
                <a:lnTo>
                  <a:pt x="18163" y="9448"/>
                </a:lnTo>
                <a:lnTo>
                  <a:pt x="17972" y="9712"/>
                </a:lnTo>
                <a:lnTo>
                  <a:pt x="17776" y="9973"/>
                </a:lnTo>
                <a:lnTo>
                  <a:pt x="17577" y="10231"/>
                </a:lnTo>
                <a:lnTo>
                  <a:pt x="17373" y="10487"/>
                </a:lnTo>
                <a:lnTo>
                  <a:pt x="17166" y="10740"/>
                </a:lnTo>
                <a:lnTo>
                  <a:pt x="16955" y="10991"/>
                </a:lnTo>
                <a:lnTo>
                  <a:pt x="16740" y="11238"/>
                </a:lnTo>
                <a:lnTo>
                  <a:pt x="16521" y="11483"/>
                </a:lnTo>
                <a:lnTo>
                  <a:pt x="16299" y="11725"/>
                </a:lnTo>
                <a:lnTo>
                  <a:pt x="16073" y="11964"/>
                </a:lnTo>
                <a:lnTo>
                  <a:pt x="15844" y="12201"/>
                </a:lnTo>
                <a:lnTo>
                  <a:pt x="15611" y="12435"/>
                </a:lnTo>
                <a:lnTo>
                  <a:pt x="15376" y="12667"/>
                </a:lnTo>
                <a:lnTo>
                  <a:pt x="15137" y="12895"/>
                </a:lnTo>
                <a:lnTo>
                  <a:pt x="14895" y="13122"/>
                </a:lnTo>
                <a:lnTo>
                  <a:pt x="14650" y="13345"/>
                </a:lnTo>
                <a:lnTo>
                  <a:pt x="14402" y="13566"/>
                </a:lnTo>
                <a:lnTo>
                  <a:pt x="14151" y="13785"/>
                </a:lnTo>
                <a:lnTo>
                  <a:pt x="13898" y="14000"/>
                </a:lnTo>
                <a:lnTo>
                  <a:pt x="13642" y="14214"/>
                </a:lnTo>
                <a:lnTo>
                  <a:pt x="13383" y="14424"/>
                </a:lnTo>
                <a:lnTo>
                  <a:pt x="13121" y="14632"/>
                </a:lnTo>
                <a:lnTo>
                  <a:pt x="12858" y="14838"/>
                </a:lnTo>
                <a:lnTo>
                  <a:pt x="12592" y="15041"/>
                </a:lnTo>
                <a:lnTo>
                  <a:pt x="12323" y="15242"/>
                </a:lnTo>
                <a:lnTo>
                  <a:pt x="12052" y="15440"/>
                </a:lnTo>
                <a:lnTo>
                  <a:pt x="11780" y="15636"/>
                </a:lnTo>
                <a:lnTo>
                  <a:pt x="11505" y="15829"/>
                </a:lnTo>
                <a:lnTo>
                  <a:pt x="11228" y="16020"/>
                </a:lnTo>
                <a:lnTo>
                  <a:pt x="10949" y="16208"/>
                </a:lnTo>
                <a:lnTo>
                  <a:pt x="10669" y="16394"/>
                </a:lnTo>
                <a:lnTo>
                  <a:pt x="10386" y="16578"/>
                </a:lnTo>
                <a:lnTo>
                  <a:pt x="10103" y="16759"/>
                </a:lnTo>
                <a:lnTo>
                  <a:pt x="9817" y="16937"/>
                </a:lnTo>
                <a:lnTo>
                  <a:pt x="9530" y="17114"/>
                </a:lnTo>
                <a:lnTo>
                  <a:pt x="9242" y="17288"/>
                </a:lnTo>
                <a:lnTo>
                  <a:pt x="8952" y="17460"/>
                </a:lnTo>
                <a:lnTo>
                  <a:pt x="8661" y="17629"/>
                </a:lnTo>
                <a:lnTo>
                  <a:pt x="8369" y="17796"/>
                </a:lnTo>
                <a:lnTo>
                  <a:pt x="8076" y="17961"/>
                </a:lnTo>
                <a:lnTo>
                  <a:pt x="7782" y="18123"/>
                </a:lnTo>
                <a:lnTo>
                  <a:pt x="7486" y="18283"/>
                </a:lnTo>
                <a:lnTo>
                  <a:pt x="7190" y="18441"/>
                </a:lnTo>
                <a:lnTo>
                  <a:pt x="6894" y="18597"/>
                </a:lnTo>
                <a:lnTo>
                  <a:pt x="6596" y="18750"/>
                </a:lnTo>
                <a:lnTo>
                  <a:pt x="6298" y="18902"/>
                </a:lnTo>
                <a:lnTo>
                  <a:pt x="5999" y="19051"/>
                </a:lnTo>
                <a:lnTo>
                  <a:pt x="5700" y="19197"/>
                </a:lnTo>
                <a:lnTo>
                  <a:pt x="5401" y="19342"/>
                </a:lnTo>
                <a:lnTo>
                  <a:pt x="5101" y="19484"/>
                </a:lnTo>
                <a:lnTo>
                  <a:pt x="4801" y="19625"/>
                </a:lnTo>
                <a:lnTo>
                  <a:pt x="4501" y="19763"/>
                </a:lnTo>
                <a:lnTo>
                  <a:pt x="4201" y="19899"/>
                </a:lnTo>
                <a:lnTo>
                  <a:pt x="3901" y="20033"/>
                </a:lnTo>
                <a:lnTo>
                  <a:pt x="3601" y="20164"/>
                </a:lnTo>
                <a:lnTo>
                  <a:pt x="3301" y="20294"/>
                </a:lnTo>
                <a:lnTo>
                  <a:pt x="3002" y="20422"/>
                </a:lnTo>
                <a:lnTo>
                  <a:pt x="2703" y="20547"/>
                </a:lnTo>
                <a:lnTo>
                  <a:pt x="2404" y="20671"/>
                </a:lnTo>
                <a:lnTo>
                  <a:pt x="1808" y="20912"/>
                </a:lnTo>
                <a:lnTo>
                  <a:pt x="1215" y="21144"/>
                </a:lnTo>
                <a:lnTo>
                  <a:pt x="625" y="21369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32032"/>
          </a:solidFill>
          <a:ln w="12700"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sp>
        <p:nvSpPr>
          <p:cNvPr id="76" name="Group"/>
          <p:cNvSpPr/>
          <p:nvPr/>
        </p:nvSpPr>
        <p:spPr>
          <a:xfrm>
            <a:off x="2433886" y="3310663"/>
            <a:ext cx="1707943" cy="1707943"/>
          </a:xfrm>
          <a:prstGeom prst="ellipse">
            <a:avLst/>
          </a:prstGeom>
          <a:solidFill>
            <a:srgbClr val="FFFFFF"/>
          </a:solidFill>
          <a:ln w="6350">
            <a:solidFill>
              <a:srgbClr val="000000"/>
            </a:solidFill>
          </a:ln>
        </p:spPr>
        <p:txBody>
          <a:bodyPr lIns="45719" rIns="45719" anchor="ctr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sp>
        <p:nvSpPr>
          <p:cNvPr id="77" name="Group"/>
          <p:cNvSpPr/>
          <p:nvPr/>
        </p:nvSpPr>
        <p:spPr>
          <a:xfrm>
            <a:off x="11253550" y="3310663"/>
            <a:ext cx="1707943" cy="1707943"/>
          </a:xfrm>
          <a:prstGeom prst="ellipse">
            <a:avLst/>
          </a:prstGeom>
          <a:solidFill>
            <a:srgbClr val="FFFFFF"/>
          </a:solidFill>
          <a:ln w="6350">
            <a:solidFill>
              <a:srgbClr val="000000"/>
            </a:solidFill>
          </a:ln>
        </p:spPr>
        <p:txBody>
          <a:bodyPr lIns="45719" rIns="45719" anchor="ctr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sp>
        <p:nvSpPr>
          <p:cNvPr id="78" name="Name"/>
          <p:cNvSpPr txBox="1"/>
          <p:nvPr/>
        </p:nvSpPr>
        <p:spPr>
          <a:xfrm>
            <a:off x="13303191" y="3747057"/>
            <a:ext cx="1840332" cy="816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C32032"/>
                </a:solidFill>
              </a:defRPr>
            </a:lvl1pPr>
          </a:lstStyle>
          <a:p>
            <a:r>
              <a:t>Name</a:t>
            </a:r>
          </a:p>
        </p:txBody>
      </p:sp>
      <p:sp>
        <p:nvSpPr>
          <p:cNvPr id="79" name="Name"/>
          <p:cNvSpPr txBox="1"/>
          <p:nvPr/>
        </p:nvSpPr>
        <p:spPr>
          <a:xfrm>
            <a:off x="4616391" y="3747057"/>
            <a:ext cx="1840333" cy="816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C32032"/>
                </a:solidFill>
              </a:defRPr>
            </a:lvl1pPr>
          </a:lstStyle>
          <a:p>
            <a:r>
              <a:t>Name</a:t>
            </a:r>
          </a:p>
        </p:txBody>
      </p:sp>
      <p:sp>
        <p:nvSpPr>
          <p:cNvPr id="80" name="Position/title"/>
          <p:cNvSpPr txBox="1"/>
          <p:nvPr/>
        </p:nvSpPr>
        <p:spPr>
          <a:xfrm>
            <a:off x="13303191" y="4636057"/>
            <a:ext cx="1719223" cy="47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3000"/>
              </a:lnSpc>
              <a:defRPr sz="2400" i="1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t>Position/title</a:t>
            </a:r>
          </a:p>
        </p:txBody>
      </p:sp>
      <p:sp>
        <p:nvSpPr>
          <p:cNvPr id="81" name="Position/title"/>
          <p:cNvSpPr txBox="1"/>
          <p:nvPr/>
        </p:nvSpPr>
        <p:spPr>
          <a:xfrm>
            <a:off x="4616391" y="4636057"/>
            <a:ext cx="1719224" cy="47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3000"/>
              </a:lnSpc>
              <a:defRPr sz="2400" i="1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t>Position/title</a:t>
            </a:r>
          </a:p>
        </p:txBody>
      </p:sp>
      <p:sp>
        <p:nvSpPr>
          <p:cNvPr id="82" name="Text"/>
          <p:cNvSpPr txBox="1"/>
          <p:nvPr/>
        </p:nvSpPr>
        <p:spPr>
          <a:xfrm>
            <a:off x="2624316" y="1994529"/>
            <a:ext cx="14855468" cy="826166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lnSpc>
                <a:spcPts val="5600"/>
              </a:lnSpc>
              <a:defRPr>
                <a:solidFill>
                  <a:srgbClr val="C32032"/>
                </a:solidFill>
              </a:defRPr>
            </a:pPr>
            <a:endParaRPr/>
          </a:p>
        </p:txBody>
      </p:sp>
      <p:sp>
        <p:nvSpPr>
          <p:cNvPr id="8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teps/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object 2"/>
          <p:cNvSpPr/>
          <p:nvPr/>
        </p:nvSpPr>
        <p:spPr>
          <a:xfrm>
            <a:off x="706" y="398"/>
            <a:ext cx="374614" cy="11307644"/>
          </a:xfrm>
          <a:prstGeom prst="rect">
            <a:avLst/>
          </a:prstGeom>
          <a:solidFill>
            <a:srgbClr val="1A2857"/>
          </a:solidFill>
          <a:ln w="12700"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grpSp>
        <p:nvGrpSpPr>
          <p:cNvPr id="93" name="Group"/>
          <p:cNvGrpSpPr/>
          <p:nvPr/>
        </p:nvGrpSpPr>
        <p:grpSpPr>
          <a:xfrm>
            <a:off x="4392116" y="3165849"/>
            <a:ext cx="2023468" cy="2217915"/>
            <a:chOff x="0" y="-182306"/>
            <a:chExt cx="2023467" cy="2217914"/>
          </a:xfrm>
        </p:grpSpPr>
        <p:sp>
          <p:nvSpPr>
            <p:cNvPr id="91" name="Circle"/>
            <p:cNvSpPr/>
            <p:nvPr/>
          </p:nvSpPr>
          <p:spPr>
            <a:xfrm>
              <a:off x="0" y="12140"/>
              <a:ext cx="2023468" cy="2023468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99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R="0">
                <a:lnSpc>
                  <a:spcPct val="100000"/>
                </a:lnSpc>
                <a:spcBef>
                  <a:spcPts val="0"/>
                </a:spcBef>
                <a:tabLst/>
                <a:defRPr sz="18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Roboto Thin"/>
                </a:defRPr>
              </a:pPr>
              <a:endParaRPr/>
            </a:p>
          </p:txBody>
        </p:sp>
        <p:sp>
          <p:nvSpPr>
            <p:cNvPr id="92" name="1"/>
            <p:cNvSpPr txBox="1"/>
            <p:nvPr/>
          </p:nvSpPr>
          <p:spPr>
            <a:xfrm>
              <a:off x="669264" y="-182307"/>
              <a:ext cx="684940" cy="2047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marR="0" indent="12699" algn="ctr">
                <a:lnSpc>
                  <a:spcPct val="100000"/>
                </a:lnSpc>
                <a:spcBef>
                  <a:spcPts val="300"/>
                </a:spcBef>
                <a:tabLst/>
                <a:defRPr sz="11200" spc="-287">
                  <a:solidFill>
                    <a:srgbClr val="404040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  <p:sp>
        <p:nvSpPr>
          <p:cNvPr id="94" name="Text"/>
          <p:cNvSpPr txBox="1"/>
          <p:nvPr/>
        </p:nvSpPr>
        <p:spPr>
          <a:xfrm>
            <a:off x="4169944" y="5713730"/>
            <a:ext cx="2467812" cy="7010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R="0" indent="12699" algn="ctr">
              <a:lnSpc>
                <a:spcPct val="100000"/>
              </a:lnSpc>
              <a:spcBef>
                <a:spcPts val="300"/>
              </a:spcBef>
              <a:tabLst/>
              <a:defRPr sz="36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endParaRPr/>
          </a:p>
        </p:txBody>
      </p:sp>
      <p:sp>
        <p:nvSpPr>
          <p:cNvPr id="95" name="Text"/>
          <p:cNvSpPr txBox="1"/>
          <p:nvPr/>
        </p:nvSpPr>
        <p:spPr>
          <a:xfrm>
            <a:off x="13466343" y="5713730"/>
            <a:ext cx="2467813" cy="7010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R="0" indent="12699" algn="ctr">
              <a:lnSpc>
                <a:spcPct val="100000"/>
              </a:lnSpc>
              <a:spcBef>
                <a:spcPts val="300"/>
              </a:spcBef>
              <a:tabLst/>
              <a:defRPr sz="36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endParaRPr/>
          </a:p>
        </p:txBody>
      </p:sp>
      <p:sp>
        <p:nvSpPr>
          <p:cNvPr id="96" name="Text"/>
          <p:cNvSpPr txBox="1"/>
          <p:nvPr/>
        </p:nvSpPr>
        <p:spPr>
          <a:xfrm>
            <a:off x="8665150" y="5713730"/>
            <a:ext cx="2773800" cy="7010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R="0" indent="12699" algn="ctr">
              <a:lnSpc>
                <a:spcPct val="100000"/>
              </a:lnSpc>
              <a:spcBef>
                <a:spcPts val="300"/>
              </a:spcBef>
              <a:tabLst/>
              <a:defRPr sz="36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endParaRPr/>
          </a:p>
        </p:txBody>
      </p:sp>
      <p:grpSp>
        <p:nvGrpSpPr>
          <p:cNvPr id="99" name="Group"/>
          <p:cNvGrpSpPr/>
          <p:nvPr/>
        </p:nvGrpSpPr>
        <p:grpSpPr>
          <a:xfrm>
            <a:off x="9040316" y="3165849"/>
            <a:ext cx="2023468" cy="2217915"/>
            <a:chOff x="0" y="-182306"/>
            <a:chExt cx="2023467" cy="2217914"/>
          </a:xfrm>
        </p:grpSpPr>
        <p:sp>
          <p:nvSpPr>
            <p:cNvPr id="97" name="Circle"/>
            <p:cNvSpPr/>
            <p:nvPr/>
          </p:nvSpPr>
          <p:spPr>
            <a:xfrm>
              <a:off x="0" y="12140"/>
              <a:ext cx="2023468" cy="2023468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99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R="0">
                <a:lnSpc>
                  <a:spcPct val="100000"/>
                </a:lnSpc>
                <a:spcBef>
                  <a:spcPts val="0"/>
                </a:spcBef>
                <a:tabLst/>
                <a:defRPr sz="18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Roboto Thin"/>
                </a:defRPr>
              </a:pPr>
              <a:endParaRPr/>
            </a:p>
          </p:txBody>
        </p:sp>
        <p:sp>
          <p:nvSpPr>
            <p:cNvPr id="98" name="2"/>
            <p:cNvSpPr txBox="1"/>
            <p:nvPr/>
          </p:nvSpPr>
          <p:spPr>
            <a:xfrm>
              <a:off x="669264" y="-182307"/>
              <a:ext cx="684940" cy="2047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marR="0" indent="12699" algn="ctr">
                <a:lnSpc>
                  <a:spcPct val="100000"/>
                </a:lnSpc>
                <a:spcBef>
                  <a:spcPts val="300"/>
                </a:spcBef>
                <a:tabLst/>
                <a:defRPr sz="11200" spc="-287">
                  <a:solidFill>
                    <a:srgbClr val="404040"/>
                  </a:solidFill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102" name="Group"/>
          <p:cNvGrpSpPr/>
          <p:nvPr/>
        </p:nvGrpSpPr>
        <p:grpSpPr>
          <a:xfrm>
            <a:off x="13628602" y="3092926"/>
            <a:ext cx="2023468" cy="2290838"/>
            <a:chOff x="0" y="-255229"/>
            <a:chExt cx="2023467" cy="2290836"/>
          </a:xfrm>
        </p:grpSpPr>
        <p:sp>
          <p:nvSpPr>
            <p:cNvPr id="100" name="Circle"/>
            <p:cNvSpPr/>
            <p:nvPr/>
          </p:nvSpPr>
          <p:spPr>
            <a:xfrm>
              <a:off x="0" y="12140"/>
              <a:ext cx="2023468" cy="2023468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99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R="0">
                <a:lnSpc>
                  <a:spcPct val="100000"/>
                </a:lnSpc>
                <a:spcBef>
                  <a:spcPts val="0"/>
                </a:spcBef>
                <a:tabLst/>
                <a:defRPr sz="18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Roboto Thin"/>
                </a:defRPr>
              </a:pPr>
              <a:endParaRPr/>
            </a:p>
          </p:txBody>
        </p:sp>
        <p:sp>
          <p:nvSpPr>
            <p:cNvPr id="101" name="3"/>
            <p:cNvSpPr txBox="1"/>
            <p:nvPr/>
          </p:nvSpPr>
          <p:spPr>
            <a:xfrm>
              <a:off x="669264" y="-255230"/>
              <a:ext cx="684940" cy="2047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marR="0" indent="12699" algn="ctr">
                <a:lnSpc>
                  <a:spcPct val="100000"/>
                </a:lnSpc>
                <a:spcBef>
                  <a:spcPts val="300"/>
                </a:spcBef>
                <a:tabLst/>
                <a:defRPr sz="11200" spc="-287">
                  <a:solidFill>
                    <a:srgbClr val="404040"/>
                  </a:solidFill>
                </a:defRPr>
              </a:lvl1pPr>
            </a:lstStyle>
            <a:p>
              <a:r>
                <a:t>3</a:t>
              </a:r>
            </a:p>
          </p:txBody>
        </p:sp>
      </p:grpSp>
      <p:sp>
        <p:nvSpPr>
          <p:cNvPr id="103" name="Text"/>
          <p:cNvSpPr txBox="1"/>
          <p:nvPr/>
        </p:nvSpPr>
        <p:spPr>
          <a:xfrm>
            <a:off x="912396" y="1806847"/>
            <a:ext cx="18279308" cy="11582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R="0" indent="12699" algn="ctr">
              <a:lnSpc>
                <a:spcPct val="100000"/>
              </a:lnSpc>
              <a:spcBef>
                <a:spcPts val="300"/>
              </a:spcBef>
              <a:tabLst/>
              <a:defRPr sz="6300">
                <a:solidFill>
                  <a:srgbClr val="404040"/>
                </a:solidFill>
              </a:defRPr>
            </a:pPr>
            <a:endParaRPr/>
          </a:p>
        </p:txBody>
      </p:sp>
      <p:sp>
        <p:nvSpPr>
          <p:cNvPr id="104" name="object 2"/>
          <p:cNvSpPr txBox="1"/>
          <p:nvPr/>
        </p:nvSpPr>
        <p:spPr>
          <a:xfrm>
            <a:off x="741307" y="674177"/>
            <a:ext cx="2801622" cy="648284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indent="12700">
              <a:defRPr sz="2600" cap="all">
                <a:solidFill>
                  <a:srgbClr val="231F2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endParaRPr/>
          </a:p>
        </p:txBody>
      </p:sp>
      <p:sp>
        <p:nvSpPr>
          <p:cNvPr id="10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"/>
            <a:ext cx="20104142" cy="11308440"/>
          </a:xfrm>
          <a:prstGeom prst="rect">
            <a:avLst/>
          </a:prstGeom>
          <a:solidFill>
            <a:srgbClr val="000066"/>
          </a:solidFill>
          <a:ln w="12700"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69411" y="2395998"/>
            <a:ext cx="18147137" cy="153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marR="0" indent="12700">
              <a:lnSpc>
                <a:spcPct val="100000"/>
              </a:lnSpc>
              <a:spcBef>
                <a:spcPts val="0"/>
              </a:spcBef>
              <a:tabLst/>
              <a:defRPr sz="9100"/>
            </a:lvl1pPr>
          </a:lstStyle>
          <a:p>
            <a:r>
              <a:t>Today’s Agenda</a:t>
            </a:r>
          </a:p>
        </p:txBody>
      </p:sp>
      <p:sp>
        <p:nvSpPr>
          <p:cNvPr id="4" name="Line"/>
          <p:cNvSpPr/>
          <p:nvPr/>
        </p:nvSpPr>
        <p:spPr>
          <a:xfrm>
            <a:off x="-95250" y="3644900"/>
            <a:ext cx="21159566" cy="0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sp>
        <p:nvSpPr>
          <p:cNvPr id="5" name="object 3"/>
          <p:cNvSpPr txBox="1"/>
          <p:nvPr/>
        </p:nvSpPr>
        <p:spPr>
          <a:xfrm>
            <a:off x="3095033" y="5193029"/>
            <a:ext cx="14778999" cy="7112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numCol="2" spcCol="738949"/>
          <a:lstStyle/>
          <a:p>
            <a:pPr marL="241300" marR="0" indent="-228600">
              <a:lnSpc>
                <a:spcPct val="130000"/>
              </a:lnSpc>
              <a:spcBef>
                <a:spcPts val="0"/>
              </a:spcBef>
              <a:buSzPct val="100000"/>
              <a:buChar char="•"/>
              <a:tabLst/>
              <a:defRPr sz="4200"/>
            </a:pPr>
            <a:endParaRPr/>
          </a:p>
        </p:txBody>
      </p:sp>
      <p:pic>
        <p:nvPicPr>
          <p:cNvPr id="6" name="SPCS_4cRev.pdf" descr="SPCS_4cRev.pdf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4798259" y="9418303"/>
            <a:ext cx="4351907" cy="124478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Text"/>
          <p:cNvSpPr txBox="1">
            <a:spLocks noGrp="1"/>
          </p:cNvSpPr>
          <p:nvPr>
            <p:ph type="title"/>
          </p:nvPr>
        </p:nvSpPr>
        <p:spPr>
          <a:xfrm>
            <a:off x="1005205" y="452643"/>
            <a:ext cx="18093690" cy="2184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r>
              <a:t>Title Text</a:t>
            </a:r>
          </a:p>
        </p:txBody>
      </p:sp>
      <p:sp>
        <p:nvSpPr>
          <p:cNvPr id="8" name="Body Level One…"/>
          <p:cNvSpPr txBox="1">
            <a:spLocks noGrp="1"/>
          </p:cNvSpPr>
          <p:nvPr>
            <p:ph type="body" idx="1"/>
          </p:nvPr>
        </p:nvSpPr>
        <p:spPr>
          <a:xfrm>
            <a:off x="1005205" y="2637366"/>
            <a:ext cx="18093690" cy="8665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8830807" y="10517695"/>
            <a:ext cx="268090" cy="3048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marR="0" algn="r">
              <a:lnSpc>
                <a:spcPct val="100000"/>
              </a:lnSpc>
              <a:spcBef>
                <a:spcPts val="0"/>
              </a:spcBef>
              <a:tabLst/>
              <a:defRPr sz="1800">
                <a:solidFill>
                  <a:srgbClr val="888888"/>
                </a:solidFill>
                <a:latin typeface="+mj-lt"/>
                <a:ea typeface="+mj-ea"/>
                <a:cs typeface="+mj-cs"/>
                <a:sym typeface="Roboto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100" b="0" i="0" u="none" strike="noStrike" cap="none" spc="0" baseline="0">
          <a:ln>
            <a:noFill/>
          </a:ln>
          <a:solidFill>
            <a:srgbClr val="FFFFFF"/>
          </a:solidFill>
          <a:uFillTx/>
          <a:latin typeface="Playfair Display Bold"/>
          <a:ea typeface="Playfair Display Bold"/>
          <a:cs typeface="Playfair Display Bold"/>
          <a:sym typeface="Playfair Display Bold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100" b="0" i="0" u="none" strike="noStrike" cap="none" spc="0" baseline="0">
          <a:ln>
            <a:noFill/>
          </a:ln>
          <a:solidFill>
            <a:srgbClr val="FFFFFF"/>
          </a:solidFill>
          <a:uFillTx/>
          <a:latin typeface="Playfair Display Bold"/>
          <a:ea typeface="Playfair Display Bold"/>
          <a:cs typeface="Playfair Display Bold"/>
          <a:sym typeface="Playfair Display Bold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100" b="0" i="0" u="none" strike="noStrike" cap="none" spc="0" baseline="0">
          <a:ln>
            <a:noFill/>
          </a:ln>
          <a:solidFill>
            <a:srgbClr val="FFFFFF"/>
          </a:solidFill>
          <a:uFillTx/>
          <a:latin typeface="Playfair Display Bold"/>
          <a:ea typeface="Playfair Display Bold"/>
          <a:cs typeface="Playfair Display Bold"/>
          <a:sym typeface="Playfair Display Bold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100" b="0" i="0" u="none" strike="noStrike" cap="none" spc="0" baseline="0">
          <a:ln>
            <a:noFill/>
          </a:ln>
          <a:solidFill>
            <a:srgbClr val="FFFFFF"/>
          </a:solidFill>
          <a:uFillTx/>
          <a:latin typeface="Playfair Display Bold"/>
          <a:ea typeface="Playfair Display Bold"/>
          <a:cs typeface="Playfair Display Bold"/>
          <a:sym typeface="Playfair Display Bold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100" b="0" i="0" u="none" strike="noStrike" cap="none" spc="0" baseline="0">
          <a:ln>
            <a:noFill/>
          </a:ln>
          <a:solidFill>
            <a:srgbClr val="FFFFFF"/>
          </a:solidFill>
          <a:uFillTx/>
          <a:latin typeface="Playfair Display Bold"/>
          <a:ea typeface="Playfair Display Bold"/>
          <a:cs typeface="Playfair Display Bold"/>
          <a:sym typeface="Playfair Display Bold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100" b="0" i="0" u="none" strike="noStrike" cap="none" spc="0" baseline="0">
          <a:ln>
            <a:noFill/>
          </a:ln>
          <a:solidFill>
            <a:srgbClr val="FFFFFF"/>
          </a:solidFill>
          <a:uFillTx/>
          <a:latin typeface="Playfair Display Bold"/>
          <a:ea typeface="Playfair Display Bold"/>
          <a:cs typeface="Playfair Display Bold"/>
          <a:sym typeface="Playfair Display Bold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100" b="0" i="0" u="none" strike="noStrike" cap="none" spc="0" baseline="0">
          <a:ln>
            <a:noFill/>
          </a:ln>
          <a:solidFill>
            <a:srgbClr val="FFFFFF"/>
          </a:solidFill>
          <a:uFillTx/>
          <a:latin typeface="Playfair Display Bold"/>
          <a:ea typeface="Playfair Display Bold"/>
          <a:cs typeface="Playfair Display Bold"/>
          <a:sym typeface="Playfair Display Bold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100" b="0" i="0" u="none" strike="noStrike" cap="none" spc="0" baseline="0">
          <a:ln>
            <a:noFill/>
          </a:ln>
          <a:solidFill>
            <a:srgbClr val="FFFFFF"/>
          </a:solidFill>
          <a:uFillTx/>
          <a:latin typeface="Playfair Display Bold"/>
          <a:ea typeface="Playfair Display Bold"/>
          <a:cs typeface="Playfair Display Bold"/>
          <a:sym typeface="Playfair Display Bold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100" b="0" i="0" u="none" strike="noStrike" cap="none" spc="0" baseline="0">
          <a:ln>
            <a:noFill/>
          </a:ln>
          <a:solidFill>
            <a:srgbClr val="FFFFFF"/>
          </a:solidFill>
          <a:uFillTx/>
          <a:latin typeface="Playfair Display Bold"/>
          <a:ea typeface="Playfair Display Bold"/>
          <a:cs typeface="Playfair Display Bold"/>
          <a:sym typeface="Playfair Display Bold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9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Roboto Thin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9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Roboto Thin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9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Roboto Thin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9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Roboto Thin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9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Roboto Thin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9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Roboto Thin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9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Roboto Thin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9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Roboto Thin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9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Roboto Thin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Thin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Thin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Thin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Thin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Thin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Thin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Thin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Thin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Thi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miraligh89/RealEstate_Project1/blob/master/affordabilityanalysis.ipynb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object 2"/>
          <p:cNvSpPr/>
          <p:nvPr/>
        </p:nvSpPr>
        <p:spPr>
          <a:xfrm>
            <a:off x="0" y="-1"/>
            <a:ext cx="20104142" cy="11308440"/>
          </a:xfrm>
          <a:prstGeom prst="rect">
            <a:avLst/>
          </a:prstGeom>
          <a:solidFill>
            <a:srgbClr val="000066"/>
          </a:solidFill>
          <a:ln w="12700"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 dirty="0"/>
          </a:p>
        </p:txBody>
      </p:sp>
      <p:sp>
        <p:nvSpPr>
          <p:cNvPr id="132" name="object 3"/>
          <p:cNvSpPr txBox="1"/>
          <p:nvPr/>
        </p:nvSpPr>
        <p:spPr>
          <a:xfrm>
            <a:off x="5876144" y="2796405"/>
            <a:ext cx="14927687" cy="3693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marR="0" indent="12700">
              <a:lnSpc>
                <a:spcPct val="100000"/>
              </a:lnSpc>
              <a:spcBef>
                <a:spcPts val="0"/>
              </a:spcBef>
              <a:tabLst/>
              <a:defRPr sz="12000"/>
            </a:lvl1pPr>
          </a:lstStyle>
          <a:p>
            <a:r>
              <a:rPr lang="en-US" dirty="0" smtClean="0">
                <a:latin typeface="+mj-lt"/>
                <a:cs typeface="Calibri Light" panose="020F0302020204030204" pitchFamily="34" charset="0"/>
              </a:rPr>
              <a:t>Real Estate </a:t>
            </a:r>
            <a:r>
              <a:rPr lang="en-US" dirty="0" smtClean="0">
                <a:latin typeface="+mj-lt"/>
                <a:cs typeface="Calibri Light" panose="020F0302020204030204" pitchFamily="34" charset="0"/>
              </a:rPr>
              <a:t>Market Analysis</a:t>
            </a:r>
            <a:endParaRPr dirty="0">
              <a:latin typeface="+mj-lt"/>
              <a:cs typeface="Calibri Light" panose="020F0302020204030204" pitchFamily="34" charset="0"/>
            </a:endParaRPr>
          </a:p>
        </p:txBody>
      </p:sp>
      <p:sp>
        <p:nvSpPr>
          <p:cNvPr id="133" name="object 4"/>
          <p:cNvSpPr/>
          <p:nvPr/>
        </p:nvSpPr>
        <p:spPr>
          <a:xfrm>
            <a:off x="17529613" y="7104125"/>
            <a:ext cx="2574402" cy="42043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559" y="516"/>
                </a:lnTo>
                <a:lnTo>
                  <a:pt x="21522" y="866"/>
                </a:lnTo>
                <a:lnTo>
                  <a:pt x="21479" y="1214"/>
                </a:lnTo>
                <a:lnTo>
                  <a:pt x="21429" y="1558"/>
                </a:lnTo>
                <a:lnTo>
                  <a:pt x="21373" y="1899"/>
                </a:lnTo>
                <a:lnTo>
                  <a:pt x="21311" y="2238"/>
                </a:lnTo>
                <a:lnTo>
                  <a:pt x="21242" y="2573"/>
                </a:lnTo>
                <a:lnTo>
                  <a:pt x="21168" y="2905"/>
                </a:lnTo>
                <a:lnTo>
                  <a:pt x="21088" y="3233"/>
                </a:lnTo>
                <a:lnTo>
                  <a:pt x="21001" y="3559"/>
                </a:lnTo>
                <a:lnTo>
                  <a:pt x="20909" y="3882"/>
                </a:lnTo>
                <a:lnTo>
                  <a:pt x="20812" y="4201"/>
                </a:lnTo>
                <a:lnTo>
                  <a:pt x="20708" y="4518"/>
                </a:lnTo>
                <a:lnTo>
                  <a:pt x="20599" y="4832"/>
                </a:lnTo>
                <a:lnTo>
                  <a:pt x="20485" y="5142"/>
                </a:lnTo>
                <a:lnTo>
                  <a:pt x="20365" y="5450"/>
                </a:lnTo>
                <a:lnTo>
                  <a:pt x="20240" y="5754"/>
                </a:lnTo>
                <a:lnTo>
                  <a:pt x="20109" y="6056"/>
                </a:lnTo>
                <a:lnTo>
                  <a:pt x="19974" y="6354"/>
                </a:lnTo>
                <a:lnTo>
                  <a:pt x="19833" y="6650"/>
                </a:lnTo>
                <a:lnTo>
                  <a:pt x="19687" y="6943"/>
                </a:lnTo>
                <a:lnTo>
                  <a:pt x="19536" y="7233"/>
                </a:lnTo>
                <a:lnTo>
                  <a:pt x="19381" y="7520"/>
                </a:lnTo>
                <a:lnTo>
                  <a:pt x="19221" y="7804"/>
                </a:lnTo>
                <a:lnTo>
                  <a:pt x="19056" y="8085"/>
                </a:lnTo>
                <a:lnTo>
                  <a:pt x="18886" y="8363"/>
                </a:lnTo>
                <a:lnTo>
                  <a:pt x="18712" y="8638"/>
                </a:lnTo>
                <a:lnTo>
                  <a:pt x="18534" y="8911"/>
                </a:lnTo>
                <a:lnTo>
                  <a:pt x="18351" y="9181"/>
                </a:lnTo>
                <a:lnTo>
                  <a:pt x="18163" y="9448"/>
                </a:lnTo>
                <a:lnTo>
                  <a:pt x="17972" y="9712"/>
                </a:lnTo>
                <a:lnTo>
                  <a:pt x="17776" y="9973"/>
                </a:lnTo>
                <a:lnTo>
                  <a:pt x="17577" y="10231"/>
                </a:lnTo>
                <a:lnTo>
                  <a:pt x="17373" y="10487"/>
                </a:lnTo>
                <a:lnTo>
                  <a:pt x="17166" y="10740"/>
                </a:lnTo>
                <a:lnTo>
                  <a:pt x="16955" y="10991"/>
                </a:lnTo>
                <a:lnTo>
                  <a:pt x="16740" y="11238"/>
                </a:lnTo>
                <a:lnTo>
                  <a:pt x="16521" y="11483"/>
                </a:lnTo>
                <a:lnTo>
                  <a:pt x="16299" y="11725"/>
                </a:lnTo>
                <a:lnTo>
                  <a:pt x="16073" y="11964"/>
                </a:lnTo>
                <a:lnTo>
                  <a:pt x="15844" y="12201"/>
                </a:lnTo>
                <a:lnTo>
                  <a:pt x="15611" y="12435"/>
                </a:lnTo>
                <a:lnTo>
                  <a:pt x="15376" y="12667"/>
                </a:lnTo>
                <a:lnTo>
                  <a:pt x="15137" y="12895"/>
                </a:lnTo>
                <a:lnTo>
                  <a:pt x="14895" y="13122"/>
                </a:lnTo>
                <a:lnTo>
                  <a:pt x="14650" y="13345"/>
                </a:lnTo>
                <a:lnTo>
                  <a:pt x="14402" y="13566"/>
                </a:lnTo>
                <a:lnTo>
                  <a:pt x="14151" y="13785"/>
                </a:lnTo>
                <a:lnTo>
                  <a:pt x="13898" y="14000"/>
                </a:lnTo>
                <a:lnTo>
                  <a:pt x="13642" y="14214"/>
                </a:lnTo>
                <a:lnTo>
                  <a:pt x="13383" y="14424"/>
                </a:lnTo>
                <a:lnTo>
                  <a:pt x="13121" y="14632"/>
                </a:lnTo>
                <a:lnTo>
                  <a:pt x="12858" y="14838"/>
                </a:lnTo>
                <a:lnTo>
                  <a:pt x="12592" y="15041"/>
                </a:lnTo>
                <a:lnTo>
                  <a:pt x="12323" y="15242"/>
                </a:lnTo>
                <a:lnTo>
                  <a:pt x="12052" y="15440"/>
                </a:lnTo>
                <a:lnTo>
                  <a:pt x="11780" y="15636"/>
                </a:lnTo>
                <a:lnTo>
                  <a:pt x="11505" y="15829"/>
                </a:lnTo>
                <a:lnTo>
                  <a:pt x="11228" y="16020"/>
                </a:lnTo>
                <a:lnTo>
                  <a:pt x="10949" y="16208"/>
                </a:lnTo>
                <a:lnTo>
                  <a:pt x="10669" y="16394"/>
                </a:lnTo>
                <a:lnTo>
                  <a:pt x="10386" y="16578"/>
                </a:lnTo>
                <a:lnTo>
                  <a:pt x="10103" y="16759"/>
                </a:lnTo>
                <a:lnTo>
                  <a:pt x="9817" y="16937"/>
                </a:lnTo>
                <a:lnTo>
                  <a:pt x="9530" y="17114"/>
                </a:lnTo>
                <a:lnTo>
                  <a:pt x="9242" y="17288"/>
                </a:lnTo>
                <a:lnTo>
                  <a:pt x="8952" y="17460"/>
                </a:lnTo>
                <a:lnTo>
                  <a:pt x="8661" y="17629"/>
                </a:lnTo>
                <a:lnTo>
                  <a:pt x="8369" y="17796"/>
                </a:lnTo>
                <a:lnTo>
                  <a:pt x="8076" y="17961"/>
                </a:lnTo>
                <a:lnTo>
                  <a:pt x="7782" y="18123"/>
                </a:lnTo>
                <a:lnTo>
                  <a:pt x="7486" y="18283"/>
                </a:lnTo>
                <a:lnTo>
                  <a:pt x="7190" y="18441"/>
                </a:lnTo>
                <a:lnTo>
                  <a:pt x="6894" y="18597"/>
                </a:lnTo>
                <a:lnTo>
                  <a:pt x="6596" y="18750"/>
                </a:lnTo>
                <a:lnTo>
                  <a:pt x="6298" y="18902"/>
                </a:lnTo>
                <a:lnTo>
                  <a:pt x="5999" y="19051"/>
                </a:lnTo>
                <a:lnTo>
                  <a:pt x="5700" y="19197"/>
                </a:lnTo>
                <a:lnTo>
                  <a:pt x="5401" y="19342"/>
                </a:lnTo>
                <a:lnTo>
                  <a:pt x="5101" y="19484"/>
                </a:lnTo>
                <a:lnTo>
                  <a:pt x="4801" y="19625"/>
                </a:lnTo>
                <a:lnTo>
                  <a:pt x="4501" y="19763"/>
                </a:lnTo>
                <a:lnTo>
                  <a:pt x="4201" y="19899"/>
                </a:lnTo>
                <a:lnTo>
                  <a:pt x="3901" y="20033"/>
                </a:lnTo>
                <a:lnTo>
                  <a:pt x="3601" y="20164"/>
                </a:lnTo>
                <a:lnTo>
                  <a:pt x="3301" y="20294"/>
                </a:lnTo>
                <a:lnTo>
                  <a:pt x="3002" y="20422"/>
                </a:lnTo>
                <a:lnTo>
                  <a:pt x="2703" y="20547"/>
                </a:lnTo>
                <a:lnTo>
                  <a:pt x="2404" y="20671"/>
                </a:lnTo>
                <a:lnTo>
                  <a:pt x="1808" y="20912"/>
                </a:lnTo>
                <a:lnTo>
                  <a:pt x="1215" y="21144"/>
                </a:lnTo>
                <a:lnTo>
                  <a:pt x="625" y="21369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sp>
        <p:nvSpPr>
          <p:cNvPr id="135" name="Line"/>
          <p:cNvSpPr/>
          <p:nvPr/>
        </p:nvSpPr>
        <p:spPr>
          <a:xfrm>
            <a:off x="-95250" y="8089900"/>
            <a:ext cx="21159566" cy="0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pic>
        <p:nvPicPr>
          <p:cNvPr id="136" name="SPCS_4cRev.pdf" descr="SPCS_4cRev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907643" y="722285"/>
            <a:ext cx="4351907" cy="1244781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object 3"/>
          <p:cNvSpPr txBox="1"/>
          <p:nvPr/>
        </p:nvSpPr>
        <p:spPr>
          <a:xfrm>
            <a:off x="4475789" y="8038682"/>
            <a:ext cx="14927687" cy="3139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marR="0" indent="12700">
              <a:lnSpc>
                <a:spcPct val="100000"/>
              </a:lnSpc>
              <a:spcBef>
                <a:spcPts val="0"/>
              </a:spcBef>
              <a:tabLst/>
              <a:defRPr sz="12000"/>
            </a:lvl1pPr>
          </a:lstStyle>
          <a:p>
            <a:r>
              <a:rPr lang="en-US" sz="7200" dirty="0" smtClean="0">
                <a:latin typeface="+mj-lt"/>
                <a:cs typeface="Calibri Light" panose="020F0302020204030204" pitchFamily="34" charset="0"/>
              </a:rPr>
              <a:t>Zillow Data</a:t>
            </a:r>
          </a:p>
          <a:p>
            <a:r>
              <a:rPr lang="en-US" sz="4400" dirty="0" smtClean="0">
                <a:latin typeface="+mj-lt"/>
                <a:cs typeface="Calibri Light" panose="020F0302020204030204" pitchFamily="34" charset="0"/>
              </a:rPr>
              <a:t>	Danica Rios</a:t>
            </a:r>
          </a:p>
          <a:p>
            <a:r>
              <a:rPr lang="en-US" sz="4400" dirty="0" smtClean="0">
                <a:latin typeface="+mj-lt"/>
                <a:cs typeface="Calibri Light" panose="020F0302020204030204" pitchFamily="34" charset="0"/>
              </a:rPr>
              <a:t>	Daniel </a:t>
            </a:r>
            <a:r>
              <a:rPr lang="en-US" sz="4400" dirty="0" err="1" smtClean="0">
                <a:latin typeface="+mj-lt"/>
                <a:cs typeface="Calibri Light" panose="020F0302020204030204" pitchFamily="34" charset="0"/>
              </a:rPr>
              <a:t>Ghaffarian</a:t>
            </a:r>
            <a:endParaRPr lang="en-US" sz="4400" dirty="0" smtClean="0">
              <a:latin typeface="+mj-lt"/>
              <a:cs typeface="Calibri Light" panose="020F0302020204030204" pitchFamily="34" charset="0"/>
            </a:endParaRPr>
          </a:p>
          <a:p>
            <a:r>
              <a:rPr lang="en-US" sz="4400" dirty="0" smtClean="0">
                <a:latin typeface="+mj-lt"/>
                <a:cs typeface="Calibri Light" panose="020F0302020204030204" pitchFamily="34" charset="0"/>
              </a:rPr>
              <a:t>	</a:t>
            </a:r>
            <a:r>
              <a:rPr lang="en-US" sz="4400" dirty="0" err="1" smtClean="0">
                <a:latin typeface="+mj-lt"/>
                <a:cs typeface="Calibri Light" panose="020F0302020204030204" pitchFamily="34" charset="0"/>
              </a:rPr>
              <a:t>Anusha</a:t>
            </a:r>
            <a:r>
              <a:rPr lang="en-US" sz="4400" dirty="0" smtClean="0">
                <a:latin typeface="+mj-lt"/>
                <a:cs typeface="Calibri Light" panose="020F0302020204030204" pitchFamily="34" charset="0"/>
              </a:rPr>
              <a:t> </a:t>
            </a:r>
            <a:r>
              <a:rPr lang="en-US" sz="4400" dirty="0">
                <a:latin typeface="+mj-lt"/>
                <a:cs typeface="Calibri Light" panose="020F0302020204030204" pitchFamily="34" charset="0"/>
              </a:rPr>
              <a:t>Ramachandran</a:t>
            </a:r>
            <a:endParaRPr sz="4400" dirty="0">
              <a:latin typeface="+mj-lt"/>
              <a:cs typeface="Calibri Light" panose="020F030202020403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19" y="293722"/>
            <a:ext cx="4596494" cy="6321864"/>
          </a:xfrm>
          <a:prstGeom prst="rect">
            <a:avLst/>
          </a:prstGeom>
        </p:spPr>
      </p:pic>
      <p:pic>
        <p:nvPicPr>
          <p:cNvPr id="10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5054579" y="2033903"/>
            <a:ext cx="12861219" cy="12856684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96297" y="5924056"/>
            <a:ext cx="2514600" cy="885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62" y="8025186"/>
            <a:ext cx="17935575" cy="2962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8779" y="1254324"/>
            <a:ext cx="1944021" cy="192610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84" y="762953"/>
            <a:ext cx="13084959" cy="904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72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62" y="8025186"/>
            <a:ext cx="17935575" cy="2962275"/>
          </a:xfrm>
          <a:prstGeom prst="rect">
            <a:avLst/>
          </a:prstGeom>
        </p:spPr>
      </p:pic>
      <p:pic>
        <p:nvPicPr>
          <p:cNvPr id="2" name="Picture 1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183" y="268677"/>
            <a:ext cx="11497288" cy="91687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41606" y="859955"/>
            <a:ext cx="2181661" cy="1962636"/>
          </a:xfrm>
          <a:prstGeom prst="rect">
            <a:avLst/>
          </a:prstGeom>
        </p:spPr>
      </p:pic>
      <p:sp>
        <p:nvSpPr>
          <p:cNvPr id="8" name="Striped Right Arrow 7"/>
          <p:cNvSpPr/>
          <p:nvPr/>
        </p:nvSpPr>
        <p:spPr>
          <a:xfrm>
            <a:off x="504387" y="7172007"/>
            <a:ext cx="3190672" cy="992221"/>
          </a:xfrm>
          <a:prstGeom prst="striped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Roboto Thin"/>
            </a:endParaRPr>
          </a:p>
        </p:txBody>
      </p:sp>
    </p:spTree>
    <p:extLst>
      <p:ext uri="{BB962C8B-B14F-4D97-AF65-F5344CB8AC3E}">
        <p14:creationId xmlns:p14="http://schemas.microsoft.com/office/powerpoint/2010/main" val="6653101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8428" y="859954"/>
            <a:ext cx="2181661" cy="19626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262" y="8025186"/>
            <a:ext cx="17935575" cy="29622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694" y="859954"/>
            <a:ext cx="12457642" cy="890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20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62" y="8025186"/>
            <a:ext cx="17935575" cy="29622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8586" y="8453810"/>
            <a:ext cx="2514600" cy="8858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5078" y="235569"/>
            <a:ext cx="1558725" cy="2142844"/>
          </a:xfrm>
          <a:prstGeom prst="rect">
            <a:avLst/>
          </a:prstGeom>
        </p:spPr>
      </p:pic>
      <p:sp>
        <p:nvSpPr>
          <p:cNvPr id="5" name="object 2"/>
          <p:cNvSpPr/>
          <p:nvPr/>
        </p:nvSpPr>
        <p:spPr>
          <a:xfrm>
            <a:off x="706" y="398"/>
            <a:ext cx="374614" cy="11307644"/>
          </a:xfrm>
          <a:prstGeom prst="rect">
            <a:avLst/>
          </a:prstGeom>
          <a:solidFill>
            <a:srgbClr val="000066"/>
          </a:solidFill>
          <a:ln w="12700"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sp>
        <p:nvSpPr>
          <p:cNvPr id="8" name="object 3"/>
          <p:cNvSpPr txBox="1"/>
          <p:nvPr/>
        </p:nvSpPr>
        <p:spPr>
          <a:xfrm>
            <a:off x="1915613" y="2912740"/>
            <a:ext cx="15929465" cy="4874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L="241300" marR="1912620" indent="-228600">
              <a:lnSpc>
                <a:spcPct val="104099"/>
              </a:lnSpc>
              <a:spcBef>
                <a:spcPts val="1400"/>
              </a:spcBef>
              <a:buSzPct val="100000"/>
              <a:buChar char="•"/>
              <a:defRPr sz="43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en-US" dirty="0" smtClean="0">
                <a:latin typeface="+mj-lt"/>
              </a:rPr>
              <a:t> </a:t>
            </a:r>
            <a:r>
              <a:rPr lang="en-US" sz="4200" dirty="0" smtClean="0">
                <a:latin typeface="+mj-lt"/>
              </a:rPr>
              <a:t>Although income has increased significantly in certain cities like San Francisco and San Jose, renting AND purchasing a home over the last 10 years has become unaffordable overall in California</a:t>
            </a:r>
          </a:p>
          <a:p>
            <a:pPr marL="241300" marR="1912620" indent="-228600">
              <a:lnSpc>
                <a:spcPct val="104099"/>
              </a:lnSpc>
              <a:spcBef>
                <a:spcPts val="1400"/>
              </a:spcBef>
              <a:buSzPct val="100000"/>
              <a:buChar char="•"/>
              <a:defRPr sz="43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en-US" sz="4200" dirty="0">
                <a:latin typeface="+mj-lt"/>
              </a:rPr>
              <a:t> In certain cities like New York and Washington, D.C., home prices have increased </a:t>
            </a:r>
            <a:r>
              <a:rPr lang="en-US" sz="4200" dirty="0" smtClean="0">
                <a:latin typeface="+mj-lt"/>
              </a:rPr>
              <a:t>but </a:t>
            </a:r>
            <a:r>
              <a:rPr lang="en-US" sz="4200" dirty="0">
                <a:latin typeface="+mj-lt"/>
              </a:rPr>
              <a:t>rent </a:t>
            </a:r>
            <a:r>
              <a:rPr lang="en-US" sz="4200" dirty="0" smtClean="0">
                <a:latin typeface="+mj-lt"/>
              </a:rPr>
              <a:t>increases have </a:t>
            </a:r>
            <a:r>
              <a:rPr lang="en-US" sz="4200" dirty="0">
                <a:latin typeface="+mj-lt"/>
              </a:rPr>
              <a:t>stayed fairly flat. Therefore, it’s better to rent in those markets than </a:t>
            </a:r>
            <a:r>
              <a:rPr lang="en-US" sz="4200" dirty="0" smtClean="0">
                <a:latin typeface="+mj-lt"/>
              </a:rPr>
              <a:t>it us to </a:t>
            </a:r>
            <a:r>
              <a:rPr lang="en-US" sz="4200" dirty="0">
                <a:latin typeface="+mj-lt"/>
              </a:rPr>
              <a:t>buy</a:t>
            </a:r>
          </a:p>
        </p:txBody>
      </p:sp>
      <p:sp>
        <p:nvSpPr>
          <p:cNvPr id="9" name="object 2"/>
          <p:cNvSpPr txBox="1"/>
          <p:nvPr/>
        </p:nvSpPr>
        <p:spPr>
          <a:xfrm>
            <a:off x="1385505" y="1400282"/>
            <a:ext cx="16989682" cy="1359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marL="127000" marR="5080" indent="-114935">
              <a:lnSpc>
                <a:spcPts val="11600"/>
              </a:lnSpc>
              <a:spcBef>
                <a:spcPts val="2800"/>
              </a:spcBef>
              <a:defRPr sz="7200">
                <a:solidFill>
                  <a:srgbClr val="990000"/>
                </a:solidFill>
              </a:defRPr>
            </a:lvl1pPr>
          </a:lstStyle>
          <a:p>
            <a:r>
              <a:rPr lang="en-US" dirty="0" smtClean="0">
                <a:latin typeface="+mj-lt"/>
              </a:rPr>
              <a:t>Findings</a:t>
            </a:r>
            <a:endParaRPr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6540" y="1400282"/>
            <a:ext cx="5905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1360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62" y="8025186"/>
            <a:ext cx="17935575" cy="29622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8586" y="8453810"/>
            <a:ext cx="2514600" cy="8858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5078" y="235569"/>
            <a:ext cx="1558725" cy="2142844"/>
          </a:xfrm>
          <a:prstGeom prst="rect">
            <a:avLst/>
          </a:prstGeom>
        </p:spPr>
      </p:pic>
      <p:sp>
        <p:nvSpPr>
          <p:cNvPr id="5" name="object 2"/>
          <p:cNvSpPr/>
          <p:nvPr/>
        </p:nvSpPr>
        <p:spPr>
          <a:xfrm>
            <a:off x="706" y="398"/>
            <a:ext cx="374614" cy="11307644"/>
          </a:xfrm>
          <a:prstGeom prst="rect">
            <a:avLst/>
          </a:prstGeom>
          <a:solidFill>
            <a:srgbClr val="000066"/>
          </a:solidFill>
          <a:ln w="12700"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sp>
        <p:nvSpPr>
          <p:cNvPr id="8" name="object 3"/>
          <p:cNvSpPr txBox="1"/>
          <p:nvPr/>
        </p:nvSpPr>
        <p:spPr>
          <a:xfrm>
            <a:off x="1915613" y="2912740"/>
            <a:ext cx="15929465" cy="5505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L="241300" marR="1912620" indent="-228600">
              <a:lnSpc>
                <a:spcPct val="104099"/>
              </a:lnSpc>
              <a:spcBef>
                <a:spcPts val="1400"/>
              </a:spcBef>
              <a:buSzPct val="100000"/>
              <a:buChar char="•"/>
              <a:defRPr sz="43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en-US" sz="3600" dirty="0" smtClean="0"/>
              <a:t> Our data doesn’t consider gentrification. That is, are incomes increasing because companies are paying more or are higher earners moving into these areas? Or both?</a:t>
            </a:r>
          </a:p>
          <a:p>
            <a:pPr marL="241300" marR="1912620" indent="-228600">
              <a:lnSpc>
                <a:spcPct val="104099"/>
              </a:lnSpc>
              <a:spcBef>
                <a:spcPts val="1400"/>
              </a:spcBef>
              <a:buSzPct val="100000"/>
              <a:buChar char="•"/>
              <a:defRPr sz="43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en-US" sz="3600" dirty="0"/>
              <a:t> </a:t>
            </a:r>
            <a:r>
              <a:rPr lang="en-US" sz="3600" dirty="0" smtClean="0"/>
              <a:t>Our data does not include property taxes, insurance and HOAs, which significantly increases the cost of owning a home in places like New York and New Jersey</a:t>
            </a:r>
          </a:p>
          <a:p>
            <a:pPr marL="241300" marR="1912620" indent="-228600">
              <a:lnSpc>
                <a:spcPct val="104099"/>
              </a:lnSpc>
              <a:spcBef>
                <a:spcPts val="1400"/>
              </a:spcBef>
              <a:buSzPct val="100000"/>
              <a:buChar char="•"/>
              <a:defRPr sz="43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en-US" sz="3600" dirty="0"/>
              <a:t> </a:t>
            </a:r>
            <a:r>
              <a:rPr lang="en-US" sz="3600" dirty="0" smtClean="0"/>
              <a:t>Our data does not include income taxes, which are significantly higher in cities like New York and San Francisco and are nonexistent in Austin, Texas and Seattle, Washington</a:t>
            </a:r>
          </a:p>
        </p:txBody>
      </p:sp>
      <p:sp>
        <p:nvSpPr>
          <p:cNvPr id="9" name="object 2"/>
          <p:cNvSpPr txBox="1"/>
          <p:nvPr/>
        </p:nvSpPr>
        <p:spPr>
          <a:xfrm>
            <a:off x="1385505" y="1400282"/>
            <a:ext cx="16989682" cy="1325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marL="127000" marR="5080" indent="-114935">
              <a:lnSpc>
                <a:spcPts val="11600"/>
              </a:lnSpc>
              <a:spcBef>
                <a:spcPts val="2800"/>
              </a:spcBef>
              <a:defRPr sz="7200">
                <a:solidFill>
                  <a:srgbClr val="990000"/>
                </a:solidFill>
              </a:defRPr>
            </a:lvl1pPr>
          </a:lstStyle>
          <a:p>
            <a:r>
              <a:rPr lang="en-US" dirty="0" smtClean="0"/>
              <a:t>Limitations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99268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object 2"/>
          <p:cNvSpPr/>
          <p:nvPr/>
        </p:nvSpPr>
        <p:spPr>
          <a:xfrm>
            <a:off x="0" y="0"/>
            <a:ext cx="20104142" cy="11308440"/>
          </a:xfrm>
          <a:prstGeom prst="rect">
            <a:avLst/>
          </a:prstGeom>
          <a:solidFill>
            <a:srgbClr val="000066"/>
          </a:solidFill>
          <a:ln w="12700"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1800">
                <a:solidFill>
                  <a:schemeClr val="accent1">
                    <a:satOff val="-4409"/>
                    <a:lumOff val="-10509"/>
                  </a:schemeClr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sp>
        <p:nvSpPr>
          <p:cNvPr id="179" name="object 3"/>
          <p:cNvSpPr txBox="1"/>
          <p:nvPr/>
        </p:nvSpPr>
        <p:spPr>
          <a:xfrm>
            <a:off x="2953917" y="6648573"/>
            <a:ext cx="17113539" cy="1778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marR="0" indent="12700">
              <a:lnSpc>
                <a:spcPct val="100000"/>
              </a:lnSpc>
              <a:spcBef>
                <a:spcPts val="0"/>
              </a:spcBef>
              <a:tabLst/>
              <a:defRPr sz="10500"/>
            </a:pPr>
            <a:endParaRPr/>
          </a:p>
        </p:txBody>
      </p:sp>
      <p:sp>
        <p:nvSpPr>
          <p:cNvPr id="180" name="object 4"/>
          <p:cNvSpPr/>
          <p:nvPr/>
        </p:nvSpPr>
        <p:spPr>
          <a:xfrm>
            <a:off x="17529613" y="7104125"/>
            <a:ext cx="2574402" cy="42043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559" y="516"/>
                </a:lnTo>
                <a:lnTo>
                  <a:pt x="21522" y="866"/>
                </a:lnTo>
                <a:lnTo>
                  <a:pt x="21479" y="1214"/>
                </a:lnTo>
                <a:lnTo>
                  <a:pt x="21429" y="1558"/>
                </a:lnTo>
                <a:lnTo>
                  <a:pt x="21373" y="1899"/>
                </a:lnTo>
                <a:lnTo>
                  <a:pt x="21311" y="2238"/>
                </a:lnTo>
                <a:lnTo>
                  <a:pt x="21242" y="2573"/>
                </a:lnTo>
                <a:lnTo>
                  <a:pt x="21168" y="2905"/>
                </a:lnTo>
                <a:lnTo>
                  <a:pt x="21088" y="3233"/>
                </a:lnTo>
                <a:lnTo>
                  <a:pt x="21001" y="3559"/>
                </a:lnTo>
                <a:lnTo>
                  <a:pt x="20909" y="3882"/>
                </a:lnTo>
                <a:lnTo>
                  <a:pt x="20812" y="4201"/>
                </a:lnTo>
                <a:lnTo>
                  <a:pt x="20708" y="4518"/>
                </a:lnTo>
                <a:lnTo>
                  <a:pt x="20599" y="4832"/>
                </a:lnTo>
                <a:lnTo>
                  <a:pt x="20485" y="5142"/>
                </a:lnTo>
                <a:lnTo>
                  <a:pt x="20365" y="5450"/>
                </a:lnTo>
                <a:lnTo>
                  <a:pt x="20240" y="5754"/>
                </a:lnTo>
                <a:lnTo>
                  <a:pt x="20109" y="6056"/>
                </a:lnTo>
                <a:lnTo>
                  <a:pt x="19974" y="6354"/>
                </a:lnTo>
                <a:lnTo>
                  <a:pt x="19833" y="6650"/>
                </a:lnTo>
                <a:lnTo>
                  <a:pt x="19687" y="6943"/>
                </a:lnTo>
                <a:lnTo>
                  <a:pt x="19536" y="7233"/>
                </a:lnTo>
                <a:lnTo>
                  <a:pt x="19381" y="7520"/>
                </a:lnTo>
                <a:lnTo>
                  <a:pt x="19221" y="7804"/>
                </a:lnTo>
                <a:lnTo>
                  <a:pt x="19056" y="8085"/>
                </a:lnTo>
                <a:lnTo>
                  <a:pt x="18886" y="8363"/>
                </a:lnTo>
                <a:lnTo>
                  <a:pt x="18712" y="8638"/>
                </a:lnTo>
                <a:lnTo>
                  <a:pt x="18534" y="8911"/>
                </a:lnTo>
                <a:lnTo>
                  <a:pt x="18351" y="9181"/>
                </a:lnTo>
                <a:lnTo>
                  <a:pt x="18163" y="9448"/>
                </a:lnTo>
                <a:lnTo>
                  <a:pt x="17972" y="9712"/>
                </a:lnTo>
                <a:lnTo>
                  <a:pt x="17776" y="9973"/>
                </a:lnTo>
                <a:lnTo>
                  <a:pt x="17577" y="10231"/>
                </a:lnTo>
                <a:lnTo>
                  <a:pt x="17373" y="10487"/>
                </a:lnTo>
                <a:lnTo>
                  <a:pt x="17166" y="10740"/>
                </a:lnTo>
                <a:lnTo>
                  <a:pt x="16955" y="10991"/>
                </a:lnTo>
                <a:lnTo>
                  <a:pt x="16740" y="11238"/>
                </a:lnTo>
                <a:lnTo>
                  <a:pt x="16521" y="11483"/>
                </a:lnTo>
                <a:lnTo>
                  <a:pt x="16299" y="11725"/>
                </a:lnTo>
                <a:lnTo>
                  <a:pt x="16073" y="11964"/>
                </a:lnTo>
                <a:lnTo>
                  <a:pt x="15844" y="12201"/>
                </a:lnTo>
                <a:lnTo>
                  <a:pt x="15611" y="12435"/>
                </a:lnTo>
                <a:lnTo>
                  <a:pt x="15376" y="12667"/>
                </a:lnTo>
                <a:lnTo>
                  <a:pt x="15137" y="12895"/>
                </a:lnTo>
                <a:lnTo>
                  <a:pt x="14895" y="13122"/>
                </a:lnTo>
                <a:lnTo>
                  <a:pt x="14650" y="13345"/>
                </a:lnTo>
                <a:lnTo>
                  <a:pt x="14402" y="13566"/>
                </a:lnTo>
                <a:lnTo>
                  <a:pt x="14151" y="13785"/>
                </a:lnTo>
                <a:lnTo>
                  <a:pt x="13898" y="14000"/>
                </a:lnTo>
                <a:lnTo>
                  <a:pt x="13642" y="14214"/>
                </a:lnTo>
                <a:lnTo>
                  <a:pt x="13383" y="14424"/>
                </a:lnTo>
                <a:lnTo>
                  <a:pt x="13121" y="14632"/>
                </a:lnTo>
                <a:lnTo>
                  <a:pt x="12858" y="14838"/>
                </a:lnTo>
                <a:lnTo>
                  <a:pt x="12592" y="15041"/>
                </a:lnTo>
                <a:lnTo>
                  <a:pt x="12323" y="15242"/>
                </a:lnTo>
                <a:lnTo>
                  <a:pt x="12052" y="15440"/>
                </a:lnTo>
                <a:lnTo>
                  <a:pt x="11780" y="15636"/>
                </a:lnTo>
                <a:lnTo>
                  <a:pt x="11505" y="15829"/>
                </a:lnTo>
                <a:lnTo>
                  <a:pt x="11228" y="16020"/>
                </a:lnTo>
                <a:lnTo>
                  <a:pt x="10949" y="16208"/>
                </a:lnTo>
                <a:lnTo>
                  <a:pt x="10669" y="16394"/>
                </a:lnTo>
                <a:lnTo>
                  <a:pt x="10386" y="16578"/>
                </a:lnTo>
                <a:lnTo>
                  <a:pt x="10103" y="16759"/>
                </a:lnTo>
                <a:lnTo>
                  <a:pt x="9817" y="16937"/>
                </a:lnTo>
                <a:lnTo>
                  <a:pt x="9530" y="17114"/>
                </a:lnTo>
                <a:lnTo>
                  <a:pt x="9242" y="17288"/>
                </a:lnTo>
                <a:lnTo>
                  <a:pt x="8952" y="17460"/>
                </a:lnTo>
                <a:lnTo>
                  <a:pt x="8661" y="17629"/>
                </a:lnTo>
                <a:lnTo>
                  <a:pt x="8369" y="17796"/>
                </a:lnTo>
                <a:lnTo>
                  <a:pt x="8076" y="17961"/>
                </a:lnTo>
                <a:lnTo>
                  <a:pt x="7782" y="18123"/>
                </a:lnTo>
                <a:lnTo>
                  <a:pt x="7486" y="18283"/>
                </a:lnTo>
                <a:lnTo>
                  <a:pt x="7190" y="18441"/>
                </a:lnTo>
                <a:lnTo>
                  <a:pt x="6894" y="18597"/>
                </a:lnTo>
                <a:lnTo>
                  <a:pt x="6596" y="18750"/>
                </a:lnTo>
                <a:lnTo>
                  <a:pt x="6298" y="18902"/>
                </a:lnTo>
                <a:lnTo>
                  <a:pt x="5999" y="19051"/>
                </a:lnTo>
                <a:lnTo>
                  <a:pt x="5700" y="19197"/>
                </a:lnTo>
                <a:lnTo>
                  <a:pt x="5401" y="19342"/>
                </a:lnTo>
                <a:lnTo>
                  <a:pt x="5101" y="19484"/>
                </a:lnTo>
                <a:lnTo>
                  <a:pt x="4801" y="19625"/>
                </a:lnTo>
                <a:lnTo>
                  <a:pt x="4501" y="19763"/>
                </a:lnTo>
                <a:lnTo>
                  <a:pt x="4201" y="19899"/>
                </a:lnTo>
                <a:lnTo>
                  <a:pt x="3901" y="20033"/>
                </a:lnTo>
                <a:lnTo>
                  <a:pt x="3601" y="20164"/>
                </a:lnTo>
                <a:lnTo>
                  <a:pt x="3301" y="20294"/>
                </a:lnTo>
                <a:lnTo>
                  <a:pt x="3002" y="20422"/>
                </a:lnTo>
                <a:lnTo>
                  <a:pt x="2703" y="20547"/>
                </a:lnTo>
                <a:lnTo>
                  <a:pt x="2404" y="20671"/>
                </a:lnTo>
                <a:lnTo>
                  <a:pt x="1808" y="20912"/>
                </a:lnTo>
                <a:lnTo>
                  <a:pt x="1215" y="21144"/>
                </a:lnTo>
                <a:lnTo>
                  <a:pt x="625" y="21369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pic>
        <p:nvPicPr>
          <p:cNvPr id="18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763364" y="1661558"/>
            <a:ext cx="12861219" cy="12856684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Line"/>
          <p:cNvSpPr/>
          <p:nvPr/>
        </p:nvSpPr>
        <p:spPr>
          <a:xfrm>
            <a:off x="-95250" y="8089900"/>
            <a:ext cx="21159566" cy="0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pic>
        <p:nvPicPr>
          <p:cNvPr id="183" name="SPCS_4cRev.pdf" descr="SPCS_4cRev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907643" y="722285"/>
            <a:ext cx="4351907" cy="1244781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object 3"/>
          <p:cNvSpPr txBox="1"/>
          <p:nvPr/>
        </p:nvSpPr>
        <p:spPr>
          <a:xfrm>
            <a:off x="2925910" y="4087539"/>
            <a:ext cx="14927687" cy="1846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marR="0" indent="12700">
              <a:lnSpc>
                <a:spcPct val="100000"/>
              </a:lnSpc>
              <a:spcBef>
                <a:spcPts val="0"/>
              </a:spcBef>
              <a:tabLst/>
              <a:defRPr sz="12000"/>
            </a:lvl1pPr>
          </a:lstStyle>
          <a:p>
            <a:pPr algn="ctr"/>
            <a:r>
              <a:rPr lang="en-US" dirty="0" smtClean="0"/>
              <a:t>Questions?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13462404" y="5388138"/>
            <a:ext cx="766640" cy="7803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object 2"/>
          <p:cNvSpPr/>
          <p:nvPr/>
        </p:nvSpPr>
        <p:spPr>
          <a:xfrm>
            <a:off x="0" y="-1"/>
            <a:ext cx="20104142" cy="11308440"/>
          </a:xfrm>
          <a:prstGeom prst="rect">
            <a:avLst/>
          </a:prstGeom>
          <a:solidFill>
            <a:srgbClr val="000066"/>
          </a:solidFill>
          <a:ln w="12700"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sp>
        <p:nvSpPr>
          <p:cNvPr id="162" name="object 3"/>
          <p:cNvSpPr txBox="1"/>
          <p:nvPr/>
        </p:nvSpPr>
        <p:spPr>
          <a:xfrm>
            <a:off x="669411" y="2521501"/>
            <a:ext cx="18147137" cy="14003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R="0" indent="12700">
              <a:lnSpc>
                <a:spcPct val="100000"/>
              </a:lnSpc>
              <a:spcBef>
                <a:spcPts val="0"/>
              </a:spcBef>
              <a:tabLst/>
              <a:defRPr sz="9100"/>
            </a:lvl1pPr>
          </a:lstStyle>
          <a:p>
            <a:r>
              <a:rPr dirty="0">
                <a:latin typeface="+mj-lt"/>
                <a:cs typeface="Calibri Light" panose="020F0302020204030204" pitchFamily="34" charset="0"/>
              </a:rPr>
              <a:t>Today’s Agenda</a:t>
            </a:r>
          </a:p>
        </p:txBody>
      </p:sp>
      <p:sp>
        <p:nvSpPr>
          <p:cNvPr id="163" name="Line"/>
          <p:cNvSpPr/>
          <p:nvPr/>
        </p:nvSpPr>
        <p:spPr>
          <a:xfrm>
            <a:off x="-95250" y="3644900"/>
            <a:ext cx="21159566" cy="0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sp>
        <p:nvSpPr>
          <p:cNvPr id="164" name="object 3"/>
          <p:cNvSpPr txBox="1"/>
          <p:nvPr/>
        </p:nvSpPr>
        <p:spPr>
          <a:xfrm>
            <a:off x="3095033" y="5193029"/>
            <a:ext cx="14778999" cy="7112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numCol="2" spcCol="738949"/>
          <a:lstStyle/>
          <a:p>
            <a:pPr marR="0" indent="12700">
              <a:lnSpc>
                <a:spcPct val="130000"/>
              </a:lnSpc>
              <a:spcBef>
                <a:spcPts val="0"/>
              </a:spcBef>
              <a:tabLst/>
              <a:defRPr sz="4200"/>
            </a:pPr>
            <a:endParaRPr/>
          </a:p>
        </p:txBody>
      </p:sp>
      <p:pic>
        <p:nvPicPr>
          <p:cNvPr id="165" name="SPCS_4cRev.pdf" descr="SPCS_4cRev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798259" y="9418303"/>
            <a:ext cx="4351907" cy="124478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object 3"/>
          <p:cNvSpPr txBox="1"/>
          <p:nvPr/>
        </p:nvSpPr>
        <p:spPr>
          <a:xfrm>
            <a:off x="1887865" y="4334569"/>
            <a:ext cx="14927687" cy="3323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marR="0" indent="12700">
              <a:lnSpc>
                <a:spcPct val="100000"/>
              </a:lnSpc>
              <a:spcBef>
                <a:spcPts val="0"/>
              </a:spcBef>
              <a:tabLst/>
              <a:defRPr sz="12000"/>
            </a:lvl1pPr>
          </a:lstStyle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7200" dirty="0" smtClean="0">
                <a:latin typeface="+mj-lt"/>
                <a:cs typeface="Calibri Light" panose="020F0302020204030204" pitchFamily="34" charset="0"/>
              </a:rPr>
              <a:t>Describe Data Exploration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7200" dirty="0" smtClean="0">
                <a:latin typeface="+mj-lt"/>
                <a:cs typeface="Calibri Light" panose="020F0302020204030204" pitchFamily="34" charset="0"/>
              </a:rPr>
              <a:t>Showcase Visualizations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7200" dirty="0" smtClean="0">
                <a:latin typeface="+mj-lt"/>
                <a:cs typeface="Calibri Light" panose="020F0302020204030204" pitchFamily="34" charset="0"/>
              </a:rPr>
              <a:t>Overview of Summary</a:t>
            </a:r>
          </a:p>
        </p:txBody>
      </p:sp>
    </p:spTree>
    <p:extLst>
      <p:ext uri="{BB962C8B-B14F-4D97-AF65-F5344CB8AC3E}">
        <p14:creationId xmlns:p14="http://schemas.microsoft.com/office/powerpoint/2010/main" val="1039262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6" y="398"/>
            <a:ext cx="374614" cy="11307644"/>
          </a:xfrm>
          <a:prstGeom prst="rect">
            <a:avLst/>
          </a:prstGeom>
          <a:solidFill>
            <a:srgbClr val="000066"/>
          </a:solidFill>
          <a:ln w="12700"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62" y="8025186"/>
            <a:ext cx="17935575" cy="29622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5078" y="235569"/>
            <a:ext cx="1558725" cy="21428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09840" y="8408464"/>
            <a:ext cx="2514600" cy="885825"/>
          </a:xfrm>
          <a:prstGeom prst="rect">
            <a:avLst/>
          </a:prstGeom>
        </p:spPr>
      </p:pic>
      <p:sp>
        <p:nvSpPr>
          <p:cNvPr id="6" name="object 2"/>
          <p:cNvSpPr txBox="1"/>
          <p:nvPr/>
        </p:nvSpPr>
        <p:spPr>
          <a:xfrm>
            <a:off x="1385505" y="1400282"/>
            <a:ext cx="16989682" cy="1359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marL="127000" marR="5080" indent="-114935">
              <a:lnSpc>
                <a:spcPts val="11600"/>
              </a:lnSpc>
              <a:spcBef>
                <a:spcPts val="2800"/>
              </a:spcBef>
              <a:defRPr sz="7200">
                <a:solidFill>
                  <a:srgbClr val="990000"/>
                </a:solidFill>
              </a:defRPr>
            </a:lvl1pPr>
          </a:lstStyle>
          <a:p>
            <a:r>
              <a:rPr lang="en-US" dirty="0" smtClean="0">
                <a:latin typeface="+mj-lt"/>
              </a:rPr>
              <a:t>Where in the United States</a:t>
            </a:r>
            <a:endParaRPr dirty="0">
              <a:latin typeface="+mj-lt"/>
            </a:endParaRPr>
          </a:p>
        </p:txBody>
      </p:sp>
      <p:sp>
        <p:nvSpPr>
          <p:cNvPr id="7" name="object 3"/>
          <p:cNvSpPr txBox="1"/>
          <p:nvPr/>
        </p:nvSpPr>
        <p:spPr>
          <a:xfrm>
            <a:off x="1915613" y="2912740"/>
            <a:ext cx="15929465" cy="4132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L="241300" marR="1912620" indent="-228600">
              <a:lnSpc>
                <a:spcPct val="104099"/>
              </a:lnSpc>
              <a:spcBef>
                <a:spcPts val="1400"/>
              </a:spcBef>
              <a:buSzPct val="100000"/>
              <a:buChar char="•"/>
              <a:defRPr sz="43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Earn a decent living?</a:t>
            </a:r>
          </a:p>
          <a:p>
            <a:pPr marL="241300" marR="1912620" lvl="1" indent="-228600">
              <a:lnSpc>
                <a:spcPct val="104099"/>
              </a:lnSpc>
              <a:spcBef>
                <a:spcPts val="1400"/>
              </a:spcBef>
              <a:buSzPct val="100000"/>
              <a:buChar char="•"/>
              <a:defRPr sz="43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Afford to Rent?</a:t>
            </a:r>
          </a:p>
          <a:p>
            <a:pPr marL="241300" marR="1912620" lvl="1" indent="-228600">
              <a:lnSpc>
                <a:spcPct val="104099"/>
              </a:lnSpc>
              <a:spcBef>
                <a:spcPts val="1400"/>
              </a:spcBef>
              <a:buSzPct val="100000"/>
              <a:buChar char="•"/>
              <a:defRPr sz="43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Afford to Buy?</a:t>
            </a:r>
          </a:p>
          <a:p>
            <a:pPr marL="241300" marR="1912620" lvl="1" indent="-228600">
              <a:lnSpc>
                <a:spcPct val="104099"/>
              </a:lnSpc>
              <a:spcBef>
                <a:spcPts val="1400"/>
              </a:spcBef>
              <a:buSzPct val="100000"/>
              <a:buChar char="•"/>
              <a:defRPr sz="43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Or, Afford to Rent or Buy?</a:t>
            </a:r>
            <a:endParaRPr lang="en-US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41300" marR="1912620" lvl="1" indent="-228600">
              <a:lnSpc>
                <a:spcPct val="104099"/>
              </a:lnSpc>
              <a:spcBef>
                <a:spcPts val="1400"/>
              </a:spcBef>
              <a:buSzPct val="100000"/>
              <a:buChar char="•"/>
              <a:defRPr sz="43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68366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62" y="8025186"/>
            <a:ext cx="17935575" cy="29622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8586" y="8453810"/>
            <a:ext cx="2514600" cy="8858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5078" y="235569"/>
            <a:ext cx="1558725" cy="2142844"/>
          </a:xfrm>
          <a:prstGeom prst="rect">
            <a:avLst/>
          </a:prstGeom>
        </p:spPr>
      </p:pic>
      <p:sp>
        <p:nvSpPr>
          <p:cNvPr id="5" name="object 2"/>
          <p:cNvSpPr/>
          <p:nvPr/>
        </p:nvSpPr>
        <p:spPr>
          <a:xfrm>
            <a:off x="706" y="398"/>
            <a:ext cx="374614" cy="11307644"/>
          </a:xfrm>
          <a:prstGeom prst="rect">
            <a:avLst/>
          </a:prstGeom>
          <a:solidFill>
            <a:srgbClr val="000066"/>
          </a:solidFill>
          <a:ln w="12700"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sp>
        <p:nvSpPr>
          <p:cNvPr id="8" name="object 3"/>
          <p:cNvSpPr txBox="1"/>
          <p:nvPr/>
        </p:nvSpPr>
        <p:spPr>
          <a:xfrm>
            <a:off x="1915613" y="2912740"/>
            <a:ext cx="15929465" cy="1555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L="12700" marR="1912620">
              <a:lnSpc>
                <a:spcPct val="104099"/>
              </a:lnSpc>
              <a:spcBef>
                <a:spcPts val="1400"/>
              </a:spcBef>
              <a:buSzPct val="100000"/>
              <a:defRPr sz="43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According to Daniel </a:t>
            </a:r>
            <a:r>
              <a:rPr lang="en-US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Kahneman</a:t>
            </a: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&amp; Angus Deaton: </a:t>
            </a:r>
          </a:p>
          <a:p>
            <a:pPr marL="241300" marR="1912620" lvl="1" indent="-228600">
              <a:lnSpc>
                <a:spcPct val="104099"/>
              </a:lnSpc>
              <a:spcBef>
                <a:spcPts val="1400"/>
              </a:spcBef>
              <a:buSzPct val="100000"/>
              <a:buChar char="•"/>
              <a:defRPr sz="43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object 2"/>
          <p:cNvSpPr txBox="1"/>
          <p:nvPr/>
        </p:nvSpPr>
        <p:spPr>
          <a:xfrm>
            <a:off x="1385505" y="1400282"/>
            <a:ext cx="16989682" cy="1359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marL="127000" marR="5080" indent="-114935">
              <a:lnSpc>
                <a:spcPts val="11600"/>
              </a:lnSpc>
              <a:spcBef>
                <a:spcPts val="2800"/>
              </a:spcBef>
              <a:defRPr sz="7200">
                <a:solidFill>
                  <a:srgbClr val="990000"/>
                </a:solidFill>
              </a:defRPr>
            </a:lvl1pPr>
          </a:lstStyle>
          <a:p>
            <a:r>
              <a:rPr lang="en-US" dirty="0" smtClean="0">
                <a:latin typeface="+mj-lt"/>
              </a:rPr>
              <a:t>Princeton University Study</a:t>
            </a:r>
            <a:endParaRPr dirty="0">
              <a:latin typeface="+mj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75364" y="1659435"/>
            <a:ext cx="590550" cy="6286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39018" y="4123426"/>
            <a:ext cx="15493041" cy="37728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/>
            <a:r>
              <a:rPr lang="en-US" i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“Emotional well-being also rises with log income, but there is no further progress beyond an annual income of </a:t>
            </a:r>
            <a:endParaRPr lang="en-US" i="1" dirty="0" smtClean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en-US" i="1" dirty="0" smtClean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~ </a:t>
            </a:r>
            <a:r>
              <a:rPr lang="en-US" i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$</a:t>
            </a:r>
            <a:r>
              <a:rPr lang="en-US" i="1" dirty="0" smtClean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75,000….</a:t>
            </a:r>
          </a:p>
          <a:p>
            <a:pPr algn="ctr"/>
            <a:r>
              <a:rPr lang="en-US" i="1" dirty="0" smtClean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High incomes don’t bring you happiness, but they do bring you a life you think is better</a:t>
            </a:r>
            <a:r>
              <a:rPr lang="en-US" i="1" dirty="0" smtClean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”</a:t>
            </a:r>
            <a:endParaRPr kumimoji="0" lang="en-US" sz="5200" b="0" i="1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alibri Light" panose="020F0302020204030204" pitchFamily="34" charset="0"/>
              <a:cs typeface="Calibri Light" panose="020F0302020204030204" pitchFamily="34" charset="0"/>
              <a:sym typeface="Playfair Display Bold"/>
            </a:endParaRPr>
          </a:p>
        </p:txBody>
      </p:sp>
    </p:spTree>
    <p:extLst>
      <p:ext uri="{BB962C8B-B14F-4D97-AF65-F5344CB8AC3E}">
        <p14:creationId xmlns:p14="http://schemas.microsoft.com/office/powerpoint/2010/main" val="1833718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62" y="8025186"/>
            <a:ext cx="17935575" cy="29622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8586" y="8453810"/>
            <a:ext cx="2514600" cy="8858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5078" y="235569"/>
            <a:ext cx="1558725" cy="2142844"/>
          </a:xfrm>
          <a:prstGeom prst="rect">
            <a:avLst/>
          </a:prstGeom>
        </p:spPr>
      </p:pic>
      <p:sp>
        <p:nvSpPr>
          <p:cNvPr id="5" name="object 2"/>
          <p:cNvSpPr/>
          <p:nvPr/>
        </p:nvSpPr>
        <p:spPr>
          <a:xfrm>
            <a:off x="706" y="398"/>
            <a:ext cx="374614" cy="11307644"/>
          </a:xfrm>
          <a:prstGeom prst="rect">
            <a:avLst/>
          </a:prstGeom>
          <a:solidFill>
            <a:srgbClr val="000066"/>
          </a:solidFill>
          <a:ln w="12700"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sp>
        <p:nvSpPr>
          <p:cNvPr id="8" name="object 3"/>
          <p:cNvSpPr txBox="1"/>
          <p:nvPr/>
        </p:nvSpPr>
        <p:spPr>
          <a:xfrm>
            <a:off x="1915613" y="2912740"/>
            <a:ext cx="15929465" cy="39796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L="241300" marR="1912620" indent="-228600">
              <a:lnSpc>
                <a:spcPct val="104099"/>
              </a:lnSpc>
              <a:spcBef>
                <a:spcPts val="1400"/>
              </a:spcBef>
              <a:buSzPct val="100000"/>
              <a:buChar char="•"/>
              <a:defRPr sz="43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Nerd Wallet &amp; Bankrate.com recommend 36% of your gross income</a:t>
            </a:r>
          </a:p>
          <a:p>
            <a:pPr marL="241300" marR="1912620" lvl="2" indent="-228600">
              <a:lnSpc>
                <a:spcPct val="104099"/>
              </a:lnSpc>
              <a:spcBef>
                <a:spcPts val="1400"/>
              </a:spcBef>
              <a:buSzPct val="100000"/>
              <a:buChar char="•"/>
              <a:defRPr sz="43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Annual Income: $75,000</a:t>
            </a:r>
          </a:p>
          <a:p>
            <a:pPr marL="241300" marR="1912620" lvl="2" indent="-228600">
              <a:lnSpc>
                <a:spcPct val="104099"/>
              </a:lnSpc>
              <a:spcBef>
                <a:spcPts val="1400"/>
              </a:spcBef>
              <a:buSzPct val="100000"/>
              <a:buChar char="•"/>
              <a:defRPr sz="43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Affordable </a:t>
            </a: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Home Amount: $300K </a:t>
            </a:r>
          </a:p>
          <a:p>
            <a:pPr marL="241300" marR="1912620" lvl="1" indent="-228600">
              <a:lnSpc>
                <a:spcPct val="104099"/>
              </a:lnSpc>
              <a:spcBef>
                <a:spcPts val="1400"/>
              </a:spcBef>
              <a:buSzPct val="100000"/>
              <a:buChar char="•"/>
              <a:defRPr sz="43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object 2"/>
          <p:cNvSpPr txBox="1"/>
          <p:nvPr/>
        </p:nvSpPr>
        <p:spPr>
          <a:xfrm>
            <a:off x="1385505" y="1400282"/>
            <a:ext cx="16989682" cy="1359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marL="127000" marR="5080" indent="-114935">
              <a:lnSpc>
                <a:spcPts val="11600"/>
              </a:lnSpc>
              <a:spcBef>
                <a:spcPts val="2800"/>
              </a:spcBef>
              <a:defRPr sz="7200">
                <a:solidFill>
                  <a:srgbClr val="990000"/>
                </a:solidFill>
              </a:defRPr>
            </a:lvl1pPr>
          </a:lstStyle>
          <a:p>
            <a:r>
              <a:rPr lang="en-US" dirty="0" smtClean="0">
                <a:latin typeface="+mj-lt"/>
                <a:cs typeface="Calibri Light" panose="020F0302020204030204" pitchFamily="34" charset="0"/>
              </a:rPr>
              <a:t>How much house can I afford?</a:t>
            </a:r>
            <a:endParaRPr dirty="0">
              <a:latin typeface="+mj-lt"/>
              <a:cs typeface="Calibri Light" panose="020F03020202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59107" y="1590063"/>
            <a:ext cx="5905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636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62" y="8025186"/>
            <a:ext cx="17935575" cy="29622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8586" y="8453810"/>
            <a:ext cx="2514600" cy="8858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5078" y="235569"/>
            <a:ext cx="1558725" cy="2142844"/>
          </a:xfrm>
          <a:prstGeom prst="rect">
            <a:avLst/>
          </a:prstGeom>
        </p:spPr>
      </p:pic>
      <p:sp>
        <p:nvSpPr>
          <p:cNvPr id="5" name="object 2"/>
          <p:cNvSpPr/>
          <p:nvPr/>
        </p:nvSpPr>
        <p:spPr>
          <a:xfrm>
            <a:off x="706" y="398"/>
            <a:ext cx="374614" cy="11307644"/>
          </a:xfrm>
          <a:prstGeom prst="rect">
            <a:avLst/>
          </a:prstGeom>
          <a:solidFill>
            <a:srgbClr val="000066"/>
          </a:solidFill>
          <a:ln w="12700"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sp>
        <p:nvSpPr>
          <p:cNvPr id="8" name="object 3"/>
          <p:cNvSpPr txBox="1"/>
          <p:nvPr/>
        </p:nvSpPr>
        <p:spPr>
          <a:xfrm>
            <a:off x="1915613" y="2912740"/>
            <a:ext cx="15929465" cy="50268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L="241300" marR="1912620" indent="-228600">
              <a:lnSpc>
                <a:spcPct val="104099"/>
              </a:lnSpc>
              <a:spcBef>
                <a:spcPts val="1400"/>
              </a:spcBef>
              <a:buSzPct val="100000"/>
              <a:buChar char="•"/>
              <a:defRPr sz="43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en-US" dirty="0" smtClean="0">
                <a:latin typeface="+mj-lt"/>
              </a:rPr>
              <a:t> Median Income by City/Metropolitan Area &gt;= $75K </a:t>
            </a:r>
            <a:endParaRPr dirty="0">
              <a:latin typeface="+mj-lt"/>
            </a:endParaRPr>
          </a:p>
          <a:p>
            <a:pPr marL="241300" marR="1912620" indent="-228600">
              <a:lnSpc>
                <a:spcPct val="104099"/>
              </a:lnSpc>
              <a:spcBef>
                <a:spcPts val="1400"/>
              </a:spcBef>
              <a:buSzPct val="100000"/>
              <a:buChar char="•"/>
              <a:defRPr sz="43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en-US" dirty="0" smtClean="0">
                <a:latin typeface="+mj-lt"/>
              </a:rPr>
              <a:t> Home Sale Prices by City</a:t>
            </a:r>
            <a:endParaRPr dirty="0">
              <a:latin typeface="+mj-lt"/>
            </a:endParaRPr>
          </a:p>
          <a:p>
            <a:pPr marL="241300" marR="1912620" indent="-228600">
              <a:lnSpc>
                <a:spcPct val="104099"/>
              </a:lnSpc>
              <a:spcBef>
                <a:spcPts val="1400"/>
              </a:spcBef>
              <a:buSzPct val="100000"/>
              <a:buChar char="•"/>
              <a:defRPr sz="43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en-US" dirty="0" smtClean="0">
                <a:latin typeface="+mj-lt"/>
              </a:rPr>
              <a:t> Home Sale Price to Income Ratio by City</a:t>
            </a:r>
            <a:endParaRPr dirty="0">
              <a:latin typeface="+mj-lt"/>
            </a:endParaRPr>
          </a:p>
          <a:p>
            <a:pPr marL="241300" marR="1912620" indent="-228600">
              <a:lnSpc>
                <a:spcPct val="104099"/>
              </a:lnSpc>
              <a:spcBef>
                <a:spcPts val="1400"/>
              </a:spcBef>
              <a:buSzPct val="100000"/>
              <a:buChar char="•"/>
              <a:defRPr sz="43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en-US" dirty="0" smtClean="0">
                <a:latin typeface="+mj-lt"/>
              </a:rPr>
              <a:t> Rent to Income Ratio by City</a:t>
            </a:r>
          </a:p>
          <a:p>
            <a:pPr marL="241300" marR="1912620" indent="-228600">
              <a:lnSpc>
                <a:spcPct val="104099"/>
              </a:lnSpc>
              <a:spcBef>
                <a:spcPts val="1400"/>
              </a:spcBef>
              <a:buSzPct val="100000"/>
              <a:buChar char="•"/>
              <a:defRPr sz="43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Mortgage to Income Ratio by City</a:t>
            </a:r>
          </a:p>
          <a:p>
            <a:pPr marL="241300" marR="1912620" indent="-228600">
              <a:lnSpc>
                <a:spcPct val="104099"/>
              </a:lnSpc>
              <a:spcBef>
                <a:spcPts val="1400"/>
              </a:spcBef>
              <a:buSzPct val="100000"/>
              <a:buChar char="•"/>
              <a:defRPr sz="43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en-US" dirty="0">
                <a:latin typeface="+mj-lt"/>
              </a:rPr>
              <a:t> </a:t>
            </a:r>
            <a:r>
              <a:rPr lang="en-US" b="1" dirty="0" smtClean="0">
                <a:latin typeface="+mj-lt"/>
              </a:rPr>
              <a:t>March Data (most recent is March 2018)</a:t>
            </a:r>
            <a:endParaRPr b="1" dirty="0">
              <a:latin typeface="+mj-lt"/>
            </a:endParaRPr>
          </a:p>
        </p:txBody>
      </p:sp>
      <p:sp>
        <p:nvSpPr>
          <p:cNvPr id="9" name="object 2"/>
          <p:cNvSpPr txBox="1"/>
          <p:nvPr/>
        </p:nvSpPr>
        <p:spPr>
          <a:xfrm>
            <a:off x="1385505" y="1400282"/>
            <a:ext cx="16989682" cy="1359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marL="127000" marR="5080" indent="-114935">
              <a:lnSpc>
                <a:spcPts val="11600"/>
              </a:lnSpc>
              <a:spcBef>
                <a:spcPts val="2800"/>
              </a:spcBef>
              <a:defRPr sz="7200">
                <a:solidFill>
                  <a:srgbClr val="990000"/>
                </a:solidFill>
              </a:defRPr>
            </a:lvl1pPr>
          </a:lstStyle>
          <a:p>
            <a:r>
              <a:rPr lang="en-US" dirty="0" smtClean="0">
                <a:latin typeface="+mj-lt"/>
              </a:rPr>
              <a:t>Data Used</a:t>
            </a:r>
            <a:endParaRPr dirty="0">
              <a:latin typeface="+mj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03710" y="2681534"/>
            <a:ext cx="2181661" cy="196263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22529" y="4879880"/>
            <a:ext cx="1944021" cy="19261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81974" y="1822812"/>
            <a:ext cx="53340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8896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929" y="2050831"/>
            <a:ext cx="13867693" cy="9095270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706" y="398"/>
            <a:ext cx="374614" cy="11307644"/>
          </a:xfrm>
          <a:prstGeom prst="rect">
            <a:avLst/>
          </a:prstGeom>
          <a:solidFill>
            <a:srgbClr val="000066"/>
          </a:solidFill>
          <a:ln w="12700"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1533629" y="854350"/>
            <a:ext cx="17603217" cy="7976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26 US Cities have average annual income of $75K or more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8860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62" y="8025186"/>
            <a:ext cx="17935575" cy="29622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8586" y="8453810"/>
            <a:ext cx="2514600" cy="8858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5078" y="235569"/>
            <a:ext cx="1558725" cy="2142844"/>
          </a:xfrm>
          <a:prstGeom prst="rect">
            <a:avLst/>
          </a:prstGeom>
        </p:spPr>
      </p:pic>
      <p:sp>
        <p:nvSpPr>
          <p:cNvPr id="5" name="object 2"/>
          <p:cNvSpPr/>
          <p:nvPr/>
        </p:nvSpPr>
        <p:spPr>
          <a:xfrm>
            <a:off x="706" y="398"/>
            <a:ext cx="374614" cy="11307644"/>
          </a:xfrm>
          <a:prstGeom prst="rect">
            <a:avLst/>
          </a:prstGeom>
          <a:solidFill>
            <a:srgbClr val="000066"/>
          </a:solidFill>
          <a:ln w="12700"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sp>
        <p:nvSpPr>
          <p:cNvPr id="8" name="object 3"/>
          <p:cNvSpPr txBox="1"/>
          <p:nvPr/>
        </p:nvSpPr>
        <p:spPr>
          <a:xfrm>
            <a:off x="1915613" y="2912740"/>
            <a:ext cx="15929465" cy="661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L="241300" marR="1912620" lvl="1" indent="-228600">
              <a:lnSpc>
                <a:spcPct val="104099"/>
              </a:lnSpc>
              <a:spcBef>
                <a:spcPts val="1400"/>
              </a:spcBef>
              <a:buSzPct val="100000"/>
              <a:buChar char="•"/>
              <a:defRPr sz="43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object 2"/>
          <p:cNvSpPr txBox="1"/>
          <p:nvPr/>
        </p:nvSpPr>
        <p:spPr>
          <a:xfrm>
            <a:off x="2747377" y="4001648"/>
            <a:ext cx="16989682" cy="178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marL="127000" marR="5080" indent="-114935">
              <a:lnSpc>
                <a:spcPts val="11600"/>
              </a:lnSpc>
              <a:spcBef>
                <a:spcPts val="2800"/>
              </a:spcBef>
              <a:defRPr sz="7200">
                <a:solidFill>
                  <a:srgbClr val="990000"/>
                </a:solidFill>
              </a:defRPr>
            </a:lvl1pPr>
          </a:lstStyle>
          <a:p>
            <a:r>
              <a:rPr lang="en-US" sz="19900" dirty="0" smtClean="0">
                <a:latin typeface="+mj-lt"/>
                <a:cs typeface="Calibri Light" panose="020F0302020204030204" pitchFamily="34" charset="0"/>
              </a:rPr>
              <a:t>Rent vs. Buy?</a:t>
            </a:r>
            <a:endParaRPr sz="19900" dirty="0">
              <a:latin typeface="+mj-lt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5120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62" y="8025186"/>
            <a:ext cx="17935575" cy="29622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879" y="365501"/>
            <a:ext cx="12395375" cy="970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0035" y="1526699"/>
            <a:ext cx="1944021" cy="1926104"/>
          </a:xfrm>
          <a:prstGeom prst="rect">
            <a:avLst/>
          </a:prstGeom>
        </p:spPr>
      </p:pic>
      <p:sp>
        <p:nvSpPr>
          <p:cNvPr id="2" name="Striped Right Arrow 1"/>
          <p:cNvSpPr/>
          <p:nvPr/>
        </p:nvSpPr>
        <p:spPr>
          <a:xfrm>
            <a:off x="531235" y="6918954"/>
            <a:ext cx="3190672" cy="992221"/>
          </a:xfrm>
          <a:prstGeom prst="striped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Roboto Thin"/>
            </a:endParaRPr>
          </a:p>
        </p:txBody>
      </p:sp>
    </p:spTree>
    <p:extLst>
      <p:ext uri="{BB962C8B-B14F-4D97-AF65-F5344CB8AC3E}">
        <p14:creationId xmlns:p14="http://schemas.microsoft.com/office/powerpoint/2010/main" val="12903217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Roboto Thi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5079" indent="0" algn="l" defTabSz="914400" rtl="0" fontAlgn="auto" latinLnBrk="0" hangingPunct="0">
          <a:lnSpc>
            <a:spcPts val="5500"/>
          </a:lnSpc>
          <a:spcBef>
            <a:spcPts val="400"/>
          </a:spcBef>
          <a:spcAft>
            <a:spcPts val="0"/>
          </a:spcAft>
          <a:buClrTx/>
          <a:buSzTx/>
          <a:buFontTx/>
          <a:buNone/>
          <a:tabLst>
            <a:tab pos="9042400" algn="l"/>
          </a:tabLst>
          <a:defRPr kumimoji="0" sz="5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layfair Display Bold"/>
            <a:ea typeface="Playfair Display Bold"/>
            <a:cs typeface="Playfair Display Bold"/>
            <a:sym typeface="Playfair Display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Roboto Thin"/>
        <a:ea typeface="Roboto Thin"/>
        <a:cs typeface="Roboto Thin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Roboto Thi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5079" indent="0" algn="l" defTabSz="914400" rtl="0" fontAlgn="auto" latinLnBrk="0" hangingPunct="0">
          <a:lnSpc>
            <a:spcPts val="5500"/>
          </a:lnSpc>
          <a:spcBef>
            <a:spcPts val="400"/>
          </a:spcBef>
          <a:spcAft>
            <a:spcPts val="0"/>
          </a:spcAft>
          <a:buClrTx/>
          <a:buSzTx/>
          <a:buFontTx/>
          <a:buNone/>
          <a:tabLst>
            <a:tab pos="9042400" algn="l"/>
          </a:tabLst>
          <a:defRPr kumimoji="0" sz="5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layfair Display Bold"/>
            <a:ea typeface="Playfair Display Bold"/>
            <a:cs typeface="Playfair Display Bold"/>
            <a:sym typeface="Playfair Display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365</Words>
  <Application>Microsoft Office PowerPoint</Application>
  <PresentationFormat>Custom</PresentationFormat>
  <Paragraphs>40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Playfair Display Bold</vt:lpstr>
      <vt:lpstr>Roboto Bold</vt:lpstr>
      <vt:lpstr>Roboto Light</vt:lpstr>
      <vt:lpstr>Roboto Thin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Rios, Danica</dc:creator>
  <cp:lastModifiedBy>Rios, Danica</cp:lastModifiedBy>
  <cp:revision>33</cp:revision>
  <dcterms:modified xsi:type="dcterms:W3CDTF">2019-06-14T12:27:52Z</dcterms:modified>
</cp:coreProperties>
</file>