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306" r:id="rId3"/>
    <p:sldId id="307" r:id="rId4"/>
    <p:sldId id="308" r:id="rId5"/>
    <p:sldId id="297" r:id="rId6"/>
    <p:sldId id="304" r:id="rId7"/>
    <p:sldId id="309" r:id="rId8"/>
    <p:sldId id="303" r:id="rId9"/>
    <p:sldId id="311" r:id="rId10"/>
    <p:sldId id="302" r:id="rId11"/>
    <p:sldId id="310" r:id="rId12"/>
    <p:sldId id="298" r:id="rId13"/>
    <p:sldId id="301" r:id="rId14"/>
    <p:sldId id="264" r:id="rId15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5079" indent="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1pPr>
    <a:lvl2pPr marL="0" marR="5079" indent="457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2pPr>
    <a:lvl3pPr marL="0" marR="5079" indent="914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3pPr>
    <a:lvl4pPr marL="0" marR="5079" indent="1371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4pPr>
    <a:lvl5pPr marL="0" marR="5079" indent="18288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5pPr>
    <a:lvl6pPr marL="0" marR="5079" indent="22860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6pPr>
    <a:lvl7pPr marL="0" marR="5079" indent="2743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7pPr>
    <a:lvl8pPr marL="0" marR="5079" indent="3200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8pPr>
    <a:lvl9pPr marL="0" marR="5079" indent="3657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33" d="100"/>
          <a:sy n="33" d="100"/>
        </p:scale>
        <p:origin x="10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Roboto Thin"/>
      </a:defRPr>
    </a:lvl1pPr>
    <a:lvl2pPr indent="228600" latinLnBrk="0">
      <a:defRPr sz="1200">
        <a:latin typeface="+mj-lt"/>
        <a:ea typeface="+mj-ea"/>
        <a:cs typeface="+mj-cs"/>
        <a:sym typeface="Roboto Thin"/>
      </a:defRPr>
    </a:lvl2pPr>
    <a:lvl3pPr indent="457200" latinLnBrk="0">
      <a:defRPr sz="1200">
        <a:latin typeface="+mj-lt"/>
        <a:ea typeface="+mj-ea"/>
        <a:cs typeface="+mj-cs"/>
        <a:sym typeface="Roboto Thin"/>
      </a:defRPr>
    </a:lvl3pPr>
    <a:lvl4pPr indent="685800" latinLnBrk="0">
      <a:defRPr sz="1200">
        <a:latin typeface="+mj-lt"/>
        <a:ea typeface="+mj-ea"/>
        <a:cs typeface="+mj-cs"/>
        <a:sym typeface="Roboto Thin"/>
      </a:defRPr>
    </a:lvl4pPr>
    <a:lvl5pPr indent="914400" latinLnBrk="0">
      <a:defRPr sz="1200">
        <a:latin typeface="+mj-lt"/>
        <a:ea typeface="+mj-ea"/>
        <a:cs typeface="+mj-cs"/>
        <a:sym typeface="Roboto Thin"/>
      </a:defRPr>
    </a:lvl5pPr>
    <a:lvl6pPr indent="1143000" latinLnBrk="0">
      <a:defRPr sz="1200">
        <a:latin typeface="+mj-lt"/>
        <a:ea typeface="+mj-ea"/>
        <a:cs typeface="+mj-cs"/>
        <a:sym typeface="Roboto Thin"/>
      </a:defRPr>
    </a:lvl6pPr>
    <a:lvl7pPr indent="1371600" latinLnBrk="0">
      <a:defRPr sz="1200">
        <a:latin typeface="+mj-lt"/>
        <a:ea typeface="+mj-ea"/>
        <a:cs typeface="+mj-cs"/>
        <a:sym typeface="Roboto Thin"/>
      </a:defRPr>
    </a:lvl7pPr>
    <a:lvl8pPr indent="1600200" latinLnBrk="0">
      <a:defRPr sz="1200">
        <a:latin typeface="+mj-lt"/>
        <a:ea typeface="+mj-ea"/>
        <a:cs typeface="+mj-cs"/>
        <a:sym typeface="Roboto Thin"/>
      </a:defRPr>
    </a:lvl8pPr>
    <a:lvl9pPr indent="1828800" latinLnBrk="0">
      <a:defRPr sz="1200">
        <a:latin typeface="+mj-lt"/>
        <a:ea typeface="+mj-ea"/>
        <a:cs typeface="+mj-cs"/>
        <a:sym typeface="Roboto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737769" y="2853096"/>
            <a:ext cx="12628561" cy="55791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object 2"/>
          <p:cNvSpPr/>
          <p:nvPr/>
        </p:nvSpPr>
        <p:spPr>
          <a:xfrm>
            <a:off x="779" y="-2322"/>
            <a:ext cx="20102542" cy="1130764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3365443" y="9682762"/>
            <a:ext cx="884486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4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2800" cap="all">
                <a:latin typeface="Roboto Bold"/>
                <a:ea typeface="Roboto Bold"/>
                <a:cs typeface="Roboto Bold"/>
                <a:sym typeface="Roboto Bold"/>
              </a:rPr>
              <a:t>school of professional &amp; continuing studies</a:t>
            </a:r>
            <a:r>
              <a:t> </a:t>
            </a:r>
            <a:r>
              <a:rPr sz="2000"/>
              <a:t>PROGRAM, MEETING, CLASS, CENTER OR INSTITUTE NAME</a:t>
            </a:r>
          </a:p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DATE OF PRESENTATION, MEETING OR CLASS</a:t>
            </a:r>
          </a:p>
        </p:txBody>
      </p:sp>
      <p:sp>
        <p:nvSpPr>
          <p:cNvPr id="19" name="object 39"/>
          <p:cNvSpPr/>
          <p:nvPr/>
        </p:nvSpPr>
        <p:spPr>
          <a:xfrm>
            <a:off x="15842974" y="4350391"/>
            <a:ext cx="4260336" cy="695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20" name="object 2"/>
          <p:cNvSpPr/>
          <p:nvPr/>
        </p:nvSpPr>
        <p:spPr>
          <a:xfrm>
            <a:off x="-6400094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-776842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"/>
          <p:cNvSpPr/>
          <p:nvPr/>
        </p:nvSpPr>
        <p:spPr>
          <a:xfrm>
            <a:off x="-95250" y="56515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3" name="UR4c_R.pdf" descr="UR4c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7871" y="9421425"/>
            <a:ext cx="1391429" cy="16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"/>
          <p:cNvSpPr txBox="1"/>
          <p:nvPr/>
        </p:nvSpPr>
        <p:spPr>
          <a:xfrm>
            <a:off x="3365443" y="3951846"/>
            <a:ext cx="3158237" cy="212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3" name="object 2"/>
          <p:cNvSpPr txBox="1"/>
          <p:nvPr/>
        </p:nvSpPr>
        <p:spPr>
          <a:xfrm>
            <a:off x="741307" y="674177"/>
            <a:ext cx="2801622" cy="682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3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4" name="object 3"/>
          <p:cNvSpPr txBox="1"/>
          <p:nvPr/>
        </p:nvSpPr>
        <p:spPr>
          <a:xfrm>
            <a:off x="1915613" y="3065140"/>
            <a:ext cx="15929465" cy="723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5" name="object 2"/>
          <p:cNvSpPr txBox="1"/>
          <p:nvPr/>
        </p:nvSpPr>
        <p:spPr>
          <a:xfrm>
            <a:off x="1385505" y="1552682"/>
            <a:ext cx="12797156" cy="1408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61" name="object 3"/>
          <p:cNvSpPr txBox="1"/>
          <p:nvPr/>
        </p:nvSpPr>
        <p:spPr>
          <a:xfrm>
            <a:off x="4123811" y="6436292"/>
            <a:ext cx="11049359" cy="2032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62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5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741961" y="674528"/>
            <a:ext cx="3949368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3600" spc="-113">
                <a:solidFill>
                  <a:srgbClr val="B232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74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5" name="object 3"/>
          <p:cNvSpPr/>
          <p:nvPr/>
        </p:nvSpPr>
        <p:spPr>
          <a:xfrm>
            <a:off x="17529089" y="7104023"/>
            <a:ext cx="2574222" cy="4204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6" name="Group"/>
          <p:cNvSpPr/>
          <p:nvPr/>
        </p:nvSpPr>
        <p:spPr>
          <a:xfrm>
            <a:off x="2433886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7" name="Group"/>
          <p:cNvSpPr/>
          <p:nvPr/>
        </p:nvSpPr>
        <p:spPr>
          <a:xfrm>
            <a:off x="11253550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8" name="Name"/>
          <p:cNvSpPr txBox="1"/>
          <p:nvPr/>
        </p:nvSpPr>
        <p:spPr>
          <a:xfrm>
            <a:off x="13303191" y="3747057"/>
            <a:ext cx="1840332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79" name="Name"/>
          <p:cNvSpPr txBox="1"/>
          <p:nvPr/>
        </p:nvSpPr>
        <p:spPr>
          <a:xfrm>
            <a:off x="4616391" y="3747057"/>
            <a:ext cx="1840333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80" name="Position/title"/>
          <p:cNvSpPr txBox="1"/>
          <p:nvPr/>
        </p:nvSpPr>
        <p:spPr>
          <a:xfrm>
            <a:off x="13303191" y="4636057"/>
            <a:ext cx="1719223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1" name="Position/title"/>
          <p:cNvSpPr txBox="1"/>
          <p:nvPr/>
        </p:nvSpPr>
        <p:spPr>
          <a:xfrm>
            <a:off x="4616391" y="4636057"/>
            <a:ext cx="1719224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2" name="Text"/>
          <p:cNvSpPr txBox="1"/>
          <p:nvPr/>
        </p:nvSpPr>
        <p:spPr>
          <a:xfrm>
            <a:off x="2624316" y="1994529"/>
            <a:ext cx="14855468" cy="8261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ts val="5600"/>
              </a:lnSpc>
              <a:defRPr>
                <a:solidFill>
                  <a:srgbClr val="C32032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/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grpSp>
        <p:nvGrpSpPr>
          <p:cNvPr id="93" name="Group"/>
          <p:cNvGrpSpPr/>
          <p:nvPr/>
        </p:nvGrpSpPr>
        <p:grpSpPr>
          <a:xfrm>
            <a:off x="4392116" y="3165849"/>
            <a:ext cx="2023468" cy="2217915"/>
            <a:chOff x="0" y="-182306"/>
            <a:chExt cx="2023467" cy="2217914"/>
          </a:xfrm>
        </p:grpSpPr>
        <p:sp>
          <p:nvSpPr>
            <p:cNvPr id="91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4" name="Text"/>
          <p:cNvSpPr txBox="1"/>
          <p:nvPr/>
        </p:nvSpPr>
        <p:spPr>
          <a:xfrm>
            <a:off x="4169944" y="5713730"/>
            <a:ext cx="2467812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5" name="Text"/>
          <p:cNvSpPr txBox="1"/>
          <p:nvPr/>
        </p:nvSpPr>
        <p:spPr>
          <a:xfrm>
            <a:off x="13466343" y="5713730"/>
            <a:ext cx="2467813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6" name="Text"/>
          <p:cNvSpPr txBox="1"/>
          <p:nvPr/>
        </p:nvSpPr>
        <p:spPr>
          <a:xfrm>
            <a:off x="8665150" y="5713730"/>
            <a:ext cx="2773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grpSp>
        <p:nvGrpSpPr>
          <p:cNvPr id="99" name="Group"/>
          <p:cNvGrpSpPr/>
          <p:nvPr/>
        </p:nvGrpSpPr>
        <p:grpSpPr>
          <a:xfrm>
            <a:off x="9040316" y="3165849"/>
            <a:ext cx="2023468" cy="2217915"/>
            <a:chOff x="0" y="-182306"/>
            <a:chExt cx="2023467" cy="2217914"/>
          </a:xfrm>
        </p:grpSpPr>
        <p:sp>
          <p:nvSpPr>
            <p:cNvPr id="97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8" name="2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628602" y="3092926"/>
            <a:ext cx="2023468" cy="2290838"/>
            <a:chOff x="0" y="-255229"/>
            <a:chExt cx="2023467" cy="2290836"/>
          </a:xfrm>
        </p:grpSpPr>
        <p:sp>
          <p:nvSpPr>
            <p:cNvPr id="100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101" name="3"/>
            <p:cNvSpPr txBox="1"/>
            <p:nvPr/>
          </p:nvSpPr>
          <p:spPr>
            <a:xfrm>
              <a:off x="669264" y="-255230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3" name="Text"/>
          <p:cNvSpPr txBox="1"/>
          <p:nvPr/>
        </p:nvSpPr>
        <p:spPr>
          <a:xfrm>
            <a:off x="912396" y="1806847"/>
            <a:ext cx="18279308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63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" name="object 2"/>
          <p:cNvSpPr txBox="1"/>
          <p:nvPr/>
        </p:nvSpPr>
        <p:spPr>
          <a:xfrm>
            <a:off x="741307" y="674177"/>
            <a:ext cx="2801622" cy="6482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2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11" y="2395998"/>
            <a:ext cx="18147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t>Today’s Agenda</a:t>
            </a:r>
          </a:p>
        </p:txBody>
      </p:sp>
      <p:sp>
        <p:nvSpPr>
          <p:cNvPr id="4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L="241300" marR="0" indent="-228600">
              <a:lnSpc>
                <a:spcPct val="130000"/>
              </a:lnSpc>
              <a:spcBef>
                <a:spcPts val="0"/>
              </a:spcBef>
              <a:buSzPct val="100000"/>
              <a:buChar char="•"/>
              <a:tabLst/>
              <a:defRPr sz="4200"/>
            </a:pPr>
            <a:endParaRPr/>
          </a:p>
        </p:txBody>
      </p:sp>
      <p:pic>
        <p:nvPicPr>
          <p:cNvPr id="6" name="SPCS_4cRev.pdf" descr="SPCS_4cRev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0807" y="10517695"/>
            <a:ext cx="268090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Roboto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ligh89/RealEstate_Project1/blob/master/affordabilityanalysi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 dirty="0"/>
          </a:p>
        </p:txBody>
      </p:sp>
      <p:sp>
        <p:nvSpPr>
          <p:cNvPr id="132" name="object 3"/>
          <p:cNvSpPr txBox="1"/>
          <p:nvPr/>
        </p:nvSpPr>
        <p:spPr>
          <a:xfrm>
            <a:off x="2925910" y="6615586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Real Estate Analysis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36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3"/>
          <p:cNvSpPr txBox="1"/>
          <p:nvPr/>
        </p:nvSpPr>
        <p:spPr>
          <a:xfrm>
            <a:off x="4475789" y="8038682"/>
            <a:ext cx="14927687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Zillow Data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Danica Rios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Daniel 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Ghaffarian</a:t>
            </a:r>
            <a:endParaRPr lang="en-US" sz="4400" dirty="0" smtClean="0">
              <a:latin typeface="+mj-lt"/>
              <a:cs typeface="Calibri Light" panose="020F0302020204030204" pitchFamily="34" charset="0"/>
            </a:endParaRP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Anusha</a:t>
            </a:r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4400" dirty="0">
                <a:latin typeface="+mj-lt"/>
                <a:cs typeface="Calibri Light" panose="020F0302020204030204" pitchFamily="34" charset="0"/>
              </a:rPr>
              <a:t>Ramachandran</a:t>
            </a:r>
            <a:endParaRPr sz="4400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293722"/>
            <a:ext cx="4596494" cy="6321864"/>
          </a:xfrm>
          <a:prstGeom prst="rect">
            <a:avLst/>
          </a:prstGeom>
        </p:spPr>
      </p:pic>
      <p:pic>
        <p:nvPicPr>
          <p:cNvPr id="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054579" y="2033903"/>
            <a:ext cx="12861219" cy="12856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297" y="5924056"/>
            <a:ext cx="251460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83" y="268677"/>
            <a:ext cx="11497288" cy="9168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1606" y="859955"/>
            <a:ext cx="2181661" cy="1962636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504387" y="7172007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66531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428" y="859954"/>
            <a:ext cx="2181661" cy="1962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4" y="859954"/>
            <a:ext cx="12457642" cy="89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7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</a:t>
            </a:r>
            <a:r>
              <a:rPr lang="en-US" sz="4200" dirty="0" smtClean="0">
                <a:latin typeface="+mj-lt"/>
              </a:rPr>
              <a:t>Although income has increased significantly in certain cities like San Francisco and San Jose, renting AND purchasing a home over the last 10 years has become unaffordable overall in California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200" dirty="0">
                <a:latin typeface="+mj-lt"/>
              </a:rPr>
              <a:t> In certain cities like New York and Washington, D.C., home prices have increased </a:t>
            </a:r>
            <a:r>
              <a:rPr lang="en-US" sz="4200" dirty="0" smtClean="0">
                <a:latin typeface="+mj-lt"/>
              </a:rPr>
              <a:t>but </a:t>
            </a:r>
            <a:r>
              <a:rPr lang="en-US" sz="4200" dirty="0">
                <a:latin typeface="+mj-lt"/>
              </a:rPr>
              <a:t>rent </a:t>
            </a:r>
            <a:r>
              <a:rPr lang="en-US" sz="4200" dirty="0" smtClean="0">
                <a:latin typeface="+mj-lt"/>
              </a:rPr>
              <a:t>increases have </a:t>
            </a:r>
            <a:r>
              <a:rPr lang="en-US" sz="4200" dirty="0">
                <a:latin typeface="+mj-lt"/>
              </a:rPr>
              <a:t>stayed fairly flat. Therefore, it’s better to rent in those markets than </a:t>
            </a:r>
            <a:r>
              <a:rPr lang="en-US" sz="4200" dirty="0" smtClean="0">
                <a:latin typeface="+mj-lt"/>
              </a:rPr>
              <a:t>it us to </a:t>
            </a:r>
            <a:r>
              <a:rPr lang="en-US" sz="4200" dirty="0">
                <a:latin typeface="+mj-lt"/>
              </a:rPr>
              <a:t>buy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Findings</a:t>
            </a:r>
            <a:endParaRPr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5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 smtClean="0"/>
              <a:t> Our data doesn’t consider gentrification. That is, are incomes increasing because companies are paying more or are higher earners moving into these areas? Or both?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property taxes, insurance and HOAs, which significantly increases the cost of owning a home in places like New York and New Jersey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income taxes, which are significantly higher in cities like New York and San Francisco and are nonexistent in Austin, Texas and Seattle, Washington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79" name="object 3"/>
          <p:cNvSpPr txBox="1"/>
          <p:nvPr/>
        </p:nvSpPr>
        <p:spPr>
          <a:xfrm>
            <a:off x="2953917" y="6648573"/>
            <a:ext cx="17113539" cy="1778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0500"/>
            </a:pPr>
            <a:endParaRPr/>
          </a:p>
        </p:txBody>
      </p:sp>
      <p:sp>
        <p:nvSpPr>
          <p:cNvPr id="180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3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/>
          <p:cNvSpPr txBox="1"/>
          <p:nvPr/>
        </p:nvSpPr>
        <p:spPr>
          <a:xfrm>
            <a:off x="2925910" y="4087539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algn="ctr"/>
            <a:r>
              <a:rPr lang="en-US" dirty="0" smtClean="0"/>
              <a:t>Questions?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462404" y="5388138"/>
            <a:ext cx="766640" cy="7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2" name="object 3"/>
          <p:cNvSpPr txBox="1"/>
          <p:nvPr/>
        </p:nvSpPr>
        <p:spPr>
          <a:xfrm>
            <a:off x="669411" y="2521501"/>
            <a:ext cx="18147137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rPr dirty="0">
                <a:latin typeface="+mj-lt"/>
                <a:cs typeface="Calibri Light" panose="020F0302020204030204" pitchFamily="34" charset="0"/>
              </a:rPr>
              <a:t>Today’s Agenda</a:t>
            </a:r>
          </a:p>
        </p:txBody>
      </p:sp>
      <p:sp>
        <p:nvSpPr>
          <p:cNvPr id="163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4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R="0" indent="12700">
              <a:lnSpc>
                <a:spcPct val="130000"/>
              </a:lnSpc>
              <a:spcBef>
                <a:spcPts val="0"/>
              </a:spcBef>
              <a:tabLst/>
              <a:defRPr sz="4200"/>
            </a:pPr>
            <a:endParaRPr/>
          </a:p>
        </p:txBody>
      </p:sp>
      <p:pic>
        <p:nvPicPr>
          <p:cNvPr id="165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bject 3"/>
          <p:cNvSpPr txBox="1"/>
          <p:nvPr/>
        </p:nvSpPr>
        <p:spPr>
          <a:xfrm>
            <a:off x="1887865" y="4334569"/>
            <a:ext cx="1492768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Describe Data Exploration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Showcase </a:t>
            </a: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Visualizations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Overview </a:t>
            </a: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of Summary</a:t>
            </a:r>
          </a:p>
        </p:txBody>
      </p:sp>
    </p:spTree>
    <p:extLst>
      <p:ext uri="{BB962C8B-B14F-4D97-AF65-F5344CB8AC3E}">
        <p14:creationId xmlns:p14="http://schemas.microsoft.com/office/powerpoint/2010/main" val="103926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155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2700" marR="1912620">
              <a:lnSpc>
                <a:spcPct val="104099"/>
              </a:lnSpc>
              <a:spcBef>
                <a:spcPts val="1400"/>
              </a:spcBef>
              <a:buSzPct val="100000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Daniel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Kahneman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&amp; Angus Deaton: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Princeton University Study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64" y="1659435"/>
            <a:ext cx="590550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018" y="4606506"/>
            <a:ext cx="15493041" cy="231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“Emotional well-being also rises with log income, but there is no further progress beyond an annual income of </a:t>
            </a:r>
            <a:endParaRPr lang="en-US" i="1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 </a:t>
            </a:r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$75,000”</a:t>
            </a:r>
            <a:endParaRPr kumimoji="0" lang="en-US" sz="5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7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4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Nerd Wallet &amp; Bankrate.com recommend 36% of your gross income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Income: $75,000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Mortgage Payment: $1,750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Affordable Home Amount: $300K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How much house can I afford?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107" y="1590063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02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Median Income by City/Metropolitan </a:t>
            </a:r>
            <a:r>
              <a:rPr lang="en-US" dirty="0" smtClean="0">
                <a:latin typeface="+mj-lt"/>
              </a:rPr>
              <a:t>Area &gt;= $75K 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Prices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 to Income Ratio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Rent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Mortgage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March Data (most recent is March 2018)</a:t>
            </a:r>
            <a:endParaRPr b="1" dirty="0">
              <a:latin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Data Used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10" y="2681534"/>
            <a:ext cx="2181661" cy="19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2529" y="4879880"/>
            <a:ext cx="1944021" cy="192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974" y="1822812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9" y="2050831"/>
            <a:ext cx="13867693" cy="90952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33629" y="854350"/>
            <a:ext cx="17603217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 US Cities have average annual income of $75K or more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8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6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2747377" y="4001648"/>
            <a:ext cx="16989682" cy="17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sz="19900" dirty="0" smtClean="0">
                <a:latin typeface="+mj-lt"/>
                <a:cs typeface="Calibri Light" panose="020F0302020204030204" pitchFamily="34" charset="0"/>
              </a:rPr>
              <a:t>Rent vs. Buy?</a:t>
            </a:r>
            <a:endParaRPr sz="19900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2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79" y="365501"/>
            <a:ext cx="12395375" cy="970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035" y="1526699"/>
            <a:ext cx="1944021" cy="1926104"/>
          </a:xfrm>
          <a:prstGeom prst="rect">
            <a:avLst/>
          </a:prstGeom>
        </p:spPr>
      </p:pic>
      <p:sp>
        <p:nvSpPr>
          <p:cNvPr id="2" name="Striped Right Arrow 1"/>
          <p:cNvSpPr/>
          <p:nvPr/>
        </p:nvSpPr>
        <p:spPr>
          <a:xfrm>
            <a:off x="531235" y="6918954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129032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779" y="1254324"/>
            <a:ext cx="1944021" cy="1926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84" y="762953"/>
            <a:ext cx="13084959" cy="90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321</Words>
  <Application>Microsoft Office PowerPoint</Application>
  <PresentationFormat>Custom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Playfair Display Bold</vt:lpstr>
      <vt:lpstr>Roboto Bold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Rios, Danica</dc:creator>
  <cp:lastModifiedBy>Rios, Danica</cp:lastModifiedBy>
  <cp:revision>27</cp:revision>
  <dcterms:modified xsi:type="dcterms:W3CDTF">2019-06-13T23:38:51Z</dcterms:modified>
</cp:coreProperties>
</file>