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306" r:id="rId3"/>
    <p:sldId id="312" r:id="rId4"/>
    <p:sldId id="307" r:id="rId5"/>
    <p:sldId id="308" r:id="rId6"/>
    <p:sldId id="297" r:id="rId7"/>
    <p:sldId id="313" r:id="rId8"/>
    <p:sldId id="304" r:id="rId9"/>
    <p:sldId id="309" r:id="rId10"/>
    <p:sldId id="311" r:id="rId11"/>
    <p:sldId id="303" r:id="rId12"/>
    <p:sldId id="310" r:id="rId13"/>
    <p:sldId id="302" r:id="rId14"/>
    <p:sldId id="298" r:id="rId15"/>
    <p:sldId id="301" r:id="rId16"/>
    <p:sldId id="264" r:id="rId17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325" autoAdjust="0"/>
  </p:normalViewPr>
  <p:slideViewPr>
    <p:cSldViewPr snapToGrid="0" snapToObjects="1">
      <p:cViewPr varScale="1">
        <p:scale>
          <a:sx n="37" d="100"/>
          <a:sy n="37" d="100"/>
        </p:scale>
        <p:origin x="11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5876144" y="2796405"/>
            <a:ext cx="14927687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Real Estate Market Analysis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Zillow Data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Danica Rios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Daniel 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Ghaffarian</a:t>
            </a:r>
            <a:endParaRPr lang="en-US" sz="4400" dirty="0" smtClean="0">
              <a:latin typeface="+mj-lt"/>
              <a:cs typeface="Calibri Light" panose="020F0302020204030204" pitchFamily="34" charset="0"/>
            </a:endParaRP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Anusha</a:t>
            </a:r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4400" dirty="0">
                <a:latin typeface="+mj-lt"/>
                <a:cs typeface="Calibri Light" panose="020F0302020204030204" pitchFamily="34" charset="0"/>
              </a:rPr>
              <a:t>Ramachandran</a:t>
            </a:r>
            <a:endParaRPr sz="44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481" y="7062134"/>
            <a:ext cx="1944021" cy="192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89" y="1742535"/>
            <a:ext cx="11418957" cy="7896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97737"/>
            <a:ext cx="20104100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– Rent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61" y="1883511"/>
            <a:ext cx="10457416" cy="819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526" y="7415064"/>
            <a:ext cx="1944021" cy="1926104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>
            <a:off x="531235" y="6918954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6724"/>
            <a:ext cx="201040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&amp; Least Affordable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Rent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65" y="1417304"/>
            <a:ext cx="11412196" cy="815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1844"/>
            <a:ext cx="20104100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– Purchase Price to Income Ratio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018" y="7043868"/>
            <a:ext cx="2181661" cy="19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06" y="2216116"/>
            <a:ext cx="9919700" cy="7910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5741" y="7474764"/>
            <a:ext cx="2181661" cy="196263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4387" y="7172007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1844"/>
            <a:ext cx="201040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 5 Most Affordable &amp; Least Affordable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Purchase Price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</a:t>
            </a:r>
            <a:r>
              <a:rPr lang="en-US" sz="4200" dirty="0" smtClean="0">
                <a:latin typeface="+mj-lt"/>
              </a:rPr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>
                <a:latin typeface="+mj-lt"/>
              </a:rPr>
              <a:t> In certain cities like New York and Washington, D.C., home prices have increased </a:t>
            </a:r>
            <a:r>
              <a:rPr lang="en-US" sz="4200" dirty="0" smtClean="0">
                <a:latin typeface="+mj-lt"/>
              </a:rPr>
              <a:t>but </a:t>
            </a:r>
            <a:r>
              <a:rPr lang="en-US" sz="4200" dirty="0">
                <a:latin typeface="+mj-lt"/>
              </a:rPr>
              <a:t>rent </a:t>
            </a:r>
            <a:r>
              <a:rPr lang="en-US" sz="4200" dirty="0" smtClean="0">
                <a:latin typeface="+mj-lt"/>
              </a:rPr>
              <a:t>increases have </a:t>
            </a:r>
            <a:r>
              <a:rPr lang="en-US" sz="4200" dirty="0">
                <a:latin typeface="+mj-lt"/>
              </a:rPr>
              <a:t>stayed fairly flat. Therefore, it’s better to rent in those markets than </a:t>
            </a:r>
            <a:r>
              <a:rPr lang="en-US" sz="4200" dirty="0" smtClean="0">
                <a:latin typeface="+mj-lt"/>
              </a:rPr>
              <a:t>it us to </a:t>
            </a:r>
            <a:r>
              <a:rPr lang="en-US" sz="4200" dirty="0">
                <a:latin typeface="+mj-lt"/>
              </a:rPr>
              <a:t>buy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Findings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2" name="object 3"/>
          <p:cNvSpPr txBox="1"/>
          <p:nvPr/>
        </p:nvSpPr>
        <p:spPr>
          <a:xfrm>
            <a:off x="669411" y="2521501"/>
            <a:ext cx="18147137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rPr dirty="0">
                <a:latin typeface="+mj-lt"/>
                <a:cs typeface="Calibri Light" panose="020F0302020204030204" pitchFamily="34" charset="0"/>
              </a:rPr>
              <a:t>Today’s Agenda</a:t>
            </a:r>
          </a:p>
        </p:txBody>
      </p:sp>
      <p:sp>
        <p:nvSpPr>
          <p:cNvPr id="163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4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R="0" indent="12700">
              <a:lnSpc>
                <a:spcPct val="130000"/>
              </a:lnSpc>
              <a:spcBef>
                <a:spcPts val="0"/>
              </a:spcBef>
              <a:tabLst/>
              <a:defRPr sz="4200"/>
            </a:pPr>
            <a:endParaRPr/>
          </a:p>
        </p:txBody>
      </p:sp>
      <p:pic>
        <p:nvPicPr>
          <p:cNvPr id="165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bject 3"/>
          <p:cNvSpPr txBox="1"/>
          <p:nvPr/>
        </p:nvSpPr>
        <p:spPr>
          <a:xfrm>
            <a:off x="1887865" y="4334569"/>
            <a:ext cx="1492768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Describe Data Exploration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Showcase Visualizations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Overview of Summary</a:t>
            </a:r>
          </a:p>
        </p:txBody>
      </p:sp>
    </p:spTree>
    <p:extLst>
      <p:ext uri="{BB962C8B-B14F-4D97-AF65-F5344CB8AC3E}">
        <p14:creationId xmlns:p14="http://schemas.microsoft.com/office/powerpoint/2010/main" val="10392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840" y="8408464"/>
            <a:ext cx="2514600" cy="885825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Where in the United States</a:t>
            </a:r>
            <a:endParaRPr dirty="0">
              <a:latin typeface="+mj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915613" y="2912740"/>
            <a:ext cx="15929465" cy="413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Earn a decent living?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Rent?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Buy?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Or, Afford to Rent or Buy?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155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1912620">
              <a:lnSpc>
                <a:spcPct val="104099"/>
              </a:lnSpc>
              <a:spcBef>
                <a:spcPts val="1400"/>
              </a:spcBef>
              <a:buSzPct val="100000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Daniel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Kahneman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Angus Deaton: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Princeton University Study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64" y="1659435"/>
            <a:ext cx="590550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018" y="4123426"/>
            <a:ext cx="15493041" cy="3772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“Emotional well-being also rises with log income, but there is no further progress beyond an annual income of </a:t>
            </a:r>
            <a:endParaRPr lang="en-US" i="1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75,000….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incomes don’t bring you happiness, but they do bring you a life you think is better”</a:t>
            </a:r>
            <a:endParaRPr kumimoji="0" lang="en-US" sz="5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7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397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Nerd Wallet &amp; Bankrate.com recommend 36% of your gross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income towards housing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Income: $75,000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Affordable Home Amount: $300K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How much house can I afford?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107" y="1590063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Median Income by City/Metropolitan Area &gt;= $75K 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Prices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 to Income Ratio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March Data (most recent is March 2018)</a:t>
            </a:r>
            <a:endParaRPr b="1" dirty="0">
              <a:latin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Data Used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74" y="1822812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0" y="5939869"/>
            <a:ext cx="3851623" cy="5330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0" y="1167845"/>
            <a:ext cx="4029075" cy="4772025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17" y="1155939"/>
            <a:ext cx="16342984" cy="10114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98" y="8025577"/>
            <a:ext cx="2886075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1" y="6730177"/>
            <a:ext cx="1762125" cy="14192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5320" y="190181"/>
            <a:ext cx="19728781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26 US Cities have median 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80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2050831"/>
            <a:ext cx="13867693" cy="90952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33629" y="854350"/>
            <a:ext cx="17380399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 US Cities have </a:t>
            </a:r>
            <a:r>
              <a:rPr lang="en-US" dirty="0" smtClean="0">
                <a:solidFill>
                  <a:srgbClr val="C00000"/>
                </a:solidFill>
              </a:rPr>
              <a:t>median </a:t>
            </a:r>
            <a:r>
              <a:rPr lang="en-US" dirty="0" smtClean="0">
                <a:solidFill>
                  <a:srgbClr val="C00000"/>
                </a:solidFill>
              </a:rPr>
              <a:t>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747377" y="4001648"/>
            <a:ext cx="16989682" cy="17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sz="19900" dirty="0" smtClean="0">
                <a:latin typeface="+mj-lt"/>
                <a:cs typeface="Calibri Light" panose="020F0302020204030204" pitchFamily="34" charset="0"/>
              </a:rPr>
              <a:t>Rent vs. Buy?</a:t>
            </a:r>
            <a:endParaRPr sz="19900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421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40</cp:revision>
  <dcterms:modified xsi:type="dcterms:W3CDTF">2019-06-15T01:25:30Z</dcterms:modified>
</cp:coreProperties>
</file>