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2994" y="5397117"/>
            <a:ext cx="7766936" cy="1646302"/>
          </a:xfrm>
        </p:spPr>
        <p:txBody>
          <a:bodyPr/>
          <a:lstStyle/>
          <a:p>
            <a:pPr algn="ctr" rtl="1"/>
            <a:r>
              <a:rPr lang="fa-IR" sz="1800" dirty="0" smtClean="0">
                <a:solidFill>
                  <a:schemeClr val="tx1"/>
                </a:solidFill>
                <a:cs typeface="B Yekan" panose="00000400000000000000" pitchFamily="2" charset="-78"/>
              </a:rPr>
              <a:t>بسم الله الرحمن الرحیم</a:t>
            </a:r>
            <a:r>
              <a:rPr lang="en-US" sz="3200" dirty="0" smtClean="0">
                <a:solidFill>
                  <a:schemeClr val="tx1"/>
                </a:solidFill>
                <a:cs typeface="B Yekan" panose="00000400000000000000" pitchFamily="2" charset="-78"/>
              </a:rPr>
              <a:t/>
            </a:r>
            <a:br>
              <a:rPr lang="en-US" sz="3200" dirty="0" smtClean="0">
                <a:solidFill>
                  <a:schemeClr val="tx1"/>
                </a:solidFill>
                <a:cs typeface="B Yekan" panose="00000400000000000000" pitchFamily="2" charset="-78"/>
              </a:rPr>
            </a:br>
            <a:r>
              <a:rPr lang="fa-IR" sz="3200" dirty="0">
                <a:solidFill>
                  <a:schemeClr val="tx1"/>
                </a:solidFill>
                <a:cs typeface="B Yekan" panose="00000400000000000000" pitchFamily="2" charset="-78"/>
              </a:rPr>
              <a:t/>
            </a:r>
            <a:br>
              <a:rPr lang="fa-IR" sz="3200" dirty="0">
                <a:solidFill>
                  <a:schemeClr val="tx1"/>
                </a:solidFill>
                <a:cs typeface="B Yekan" panose="00000400000000000000" pitchFamily="2" charset="-78"/>
              </a:rPr>
            </a:br>
            <a:r>
              <a:rPr lang="fa-IR" sz="3200" dirty="0">
                <a:solidFill>
                  <a:schemeClr val="tx1"/>
                </a:solidFill>
                <a:cs typeface="B Yekan" panose="00000400000000000000" pitchFamily="2" charset="-78"/>
              </a:rPr>
              <a:t>مفهوم شی گرایی در برنامه </a:t>
            </a:r>
            <a:r>
              <a:rPr lang="fa-IR" sz="3200" dirty="0" smtClean="0">
                <a:solidFill>
                  <a:schemeClr val="tx1"/>
                </a:solidFill>
                <a:cs typeface="B Yekan" panose="00000400000000000000" pitchFamily="2" charset="-78"/>
              </a:rPr>
              <a:t>نویسی</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نام استاد: پوریا خان زادی</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نام درس: برنامه سازی پیشرفته</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دانشجوها:</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فاضل مصلح</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علی محمدی</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امیرعلی زمانی</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محمد عرفان سلحشور</a:t>
            </a:r>
            <a:br>
              <a:rPr lang="fa-IR" sz="3200" dirty="0" smtClean="0">
                <a:solidFill>
                  <a:schemeClr val="tx1"/>
                </a:solidFill>
                <a:cs typeface="B Yekan" panose="00000400000000000000" pitchFamily="2" charset="-78"/>
              </a:rPr>
            </a:br>
            <a:r>
              <a:rPr lang="fa-IR" sz="3200" dirty="0" smtClean="0">
                <a:solidFill>
                  <a:schemeClr val="tx1"/>
                </a:solidFill>
                <a:cs typeface="B Yekan" panose="00000400000000000000" pitchFamily="2" charset="-78"/>
              </a:rPr>
              <a:t>محمد عرفان مزیدآباد</a:t>
            </a:r>
            <a:br>
              <a:rPr lang="fa-IR" sz="3200" dirty="0" smtClean="0">
                <a:solidFill>
                  <a:schemeClr val="tx1"/>
                </a:solidFill>
                <a:cs typeface="B Yekan" panose="00000400000000000000" pitchFamily="2" charset="-78"/>
              </a:rPr>
            </a:br>
            <a:endParaRPr lang="en-US" sz="3200" dirty="0">
              <a:solidFill>
                <a:schemeClr val="tx1"/>
              </a:solidFill>
              <a:cs typeface="B Yekan" panose="00000400000000000000" pitchFamily="2" charset="-78"/>
            </a:endParaRPr>
          </a:p>
        </p:txBody>
      </p:sp>
    </p:spTree>
    <p:extLst>
      <p:ext uri="{BB962C8B-B14F-4D97-AF65-F5344CB8AC3E}">
        <p14:creationId xmlns:p14="http://schemas.microsoft.com/office/powerpoint/2010/main" val="384322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solidFill>
                  <a:schemeClr val="tx1"/>
                </a:solidFill>
                <a:cs typeface="B Yekan" panose="00000400000000000000" pitchFamily="2" charset="-78"/>
              </a:rPr>
              <a:t>مفهوم شی گرایی در برنامه نویسی</a:t>
            </a:r>
            <a:endParaRPr lang="en-US" dirty="0">
              <a:solidFill>
                <a:schemeClr val="tx1"/>
              </a:solidFill>
              <a:cs typeface="B Yekan" panose="00000400000000000000" pitchFamily="2" charset="-78"/>
            </a:endParaRPr>
          </a:p>
        </p:txBody>
      </p:sp>
      <p:sp>
        <p:nvSpPr>
          <p:cNvPr id="4" name="Content Placeholder 3"/>
          <p:cNvSpPr>
            <a:spLocks noGrp="1"/>
          </p:cNvSpPr>
          <p:nvPr>
            <p:ph idx="1"/>
          </p:nvPr>
        </p:nvSpPr>
        <p:spPr>
          <a:xfrm>
            <a:off x="677334" y="2977227"/>
            <a:ext cx="8596668" cy="3880773"/>
          </a:xfrm>
        </p:spPr>
        <p:txBody>
          <a:bodyPr>
            <a:normAutofit/>
          </a:bodyPr>
          <a:lstStyle/>
          <a:p>
            <a:pPr algn="r" rtl="1"/>
            <a:r>
              <a:rPr lang="fa-IR" sz="2400" dirty="0">
                <a:solidFill>
                  <a:schemeClr val="tx1"/>
                </a:solidFill>
                <a:cs typeface="B Nazanin" panose="00000400000000000000" pitchFamily="2" charset="-78"/>
              </a:rPr>
              <a:t>شی گرایی (</a:t>
            </a:r>
            <a:r>
              <a:rPr lang="en-US" sz="2400" dirty="0">
                <a:solidFill>
                  <a:schemeClr val="tx1"/>
                </a:solidFill>
                <a:cs typeface="B Nazanin" panose="00000400000000000000" pitchFamily="2" charset="-78"/>
              </a:rPr>
              <a:t>Object-Oriented Programming </a:t>
            </a:r>
            <a:r>
              <a:rPr lang="fa-IR" sz="2400" dirty="0">
                <a:solidFill>
                  <a:schemeClr val="tx1"/>
                </a:solidFill>
                <a:cs typeface="B Nazanin" panose="00000400000000000000" pitchFamily="2" charset="-78"/>
              </a:rPr>
              <a:t>یا </a:t>
            </a:r>
            <a:r>
              <a:rPr lang="en-US" sz="2400" dirty="0">
                <a:solidFill>
                  <a:schemeClr val="tx1"/>
                </a:solidFill>
                <a:cs typeface="B Nazanin" panose="00000400000000000000" pitchFamily="2" charset="-78"/>
              </a:rPr>
              <a:t>OOP) </a:t>
            </a:r>
            <a:r>
              <a:rPr lang="fa-IR" sz="2400" dirty="0">
                <a:solidFill>
                  <a:schemeClr val="tx1"/>
                </a:solidFill>
                <a:cs typeface="B Nazanin" panose="00000400000000000000" pitchFamily="2" charset="-78"/>
              </a:rPr>
              <a:t>یک پارادایم برنامه نویسی است که بر اساس مفهوم اشیا تمرکز دارد. در شی گرایی، برنامه نوشته شده به صورت مجموعه‌ای از اشیاء است که هر کدام دارای ویژگی‌ها (</a:t>
            </a:r>
            <a:r>
              <a:rPr lang="en-US" sz="2400" dirty="0">
                <a:solidFill>
                  <a:schemeClr val="tx1"/>
                </a:solidFill>
                <a:cs typeface="B Nazanin" panose="00000400000000000000" pitchFamily="2" charset="-78"/>
              </a:rPr>
              <a:t>Properties) </a:t>
            </a:r>
            <a:r>
              <a:rPr lang="fa-IR" sz="2400" dirty="0">
                <a:solidFill>
                  <a:schemeClr val="tx1"/>
                </a:solidFill>
                <a:cs typeface="B Nazanin" panose="00000400000000000000" pitchFamily="2" charset="-78"/>
              </a:rPr>
              <a:t>و رفتارها (</a:t>
            </a:r>
            <a:r>
              <a:rPr lang="en-US" sz="2400" dirty="0">
                <a:solidFill>
                  <a:schemeClr val="tx1"/>
                </a:solidFill>
                <a:cs typeface="B Nazanin" panose="00000400000000000000" pitchFamily="2" charset="-78"/>
              </a:rPr>
              <a:t>Behaviors) </a:t>
            </a:r>
            <a:r>
              <a:rPr lang="fa-IR" sz="2400" dirty="0">
                <a:solidFill>
                  <a:schemeClr val="tx1"/>
                </a:solidFill>
                <a:cs typeface="B Nazanin" panose="00000400000000000000" pitchFamily="2" charset="-78"/>
              </a:rPr>
              <a:t>خود هستند.</a:t>
            </a:r>
            <a:endParaRPr lang="en-US" sz="2400" dirty="0">
              <a:solidFill>
                <a:schemeClr val="tx1"/>
              </a:solidFill>
              <a:cs typeface="B Nazanin" panose="00000400000000000000" pitchFamily="2" charset="-78"/>
            </a:endParaRPr>
          </a:p>
        </p:txBody>
      </p:sp>
    </p:spTree>
    <p:extLst>
      <p:ext uri="{BB962C8B-B14F-4D97-AF65-F5344CB8AC3E}">
        <p14:creationId xmlns:p14="http://schemas.microsoft.com/office/powerpoint/2010/main" val="82739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solidFill>
                  <a:schemeClr val="tx1"/>
                </a:solidFill>
                <a:cs typeface="B Yekan" panose="00000400000000000000" pitchFamily="2" charset="-78"/>
              </a:rPr>
              <a:t/>
            </a:r>
            <a:br>
              <a:rPr lang="fa-IR" dirty="0">
                <a:solidFill>
                  <a:schemeClr val="tx1"/>
                </a:solidFill>
                <a:cs typeface="B Yekan" panose="00000400000000000000" pitchFamily="2" charset="-78"/>
              </a:rPr>
            </a:br>
            <a:r>
              <a:rPr lang="fa-IR" dirty="0">
                <a:solidFill>
                  <a:schemeClr val="tx1"/>
                </a:solidFill>
                <a:cs typeface="B Yekan" panose="00000400000000000000" pitchFamily="2" charset="-78"/>
              </a:rPr>
              <a:t>شی گرایی بر مفهوم‌های زیر تکیه می‌کند</a:t>
            </a:r>
            <a:endParaRPr lang="en-US" dirty="0">
              <a:solidFill>
                <a:schemeClr val="tx1"/>
              </a:solidFill>
              <a:cs typeface="B Yekan" panose="00000400000000000000" pitchFamily="2" charset="-78"/>
            </a:endParaRPr>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۱. اشیاء </a:t>
            </a:r>
            <a:r>
              <a:rPr lang="en-US" dirty="0" smtClean="0">
                <a:cs typeface="B Nazanin" panose="00000400000000000000" pitchFamily="2" charset="-78"/>
              </a:rPr>
              <a:t>Objects:</a:t>
            </a:r>
            <a:endParaRPr lang="en-US" dirty="0">
              <a:cs typeface="B Nazanin" panose="00000400000000000000" pitchFamily="2" charset="-78"/>
            </a:endParaRPr>
          </a:p>
          <a:p>
            <a:pPr marL="0" indent="0" algn="r" rtl="1">
              <a:buNone/>
            </a:pPr>
            <a:r>
              <a:rPr lang="en-US" dirty="0" smtClean="0">
                <a:cs typeface="B Nazanin" panose="00000400000000000000" pitchFamily="2" charset="-78"/>
              </a:rPr>
              <a:t> </a:t>
            </a:r>
            <a:r>
              <a:rPr lang="fa-IR" dirty="0">
                <a:cs typeface="B Nazanin" panose="00000400000000000000" pitchFamily="2" charset="-78"/>
              </a:rPr>
              <a:t>اشیاء نمایانگر موجودیت‌های قابل تعامل در برنامه هستند. هر شیء دارای ویژگی‌های خاص خود است که می‌تواند وضعیت آن را تعیین کند. به عنوان مثال، یک شیء خودرو می‌تواند ویژگی‌هایی مانند سرعت، رنگ، و مدل را داشته باشد.</a:t>
            </a:r>
          </a:p>
          <a:p>
            <a:pPr algn="r" rtl="1"/>
            <a:endParaRPr lang="fa-IR" dirty="0">
              <a:cs typeface="B Nazanin" panose="00000400000000000000" pitchFamily="2" charset="-78"/>
            </a:endParaRPr>
          </a:p>
          <a:p>
            <a:pPr algn="r" rtl="1"/>
            <a:r>
              <a:rPr lang="fa-IR" dirty="0">
                <a:cs typeface="B Nazanin" panose="00000400000000000000" pitchFamily="2" charset="-78"/>
              </a:rPr>
              <a:t>۲. کلاس‌ها </a:t>
            </a:r>
            <a:r>
              <a:rPr lang="en-US" dirty="0" smtClean="0">
                <a:cs typeface="B Nazanin" panose="00000400000000000000" pitchFamily="2" charset="-78"/>
              </a:rPr>
              <a:t>Classes:</a:t>
            </a:r>
            <a:endParaRPr lang="en-US" dirty="0">
              <a:cs typeface="B Nazanin" panose="00000400000000000000" pitchFamily="2" charset="-78"/>
            </a:endParaRPr>
          </a:p>
          <a:p>
            <a:pPr marL="0" indent="0" algn="r" rtl="1">
              <a:buNone/>
            </a:pPr>
            <a:r>
              <a:rPr lang="fa-IR" dirty="0" smtClean="0">
                <a:cs typeface="B Nazanin" panose="00000400000000000000" pitchFamily="2" charset="-78"/>
              </a:rPr>
              <a:t>کلاس‌ها </a:t>
            </a:r>
            <a:r>
              <a:rPr lang="fa-IR" dirty="0">
                <a:cs typeface="B Nazanin" panose="00000400000000000000" pitchFamily="2" charset="-78"/>
              </a:rPr>
              <a:t>نمایانگر قالب‌های اصلی برای ایجاد اشیاء هستند. یک کلاس مشخص مشخص می‌کند که یک شیء چه ویژگی‌ها و رفتارهایی را دارد. به عنوان مثال، یک کلاس خودرو می‌تواند ویژگی‌هایی مانند سرعت، رنگ، و مدل را داشته باشد و رفتارهایی مثل شتاب دادن، توقف کردن و تعویض رنگ را ارائه کند.</a:t>
            </a:r>
            <a:endParaRPr lang="en-US" dirty="0">
              <a:cs typeface="B Nazanin" panose="00000400000000000000" pitchFamily="2" charset="-78"/>
            </a:endParaRPr>
          </a:p>
        </p:txBody>
      </p:sp>
    </p:spTree>
    <p:extLst>
      <p:ext uri="{BB962C8B-B14F-4D97-AF65-F5344CB8AC3E}">
        <p14:creationId xmlns:p14="http://schemas.microsoft.com/office/powerpoint/2010/main" val="211477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1397"/>
            <a:ext cx="8596668" cy="5259966"/>
          </a:xfrm>
        </p:spPr>
        <p:txBody>
          <a:bodyPr>
            <a:normAutofit/>
          </a:bodyPr>
          <a:lstStyle/>
          <a:p>
            <a:pPr algn="r" rtl="1"/>
            <a:r>
              <a:rPr lang="fa-IR" dirty="0">
                <a:cs typeface="B Nazanin" panose="00000400000000000000" pitchFamily="2" charset="-78"/>
              </a:rPr>
              <a:t>۳. ارث‌بری </a:t>
            </a:r>
            <a:r>
              <a:rPr lang="en-US" dirty="0" smtClean="0">
                <a:cs typeface="B Nazanin" panose="00000400000000000000" pitchFamily="2" charset="-78"/>
              </a:rPr>
              <a:t>Inheritance:</a:t>
            </a:r>
            <a:endParaRPr lang="en-US" dirty="0">
              <a:cs typeface="B Nazanin" panose="00000400000000000000" pitchFamily="2" charset="-78"/>
            </a:endParaRPr>
          </a:p>
          <a:p>
            <a:pPr algn="r" rtl="1"/>
            <a:r>
              <a:rPr lang="en-US" dirty="0">
                <a:cs typeface="B Nazanin" panose="00000400000000000000" pitchFamily="2" charset="-78"/>
              </a:rPr>
              <a:t>   </a:t>
            </a:r>
            <a:r>
              <a:rPr lang="fa-IR" dirty="0">
                <a:cs typeface="B Nazanin" panose="00000400000000000000" pitchFamily="2" charset="-78"/>
              </a:rPr>
              <a:t>ارث‌بری به مفهوم ارث بردن ویژگی‌ها و رفتارها از یک کلاس پدر (</a:t>
            </a:r>
            <a:r>
              <a:rPr lang="en-US" dirty="0">
                <a:cs typeface="B Nazanin" panose="00000400000000000000" pitchFamily="2" charset="-78"/>
              </a:rPr>
              <a:t>Superclass </a:t>
            </a:r>
            <a:r>
              <a:rPr lang="fa-IR" dirty="0">
                <a:cs typeface="B Nazanin" panose="00000400000000000000" pitchFamily="2" charset="-78"/>
              </a:rPr>
              <a:t>یا </a:t>
            </a:r>
            <a:r>
              <a:rPr lang="en-US" dirty="0">
                <a:cs typeface="B Nazanin" panose="00000400000000000000" pitchFamily="2" charset="-78"/>
              </a:rPr>
              <a:t>Parent Class) </a:t>
            </a:r>
            <a:r>
              <a:rPr lang="fa-IR" dirty="0">
                <a:cs typeface="B Nazanin" panose="00000400000000000000" pitchFamily="2" charset="-78"/>
              </a:rPr>
              <a:t>به کلاس فرزند (</a:t>
            </a:r>
            <a:r>
              <a:rPr lang="en-US" dirty="0">
                <a:cs typeface="B Nazanin" panose="00000400000000000000" pitchFamily="2" charset="-78"/>
              </a:rPr>
              <a:t>Subclass </a:t>
            </a:r>
            <a:r>
              <a:rPr lang="fa-IR" dirty="0">
                <a:cs typeface="B Nazanin" panose="00000400000000000000" pitchFamily="2" charset="-78"/>
              </a:rPr>
              <a:t>یا </a:t>
            </a:r>
            <a:r>
              <a:rPr lang="en-US" dirty="0">
                <a:cs typeface="B Nazanin" panose="00000400000000000000" pitchFamily="2" charset="-78"/>
              </a:rPr>
              <a:t>Child Class) </a:t>
            </a:r>
            <a:r>
              <a:rPr lang="fa-IR" dirty="0">
                <a:cs typeface="B Nazanin" panose="00000400000000000000" pitchFamily="2" charset="-78"/>
              </a:rPr>
              <a:t>است. این امکان را فراهم می‌کند تا کلاس‌ها بر اساس سلسله مراتب و ساختار سلسله‌مراتبی سازماندهی شوند. این تکنیک، قابلیت استفاده مجدد کد را افزایش می‌دهد و مفهومی مانند "تعمیم" را پیاده‌سازی می‌کند.</a:t>
            </a:r>
          </a:p>
          <a:p>
            <a:pPr algn="r" rtl="1"/>
            <a:endParaRPr lang="fa-IR" dirty="0">
              <a:cs typeface="B Nazanin" panose="00000400000000000000" pitchFamily="2" charset="-78"/>
            </a:endParaRPr>
          </a:p>
          <a:p>
            <a:pPr algn="r" rtl="1"/>
            <a:r>
              <a:rPr lang="fa-IR" dirty="0">
                <a:cs typeface="B Nazanin" panose="00000400000000000000" pitchFamily="2" charset="-78"/>
              </a:rPr>
              <a:t>۴. </a:t>
            </a:r>
            <a:r>
              <a:rPr lang="fa-IR" dirty="0" smtClean="0">
                <a:cs typeface="B Nazanin" panose="00000400000000000000" pitchFamily="2" charset="-78"/>
              </a:rPr>
              <a:t>چندریختی</a:t>
            </a:r>
            <a:r>
              <a:rPr lang="en-US" dirty="0" smtClean="0">
                <a:cs typeface="B Nazanin" panose="00000400000000000000" pitchFamily="2" charset="-78"/>
              </a:rPr>
              <a:t> Polymorphism:</a:t>
            </a:r>
            <a:endParaRPr lang="en-US" dirty="0">
              <a:cs typeface="B Nazanin" panose="00000400000000000000" pitchFamily="2" charset="-78"/>
            </a:endParaRPr>
          </a:p>
          <a:p>
            <a:pPr algn="r" rtl="1"/>
            <a:r>
              <a:rPr lang="en-US" dirty="0">
                <a:cs typeface="B Nazanin" panose="00000400000000000000" pitchFamily="2" charset="-78"/>
              </a:rPr>
              <a:t>   </a:t>
            </a:r>
            <a:r>
              <a:rPr lang="fa-IR" dirty="0">
                <a:cs typeface="B Nazanin" panose="00000400000000000000" pitchFamily="2" charset="-78"/>
              </a:rPr>
              <a:t>چندریختی به معنای قابلیت انتخاب چندین شکل مختلف برای یک عملکرد است. در شی گرایی، می‌توانیم از چندریختی برای تعریف عملکردهای مشابه در کلاس‌های مختلف استفاده کنیم. بسته به نوع شیء که استفاده می‌شود، متد مناسب فراخوانی می‌شود.</a:t>
            </a:r>
            <a:endParaRPr lang="en-US" dirty="0">
              <a:cs typeface="B Nazanin" panose="00000400000000000000" pitchFamily="2" charset="-78"/>
            </a:endParaRPr>
          </a:p>
        </p:txBody>
      </p:sp>
    </p:spTree>
    <p:extLst>
      <p:ext uri="{BB962C8B-B14F-4D97-AF65-F5344CB8AC3E}">
        <p14:creationId xmlns:p14="http://schemas.microsoft.com/office/powerpoint/2010/main" val="17513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021" y="1321003"/>
            <a:ext cx="8596668" cy="3880773"/>
          </a:xfrm>
        </p:spPr>
        <p:txBody>
          <a:bodyPr>
            <a:normAutofit/>
          </a:bodyPr>
          <a:lstStyle/>
          <a:p>
            <a:pPr algn="r" rtl="1"/>
            <a:r>
              <a:rPr lang="fa-IR" sz="2000" dirty="0">
                <a:cs typeface="B Nazanin" panose="00000400000000000000" pitchFamily="2" charset="-78"/>
              </a:rPr>
              <a:t>شی گرایی با استفاده از این مفاهیم، پارادایمی قدرتمند در برنامه نویسی ایجاد می‌کند کهبا استفاده از این مفاهیم، شی گرایی یک رویکرد سازماندهی برنامه است که امکاناتی مانند تعمیم کد، قابلیت استفاده مجدد، انتزاع و انعطاف پذیری را فراهم می‌کند. با استفاده از شی گرایی، برنامه نویسان می‌توانند ساختارهای پیچیده را به سادگی مدیریت کنند و برنامه‌ها را به قسمت‌های کوچکتر تقسیم کنند که به راحتی قابل درک و توسعه باشند.</a:t>
            </a:r>
          </a:p>
          <a:p>
            <a:pPr algn="r" rtl="1"/>
            <a:endParaRPr lang="fa-IR" sz="2000" dirty="0">
              <a:cs typeface="B Nazanin" panose="00000400000000000000" pitchFamily="2" charset="-78"/>
            </a:endParaRPr>
          </a:p>
          <a:p>
            <a:pPr algn="r" rtl="1"/>
            <a:r>
              <a:rPr lang="fa-IR" sz="2000" dirty="0">
                <a:cs typeface="B Nazanin" panose="00000400000000000000" pitchFamily="2" charset="-78"/>
              </a:rPr>
              <a:t>به طور خلاصه، شی گرایی یک مفهوم مهم در برنامه نویسی است که بر اساس اشیاء، کلاس‌ها، ارث‌بری و چندریختی استوار است. با استفاده از این رویکرد، برنامه نویسان می‌توانند برنامه‌های پیچیده را به صورت ساختارمند و قابل درکی طراحی کرده و قابلیت استفاده مجدد کد را بهبود دهند.</a:t>
            </a:r>
            <a:endParaRPr lang="en-US" sz="2000" dirty="0">
              <a:cs typeface="B Nazanin" panose="00000400000000000000" pitchFamily="2" charset="-78"/>
            </a:endParaRPr>
          </a:p>
        </p:txBody>
      </p:sp>
    </p:spTree>
    <p:extLst>
      <p:ext uri="{BB962C8B-B14F-4D97-AF65-F5344CB8AC3E}">
        <p14:creationId xmlns:p14="http://schemas.microsoft.com/office/powerpoint/2010/main" val="152162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935"/>
          </a:xfrm>
        </p:spPr>
        <p:txBody>
          <a:bodyPr>
            <a:noAutofit/>
          </a:bodyPr>
          <a:lstStyle/>
          <a:p>
            <a:pPr algn="r" rtl="1"/>
            <a:r>
              <a:rPr lang="fa-IR" sz="1400" dirty="0">
                <a:solidFill>
                  <a:schemeClr val="tx1"/>
                </a:solidFill>
                <a:cs typeface="B Yekan" panose="00000400000000000000" pitchFamily="2" charset="-78"/>
              </a:rPr>
              <a:t>به طور کلی، یک کلاس در شی گرایی یک قالب یا طرح برای ایجاد شی‌ها است. این کلاس‌ها ویژگی‌ها (پراپرتی‌ها) و رفتارها (متدها) را تعریف می‌کنند. حالا بیایید یک مثال ساده از یک کلاس در پایتون ببینیم:</a:t>
            </a:r>
            <a:br>
              <a:rPr lang="fa-IR" sz="1400" dirty="0">
                <a:solidFill>
                  <a:schemeClr val="tx1"/>
                </a:solidFill>
                <a:cs typeface="B Yekan" panose="00000400000000000000" pitchFamily="2" charset="-78"/>
              </a:rPr>
            </a:br>
            <a:r>
              <a:rPr lang="fa-IR" sz="1400" dirty="0">
                <a:solidFill>
                  <a:schemeClr val="tx1"/>
                </a:solidFill>
                <a:cs typeface="B Yekan" panose="00000400000000000000" pitchFamily="2" charset="-78"/>
              </a:rPr>
              <a:t/>
            </a:r>
            <a:br>
              <a:rPr lang="fa-IR" sz="1400" dirty="0">
                <a:solidFill>
                  <a:schemeClr val="tx1"/>
                </a:solidFill>
                <a:cs typeface="B Yekan" panose="00000400000000000000" pitchFamily="2" charset="-78"/>
              </a:rPr>
            </a:br>
            <a:endParaRPr lang="en-US" sz="1400" dirty="0">
              <a:solidFill>
                <a:schemeClr val="tx1"/>
              </a:solidFill>
              <a:cs typeface="B Yekan" panose="00000400000000000000" pitchFamily="2" charset="-78"/>
            </a:endParaRPr>
          </a:p>
        </p:txBody>
      </p:sp>
      <p:sp>
        <p:nvSpPr>
          <p:cNvPr id="3" name="Content Placeholder 2"/>
          <p:cNvSpPr>
            <a:spLocks noGrp="1"/>
          </p:cNvSpPr>
          <p:nvPr>
            <p:ph idx="1"/>
          </p:nvPr>
        </p:nvSpPr>
        <p:spPr>
          <a:xfrm>
            <a:off x="677334" y="1263535"/>
            <a:ext cx="8596668" cy="5386647"/>
          </a:xfrm>
        </p:spPr>
        <p:txBody>
          <a:bodyPr>
            <a:noAutofit/>
          </a:bodyPr>
          <a:lstStyle/>
          <a:p>
            <a:r>
              <a:rPr lang="en-US" sz="1050" dirty="0"/>
              <a:t>class Animal:</a:t>
            </a:r>
          </a:p>
          <a:p>
            <a:r>
              <a:rPr lang="en-US" sz="1050" dirty="0"/>
              <a:t>    </a:t>
            </a:r>
            <a:r>
              <a:rPr lang="en-US" sz="1050" dirty="0" err="1"/>
              <a:t>def</a:t>
            </a:r>
            <a:r>
              <a:rPr lang="en-US" sz="1050" dirty="0"/>
              <a:t> __</a:t>
            </a:r>
            <a:r>
              <a:rPr lang="en-US" sz="1050" dirty="0" err="1"/>
              <a:t>init</a:t>
            </a:r>
            <a:r>
              <a:rPr lang="en-US" sz="1050" dirty="0"/>
              <a:t>__(self, name, species):</a:t>
            </a:r>
          </a:p>
          <a:p>
            <a:r>
              <a:rPr lang="en-US" sz="1050" dirty="0"/>
              <a:t>        self.name = name</a:t>
            </a:r>
          </a:p>
          <a:p>
            <a:r>
              <a:rPr lang="en-US" sz="1050" dirty="0"/>
              <a:t>        </a:t>
            </a:r>
            <a:r>
              <a:rPr lang="en-US" sz="1050" dirty="0" err="1"/>
              <a:t>self.species</a:t>
            </a:r>
            <a:r>
              <a:rPr lang="en-US" sz="1050" dirty="0"/>
              <a:t> = species</a:t>
            </a:r>
          </a:p>
          <a:p>
            <a:endParaRPr lang="en-US" sz="1050" dirty="0"/>
          </a:p>
          <a:p>
            <a:r>
              <a:rPr lang="en-US" sz="1050" dirty="0"/>
              <a:t>    </a:t>
            </a:r>
            <a:r>
              <a:rPr lang="en-US" sz="1050" dirty="0" err="1"/>
              <a:t>def</a:t>
            </a:r>
            <a:r>
              <a:rPr lang="en-US" sz="1050" dirty="0"/>
              <a:t> </a:t>
            </a:r>
            <a:r>
              <a:rPr lang="en-US" sz="1050" dirty="0" err="1"/>
              <a:t>make_sound</a:t>
            </a:r>
            <a:r>
              <a:rPr lang="en-US" sz="1050" dirty="0"/>
              <a:t>(self):</a:t>
            </a:r>
          </a:p>
          <a:p>
            <a:r>
              <a:rPr lang="en-US" sz="1050" dirty="0"/>
              <a:t>        return "Some generic animal sound"</a:t>
            </a:r>
          </a:p>
          <a:p>
            <a:endParaRPr lang="en-US" sz="1050" dirty="0"/>
          </a:p>
          <a:p>
            <a:r>
              <a:rPr lang="en-US" sz="1050" dirty="0"/>
              <a:t># </a:t>
            </a:r>
            <a:r>
              <a:rPr lang="fa-IR" sz="1050" dirty="0"/>
              <a:t>ایجاد یک شی از کلاس </a:t>
            </a:r>
            <a:r>
              <a:rPr lang="en-US" sz="1050" dirty="0"/>
              <a:t>Animal</a:t>
            </a:r>
          </a:p>
          <a:p>
            <a:r>
              <a:rPr lang="en-US" sz="1050" dirty="0" err="1"/>
              <a:t>my_pet</a:t>
            </a:r>
            <a:r>
              <a:rPr lang="en-US" sz="1050" dirty="0"/>
              <a:t> = Animal(name="Fluffy", species="Cat")</a:t>
            </a:r>
          </a:p>
          <a:p>
            <a:endParaRPr lang="en-US" sz="1050" dirty="0"/>
          </a:p>
          <a:p>
            <a:r>
              <a:rPr lang="en-US" sz="1050" dirty="0"/>
              <a:t># </a:t>
            </a:r>
            <a:r>
              <a:rPr lang="fa-IR" sz="1050" dirty="0"/>
              <a:t>دسترسی به ویژگی‌ها</a:t>
            </a:r>
          </a:p>
          <a:p>
            <a:r>
              <a:rPr lang="en-US" sz="1050" dirty="0"/>
              <a:t>print(</a:t>
            </a:r>
            <a:r>
              <a:rPr lang="en-US" sz="1050" dirty="0" err="1"/>
              <a:t>f"My</a:t>
            </a:r>
            <a:r>
              <a:rPr lang="en-US" sz="1050" dirty="0"/>
              <a:t> pet's name is {my_pet.name} and it's a {</a:t>
            </a:r>
            <a:r>
              <a:rPr lang="en-US" sz="1050" dirty="0" err="1"/>
              <a:t>my_pet.species</a:t>
            </a:r>
            <a:r>
              <a:rPr lang="en-US" sz="1050" dirty="0"/>
              <a:t>}.")</a:t>
            </a:r>
          </a:p>
          <a:p>
            <a:r>
              <a:rPr lang="en-US" sz="1050" dirty="0"/>
              <a:t># </a:t>
            </a:r>
            <a:r>
              <a:rPr lang="fa-IR" sz="1050" dirty="0"/>
              <a:t>خروجی: </a:t>
            </a:r>
            <a:r>
              <a:rPr lang="en-US" sz="1050" dirty="0"/>
              <a:t>My pet's name is Fluffy and it's a Cat.</a:t>
            </a:r>
          </a:p>
          <a:p>
            <a:endParaRPr lang="en-US" sz="1050" dirty="0"/>
          </a:p>
          <a:p>
            <a:r>
              <a:rPr lang="en-US" sz="1050" dirty="0"/>
              <a:t># </a:t>
            </a:r>
            <a:r>
              <a:rPr lang="fa-IR" sz="1050" dirty="0"/>
              <a:t>فراخوانی متد</a:t>
            </a:r>
          </a:p>
          <a:p>
            <a:r>
              <a:rPr lang="en-US" sz="1050" dirty="0"/>
              <a:t>sound = </a:t>
            </a:r>
            <a:r>
              <a:rPr lang="en-US" sz="1050" dirty="0" err="1"/>
              <a:t>my_pet.make_sound</a:t>
            </a:r>
            <a:r>
              <a:rPr lang="en-US" sz="1050" dirty="0"/>
              <a:t>()</a:t>
            </a:r>
          </a:p>
          <a:p>
            <a:r>
              <a:rPr lang="en-US" sz="1050" dirty="0"/>
              <a:t>print(f"{my_pet.name} says: {sound}")</a:t>
            </a:r>
          </a:p>
          <a:p>
            <a:r>
              <a:rPr lang="en-US" sz="1050" dirty="0"/>
              <a:t># </a:t>
            </a:r>
            <a:r>
              <a:rPr lang="fa-IR" sz="1050" dirty="0"/>
              <a:t>خروجی: </a:t>
            </a:r>
            <a:r>
              <a:rPr lang="en-US" sz="1050" dirty="0"/>
              <a:t>Fluffy says: Some generic animal sound</a:t>
            </a:r>
          </a:p>
          <a:p>
            <a:endParaRPr lang="en-US" sz="1050" dirty="0"/>
          </a:p>
        </p:txBody>
      </p:sp>
    </p:spTree>
    <p:extLst>
      <p:ext uri="{BB962C8B-B14F-4D97-AF65-F5344CB8AC3E}">
        <p14:creationId xmlns:p14="http://schemas.microsoft.com/office/powerpoint/2010/main" val="43624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687"/>
          </a:xfrm>
        </p:spPr>
        <p:txBody>
          <a:bodyPr/>
          <a:lstStyle/>
          <a:p>
            <a:pPr algn="r" rtl="1"/>
            <a:r>
              <a:rPr lang="fa-IR" dirty="0">
                <a:solidFill>
                  <a:schemeClr val="tx1"/>
                </a:solidFill>
                <a:cs typeface="B Yekan" panose="00000400000000000000" pitchFamily="2" charset="-78"/>
              </a:rPr>
              <a:t>مفهوم شی گرایی با مثال تاس و جعبه</a:t>
            </a:r>
            <a:endParaRPr lang="en-US" dirty="0">
              <a:solidFill>
                <a:schemeClr val="tx1"/>
              </a:solidFill>
              <a:cs typeface="B Yekan" panose="00000400000000000000" pitchFamily="2" charset="-78"/>
            </a:endParaRPr>
          </a:p>
        </p:txBody>
      </p:sp>
      <p:sp>
        <p:nvSpPr>
          <p:cNvPr id="3" name="Content Placeholder 2"/>
          <p:cNvSpPr>
            <a:spLocks noGrp="1"/>
          </p:cNvSpPr>
          <p:nvPr>
            <p:ph idx="1"/>
          </p:nvPr>
        </p:nvSpPr>
        <p:spPr>
          <a:xfrm>
            <a:off x="677334" y="1363287"/>
            <a:ext cx="8596668" cy="5303520"/>
          </a:xfrm>
        </p:spPr>
        <p:txBody>
          <a:bodyPr>
            <a:noAutofit/>
          </a:bodyPr>
          <a:lstStyle/>
          <a:p>
            <a:pPr algn="r" rtl="1"/>
            <a:r>
              <a:rPr lang="fa-IR" sz="1600" dirty="0">
                <a:cs typeface="B Nazanin" panose="00000400000000000000" pitchFamily="2" charset="-78"/>
              </a:rPr>
              <a:t>به طور خلاصه، شی گرایی در برنامه‌نویسی یک رویکرد است که در آن، برنامه‌ها به شکل مجموعه‌ای از اشیاء یا انتزاعات تشکیل می‌شوند. هر شیء در این رویکرد، یک نمونه از یک کلاس است که شامل ویژگی‌ها (پراپرتی‌ها) و رفتارها (متدها) است. شی گرایی از مفهومی به نام ترکیب برای ارتباط بین شی‌ها استفاده می‌کند123.</a:t>
            </a:r>
          </a:p>
          <a:p>
            <a:pPr algn="r" rtl="1"/>
            <a:endParaRPr lang="fa-IR" sz="1600" dirty="0">
              <a:cs typeface="B Nazanin" panose="00000400000000000000" pitchFamily="2" charset="-78"/>
            </a:endParaRPr>
          </a:p>
          <a:p>
            <a:pPr algn="r" rtl="1"/>
            <a:r>
              <a:rPr lang="fa-IR" sz="1600" dirty="0">
                <a:cs typeface="B Nazanin" panose="00000400000000000000" pitchFamily="2" charset="-78"/>
              </a:rPr>
              <a:t>حالا بیایید با مثالی ساده از دنیای واقعی، این مفهوم را بیشتر بررسی کنیم:</a:t>
            </a:r>
          </a:p>
          <a:p>
            <a:pPr algn="r" rtl="1"/>
            <a:endParaRPr lang="fa-IR" sz="1600" dirty="0">
              <a:cs typeface="B Nazanin" panose="00000400000000000000" pitchFamily="2" charset="-78"/>
            </a:endParaRPr>
          </a:p>
          <a:p>
            <a:pPr algn="r" rtl="1"/>
            <a:r>
              <a:rPr lang="fa-IR" sz="1600" dirty="0">
                <a:cs typeface="B Nazanin" panose="00000400000000000000" pitchFamily="2" charset="-78"/>
              </a:rPr>
              <a:t>فرض کنید دو شیء داریم: تاس و جعبه. هر تاس، یک نمونه از کلاس “تاس” است و می‌تواند ویژگی‌هایی مانند تعداد چهار وجه، نوع حروف یا تصویر آن را داشته باشد. همچنین، هر جعبه نیز یک نمونه از کلاس “جعبه” است و می‌تواند ویژگی‌هایی مانند ابعاد، جنسیت، و محتوای داخلی داشته باشد.</a:t>
            </a:r>
          </a:p>
          <a:p>
            <a:pPr algn="r" rtl="1"/>
            <a:endParaRPr lang="fa-IR" sz="1600" dirty="0">
              <a:cs typeface="B Nazanin" panose="00000400000000000000" pitchFamily="2" charset="-78"/>
            </a:endParaRPr>
          </a:p>
          <a:p>
            <a:pPr algn="r" rtl="1"/>
            <a:r>
              <a:rPr lang="fa-IR" sz="1600" dirty="0">
                <a:cs typeface="B Nazanin" panose="00000400000000000000" pitchFamily="2" charset="-78"/>
              </a:rPr>
              <a:t>حالا فرض کنید می‌خواهیم یک بازی ساده بسازیم: “بازی تاس از جعبه”. در این بازی، ما یک تاس را از جعبه می‌اندازیم و نتیجه‌ی آن را مشاهده می‌کنیم. اینجا تاس و جعبه دو شیء مستقل هستند که با هم ترکیب شده‌اند. تاس، یک انتزاع است که درون جعبه قرار دارد و ما می‌توانیم بازی را انجام دهیم.</a:t>
            </a:r>
          </a:p>
          <a:p>
            <a:pPr algn="r" rtl="1"/>
            <a:endParaRPr lang="fa-IR" sz="1600" dirty="0">
              <a:cs typeface="B Nazanin" panose="00000400000000000000" pitchFamily="2" charset="-78"/>
            </a:endParaRPr>
          </a:p>
          <a:p>
            <a:pPr algn="r" rtl="1"/>
            <a:r>
              <a:rPr lang="fa-IR" sz="1600" dirty="0">
                <a:cs typeface="B Nazanin" panose="00000400000000000000" pitchFamily="2" charset="-78"/>
              </a:rPr>
              <a:t>به این ترتیب، شی گرایی به ما امکان می‌دهد اشیاء را به صورت منطقی و ساختارمند ترتیب دهیم و با هم ترکیب کنیم تا برنامه‌های قدرتمند‌تری بسازیم.</a:t>
            </a:r>
          </a:p>
          <a:p>
            <a:pPr algn="r" rtl="1"/>
            <a:endParaRPr lang="fa-IR" sz="1600" dirty="0">
              <a:cs typeface="B Nazanin" panose="00000400000000000000" pitchFamily="2" charset="-78"/>
            </a:endParaRPr>
          </a:p>
          <a:p>
            <a:pPr algn="r" rtl="1"/>
            <a:endParaRPr lang="en-US" sz="1600" dirty="0">
              <a:cs typeface="B Nazanin" panose="00000400000000000000" pitchFamily="2" charset="-78"/>
            </a:endParaRPr>
          </a:p>
        </p:txBody>
      </p:sp>
    </p:spTree>
    <p:extLst>
      <p:ext uri="{BB962C8B-B14F-4D97-AF65-F5344CB8AC3E}">
        <p14:creationId xmlns:p14="http://schemas.microsoft.com/office/powerpoint/2010/main" val="360710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251"/>
          </a:xfrm>
        </p:spPr>
        <p:txBody>
          <a:bodyPr>
            <a:normAutofit/>
          </a:bodyPr>
          <a:lstStyle/>
          <a:p>
            <a:pPr algn="r" rtl="1"/>
            <a:r>
              <a:rPr lang="fa-IR" dirty="0">
                <a:solidFill>
                  <a:schemeClr val="tx1"/>
                </a:solidFill>
                <a:cs typeface="B Yekan" panose="00000400000000000000" pitchFamily="2" charset="-78"/>
              </a:rPr>
              <a:t>ویژگی کلاس های وراثتی</a:t>
            </a:r>
            <a:endParaRPr lang="en-US" dirty="0">
              <a:solidFill>
                <a:schemeClr val="tx1"/>
              </a:solidFill>
              <a:cs typeface="B Yekan" panose="00000400000000000000" pitchFamily="2" charset="-78"/>
            </a:endParaRPr>
          </a:p>
        </p:txBody>
      </p:sp>
      <p:sp>
        <p:nvSpPr>
          <p:cNvPr id="3" name="Content Placeholder 2"/>
          <p:cNvSpPr>
            <a:spLocks noGrp="1"/>
          </p:cNvSpPr>
          <p:nvPr>
            <p:ph idx="1"/>
          </p:nvPr>
        </p:nvSpPr>
        <p:spPr>
          <a:xfrm>
            <a:off x="677334" y="1404851"/>
            <a:ext cx="8596668" cy="4636511"/>
          </a:xfrm>
        </p:spPr>
        <p:txBody>
          <a:bodyPr>
            <a:normAutofit/>
          </a:bodyPr>
          <a:lstStyle/>
          <a:p>
            <a:pPr algn="r" rtl="1"/>
            <a:r>
              <a:rPr lang="fa-IR" dirty="0">
                <a:cs typeface="B Nazanin" panose="00000400000000000000" pitchFamily="2" charset="-78"/>
              </a:rPr>
              <a:t>در کلاس‌های وراثتی، ویژگی‌ها و رفتارها از یک کلاس به کلاس دیگر ارث‌بری می‌شوند. این ارث‌بری می‌تواند به دو صورت انجام شود:</a:t>
            </a:r>
          </a:p>
          <a:p>
            <a:pPr algn="r" rtl="1"/>
            <a:endParaRPr lang="fa-IR" dirty="0">
              <a:cs typeface="B Nazanin" panose="00000400000000000000" pitchFamily="2" charset="-78"/>
            </a:endParaRPr>
          </a:p>
          <a:p>
            <a:pPr algn="r" rtl="1"/>
            <a:r>
              <a:rPr lang="fa-IR" b="1" dirty="0">
                <a:cs typeface="B Nazanin" panose="00000400000000000000" pitchFamily="2" charset="-78"/>
              </a:rPr>
              <a:t>ارث‌بری ویژگی‌ها (پراپرتی‌ها):</a:t>
            </a:r>
          </a:p>
          <a:p>
            <a:pPr marL="0" indent="0" algn="r" rtl="1">
              <a:buNone/>
            </a:pPr>
            <a:r>
              <a:rPr lang="fa-IR" dirty="0">
                <a:cs typeface="B Nazanin" panose="00000400000000000000" pitchFamily="2" charset="-78"/>
              </a:rPr>
              <a:t>وقتی یک کلاس از کلاس دیگر ارث‌بری می‌کند، ویژگی‌های آن کلاس نیز به کلاس جدید منتقل می‌شوند.</a:t>
            </a:r>
          </a:p>
          <a:p>
            <a:pPr marL="0" indent="0" algn="r" rtl="1">
              <a:buNone/>
            </a:pPr>
            <a:r>
              <a:rPr lang="fa-IR" dirty="0">
                <a:cs typeface="B Nazanin" panose="00000400000000000000" pitchFamily="2" charset="-78"/>
              </a:rPr>
              <a:t>مثلاً اگر کلاس “حیوان” دارای ویژگی‌هایی مانند “نام” و “گونه” باشد، کلاس “سگ” که از کلاس “حیوان” ارث‌بری کرده است، نیز این ویژگی‌ها را دارا خواهد بود.</a:t>
            </a:r>
          </a:p>
          <a:p>
            <a:pPr algn="r" rtl="1"/>
            <a:r>
              <a:rPr lang="fa-IR" b="1" dirty="0">
                <a:cs typeface="B Nazanin" panose="00000400000000000000" pitchFamily="2" charset="-78"/>
              </a:rPr>
              <a:t>ارث‌بری رفتارها (متدها):</a:t>
            </a:r>
          </a:p>
          <a:p>
            <a:pPr marL="0" indent="0" algn="r" rtl="1">
              <a:buNone/>
            </a:pPr>
            <a:r>
              <a:rPr lang="fa-IR" dirty="0">
                <a:cs typeface="B Nazanin" panose="00000400000000000000" pitchFamily="2" charset="-78"/>
              </a:rPr>
              <a:t>متدها نیز می‌توانند از یک کلاس به کلاس دیگر ارث‌بری شوند.</a:t>
            </a:r>
          </a:p>
          <a:p>
            <a:pPr marL="0" indent="0" algn="r" rtl="1">
              <a:buNone/>
            </a:pPr>
            <a:r>
              <a:rPr lang="fa-IR" dirty="0">
                <a:cs typeface="B Nazanin" panose="00000400000000000000" pitchFamily="2" charset="-78"/>
              </a:rPr>
              <a:t>مثلاً اگر کلاس “حیوان” دارای متدی به نام “صدای عمومی حیوان” باشد، کلاس “سگ” نیز می‌تواند این متد را بازنویسی کند و صدای خاص خود را برگرداند.</a:t>
            </a:r>
          </a:p>
          <a:p>
            <a:pPr marL="0" indent="0" algn="r" rtl="1">
              <a:buNone/>
            </a:pPr>
            <a:r>
              <a:rPr lang="fa-IR" dirty="0">
                <a:cs typeface="B Nazanin" panose="00000400000000000000" pitchFamily="2" charset="-78"/>
              </a:rPr>
              <a:t>با استفاده از وراثت، می‌توانیم کدها را ساختارمند‌تر کنیم و از تکرار مجدد در تعریف ویژگی‌ها و متدها جلوگیری کنیم.</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160097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995</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 Nazanin</vt:lpstr>
      <vt:lpstr>B Yekan</vt:lpstr>
      <vt:lpstr>Tahoma</vt:lpstr>
      <vt:lpstr>Trebuchet MS</vt:lpstr>
      <vt:lpstr>Wingdings 3</vt:lpstr>
      <vt:lpstr>Facet</vt:lpstr>
      <vt:lpstr>بسم الله الرحمن الرحیم  مفهوم شی گرایی در برنامه نویسی نام استاد: پوریا خان زادی  نام درس: برنامه سازی پیشرفته  دانشجوها: فاضل مصلح علی محمدی امیرعلی زمانی محمد عرفان سلحشور محمد عرفان مزیدآباد </vt:lpstr>
      <vt:lpstr>مفهوم شی گرایی در برنامه نویسی</vt:lpstr>
      <vt:lpstr> شی گرایی بر مفهوم‌های زیر تکیه می‌کند</vt:lpstr>
      <vt:lpstr>PowerPoint Presentation</vt:lpstr>
      <vt:lpstr>PowerPoint Presentation</vt:lpstr>
      <vt:lpstr>به طور کلی، یک کلاس در شی گرایی یک قالب یا طرح برای ایجاد شی‌ها است. این کلاس‌ها ویژگی‌ها (پراپرتی‌ها) و رفتارها (متدها) را تعریف می‌کنند. حالا بیایید یک مثال ساده از یک کلاس در پایتون ببینیم:  </vt:lpstr>
      <vt:lpstr>مفهوم شی گرایی با مثال تاس و جعبه</vt:lpstr>
      <vt:lpstr>ویژگی کلاس های وراثتی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cp:revision>
  <dcterms:created xsi:type="dcterms:W3CDTF">2024-03-13T14:30:34Z</dcterms:created>
  <dcterms:modified xsi:type="dcterms:W3CDTF">2024-03-13T14:51:58Z</dcterms:modified>
</cp:coreProperties>
</file>