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  <p:sldMasterId id="2147483667" r:id="rId3"/>
  </p:sldMasterIdLst>
  <p:notesMasterIdLst>
    <p:notesMasterId r:id="rId17"/>
  </p:notesMasterIdLst>
  <p:sldIdLst>
    <p:sldId id="256" r:id="rId4"/>
    <p:sldId id="259" r:id="rId5"/>
    <p:sldId id="257" r:id="rId6"/>
    <p:sldId id="258" r:id="rId7"/>
    <p:sldId id="268" r:id="rId8"/>
    <p:sldId id="266" r:id="rId9"/>
    <p:sldId id="267" r:id="rId10"/>
    <p:sldId id="265" r:id="rId11"/>
    <p:sldId id="261" r:id="rId12"/>
    <p:sldId id="262" r:id="rId13"/>
    <p:sldId id="263" r:id="rId14"/>
    <p:sldId id="264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77427" autoAdjust="0"/>
  </p:normalViewPr>
  <p:slideViewPr>
    <p:cSldViewPr snapToGrid="0">
      <p:cViewPr varScale="1">
        <p:scale>
          <a:sx n="85" d="100"/>
          <a:sy n="85" d="100"/>
        </p:scale>
        <p:origin x="63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32345-023C-4565-94DD-7E2E5C54A00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320F-E784-47D6-853F-922EBC0E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8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3 p.m.?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320F-E784-47D6-853F-922EBC0E4A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3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Mark’s cases: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Lay (</a:t>
            </a:r>
            <a:r>
              <a:rPr lang="en-US" dirty="0" err="1"/>
              <a:t>SciAm</a:t>
            </a:r>
            <a:r>
              <a:rPr lang="en-US" dirty="0"/>
              <a:t> reader)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Somewhere in the middle? (Technical managers)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Aero experts (jargon)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320F-E784-47D6-853F-922EBC0E4A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52F8-EE55-497C-9D90-2D5F5E319F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58" y="573893"/>
            <a:ext cx="6047538" cy="2456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Title…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87388-45A2-4D9F-B4CC-652898D2D2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58" y="3275962"/>
            <a:ext cx="6047538" cy="25792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name, date, affiliation…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21D9-57E3-4872-8033-002F3030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E187-61A9-4718-8458-DB17DBC5A507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38D0D-14AE-4939-89E0-BD4775F3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2DBF-E3EF-48FA-BEB2-EF233921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F75BA-DE68-4485-AD73-E7C326AFA4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68" y="5855256"/>
            <a:ext cx="1654022" cy="39200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DD463C-1434-4238-AFE1-5809AFA368B3}"/>
              </a:ext>
            </a:extLst>
          </p:cNvPr>
          <p:cNvCxnSpPr/>
          <p:nvPr userDrawn="1"/>
        </p:nvCxnSpPr>
        <p:spPr>
          <a:xfrm>
            <a:off x="1149058" y="3133446"/>
            <a:ext cx="604753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8CA4251-EFFC-45B2-810A-3AF7612CF5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01105" y="4996970"/>
            <a:ext cx="968154" cy="558009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BA01FE7F-038A-401F-BA1F-CBA47E682D55}"/>
              </a:ext>
            </a:extLst>
          </p:cNvPr>
          <p:cNvSpPr txBox="1">
            <a:spLocks/>
          </p:cNvSpPr>
          <p:nvPr userDrawn="1"/>
        </p:nvSpPr>
        <p:spPr>
          <a:xfrm>
            <a:off x="1149058" y="4347227"/>
            <a:ext cx="6047538" cy="96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38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E182-9827-4489-9A2B-5BD60D476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603376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Section Title…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B69C8-0290-4845-8A7A-74AC01250F7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section description…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39FA-B1C5-476D-99AC-85828E98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2C6A-2046-4A7C-B315-E12407779226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5ADEB-34E8-42DB-A255-EE90B745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48279-A721-4597-BBF7-BD6EDBB5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2BEDC5-C7D0-46A5-9D5D-2ADCEBE7B659}"/>
              </a:ext>
            </a:extLst>
          </p:cNvPr>
          <p:cNvCxnSpPr/>
          <p:nvPr userDrawn="1"/>
        </p:nvCxnSpPr>
        <p:spPr>
          <a:xfrm>
            <a:off x="831850" y="4524216"/>
            <a:ext cx="6047538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9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E51D-125C-4890-ABF8-23FEF5C0D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3" y="924796"/>
            <a:ext cx="11460928" cy="528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383F-C643-4737-8346-CBC35E26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BD2D-3A5E-464A-A2B0-935758F4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42C3-201F-4D86-A1BD-1ABC3CCF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01284BF-DCA7-4265-911A-5336053F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4" y="144304"/>
            <a:ext cx="11339453" cy="4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Title…</a:t>
            </a:r>
          </a:p>
        </p:txBody>
      </p:sp>
    </p:spTree>
    <p:extLst>
      <p:ext uri="{BB962C8B-B14F-4D97-AF65-F5344CB8AC3E}">
        <p14:creationId xmlns:p14="http://schemas.microsoft.com/office/powerpoint/2010/main" val="128562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E51D-125C-4890-ABF8-23FEF5C0D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3" y="924796"/>
            <a:ext cx="5649323" cy="528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383F-C643-4737-8346-CBC35E26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BD2D-3A5E-464A-A2B0-935758F4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42C3-201F-4D86-A1BD-1ABC3CCF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01284BF-DCA7-4265-911A-5336053F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4" y="144304"/>
            <a:ext cx="11339453" cy="4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B12602-9E50-4AB5-BF91-CF2EE1F42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73794" y="924796"/>
            <a:ext cx="5649323" cy="528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655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79568-B3F1-487F-8620-39DAC1AF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264-0D24-4F44-A22C-358876747868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A96F6-E1C8-47F0-8BAF-137B4BEB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70060-86F0-404F-87EE-9908FC26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03D335-5AF7-400C-A7D0-7EF7C018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72" y="1648981"/>
            <a:ext cx="5530719" cy="45430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2F9991-479D-43A6-B438-A11E6B48BE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35011" y="1648981"/>
            <a:ext cx="5530719" cy="4531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8B8CE7-A0E8-41DC-9314-1235AE71FFA6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63086"/>
            <a:ext cx="0" cy="50289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ECC1964-6AE7-4E79-8553-7393A480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4" y="144304"/>
            <a:ext cx="11339453" cy="4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Title…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16297C9-6CF1-4E4B-A6DB-B37BABDDD4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581" y="995363"/>
            <a:ext cx="5530719" cy="45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u="sng"/>
            </a:lvl1pPr>
          </a:lstStyle>
          <a:p>
            <a:pPr lvl="0"/>
            <a:r>
              <a:rPr lang="en-US" dirty="0"/>
              <a:t>Title 1…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5E35DF-D801-4CAE-BF1F-A6B28FEB1A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5010" y="995363"/>
            <a:ext cx="5530719" cy="45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u="sng"/>
            </a:lvl1pPr>
          </a:lstStyle>
          <a:p>
            <a:pPr lvl="0"/>
            <a:r>
              <a:rPr lang="en-US" dirty="0"/>
              <a:t>Title 2…</a:t>
            </a:r>
          </a:p>
        </p:txBody>
      </p:sp>
    </p:spTree>
    <p:extLst>
      <p:ext uri="{BB962C8B-B14F-4D97-AF65-F5344CB8AC3E}">
        <p14:creationId xmlns:p14="http://schemas.microsoft.com/office/powerpoint/2010/main" val="123829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8F23-DE01-4E74-8B4E-A288D74F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24" y="2766218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4AE12-DCF1-4B3D-BD6D-0C5C448E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264-0D24-4F44-A22C-358876747868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A6CF9-42E4-4CD5-A89F-1F211C3C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700E4-6597-48FC-A2E7-10F95AA6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7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5971-D578-4D72-9DFE-95644758D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6272" y="6356349"/>
            <a:ext cx="119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C264-0D24-4F44-A22C-358876747868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C88C-6D99-4DB8-99F2-1E55CB574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281" y="6356350"/>
            <a:ext cx="8684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Peter Sharpe, MIT AeroAstro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766F-FFD5-4E1D-A6AE-6CAF2897A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9802" y="6356349"/>
            <a:ext cx="11959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3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51ECF1-9C0A-4A5F-8401-105D87B9B3C0}"/>
              </a:ext>
            </a:extLst>
          </p:cNvPr>
          <p:cNvSpPr/>
          <p:nvPr userDrawn="1"/>
        </p:nvSpPr>
        <p:spPr>
          <a:xfrm>
            <a:off x="-1276" y="1"/>
            <a:ext cx="12192000" cy="7804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7D698-A211-4D8C-9B0D-D40B2D46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4" y="144304"/>
            <a:ext cx="11339453" cy="4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5971-D578-4D72-9DFE-95644758D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6272" y="6356349"/>
            <a:ext cx="119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C264-0D24-4F44-A22C-358876747868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C88C-6D99-4DB8-99F2-1E55CB574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281" y="6356350"/>
            <a:ext cx="8684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Peter Sharpe, MIT AeroAstro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766F-FFD5-4E1D-A6AE-6CAF2897A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9802" y="6356349"/>
            <a:ext cx="11959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51ECF1-9C0A-4A5F-8401-105D87B9B3C0}"/>
              </a:ext>
            </a:extLst>
          </p:cNvPr>
          <p:cNvSpPr/>
          <p:nvPr userDrawn="1"/>
        </p:nvSpPr>
        <p:spPr>
          <a:xfrm>
            <a:off x="-1276" y="0"/>
            <a:ext cx="121932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5971-D578-4D72-9DFE-95644758D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6272" y="6356349"/>
            <a:ext cx="119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C264-0D24-4F44-A22C-358876747868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C88C-6D99-4DB8-99F2-1E55CB574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281" y="6356350"/>
            <a:ext cx="8684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Peter Sharpe, MIT </a:t>
            </a:r>
            <a:r>
              <a:rPr lang="en-US" dirty="0" err="1"/>
              <a:t>AeroAstro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766F-FFD5-4E1D-A6AE-6CAF2897A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9802" y="6356349"/>
            <a:ext cx="11959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8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899B-D1C5-440A-9F88-23DE8BFFB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16.82 Miscellanea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A2278-BB4E-4158-8073-F48BD5701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Sharpe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B978E-FDFC-41CC-9FD2-ED901712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E187-61A9-4718-8458-DB17DBC5A507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F7366-B5B7-41B1-A5AC-1FD2AC55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7FC44-1534-4F72-86DF-5FC4FE4F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8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3E6A-3BAD-4118-8EA5-DABFCC8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20D2A-C74D-4FFC-9D66-44E37BD2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CA64CBB-2388-42FC-AE85-BD2F2D9B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CONOPS?</a:t>
            </a:r>
          </a:p>
        </p:txBody>
      </p:sp>
      <p:pic>
        <p:nvPicPr>
          <p:cNvPr id="1026" name="Picture 2" descr="https://lh3.googleusercontent.com/bj8XMkC3bIKTlo2zya9dZhOWfLTPF54DdV6oSdRouwJOslZAGzbQIiAg6QuwQ5wmmTX7ftS3OWgb_tfZb6PRnnsgIBhS4tz5W1JyZLrtx_aCCjZxPtnEuEQBmcvd4HV7d2ipgsaim34jtDlYIByUg827vp5aPag8HYS3HW_a1jOkdPhd6TdJtzhT4Hc">
            <a:extLst>
              <a:ext uri="{FF2B5EF4-FFF2-40B4-BE49-F238E27FC236}">
                <a16:creationId xmlns:a16="http://schemas.microsoft.com/office/drawing/2014/main" id="{3C9C181F-6A81-4C30-8251-A05D44D4A8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26"/>
          <a:stretch/>
        </p:blipFill>
        <p:spPr bwMode="auto">
          <a:xfrm>
            <a:off x="1375394" y="840933"/>
            <a:ext cx="9441211" cy="569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9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01DC1-3D4A-4C76-AC78-3E9F65AD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EE0EA-76C2-48D5-984A-DC0EC36D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06BE3-4BD9-4EA8-AA26-99FDCB2E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3AF29D-D3A3-49BE-8AB8-DD08DE7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OV-1?</a:t>
            </a:r>
          </a:p>
        </p:txBody>
      </p:sp>
      <p:pic>
        <p:nvPicPr>
          <p:cNvPr id="1026" name="Picture 2" descr="https://lh3.googleusercontent.com/ysQqcsgD3JWM3aUnvuwzjGuq00MDUZxkYDYDZuWM2XCKdbiw18ohF6eylRv-eOGc_paYUkLTig8n8a5bGbUQtMlOIWlx31Nt9tUe5DpfYG9g1NeYnP49B2rl9igglsdEedtd4kBdz-nRghVJvVXmSnk-k2VSuf07riDKPjDTkrbXoHcnYbghg-MHvHA">
            <a:extLst>
              <a:ext uri="{FF2B5EF4-FFF2-40B4-BE49-F238E27FC236}">
                <a16:creationId xmlns:a16="http://schemas.microsoft.com/office/drawing/2014/main" id="{628F3112-B7BE-47F3-9DB1-3966B4A061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73" y="925513"/>
            <a:ext cx="9717203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39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0CEAF-02C2-4DA7-B611-29274C18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A35BA-2D03-4932-B803-EEE392F2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A4163-7F02-4EE1-B322-D969C45D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A7D46EA-72FD-4157-9608-96D49649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Mass Budget?</a:t>
            </a:r>
          </a:p>
        </p:txBody>
      </p:sp>
      <p:pic>
        <p:nvPicPr>
          <p:cNvPr id="2050" name="Picture 2" descr="https://lh4.googleusercontent.com/N4_TVVePl9Rx8AoNZ5asYByRNflX3fQ53OkVupoy38arM7ZC5u2Xj_g2FwA38wk9ALeheWYGyuoD4Ukg1fPSAUfTC2OQ6gXSDgP1b8GvAQwQ-OQjK_Ctu8LmpOkO4EbNM9s6nwSXogevmRq5Na2Wct_ZZERAWsDgtu3RFYBKLOlDzebCGhX72Kk-hcQ">
            <a:extLst>
              <a:ext uri="{FF2B5EF4-FFF2-40B4-BE49-F238E27FC236}">
                <a16:creationId xmlns:a16="http://schemas.microsoft.com/office/drawing/2014/main" id="{1CFEF644-08FD-4FCB-AF74-FDED13993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2" b="6341"/>
          <a:stretch/>
        </p:blipFill>
        <p:spPr bwMode="auto">
          <a:xfrm>
            <a:off x="1752280" y="812800"/>
            <a:ext cx="8684887" cy="60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57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D0DE01-8350-4E34-A407-10B1D4C7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Writing instructors are available to meet!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02ED8-9EF5-43C2-9EEA-9937CC13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C09D8-E67A-4E55-9E73-D356418B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3AB7A-AD7F-4444-B45A-D42E5C22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2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4B423C-1786-4AE5-BE37-22D39170D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team will give an update briefing to the class</a:t>
            </a:r>
          </a:p>
          <a:p>
            <a:pPr lvl="1"/>
            <a:r>
              <a:rPr lang="en-US" dirty="0"/>
              <a:t>5 minutes, followed by questions from class + staff</a:t>
            </a:r>
          </a:p>
          <a:p>
            <a:pPr lvl="1"/>
            <a:r>
              <a:rPr lang="en-US" dirty="0"/>
              <a:t>A few slides</a:t>
            </a:r>
          </a:p>
          <a:p>
            <a:pPr lvl="1"/>
            <a:r>
              <a:rPr lang="en-US" dirty="0"/>
              <a:t>Informal</a:t>
            </a:r>
          </a:p>
          <a:p>
            <a:r>
              <a:rPr lang="en-US" dirty="0"/>
              <a:t>Topics:</a:t>
            </a:r>
          </a:p>
          <a:p>
            <a:pPr lvl="1"/>
            <a:r>
              <a:rPr lang="en-US" dirty="0"/>
              <a:t>Which concept(s) did you down-select to?</a:t>
            </a:r>
          </a:p>
          <a:p>
            <a:pPr lvl="2"/>
            <a:r>
              <a:rPr lang="en-US" dirty="0"/>
              <a:t>Note: if you’re stuck and can’t decide, contact course staff – you can carry multiple forward, but it’s more work</a:t>
            </a:r>
          </a:p>
          <a:p>
            <a:pPr lvl="2"/>
            <a:r>
              <a:rPr lang="en-US" dirty="0"/>
              <a:t>Why did you choose that one?</a:t>
            </a:r>
          </a:p>
          <a:p>
            <a:pPr lvl="1"/>
            <a:r>
              <a:rPr lang="en-US" dirty="0"/>
              <a:t>Napkin-sketch sizing numbers &amp; methodology for chosen concept. </a:t>
            </a:r>
          </a:p>
          <a:p>
            <a:pPr lvl="2"/>
            <a:r>
              <a:rPr lang="en-US" dirty="0"/>
              <a:t>It’s okay if numbers aren’t final! Main purpose is to prepare you for CoDR.</a:t>
            </a:r>
          </a:p>
          <a:p>
            <a:pPr lvl="1"/>
            <a:r>
              <a:rPr lang="en-US" dirty="0"/>
              <a:t>Any other work you’d like to get more eyes on!</a:t>
            </a:r>
          </a:p>
          <a:p>
            <a:pPr lvl="1"/>
            <a:r>
              <a:rPr lang="en-US" dirty="0"/>
              <a:t>Any questions you have, places you’re stuck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C9AB7-0D36-46B0-9A87-B1AEB290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FC705-8473-4582-8A1C-CB01C6A2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13F65-6C23-48A7-AA96-96EC44EC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6A2C34-847F-4A1E-809E-FBF44805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Thursday (9/22) Brief Update</a:t>
            </a:r>
          </a:p>
        </p:txBody>
      </p:sp>
    </p:spTree>
    <p:extLst>
      <p:ext uri="{BB962C8B-B14F-4D97-AF65-F5344CB8AC3E}">
        <p14:creationId xmlns:p14="http://schemas.microsoft.com/office/powerpoint/2010/main" val="327066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352C0A-DCA1-4065-BB09-C5E0CF02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Schedule:</a:t>
            </a:r>
          </a:p>
          <a:p>
            <a:pPr lvl="1"/>
            <a:r>
              <a:rPr lang="en-US" dirty="0"/>
              <a:t>CoDR dry run: </a:t>
            </a:r>
            <a:r>
              <a:rPr lang="en-US" b="1" dirty="0">
                <a:solidFill>
                  <a:schemeClr val="accent2"/>
                </a:solidFill>
              </a:rPr>
              <a:t>next Tuesday</a:t>
            </a:r>
            <a:r>
              <a:rPr lang="en-US" dirty="0"/>
              <a:t>, September 27</a:t>
            </a:r>
          </a:p>
          <a:p>
            <a:pPr lvl="1"/>
            <a:r>
              <a:rPr lang="en-US" dirty="0"/>
              <a:t>CoDR: </a:t>
            </a:r>
            <a:r>
              <a:rPr lang="en-US" b="1" dirty="0">
                <a:solidFill>
                  <a:schemeClr val="accent2"/>
                </a:solidFill>
              </a:rPr>
              <a:t>next Thursday</a:t>
            </a:r>
            <a:r>
              <a:rPr lang="en-US" dirty="0"/>
              <a:t>, September 29</a:t>
            </a:r>
          </a:p>
          <a:p>
            <a:r>
              <a:rPr lang="en-US" dirty="0"/>
              <a:t>Format:</a:t>
            </a:r>
          </a:p>
          <a:p>
            <a:pPr lvl="1"/>
            <a:r>
              <a:rPr lang="en-US" dirty="0"/>
              <a:t>Each team talks for 20 minutes, followed by 10 minutes of Q&amp;A.</a:t>
            </a:r>
          </a:p>
          <a:p>
            <a:pPr lvl="2"/>
            <a:r>
              <a:rPr lang="en-US" dirty="0"/>
              <a:t>Recommended: max of 3 people presenting</a:t>
            </a:r>
          </a:p>
          <a:p>
            <a:pPr lvl="3"/>
            <a:r>
              <a:rPr lang="en-US" dirty="0"/>
              <a:t>Reminder: everyone needs to present at least once during the semester; highest grade used.</a:t>
            </a:r>
          </a:p>
          <a:p>
            <a:pPr lvl="1"/>
            <a:r>
              <a:rPr lang="en-US" dirty="0"/>
              <a:t>As if you were presenting to a technical review board:</a:t>
            </a:r>
          </a:p>
          <a:p>
            <a:pPr lvl="2"/>
            <a:r>
              <a:rPr lang="en-US" dirty="0"/>
              <a:t>A friendly, but discerning audience – expect questions</a:t>
            </a:r>
          </a:p>
          <a:p>
            <a:pPr lvl="1"/>
            <a:r>
              <a:rPr lang="en-US" dirty="0"/>
              <a:t>Dry run:</a:t>
            </a:r>
          </a:p>
          <a:p>
            <a:pPr lvl="2"/>
            <a:r>
              <a:rPr lang="en-US" dirty="0"/>
              <a:t>Communications instructors will help you refine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40D51-E7CF-409D-8A9A-807A9E71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20BD0-89DA-41DD-9F5A-C508E395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30CB3-BCD7-4211-8638-A7520ECC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A2D676-0D6D-49FE-91CC-7EC8FF7C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Design Review (CoDR), Next Week</a:t>
            </a:r>
          </a:p>
        </p:txBody>
      </p:sp>
    </p:spTree>
    <p:extLst>
      <p:ext uri="{BB962C8B-B14F-4D97-AF65-F5344CB8AC3E}">
        <p14:creationId xmlns:p14="http://schemas.microsoft.com/office/powerpoint/2010/main" val="318449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C68C80-F5A3-45AE-89CE-38E54E9E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opportunity &amp; strategy</a:t>
            </a:r>
          </a:p>
          <a:p>
            <a:r>
              <a:rPr lang="en-US" dirty="0"/>
              <a:t>Requirements analysis</a:t>
            </a:r>
          </a:p>
          <a:p>
            <a:r>
              <a:rPr lang="en-US" dirty="0"/>
              <a:t>CONOPS and/or OV-1 illustration</a:t>
            </a:r>
          </a:p>
          <a:p>
            <a:r>
              <a:rPr lang="en-US" dirty="0"/>
              <a:t>Vehicle illustration</a:t>
            </a:r>
          </a:p>
          <a:p>
            <a:pPr lvl="1"/>
            <a:r>
              <a:rPr lang="en-US" dirty="0"/>
              <a:t>Basic subsystem details (e.g., propulsion type, layout)</a:t>
            </a:r>
          </a:p>
          <a:p>
            <a:r>
              <a:rPr lang="en-US" dirty="0"/>
              <a:t>Key sizing numbers (dimensions, mass, power) and preliminary performance estimates</a:t>
            </a:r>
          </a:p>
          <a:p>
            <a:pPr lvl="1"/>
            <a:r>
              <a:rPr lang="en-US" dirty="0"/>
              <a:t>State assumptions used for these estimates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B4F63-A8D0-42D7-99E7-8B4496A4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B3CF0-3EDB-498D-B335-DFF77A7F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94795-027E-4E6B-990D-A548F7FD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4F4553-FEE3-48CB-A6BA-6C8964E9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CoDR Topics (full details in Syllabus)</a:t>
            </a:r>
          </a:p>
        </p:txBody>
      </p:sp>
    </p:spTree>
    <p:extLst>
      <p:ext uri="{BB962C8B-B14F-4D97-AF65-F5344CB8AC3E}">
        <p14:creationId xmlns:p14="http://schemas.microsoft.com/office/powerpoint/2010/main" val="275167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B5FD50-4F56-4203-90CD-08609415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Examples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A47E25-B877-45C7-B9C9-7849AB4B8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306A3-7AEC-4A45-8192-070E79F8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264-0D24-4F44-A22C-358876747868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623F4-36C0-4FA9-B0F0-AE0DFF18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E566F-2F61-46B9-96DF-18690D71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2C036-3066-4386-8150-988C901D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A1B6C-1CFF-4585-ABD2-C76BABC0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D77AF-A6A1-4851-9237-38762294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FDB97E-5EA9-4ECF-83F4-D8E86FB3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Vehicle Illustration?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821C8E1-51A9-4689-9C69-7CAC3CD6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6987" y="37849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Span: 44.3 m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TOGW: 390 kg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L/D: 35.8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8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lh4.googleusercontent.com/lLr59s8L-uYPCE0KSrH_aUg4u98XdIEl_IaMyc7LSZnpsNGKg5eBDDRaXNbsh2mlQ6N20Oda4I7X-q7M2jEGdnBOaNXkIurqfqR4FrcfbG6P4NBK5THSgryOZnN7--XzS4sXiVY5fRRy2PqsFzWUODpXkZ4Y1IM0-9Ud8SpdUGMWe-weGMZp-VtSaDE">
            <a:extLst>
              <a:ext uri="{FF2B5EF4-FFF2-40B4-BE49-F238E27FC236}">
                <a16:creationId xmlns:a16="http://schemas.microsoft.com/office/drawing/2014/main" id="{66C37B99-5AB6-4240-9070-2A84C8AC5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695" y="2376720"/>
            <a:ext cx="12087968" cy="408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635F03-1297-41DC-BA8D-D9BA14BC768A}"/>
              </a:ext>
            </a:extLst>
          </p:cNvPr>
          <p:cNvSpPr txBox="1"/>
          <p:nvPr/>
        </p:nvSpPr>
        <p:spPr>
          <a:xfrm>
            <a:off x="78274" y="924560"/>
            <a:ext cx="5255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Possible styles: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Internal view</a:t>
            </a:r>
          </a:p>
        </p:txBody>
      </p:sp>
    </p:spTree>
    <p:extLst>
      <p:ext uri="{BB962C8B-B14F-4D97-AF65-F5344CB8AC3E}">
        <p14:creationId xmlns:p14="http://schemas.microsoft.com/office/powerpoint/2010/main" val="353742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154AB6-BFF0-43DD-B9DC-AE0DDF9B8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3362" y="982663"/>
            <a:ext cx="9191625" cy="517207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A48CC-D87D-4BDB-9B30-0948BE96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40B9A-1D79-4A2E-9D34-8029E718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F54DD-B790-4CF9-AFFC-09C4ED2D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AC1882-D4AC-457E-A16A-A614F4D7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Vehicle Illustration?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64B3B-96AE-4FD8-A578-B08AAAAB5330}"/>
              </a:ext>
            </a:extLst>
          </p:cNvPr>
          <p:cNvSpPr txBox="1"/>
          <p:nvPr/>
        </p:nvSpPr>
        <p:spPr>
          <a:xfrm>
            <a:off x="78274" y="924560"/>
            <a:ext cx="5255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Possible styles: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3-view</a:t>
            </a:r>
          </a:p>
        </p:txBody>
      </p:sp>
    </p:spTree>
    <p:extLst>
      <p:ext uri="{BB962C8B-B14F-4D97-AF65-F5344CB8AC3E}">
        <p14:creationId xmlns:p14="http://schemas.microsoft.com/office/powerpoint/2010/main" val="395390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12EA8-A28D-48E2-9426-C99DFE98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76296-B633-4E87-8233-DCC47286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0A418-6280-4827-A88F-E42B46F0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05B241-5751-42B4-96B6-1ABB01EF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Vehicle Illustration?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E191BF-97A1-460F-B141-A0621E1A6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428" y="2032032"/>
            <a:ext cx="10136337" cy="3814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C7D55E-6F7F-41AA-AAE0-DECA3150358F}"/>
              </a:ext>
            </a:extLst>
          </p:cNvPr>
          <p:cNvSpPr txBox="1"/>
          <p:nvPr/>
        </p:nvSpPr>
        <p:spPr>
          <a:xfrm>
            <a:off x="829644" y="5661555"/>
            <a:ext cx="321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Drawn by Mark Drela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5229E-D4E3-4E98-8B41-77ED7937DE6B}"/>
              </a:ext>
            </a:extLst>
          </p:cNvPr>
          <p:cNvSpPr txBox="1"/>
          <p:nvPr/>
        </p:nvSpPr>
        <p:spPr>
          <a:xfrm>
            <a:off x="78274" y="924560"/>
            <a:ext cx="5255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Possible styles: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Isometric view</a:t>
            </a:r>
          </a:p>
        </p:txBody>
      </p:sp>
    </p:spTree>
    <p:extLst>
      <p:ext uri="{BB962C8B-B14F-4D97-AF65-F5344CB8AC3E}">
        <p14:creationId xmlns:p14="http://schemas.microsoft.com/office/powerpoint/2010/main" val="346792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CB1D02-8A8A-4D23-B65D-119286021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8486" y="847456"/>
            <a:ext cx="5872476" cy="5932487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3E6A-3BAD-4118-8EA5-DABFCC8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20D2A-C74D-4FFC-9D66-44E37BD2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CA64CBB-2388-42FC-AE85-BD2F2D9B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CONOPS?</a:t>
            </a:r>
          </a:p>
        </p:txBody>
      </p:sp>
    </p:spTree>
    <p:extLst>
      <p:ext uri="{BB962C8B-B14F-4D97-AF65-F5344CB8AC3E}">
        <p14:creationId xmlns:p14="http://schemas.microsoft.com/office/powerpoint/2010/main" val="3336772036"/>
      </p:ext>
    </p:extLst>
  </p:cSld>
  <p:clrMapOvr>
    <a:masterClrMapping/>
  </p:clrMapOvr>
</p:sld>
</file>

<file path=ppt/theme/theme1.xml><?xml version="1.0" encoding="utf-8"?>
<a:theme xmlns:a="http://schemas.openxmlformats.org/drawingml/2006/main" name="Headers">
  <a:themeElements>
    <a:clrScheme name="Peter's Theme">
      <a:dk1>
        <a:sysClr val="windowText" lastClr="000000"/>
      </a:dk1>
      <a:lt1>
        <a:sysClr val="window" lastClr="FFFFFF"/>
      </a:lt1>
      <a:dk2>
        <a:srgbClr val="002020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ira Sans Light">
      <a:majorFont>
        <a:latin typeface="Fira Sans Light"/>
        <a:ea typeface=""/>
        <a:cs typeface=""/>
      </a:majorFont>
      <a:minorFont>
        <a:latin typeface="Fira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ter's Grad School Template.potx" id="{151F0DC0-6AD6-400F-8530-BAEFD4922F49}" vid="{0CC4071C-ADF1-4CB6-A0DB-79696CC94A05}"/>
    </a:ext>
  </a:extLst>
</a:theme>
</file>

<file path=ppt/theme/theme2.xml><?xml version="1.0" encoding="utf-8"?>
<a:theme xmlns:a="http://schemas.openxmlformats.org/drawingml/2006/main" name="Body">
  <a:themeElements>
    <a:clrScheme name="Peter's Theme">
      <a:dk1>
        <a:sysClr val="windowText" lastClr="000000"/>
      </a:dk1>
      <a:lt1>
        <a:sysClr val="window" lastClr="FFFFFF"/>
      </a:lt1>
      <a:dk2>
        <a:srgbClr val="002020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ira Sans Light">
      <a:majorFont>
        <a:latin typeface="Fira Sans Light"/>
        <a:ea typeface=""/>
        <a:cs typeface=""/>
      </a:majorFont>
      <a:minorFont>
        <a:latin typeface="Fira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ter's Grad School Template.potx" id="{151F0DC0-6AD6-400F-8530-BAEFD4922F49}" vid="{7EC08873-DF7B-44D1-B67F-67E40743AEB9}"/>
    </a:ext>
  </a:extLst>
</a:theme>
</file>

<file path=ppt/theme/theme3.xml><?xml version="1.0" encoding="utf-8"?>
<a:theme xmlns:a="http://schemas.openxmlformats.org/drawingml/2006/main" name="Emphasis">
  <a:themeElements>
    <a:clrScheme name="Peter's Theme">
      <a:dk1>
        <a:sysClr val="windowText" lastClr="000000"/>
      </a:dk1>
      <a:lt1>
        <a:sysClr val="window" lastClr="FFFFFF"/>
      </a:lt1>
      <a:dk2>
        <a:srgbClr val="002020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ira Sans Light">
      <a:majorFont>
        <a:latin typeface="Fira Sans Light"/>
        <a:ea typeface=""/>
        <a:cs typeface=""/>
      </a:majorFont>
      <a:minorFont>
        <a:latin typeface="Fira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ter's Grad School Template.potx" id="{151F0DC0-6AD6-400F-8530-BAEFD4922F49}" vid="{EAFC6853-0F85-4024-94BC-EBFB82C80FA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Peter's Grad School Template</Template>
  <TotalTime>330</TotalTime>
  <Words>465</Words>
  <Application>Microsoft Office PowerPoint</Application>
  <PresentationFormat>Widescreen</PresentationFormat>
  <Paragraphs>99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Fira Sans Light</vt:lpstr>
      <vt:lpstr>Headers</vt:lpstr>
      <vt:lpstr>Body</vt:lpstr>
      <vt:lpstr>Emphasis</vt:lpstr>
      <vt:lpstr>16.82 Miscellanea</vt:lpstr>
      <vt:lpstr>This Thursday (9/22) Brief Update</vt:lpstr>
      <vt:lpstr>Conceptual Design Review (CoDR), Next Week</vt:lpstr>
      <vt:lpstr>CoDR Topics (full details in Syllabus)</vt:lpstr>
      <vt:lpstr>Quick Examples</vt:lpstr>
      <vt:lpstr>What’s a Vehicle Illustration?</vt:lpstr>
      <vt:lpstr>What’s a Vehicle Illustration?</vt:lpstr>
      <vt:lpstr>What’s a Vehicle Illustration?</vt:lpstr>
      <vt:lpstr>What is a CONOPS?</vt:lpstr>
      <vt:lpstr>What is a CONOPS?</vt:lpstr>
      <vt:lpstr>What is an OV-1?</vt:lpstr>
      <vt:lpstr>What is a Mass Budget?</vt:lpstr>
      <vt:lpstr>Questions?  Writing instructors are available to meet!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16.82 Class Notes</dc:title>
  <dc:creator>Peter Sharpe</dc:creator>
  <cp:lastModifiedBy>Peter Sharpe</cp:lastModifiedBy>
  <cp:revision>87</cp:revision>
  <dcterms:created xsi:type="dcterms:W3CDTF">2022-09-16T20:17:07Z</dcterms:created>
  <dcterms:modified xsi:type="dcterms:W3CDTF">2022-09-20T17:56:21Z</dcterms:modified>
</cp:coreProperties>
</file>