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B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FCF9-30A3-FC98-92DA-FEDDAF688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CEB46-372F-0B97-3B85-7B60779E3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21F2E-2DF2-CE6B-FDBF-8D590C80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5AD6-8946-4B4A-85EA-8868A88734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359B0-F07C-B165-652D-0276306D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D4AEE-55EC-30D6-0C63-BBDF3CED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73C0-69C7-4BCB-B755-0524DB31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6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4FA4-24AA-B474-6FC5-C879E53B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AE956-630B-B2D2-0B51-556737E8F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4D18-E164-4597-DE1D-CEBD4807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5AD6-8946-4B4A-85EA-8868A88734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C029B-702F-A8C9-C897-4CCD6271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0C77-3CB2-9348-D531-BD335DA6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73C0-69C7-4BCB-B755-0524DB31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7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B9034-5F35-590A-D6F6-516122CA7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FFC05-84EA-D7F9-FF9C-EA99EB0EC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0FECC-509C-81F3-5DF4-5A14DBA2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5AD6-8946-4B4A-85EA-8868A88734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6AC7-BD17-2091-E65F-66414795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7DC5-06DD-517E-1F9C-2462BA6D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73C0-69C7-4BCB-B755-0524DB31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C1E3-B27B-D532-69FB-43FEE2FC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E7FE4-889D-7B2B-BF20-2BD31846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EF0C-79B9-84F8-F107-D26F995A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5AD6-8946-4B4A-85EA-8868A88734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64CE-77D3-EC20-74F5-A17029B9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B6F5B-E963-EF93-A17A-57886E54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73C0-69C7-4BCB-B755-0524DB31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425E-D7D9-D643-9751-B78FFB19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EB75C-7D81-B21D-92F8-41919E983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BA07-A014-08AD-A273-9E924F8A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5AD6-8946-4B4A-85EA-8868A88734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B26F-A98B-33C4-3CB8-3806F545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72DE-C82B-A88D-382A-CF03567D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73C0-69C7-4BCB-B755-0524DB31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3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2D5C-3717-3C74-339A-0A86961E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87D8-BDF5-C182-93A6-8BA6A8C97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645F-A6CB-2062-7E1C-8A3DCEA11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E2EA7-33D1-C96D-BEB7-7AF500FE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5AD6-8946-4B4A-85EA-8868A88734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7156B-116E-C13E-8879-640D2B54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154D3-069C-BCF3-D35A-73DC1688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73C0-69C7-4BCB-B755-0524DB31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15D1-C866-323B-A882-7F0977E4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C9C71-799F-413D-2017-7435B10B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9A39B-B589-7E39-C3EC-663452F0C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01072-8558-FCA5-BA1F-E09498C1B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1FE48-60C1-9EAE-5784-75CF7D3CE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A5E28-AD6D-ECBC-7E80-408B2F20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5AD6-8946-4B4A-85EA-8868A88734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45680-D617-A999-A14A-B0337873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42B12-2E11-129A-6020-CB9D7B9B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73C0-69C7-4BCB-B755-0524DB31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4FA6-4B32-F4D0-B0B6-8D2F7411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21B55-9ED6-23C4-1004-F931FA44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5AD6-8946-4B4A-85EA-8868A88734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1E25A-614B-CCA5-250F-81449A4F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23475-77DD-2B35-4101-04F7F682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73C0-69C7-4BCB-B755-0524DB31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95FDE-E3FB-54F5-26C5-80D90A49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5AD6-8946-4B4A-85EA-8868A88734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AFE12-652D-40A2-BABA-F83F2E42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0BC9E-951F-2446-B685-8ED7B07B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73C0-69C7-4BCB-B755-0524DB31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AED8-9336-F29E-61F4-5573E8F3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369E-724F-B9E3-C924-0BFBDD51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5526E-864E-75E4-5BF6-59BAE22D5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EEAAE-CD6A-32DF-629A-397C6BD7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5AD6-8946-4B4A-85EA-8868A88734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114A7-FF32-3233-A0A5-166875DE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D26E9-B36B-746F-7CC7-D82D32DA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73C0-69C7-4BCB-B755-0524DB31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1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4764-AC2C-91F3-C837-5EEE645E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5395C-6C44-F15B-6E29-D0CA3A337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F3EAD-D70A-9369-695A-F42626D1F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E04BC-4009-0F99-039C-8FEC362B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5AD6-8946-4B4A-85EA-8868A88734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BFE6A-B531-F8B7-90F2-854F76CB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1B772-9619-8C5E-1C26-1BFD4E01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73C0-69C7-4BCB-B755-0524DB31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7C038-C625-1369-9E0B-2E5B0FEA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3585C-E6EC-E9C6-C0EC-3A0EEC7A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9FDD-E26A-4CCD-B8F5-3DCACDB2E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5AD6-8946-4B4A-85EA-8868A88734E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DBE3-F33A-3CAB-11AA-D8393232F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0CB7-CC3B-A32D-AEA1-A02E5A5F0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73C0-69C7-4BCB-B755-0524DB31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0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E4836D3C-6D21-E465-52C7-683C2F09D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BC9CA"/>
              </a:clrFrom>
              <a:clrTo>
                <a:srgbClr val="CBC9CA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48926" y="-319596"/>
            <a:ext cx="5387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9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5A6CB1-7A06-8EBB-6666-3C3F59591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8751" y="-2251075"/>
            <a:ext cx="10934700" cy="3714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A49BD8-9B69-23AE-2AA8-AABAD44B61F0}"/>
              </a:ext>
            </a:extLst>
          </p:cNvPr>
          <p:cNvSpPr txBox="1"/>
          <p:nvPr/>
        </p:nvSpPr>
        <p:spPr>
          <a:xfrm>
            <a:off x="11526340" y="-542287"/>
            <a:ext cx="1652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optimized hydro drag, we’d make a short fat fuselage, so clearly we need to set some variables, being the beam length &amp; Froude number.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3DAE7A-931E-4E4B-60CC-A73B11B3934F}"/>
              </a:ext>
            </a:extLst>
          </p:cNvPr>
          <p:cNvSpPr txBox="1"/>
          <p:nvPr/>
        </p:nvSpPr>
        <p:spPr>
          <a:xfrm>
            <a:off x="3870386" y="469925"/>
            <a:ext cx="70669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Sizing CDA not on minimizing Drag outright, but by minimizing the thrust needed to take off, which is not necessarily the same</a:t>
            </a:r>
          </a:p>
          <a:p>
            <a:r>
              <a:rPr lang="en-US" dirty="0"/>
              <a:t>For a fixed beam length, we find an appropriate length and </a:t>
            </a:r>
            <a:r>
              <a:rPr lang="en-US" dirty="0" err="1"/>
              <a:t>cda</a:t>
            </a:r>
            <a:r>
              <a:rPr lang="en-US" dirty="0"/>
              <a:t>.</a:t>
            </a:r>
          </a:p>
          <a:p>
            <a:r>
              <a:rPr lang="en-US" dirty="0"/>
              <a:t>With such CDA, we run a takeoff sim and note the thrust</a:t>
            </a:r>
          </a:p>
          <a:p>
            <a:r>
              <a:rPr lang="en-US" dirty="0"/>
              <a:t>We iterate </a:t>
            </a:r>
            <a:r>
              <a:rPr lang="en-US" dirty="0" err="1"/>
              <a:t>iterate</a:t>
            </a:r>
            <a:r>
              <a:rPr lang="en-US" dirty="0"/>
              <a:t> over a few CDAs to find an acceptable estimated thrust to take off</a:t>
            </a:r>
          </a:p>
          <a:p>
            <a:r>
              <a:rPr lang="en-US" dirty="0"/>
              <a:t>The dimensions associated with the smallest estimated thrust are final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7EAABE-C4BC-6521-E848-33DDAB35FB4D}"/>
              </a:ext>
            </a:extLst>
          </p:cNvPr>
          <p:cNvSpPr/>
          <p:nvPr/>
        </p:nvSpPr>
        <p:spPr>
          <a:xfrm>
            <a:off x="3870387" y="2980677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Low Hydro- Dynamic Drag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90796E-8D44-A319-79BF-5F0904B3E37B}"/>
              </a:ext>
            </a:extLst>
          </p:cNvPr>
          <p:cNvSpPr/>
          <p:nvPr/>
        </p:nvSpPr>
        <p:spPr>
          <a:xfrm>
            <a:off x="3870386" y="4401274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Low Aero- Dynamic Drag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6774FB-F693-E0B0-BBDF-9CC75E9C7AC3}"/>
              </a:ext>
            </a:extLst>
          </p:cNvPr>
          <p:cNvSpPr/>
          <p:nvPr/>
        </p:nvSpPr>
        <p:spPr>
          <a:xfrm>
            <a:off x="1196229" y="3721873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Low CDA</a:t>
            </a:r>
            <a:endParaRPr lang="en-US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84786B7-DA04-C8AA-C8E1-C3FDFAE58DD7}"/>
              </a:ext>
            </a:extLst>
          </p:cNvPr>
          <p:cNvSpPr/>
          <p:nvPr/>
        </p:nvSpPr>
        <p:spPr>
          <a:xfrm>
            <a:off x="6096000" y="2458264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Low V</a:t>
            </a:r>
            <a:r>
              <a:rPr lang="en-US" sz="2000" baseline="-25000" dirty="0"/>
              <a:t>p</a:t>
            </a:r>
            <a:endParaRPr lang="en-US" sz="1600" baseline="-25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A21B55-4684-DF44-C91E-E4281BF993EB}"/>
              </a:ext>
            </a:extLst>
          </p:cNvPr>
          <p:cNvSpPr/>
          <p:nvPr/>
        </p:nvSpPr>
        <p:spPr>
          <a:xfrm>
            <a:off x="6096000" y="3460106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Large Beam</a:t>
            </a:r>
            <a:endParaRPr lang="en-US" sz="1600" baseline="-25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95D302-BB0B-88B3-6E2F-C0805B214580}"/>
              </a:ext>
            </a:extLst>
          </p:cNvPr>
          <p:cNvSpPr/>
          <p:nvPr/>
        </p:nvSpPr>
        <p:spPr>
          <a:xfrm>
            <a:off x="8265886" y="2980677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Low Aspect Ratio</a:t>
            </a:r>
            <a:endParaRPr lang="en-US" sz="1600" baseline="-25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AEBE47-691B-CB88-1A0B-308FA30E08AF}"/>
              </a:ext>
            </a:extLst>
          </p:cNvPr>
          <p:cNvSpPr/>
          <p:nvPr/>
        </p:nvSpPr>
        <p:spPr>
          <a:xfrm>
            <a:off x="8265886" y="4401274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High Aspect Ratio</a:t>
            </a:r>
            <a:endParaRPr lang="en-US" sz="1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B78DED7-58AC-D27A-A144-97DA23853392}"/>
              </a:ext>
            </a:extLst>
          </p:cNvPr>
          <p:cNvSpPr/>
          <p:nvPr/>
        </p:nvSpPr>
        <p:spPr>
          <a:xfrm>
            <a:off x="10793368" y="2977277"/>
            <a:ext cx="2104571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Fix Beam Length &amp; Froude #</a:t>
            </a:r>
            <a:endParaRPr lang="en-US" sz="1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555B-EE07-7D95-FB87-C27924A3C5A9}"/>
              </a:ext>
            </a:extLst>
          </p:cNvPr>
          <p:cNvSpPr/>
          <p:nvPr/>
        </p:nvSpPr>
        <p:spPr>
          <a:xfrm>
            <a:off x="10793367" y="4401274"/>
            <a:ext cx="2104571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Find length as function of V</a:t>
            </a:r>
            <a:r>
              <a:rPr lang="en-US" sz="2000" baseline="-25000" dirty="0"/>
              <a:t>p</a:t>
            </a:r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BE0C65-E974-298C-7CC8-A8C633A8C305}"/>
              </a:ext>
            </a:extLst>
          </p:cNvPr>
          <p:cNvCxnSpPr>
            <a:stCxn id="15" idx="3"/>
            <a:endCxn id="3" idx="1"/>
          </p:cNvCxnSpPr>
          <p:nvPr/>
        </p:nvCxnSpPr>
        <p:spPr>
          <a:xfrm flipV="1">
            <a:off x="3016152" y="3429000"/>
            <a:ext cx="854235" cy="7411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52A4D8-4111-4345-0432-9F758C66FD4F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3016152" y="4170196"/>
            <a:ext cx="854234" cy="6794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087267-13C8-D73B-6E57-4C6763FDF2F1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5690310" y="2906587"/>
            <a:ext cx="405690" cy="5224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01023B-9F81-1652-3527-B4D8B4D8C9ED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5690310" y="3429000"/>
            <a:ext cx="405690" cy="47942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A1E87B-3CE4-A1F4-07A0-DA1AD11286C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690309" y="4849597"/>
            <a:ext cx="257557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8F6D8F-7CED-4EA5-DB6E-78C7695AFF3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915923" y="3429000"/>
            <a:ext cx="349963" cy="62048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9A7DA0-0957-931C-22A7-B8975F5615E5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7915923" y="2906587"/>
            <a:ext cx="349963" cy="5224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D4297D-0272-3E03-CEB3-42570281D3D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9175848" y="3877322"/>
            <a:ext cx="0" cy="5239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9F18FD-9D0B-7955-CDD3-454BC0022564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11845653" y="3873922"/>
            <a:ext cx="1" cy="5273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2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7E1F84-C5A6-6543-8A65-15847A7CDA97}"/>
              </a:ext>
            </a:extLst>
          </p:cNvPr>
          <p:cNvGrpSpPr/>
          <p:nvPr/>
        </p:nvGrpSpPr>
        <p:grpSpPr>
          <a:xfrm>
            <a:off x="88776" y="343270"/>
            <a:ext cx="2530136" cy="1765493"/>
            <a:chOff x="88776" y="343270"/>
            <a:chExt cx="2530136" cy="176549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7A3FAF-4AEB-F700-A6F7-E70164416D5E}"/>
                </a:ext>
              </a:extLst>
            </p:cNvPr>
            <p:cNvSpPr txBox="1"/>
            <p:nvPr/>
          </p:nvSpPr>
          <p:spPr>
            <a:xfrm>
              <a:off x="88776" y="1708653"/>
              <a:ext cx="2530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B5394"/>
                  </a:solidFill>
                </a:rPr>
                <a:t>564 lbs</a:t>
              </a:r>
            </a:p>
          </p:txBody>
        </p:sp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452D1870-DA85-D6C4-EF6D-11E4876B16C9}"/>
                </a:ext>
              </a:extLst>
            </p:cNvPr>
            <p:cNvSpPr/>
            <p:nvPr/>
          </p:nvSpPr>
          <p:spPr>
            <a:xfrm>
              <a:off x="603681" y="705774"/>
              <a:ext cx="1500327" cy="994299"/>
            </a:xfrm>
            <a:prstGeom prst="trapezoid">
              <a:avLst>
                <a:gd name="adj" fmla="val 29464"/>
              </a:avLst>
            </a:prstGeom>
            <a:solidFill>
              <a:srgbClr val="0B5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MTOW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56FCDE-9B8B-AC14-7F32-E501A8476FA6}"/>
                </a:ext>
              </a:extLst>
            </p:cNvPr>
            <p:cNvSpPr/>
            <p:nvPr/>
          </p:nvSpPr>
          <p:spPr>
            <a:xfrm>
              <a:off x="1125244" y="343270"/>
              <a:ext cx="457200" cy="455720"/>
            </a:xfrm>
            <a:prstGeom prst="ellipse">
              <a:avLst/>
            </a:prstGeom>
            <a:solidFill>
              <a:srgbClr val="0B5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CE929F-254B-FA64-2285-C2E56EF013EA}"/>
                </a:ext>
              </a:extLst>
            </p:cNvPr>
            <p:cNvSpPr/>
            <p:nvPr/>
          </p:nvSpPr>
          <p:spPr>
            <a:xfrm>
              <a:off x="1216684" y="422874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5844B6-EF92-6A56-231F-47261ED3765B}"/>
              </a:ext>
            </a:extLst>
          </p:cNvPr>
          <p:cNvGrpSpPr/>
          <p:nvPr/>
        </p:nvGrpSpPr>
        <p:grpSpPr>
          <a:xfrm>
            <a:off x="1954909" y="705774"/>
            <a:ext cx="2732658" cy="2743200"/>
            <a:chOff x="1917576" y="688015"/>
            <a:chExt cx="2732658" cy="27432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B70434-8DF7-E885-5146-1374F23C2DB6}"/>
                </a:ext>
              </a:extLst>
            </p:cNvPr>
            <p:cNvSpPr/>
            <p:nvPr/>
          </p:nvSpPr>
          <p:spPr>
            <a:xfrm>
              <a:off x="2512381" y="688015"/>
              <a:ext cx="1828800" cy="1828800"/>
            </a:xfrm>
            <a:prstGeom prst="ellipse">
              <a:avLst/>
            </a:prstGeom>
            <a:noFill/>
            <a:ln w="76200">
              <a:solidFill>
                <a:srgbClr val="0B53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7F557F-FADC-D474-0386-B2B1768F77AC}"/>
                </a:ext>
              </a:extLst>
            </p:cNvPr>
            <p:cNvSpPr/>
            <p:nvPr/>
          </p:nvSpPr>
          <p:spPr>
            <a:xfrm>
              <a:off x="2203328" y="1602415"/>
              <a:ext cx="2446906" cy="18288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4441FB-8A65-9B28-67B9-CD1E6802D738}"/>
                </a:ext>
              </a:extLst>
            </p:cNvPr>
            <p:cNvSpPr/>
            <p:nvPr/>
          </p:nvSpPr>
          <p:spPr>
            <a:xfrm>
              <a:off x="3285339" y="1465255"/>
              <a:ext cx="274320" cy="274320"/>
            </a:xfrm>
            <a:prstGeom prst="ellipse">
              <a:avLst/>
            </a:prstGeom>
            <a:solidFill>
              <a:srgbClr val="0B539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5D29E20-03FC-1D90-F557-07C75896619A}"/>
                </a:ext>
              </a:extLst>
            </p:cNvPr>
            <p:cNvSpPr/>
            <p:nvPr/>
          </p:nvSpPr>
          <p:spPr>
            <a:xfrm rot="2448648">
              <a:off x="3682703" y="933665"/>
              <a:ext cx="91440" cy="667972"/>
            </a:xfrm>
            <a:prstGeom prst="triangle">
              <a:avLst/>
            </a:prstGeom>
            <a:solidFill>
              <a:srgbClr val="0B5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1CA687-39DD-0FEB-8558-1BC6B0DA7D58}"/>
                </a:ext>
              </a:extLst>
            </p:cNvPr>
            <p:cNvSpPr txBox="1"/>
            <p:nvPr/>
          </p:nvSpPr>
          <p:spPr>
            <a:xfrm>
              <a:off x="1917576" y="1025065"/>
              <a:ext cx="2530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B5394"/>
                  </a:solidFill>
                </a:rPr>
                <a:t>Cruise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B24CDDD-E549-E0E8-953C-92AB430BE8F3}"/>
              </a:ext>
            </a:extLst>
          </p:cNvPr>
          <p:cNvSpPr txBox="1"/>
          <p:nvPr/>
        </p:nvSpPr>
        <p:spPr>
          <a:xfrm>
            <a:off x="2194764" y="1708653"/>
            <a:ext cx="2530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B5394"/>
                </a:solidFill>
              </a:rPr>
              <a:t>33 KCAS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6940F2-CC22-1D1A-2615-C4C9C2BF6A03}"/>
              </a:ext>
            </a:extLst>
          </p:cNvPr>
          <p:cNvGrpSpPr/>
          <p:nvPr/>
        </p:nvGrpSpPr>
        <p:grpSpPr>
          <a:xfrm>
            <a:off x="4144127" y="685800"/>
            <a:ext cx="2732658" cy="2743200"/>
            <a:chOff x="1917576" y="688015"/>
            <a:chExt cx="2732658" cy="27432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87B86AF-6F39-55CB-01E3-DDB5C5339726}"/>
                </a:ext>
              </a:extLst>
            </p:cNvPr>
            <p:cNvSpPr/>
            <p:nvPr/>
          </p:nvSpPr>
          <p:spPr>
            <a:xfrm>
              <a:off x="2512381" y="688015"/>
              <a:ext cx="1828800" cy="1828800"/>
            </a:xfrm>
            <a:prstGeom prst="ellipse">
              <a:avLst/>
            </a:prstGeom>
            <a:noFill/>
            <a:ln w="76200">
              <a:solidFill>
                <a:srgbClr val="0B53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4BD892-1908-F4BB-6FA7-5A3DAE308F23}"/>
                </a:ext>
              </a:extLst>
            </p:cNvPr>
            <p:cNvSpPr/>
            <p:nvPr/>
          </p:nvSpPr>
          <p:spPr>
            <a:xfrm>
              <a:off x="2203328" y="1602415"/>
              <a:ext cx="2446906" cy="18288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02F40A-CF18-BB41-EF27-838DA5CF1381}"/>
                </a:ext>
              </a:extLst>
            </p:cNvPr>
            <p:cNvSpPr/>
            <p:nvPr/>
          </p:nvSpPr>
          <p:spPr>
            <a:xfrm>
              <a:off x="3285339" y="1465255"/>
              <a:ext cx="274320" cy="274320"/>
            </a:xfrm>
            <a:prstGeom prst="ellipse">
              <a:avLst/>
            </a:prstGeom>
            <a:solidFill>
              <a:srgbClr val="0B539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BF0F92B7-3442-9923-FA78-C303F49E078A}"/>
                </a:ext>
              </a:extLst>
            </p:cNvPr>
            <p:cNvSpPr/>
            <p:nvPr/>
          </p:nvSpPr>
          <p:spPr>
            <a:xfrm rot="2448648">
              <a:off x="3682703" y="933665"/>
              <a:ext cx="91440" cy="667972"/>
            </a:xfrm>
            <a:prstGeom prst="triangle">
              <a:avLst/>
            </a:prstGeom>
            <a:solidFill>
              <a:srgbClr val="0B5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1B684E-2860-55C7-AC4A-4C43C46407D2}"/>
                </a:ext>
              </a:extLst>
            </p:cNvPr>
            <p:cNvSpPr txBox="1"/>
            <p:nvPr/>
          </p:nvSpPr>
          <p:spPr>
            <a:xfrm>
              <a:off x="1917576" y="1025065"/>
              <a:ext cx="2530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B5394"/>
                  </a:solidFill>
                </a:rPr>
                <a:t>Stall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4DF3848-1028-78F3-2A41-0A950AF884AF}"/>
              </a:ext>
            </a:extLst>
          </p:cNvPr>
          <p:cNvSpPr txBox="1"/>
          <p:nvPr/>
        </p:nvSpPr>
        <p:spPr>
          <a:xfrm>
            <a:off x="4383982" y="1688679"/>
            <a:ext cx="2530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B5394"/>
                </a:solidFill>
              </a:rPr>
              <a:t>23 KCAS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AC457BC-BEA2-99DB-4AA6-96AF0BD11D19}"/>
              </a:ext>
            </a:extLst>
          </p:cNvPr>
          <p:cNvGrpSpPr/>
          <p:nvPr/>
        </p:nvGrpSpPr>
        <p:grpSpPr>
          <a:xfrm>
            <a:off x="6821619" y="372418"/>
            <a:ext cx="2618909" cy="1749516"/>
            <a:chOff x="6821619" y="372418"/>
            <a:chExt cx="2618909" cy="1749516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304546-D10A-7F21-A3EA-C6E6F5768D03}"/>
                </a:ext>
              </a:extLst>
            </p:cNvPr>
            <p:cNvSpPr/>
            <p:nvPr/>
          </p:nvSpPr>
          <p:spPr>
            <a:xfrm>
              <a:off x="6821619" y="372418"/>
              <a:ext cx="1447060" cy="1384916"/>
            </a:xfrm>
            <a:prstGeom prst="triangle">
              <a:avLst/>
            </a:prstGeom>
            <a:solidFill>
              <a:srgbClr val="0B5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CCC3352C-811A-6890-5E41-336410F47187}"/>
                </a:ext>
              </a:extLst>
            </p:cNvPr>
            <p:cNvSpPr/>
            <p:nvPr/>
          </p:nvSpPr>
          <p:spPr>
            <a:xfrm>
              <a:off x="7993468" y="372418"/>
              <a:ext cx="1447060" cy="1384916"/>
            </a:xfrm>
            <a:prstGeom prst="triangle">
              <a:avLst/>
            </a:prstGeom>
            <a:solidFill>
              <a:srgbClr val="0B5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FE4F7F8-7360-8045-0F55-F415FE44D161}"/>
                </a:ext>
              </a:extLst>
            </p:cNvPr>
            <p:cNvSpPr/>
            <p:nvPr/>
          </p:nvSpPr>
          <p:spPr>
            <a:xfrm>
              <a:off x="7719371" y="456486"/>
              <a:ext cx="821184" cy="1291970"/>
            </a:xfrm>
            <a:prstGeom prst="triangle">
              <a:avLst/>
            </a:prstGeom>
            <a:solidFill>
              <a:srgbClr val="0B539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ABDCE1-9417-5CA5-51FB-CEBE7D4665DC}"/>
                </a:ext>
              </a:extLst>
            </p:cNvPr>
            <p:cNvSpPr txBox="1"/>
            <p:nvPr/>
          </p:nvSpPr>
          <p:spPr>
            <a:xfrm>
              <a:off x="7299901" y="1282379"/>
              <a:ext cx="1660124" cy="381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Max Altitude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6BAB25-1A81-4B52-ABF5-B0A12B4F58E1}"/>
                </a:ext>
              </a:extLst>
            </p:cNvPr>
            <p:cNvSpPr txBox="1"/>
            <p:nvPr/>
          </p:nvSpPr>
          <p:spPr>
            <a:xfrm>
              <a:off x="6864895" y="1721824"/>
              <a:ext cx="2530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B5394"/>
                  </a:solidFill>
                </a:rPr>
                <a:t>3000’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1260D7-1B56-8298-2350-FAACBE3593A2}"/>
              </a:ext>
            </a:extLst>
          </p:cNvPr>
          <p:cNvGrpSpPr/>
          <p:nvPr/>
        </p:nvGrpSpPr>
        <p:grpSpPr>
          <a:xfrm>
            <a:off x="9438307" y="612195"/>
            <a:ext cx="2530136" cy="1503832"/>
            <a:chOff x="9438307" y="612195"/>
            <a:chExt cx="2530136" cy="1503832"/>
          </a:xfrm>
        </p:grpSpPr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6B1F0036-F87F-94D3-13CC-977A7FCD2276}"/>
                </a:ext>
              </a:extLst>
            </p:cNvPr>
            <p:cNvSpPr/>
            <p:nvPr/>
          </p:nvSpPr>
          <p:spPr>
            <a:xfrm rot="8145428">
              <a:off x="10246175" y="612195"/>
              <a:ext cx="914400" cy="914400"/>
            </a:xfrm>
            <a:prstGeom prst="teardrop">
              <a:avLst>
                <a:gd name="adj" fmla="val 106316"/>
              </a:avLst>
            </a:prstGeom>
            <a:solidFill>
              <a:srgbClr val="0B5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E41FD0E-15F1-297C-3532-3227D53A8370}"/>
                </a:ext>
              </a:extLst>
            </p:cNvPr>
            <p:cNvSpPr/>
            <p:nvPr/>
          </p:nvSpPr>
          <p:spPr>
            <a:xfrm>
              <a:off x="10474775" y="84079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1873D1-8BDF-7997-2D0B-5303AB64CB5E}"/>
                </a:ext>
              </a:extLst>
            </p:cNvPr>
            <p:cNvSpPr txBox="1"/>
            <p:nvPr/>
          </p:nvSpPr>
          <p:spPr>
            <a:xfrm>
              <a:off x="9438307" y="1715917"/>
              <a:ext cx="2530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B5394"/>
                  </a:solidFill>
                </a:rPr>
                <a:t>∞ Range</a:t>
              </a:r>
              <a:r>
                <a:rPr lang="en-US" sz="2000" b="1" baseline="30000" dirty="0">
                  <a:solidFill>
                    <a:srgbClr val="0B5394"/>
                  </a:solidFill>
                </a:rPr>
                <a:t>*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A9A38C-F52A-B6AF-E392-74E44589C2B2}"/>
              </a:ext>
            </a:extLst>
          </p:cNvPr>
          <p:cNvGrpSpPr/>
          <p:nvPr/>
        </p:nvGrpSpPr>
        <p:grpSpPr>
          <a:xfrm>
            <a:off x="360085" y="2177602"/>
            <a:ext cx="1651253" cy="1973357"/>
            <a:chOff x="360085" y="2177602"/>
            <a:chExt cx="1651253" cy="197335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E1362B3-0450-C39C-8E43-228995186E6F}"/>
                </a:ext>
              </a:extLst>
            </p:cNvPr>
            <p:cNvGrpSpPr/>
            <p:nvPr/>
          </p:nvGrpSpPr>
          <p:grpSpPr>
            <a:xfrm>
              <a:off x="742864" y="2177602"/>
              <a:ext cx="858909" cy="1736199"/>
              <a:chOff x="6843497" y="2010314"/>
              <a:chExt cx="1163863" cy="2651214"/>
            </a:xfrm>
            <a:solidFill>
              <a:srgbClr val="0B5394"/>
            </a:solidFill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DA121F2-A525-222A-F552-37D52AE7CCD6}"/>
                  </a:ext>
                </a:extLst>
              </p:cNvPr>
              <p:cNvGrpSpPr/>
              <p:nvPr/>
            </p:nvGrpSpPr>
            <p:grpSpPr>
              <a:xfrm>
                <a:off x="6843497" y="2010314"/>
                <a:ext cx="803686" cy="1470393"/>
                <a:chOff x="6843497" y="2010314"/>
                <a:chExt cx="803686" cy="1470393"/>
              </a:xfrm>
              <a:grpFill/>
            </p:grpSpPr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D4401A1-1313-7875-AB6E-92147D4DA67F}"/>
                    </a:ext>
                  </a:extLst>
                </p:cNvPr>
                <p:cNvSpPr/>
                <p:nvPr/>
              </p:nvSpPr>
              <p:spPr>
                <a:xfrm rot="1187485">
                  <a:off x="7167377" y="2010314"/>
                  <a:ext cx="479806" cy="1436346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DA44CC98-8D98-EC82-72C2-7FD0EFE32A13}"/>
                    </a:ext>
                  </a:extLst>
                </p:cNvPr>
                <p:cNvSpPr/>
                <p:nvPr/>
              </p:nvSpPr>
              <p:spPr>
                <a:xfrm>
                  <a:off x="6843497" y="3294190"/>
                  <a:ext cx="550532" cy="186517"/>
                </a:xfrm>
                <a:prstGeom prst="triangle">
                  <a:avLst>
                    <a:gd name="adj" fmla="val 2606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66A1F14-E049-0B78-9A52-2C553EA1A32B}"/>
                  </a:ext>
                </a:extLst>
              </p:cNvPr>
              <p:cNvGrpSpPr/>
              <p:nvPr/>
            </p:nvGrpSpPr>
            <p:grpSpPr>
              <a:xfrm rot="-10800000">
                <a:off x="7203674" y="3191135"/>
                <a:ext cx="803686" cy="1470393"/>
                <a:chOff x="6843497" y="2010314"/>
                <a:chExt cx="803686" cy="1470393"/>
              </a:xfrm>
              <a:grpFill/>
            </p:grpSpPr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1726C58A-8F60-D30D-ADDE-BF13A9C2D316}"/>
                    </a:ext>
                  </a:extLst>
                </p:cNvPr>
                <p:cNvSpPr/>
                <p:nvPr/>
              </p:nvSpPr>
              <p:spPr>
                <a:xfrm rot="1187485">
                  <a:off x="7167377" y="2010314"/>
                  <a:ext cx="479806" cy="1436346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Isosceles Triangle 39">
                  <a:extLst>
                    <a:ext uri="{FF2B5EF4-FFF2-40B4-BE49-F238E27FC236}">
                      <a16:creationId xmlns:a16="http://schemas.microsoft.com/office/drawing/2014/main" id="{C538ACDA-0CD2-2837-8027-5A33BFC5FA78}"/>
                    </a:ext>
                  </a:extLst>
                </p:cNvPr>
                <p:cNvSpPr/>
                <p:nvPr/>
              </p:nvSpPr>
              <p:spPr>
                <a:xfrm>
                  <a:off x="6843497" y="3294190"/>
                  <a:ext cx="550532" cy="186517"/>
                </a:xfrm>
                <a:prstGeom prst="triangle">
                  <a:avLst>
                    <a:gd name="adj" fmla="val 2606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AA015E4-D01B-EBF8-2B9A-9D0C9E7CF049}"/>
                </a:ext>
              </a:extLst>
            </p:cNvPr>
            <p:cNvSpPr txBox="1"/>
            <p:nvPr/>
          </p:nvSpPr>
          <p:spPr>
            <a:xfrm>
              <a:off x="360085" y="3750849"/>
              <a:ext cx="1651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B5394"/>
                  </a:solidFill>
                </a:rPr>
                <a:t>0 Emissions</a:t>
              </a:r>
              <a:endParaRPr lang="en-US" sz="2000" b="1" baseline="30000" dirty="0">
                <a:solidFill>
                  <a:srgbClr val="0B5394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F5EBF0-0264-7324-86E7-4D94CCD8E2D9}"/>
              </a:ext>
            </a:extLst>
          </p:cNvPr>
          <p:cNvGrpSpPr/>
          <p:nvPr/>
        </p:nvGrpSpPr>
        <p:grpSpPr>
          <a:xfrm>
            <a:off x="1986972" y="2454718"/>
            <a:ext cx="2530136" cy="1707748"/>
            <a:chOff x="1986972" y="2454718"/>
            <a:chExt cx="2530136" cy="17077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8867710-D0FC-60FD-F246-89BFCAEEFD9A}"/>
                </a:ext>
              </a:extLst>
            </p:cNvPr>
            <p:cNvCxnSpPr>
              <a:cxnSpLocks/>
            </p:cNvCxnSpPr>
            <p:nvPr/>
          </p:nvCxnSpPr>
          <p:spPr>
            <a:xfrm rot="20400000" flipV="1">
              <a:off x="3738577" y="2454718"/>
              <a:ext cx="0" cy="1371600"/>
            </a:xfrm>
            <a:prstGeom prst="line">
              <a:avLst/>
            </a:prstGeom>
            <a:ln w="57150">
              <a:solidFill>
                <a:srgbClr val="0B53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71EE519-A093-7BAB-7739-EAFCA21C111E}"/>
                </a:ext>
              </a:extLst>
            </p:cNvPr>
            <p:cNvCxnSpPr>
              <a:cxnSpLocks/>
            </p:cNvCxnSpPr>
            <p:nvPr/>
          </p:nvCxnSpPr>
          <p:spPr>
            <a:xfrm>
              <a:off x="3269796" y="2494451"/>
              <a:ext cx="0" cy="1189782"/>
            </a:xfrm>
            <a:prstGeom prst="line">
              <a:avLst/>
            </a:prstGeom>
            <a:ln w="38100">
              <a:solidFill>
                <a:srgbClr val="0B539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F2F83C0-5371-D6DC-7484-0D5B218CE0C4}"/>
                </a:ext>
              </a:extLst>
            </p:cNvPr>
            <p:cNvCxnSpPr>
              <a:cxnSpLocks/>
            </p:cNvCxnSpPr>
            <p:nvPr/>
          </p:nvCxnSpPr>
          <p:spPr>
            <a:xfrm rot="1200000" flipH="1" flipV="1">
              <a:off x="2811168" y="2454719"/>
              <a:ext cx="0" cy="1371600"/>
            </a:xfrm>
            <a:prstGeom prst="line">
              <a:avLst/>
            </a:prstGeom>
            <a:ln w="57150">
              <a:solidFill>
                <a:srgbClr val="0B53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B83E57-E9D9-4693-7A65-F14AF7251D84}"/>
                </a:ext>
              </a:extLst>
            </p:cNvPr>
            <p:cNvSpPr txBox="1"/>
            <p:nvPr/>
          </p:nvSpPr>
          <p:spPr>
            <a:xfrm>
              <a:off x="1986972" y="3762356"/>
              <a:ext cx="2530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B5394"/>
                  </a:solidFill>
                </a:rPr>
                <a:t>1000’ Runway</a:t>
              </a:r>
            </a:p>
          </p:txBody>
        </p:sp>
      </p:grpSp>
      <p:pic>
        <p:nvPicPr>
          <p:cNvPr id="52" name="Picture 4">
            <a:extLst>
              <a:ext uri="{FF2B5EF4-FFF2-40B4-BE49-F238E27FC236}">
                <a16:creationId xmlns:a16="http://schemas.microsoft.com/office/drawing/2014/main" id="{0D324D70-18CD-C4F4-5AB8-57D146CC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756" y="4923133"/>
            <a:ext cx="48863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3397827-0D47-2FEB-F282-A3F3F27B5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933" y="14160"/>
            <a:ext cx="781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8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1F1FEC-30F7-78EF-FF5C-38B8B39B9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75"/>
          <a:stretch/>
        </p:blipFill>
        <p:spPr>
          <a:xfrm>
            <a:off x="223459" y="912957"/>
            <a:ext cx="2530059" cy="1679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89126F-D67C-8DC5-F527-A4812858C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08" r="7875" b="51752"/>
          <a:stretch/>
        </p:blipFill>
        <p:spPr>
          <a:xfrm>
            <a:off x="2317071" y="1250975"/>
            <a:ext cx="2104009" cy="1341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DFB93-7B99-AFD0-2F00-5D80304F02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74" r="7555" b="51752"/>
          <a:stretch/>
        </p:blipFill>
        <p:spPr>
          <a:xfrm>
            <a:off x="4639056" y="1250975"/>
            <a:ext cx="2041864" cy="1341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6FAFC7-1ABE-1908-7762-E71317CFF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896" y="994954"/>
            <a:ext cx="2621507" cy="1853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F903DD-5308-C5FD-0572-FEEF2B43D8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204" r="24970"/>
          <a:stretch/>
        </p:blipFill>
        <p:spPr>
          <a:xfrm>
            <a:off x="9738379" y="1250975"/>
            <a:ext cx="1260629" cy="1609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9F1EE9-F1C9-BFE6-AF6E-4F8148C8B8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957" y="3062532"/>
            <a:ext cx="1652159" cy="19935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B0B1CE-AD15-1735-EC7A-1B79E1854C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605" y="3251525"/>
            <a:ext cx="2530059" cy="18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1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BA7B606-10DB-0C3C-7F97-42ED545D05E3}"/>
              </a:ext>
            </a:extLst>
          </p:cNvPr>
          <p:cNvSpPr/>
          <p:nvPr/>
        </p:nvSpPr>
        <p:spPr>
          <a:xfrm>
            <a:off x="63623" y="482631"/>
            <a:ext cx="2956264" cy="629426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ABEB9D-54E9-E2FC-590A-2498698309EC}"/>
              </a:ext>
            </a:extLst>
          </p:cNvPr>
          <p:cNvSpPr txBox="1"/>
          <p:nvPr/>
        </p:nvSpPr>
        <p:spPr>
          <a:xfrm>
            <a:off x="578528" y="11206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Sensors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C96DB6-79B1-33F4-1D0F-87691EC9909F}"/>
              </a:ext>
            </a:extLst>
          </p:cNvPr>
          <p:cNvSpPr/>
          <p:nvPr/>
        </p:nvSpPr>
        <p:spPr>
          <a:xfrm>
            <a:off x="653987" y="1700536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Pitot Tube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52F4748-C764-2D28-19E6-896CB8EFE09D}"/>
              </a:ext>
            </a:extLst>
          </p:cNvPr>
          <p:cNvSpPr/>
          <p:nvPr/>
        </p:nvSpPr>
        <p:spPr>
          <a:xfrm>
            <a:off x="667303" y="2741443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Port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9DCD4E4-1F2A-B0FE-75CB-8DB8CA29A4C2}"/>
              </a:ext>
            </a:extLst>
          </p:cNvPr>
          <p:cNvSpPr/>
          <p:nvPr/>
        </p:nvSpPr>
        <p:spPr>
          <a:xfrm>
            <a:off x="631792" y="707902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Energy Probe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2F17ED6-9B9D-27E8-B6FC-BB95B6D8EFF4}"/>
              </a:ext>
            </a:extLst>
          </p:cNvPr>
          <p:cNvSpPr/>
          <p:nvPr/>
        </p:nvSpPr>
        <p:spPr>
          <a:xfrm>
            <a:off x="667303" y="3782350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 Antenna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9409509-4751-5FCB-531C-5D8B5AF42B48}"/>
              </a:ext>
            </a:extLst>
          </p:cNvPr>
          <p:cNvSpPr/>
          <p:nvPr/>
        </p:nvSpPr>
        <p:spPr>
          <a:xfrm>
            <a:off x="667303" y="4823257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VHF AM &amp; FM Antenna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112163F-C6ED-6617-ECB8-75E0BAF86FFA}"/>
              </a:ext>
            </a:extLst>
          </p:cNvPr>
          <p:cNvSpPr/>
          <p:nvPr/>
        </p:nvSpPr>
        <p:spPr>
          <a:xfrm>
            <a:off x="667303" y="5808402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Temp, RPM, &amp; Voltage Sensors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B70450C-FEE6-D3C6-D6E0-D6321F51560A}"/>
              </a:ext>
            </a:extLst>
          </p:cNvPr>
          <p:cNvSpPr/>
          <p:nvPr/>
        </p:nvSpPr>
        <p:spPr>
          <a:xfrm>
            <a:off x="4402260" y="1366608"/>
            <a:ext cx="2956264" cy="444179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4C0582B-CA7E-4F12-ACD0-AB30678B2597}"/>
              </a:ext>
            </a:extLst>
          </p:cNvPr>
          <p:cNvSpPr txBox="1"/>
          <p:nvPr/>
        </p:nvSpPr>
        <p:spPr>
          <a:xfrm>
            <a:off x="4917165" y="89518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Instruments</a:t>
            </a:r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0E8D2788-5CCC-9D81-F78D-8E8C153F8AB7}"/>
              </a:ext>
            </a:extLst>
          </p:cNvPr>
          <p:cNvSpPr/>
          <p:nvPr/>
        </p:nvSpPr>
        <p:spPr>
          <a:xfrm>
            <a:off x="4992624" y="2584513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Garmin G5</a:t>
            </a:r>
          </a:p>
        </p:txBody>
      </p: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120658FD-ECC9-FC61-A03D-9387A19C1BF1}"/>
              </a:ext>
            </a:extLst>
          </p:cNvPr>
          <p:cNvSpPr/>
          <p:nvPr/>
        </p:nvSpPr>
        <p:spPr>
          <a:xfrm>
            <a:off x="5005940" y="3625420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&amp; Sea Radio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94B95FED-90EF-F54D-36CD-DF412AD2A735}"/>
              </a:ext>
            </a:extLst>
          </p:cNvPr>
          <p:cNvSpPr/>
          <p:nvPr/>
        </p:nvSpPr>
        <p:spPr>
          <a:xfrm>
            <a:off x="4970429" y="1591879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Variometer</a:t>
            </a:r>
          </a:p>
        </p:txBody>
      </p:sp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AD8FEAEC-B183-2214-F48E-68E991E84407}"/>
              </a:ext>
            </a:extLst>
          </p:cNvPr>
          <p:cNvSpPr/>
          <p:nvPr/>
        </p:nvSpPr>
        <p:spPr>
          <a:xfrm>
            <a:off x="5005940" y="4666327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</a:t>
            </a:r>
          </a:p>
          <a:p>
            <a:pPr algn="ctr"/>
            <a:r>
              <a:rPr lang="en-US" dirty="0"/>
              <a:t>EPFD</a:t>
            </a: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D51CC98-A274-2785-BE88-9C89D228F0BD}"/>
              </a:ext>
            </a:extLst>
          </p:cNvPr>
          <p:cNvCxnSpPr>
            <a:stCxn id="59" idx="3"/>
            <a:endCxn id="1029" idx="1"/>
          </p:cNvCxnSpPr>
          <p:nvPr/>
        </p:nvCxnSpPr>
        <p:spPr>
          <a:xfrm>
            <a:off x="2451715" y="1156225"/>
            <a:ext cx="2518714" cy="883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CB85E980-06CC-7D7B-F0D9-A8D4E476D44A}"/>
              </a:ext>
            </a:extLst>
          </p:cNvPr>
          <p:cNvCxnSpPr>
            <a:stCxn id="57" idx="3"/>
            <a:endCxn id="1025" idx="1"/>
          </p:cNvCxnSpPr>
          <p:nvPr/>
        </p:nvCxnSpPr>
        <p:spPr>
          <a:xfrm>
            <a:off x="2473910" y="2148859"/>
            <a:ext cx="2518714" cy="883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1FF10899-0216-2107-CC2B-A4B9D07F80DC}"/>
              </a:ext>
            </a:extLst>
          </p:cNvPr>
          <p:cNvCxnSpPr>
            <a:stCxn id="58" idx="3"/>
            <a:endCxn id="1025" idx="1"/>
          </p:cNvCxnSpPr>
          <p:nvPr/>
        </p:nvCxnSpPr>
        <p:spPr>
          <a:xfrm flipV="1">
            <a:off x="2487226" y="3032836"/>
            <a:ext cx="2505398" cy="156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D5BC36C1-4E74-D460-A790-EDF607EE876F}"/>
              </a:ext>
            </a:extLst>
          </p:cNvPr>
          <p:cNvCxnSpPr>
            <a:stCxn id="60" idx="3"/>
            <a:endCxn id="1025" idx="1"/>
          </p:cNvCxnSpPr>
          <p:nvPr/>
        </p:nvCxnSpPr>
        <p:spPr>
          <a:xfrm flipV="1">
            <a:off x="2487226" y="3032836"/>
            <a:ext cx="2505398" cy="1197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B4BFEBF3-C132-61B6-9973-0B703FCF8929}"/>
              </a:ext>
            </a:extLst>
          </p:cNvPr>
          <p:cNvCxnSpPr>
            <a:stCxn id="61" idx="3"/>
            <a:endCxn id="1027" idx="1"/>
          </p:cNvCxnSpPr>
          <p:nvPr/>
        </p:nvCxnSpPr>
        <p:spPr>
          <a:xfrm flipV="1">
            <a:off x="2487226" y="4073743"/>
            <a:ext cx="2518714" cy="1197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9DEF331-4505-45D2-FCD6-27577F291D0E}"/>
              </a:ext>
            </a:extLst>
          </p:cNvPr>
          <p:cNvCxnSpPr>
            <a:cxnSpLocks/>
            <a:stCxn id="62" idx="3"/>
            <a:endCxn id="1031" idx="1"/>
          </p:cNvCxnSpPr>
          <p:nvPr/>
        </p:nvCxnSpPr>
        <p:spPr>
          <a:xfrm flipV="1">
            <a:off x="2487226" y="5114650"/>
            <a:ext cx="2518714" cy="1142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9F71BE7A-B04C-9147-A785-B1427714F3BB}"/>
              </a:ext>
            </a:extLst>
          </p:cNvPr>
          <p:cNvSpPr/>
          <p:nvPr/>
        </p:nvSpPr>
        <p:spPr>
          <a:xfrm>
            <a:off x="8737107" y="458263"/>
            <a:ext cx="2956264" cy="631863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83FE4A1-EAD4-9FAC-C563-2DAAFE3E4DB7}"/>
              </a:ext>
            </a:extLst>
          </p:cNvPr>
          <p:cNvSpPr txBox="1"/>
          <p:nvPr/>
        </p:nvSpPr>
        <p:spPr>
          <a:xfrm>
            <a:off x="9252012" y="-13162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Pilot Information</a:t>
            </a:r>
          </a:p>
        </p:txBody>
      </p:sp>
      <p:sp>
        <p:nvSpPr>
          <p:cNvPr id="1049" name="Rectangle: Rounded Corners 1048">
            <a:extLst>
              <a:ext uri="{FF2B5EF4-FFF2-40B4-BE49-F238E27FC236}">
                <a16:creationId xmlns:a16="http://schemas.microsoft.com/office/drawing/2014/main" id="{7B68CB9F-DA94-AC9D-5348-EFF9D48952F2}"/>
              </a:ext>
            </a:extLst>
          </p:cNvPr>
          <p:cNvSpPr/>
          <p:nvPr/>
        </p:nvSpPr>
        <p:spPr>
          <a:xfrm>
            <a:off x="9312212" y="1716950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Airspeed</a:t>
            </a:r>
          </a:p>
        </p:txBody>
      </p:sp>
      <p:sp>
        <p:nvSpPr>
          <p:cNvPr id="1050" name="Rectangle: Rounded Corners 1049">
            <a:extLst>
              <a:ext uri="{FF2B5EF4-FFF2-40B4-BE49-F238E27FC236}">
                <a16:creationId xmlns:a16="http://schemas.microsoft.com/office/drawing/2014/main" id="{0E2034B0-7CC5-ECA5-CE6B-D7287F145D2C}"/>
              </a:ext>
            </a:extLst>
          </p:cNvPr>
          <p:cNvSpPr/>
          <p:nvPr/>
        </p:nvSpPr>
        <p:spPr>
          <a:xfrm>
            <a:off x="9305276" y="683534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Altitude &amp; Vertical Speed</a:t>
            </a:r>
          </a:p>
        </p:txBody>
      </p:sp>
      <p:sp>
        <p:nvSpPr>
          <p:cNvPr id="1051" name="Rectangle: Rounded Corners 1050">
            <a:extLst>
              <a:ext uri="{FF2B5EF4-FFF2-40B4-BE49-F238E27FC236}">
                <a16:creationId xmlns:a16="http://schemas.microsoft.com/office/drawing/2014/main" id="{DD655E4B-A9F6-F18F-CE9F-D0F31CB98C42}"/>
              </a:ext>
            </a:extLst>
          </p:cNvPr>
          <p:cNvSpPr/>
          <p:nvPr/>
        </p:nvSpPr>
        <p:spPr>
          <a:xfrm>
            <a:off x="9312212" y="2757857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Heading &amp; Ground Track</a:t>
            </a:r>
          </a:p>
        </p:txBody>
      </p:sp>
      <p:sp>
        <p:nvSpPr>
          <p:cNvPr id="1052" name="Rectangle: Rounded Corners 1051">
            <a:extLst>
              <a:ext uri="{FF2B5EF4-FFF2-40B4-BE49-F238E27FC236}">
                <a16:creationId xmlns:a16="http://schemas.microsoft.com/office/drawing/2014/main" id="{4FA03F96-3782-F237-E650-E4AA14978989}"/>
              </a:ext>
            </a:extLst>
          </p:cNvPr>
          <p:cNvSpPr/>
          <p:nvPr/>
        </p:nvSpPr>
        <p:spPr>
          <a:xfrm>
            <a:off x="9312212" y="3798764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Pitch, Roll, Yaw</a:t>
            </a:r>
          </a:p>
          <a:p>
            <a:pPr algn="ctr"/>
            <a:r>
              <a:rPr lang="en-US" dirty="0"/>
              <a:t>Angles</a:t>
            </a:r>
          </a:p>
        </p:txBody>
      </p:sp>
      <p:sp>
        <p:nvSpPr>
          <p:cNvPr id="1053" name="Rectangle: Rounded Corners 1052">
            <a:extLst>
              <a:ext uri="{FF2B5EF4-FFF2-40B4-BE49-F238E27FC236}">
                <a16:creationId xmlns:a16="http://schemas.microsoft.com/office/drawing/2014/main" id="{D4857AE2-0879-5166-50C5-F510A36D6984}"/>
              </a:ext>
            </a:extLst>
          </p:cNvPr>
          <p:cNvSpPr/>
          <p:nvPr/>
        </p:nvSpPr>
        <p:spPr>
          <a:xfrm>
            <a:off x="9312212" y="4783909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&amp; Sea</a:t>
            </a:r>
          </a:p>
          <a:p>
            <a:pPr algn="ctr"/>
            <a:r>
              <a:rPr lang="en-US" dirty="0"/>
              <a:t>Communication</a:t>
            </a:r>
          </a:p>
        </p:txBody>
      </p: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47D40E5A-B15E-4BF0-4208-D405F1BF1BDE}"/>
              </a:ext>
            </a:extLst>
          </p:cNvPr>
          <p:cNvCxnSpPr>
            <a:cxnSpLocks/>
            <a:stCxn id="1029" idx="3"/>
            <a:endCxn id="1050" idx="1"/>
          </p:cNvCxnSpPr>
          <p:nvPr/>
        </p:nvCxnSpPr>
        <p:spPr>
          <a:xfrm flipV="1">
            <a:off x="6790352" y="1131857"/>
            <a:ext cx="2514924" cy="908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AF4D756F-67F4-2BF4-F892-B01AB9713C4D}"/>
              </a:ext>
            </a:extLst>
          </p:cNvPr>
          <p:cNvCxnSpPr>
            <a:cxnSpLocks/>
            <a:stCxn id="1025" idx="3"/>
            <a:endCxn id="1050" idx="1"/>
          </p:cNvCxnSpPr>
          <p:nvPr/>
        </p:nvCxnSpPr>
        <p:spPr>
          <a:xfrm flipV="1">
            <a:off x="6812547" y="1131857"/>
            <a:ext cx="2492729" cy="1900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C605A042-307E-4DC7-021A-297794EFC967}"/>
              </a:ext>
            </a:extLst>
          </p:cNvPr>
          <p:cNvCxnSpPr>
            <a:cxnSpLocks/>
            <a:stCxn id="1025" idx="3"/>
            <a:endCxn id="1049" idx="1"/>
          </p:cNvCxnSpPr>
          <p:nvPr/>
        </p:nvCxnSpPr>
        <p:spPr>
          <a:xfrm flipV="1">
            <a:off x="6812547" y="2165273"/>
            <a:ext cx="2499665" cy="867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E243CD5C-AE70-9D08-1543-7D875503C2CC}"/>
              </a:ext>
            </a:extLst>
          </p:cNvPr>
          <p:cNvCxnSpPr>
            <a:cxnSpLocks/>
            <a:stCxn id="1025" idx="3"/>
            <a:endCxn id="1051" idx="1"/>
          </p:cNvCxnSpPr>
          <p:nvPr/>
        </p:nvCxnSpPr>
        <p:spPr>
          <a:xfrm>
            <a:off x="6812547" y="3032836"/>
            <a:ext cx="2499665" cy="173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7FC1639E-B038-71D5-65C2-45CE9C778F55}"/>
              </a:ext>
            </a:extLst>
          </p:cNvPr>
          <p:cNvCxnSpPr>
            <a:cxnSpLocks/>
            <a:stCxn id="1025" idx="3"/>
            <a:endCxn id="1052" idx="1"/>
          </p:cNvCxnSpPr>
          <p:nvPr/>
        </p:nvCxnSpPr>
        <p:spPr>
          <a:xfrm>
            <a:off x="6812547" y="3032836"/>
            <a:ext cx="2499665" cy="1214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1D914D3E-A28D-DCA4-D680-E16FF4F31C6A}"/>
              </a:ext>
            </a:extLst>
          </p:cNvPr>
          <p:cNvCxnSpPr>
            <a:cxnSpLocks/>
            <a:stCxn id="1027" idx="3"/>
            <a:endCxn id="1053" idx="1"/>
          </p:cNvCxnSpPr>
          <p:nvPr/>
        </p:nvCxnSpPr>
        <p:spPr>
          <a:xfrm>
            <a:off x="6825863" y="4073743"/>
            <a:ext cx="2486349" cy="1158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54ABABA5-34AC-4C04-DC63-199E98D8B0C4}"/>
              </a:ext>
            </a:extLst>
          </p:cNvPr>
          <p:cNvCxnSpPr>
            <a:cxnSpLocks/>
            <a:stCxn id="1031" idx="3"/>
            <a:endCxn id="1099" idx="1"/>
          </p:cNvCxnSpPr>
          <p:nvPr/>
        </p:nvCxnSpPr>
        <p:spPr>
          <a:xfrm>
            <a:off x="6825863" y="5114650"/>
            <a:ext cx="2486349" cy="1102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Rectangle: Rounded Corners 1098">
            <a:extLst>
              <a:ext uri="{FF2B5EF4-FFF2-40B4-BE49-F238E27FC236}">
                <a16:creationId xmlns:a16="http://schemas.microsoft.com/office/drawing/2014/main" id="{34AC8C2B-B60E-AB40-7F22-3CFEF664DD70}"/>
              </a:ext>
            </a:extLst>
          </p:cNvPr>
          <p:cNvSpPr/>
          <p:nvPr/>
        </p:nvSpPr>
        <p:spPr>
          <a:xfrm>
            <a:off x="9312212" y="5769054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EPU Monitoring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457BBF-7F4C-9FFF-E7B0-2C642C0D78E1}"/>
              </a:ext>
            </a:extLst>
          </p:cNvPr>
          <p:cNvSpPr/>
          <p:nvPr/>
        </p:nvSpPr>
        <p:spPr>
          <a:xfrm>
            <a:off x="12587094" y="1236824"/>
            <a:ext cx="2956264" cy="468805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1E783-D2F9-5040-70C9-5CE3AC720A68}"/>
              </a:ext>
            </a:extLst>
          </p:cNvPr>
          <p:cNvSpPr txBox="1"/>
          <p:nvPr/>
        </p:nvSpPr>
        <p:spPr>
          <a:xfrm>
            <a:off x="13097560" y="797065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Pilot Action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323995-F938-6814-F66B-ED892CBB03AF}"/>
              </a:ext>
            </a:extLst>
          </p:cNvPr>
          <p:cNvSpPr/>
          <p:nvPr/>
        </p:nvSpPr>
        <p:spPr>
          <a:xfrm>
            <a:off x="13188881" y="2643417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Rudder Pedals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1A2CC3-2261-045F-297A-B07C615B313C}"/>
              </a:ext>
            </a:extLst>
          </p:cNvPr>
          <p:cNvSpPr/>
          <p:nvPr/>
        </p:nvSpPr>
        <p:spPr>
          <a:xfrm>
            <a:off x="13181945" y="1610001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Pitch / Roll</a:t>
            </a:r>
          </a:p>
          <a:p>
            <a:pPr algn="ctr"/>
            <a:r>
              <a:rPr lang="en-US" dirty="0"/>
              <a:t>Center Stick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01B93A-5CDF-A5C9-FFCF-FEF43E46AB29}"/>
              </a:ext>
            </a:extLst>
          </p:cNvPr>
          <p:cNvSpPr/>
          <p:nvPr/>
        </p:nvSpPr>
        <p:spPr>
          <a:xfrm>
            <a:off x="13155264" y="3711535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Throttle Levers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8B5659-06C2-6F4C-9D79-B22E216337C8}"/>
              </a:ext>
            </a:extLst>
          </p:cNvPr>
          <p:cNvSpPr/>
          <p:nvPr/>
        </p:nvSpPr>
        <p:spPr>
          <a:xfrm>
            <a:off x="13181944" y="4744951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Lights &amp; Radios</a:t>
            </a:r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50282CA4-4FDB-5F26-B275-A232DFFE21E5}"/>
              </a:ext>
            </a:extLst>
          </p:cNvPr>
          <p:cNvSpPr/>
          <p:nvPr/>
        </p:nvSpPr>
        <p:spPr>
          <a:xfrm rot="5400000">
            <a:off x="9370083" y="3328099"/>
            <a:ext cx="5613731" cy="624270"/>
          </a:xfrm>
          <a:prstGeom prst="trapezoid">
            <a:avLst>
              <a:gd name="adj" fmla="val 2926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8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B9AE73-8881-AE18-23D9-820901330E0B}"/>
              </a:ext>
            </a:extLst>
          </p:cNvPr>
          <p:cNvSpPr/>
          <p:nvPr/>
        </p:nvSpPr>
        <p:spPr>
          <a:xfrm>
            <a:off x="2837014" y="707902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A33D45-2868-CEB2-A5AD-E9C47E40E5B5}"/>
              </a:ext>
            </a:extLst>
          </p:cNvPr>
          <p:cNvSpPr/>
          <p:nvPr/>
        </p:nvSpPr>
        <p:spPr>
          <a:xfrm>
            <a:off x="5042236" y="707901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Pilot Info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1EC186-0C58-23CC-54F5-7E82AA75271C}"/>
              </a:ext>
            </a:extLst>
          </p:cNvPr>
          <p:cNvSpPr/>
          <p:nvPr/>
        </p:nvSpPr>
        <p:spPr>
          <a:xfrm>
            <a:off x="631792" y="707902"/>
            <a:ext cx="1819923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9A61C3-A958-3C97-3600-4675565F8B67}"/>
              </a:ext>
            </a:extLst>
          </p:cNvPr>
          <p:cNvSpPr/>
          <p:nvPr/>
        </p:nvSpPr>
        <p:spPr>
          <a:xfrm>
            <a:off x="2451715" y="2310161"/>
            <a:ext cx="1819923" cy="896645"/>
          </a:xfrm>
          <a:prstGeom prst="round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2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F45517-236D-D450-A0B2-151D4E039B04}"/>
              </a:ext>
            </a:extLst>
          </p:cNvPr>
          <p:cNvSpPr/>
          <p:nvPr/>
        </p:nvSpPr>
        <p:spPr>
          <a:xfrm>
            <a:off x="2069974" y="574737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Stable </a:t>
            </a:r>
          </a:p>
          <a:p>
            <a:pPr algn="ctr"/>
            <a:r>
              <a:rPr lang="en-US" dirty="0"/>
              <a:t>Tail Volumes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055DDB-D483-9425-6A26-98DCA02AE0AA}"/>
              </a:ext>
            </a:extLst>
          </p:cNvPr>
          <p:cNvSpPr/>
          <p:nvPr/>
        </p:nvSpPr>
        <p:spPr>
          <a:xfrm>
            <a:off x="2069973" y="2023277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 Length &amp; Stabilizer Area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DE0930-056B-80B6-6D7B-EDEDB48C970F}"/>
              </a:ext>
            </a:extLst>
          </p:cNvPr>
          <p:cNvSpPr/>
          <p:nvPr/>
        </p:nvSpPr>
        <p:spPr>
          <a:xfrm>
            <a:off x="4138469" y="2023277"/>
            <a:ext cx="2058145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 Weight per unit dimension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B125B9-03AD-92D0-8704-2EB0C198D85F}"/>
              </a:ext>
            </a:extLst>
          </p:cNvPr>
          <p:cNvSpPr/>
          <p:nvPr/>
        </p:nvSpPr>
        <p:spPr>
          <a:xfrm>
            <a:off x="3139730" y="3449808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 Dimensions at Min Weight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EBEB95-6568-CE7E-0A6E-DD629EC828C6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979935" y="1471382"/>
            <a:ext cx="1" cy="551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5512318-9D4A-C4E2-2D16-9C56AC25E487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3249870" y="2649986"/>
            <a:ext cx="529886" cy="106975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270F20D-12C5-21AA-2549-CA4C6F649AB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343674" y="2625940"/>
            <a:ext cx="529886" cy="11178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B2B85-B75C-80C5-856A-50BFAFD92405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4049692" y="4346453"/>
            <a:ext cx="0" cy="551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C68223-4F0E-2A86-9A7C-599443289B8D}"/>
              </a:ext>
            </a:extLst>
          </p:cNvPr>
          <p:cNvSpPr/>
          <p:nvPr/>
        </p:nvSpPr>
        <p:spPr>
          <a:xfrm>
            <a:off x="3139730" y="4898347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Structural Analysis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594FB8F-5F82-24AF-1537-E141473E97D9}"/>
              </a:ext>
            </a:extLst>
          </p:cNvPr>
          <p:cNvCxnSpPr>
            <a:cxnSpLocks/>
            <a:stCxn id="19" idx="1"/>
            <a:endCxn id="5" idx="1"/>
          </p:cNvCxnSpPr>
          <p:nvPr/>
        </p:nvCxnSpPr>
        <p:spPr>
          <a:xfrm rot="10800000">
            <a:off x="3139730" y="3898132"/>
            <a:ext cx="12700" cy="1448539"/>
          </a:xfrm>
          <a:prstGeom prst="bentConnector3">
            <a:avLst>
              <a:gd name="adj1" fmla="val 38970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6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F45517-236D-D450-A0B2-151D4E039B04}"/>
              </a:ext>
            </a:extLst>
          </p:cNvPr>
          <p:cNvSpPr/>
          <p:nvPr/>
        </p:nvSpPr>
        <p:spPr>
          <a:xfrm>
            <a:off x="480871" y="1980460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Design:</a:t>
            </a:r>
          </a:p>
          <a:p>
            <a:pPr algn="ctr"/>
            <a:r>
              <a:rPr lang="en-US" sz="1400" dirty="0"/>
              <a:t>[C</a:t>
            </a:r>
            <a:r>
              <a:rPr lang="en-US" sz="1400" baseline="-25000" dirty="0"/>
              <a:t>Dp</a:t>
            </a:r>
            <a:r>
              <a:rPr lang="en-US" sz="1400" dirty="0"/>
              <a:t> C</a:t>
            </a:r>
            <a:r>
              <a:rPr lang="en-US" sz="1400" baseline="-25000" dirty="0"/>
              <a:t>Di</a:t>
            </a:r>
            <a:r>
              <a:rPr lang="en-US" sz="1400" dirty="0"/>
              <a:t> C</a:t>
            </a:r>
            <a:r>
              <a:rPr lang="en-US" sz="1400" baseline="-25000" dirty="0"/>
              <a:t>L </a:t>
            </a:r>
            <a:r>
              <a:rPr lang="en-US" sz="1400" dirty="0"/>
              <a:t>AR e]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EBEB95-6568-CE7E-0A6E-DD629EC828C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300794" y="2428783"/>
            <a:ext cx="978021" cy="1000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E58547-2496-A52D-1D91-C2A49C4478F5}"/>
              </a:ext>
            </a:extLst>
          </p:cNvPr>
          <p:cNvSpPr/>
          <p:nvPr/>
        </p:nvSpPr>
        <p:spPr>
          <a:xfrm>
            <a:off x="480870" y="2980677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Drag Build-Up</a:t>
            </a:r>
          </a:p>
          <a:p>
            <a:pPr algn="ctr"/>
            <a:r>
              <a:rPr lang="en-US" dirty="0"/>
              <a:t>Of Bodies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ED5A9B-1177-3B26-D8F3-96B1DB99A7B6}"/>
              </a:ext>
            </a:extLst>
          </p:cNvPr>
          <p:cNvSpPr/>
          <p:nvPr/>
        </p:nvSpPr>
        <p:spPr>
          <a:xfrm>
            <a:off x="480869" y="3996430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Propulsive</a:t>
            </a:r>
          </a:p>
          <a:p>
            <a:pPr algn="ctr"/>
            <a:r>
              <a:rPr lang="en-US" dirty="0"/>
              <a:t>Efficiencies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F08FEC-7823-7249-465D-EB8DEC1DD837}"/>
              </a:ext>
            </a:extLst>
          </p:cNvPr>
          <p:cNvSpPr/>
          <p:nvPr/>
        </p:nvSpPr>
        <p:spPr>
          <a:xfrm>
            <a:off x="3278815" y="2980677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 Lowest T/W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CD2B56C-231C-A641-B9D1-552952B666F6}"/>
                  </a:ext>
                </a:extLst>
              </p:cNvPr>
              <p:cNvSpPr/>
              <p:nvPr/>
            </p:nvSpPr>
            <p:spPr>
              <a:xfrm>
                <a:off x="5489353" y="2973273"/>
                <a:ext cx="2268248" cy="896645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where Power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Required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Generated</m:t>
                        </m:r>
                      </m:den>
                    </m:f>
                  </m:oMath>
                </a14:m>
                <a:r>
                  <a:rPr lang="en-US" dirty="0"/>
                  <a:t> &gt; 1</a:t>
                </a: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CD2B56C-231C-A641-B9D1-552952B66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53" y="2973273"/>
                <a:ext cx="2268248" cy="89664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971982-5506-54B9-492D-25AF68C6B602}"/>
              </a:ext>
            </a:extLst>
          </p:cNvPr>
          <p:cNvSpPr/>
          <p:nvPr/>
        </p:nvSpPr>
        <p:spPr>
          <a:xfrm>
            <a:off x="8148216" y="2965869"/>
            <a:ext cx="1972326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Smallest Wing Area + Mass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8F7C22-0226-355E-530F-2D040DEAD31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300793" y="3414192"/>
            <a:ext cx="833024" cy="14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385BF2-1F12-85DE-5C81-A88BDEA588F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300792" y="3429000"/>
            <a:ext cx="978023" cy="1015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01384A-9F29-73DC-943D-54492CEB48F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098738" y="3421596"/>
            <a:ext cx="390615" cy="7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CD070D-B732-2022-A185-895519EC573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7757601" y="3414192"/>
            <a:ext cx="390615" cy="7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FF3BEDA-8E3B-614E-B737-4A679796C517}"/>
              </a:ext>
            </a:extLst>
          </p:cNvPr>
          <p:cNvSpPr/>
          <p:nvPr/>
        </p:nvSpPr>
        <p:spPr>
          <a:xfrm>
            <a:off x="3278815" y="1187387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Fixed Lift, Variable Speed Analysis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E3C6D1-159F-DC8D-D530-8386D96C20DB}"/>
              </a:ext>
            </a:extLst>
          </p:cNvPr>
          <p:cNvCxnSpPr>
            <a:cxnSpLocks/>
            <a:stCxn id="47" idx="2"/>
            <a:endCxn id="9" idx="0"/>
          </p:cNvCxnSpPr>
          <p:nvPr/>
        </p:nvCxnSpPr>
        <p:spPr>
          <a:xfrm>
            <a:off x="4188777" y="2084032"/>
            <a:ext cx="0" cy="8966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2CE8411-9F2D-62FD-FC99-ACFD205FBF77}"/>
              </a:ext>
            </a:extLst>
          </p:cNvPr>
          <p:cNvCxnSpPr>
            <a:cxnSpLocks/>
            <a:stCxn id="14" idx="2"/>
            <a:endCxn id="56" idx="0"/>
          </p:cNvCxnSpPr>
          <p:nvPr/>
        </p:nvCxnSpPr>
        <p:spPr>
          <a:xfrm rot="5400000">
            <a:off x="6600539" y="2360714"/>
            <a:ext cx="1032040" cy="40356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BA8BC63-C1E1-A115-C368-407ACD3A3F93}"/>
                  </a:ext>
                </a:extLst>
              </p:cNvPr>
              <p:cNvSpPr/>
              <p:nvPr/>
            </p:nvSpPr>
            <p:spPr>
              <a:xfrm>
                <a:off x="3964614" y="4894554"/>
                <a:ext cx="2268248" cy="89664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where Power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Required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Generated</m:t>
                        </m:r>
                      </m:den>
                    </m:f>
                  </m:oMath>
                </a14:m>
                <a:r>
                  <a:rPr lang="en-US" dirty="0"/>
                  <a:t> &gt; 1</a:t>
                </a:r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BA8BC63-C1E1-A115-C368-407ACD3A3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614" y="4894554"/>
                <a:ext cx="2268248" cy="8966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AAA4B65-67D9-05DA-810A-8A0CDFA349D2}"/>
              </a:ext>
            </a:extLst>
          </p:cNvPr>
          <p:cNvSpPr/>
          <p:nvPr/>
        </p:nvSpPr>
        <p:spPr>
          <a:xfrm>
            <a:off x="6283908" y="4059858"/>
            <a:ext cx="1473693" cy="64475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Modify Wing to meet initial design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DF6F0A-0581-7D49-09C7-69F00551B74B}"/>
              </a:ext>
            </a:extLst>
          </p:cNvPr>
          <p:cNvSpPr/>
          <p:nvPr/>
        </p:nvSpPr>
        <p:spPr>
          <a:xfrm>
            <a:off x="3455099" y="2216145"/>
            <a:ext cx="1467354" cy="48858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Estimate</a:t>
            </a:r>
          </a:p>
        </p:txBody>
      </p:sp>
    </p:spTree>
    <p:extLst>
      <p:ext uri="{BB962C8B-B14F-4D97-AF65-F5344CB8AC3E}">
        <p14:creationId xmlns:p14="http://schemas.microsoft.com/office/powerpoint/2010/main" val="256264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83CE4C-22F3-542E-3F71-89FAA9E9C7E8}"/>
              </a:ext>
            </a:extLst>
          </p:cNvPr>
          <p:cNvSpPr/>
          <p:nvPr/>
        </p:nvSpPr>
        <p:spPr>
          <a:xfrm>
            <a:off x="-264093" y="3393875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Aircraft Lift &amp; Drag Polars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CB42E7-2DDD-D6D7-838A-81FAC59ADA2C}"/>
              </a:ext>
            </a:extLst>
          </p:cNvPr>
          <p:cNvSpPr/>
          <p:nvPr/>
        </p:nvSpPr>
        <p:spPr>
          <a:xfrm>
            <a:off x="2539048" y="2510159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Constants</a:t>
            </a:r>
            <a:endParaRPr lang="en-US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51A613-A6E8-8C2B-D277-B3A99936E8BC}"/>
              </a:ext>
            </a:extLst>
          </p:cNvPr>
          <p:cNvSpPr/>
          <p:nvPr/>
        </p:nvSpPr>
        <p:spPr>
          <a:xfrm>
            <a:off x="5063227" y="2510159"/>
            <a:ext cx="225197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Boundary Value Problem (2</a:t>
            </a:r>
            <a:r>
              <a:rPr lang="en-US" baseline="30000" dirty="0"/>
              <a:t>nd</a:t>
            </a:r>
            <a:r>
              <a:rPr lang="en-US" dirty="0"/>
              <a:t> Order)</a:t>
            </a:r>
            <a:endParaRPr 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8454D3-0247-5A12-E3EE-22DB3CCD5CC8}"/>
              </a:ext>
            </a:extLst>
          </p:cNvPr>
          <p:cNvSpPr/>
          <p:nvPr/>
        </p:nvSpPr>
        <p:spPr>
          <a:xfrm>
            <a:off x="7813828" y="2510158"/>
            <a:ext cx="2004875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Lowest Thrust &amp; Power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573847-FE6E-A67E-4D55-816757FBA12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358971" y="2958482"/>
            <a:ext cx="7042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B3BFF7-3170-AFAF-89C9-73915A967B2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315200" y="2958481"/>
            <a:ext cx="4986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0171DFA-E54C-8CB2-C700-B60ED023FC28}"/>
              </a:ext>
            </a:extLst>
          </p:cNvPr>
          <p:cNvCxnSpPr>
            <a:cxnSpLocks/>
            <a:stCxn id="5" idx="3"/>
            <a:endCxn id="5" idx="2"/>
          </p:cNvCxnSpPr>
          <p:nvPr/>
        </p:nvCxnSpPr>
        <p:spPr>
          <a:xfrm flipH="1">
            <a:off x="6189214" y="2958482"/>
            <a:ext cx="1125986" cy="448322"/>
          </a:xfrm>
          <a:prstGeom prst="bentConnector4">
            <a:avLst>
              <a:gd name="adj1" fmla="val -20302"/>
              <a:gd name="adj2" fmla="val 21435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9EC38E-499E-254E-976B-AFC826D5CD1D}"/>
              </a:ext>
            </a:extLst>
          </p:cNvPr>
          <p:cNvSpPr/>
          <p:nvPr/>
        </p:nvSpPr>
        <p:spPr>
          <a:xfrm>
            <a:off x="-264093" y="2147300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Requirements:</a:t>
            </a:r>
          </a:p>
          <a:p>
            <a:pPr algn="ctr"/>
            <a:r>
              <a:rPr lang="en-US" sz="1400" dirty="0"/>
              <a:t>Water Take-Off</a:t>
            </a:r>
          </a:p>
          <a:p>
            <a:pPr algn="ctr"/>
            <a:r>
              <a:rPr lang="en-US" sz="1400" dirty="0"/>
              <a:t>&lt;1000’ at 50’ tree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533FAF-EEE0-4367-9F77-D2A8ACE198B1}"/>
              </a:ext>
            </a:extLst>
          </p:cNvPr>
          <p:cNvSpPr/>
          <p:nvPr/>
        </p:nvSpPr>
        <p:spPr>
          <a:xfrm flipH="1">
            <a:off x="2373297" y="2206171"/>
            <a:ext cx="7642198" cy="20320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29E2071-7C3F-5D86-D0AA-7B4556B8B76B}"/>
              </a:ext>
            </a:extLst>
          </p:cNvPr>
          <p:cNvSpPr/>
          <p:nvPr/>
        </p:nvSpPr>
        <p:spPr>
          <a:xfrm>
            <a:off x="5279251" y="1487745"/>
            <a:ext cx="1819923" cy="89664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Simulation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D1DB17B-E117-E381-B297-F80189C42B35}"/>
              </a:ext>
            </a:extLst>
          </p:cNvPr>
          <p:cNvSpPr/>
          <p:nvPr/>
        </p:nvSpPr>
        <p:spPr>
          <a:xfrm>
            <a:off x="10503758" y="2510157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Propulsion Requirements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8E6E1D-E159-DB8F-005C-F5A6D934D076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>
            <a:off x="1555830" y="2595623"/>
            <a:ext cx="817467" cy="626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387143-3815-0E7A-C0EF-53FEBA10471F}"/>
              </a:ext>
            </a:extLst>
          </p:cNvPr>
          <p:cNvCxnSpPr>
            <a:cxnSpLocks/>
            <a:stCxn id="2" idx="3"/>
            <a:endCxn id="23" idx="3"/>
          </p:cNvCxnSpPr>
          <p:nvPr/>
        </p:nvCxnSpPr>
        <p:spPr>
          <a:xfrm flipV="1">
            <a:off x="1555830" y="3222171"/>
            <a:ext cx="817467" cy="620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0BC38B-6BFC-0A03-FB2E-421B10E3D456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9818703" y="2958480"/>
            <a:ext cx="68505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8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198751-9002-0A24-B5B2-F5273C5C912D}"/>
              </a:ext>
            </a:extLst>
          </p:cNvPr>
          <p:cNvSpPr/>
          <p:nvPr/>
        </p:nvSpPr>
        <p:spPr>
          <a:xfrm>
            <a:off x="888349" y="4766278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Guess input length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A6CB1-7A06-8EBB-6666-3C3F59591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8751" y="-2251075"/>
            <a:ext cx="10934700" cy="3714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A49BD8-9B69-23AE-2AA8-AABAD44B61F0}"/>
              </a:ext>
            </a:extLst>
          </p:cNvPr>
          <p:cNvSpPr txBox="1"/>
          <p:nvPr/>
        </p:nvSpPr>
        <p:spPr>
          <a:xfrm>
            <a:off x="-1652631" y="1881599"/>
            <a:ext cx="1652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optimized hydro drag, we’d make a short fat fuselage, so clearly we need to set some variables, being the beam length &amp; Froude number.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FD7CA-F652-17D5-D341-A0BB9C5275F9}"/>
              </a:ext>
            </a:extLst>
          </p:cNvPr>
          <p:cNvSpPr txBox="1"/>
          <p:nvPr/>
        </p:nvSpPr>
        <p:spPr>
          <a:xfrm>
            <a:off x="-4366536" y="1881599"/>
            <a:ext cx="19811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 alpha &amp; L</a:t>
            </a:r>
          </a:p>
          <a:p>
            <a:r>
              <a:rPr lang="en-US" dirty="0"/>
              <a:t>Compute CL</a:t>
            </a:r>
          </a:p>
          <a:p>
            <a:r>
              <a:rPr lang="en-US" dirty="0"/>
              <a:t>Cl sets surface area</a:t>
            </a:r>
          </a:p>
          <a:p>
            <a:r>
              <a:rPr lang="en-US" dirty="0"/>
              <a:t>Set b -&gt; SA becomes an L</a:t>
            </a:r>
          </a:p>
          <a:p>
            <a:r>
              <a:rPr lang="en-US" dirty="0"/>
              <a:t>(redo loop)</a:t>
            </a:r>
          </a:p>
          <a:p>
            <a:r>
              <a:rPr lang="en-US" dirty="0"/>
              <a:t>Keep going until output L is same as L input</a:t>
            </a:r>
          </a:p>
          <a:p>
            <a:r>
              <a:rPr lang="en-US" dirty="0"/>
              <a:t>This is min CDA</a:t>
            </a:r>
          </a:p>
          <a:p>
            <a:r>
              <a:rPr lang="en-US" dirty="0"/>
              <a:t>This min CDA sets the p-speed b/c Froude #</a:t>
            </a:r>
          </a:p>
          <a:p>
            <a:r>
              <a:rPr lang="en-US" dirty="0"/>
              <a:t>P-speed and CDA in takeoff sim-&gt; sets thrust required.</a:t>
            </a:r>
          </a:p>
          <a:p>
            <a:r>
              <a:rPr lang="en-US" dirty="0"/>
              <a:t>Iterate until </a:t>
            </a:r>
            <a:r>
              <a:rPr lang="en-US" dirty="0" err="1"/>
              <a:t>cda</a:t>
            </a:r>
            <a:r>
              <a:rPr lang="en-US" dirty="0"/>
              <a:t>&amp;&amp;p-speed result in acceptable thrust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DB2A6-E3D3-C984-9558-81E6A3BD4875}"/>
              </a:ext>
            </a:extLst>
          </p:cNvPr>
          <p:cNvSpPr/>
          <p:nvPr/>
        </p:nvSpPr>
        <p:spPr>
          <a:xfrm>
            <a:off x="3072749" y="4766277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 C</a:t>
            </a:r>
            <a:r>
              <a:rPr lang="en-US" sz="2000" baseline="-25000" dirty="0"/>
              <a:t>L </a:t>
            </a:r>
            <a:r>
              <a:rPr lang="en-US" sz="2000" dirty="0"/>
              <a:t>which sets AR</a:t>
            </a:r>
            <a:endParaRPr lang="en-US" sz="2000" baseline="-25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CFA4FF-4590-8D94-B915-7222372D7760}"/>
              </a:ext>
            </a:extLst>
          </p:cNvPr>
          <p:cNvSpPr/>
          <p:nvPr/>
        </p:nvSpPr>
        <p:spPr>
          <a:xfrm>
            <a:off x="5329719" y="3434628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Fixed Beam Length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0E0A8-A54E-A857-CE96-77689B2208D7}"/>
              </a:ext>
            </a:extLst>
          </p:cNvPr>
          <p:cNvSpPr/>
          <p:nvPr/>
        </p:nvSpPr>
        <p:spPr>
          <a:xfrm>
            <a:off x="5229250" y="4766276"/>
            <a:ext cx="2020860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Output Length</a:t>
            </a:r>
          </a:p>
          <a:p>
            <a:pPr algn="ctr"/>
            <a:r>
              <a:rPr lang="en-US" sz="2000" dirty="0"/>
              <a:t>= Input Length?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CF9B33-94E2-E9DA-51D3-A713480242EE}"/>
              </a:ext>
            </a:extLst>
          </p:cNvPr>
          <p:cNvSpPr/>
          <p:nvPr/>
        </p:nvSpPr>
        <p:spPr>
          <a:xfrm>
            <a:off x="7557659" y="4766275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CDA has Converged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6EE46B-EDAE-A330-E16D-3E76BCD04D05}"/>
              </a:ext>
            </a:extLst>
          </p:cNvPr>
          <p:cNvSpPr/>
          <p:nvPr/>
        </p:nvSpPr>
        <p:spPr>
          <a:xfrm>
            <a:off x="7557660" y="5979738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</a:t>
            </a:r>
            <a:r>
              <a:rPr lang="en-US" sz="2000" baseline="-25000" dirty="0"/>
              <a:t>p</a:t>
            </a:r>
            <a:r>
              <a:rPr lang="en-US" sz="2000" dirty="0"/>
              <a:t> &amp; </a:t>
            </a:r>
            <a:r>
              <a:rPr lang="el-GR" sz="2000" dirty="0"/>
              <a:t>α</a:t>
            </a:r>
            <a:r>
              <a:rPr lang="en-US" sz="2000" dirty="0"/>
              <a:t> set by CDA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0755AC-E297-4886-D26B-5D786407C12E}"/>
              </a:ext>
            </a:extLst>
          </p:cNvPr>
          <p:cNvSpPr/>
          <p:nvPr/>
        </p:nvSpPr>
        <p:spPr>
          <a:xfrm>
            <a:off x="7557659" y="7265001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T/O Sim with CDA &amp; V</a:t>
            </a:r>
            <a:r>
              <a:rPr lang="en-US" sz="2000" baseline="-25000" dirty="0"/>
              <a:t>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F3E13D8-7468-C37F-7A12-813F8D2DE4D7}"/>
              </a:ext>
            </a:extLst>
          </p:cNvPr>
          <p:cNvSpPr/>
          <p:nvPr/>
        </p:nvSpPr>
        <p:spPr>
          <a:xfrm>
            <a:off x="5329718" y="7265002"/>
            <a:ext cx="1819923" cy="89664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Min Required Thrust for T/O </a:t>
            </a:r>
            <a:r>
              <a:rPr lang="en-US" sz="1400" dirty="0"/>
              <a:t>given CDA, V</a:t>
            </a:r>
            <a:r>
              <a:rPr lang="en-US" sz="1400" baseline="-25000" dirty="0"/>
              <a:t>p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3DAE7A-931E-4E4B-60CC-A73B11B3934F}"/>
              </a:ext>
            </a:extLst>
          </p:cNvPr>
          <p:cNvSpPr txBox="1"/>
          <p:nvPr/>
        </p:nvSpPr>
        <p:spPr>
          <a:xfrm>
            <a:off x="3870386" y="469925"/>
            <a:ext cx="70669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Sizing CDA not on minimizing Drag outright, but by minimizing the thrust needed to take off, which is not necessarily the same</a:t>
            </a:r>
          </a:p>
          <a:p>
            <a:r>
              <a:rPr lang="en-US" dirty="0"/>
              <a:t>For a fixed beam length, we find an appropriate length and </a:t>
            </a:r>
            <a:r>
              <a:rPr lang="en-US" dirty="0" err="1"/>
              <a:t>cda</a:t>
            </a:r>
            <a:r>
              <a:rPr lang="en-US" dirty="0"/>
              <a:t>.</a:t>
            </a:r>
          </a:p>
          <a:p>
            <a:r>
              <a:rPr lang="en-US" dirty="0"/>
              <a:t>With such CDA, we run a takeoff sim and note the thrust</a:t>
            </a:r>
          </a:p>
          <a:p>
            <a:r>
              <a:rPr lang="en-US" dirty="0"/>
              <a:t>We iterate </a:t>
            </a:r>
            <a:r>
              <a:rPr lang="en-US" dirty="0" err="1"/>
              <a:t>iterate</a:t>
            </a:r>
            <a:r>
              <a:rPr lang="en-US" dirty="0"/>
              <a:t> over a few CDAs to find an acceptable estimated thrust to take off</a:t>
            </a:r>
          </a:p>
          <a:p>
            <a:r>
              <a:rPr lang="en-US" dirty="0"/>
              <a:t>The dimensions associated with the smallest estimated thrust are final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DDC9E17-0B48-F4C7-067A-B6D95453FF15}"/>
              </a:ext>
            </a:extLst>
          </p:cNvPr>
          <p:cNvSpPr/>
          <p:nvPr/>
        </p:nvSpPr>
        <p:spPr>
          <a:xfrm>
            <a:off x="3110929" y="7265003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Does T</a:t>
            </a:r>
            <a:r>
              <a:rPr lang="en-US" sz="1200" dirty="0"/>
              <a:t>↓</a:t>
            </a:r>
            <a:r>
              <a:rPr lang="en-US" sz="2000" dirty="0"/>
              <a:t> if CDA</a:t>
            </a:r>
            <a:r>
              <a:rPr lang="en-US" sz="1200" dirty="0"/>
              <a:t>↑</a:t>
            </a:r>
            <a:r>
              <a:rPr lang="en-US" sz="2000" dirty="0"/>
              <a:t>, VP </a:t>
            </a:r>
            <a:r>
              <a:rPr lang="en-US" sz="1200" dirty="0"/>
              <a:t>↓</a:t>
            </a:r>
            <a:r>
              <a:rPr lang="en-US" sz="2000" dirty="0"/>
              <a:t>? 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BD482B8-27B2-F2B6-9BE0-969BC5D3992C}"/>
              </a:ext>
            </a:extLst>
          </p:cNvPr>
          <p:cNvCxnSpPr>
            <a:cxnSpLocks/>
            <a:stCxn id="10" idx="2"/>
            <a:endCxn id="2" idx="2"/>
          </p:cNvCxnSpPr>
          <p:nvPr/>
        </p:nvCxnSpPr>
        <p:spPr>
          <a:xfrm rot="5400000">
            <a:off x="4018995" y="3442238"/>
            <a:ext cx="2" cy="4441369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5DA6D0-0918-9DFE-4DEE-0A6F6E07EA52}"/>
              </a:ext>
            </a:extLst>
          </p:cNvPr>
          <p:cNvSpPr/>
          <p:nvPr/>
        </p:nvSpPr>
        <p:spPr>
          <a:xfrm>
            <a:off x="848599" y="7265002"/>
            <a:ext cx="1819923" cy="89664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Final Dimensions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80BDD0-8658-88D2-6F0E-8C26DF47995F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708272" y="5214600"/>
            <a:ext cx="364477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FFC4A6-D6E7-68EF-84BE-4B8020DD480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892672" y="5214599"/>
            <a:ext cx="336578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3BA31C-7064-B0D3-B42B-8D3170DBA75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250110" y="5214598"/>
            <a:ext cx="307549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F4D1DE5-CF63-F601-4A7A-23A06238FC0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467621" y="5662920"/>
            <a:ext cx="1" cy="3168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45F26FC-7B55-BAF1-CF20-2DA465686FC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8467621" y="6876383"/>
            <a:ext cx="1" cy="38861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75D0BA-41B5-EFCD-1E2B-0938F570B729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7149641" y="7713324"/>
            <a:ext cx="408018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FD5935C-9BC7-5360-909F-EC9AEDB02F87}"/>
              </a:ext>
            </a:extLst>
          </p:cNvPr>
          <p:cNvCxnSpPr>
            <a:cxnSpLocks/>
            <a:stCxn id="14" idx="1"/>
            <a:endCxn id="38" idx="3"/>
          </p:cNvCxnSpPr>
          <p:nvPr/>
        </p:nvCxnSpPr>
        <p:spPr>
          <a:xfrm flipH="1">
            <a:off x="4930852" y="7713325"/>
            <a:ext cx="398866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E963380-225B-3F1B-9086-12D136142D29}"/>
              </a:ext>
            </a:extLst>
          </p:cNvPr>
          <p:cNvCxnSpPr>
            <a:cxnSpLocks/>
            <a:stCxn id="38" idx="1"/>
            <a:endCxn id="47" idx="3"/>
          </p:cNvCxnSpPr>
          <p:nvPr/>
        </p:nvCxnSpPr>
        <p:spPr>
          <a:xfrm flipH="1" flipV="1">
            <a:off x="2668522" y="7713325"/>
            <a:ext cx="442407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4DD8356-0BB8-6DDF-A588-217B4974B93F}"/>
              </a:ext>
            </a:extLst>
          </p:cNvPr>
          <p:cNvCxnSpPr>
            <a:cxnSpLocks/>
            <a:stCxn id="38" idx="0"/>
            <a:endCxn id="2" idx="2"/>
          </p:cNvCxnSpPr>
          <p:nvPr/>
        </p:nvCxnSpPr>
        <p:spPr>
          <a:xfrm rot="16200000" flipV="1">
            <a:off x="2108561" y="5352673"/>
            <a:ext cx="1602080" cy="22225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8B7632-9D31-6AE6-5456-76E30E2A14F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39680" y="4331273"/>
            <a:ext cx="1" cy="43500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1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571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Amira Malik</dc:creator>
  <cp:lastModifiedBy>Amira Malik</cp:lastModifiedBy>
  <cp:revision>9</cp:revision>
  <dcterms:created xsi:type="dcterms:W3CDTF">2022-12-05T01:56:06Z</dcterms:created>
  <dcterms:modified xsi:type="dcterms:W3CDTF">2022-12-08T06:42:21Z</dcterms:modified>
</cp:coreProperties>
</file>