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67" r:id="rId3"/>
  </p:sldMasterIdLst>
  <p:notesMasterIdLst>
    <p:notesMasterId r:id="rId28"/>
  </p:notesMasterIdLst>
  <p:sldIdLst>
    <p:sldId id="259" r:id="rId4"/>
    <p:sldId id="261" r:id="rId5"/>
    <p:sldId id="264" r:id="rId6"/>
    <p:sldId id="265" r:id="rId7"/>
    <p:sldId id="266" r:id="rId8"/>
    <p:sldId id="268" r:id="rId9"/>
    <p:sldId id="270" r:id="rId10"/>
    <p:sldId id="271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5" r:id="rId24"/>
    <p:sldId id="278" r:id="rId25"/>
    <p:sldId id="286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D30C653-6A40-425C-BB13-CDAF1BE9FAA1}">
          <p14:sldIdLst>
            <p14:sldId id="259"/>
          </p14:sldIdLst>
        </p14:section>
        <p14:section name="Background" id="{7AD56D86-C79E-4F68-95A9-1609D8969B2C}">
          <p14:sldIdLst>
            <p14:sldId id="261"/>
            <p14:sldId id="264"/>
            <p14:sldId id="265"/>
            <p14:sldId id="266"/>
            <p14:sldId id="268"/>
            <p14:sldId id="270"/>
            <p14:sldId id="271"/>
            <p14:sldId id="267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5"/>
            <p14:sldId id="27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FEF"/>
    <a:srgbClr val="0000C8"/>
    <a:srgbClr val="EBF6FF"/>
    <a:srgbClr val="FFEBEB"/>
    <a:srgbClr val="FCF5EE"/>
    <a:srgbClr val="F9FAF0"/>
    <a:srgbClr val="F0F6FA"/>
    <a:srgbClr val="D9E7FA"/>
    <a:srgbClr val="F5F7E9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7" autoAdjust="0"/>
    <p:restoredTop sz="81715" autoAdjust="0"/>
  </p:normalViewPr>
  <p:slideViewPr>
    <p:cSldViewPr snapToGrid="0">
      <p:cViewPr>
        <p:scale>
          <a:sx n="75" d="100"/>
          <a:sy n="75" d="100"/>
        </p:scale>
        <p:origin x="1243" y="3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2345-023C-4565-94DD-7E2E5C54A00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320F-E784-47D6-853F-922EBC0E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the same wingspan as a Boeing 737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weighs about as much as a large dog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320F-E784-47D6-853F-922EBC0E4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2F8-EE55-497C-9D90-2D5F5E319F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57" y="573893"/>
            <a:ext cx="8504097" cy="2456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7388-45A2-4D9F-B4CC-652898D2D2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58" y="3275962"/>
            <a:ext cx="8504096" cy="25792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name, date, affiliation…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21D9-57E3-4872-8033-002F303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187-61A9-4718-8458-DB17DBC5A507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8D0D-14AE-4939-89E0-BD4775F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</a:t>
            </a:r>
            <a:r>
              <a:rPr lang="en-US" dirty="0" err="1"/>
              <a:t>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2DBF-E3EF-48FA-BEB2-EF23392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802" y="6356349"/>
            <a:ext cx="1195926" cy="365125"/>
          </a:xfrm>
        </p:spPr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F75BA-DE68-4485-AD73-E7C326AFA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8" y="5855256"/>
            <a:ext cx="1654022" cy="3920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DD463C-1434-4238-AFE1-5809AFA368B3}"/>
              </a:ext>
            </a:extLst>
          </p:cNvPr>
          <p:cNvCxnSpPr/>
          <p:nvPr userDrawn="1"/>
        </p:nvCxnSpPr>
        <p:spPr>
          <a:xfrm>
            <a:off x="1149058" y="3133446"/>
            <a:ext cx="604753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8CA4251-EFFC-45B2-810A-3AF7612CF5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1105" y="4996970"/>
            <a:ext cx="968154" cy="55800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A01FE7F-038A-401F-BA1F-CBA47E682D55}"/>
              </a:ext>
            </a:extLst>
          </p:cNvPr>
          <p:cNvSpPr txBox="1">
            <a:spLocks/>
          </p:cNvSpPr>
          <p:nvPr userDrawn="1"/>
        </p:nvSpPr>
        <p:spPr>
          <a:xfrm>
            <a:off x="1149058" y="4347227"/>
            <a:ext cx="6047538" cy="9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E182-9827-4489-9A2B-5BD60D476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Section 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69C8-0290-4845-8A7A-74AC01250F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description…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39FA-B1C5-476D-99AC-85828E9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2C6A-2046-4A7C-B315-E12407779226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ADEB-34E8-42DB-A255-EE90B74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8279-A721-4597-BBF7-BD6EDBB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BEDC5-C7D0-46A5-9D5D-2ADCEBE7B659}"/>
              </a:ext>
            </a:extLst>
          </p:cNvPr>
          <p:cNvCxnSpPr/>
          <p:nvPr userDrawn="1"/>
        </p:nvCxnSpPr>
        <p:spPr>
          <a:xfrm>
            <a:off x="831850" y="4524216"/>
            <a:ext cx="604753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460928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</p:spTree>
    <p:extLst>
      <p:ext uri="{BB962C8B-B14F-4D97-AF65-F5344CB8AC3E}">
        <p14:creationId xmlns:p14="http://schemas.microsoft.com/office/powerpoint/2010/main" val="12856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B12602-9E50-4AB5-BF91-CF2EE1F42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3794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5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79568-B3F1-487F-8620-39DAC1A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A96F6-E1C8-47F0-8BAF-137B4BEB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0060-86F0-404F-87EE-9908FC2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3D335-5AF7-400C-A7D0-7EF7C018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648981"/>
            <a:ext cx="5530719" cy="4543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F9991-479D-43A6-B438-A11E6B48BE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5011" y="1648981"/>
            <a:ext cx="5530719" cy="4531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B8CE7-A0E8-41DC-9314-1235AE71FFA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3086"/>
            <a:ext cx="0" cy="5028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ECC1964-6AE7-4E79-8553-7393A480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6297C9-6CF1-4E4B-A6DB-B37BABDDD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581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1…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5E35DF-D801-4CAE-BF1F-A6B28FEB1A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5010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2…</a:t>
            </a:r>
          </a:p>
        </p:txBody>
      </p:sp>
    </p:spTree>
    <p:extLst>
      <p:ext uri="{BB962C8B-B14F-4D97-AF65-F5344CB8AC3E}">
        <p14:creationId xmlns:p14="http://schemas.microsoft.com/office/powerpoint/2010/main" val="12382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F23-DE01-4E74-8B4E-A288D74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24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4AE12-DCF1-4B3D-BD6D-0C5C448E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6CF9-42E4-4CD5-A89F-1F211C3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700E4-6597-48FC-A2E7-10F95AA6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Peter Sharpe, MIT </a:t>
            </a:r>
            <a:r>
              <a:rPr lang="en-US" dirty="0" err="1"/>
              <a:t>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1ECF1-9C0A-4A5F-8401-105D87B9B3C0}"/>
              </a:ext>
            </a:extLst>
          </p:cNvPr>
          <p:cNvSpPr/>
          <p:nvPr userDrawn="1"/>
        </p:nvSpPr>
        <p:spPr>
          <a:xfrm>
            <a:off x="-1276" y="1"/>
            <a:ext cx="12192000" cy="78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98-A211-4D8C-9B0D-D40B2D4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1ECF1-9C0A-4A5F-8401-105D87B9B3C0}"/>
              </a:ext>
            </a:extLst>
          </p:cNvPr>
          <p:cNvSpPr/>
          <p:nvPr userDrawn="1"/>
        </p:nvSpPr>
        <p:spPr>
          <a:xfrm>
            <a:off x="-1276" y="0"/>
            <a:ext cx="121932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Peter Sharpe, MIT </a:t>
            </a:r>
            <a:r>
              <a:rPr lang="en-US" dirty="0" err="1"/>
              <a:t>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file:///C:\Users\peter\Dropbox%20(MIT)\School\Grad%20School\2022%20Fall\16.995\Presentation%201\illustrations\optimization-polar-daedalus-2pt.svg" TargetMode="External"/><Relationship Id="rId4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F1FA-645B-4A7D-B11E-5498D2E72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Pros and Cons </a:t>
            </a:r>
            <a:br>
              <a:rPr lang="en-US" dirty="0"/>
            </a:br>
            <a:r>
              <a:rPr lang="en-US" dirty="0"/>
              <a:t>of Airfoil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6B4C6-9CA7-4C58-A41C-45653311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058" y="3275962"/>
            <a:ext cx="8504096" cy="2579291"/>
          </a:xfrm>
        </p:spPr>
        <p:txBody>
          <a:bodyPr/>
          <a:lstStyle/>
          <a:p>
            <a:r>
              <a:rPr lang="en-US" dirty="0"/>
              <a:t>Publication by:</a:t>
            </a:r>
            <a:br>
              <a:rPr lang="en-US" dirty="0"/>
            </a:br>
            <a:r>
              <a:rPr lang="en-US" b="1" dirty="0"/>
              <a:t>Mark Drela</a:t>
            </a:r>
            <a:r>
              <a:rPr lang="en-US" dirty="0"/>
              <a:t>, MIT </a:t>
            </a:r>
            <a:r>
              <a:rPr lang="en-US" dirty="0" err="1"/>
              <a:t>AeroAstro</a:t>
            </a:r>
            <a:br>
              <a:rPr lang="en-US" dirty="0"/>
            </a:br>
            <a:r>
              <a:rPr lang="en-US" dirty="0"/>
              <a:t>Chapter in </a:t>
            </a:r>
            <a:r>
              <a:rPr lang="en-US" i="1" dirty="0"/>
              <a:t>Frontiers of Computational Fluid Dynamics,</a:t>
            </a:r>
            <a:r>
              <a:rPr lang="en-US" dirty="0"/>
              <a:t> 1998</a:t>
            </a:r>
            <a:br>
              <a:rPr lang="en-US" dirty="0"/>
            </a:br>
            <a:r>
              <a:rPr lang="en-US" dirty="0"/>
              <a:t>D.A. </a:t>
            </a:r>
            <a:r>
              <a:rPr lang="en-US" dirty="0" err="1"/>
              <a:t>Caughey</a:t>
            </a:r>
            <a:r>
              <a:rPr lang="en-US" dirty="0"/>
              <a:t>, M.M. Hafez, Eds., World Scientific.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Presented by:</a:t>
            </a:r>
            <a:br>
              <a:rPr lang="en-US" dirty="0"/>
            </a:br>
            <a:r>
              <a:rPr lang="en-US" b="1" dirty="0"/>
              <a:t>Peter Sharpe</a:t>
            </a:r>
            <a:r>
              <a:rPr lang="en-US" dirty="0"/>
              <a:t>, MIT </a:t>
            </a:r>
            <a:r>
              <a:rPr lang="en-US" dirty="0" err="1"/>
              <a:t>AeroAstro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Friday, September 30, 2022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AD68-9E08-4A03-A226-84998373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E187-61A9-4718-8458-DB17DBC5A507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609E-A7F0-4D95-98CD-E5284303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9A41-94E4-4835-A196-4ABB97CF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9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32AD1E-904A-4CFD-A141-9A6062C4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2" y="924796"/>
            <a:ext cx="9999483" cy="528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Optimization achieves substantial drag reduction: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0507-A2E0-437D-86A4-BA0DD07D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E7F13-075E-41DC-B338-80181118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A7CF2-A417-4743-9554-495DE420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EAB34E-5FF7-44B1-BDA2-171A20A4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Daedalus</a:t>
            </a:r>
            <a:r>
              <a:rPr lang="en-US" dirty="0"/>
              <a:t> Airfoil Optimization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D5BF732-F4D0-4708-A44D-FF0A60AD2E75}"/>
                  </a:ext>
                </a:extLst>
              </p:cNvPr>
              <p:cNvSpPr/>
              <p:nvPr/>
            </p:nvSpPr>
            <p:spPr>
              <a:xfrm>
                <a:off x="6326934" y="1412659"/>
                <a:ext cx="5438796" cy="4875892"/>
              </a:xfrm>
              <a:prstGeom prst="roundRect">
                <a:avLst>
                  <a:gd name="adj" fmla="val 2521"/>
                </a:avLst>
              </a:prstGeom>
              <a:solidFill>
                <a:srgbClr val="EBF6FF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u="sng" dirty="0">
                    <a:solidFill>
                      <a:schemeClr val="tx1"/>
                    </a:solidFill>
                  </a:rPr>
                  <a:t>After Optimization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All constraints satisfied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Designed by computer optimization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Drag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𝟎𝟖𝟑𝟔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drag reduction!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D5BF732-F4D0-4708-A44D-FF0A60AD2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34" y="1412659"/>
                <a:ext cx="5438796" cy="4875892"/>
              </a:xfrm>
              <a:prstGeom prst="roundRect">
                <a:avLst>
                  <a:gd name="adj" fmla="val 2521"/>
                </a:avLst>
              </a:prstGeom>
              <a:blipFill>
                <a:blip r:embed="rId2"/>
                <a:stretch>
                  <a:fillRect l="-782" t="-125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201F595-664E-4BFB-93B8-81BFC267BC64}"/>
                  </a:ext>
                </a:extLst>
              </p:cNvPr>
              <p:cNvSpPr/>
              <p:nvPr/>
            </p:nvSpPr>
            <p:spPr>
              <a:xfrm>
                <a:off x="628510" y="1412659"/>
                <a:ext cx="5438796" cy="4875892"/>
              </a:xfrm>
              <a:prstGeom prst="roundRect">
                <a:avLst>
                  <a:gd name="adj" fmla="val 2521"/>
                </a:avLst>
              </a:prstGeom>
              <a:solidFill>
                <a:srgbClr val="FFEBEB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u="sng" dirty="0">
                    <a:solidFill>
                      <a:schemeClr val="tx1"/>
                    </a:solidFill>
                  </a:rPr>
                  <a:t>Before Optimization (DAE-11)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All constraints satisfied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Manually designed by expert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Drag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𝟎𝟗𝟗𝟒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201F595-664E-4BFB-93B8-81BFC267B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0" y="1412659"/>
                <a:ext cx="5438796" cy="4875892"/>
              </a:xfrm>
              <a:prstGeom prst="roundRect">
                <a:avLst>
                  <a:gd name="adj" fmla="val 2521"/>
                </a:avLst>
              </a:prstGeom>
              <a:blipFill>
                <a:blip r:embed="rId3"/>
                <a:stretch>
                  <a:fillRect l="-670" t="-125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2D7EBC1A-23F3-4485-9D82-6CAF203AD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308" y="3159912"/>
            <a:ext cx="5029200" cy="74439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9293D3E-7F84-4858-ABE9-971290E4D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4290" y="3232536"/>
            <a:ext cx="5029200" cy="6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4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AF6F3-8302-42A4-851E-8E1F0988A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883" y="924795"/>
                <a:ext cx="4985781" cy="27792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Unfortunately, that’s not the whole story: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Recall our optimization goal: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Minimize drag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</a:t>
                </a:r>
                <a:b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a given lift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The optimizer has done exactly this, but the drag at any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value is </a:t>
                </a:r>
                <a:r>
                  <a:rPr lang="en-US" i="1" dirty="0"/>
                  <a:t>much</a:t>
                </a:r>
                <a:r>
                  <a:rPr lang="en-US" dirty="0"/>
                  <a:t> higher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AF6F3-8302-42A4-851E-8E1F0988A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883" y="924795"/>
                <a:ext cx="4985781" cy="2779299"/>
              </a:xfrm>
              <a:blipFill>
                <a:blip r:embed="rId2"/>
                <a:stretch>
                  <a:fillRect l="-2570" t="-3728" r="-2081" b="-66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13CD4-6A04-44CC-AF48-25D97D3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AB78B-C46D-4981-BA22-5A6C78EE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0909-6986-437F-9C07-B8E324CA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E8D90-52D8-410A-9D87-715A2CD3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Optimization </a:t>
            </a:r>
            <a:r>
              <a:rPr lang="en-US" dirty="0"/>
              <a:t>Pitfall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599D7B-DCA5-41C7-B269-D022EF4D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8000" y="1052511"/>
            <a:ext cx="6516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AF6F3-8302-42A4-851E-8E1F0988A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883" y="924795"/>
                <a:ext cx="4985781" cy="27792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This is a big problem:</a:t>
                </a:r>
              </a:p>
              <a:p>
                <a:r>
                  <a:rPr lang="en-US" dirty="0"/>
                  <a:t>In practice,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will naturally vary in flight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 we use more shape variables, the peak gets narrower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In flight, the optimized airfoil will have more drag than the original!</a:t>
                </a:r>
              </a:p>
              <a:p>
                <a:pPr lvl="1"/>
                <a:r>
                  <a:rPr lang="en-US" dirty="0"/>
                  <a:t>Performance is “brittle”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AF6F3-8302-42A4-851E-8E1F0988A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883" y="924795"/>
                <a:ext cx="4985781" cy="2779299"/>
              </a:xfrm>
              <a:blipFill>
                <a:blip r:embed="rId2"/>
                <a:stretch>
                  <a:fillRect l="-2570" t="-3728" r="-2203" b="-9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13CD4-6A04-44CC-AF48-25D97D3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AB78B-C46D-4981-BA22-5A6C78EE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0909-6986-437F-9C07-B8E324CA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BE8D90-52D8-410A-9D87-715A2CD3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Optimization </a:t>
            </a:r>
            <a:r>
              <a:rPr lang="en-US" dirty="0"/>
              <a:t>Pitfall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CD4C2B-5CD3-40A7-8FB9-6B0C5C8B1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8000" y="1052511"/>
            <a:ext cx="6516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3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71A62F-6C21-4831-AC53-A5256400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6248893" cy="5287250"/>
          </a:xfrm>
        </p:spPr>
        <p:txBody>
          <a:bodyPr/>
          <a:lstStyle/>
          <a:p>
            <a:r>
              <a:rPr lang="en-US" dirty="0"/>
              <a:t>What went wrong?</a:t>
            </a:r>
          </a:p>
          <a:p>
            <a:pPr lvl="1"/>
            <a:r>
              <a:rPr lang="en-US" dirty="0"/>
              <a:t>Optimizer gave us the right answer, but to the wrong problem</a:t>
            </a:r>
          </a:p>
          <a:p>
            <a:r>
              <a:rPr lang="en-US" dirty="0"/>
              <a:t>What might be a better problem to ask?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B2ED-997E-43E1-AF6F-251072E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03D09-11A7-4E74-8FD5-43F02034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027EB-4092-4F4F-B88E-147397C2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F0DA61-E57E-4658-B00E-12AC4A0D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Two-Point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CC28E5C-68B0-41B7-8A01-DA74B96C0464}"/>
                  </a:ext>
                </a:extLst>
              </p:cNvPr>
              <p:cNvSpPr/>
              <p:nvPr/>
            </p:nvSpPr>
            <p:spPr>
              <a:xfrm>
                <a:off x="659391" y="2913676"/>
                <a:ext cx="4641029" cy="3120134"/>
              </a:xfrm>
              <a:prstGeom prst="roundRect">
                <a:avLst>
                  <a:gd name="adj" fmla="val 2521"/>
                </a:avLst>
              </a:prstGeom>
              <a:solidFill>
                <a:srgbClr val="EBF6FF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u="sng" dirty="0">
                    <a:solidFill>
                      <a:schemeClr val="tx1"/>
                    </a:solidFill>
                  </a:rPr>
                  <a:t>Original Optimization Problem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Objective: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=1.25)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CC28E5C-68B0-41B7-8A01-DA74B96C0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1" y="2913676"/>
                <a:ext cx="4641029" cy="3120134"/>
              </a:xfrm>
              <a:prstGeom prst="roundRect">
                <a:avLst>
                  <a:gd name="adj" fmla="val 2521"/>
                </a:avLst>
              </a:prstGeom>
              <a:blipFill>
                <a:blip r:embed="rId2"/>
                <a:stretch>
                  <a:fillRect l="-1440" t="-583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1EF559-ACBB-462B-A982-B5C9F5398DA2}"/>
                  </a:ext>
                </a:extLst>
              </p:cNvPr>
              <p:cNvSpPr/>
              <p:nvPr/>
            </p:nvSpPr>
            <p:spPr>
              <a:xfrm>
                <a:off x="6933844" y="2911093"/>
                <a:ext cx="4641029" cy="3120134"/>
              </a:xfrm>
              <a:prstGeom prst="roundRect">
                <a:avLst>
                  <a:gd name="adj" fmla="val 2521"/>
                </a:avLst>
              </a:prstGeom>
              <a:solidFill>
                <a:srgbClr val="EBF6FF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u="sng" dirty="0">
                    <a:solidFill>
                      <a:schemeClr val="tx1"/>
                    </a:solidFill>
                  </a:rPr>
                  <a:t>Two-Point Optimization Problem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Objective: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1/3⋅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=1.0)+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/3⋅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01EF559-ACBB-462B-A982-B5C9F5398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4" y="2911093"/>
                <a:ext cx="4641029" cy="3120134"/>
              </a:xfrm>
              <a:prstGeom prst="roundRect">
                <a:avLst>
                  <a:gd name="adj" fmla="val 2521"/>
                </a:avLst>
              </a:prstGeom>
              <a:blipFill>
                <a:blip r:embed="rId3"/>
                <a:stretch>
                  <a:fillRect l="-1307" t="-778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6BF74E6-E39E-45A2-8152-05BA531127A5}"/>
              </a:ext>
            </a:extLst>
          </p:cNvPr>
          <p:cNvSpPr/>
          <p:nvPr/>
        </p:nvSpPr>
        <p:spPr>
          <a:xfrm>
            <a:off x="5555334" y="4225983"/>
            <a:ext cx="1078780" cy="490353"/>
          </a:xfrm>
          <a:prstGeom prst="rightArrow">
            <a:avLst>
              <a:gd name="adj1" fmla="val 50000"/>
              <a:gd name="adj2" fmla="val 6106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3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71EFB9-2368-48FD-B6CD-483D00FE4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883" y="924796"/>
                <a:ext cx="4978032" cy="5287250"/>
              </a:xfrm>
            </p:spPr>
            <p:txBody>
              <a:bodyPr/>
              <a:lstStyle/>
              <a:p>
                <a:r>
                  <a:rPr lang="en-US" dirty="0"/>
                  <a:t>Peaky local optimization now occurs at two points</a:t>
                </a:r>
              </a:p>
              <a:p>
                <a:endParaRPr lang="en-US" dirty="0"/>
              </a:p>
              <a:p>
                <a:r>
                  <a:rPr lang="en-US" dirty="0"/>
                  <a:t>Still gives more drag than the original airfoil for majority of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1.5</m:t>
                    </m:r>
                  </m:oMath>
                </a14:m>
                <a:r>
                  <a:rPr lang="en-US" dirty="0"/>
                  <a:t> range!</a:t>
                </a:r>
              </a:p>
              <a:p>
                <a:pPr lvl="1"/>
                <a:r>
                  <a:rPr lang="en-US" dirty="0"/>
                  <a:t>More shape variables makes the design worse!</a:t>
                </a:r>
              </a:p>
              <a:p>
                <a:endParaRPr lang="en-US" dirty="0"/>
              </a:p>
              <a:p>
                <a:r>
                  <a:rPr lang="en-US" dirty="0"/>
                  <a:t>Will more points help?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71EFB9-2368-48FD-B6CD-483D00FE4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883" y="924796"/>
                <a:ext cx="4978032" cy="5287250"/>
              </a:xfrm>
              <a:blipFill>
                <a:blip r:embed="rId2"/>
                <a:stretch>
                  <a:fillRect l="-2206" t="-1961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03169-7DCF-4181-A526-C456BB33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48E94-A2A1-4ADB-AC33-AAE85190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7A242-08F3-43B8-9455-C6458F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1D1E3F-0207-45E2-A953-7BF3C322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Two-Point Optimization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8E52E9-F77D-4403-A325-78DD958D4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 r:link="rId5"/>
              </a:ext>
            </a:extLst>
          </a:blip>
          <a:stretch>
            <a:fillRect/>
          </a:stretch>
        </p:blipFill>
        <p:spPr>
          <a:xfrm>
            <a:off x="5748000" y="1052511"/>
            <a:ext cx="62353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5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71EFB9-2368-48FD-B6CD-483D00FE4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883" y="924796"/>
                <a:ext cx="5485162" cy="5287250"/>
              </a:xfrm>
            </p:spPr>
            <p:txBody>
              <a:bodyPr/>
              <a:lstStyle/>
              <a:p>
                <a:r>
                  <a:rPr lang="en-US" dirty="0"/>
                  <a:t>Six-point optimization achieves drag reduction across entire expected operating range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 smtClean="0">
                        <a:solidFill>
                          <a:srgbClr val="0000C8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b="1" i="1" smtClean="0">
                        <a:solidFill>
                          <a:srgbClr val="0000C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00C8"/>
                    </a:solidFill>
                  </a:rPr>
                  <a:t> line</a:t>
                </a:r>
                <a:r>
                  <a:rPr lang="en-US" dirty="0"/>
                  <a:t> is still wiggly:</a:t>
                </a:r>
              </a:p>
              <a:p>
                <a:pPr lvl="1"/>
                <a:r>
                  <a:rPr lang="en-US" dirty="0"/>
                  <a:t>Suggests delicate flow conditions that might not be fully-achievable in practice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71EFB9-2368-48FD-B6CD-483D00FE4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883" y="924796"/>
                <a:ext cx="5485162" cy="5287250"/>
              </a:xfrm>
              <a:blipFill>
                <a:blip r:embed="rId2"/>
                <a:stretch>
                  <a:fillRect l="-2002" t="-1961" r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03169-7DCF-4181-A526-C456BB33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48E94-A2A1-4ADB-AC33-AAE85190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7A242-08F3-43B8-9455-C6458F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1D1E3F-0207-45E2-A953-7BF3C322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Six-Point Optimization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61E4AB-0F7F-4FD8-9F5B-B82157D6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8000" y="1052511"/>
            <a:ext cx="621667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6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71EFB9-2368-48FD-B6CD-483D00FE4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882" y="924796"/>
                <a:ext cx="5475863" cy="5287250"/>
              </a:xfrm>
            </p:spPr>
            <p:txBody>
              <a:bodyPr/>
              <a:lstStyle/>
              <a:p>
                <a:r>
                  <a:rPr lang="en-US" dirty="0"/>
                  <a:t>Six-point optimization achieves drag reduction across entire expected operating range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>
                        <a:solidFill>
                          <a:srgbClr val="0000C8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0000C8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b="1" i="1">
                        <a:solidFill>
                          <a:srgbClr val="0000C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00C8"/>
                    </a:solidFill>
                  </a:rPr>
                  <a:t> line </a:t>
                </a:r>
                <a:r>
                  <a:rPr lang="en-US" dirty="0"/>
                  <a:t>is still wiggly:</a:t>
                </a:r>
              </a:p>
              <a:p>
                <a:pPr lvl="1"/>
                <a:r>
                  <a:rPr lang="en-US" dirty="0"/>
                  <a:t>Suggests delicate flow conditions that might not be fully-achievable in practice</a:t>
                </a:r>
              </a:p>
              <a:p>
                <a:pPr lvl="1"/>
                <a:r>
                  <a:rPr lang="en-US" dirty="0"/>
                  <a:t>But the </a:t>
                </a:r>
                <a:r>
                  <a:rPr lang="en-US" b="1" dirty="0">
                    <a:solidFill>
                      <a:srgbClr val="9F1FEF"/>
                    </a:solidFill>
                  </a:rPr>
                  <a:t>drag reduction</a:t>
                </a:r>
                <a:r>
                  <a:rPr lang="en-US" b="1" dirty="0"/>
                  <a:t> is still probably real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smooth optimization, we need: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points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shape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71EFB9-2368-48FD-B6CD-483D00FE4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882" y="924796"/>
                <a:ext cx="5475863" cy="5287250"/>
              </a:xfrm>
              <a:blipFill>
                <a:blip r:embed="rId2"/>
                <a:stretch>
                  <a:fillRect l="-2004" t="-1961" r="-2004" b="-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03169-7DCF-4181-A526-C456BB33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48E94-A2A1-4ADB-AC33-AAE85190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7A242-08F3-43B8-9455-C6458F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1D1E3F-0207-45E2-A953-7BF3C322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Six-Point Optimization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D0F8E40-0AFE-4188-A5A9-6398F14D3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8000" y="1052511"/>
            <a:ext cx="621667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24622-3E32-430E-AF03-74A8C436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7"/>
            <a:ext cx="11460928" cy="594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actually build and fly any of these airfoils?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3003D-EDC1-41F9-A75E-9FA98F0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6EDDD-D944-4DC1-8E82-E932BA24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0038-37E6-4606-AA84-05BC16E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CFEEC-FD92-474A-9CC0-84F81859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Missing Constraints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D026B5F-55DD-4F34-9DBD-C6CB0758C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596"/>
          <a:stretch/>
        </p:blipFill>
        <p:spPr>
          <a:xfrm>
            <a:off x="608324" y="2621211"/>
            <a:ext cx="10972800" cy="25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5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24622-3E32-430E-AF03-74A8C436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7"/>
            <a:ext cx="11460928" cy="594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actually build and fly any of these airfoils?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3003D-EDC1-41F9-A75E-9FA98F0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6EDDD-D944-4DC1-8E82-E932BA24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0038-37E6-4606-AA84-05BC16E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CFEEC-FD92-474A-9CC0-84F81859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Missing Constraints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62310E-8909-4AC9-9ED4-4326081B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24" y="2655613"/>
            <a:ext cx="10972800" cy="32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24622-3E32-430E-AF03-74A8C436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7"/>
            <a:ext cx="11460928" cy="594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actually build and fly any of these airfoils?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3003D-EDC1-41F9-A75E-9FA98F0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6EDDD-D944-4DC1-8E82-E932BA24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0038-37E6-4606-AA84-05BC16E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CFEEC-FD92-474A-9CC0-84F81859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Missing Constraints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9E303CC-91FD-4CFC-B921-7B23AD9C8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24" y="2655613"/>
            <a:ext cx="10972800" cy="32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5AD80-D309-4469-B0F3-3C3B3E16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4005E-62B1-4630-AA49-927D144E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4A5C6-4C25-4CDD-80E9-CDFB920A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35CAC9-EB43-414D-98E1-5B68942C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Aerodynamics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E3087755-5618-44AD-9A3F-F75B9833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4525334" cy="5287250"/>
          </a:xfrm>
        </p:spPr>
        <p:txBody>
          <a:bodyPr/>
          <a:lstStyle/>
          <a:p>
            <a:r>
              <a:rPr lang="en-US" dirty="0"/>
              <a:t>Aircraft performance depends strongly on aerodynamic design.</a:t>
            </a:r>
          </a:p>
          <a:p>
            <a:pPr lvl="1"/>
            <a:r>
              <a:rPr lang="en-US" dirty="0"/>
              <a:t>A first-order effect</a:t>
            </a:r>
          </a:p>
          <a:p>
            <a:pPr lvl="1"/>
            <a:endParaRPr lang="en-US" dirty="0"/>
          </a:p>
        </p:txBody>
      </p:sp>
      <p:sp>
        <p:nvSpPr>
          <p:cNvPr id="36" name="Content Placeholder 28">
            <a:extLst>
              <a:ext uri="{FF2B5EF4-FFF2-40B4-BE49-F238E27FC236}">
                <a16:creationId xmlns:a16="http://schemas.microsoft.com/office/drawing/2014/main" id="{4914986F-838F-49F1-8B5F-30C2F1EAF6BE}"/>
              </a:ext>
            </a:extLst>
          </p:cNvPr>
          <p:cNvSpPr txBox="1">
            <a:spLocks/>
          </p:cNvSpPr>
          <p:nvPr/>
        </p:nvSpPr>
        <p:spPr>
          <a:xfrm>
            <a:off x="6485131" y="924796"/>
            <a:ext cx="4525334" cy="5287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 aerodynamic improvements directly yield:</a:t>
            </a:r>
          </a:p>
          <a:p>
            <a:pPr lvl="1"/>
            <a:r>
              <a:rPr lang="en-US" dirty="0"/>
              <a:t>Better range</a:t>
            </a:r>
          </a:p>
          <a:p>
            <a:pPr lvl="1"/>
            <a:r>
              <a:rPr lang="en-US" dirty="0"/>
              <a:t>Lower cost</a:t>
            </a:r>
          </a:p>
          <a:p>
            <a:pPr lvl="1"/>
            <a:r>
              <a:rPr lang="en-US" dirty="0"/>
              <a:t>Lower emissions</a:t>
            </a:r>
          </a:p>
          <a:p>
            <a:pPr lvl="1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479F62DF-98A8-473D-BADB-1CE078E3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60" y="3792394"/>
            <a:ext cx="10614479" cy="17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62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24622-3E32-430E-AF03-74A8C436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7"/>
            <a:ext cx="11460928" cy="594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actually build and fly any of these airfoils?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3003D-EDC1-41F9-A75E-9FA98F0D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6EDDD-D944-4DC1-8E82-E932BA24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0038-37E6-4606-AA84-05BC16E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7CFEEC-FD92-474A-9CC0-84F81859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Missing Constraints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B3C859B-7539-4696-A947-F382570A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24" y="2655613"/>
            <a:ext cx="10972800" cy="32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480B1-47EB-40CC-8784-CC5CB6E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1C45E-8791-4B2E-B98A-E9BFC7A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7CBA4-505E-4A39-8C8A-782EEF6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B93C06-1174-44B1-9100-59EB0CB9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Layer Physics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5C77762-3044-4FF2-9114-25BF04527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24" y="1588427"/>
            <a:ext cx="10972800" cy="4531624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79C660D-F278-49F6-A3AE-4B9B9E1B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7"/>
            <a:ext cx="11460928" cy="594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Optimizer is manipulating tiny geometric features</a:t>
            </a:r>
          </a:p>
        </p:txBody>
      </p:sp>
    </p:spTree>
    <p:extLst>
      <p:ext uri="{BB962C8B-B14F-4D97-AF65-F5344CB8AC3E}">
        <p14:creationId xmlns:p14="http://schemas.microsoft.com/office/powerpoint/2010/main" val="338143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49A52-644A-49F6-B011-5BAED12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BD18C-69F8-4342-A5EB-82606BE3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A9E9-80A5-452A-BEAF-2F2A762D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7BFAF-105B-4417-AC99-F6FC44C7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you possible directions of improvement when intuition is exhausted</a:t>
            </a:r>
          </a:p>
          <a:p>
            <a:r>
              <a:rPr lang="en-US" dirty="0"/>
              <a:t>Usable for design problems with unusual drivers, if these can be precisely quantified</a:t>
            </a:r>
          </a:p>
          <a:p>
            <a:r>
              <a:rPr lang="en-US" dirty="0"/>
              <a:t>Will give you the right answer, if you can pose the right problem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A7695-D7EC-4BDD-A79A-087B75D055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Even for experts, it’s very difficult to pose the right problem on the first try.</a:t>
            </a:r>
          </a:p>
          <a:p>
            <a:pPr lvl="1"/>
            <a:r>
              <a:rPr lang="en-US" dirty="0"/>
              <a:t>Instead of iterating on the design, you must iterate on the problem</a:t>
            </a:r>
          </a:p>
          <a:p>
            <a:r>
              <a:rPr lang="en-US" dirty="0"/>
              <a:t>Undesirable local optimization</a:t>
            </a:r>
          </a:p>
          <a:p>
            <a:pPr lvl="1"/>
            <a:r>
              <a:rPr lang="en-US" dirty="0"/>
              <a:t>The “almost-devious cleverness of an optimizer armed with many shape variables”</a:t>
            </a:r>
          </a:p>
          <a:p>
            <a:pPr lvl="1"/>
            <a:r>
              <a:rPr lang="en-US" dirty="0"/>
              <a:t>Manipulates geometry at tiny scales that may not be manufacturable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F582CD-1E37-4D9A-BD36-1D055023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Airfoil Optimization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1A68E7-2EA8-4576-8886-EA8610F2E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97FEA6-D2FF-4504-BC15-AA31B0FD6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58011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4301-3BF1-48CC-A15E-71545D74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can be extremely powerful, </a:t>
            </a:r>
            <a:br>
              <a:rPr lang="en-US" dirty="0"/>
            </a:br>
            <a:r>
              <a:rPr lang="en-US" dirty="0"/>
              <a:t>but it’s not a magic button – needs supervision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A7357-6B64-4599-9C1F-230A191A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AB1E-B8AA-4521-9841-0095F037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4F14D-D0D1-4850-B33F-13BD4A2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2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DBC-25C2-4FE1-8D24-21498C3D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9BD3-5475-4467-9065-A47FA1AC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0489-159D-49A3-A009-BA7FFEEF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2D1C6-FE91-4491-83F3-29242033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2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5AD80-D309-4469-B0F3-3C3B3E16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4005E-62B1-4630-AA49-927D144E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4A5C6-4C25-4CDD-80E9-CDFB920A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35CAC9-EB43-414D-98E1-5B68942C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Aerodynamics Approaches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41E764D-6C6B-4208-B099-79AF551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4368580" cy="5287250"/>
          </a:xfrm>
        </p:spPr>
        <p:txBody>
          <a:bodyPr/>
          <a:lstStyle/>
          <a:p>
            <a:r>
              <a:rPr lang="en-US" dirty="0"/>
              <a:t>Aerodynamics analysis of general 3D shapes is computationally expensive</a:t>
            </a:r>
          </a:p>
          <a:p>
            <a:pPr lvl="1"/>
            <a:r>
              <a:rPr lang="en-US" dirty="0"/>
              <a:t>Too slow to analyze many new designs</a:t>
            </a:r>
          </a:p>
          <a:p>
            <a:r>
              <a:rPr lang="en-US" dirty="0"/>
              <a:t>To simplify, we often split the geometry into easier-to-analyze parts:</a:t>
            </a:r>
          </a:p>
          <a:p>
            <a:pPr lvl="1"/>
            <a:r>
              <a:rPr lang="en-US" b="1" dirty="0">
                <a:solidFill>
                  <a:srgbClr val="C80000"/>
                </a:solidFill>
              </a:rPr>
              <a:t>Lifting</a:t>
            </a:r>
            <a:r>
              <a:rPr lang="en-US" dirty="0"/>
              <a:t> surfaces</a:t>
            </a:r>
          </a:p>
          <a:p>
            <a:pPr lvl="1"/>
            <a:r>
              <a:rPr lang="en-US" b="1" dirty="0" err="1">
                <a:solidFill>
                  <a:srgbClr val="0000C8"/>
                </a:solidFill>
              </a:rPr>
              <a:t>Nonlifting</a:t>
            </a:r>
            <a:r>
              <a:rPr lang="en-US" dirty="0"/>
              <a:t> surfaces</a:t>
            </a:r>
          </a:p>
          <a:p>
            <a:r>
              <a:rPr lang="en-US" dirty="0"/>
              <a:t>Lifting surfaces dominate aerodynamic forces, so we focus on those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20F384F-CF63-45EC-8427-4E37DE80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499" y="1213841"/>
            <a:ext cx="6551229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AD9DB3-F295-4876-B28E-CA1B6964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4" y="924796"/>
            <a:ext cx="4551178" cy="5287250"/>
          </a:xfrm>
        </p:spPr>
        <p:txBody>
          <a:bodyPr/>
          <a:lstStyle/>
          <a:p>
            <a:r>
              <a:rPr lang="en-US" dirty="0"/>
              <a:t>Key insight:</a:t>
            </a:r>
          </a:p>
          <a:p>
            <a:pPr lvl="1"/>
            <a:r>
              <a:rPr lang="en-US" dirty="0"/>
              <a:t>Airflow around a typical wing is almost 2-dimensional.</a:t>
            </a:r>
          </a:p>
          <a:p>
            <a:r>
              <a:rPr lang="en-US" dirty="0"/>
              <a:t>A typical fast aerodynamics analysis method:</a:t>
            </a:r>
          </a:p>
          <a:p>
            <a:pPr lvl="1"/>
            <a:r>
              <a:rPr lang="en-US" dirty="0"/>
              <a:t>Treat wing as a stack of 2D slices: “</a:t>
            </a:r>
            <a:r>
              <a:rPr lang="en-US" b="1" dirty="0">
                <a:solidFill>
                  <a:srgbClr val="C80000"/>
                </a:solidFill>
              </a:rPr>
              <a:t>airfoils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Analyze each as 2D and integrate profile drag across wing</a:t>
            </a:r>
          </a:p>
          <a:p>
            <a:pPr lvl="1"/>
            <a:r>
              <a:rPr lang="en-US" dirty="0"/>
              <a:t>Capture 3D effects afterwards with (fast) inviscid analysis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07A98-44C9-4637-85E9-B89E8A0A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29E5-84BA-4E80-BE61-383D4B61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CB239-45D5-44A4-9985-C064309B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AD4709-7082-4737-95E4-D4C7CDF5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Airfoil: a 2D Slice of a Wing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38145F8E-74B7-44B7-8577-25D54C24851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353" y="1213841"/>
            <a:ext cx="6521518" cy="4709160"/>
          </a:xfrm>
        </p:spPr>
      </p:pic>
    </p:spTree>
    <p:extLst>
      <p:ext uri="{BB962C8B-B14F-4D97-AF65-F5344CB8AC3E}">
        <p14:creationId xmlns:p14="http://schemas.microsoft.com/office/powerpoint/2010/main" val="194797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AD9DB3-F295-4876-B28E-CA1B6964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4" y="2751909"/>
            <a:ext cx="4450890" cy="346013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If we can design better </a:t>
            </a:r>
            <a:r>
              <a:rPr lang="en-US" b="1" dirty="0">
                <a:solidFill>
                  <a:srgbClr val="C00000"/>
                </a:solidFill>
              </a:rPr>
              <a:t>airfoils</a:t>
            </a:r>
            <a:r>
              <a:rPr lang="en-US" b="1" dirty="0"/>
              <a:t>, we can design better wings and airplanes.</a:t>
            </a:r>
          </a:p>
          <a:p>
            <a:pPr algn="ctr"/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07A98-44C9-4637-85E9-B89E8A0A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29E5-84BA-4E80-BE61-383D4B61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CB239-45D5-44A4-9985-C064309B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27">
            <a:extLst>
              <a:ext uri="{FF2B5EF4-FFF2-40B4-BE49-F238E27FC236}">
                <a16:creationId xmlns:a16="http://schemas.microsoft.com/office/drawing/2014/main" id="{39439DE6-0EAA-4E1A-A01F-31C5A1472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353" y="1213841"/>
            <a:ext cx="6521518" cy="4709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4F40BA2-9EA0-43B5-AD0C-3FCEE90A0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127" y="4870597"/>
            <a:ext cx="3470401" cy="5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E06272-0FBE-406C-844F-091ADE23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338" y="852644"/>
            <a:ext cx="5649323" cy="52872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Prior work by Drela enables: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CBC6A-01EB-4CE8-88F2-7E6C63BF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FC0C6-3B4E-461A-A8B9-BE93426D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0E6F-6B47-4AC8-BAFB-72628CA8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D0A1DA-346B-4717-97B4-FA1AC94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Advances in Airfoil Analysis Tools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ABB519-6F42-4D58-8BF6-6D745A50868A}"/>
              </a:ext>
            </a:extLst>
          </p:cNvPr>
          <p:cNvGrpSpPr/>
          <p:nvPr/>
        </p:nvGrpSpPr>
        <p:grpSpPr>
          <a:xfrm>
            <a:off x="397991" y="1412660"/>
            <a:ext cx="5578602" cy="4875892"/>
            <a:chOff x="397991" y="1412660"/>
            <a:chExt cx="5578602" cy="48758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C3C0C73-3FBD-47C4-ADE2-CAFD0E26F92E}"/>
                </a:ext>
              </a:extLst>
            </p:cNvPr>
            <p:cNvGrpSpPr/>
            <p:nvPr/>
          </p:nvGrpSpPr>
          <p:grpSpPr>
            <a:xfrm>
              <a:off x="426272" y="1412660"/>
              <a:ext cx="5438796" cy="4875892"/>
              <a:chOff x="426272" y="1412660"/>
              <a:chExt cx="5438796" cy="487589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C0DF84-BDFA-447C-8533-A4E877A010E0}"/>
                  </a:ext>
                </a:extLst>
              </p:cNvPr>
              <p:cNvSpPr/>
              <p:nvPr/>
            </p:nvSpPr>
            <p:spPr>
              <a:xfrm>
                <a:off x="426272" y="1412660"/>
                <a:ext cx="5438796" cy="4875892"/>
              </a:xfrm>
              <a:prstGeom prst="roundRect">
                <a:avLst>
                  <a:gd name="adj" fmla="val 2521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u="sng" dirty="0">
                    <a:solidFill>
                      <a:schemeClr val="tx1"/>
                    </a:solidFill>
                  </a:rPr>
                  <a:t>Extremely Fast Analysis</a:t>
                </a:r>
              </a:p>
              <a:p>
                <a:pPr algn="just"/>
                <a:endParaRPr lang="en-US" u="sng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1000x faster airfoil aerodynamics analysis compared to traditional methods (with same accuracy)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u="sn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BFC21839-402F-4448-93C7-32FAE0FFD3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22247"/>
              <a:stretch/>
            </p:blipFill>
            <p:spPr>
              <a:xfrm>
                <a:off x="870856" y="2837188"/>
                <a:ext cx="4654643" cy="297780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43C569-8A49-481A-AA1E-9BE77771017A}"/>
                </a:ext>
              </a:extLst>
            </p:cNvPr>
            <p:cNvSpPr txBox="1"/>
            <p:nvPr/>
          </p:nvSpPr>
          <p:spPr>
            <a:xfrm>
              <a:off x="397991" y="6002125"/>
              <a:ext cx="5578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Figure adapted from M. Drela, </a:t>
              </a:r>
              <a:r>
                <a:rPr lang="en-US" sz="1200" i="1" dirty="0"/>
                <a:t>Fast 3D Viscous Calculation Methods</a:t>
              </a:r>
              <a:r>
                <a:rPr lang="en-US" sz="1200" dirty="0"/>
                <a:t>, MIT report, 2013.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B06D1A-E61B-458F-BF5A-0879FE2196EF}"/>
              </a:ext>
            </a:extLst>
          </p:cNvPr>
          <p:cNvGrpSpPr/>
          <p:nvPr/>
        </p:nvGrpSpPr>
        <p:grpSpPr>
          <a:xfrm>
            <a:off x="6326934" y="1412659"/>
            <a:ext cx="5438796" cy="4875892"/>
            <a:chOff x="6326934" y="1412659"/>
            <a:chExt cx="5438796" cy="487589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7DF508C-E56D-4AAC-820C-4E663F6BE79A}"/>
                </a:ext>
              </a:extLst>
            </p:cNvPr>
            <p:cNvSpPr/>
            <p:nvPr/>
          </p:nvSpPr>
          <p:spPr>
            <a:xfrm>
              <a:off x="6326934" y="1412659"/>
              <a:ext cx="5438796" cy="4875892"/>
            </a:xfrm>
            <a:prstGeom prst="roundRect">
              <a:avLst>
                <a:gd name="adj" fmla="val 2521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1"/>
                  </a:solidFill>
                </a:rPr>
                <a:t>Gradient Information</a:t>
              </a:r>
            </a:p>
            <a:p>
              <a:pPr algn="just"/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Traditional aerodynamics analysis: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Modern aerodynamics analysis: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Tells you not only how your design did, but also how to improve it!</a:t>
              </a:r>
            </a:p>
            <a:p>
              <a:pPr marL="1200150" lvl="2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Negligible extra computational cost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Suitable for gradient-based optimization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943EAD-AD0D-4D2A-9B1A-A4C2AF521E08}"/>
                </a:ext>
              </a:extLst>
            </p:cNvPr>
            <p:cNvGrpSpPr/>
            <p:nvPr/>
          </p:nvGrpSpPr>
          <p:grpSpPr>
            <a:xfrm>
              <a:off x="6891836" y="2388265"/>
              <a:ext cx="4143334" cy="630382"/>
              <a:chOff x="7174161" y="2408909"/>
              <a:chExt cx="4143334" cy="63038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E44F147-E067-467F-8EC2-41F7309C7CD8}"/>
                  </a:ext>
                </a:extLst>
              </p:cNvPr>
              <p:cNvSpPr/>
              <p:nvPr/>
            </p:nvSpPr>
            <p:spPr>
              <a:xfrm>
                <a:off x="7174161" y="2408909"/>
                <a:ext cx="1090351" cy="630382"/>
              </a:xfrm>
              <a:custGeom>
                <a:avLst/>
                <a:gdLst>
                  <a:gd name="connsiteX0" fmla="*/ 0 w 1090351"/>
                  <a:gd name="connsiteY0" fmla="*/ 63038 h 630382"/>
                  <a:gd name="connsiteX1" fmla="*/ 63038 w 1090351"/>
                  <a:gd name="connsiteY1" fmla="*/ 0 h 630382"/>
                  <a:gd name="connsiteX2" fmla="*/ 1027313 w 1090351"/>
                  <a:gd name="connsiteY2" fmla="*/ 0 h 630382"/>
                  <a:gd name="connsiteX3" fmla="*/ 1090351 w 1090351"/>
                  <a:gd name="connsiteY3" fmla="*/ 63038 h 630382"/>
                  <a:gd name="connsiteX4" fmla="*/ 1090351 w 1090351"/>
                  <a:gd name="connsiteY4" fmla="*/ 567344 h 630382"/>
                  <a:gd name="connsiteX5" fmla="*/ 1027313 w 1090351"/>
                  <a:gd name="connsiteY5" fmla="*/ 630382 h 630382"/>
                  <a:gd name="connsiteX6" fmla="*/ 63038 w 1090351"/>
                  <a:gd name="connsiteY6" fmla="*/ 630382 h 630382"/>
                  <a:gd name="connsiteX7" fmla="*/ 0 w 1090351"/>
                  <a:gd name="connsiteY7" fmla="*/ 567344 h 630382"/>
                  <a:gd name="connsiteX8" fmla="*/ 0 w 1090351"/>
                  <a:gd name="connsiteY8" fmla="*/ 63038 h 63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0351" h="630382">
                    <a:moveTo>
                      <a:pt x="0" y="63038"/>
                    </a:moveTo>
                    <a:cubicBezTo>
                      <a:pt x="0" y="28223"/>
                      <a:pt x="28223" y="0"/>
                      <a:pt x="63038" y="0"/>
                    </a:cubicBezTo>
                    <a:lnTo>
                      <a:pt x="1027313" y="0"/>
                    </a:lnTo>
                    <a:cubicBezTo>
                      <a:pt x="1062128" y="0"/>
                      <a:pt x="1090351" y="28223"/>
                      <a:pt x="1090351" y="63038"/>
                    </a:cubicBezTo>
                    <a:lnTo>
                      <a:pt x="1090351" y="567344"/>
                    </a:lnTo>
                    <a:cubicBezTo>
                      <a:pt x="1090351" y="602159"/>
                      <a:pt x="1062128" y="630382"/>
                      <a:pt x="1027313" y="630382"/>
                    </a:cubicBezTo>
                    <a:lnTo>
                      <a:pt x="63038" y="630382"/>
                    </a:lnTo>
                    <a:cubicBezTo>
                      <a:pt x="28223" y="630382"/>
                      <a:pt x="0" y="602159"/>
                      <a:pt x="0" y="567344"/>
                    </a:cubicBezTo>
                    <a:lnTo>
                      <a:pt x="0" y="6303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613" tIns="75613" rIns="75613" bIns="75613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Airfoil Shape</a:t>
                </a: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002C442-7E5D-4CD8-9520-E98AED9C91B0}"/>
                  </a:ext>
                </a:extLst>
              </p:cNvPr>
              <p:cNvSpPr/>
              <p:nvPr/>
            </p:nvSpPr>
            <p:spPr>
              <a:xfrm>
                <a:off x="8373547" y="2588896"/>
                <a:ext cx="231154" cy="270407"/>
              </a:xfrm>
              <a:custGeom>
                <a:avLst/>
                <a:gdLst>
                  <a:gd name="connsiteX0" fmla="*/ 0 w 231154"/>
                  <a:gd name="connsiteY0" fmla="*/ 54081 h 270407"/>
                  <a:gd name="connsiteX1" fmla="*/ 115577 w 231154"/>
                  <a:gd name="connsiteY1" fmla="*/ 54081 h 270407"/>
                  <a:gd name="connsiteX2" fmla="*/ 115577 w 231154"/>
                  <a:gd name="connsiteY2" fmla="*/ 0 h 270407"/>
                  <a:gd name="connsiteX3" fmla="*/ 231154 w 231154"/>
                  <a:gd name="connsiteY3" fmla="*/ 135204 h 270407"/>
                  <a:gd name="connsiteX4" fmla="*/ 115577 w 231154"/>
                  <a:gd name="connsiteY4" fmla="*/ 270407 h 270407"/>
                  <a:gd name="connsiteX5" fmla="*/ 115577 w 231154"/>
                  <a:gd name="connsiteY5" fmla="*/ 216326 h 270407"/>
                  <a:gd name="connsiteX6" fmla="*/ 0 w 231154"/>
                  <a:gd name="connsiteY6" fmla="*/ 216326 h 270407"/>
                  <a:gd name="connsiteX7" fmla="*/ 0 w 231154"/>
                  <a:gd name="connsiteY7" fmla="*/ 54081 h 27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54" h="270407">
                    <a:moveTo>
                      <a:pt x="0" y="54081"/>
                    </a:moveTo>
                    <a:lnTo>
                      <a:pt x="115577" y="54081"/>
                    </a:lnTo>
                    <a:lnTo>
                      <a:pt x="115577" y="0"/>
                    </a:lnTo>
                    <a:lnTo>
                      <a:pt x="231154" y="135204"/>
                    </a:lnTo>
                    <a:lnTo>
                      <a:pt x="115577" y="270407"/>
                    </a:lnTo>
                    <a:lnTo>
                      <a:pt x="115577" y="216326"/>
                    </a:lnTo>
                    <a:lnTo>
                      <a:pt x="0" y="216326"/>
                    </a:lnTo>
                    <a:lnTo>
                      <a:pt x="0" y="54081"/>
                    </a:ln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4081" rIns="69346" bIns="54081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666B577-F57B-4202-85F8-2F2C7C26017A}"/>
                  </a:ext>
                </a:extLst>
              </p:cNvPr>
              <p:cNvSpPr/>
              <p:nvPr/>
            </p:nvSpPr>
            <p:spPr>
              <a:xfrm>
                <a:off x="8700652" y="2408909"/>
                <a:ext cx="1090351" cy="630382"/>
              </a:xfrm>
              <a:custGeom>
                <a:avLst/>
                <a:gdLst>
                  <a:gd name="connsiteX0" fmla="*/ 0 w 1090351"/>
                  <a:gd name="connsiteY0" fmla="*/ 63038 h 630382"/>
                  <a:gd name="connsiteX1" fmla="*/ 63038 w 1090351"/>
                  <a:gd name="connsiteY1" fmla="*/ 0 h 630382"/>
                  <a:gd name="connsiteX2" fmla="*/ 1027313 w 1090351"/>
                  <a:gd name="connsiteY2" fmla="*/ 0 h 630382"/>
                  <a:gd name="connsiteX3" fmla="*/ 1090351 w 1090351"/>
                  <a:gd name="connsiteY3" fmla="*/ 63038 h 630382"/>
                  <a:gd name="connsiteX4" fmla="*/ 1090351 w 1090351"/>
                  <a:gd name="connsiteY4" fmla="*/ 567344 h 630382"/>
                  <a:gd name="connsiteX5" fmla="*/ 1027313 w 1090351"/>
                  <a:gd name="connsiteY5" fmla="*/ 630382 h 630382"/>
                  <a:gd name="connsiteX6" fmla="*/ 63038 w 1090351"/>
                  <a:gd name="connsiteY6" fmla="*/ 630382 h 630382"/>
                  <a:gd name="connsiteX7" fmla="*/ 0 w 1090351"/>
                  <a:gd name="connsiteY7" fmla="*/ 567344 h 630382"/>
                  <a:gd name="connsiteX8" fmla="*/ 0 w 1090351"/>
                  <a:gd name="connsiteY8" fmla="*/ 63038 h 63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0351" h="630382">
                    <a:moveTo>
                      <a:pt x="0" y="63038"/>
                    </a:moveTo>
                    <a:cubicBezTo>
                      <a:pt x="0" y="28223"/>
                      <a:pt x="28223" y="0"/>
                      <a:pt x="63038" y="0"/>
                    </a:cubicBezTo>
                    <a:lnTo>
                      <a:pt x="1027313" y="0"/>
                    </a:lnTo>
                    <a:cubicBezTo>
                      <a:pt x="1062128" y="0"/>
                      <a:pt x="1090351" y="28223"/>
                      <a:pt x="1090351" y="63038"/>
                    </a:cubicBezTo>
                    <a:lnTo>
                      <a:pt x="1090351" y="567344"/>
                    </a:lnTo>
                    <a:cubicBezTo>
                      <a:pt x="1090351" y="602159"/>
                      <a:pt x="1062128" y="630382"/>
                      <a:pt x="1027313" y="630382"/>
                    </a:cubicBezTo>
                    <a:lnTo>
                      <a:pt x="63038" y="630382"/>
                    </a:lnTo>
                    <a:cubicBezTo>
                      <a:pt x="28223" y="630382"/>
                      <a:pt x="0" y="602159"/>
                      <a:pt x="0" y="567344"/>
                    </a:cubicBezTo>
                    <a:lnTo>
                      <a:pt x="0" y="6303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613" tIns="75613" rIns="75613" bIns="75613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Analysis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D7167C1-7806-4314-8475-EE9A3D5D62AF}"/>
                  </a:ext>
                </a:extLst>
              </p:cNvPr>
              <p:cNvSpPr/>
              <p:nvPr/>
            </p:nvSpPr>
            <p:spPr>
              <a:xfrm>
                <a:off x="9900039" y="2588896"/>
                <a:ext cx="231154" cy="270407"/>
              </a:xfrm>
              <a:custGeom>
                <a:avLst/>
                <a:gdLst>
                  <a:gd name="connsiteX0" fmla="*/ 0 w 231154"/>
                  <a:gd name="connsiteY0" fmla="*/ 54081 h 270407"/>
                  <a:gd name="connsiteX1" fmla="*/ 115577 w 231154"/>
                  <a:gd name="connsiteY1" fmla="*/ 54081 h 270407"/>
                  <a:gd name="connsiteX2" fmla="*/ 115577 w 231154"/>
                  <a:gd name="connsiteY2" fmla="*/ 0 h 270407"/>
                  <a:gd name="connsiteX3" fmla="*/ 231154 w 231154"/>
                  <a:gd name="connsiteY3" fmla="*/ 135204 h 270407"/>
                  <a:gd name="connsiteX4" fmla="*/ 115577 w 231154"/>
                  <a:gd name="connsiteY4" fmla="*/ 270407 h 270407"/>
                  <a:gd name="connsiteX5" fmla="*/ 115577 w 231154"/>
                  <a:gd name="connsiteY5" fmla="*/ 216326 h 270407"/>
                  <a:gd name="connsiteX6" fmla="*/ 0 w 231154"/>
                  <a:gd name="connsiteY6" fmla="*/ 216326 h 270407"/>
                  <a:gd name="connsiteX7" fmla="*/ 0 w 231154"/>
                  <a:gd name="connsiteY7" fmla="*/ 54081 h 27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54" h="270407">
                    <a:moveTo>
                      <a:pt x="0" y="54081"/>
                    </a:moveTo>
                    <a:lnTo>
                      <a:pt x="115577" y="54081"/>
                    </a:lnTo>
                    <a:lnTo>
                      <a:pt x="115577" y="0"/>
                    </a:lnTo>
                    <a:lnTo>
                      <a:pt x="231154" y="135204"/>
                    </a:lnTo>
                    <a:lnTo>
                      <a:pt x="115577" y="270407"/>
                    </a:lnTo>
                    <a:lnTo>
                      <a:pt x="115577" y="216326"/>
                    </a:lnTo>
                    <a:lnTo>
                      <a:pt x="0" y="216326"/>
                    </a:lnTo>
                    <a:lnTo>
                      <a:pt x="0" y="54081"/>
                    </a:lnTo>
                    <a:close/>
                  </a:path>
                </a:pathLst>
              </a:custGeom>
              <a:solidFill>
                <a:schemeClr val="accent2">
                  <a:alpha val="50000"/>
                </a:schemeClr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4081" rIns="69346" bIns="54081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F0A6AE-827D-437F-8D95-D449BF3C3021}"/>
                  </a:ext>
                </a:extLst>
              </p:cNvPr>
              <p:cNvSpPr/>
              <p:nvPr/>
            </p:nvSpPr>
            <p:spPr>
              <a:xfrm>
                <a:off x="10227144" y="2408909"/>
                <a:ext cx="1090351" cy="630382"/>
              </a:xfrm>
              <a:custGeom>
                <a:avLst/>
                <a:gdLst>
                  <a:gd name="connsiteX0" fmla="*/ 0 w 1090351"/>
                  <a:gd name="connsiteY0" fmla="*/ 63038 h 630382"/>
                  <a:gd name="connsiteX1" fmla="*/ 63038 w 1090351"/>
                  <a:gd name="connsiteY1" fmla="*/ 0 h 630382"/>
                  <a:gd name="connsiteX2" fmla="*/ 1027313 w 1090351"/>
                  <a:gd name="connsiteY2" fmla="*/ 0 h 630382"/>
                  <a:gd name="connsiteX3" fmla="*/ 1090351 w 1090351"/>
                  <a:gd name="connsiteY3" fmla="*/ 63038 h 630382"/>
                  <a:gd name="connsiteX4" fmla="*/ 1090351 w 1090351"/>
                  <a:gd name="connsiteY4" fmla="*/ 567344 h 630382"/>
                  <a:gd name="connsiteX5" fmla="*/ 1027313 w 1090351"/>
                  <a:gd name="connsiteY5" fmla="*/ 630382 h 630382"/>
                  <a:gd name="connsiteX6" fmla="*/ 63038 w 1090351"/>
                  <a:gd name="connsiteY6" fmla="*/ 630382 h 630382"/>
                  <a:gd name="connsiteX7" fmla="*/ 0 w 1090351"/>
                  <a:gd name="connsiteY7" fmla="*/ 567344 h 630382"/>
                  <a:gd name="connsiteX8" fmla="*/ 0 w 1090351"/>
                  <a:gd name="connsiteY8" fmla="*/ 63038 h 63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0351" h="630382">
                    <a:moveTo>
                      <a:pt x="0" y="63038"/>
                    </a:moveTo>
                    <a:cubicBezTo>
                      <a:pt x="0" y="28223"/>
                      <a:pt x="28223" y="0"/>
                      <a:pt x="63038" y="0"/>
                    </a:cubicBezTo>
                    <a:lnTo>
                      <a:pt x="1027313" y="0"/>
                    </a:lnTo>
                    <a:cubicBezTo>
                      <a:pt x="1062128" y="0"/>
                      <a:pt x="1090351" y="28223"/>
                      <a:pt x="1090351" y="63038"/>
                    </a:cubicBezTo>
                    <a:lnTo>
                      <a:pt x="1090351" y="567344"/>
                    </a:lnTo>
                    <a:cubicBezTo>
                      <a:pt x="1090351" y="602159"/>
                      <a:pt x="1062128" y="630382"/>
                      <a:pt x="1027313" y="630382"/>
                    </a:cubicBezTo>
                    <a:lnTo>
                      <a:pt x="63038" y="630382"/>
                    </a:lnTo>
                    <a:cubicBezTo>
                      <a:pt x="28223" y="630382"/>
                      <a:pt x="0" y="602159"/>
                      <a:pt x="0" y="567344"/>
                    </a:cubicBezTo>
                    <a:lnTo>
                      <a:pt x="0" y="6303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613" tIns="75613" rIns="75613" bIns="75613" numCol="1" spcCol="1270" anchor="ctr" anchorCtr="0">
                <a:noAutofit/>
              </a:bodyPr>
              <a:lstStyle/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/>
                  <a:t>Lift</a:t>
                </a:r>
              </a:p>
              <a:p>
                <a:pPr marL="114300" lvl="1" indent="-11430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/>
                  <a:t>Drag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DFD251-59E7-445A-9A23-CF107D60D102}"/>
                </a:ext>
              </a:extLst>
            </p:cNvPr>
            <p:cNvGrpSpPr/>
            <p:nvPr/>
          </p:nvGrpSpPr>
          <p:grpSpPr>
            <a:xfrm>
              <a:off x="6891836" y="3440028"/>
              <a:ext cx="4725397" cy="1180564"/>
              <a:chOff x="7174161" y="2133817"/>
              <a:chExt cx="4725397" cy="1180564"/>
            </a:xfrm>
            <a:solidFill>
              <a:schemeClr val="accent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E35A25A-6108-4E02-BE51-56BB9F29DD27}"/>
                  </a:ext>
                </a:extLst>
              </p:cNvPr>
              <p:cNvSpPr/>
              <p:nvPr/>
            </p:nvSpPr>
            <p:spPr>
              <a:xfrm>
                <a:off x="7174161" y="2408909"/>
                <a:ext cx="1090351" cy="630382"/>
              </a:xfrm>
              <a:custGeom>
                <a:avLst/>
                <a:gdLst>
                  <a:gd name="connsiteX0" fmla="*/ 0 w 1090351"/>
                  <a:gd name="connsiteY0" fmla="*/ 63038 h 630382"/>
                  <a:gd name="connsiteX1" fmla="*/ 63038 w 1090351"/>
                  <a:gd name="connsiteY1" fmla="*/ 0 h 630382"/>
                  <a:gd name="connsiteX2" fmla="*/ 1027313 w 1090351"/>
                  <a:gd name="connsiteY2" fmla="*/ 0 h 630382"/>
                  <a:gd name="connsiteX3" fmla="*/ 1090351 w 1090351"/>
                  <a:gd name="connsiteY3" fmla="*/ 63038 h 630382"/>
                  <a:gd name="connsiteX4" fmla="*/ 1090351 w 1090351"/>
                  <a:gd name="connsiteY4" fmla="*/ 567344 h 630382"/>
                  <a:gd name="connsiteX5" fmla="*/ 1027313 w 1090351"/>
                  <a:gd name="connsiteY5" fmla="*/ 630382 h 630382"/>
                  <a:gd name="connsiteX6" fmla="*/ 63038 w 1090351"/>
                  <a:gd name="connsiteY6" fmla="*/ 630382 h 630382"/>
                  <a:gd name="connsiteX7" fmla="*/ 0 w 1090351"/>
                  <a:gd name="connsiteY7" fmla="*/ 567344 h 630382"/>
                  <a:gd name="connsiteX8" fmla="*/ 0 w 1090351"/>
                  <a:gd name="connsiteY8" fmla="*/ 63038 h 63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0351" h="630382">
                    <a:moveTo>
                      <a:pt x="0" y="63038"/>
                    </a:moveTo>
                    <a:cubicBezTo>
                      <a:pt x="0" y="28223"/>
                      <a:pt x="28223" y="0"/>
                      <a:pt x="63038" y="0"/>
                    </a:cubicBezTo>
                    <a:lnTo>
                      <a:pt x="1027313" y="0"/>
                    </a:lnTo>
                    <a:cubicBezTo>
                      <a:pt x="1062128" y="0"/>
                      <a:pt x="1090351" y="28223"/>
                      <a:pt x="1090351" y="63038"/>
                    </a:cubicBezTo>
                    <a:lnTo>
                      <a:pt x="1090351" y="567344"/>
                    </a:lnTo>
                    <a:cubicBezTo>
                      <a:pt x="1090351" y="602159"/>
                      <a:pt x="1062128" y="630382"/>
                      <a:pt x="1027313" y="630382"/>
                    </a:cubicBezTo>
                    <a:lnTo>
                      <a:pt x="63038" y="630382"/>
                    </a:lnTo>
                    <a:cubicBezTo>
                      <a:pt x="28223" y="630382"/>
                      <a:pt x="0" y="602159"/>
                      <a:pt x="0" y="567344"/>
                    </a:cubicBezTo>
                    <a:lnTo>
                      <a:pt x="0" y="6303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613" tIns="75613" rIns="75613" bIns="75613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Airfoil Shape</a:t>
                </a: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2414327-745A-43B1-BDCA-CFABC59B1E43}"/>
                  </a:ext>
                </a:extLst>
              </p:cNvPr>
              <p:cNvSpPr/>
              <p:nvPr/>
            </p:nvSpPr>
            <p:spPr>
              <a:xfrm>
                <a:off x="8373547" y="2588896"/>
                <a:ext cx="231154" cy="270407"/>
              </a:xfrm>
              <a:custGeom>
                <a:avLst/>
                <a:gdLst>
                  <a:gd name="connsiteX0" fmla="*/ 0 w 231154"/>
                  <a:gd name="connsiteY0" fmla="*/ 54081 h 270407"/>
                  <a:gd name="connsiteX1" fmla="*/ 115577 w 231154"/>
                  <a:gd name="connsiteY1" fmla="*/ 54081 h 270407"/>
                  <a:gd name="connsiteX2" fmla="*/ 115577 w 231154"/>
                  <a:gd name="connsiteY2" fmla="*/ 0 h 270407"/>
                  <a:gd name="connsiteX3" fmla="*/ 231154 w 231154"/>
                  <a:gd name="connsiteY3" fmla="*/ 135204 h 270407"/>
                  <a:gd name="connsiteX4" fmla="*/ 115577 w 231154"/>
                  <a:gd name="connsiteY4" fmla="*/ 270407 h 270407"/>
                  <a:gd name="connsiteX5" fmla="*/ 115577 w 231154"/>
                  <a:gd name="connsiteY5" fmla="*/ 216326 h 270407"/>
                  <a:gd name="connsiteX6" fmla="*/ 0 w 231154"/>
                  <a:gd name="connsiteY6" fmla="*/ 216326 h 270407"/>
                  <a:gd name="connsiteX7" fmla="*/ 0 w 231154"/>
                  <a:gd name="connsiteY7" fmla="*/ 54081 h 27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54" h="270407">
                    <a:moveTo>
                      <a:pt x="0" y="54081"/>
                    </a:moveTo>
                    <a:lnTo>
                      <a:pt x="115577" y="54081"/>
                    </a:lnTo>
                    <a:lnTo>
                      <a:pt x="115577" y="0"/>
                    </a:lnTo>
                    <a:lnTo>
                      <a:pt x="231154" y="135204"/>
                    </a:lnTo>
                    <a:lnTo>
                      <a:pt x="115577" y="270407"/>
                    </a:lnTo>
                    <a:lnTo>
                      <a:pt x="115577" y="216326"/>
                    </a:lnTo>
                    <a:lnTo>
                      <a:pt x="0" y="216326"/>
                    </a:lnTo>
                    <a:lnTo>
                      <a:pt x="0" y="54081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4081" rIns="69346" bIns="54081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0566AD2-3007-4138-93AC-826C4227D855}"/>
                  </a:ext>
                </a:extLst>
              </p:cNvPr>
              <p:cNvSpPr/>
              <p:nvPr/>
            </p:nvSpPr>
            <p:spPr>
              <a:xfrm>
                <a:off x="8700652" y="2408909"/>
                <a:ext cx="1090351" cy="630382"/>
              </a:xfrm>
              <a:custGeom>
                <a:avLst/>
                <a:gdLst>
                  <a:gd name="connsiteX0" fmla="*/ 0 w 1090351"/>
                  <a:gd name="connsiteY0" fmla="*/ 63038 h 630382"/>
                  <a:gd name="connsiteX1" fmla="*/ 63038 w 1090351"/>
                  <a:gd name="connsiteY1" fmla="*/ 0 h 630382"/>
                  <a:gd name="connsiteX2" fmla="*/ 1027313 w 1090351"/>
                  <a:gd name="connsiteY2" fmla="*/ 0 h 630382"/>
                  <a:gd name="connsiteX3" fmla="*/ 1090351 w 1090351"/>
                  <a:gd name="connsiteY3" fmla="*/ 63038 h 630382"/>
                  <a:gd name="connsiteX4" fmla="*/ 1090351 w 1090351"/>
                  <a:gd name="connsiteY4" fmla="*/ 567344 h 630382"/>
                  <a:gd name="connsiteX5" fmla="*/ 1027313 w 1090351"/>
                  <a:gd name="connsiteY5" fmla="*/ 630382 h 630382"/>
                  <a:gd name="connsiteX6" fmla="*/ 63038 w 1090351"/>
                  <a:gd name="connsiteY6" fmla="*/ 630382 h 630382"/>
                  <a:gd name="connsiteX7" fmla="*/ 0 w 1090351"/>
                  <a:gd name="connsiteY7" fmla="*/ 567344 h 630382"/>
                  <a:gd name="connsiteX8" fmla="*/ 0 w 1090351"/>
                  <a:gd name="connsiteY8" fmla="*/ 63038 h 63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0351" h="630382">
                    <a:moveTo>
                      <a:pt x="0" y="63038"/>
                    </a:moveTo>
                    <a:cubicBezTo>
                      <a:pt x="0" y="28223"/>
                      <a:pt x="28223" y="0"/>
                      <a:pt x="63038" y="0"/>
                    </a:cubicBezTo>
                    <a:lnTo>
                      <a:pt x="1027313" y="0"/>
                    </a:lnTo>
                    <a:cubicBezTo>
                      <a:pt x="1062128" y="0"/>
                      <a:pt x="1090351" y="28223"/>
                      <a:pt x="1090351" y="63038"/>
                    </a:cubicBezTo>
                    <a:lnTo>
                      <a:pt x="1090351" y="567344"/>
                    </a:lnTo>
                    <a:cubicBezTo>
                      <a:pt x="1090351" y="602159"/>
                      <a:pt x="1062128" y="630382"/>
                      <a:pt x="1027313" y="630382"/>
                    </a:cubicBezTo>
                    <a:lnTo>
                      <a:pt x="63038" y="630382"/>
                    </a:lnTo>
                    <a:cubicBezTo>
                      <a:pt x="28223" y="630382"/>
                      <a:pt x="0" y="602159"/>
                      <a:pt x="0" y="567344"/>
                    </a:cubicBezTo>
                    <a:lnTo>
                      <a:pt x="0" y="63038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5613" tIns="75613" rIns="75613" bIns="75613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Analysis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A749442-3411-49C0-8E36-26DE487756C2}"/>
                  </a:ext>
                </a:extLst>
              </p:cNvPr>
              <p:cNvSpPr/>
              <p:nvPr/>
            </p:nvSpPr>
            <p:spPr>
              <a:xfrm>
                <a:off x="9900039" y="2588896"/>
                <a:ext cx="231154" cy="270407"/>
              </a:xfrm>
              <a:custGeom>
                <a:avLst/>
                <a:gdLst>
                  <a:gd name="connsiteX0" fmla="*/ 0 w 231154"/>
                  <a:gd name="connsiteY0" fmla="*/ 54081 h 270407"/>
                  <a:gd name="connsiteX1" fmla="*/ 115577 w 231154"/>
                  <a:gd name="connsiteY1" fmla="*/ 54081 h 270407"/>
                  <a:gd name="connsiteX2" fmla="*/ 115577 w 231154"/>
                  <a:gd name="connsiteY2" fmla="*/ 0 h 270407"/>
                  <a:gd name="connsiteX3" fmla="*/ 231154 w 231154"/>
                  <a:gd name="connsiteY3" fmla="*/ 135204 h 270407"/>
                  <a:gd name="connsiteX4" fmla="*/ 115577 w 231154"/>
                  <a:gd name="connsiteY4" fmla="*/ 270407 h 270407"/>
                  <a:gd name="connsiteX5" fmla="*/ 115577 w 231154"/>
                  <a:gd name="connsiteY5" fmla="*/ 216326 h 270407"/>
                  <a:gd name="connsiteX6" fmla="*/ 0 w 231154"/>
                  <a:gd name="connsiteY6" fmla="*/ 216326 h 270407"/>
                  <a:gd name="connsiteX7" fmla="*/ 0 w 231154"/>
                  <a:gd name="connsiteY7" fmla="*/ 54081 h 27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54" h="270407">
                    <a:moveTo>
                      <a:pt x="0" y="54081"/>
                    </a:moveTo>
                    <a:lnTo>
                      <a:pt x="115577" y="54081"/>
                    </a:lnTo>
                    <a:lnTo>
                      <a:pt x="115577" y="0"/>
                    </a:lnTo>
                    <a:lnTo>
                      <a:pt x="231154" y="135204"/>
                    </a:lnTo>
                    <a:lnTo>
                      <a:pt x="115577" y="270407"/>
                    </a:lnTo>
                    <a:lnTo>
                      <a:pt x="115577" y="216326"/>
                    </a:lnTo>
                    <a:lnTo>
                      <a:pt x="0" y="216326"/>
                    </a:lnTo>
                    <a:lnTo>
                      <a:pt x="0" y="54081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</p:spPr>
            <p:style>
              <a:ln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54081" rIns="69346" bIns="54081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A067335-1076-40D3-A0B8-D189C0BD019C}"/>
                      </a:ext>
                    </a:extLst>
                  </p:cNvPr>
                  <p:cNvSpPr/>
                  <p:nvPr/>
                </p:nvSpPr>
                <p:spPr>
                  <a:xfrm>
                    <a:off x="10227143" y="2133817"/>
                    <a:ext cx="1672415" cy="1180564"/>
                  </a:xfrm>
                  <a:custGeom>
                    <a:avLst/>
                    <a:gdLst>
                      <a:gd name="connsiteX0" fmla="*/ 0 w 1090351"/>
                      <a:gd name="connsiteY0" fmla="*/ 63038 h 630382"/>
                      <a:gd name="connsiteX1" fmla="*/ 63038 w 1090351"/>
                      <a:gd name="connsiteY1" fmla="*/ 0 h 630382"/>
                      <a:gd name="connsiteX2" fmla="*/ 1027313 w 1090351"/>
                      <a:gd name="connsiteY2" fmla="*/ 0 h 630382"/>
                      <a:gd name="connsiteX3" fmla="*/ 1090351 w 1090351"/>
                      <a:gd name="connsiteY3" fmla="*/ 63038 h 630382"/>
                      <a:gd name="connsiteX4" fmla="*/ 1090351 w 1090351"/>
                      <a:gd name="connsiteY4" fmla="*/ 567344 h 630382"/>
                      <a:gd name="connsiteX5" fmla="*/ 1027313 w 1090351"/>
                      <a:gd name="connsiteY5" fmla="*/ 630382 h 630382"/>
                      <a:gd name="connsiteX6" fmla="*/ 63038 w 1090351"/>
                      <a:gd name="connsiteY6" fmla="*/ 630382 h 630382"/>
                      <a:gd name="connsiteX7" fmla="*/ 0 w 1090351"/>
                      <a:gd name="connsiteY7" fmla="*/ 567344 h 630382"/>
                      <a:gd name="connsiteX8" fmla="*/ 0 w 1090351"/>
                      <a:gd name="connsiteY8" fmla="*/ 63038 h 63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90351" h="630382">
                        <a:moveTo>
                          <a:pt x="0" y="63038"/>
                        </a:moveTo>
                        <a:cubicBezTo>
                          <a:pt x="0" y="28223"/>
                          <a:pt x="28223" y="0"/>
                          <a:pt x="63038" y="0"/>
                        </a:cubicBezTo>
                        <a:lnTo>
                          <a:pt x="1027313" y="0"/>
                        </a:lnTo>
                        <a:cubicBezTo>
                          <a:pt x="1062128" y="0"/>
                          <a:pt x="1090351" y="28223"/>
                          <a:pt x="1090351" y="63038"/>
                        </a:cubicBezTo>
                        <a:lnTo>
                          <a:pt x="1090351" y="567344"/>
                        </a:lnTo>
                        <a:cubicBezTo>
                          <a:pt x="1090351" y="602159"/>
                          <a:pt x="1062128" y="630382"/>
                          <a:pt x="1027313" y="630382"/>
                        </a:cubicBezTo>
                        <a:lnTo>
                          <a:pt x="63038" y="630382"/>
                        </a:lnTo>
                        <a:cubicBezTo>
                          <a:pt x="28223" y="630382"/>
                          <a:pt x="0" y="602159"/>
                          <a:pt x="0" y="567344"/>
                        </a:cubicBezTo>
                        <a:lnTo>
                          <a:pt x="0" y="63038"/>
                        </a:lnTo>
                        <a:close/>
                      </a:path>
                    </a:pathLst>
                  </a:custGeom>
                  <a:grpFill/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2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75613" tIns="75613" rIns="75613" bIns="75613" numCol="1" spcCol="1270" anchor="t" anchorCtr="0">
                    <a:noAutofit/>
                  </a:bodyPr>
                  <a:lstStyle/>
                  <a:p>
                    <a:pPr marL="114300" lvl="1" indent="-114300" algn="l" defTabSz="533400"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600" kern="1200" dirty="0"/>
                      <a:t>Lift</a:t>
                    </a:r>
                  </a:p>
                  <a:p>
                    <a:pPr marL="114300" lvl="1" indent="-114300" algn="l" defTabSz="533400"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r>
                      <a:rPr lang="en-US" sz="1600" kern="1200" dirty="0"/>
                      <a:t>Drag</a:t>
                    </a:r>
                  </a:p>
                  <a:p>
                    <a:pPr marL="114300" lvl="1" indent="-114300" defTabSz="533400">
                      <a:spcBef>
                        <a:spcPct val="0"/>
                      </a:spcBef>
                      <a:spcAft>
                        <a:spcPct val="15000"/>
                      </a:spcAft>
                      <a:buFontTx/>
                      <a:buChar char="•"/>
                    </a:pP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Lift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Drag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airfoil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shape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a14:m>
                    <a:endParaRPr lang="en-US" sz="1600" kern="1200" dirty="0"/>
                  </a:p>
                  <a:p>
                    <a:pPr marL="114300" lvl="1" indent="-114300" algn="l" defTabSz="533400">
                      <a:spcBef>
                        <a:spcPct val="0"/>
                      </a:spcBef>
                      <a:spcAft>
                        <a:spcPct val="15000"/>
                      </a:spcAft>
                      <a:buChar char="•"/>
                    </a:pPr>
                    <a:endParaRPr lang="en-US" sz="1600" kern="1200" dirty="0"/>
                  </a:p>
                </p:txBody>
              </p:sp>
            </mc:Choice>
            <mc:Fallback xmlns=""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A067335-1076-40D3-A0B8-D189C0BD01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143" y="2133817"/>
                    <a:ext cx="1672415" cy="1180564"/>
                  </a:xfrm>
                  <a:custGeom>
                    <a:avLst/>
                    <a:gdLst>
                      <a:gd name="connsiteX0" fmla="*/ 0 w 1090351"/>
                      <a:gd name="connsiteY0" fmla="*/ 63038 h 630382"/>
                      <a:gd name="connsiteX1" fmla="*/ 63038 w 1090351"/>
                      <a:gd name="connsiteY1" fmla="*/ 0 h 630382"/>
                      <a:gd name="connsiteX2" fmla="*/ 1027313 w 1090351"/>
                      <a:gd name="connsiteY2" fmla="*/ 0 h 630382"/>
                      <a:gd name="connsiteX3" fmla="*/ 1090351 w 1090351"/>
                      <a:gd name="connsiteY3" fmla="*/ 63038 h 630382"/>
                      <a:gd name="connsiteX4" fmla="*/ 1090351 w 1090351"/>
                      <a:gd name="connsiteY4" fmla="*/ 567344 h 630382"/>
                      <a:gd name="connsiteX5" fmla="*/ 1027313 w 1090351"/>
                      <a:gd name="connsiteY5" fmla="*/ 630382 h 630382"/>
                      <a:gd name="connsiteX6" fmla="*/ 63038 w 1090351"/>
                      <a:gd name="connsiteY6" fmla="*/ 630382 h 630382"/>
                      <a:gd name="connsiteX7" fmla="*/ 0 w 1090351"/>
                      <a:gd name="connsiteY7" fmla="*/ 567344 h 630382"/>
                      <a:gd name="connsiteX8" fmla="*/ 0 w 1090351"/>
                      <a:gd name="connsiteY8" fmla="*/ 63038 h 63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90351" h="630382">
                        <a:moveTo>
                          <a:pt x="0" y="63038"/>
                        </a:moveTo>
                        <a:cubicBezTo>
                          <a:pt x="0" y="28223"/>
                          <a:pt x="28223" y="0"/>
                          <a:pt x="63038" y="0"/>
                        </a:cubicBezTo>
                        <a:lnTo>
                          <a:pt x="1027313" y="0"/>
                        </a:lnTo>
                        <a:cubicBezTo>
                          <a:pt x="1062128" y="0"/>
                          <a:pt x="1090351" y="28223"/>
                          <a:pt x="1090351" y="63038"/>
                        </a:cubicBezTo>
                        <a:lnTo>
                          <a:pt x="1090351" y="567344"/>
                        </a:lnTo>
                        <a:cubicBezTo>
                          <a:pt x="1090351" y="602159"/>
                          <a:pt x="1062128" y="630382"/>
                          <a:pt x="1027313" y="630382"/>
                        </a:cubicBezTo>
                        <a:lnTo>
                          <a:pt x="63038" y="630382"/>
                        </a:lnTo>
                        <a:cubicBezTo>
                          <a:pt x="28223" y="630382"/>
                          <a:pt x="0" y="602159"/>
                          <a:pt x="0" y="567344"/>
                        </a:cubicBezTo>
                        <a:lnTo>
                          <a:pt x="0" y="63038"/>
                        </a:lnTo>
                        <a:close/>
                      </a:path>
                    </a:pathLst>
                  </a:custGeom>
                  <a:blipFill>
                    <a:blip r:embed="rId4"/>
                    <a:stretch>
                      <a:fillRect l="-25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309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9B36-62C7-4626-81C2-9EACF04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natural question: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we design better airfoils by using these new analysis tools for computational optimization?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9CAE0-118F-4117-A793-2D875964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7F4FD-47F2-43B5-B707-305F2D22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AAAAA-2266-403A-985D-50200766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CB8934-F5FA-4244-B04C-DB716BAC2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883" y="924796"/>
                <a:ext cx="10918877" cy="5287250"/>
              </a:xfrm>
            </p:spPr>
            <p:txBody>
              <a:bodyPr/>
              <a:lstStyle/>
              <a:p>
                <a:r>
                  <a:rPr lang="en-US" dirty="0"/>
                  <a:t>World-record human-powered aircraft (1988)</a:t>
                </a:r>
              </a:p>
              <a:p>
                <a:pPr lvl="1"/>
                <a:r>
                  <a:rPr lang="en-US" dirty="0"/>
                  <a:t>Lightweight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Slow flight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unique and delicate viscous aerodynamics</a:t>
                </a:r>
              </a:p>
              <a:p>
                <a:r>
                  <a:rPr lang="en-US" dirty="0"/>
                  <a:t>Designing airfoils that account for these effects is not intuitive</a:t>
                </a:r>
              </a:p>
              <a:p>
                <a:pPr lvl="1"/>
                <a:r>
                  <a:rPr lang="en-US" dirty="0"/>
                  <a:t>Can optimization help?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CB8934-F5FA-4244-B04C-DB716BAC2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883" y="924796"/>
                <a:ext cx="10918877" cy="5287250"/>
              </a:xfrm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D42B6-2BE2-43C0-B61E-292F5696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D6009-395B-4A72-9149-50AE04D8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83EB0-915E-4FEB-B7B4-C7993B3C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90D039-4AC0-4658-BE51-EDF7FBE3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Airfoil Design for MIT </a:t>
            </a:r>
            <a:r>
              <a:rPr lang="en-US" i="1" dirty="0"/>
              <a:t>Daedalus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2B4909-5065-4E74-B6F9-E25CCFDD7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883" y="2561212"/>
            <a:ext cx="11701672" cy="37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E06272-0FBE-406C-844F-091ADE23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164484" cy="528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quantify our abstract design goals into an optimization problem: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CBC6A-01EB-4CE8-88F2-7E6C63BF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FC0C6-3B4E-461A-A8B9-BE93426D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0E6F-6B47-4AC8-BAFB-72628CA8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D0A1DA-346B-4717-97B4-FA1AC94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Daedalus</a:t>
            </a:r>
            <a:r>
              <a:rPr lang="en-US" dirty="0"/>
              <a:t> Airfoil Design in an Optimization Lens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1E9ABEB-C179-40AB-A90B-4EA45D40917F}"/>
                  </a:ext>
                </a:extLst>
              </p:cNvPr>
              <p:cNvSpPr/>
              <p:nvPr/>
            </p:nvSpPr>
            <p:spPr>
              <a:xfrm>
                <a:off x="281751" y="1472678"/>
                <a:ext cx="3660558" cy="4875892"/>
              </a:xfrm>
              <a:prstGeom prst="roundRect">
                <a:avLst>
                  <a:gd name="adj" fmla="val 2521"/>
                </a:avLst>
              </a:prstGeom>
              <a:solidFill>
                <a:srgbClr val="F9FAF0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u="sng" dirty="0">
                    <a:solidFill>
                      <a:schemeClr val="accent3">
                        <a:lumMod val="75000"/>
                      </a:schemeClr>
                    </a:solidFill>
                  </a:rPr>
                  <a:t>Objective Function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metric you aim to minimize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Minimize Drag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1E9ABEB-C179-40AB-A90B-4EA45D40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1" y="1472678"/>
                <a:ext cx="3660558" cy="4875892"/>
              </a:xfrm>
              <a:prstGeom prst="roundRect">
                <a:avLst>
                  <a:gd name="adj" fmla="val 2521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6BB1BA-4CD9-4027-99AD-2143F7805AC2}"/>
              </a:ext>
            </a:extLst>
          </p:cNvPr>
          <p:cNvSpPr/>
          <p:nvPr/>
        </p:nvSpPr>
        <p:spPr>
          <a:xfrm>
            <a:off x="4258372" y="1480457"/>
            <a:ext cx="3660558" cy="4875892"/>
          </a:xfrm>
          <a:prstGeom prst="roundRect">
            <a:avLst>
              <a:gd name="adj" fmla="val 2521"/>
            </a:avLst>
          </a:prstGeom>
          <a:solidFill>
            <a:srgbClr val="F0F6FA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values you can change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Airfoil Shape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(10, 20, or 40 shape variables)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A3B444A-15C2-4046-9FB7-0B73E54FC55F}"/>
                  </a:ext>
                </a:extLst>
              </p:cNvPr>
              <p:cNvSpPr/>
              <p:nvPr/>
            </p:nvSpPr>
            <p:spPr>
              <a:xfrm>
                <a:off x="8255733" y="1472678"/>
                <a:ext cx="3660558" cy="4875892"/>
              </a:xfrm>
              <a:prstGeom prst="roundRect">
                <a:avLst>
                  <a:gd name="adj" fmla="val 2521"/>
                </a:avLst>
              </a:prstGeom>
              <a:solidFill>
                <a:srgbClr val="FCF5EE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Constraints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Equalities and inequalities that limit your design choices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Wing should make enough lift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Wing shouldn’t twist itself apart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=−0.133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Wing should be manufacturable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𝑇𝐸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=6.25°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𝐿𝐸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=180°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0.33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=0.128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0.90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=0.014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A3B444A-15C2-4046-9FB7-0B73E54FC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33" y="1472678"/>
                <a:ext cx="3660558" cy="4875892"/>
              </a:xfrm>
              <a:prstGeom prst="roundRect">
                <a:avLst>
                  <a:gd name="adj" fmla="val 2521"/>
                </a:avLst>
              </a:prstGeom>
              <a:blipFill>
                <a:blip r:embed="rId3"/>
                <a:stretch>
                  <a:fillRect l="-497" r="-166"/>
                </a:stretch>
              </a:blipFill>
              <a:ln w="190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Graphic 30">
            <a:extLst>
              <a:ext uri="{FF2B5EF4-FFF2-40B4-BE49-F238E27FC236}">
                <a16:creationId xmlns:a16="http://schemas.microsoft.com/office/drawing/2014/main" id="{82E00061-4104-4CA4-B384-425E8D953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9112" y="4131151"/>
            <a:ext cx="3657600" cy="200977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1918D4-993F-41E4-A2A0-4EDCDAA7AC39}"/>
              </a:ext>
            </a:extLst>
          </p:cNvPr>
          <p:cNvCxnSpPr>
            <a:cxnSpLocks/>
          </p:cNvCxnSpPr>
          <p:nvPr/>
        </p:nvCxnSpPr>
        <p:spPr>
          <a:xfrm>
            <a:off x="2110516" y="2477436"/>
            <a:ext cx="0" cy="95156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0D3F4E-FB8C-4F9E-AF2B-A73666770EF6}"/>
              </a:ext>
            </a:extLst>
          </p:cNvPr>
          <p:cNvCxnSpPr>
            <a:cxnSpLocks/>
          </p:cNvCxnSpPr>
          <p:nvPr/>
        </p:nvCxnSpPr>
        <p:spPr>
          <a:xfrm>
            <a:off x="6123716" y="2477436"/>
            <a:ext cx="0" cy="9515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127567-3A40-4485-B08A-F0EC747A7A2C}"/>
              </a:ext>
            </a:extLst>
          </p:cNvPr>
          <p:cNvCxnSpPr>
            <a:cxnSpLocks/>
          </p:cNvCxnSpPr>
          <p:nvPr/>
        </p:nvCxnSpPr>
        <p:spPr>
          <a:xfrm>
            <a:off x="10141996" y="2717800"/>
            <a:ext cx="0" cy="7112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ders">
  <a:themeElements>
    <a:clrScheme name="Metropolis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4086C0"/>
      </a:accent1>
      <a:accent2>
        <a:srgbClr val="D5802B"/>
      </a:accent2>
      <a:accent3>
        <a:srgbClr val="ADBF41"/>
      </a:accent3>
      <a:accent4>
        <a:srgbClr val="F7B615"/>
      </a:accent4>
      <a:accent5>
        <a:srgbClr val="44BC9F"/>
      </a:accent5>
      <a:accent6>
        <a:srgbClr val="BB5045"/>
      </a:accent6>
      <a:hlink>
        <a:srgbClr val="198CFF"/>
      </a:hlink>
      <a:folHlink>
        <a:srgbClr val="6F8CA9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8" id="{8C178B8B-F36E-4FEB-8BEC-7D210780D9CF}" vid="{2D31696D-FDC9-449B-A7F3-BED5E92087E4}"/>
    </a:ext>
  </a:extLst>
</a:theme>
</file>

<file path=ppt/theme/theme2.xml><?xml version="1.0" encoding="utf-8"?>
<a:theme xmlns:a="http://schemas.openxmlformats.org/drawingml/2006/main" name="Body">
  <a:themeElements>
    <a:clrScheme name="Metropolis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4086C0"/>
      </a:accent1>
      <a:accent2>
        <a:srgbClr val="D5802B"/>
      </a:accent2>
      <a:accent3>
        <a:srgbClr val="ADBF41"/>
      </a:accent3>
      <a:accent4>
        <a:srgbClr val="F7B615"/>
      </a:accent4>
      <a:accent5>
        <a:srgbClr val="44BC9F"/>
      </a:accent5>
      <a:accent6>
        <a:srgbClr val="BB5045"/>
      </a:accent6>
      <a:hlink>
        <a:srgbClr val="198CFF"/>
      </a:hlink>
      <a:folHlink>
        <a:srgbClr val="6F8CA9"/>
      </a:folHlink>
    </a:clrScheme>
    <a:fontScheme name="Fira Sans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C178B8B-F36E-4FEB-8BEC-7D210780D9CF}" vid="{19F649EA-A405-4642-8668-5141D2E034A2}"/>
    </a:ext>
  </a:extLst>
</a:theme>
</file>

<file path=ppt/theme/theme3.xml><?xml version="1.0" encoding="utf-8"?>
<a:theme xmlns:a="http://schemas.openxmlformats.org/drawingml/2006/main" name="Emphasis">
  <a:themeElements>
    <a:clrScheme name="Metropolis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4086C0"/>
      </a:accent1>
      <a:accent2>
        <a:srgbClr val="D5802B"/>
      </a:accent2>
      <a:accent3>
        <a:srgbClr val="ADBF41"/>
      </a:accent3>
      <a:accent4>
        <a:srgbClr val="F7B615"/>
      </a:accent4>
      <a:accent5>
        <a:srgbClr val="44BC9F"/>
      </a:accent5>
      <a:accent6>
        <a:srgbClr val="BB5045"/>
      </a:accent6>
      <a:hlink>
        <a:srgbClr val="198CFF"/>
      </a:hlink>
      <a:folHlink>
        <a:srgbClr val="6F8CA9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C178B8B-F36E-4FEB-8BEC-7D210780D9CF}" vid="{D342755B-34AF-4B9D-83E7-EFB6C99E775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Peter's Grad School Template</Template>
  <TotalTime>6236</TotalTime>
  <Words>1169</Words>
  <Application>Microsoft Office PowerPoint</Application>
  <PresentationFormat>Widescreen</PresentationFormat>
  <Paragraphs>264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Fira Sans Light</vt:lpstr>
      <vt:lpstr>Headers</vt:lpstr>
      <vt:lpstr>Body</vt:lpstr>
      <vt:lpstr>Emphasis</vt:lpstr>
      <vt:lpstr>The Pros and Cons  of Airfoil Optimization</vt:lpstr>
      <vt:lpstr>Importance of Aerodynamics</vt:lpstr>
      <vt:lpstr>Typical Aerodynamics Approaches</vt:lpstr>
      <vt:lpstr>Airfoil: a 2D Slice of a Wing</vt:lpstr>
      <vt:lpstr>PowerPoint Presentation</vt:lpstr>
      <vt:lpstr>Advances in Airfoil Analysis Tools</vt:lpstr>
      <vt:lpstr>A natural question:  Can we design better airfoils by using these new analysis tools for computational optimization? </vt:lpstr>
      <vt:lpstr>Case Study: Airfoil Design for MIT Daedalus</vt:lpstr>
      <vt:lpstr>Daedalus Airfoil Design in an Optimization Lens</vt:lpstr>
      <vt:lpstr>Daedalus Airfoil Optimization Results</vt:lpstr>
      <vt:lpstr>An Optimization Pitfall</vt:lpstr>
      <vt:lpstr>An Optimization Pitfall</vt:lpstr>
      <vt:lpstr>Two-Point Optimization</vt:lpstr>
      <vt:lpstr>Two-Point Optimization</vt:lpstr>
      <vt:lpstr>Six-Point Optimization</vt:lpstr>
      <vt:lpstr>Six-Point Optimization</vt:lpstr>
      <vt:lpstr>Still Missing Constraints</vt:lpstr>
      <vt:lpstr>Still Missing Constraints</vt:lpstr>
      <vt:lpstr>Still Missing Constraints</vt:lpstr>
      <vt:lpstr>Still Missing Constraints</vt:lpstr>
      <vt:lpstr>Boundary Layer Physics</vt:lpstr>
      <vt:lpstr>Pros and Cons of Airfoil Optimization</vt:lpstr>
      <vt:lpstr>Optimization can be extremely powerful,  but it’s not a magic button – needs supervision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370</cp:revision>
  <dcterms:created xsi:type="dcterms:W3CDTF">2022-09-22T14:52:45Z</dcterms:created>
  <dcterms:modified xsi:type="dcterms:W3CDTF">2022-09-30T19:01:08Z</dcterms:modified>
</cp:coreProperties>
</file>