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3FAB-83C1-5C31-6455-1252C39D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E1C3B-5E7F-1E1A-246F-DC5FB75D7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7CD0-3737-F6E5-4B2D-B44A25C7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AC9B-A57A-84A7-EC67-512CAD42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2410-06B3-4679-C219-D0DFC0B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7AA8-7481-B92C-3B7B-21F9EFB8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4C741-6FEF-670A-19B5-04B92B227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6B05-FD7D-4BFC-4386-45861E6C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AC5D-0022-5D6C-A90B-71B418ED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C922-78E5-18D9-12A6-D91DF2FC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CA543-CD5D-81D9-928A-44C730F93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41DB0-EEA0-794C-598D-83A88F35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B838-E692-8EFE-8321-1DDA2EDF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21AA-FFF1-15F3-A24A-19FA850A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806A-B1B4-451C-41A1-10CB10FB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8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071-5ED4-5DC0-F189-4151E27F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F359-BC40-BC82-B20A-10FD5665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805D-F834-BCCD-6BE9-C1255CA8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A18F-0FBF-12A3-6110-E9F7D066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2A6F-8F6D-6E67-8328-65409D44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67F7-4122-532B-39E5-30BBB165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51EFD-12E8-9C7C-8F22-BB2314D6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1691-6558-0223-A9C1-DC4244D2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1DB5-2498-78A8-2A72-B4E45C2F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9C6B4-5498-3751-AD97-F0638196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B767-53AE-FE2C-486A-617D3489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A603-16FE-EF13-67CD-1225D074A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D302-95C8-47B8-A1FE-0F730E78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E24F4-0338-18AB-A418-C33BA23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B20D-3E99-F4E0-B87D-D6C0C3B5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C832-6BDB-B194-0775-4A67D89E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8DAA-43B9-A269-66DA-77309DA5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D301-523B-B5D9-CF28-41125AF6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A41D1-3920-4F26-DA7B-5A32D5B75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D5EFC-FC29-9B5E-95A5-1E104179D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84EEC-C574-0387-900D-0E894B0D8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6D47D-FECF-5D1F-CA49-A8229090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C9DE2-0985-AE01-EB2E-B8592DDC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DA76F-98F8-FE76-68E0-6FF972C9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341A-C8AF-5CEE-9644-19C71A8B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C0F7A-59AD-14C9-5440-2E8AD113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75CA4-8708-6DF0-148C-0C6874A1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12359-A900-DDC4-EF22-3A1E068F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D1FFB-2F90-5DDD-CA02-F824FCC9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8BDD8-8970-F591-6DAA-14A61123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8E734-C262-6F3E-C71C-6B740CED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1E02-6971-171B-EFAD-65607482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BF14-CCFD-904A-8988-8220D2D6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25937-5215-3769-0A2F-5FAC57B10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327C2-BB09-C61D-069B-3FD2F9C4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F55F-5B36-03CA-4032-A4957F91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CBB0C-0F0B-2E60-E2AD-E1FD1126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4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3F3A-269E-602D-580F-913C5C1D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5C9AE-A101-B87E-AE4B-CA94E6721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6D43E-B032-61E5-16DF-E52BBD75B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2150-BC29-EF4D-86CE-6A70B376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B39D7-CA6E-A94F-CBB8-EC028E0F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0246-5031-1D4C-887D-6B50525B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1E482-CFB7-A8A1-7DCC-DFA996DC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C78AD-6A53-E829-FF7B-DA754A15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D92D1-91F5-DEC1-123E-05F81DCF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BF3A-B822-45DD-95D2-EDBBA4646BFE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80C77-9C52-2E41-46CD-5E0B3A708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4EC19-BE28-CA0F-E22E-AF30E42A8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1EC72-7FE0-47A4-B261-106B708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1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C9793990-A347-984D-DB3F-3627196FD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9" t="16468" r="28760" b="22799"/>
          <a:stretch/>
        </p:blipFill>
        <p:spPr bwMode="auto">
          <a:xfrm>
            <a:off x="420130" y="1087395"/>
            <a:ext cx="11134761" cy="539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69253-8C50-D1B9-BDAA-7A19FCAB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778" t="31146" r="10667" b="31167"/>
          <a:stretch/>
        </p:blipFill>
        <p:spPr>
          <a:xfrm>
            <a:off x="970004" y="3308492"/>
            <a:ext cx="1243915" cy="604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C7DD9-7F94-E46F-2A4C-7FFDC2D05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778" t="31146" r="10667" b="31167"/>
          <a:stretch/>
        </p:blipFill>
        <p:spPr>
          <a:xfrm rot="20700000">
            <a:off x="5250907" y="3304840"/>
            <a:ext cx="1243915" cy="604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E77CC-0CDD-BBA8-C1D7-9DB0F6331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1778" t="31146" r="10667" b="31167"/>
          <a:stretch/>
        </p:blipFill>
        <p:spPr>
          <a:xfrm rot="20700000">
            <a:off x="9978080" y="2418799"/>
            <a:ext cx="1243915" cy="6044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E1A832-1F97-80C6-9A35-11A29F6E4D39}"/>
              </a:ext>
            </a:extLst>
          </p:cNvPr>
          <p:cNvSpPr/>
          <p:nvPr/>
        </p:nvSpPr>
        <p:spPr>
          <a:xfrm>
            <a:off x="0" y="3776476"/>
            <a:ext cx="11609608" cy="3081524"/>
          </a:xfrm>
          <a:prstGeom prst="rect">
            <a:avLst/>
          </a:prstGeom>
          <a:solidFill>
            <a:srgbClr val="00B0F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B3BD82-D665-6ED5-EE03-5312E3430C6A}"/>
              </a:ext>
            </a:extLst>
          </p:cNvPr>
          <p:cNvCxnSpPr/>
          <p:nvPr/>
        </p:nvCxnSpPr>
        <p:spPr>
          <a:xfrm flipV="1">
            <a:off x="1441622" y="284855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B56945-102D-0BCC-B03E-58CAD2ADA983}"/>
              </a:ext>
            </a:extLst>
          </p:cNvPr>
          <p:cNvCxnSpPr/>
          <p:nvPr/>
        </p:nvCxnSpPr>
        <p:spPr>
          <a:xfrm flipV="1">
            <a:off x="1824681" y="284855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1C0EB1-3B53-8D95-31DB-BCF2CFF9CE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13" y="3621527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A3BC9B-B053-1B6B-4955-934DEE3654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13" y="3362035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5198A6-43CD-DF2D-FA45-7919E88376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6713" y="3127257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4069A2-7694-540A-1E3C-BEB2F7F82CF6}"/>
              </a:ext>
            </a:extLst>
          </p:cNvPr>
          <p:cNvCxnSpPr>
            <a:cxnSpLocks/>
          </p:cNvCxnSpPr>
          <p:nvPr/>
        </p:nvCxnSpPr>
        <p:spPr>
          <a:xfrm>
            <a:off x="1729946" y="3912966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67E44-C43B-ED4B-3F10-EE758A27753A}"/>
              </a:ext>
            </a:extLst>
          </p:cNvPr>
          <p:cNvCxnSpPr>
            <a:cxnSpLocks/>
          </p:cNvCxnSpPr>
          <p:nvPr/>
        </p:nvCxnSpPr>
        <p:spPr>
          <a:xfrm rot="16200000">
            <a:off x="2434281" y="334762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00AFF-A20D-D81E-8B7A-30029B59F2E6}"/>
              </a:ext>
            </a:extLst>
          </p:cNvPr>
          <p:cNvSpPr txBox="1"/>
          <p:nvPr/>
        </p:nvSpPr>
        <p:spPr>
          <a:xfrm>
            <a:off x="1235680" y="254580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B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F7BDD-F1DE-DFAA-21E0-C729A0C90971}"/>
              </a:ext>
            </a:extLst>
          </p:cNvPr>
          <p:cNvSpPr txBox="1"/>
          <p:nvPr/>
        </p:nvSpPr>
        <p:spPr>
          <a:xfrm>
            <a:off x="1618739" y="2572235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D15B7-699C-C925-0BDE-BB6AEF7C7BF1}"/>
              </a:ext>
            </a:extLst>
          </p:cNvPr>
          <p:cNvSpPr txBox="1"/>
          <p:nvPr/>
        </p:nvSpPr>
        <p:spPr>
          <a:xfrm>
            <a:off x="2568148" y="3437721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338BAB-DD7F-C5F9-03E6-2E3CA22E159A}"/>
              </a:ext>
            </a:extLst>
          </p:cNvPr>
          <p:cNvSpPr txBox="1"/>
          <p:nvPr/>
        </p:nvSpPr>
        <p:spPr>
          <a:xfrm>
            <a:off x="1524004" y="434014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G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F2A128-A0FE-7339-8255-61E9832816DF}"/>
              </a:ext>
            </a:extLst>
          </p:cNvPr>
          <p:cNvSpPr txBox="1"/>
          <p:nvPr/>
        </p:nvSpPr>
        <p:spPr>
          <a:xfrm>
            <a:off x="146226" y="372349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34988C-2CE1-D033-B43D-41E423E9AA62}"/>
              </a:ext>
            </a:extLst>
          </p:cNvPr>
          <p:cNvSpPr txBox="1"/>
          <p:nvPr/>
        </p:nvSpPr>
        <p:spPr>
          <a:xfrm>
            <a:off x="146224" y="3433622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44C0E-E06A-A815-377F-5F7632996264}"/>
              </a:ext>
            </a:extLst>
          </p:cNvPr>
          <p:cNvSpPr txBox="1"/>
          <p:nvPr/>
        </p:nvSpPr>
        <p:spPr>
          <a:xfrm>
            <a:off x="146219" y="317305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83DBC3-E563-32BD-4EF9-4BE3B3A87323}"/>
              </a:ext>
            </a:extLst>
          </p:cNvPr>
          <p:cNvCxnSpPr/>
          <p:nvPr/>
        </p:nvCxnSpPr>
        <p:spPr>
          <a:xfrm flipV="1">
            <a:off x="5663510" y="285267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402D28-26B4-E111-659E-D639E4FF103A}"/>
              </a:ext>
            </a:extLst>
          </p:cNvPr>
          <p:cNvCxnSpPr>
            <a:cxnSpLocks/>
          </p:cNvCxnSpPr>
          <p:nvPr/>
        </p:nvCxnSpPr>
        <p:spPr>
          <a:xfrm flipV="1">
            <a:off x="6046569" y="285267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B87A27-0713-1BEF-578F-D82B87DEE5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8601" y="3625643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BFB03-698B-652F-2954-44555204E02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8601" y="336615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259B41-C34E-B12C-1AB2-B3001F165A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8601" y="3131373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3D4557-E45C-A691-6BC0-7641E680AA36}"/>
              </a:ext>
            </a:extLst>
          </p:cNvPr>
          <p:cNvCxnSpPr>
            <a:cxnSpLocks/>
          </p:cNvCxnSpPr>
          <p:nvPr/>
        </p:nvCxnSpPr>
        <p:spPr>
          <a:xfrm>
            <a:off x="5951834" y="3917082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B573FE-F9CB-8ADA-A7C1-984B7FA61D2D}"/>
              </a:ext>
            </a:extLst>
          </p:cNvPr>
          <p:cNvCxnSpPr>
            <a:cxnSpLocks/>
          </p:cNvCxnSpPr>
          <p:nvPr/>
        </p:nvCxnSpPr>
        <p:spPr>
          <a:xfrm rot="15300000">
            <a:off x="6656169" y="3121073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0C581B-ABB4-03FC-B377-D4CDCB609FBE}"/>
              </a:ext>
            </a:extLst>
          </p:cNvPr>
          <p:cNvSpPr txBox="1"/>
          <p:nvPr/>
        </p:nvSpPr>
        <p:spPr>
          <a:xfrm>
            <a:off x="5457568" y="254992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B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F6006-5D18-171B-BC81-F04AFCD5CBE2}"/>
              </a:ext>
            </a:extLst>
          </p:cNvPr>
          <p:cNvSpPr txBox="1"/>
          <p:nvPr/>
        </p:nvSpPr>
        <p:spPr>
          <a:xfrm>
            <a:off x="5840627" y="2576351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7D8462-3EA0-398C-B50B-3E707E9AD6D9}"/>
              </a:ext>
            </a:extLst>
          </p:cNvPr>
          <p:cNvSpPr txBox="1"/>
          <p:nvPr/>
        </p:nvSpPr>
        <p:spPr>
          <a:xfrm rot="20700000">
            <a:off x="6787891" y="308897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E0B8E-A03B-8B46-9EE8-A8504B338E17}"/>
              </a:ext>
            </a:extLst>
          </p:cNvPr>
          <p:cNvSpPr txBox="1"/>
          <p:nvPr/>
        </p:nvSpPr>
        <p:spPr>
          <a:xfrm>
            <a:off x="5745892" y="434426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G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8849B-BBA5-3ADB-4417-18B3A0C36EA7}"/>
              </a:ext>
            </a:extLst>
          </p:cNvPr>
          <p:cNvSpPr txBox="1"/>
          <p:nvPr/>
        </p:nvSpPr>
        <p:spPr>
          <a:xfrm>
            <a:off x="4368114" y="372761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BFBF3E-0645-0909-2FA4-C66E3C0C3EA7}"/>
              </a:ext>
            </a:extLst>
          </p:cNvPr>
          <p:cNvSpPr txBox="1"/>
          <p:nvPr/>
        </p:nvSpPr>
        <p:spPr>
          <a:xfrm>
            <a:off x="4368112" y="3437738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0EB625-FE88-481F-429A-EC2FF343EA49}"/>
              </a:ext>
            </a:extLst>
          </p:cNvPr>
          <p:cNvSpPr txBox="1"/>
          <p:nvPr/>
        </p:nvSpPr>
        <p:spPr>
          <a:xfrm>
            <a:off x="4368107" y="317717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88FC2B-381B-7F90-38CF-2D4D94BDC871}"/>
              </a:ext>
            </a:extLst>
          </p:cNvPr>
          <p:cNvCxnSpPr>
            <a:cxnSpLocks/>
          </p:cNvCxnSpPr>
          <p:nvPr/>
        </p:nvCxnSpPr>
        <p:spPr>
          <a:xfrm flipV="1">
            <a:off x="10680343" y="1958859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641E49-221B-01B9-C6DF-74651D0B45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16517" y="2670051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B04774-E711-F84D-8F31-2659683A8E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16517" y="2435273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CCB454-D391-E71E-33C5-748BA61FBE2F}"/>
              </a:ext>
            </a:extLst>
          </p:cNvPr>
          <p:cNvCxnSpPr>
            <a:cxnSpLocks/>
          </p:cNvCxnSpPr>
          <p:nvPr/>
        </p:nvCxnSpPr>
        <p:spPr>
          <a:xfrm>
            <a:off x="10667988" y="3047984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F0F282-FC89-D64A-4B01-3E71F4029441}"/>
              </a:ext>
            </a:extLst>
          </p:cNvPr>
          <p:cNvCxnSpPr>
            <a:cxnSpLocks/>
          </p:cNvCxnSpPr>
          <p:nvPr/>
        </p:nvCxnSpPr>
        <p:spPr>
          <a:xfrm rot="15300000">
            <a:off x="11388799" y="2243737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43DEAF-4560-CC65-0505-3F293DF83D26}"/>
              </a:ext>
            </a:extLst>
          </p:cNvPr>
          <p:cNvSpPr txBox="1"/>
          <p:nvPr/>
        </p:nvSpPr>
        <p:spPr>
          <a:xfrm>
            <a:off x="10474401" y="1682539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L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0FB0A1-6346-E5C6-9469-F707F3BC2AF8}"/>
              </a:ext>
            </a:extLst>
          </p:cNvPr>
          <p:cNvSpPr txBox="1"/>
          <p:nvPr/>
        </p:nvSpPr>
        <p:spPr>
          <a:xfrm rot="20700000">
            <a:off x="11520521" y="2211634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504BA2-ED82-1AF5-70D5-DCED435253AF}"/>
              </a:ext>
            </a:extLst>
          </p:cNvPr>
          <p:cNvSpPr txBox="1"/>
          <p:nvPr/>
        </p:nvSpPr>
        <p:spPr>
          <a:xfrm>
            <a:off x="10462046" y="3475162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G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CF189D-13DA-344F-F08E-D436D2800FFC}"/>
              </a:ext>
            </a:extLst>
          </p:cNvPr>
          <p:cNvSpPr txBox="1"/>
          <p:nvPr/>
        </p:nvSpPr>
        <p:spPr>
          <a:xfrm>
            <a:off x="9076028" y="2741638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CB05C5-DFF5-B120-6D09-DB6F1B71B60F}"/>
              </a:ext>
            </a:extLst>
          </p:cNvPr>
          <p:cNvSpPr txBox="1"/>
          <p:nvPr/>
        </p:nvSpPr>
        <p:spPr>
          <a:xfrm>
            <a:off x="9076023" y="2481070"/>
            <a:ext cx="411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</a:t>
            </a:r>
            <a:r>
              <a:rPr lang="en-US" sz="1200" b="1" baseline="-25000" dirty="0">
                <a:solidFill>
                  <a:srgbClr val="FF0000"/>
                </a:solidFill>
              </a:rPr>
              <a:t>D</a:t>
            </a:r>
            <a:r>
              <a:rPr lang="en-US" sz="1200" b="1" baseline="-500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23AF2A-8C9A-49CD-FAB4-E593C20D9F33}"/>
              </a:ext>
            </a:extLst>
          </p:cNvPr>
          <p:cNvSpPr txBox="1"/>
          <p:nvPr/>
        </p:nvSpPr>
        <p:spPr>
          <a:xfrm>
            <a:off x="146219" y="69626"/>
            <a:ext cx="8371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Constant: m, g, </a:t>
            </a:r>
            <a:r>
              <a:rPr lang="en-US" dirty="0" err="1"/>
              <a:t>c</a:t>
            </a:r>
            <a:r>
              <a:rPr lang="en-US" baseline="-25000" dirty="0" err="1"/>
              <a:t>L</a:t>
            </a:r>
            <a:r>
              <a:rPr lang="en-US" dirty="0"/>
              <a:t>, </a:t>
            </a:r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n-US" dirty="0"/>
              <a:t>, </a:t>
            </a:r>
            <a:r>
              <a:rPr lang="el-GR" dirty="0"/>
              <a:t>ρ</a:t>
            </a:r>
            <a:r>
              <a:rPr lang="en-US" baseline="-25000" dirty="0"/>
              <a:t>w</a:t>
            </a:r>
            <a:r>
              <a:rPr lang="en-US" dirty="0"/>
              <a:t>, S, A</a:t>
            </a:r>
            <a:r>
              <a:rPr lang="en-US" baseline="-25000" dirty="0"/>
              <a:t>f</a:t>
            </a:r>
          </a:p>
          <a:p>
            <a:r>
              <a:rPr lang="en-US" dirty="0"/>
              <a:t>A</a:t>
            </a:r>
            <a:r>
              <a:rPr lang="en-US" baseline="-25000" dirty="0"/>
              <a:t>f</a:t>
            </a:r>
            <a:r>
              <a:rPr lang="en-US" baseline="-50000" dirty="0"/>
              <a:t>a</a:t>
            </a:r>
            <a:r>
              <a:rPr lang="en-US" dirty="0"/>
              <a:t>, A</a:t>
            </a:r>
            <a:r>
              <a:rPr lang="en-US" baseline="-25000" dirty="0"/>
              <a:t>f</a:t>
            </a:r>
            <a:r>
              <a:rPr lang="en-US" baseline="-50000" dirty="0"/>
              <a:t>w</a:t>
            </a:r>
            <a:r>
              <a:rPr lang="en-US" dirty="0"/>
              <a:t>,</a:t>
            </a:r>
            <a:r>
              <a:rPr lang="el-GR" dirty="0"/>
              <a:t>ν</a:t>
            </a:r>
            <a:r>
              <a:rPr lang="en-US" dirty="0"/>
              <a:t>, c</a:t>
            </a:r>
            <a:r>
              <a:rPr lang="en-US" baseline="-25000" dirty="0"/>
              <a:t>D</a:t>
            </a:r>
            <a:r>
              <a:rPr lang="en-US" baseline="-50000" dirty="0"/>
              <a:t>S</a:t>
            </a:r>
            <a:r>
              <a:rPr lang="en-US" dirty="0"/>
              <a:t>, c</a:t>
            </a:r>
            <a:r>
              <a:rPr lang="en-US" baseline="-25000" dirty="0"/>
              <a:t>D</a:t>
            </a:r>
            <a:r>
              <a:rPr lang="en-US" baseline="-50000" dirty="0"/>
              <a:t>f </a:t>
            </a:r>
            <a:r>
              <a:rPr lang="en-US" dirty="0"/>
              <a:t>, W, vary by time, but will be discretized by state</a:t>
            </a:r>
          </a:p>
          <a:p>
            <a:r>
              <a:rPr lang="en-US" dirty="0"/>
              <a:t>lift &amp; drag of the tail are small and vary on desired moment, so ignored</a:t>
            </a:r>
          </a:p>
          <a:p>
            <a:r>
              <a:rPr lang="en-US" dirty="0"/>
              <a:t>each state transition is instantaneous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93A40A-D0EB-CE63-F36D-68D7D49C47FD}"/>
              </a:ext>
            </a:extLst>
          </p:cNvPr>
          <p:cNvSpPr txBox="1"/>
          <p:nvPr/>
        </p:nvSpPr>
        <p:spPr>
          <a:xfrm>
            <a:off x="146220" y="1239260"/>
            <a:ext cx="158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L</a:t>
            </a:r>
            <a:r>
              <a:rPr lang="en-US" dirty="0"/>
              <a:t> = .5c</a:t>
            </a:r>
            <a:r>
              <a:rPr lang="en-US" baseline="-25000" dirty="0"/>
              <a:t>L</a:t>
            </a:r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baseline="30000" dirty="0"/>
              <a:t>2</a:t>
            </a:r>
            <a:r>
              <a:rPr lang="en-US" dirty="0"/>
              <a:t>S</a:t>
            </a:r>
          </a:p>
          <a:p>
            <a:r>
              <a:rPr lang="en-US" dirty="0"/>
              <a:t>F</a:t>
            </a:r>
            <a:r>
              <a:rPr lang="en-US" baseline="-25000" dirty="0"/>
              <a:t>B</a:t>
            </a:r>
            <a:r>
              <a:rPr lang="en-US" dirty="0"/>
              <a:t> = </a:t>
            </a:r>
            <a:r>
              <a:rPr lang="el-GR" dirty="0">
                <a:solidFill>
                  <a:srgbClr val="FF0000"/>
                </a:solidFill>
              </a:rPr>
              <a:t>ν</a:t>
            </a:r>
            <a:r>
              <a:rPr lang="en-US" dirty="0"/>
              <a:t>g</a:t>
            </a:r>
            <a:r>
              <a:rPr lang="el-GR" dirty="0"/>
              <a:t>ρ</a:t>
            </a:r>
            <a:r>
              <a:rPr lang="en-US" baseline="-25000" dirty="0"/>
              <a:t>w</a:t>
            </a:r>
          </a:p>
          <a:p>
            <a:r>
              <a:rPr lang="en-US" dirty="0"/>
              <a:t>F</a:t>
            </a:r>
            <a:r>
              <a:rPr lang="en-US" baseline="-25000" dirty="0"/>
              <a:t>G</a:t>
            </a:r>
            <a:r>
              <a:rPr lang="en-US" dirty="0"/>
              <a:t> = mg</a:t>
            </a:r>
          </a:p>
          <a:p>
            <a:r>
              <a:rPr lang="en-US" dirty="0"/>
              <a:t>F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T(V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8492A6-A16E-4229-1759-D009170EE8B6}"/>
              </a:ext>
            </a:extLst>
          </p:cNvPr>
          <p:cNvSpPr txBox="1"/>
          <p:nvPr/>
        </p:nvSpPr>
        <p:spPr>
          <a:xfrm>
            <a:off x="1729946" y="1248452"/>
            <a:ext cx="1812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D</a:t>
            </a:r>
            <a:r>
              <a:rPr lang="en-US" baseline="-50000" dirty="0"/>
              <a:t>S</a:t>
            </a:r>
            <a:r>
              <a:rPr lang="en-US" dirty="0"/>
              <a:t> = .5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baseline="-50000" dirty="0">
                <a:solidFill>
                  <a:srgbClr val="FF0000"/>
                </a:solidFill>
              </a:rPr>
              <a:t>S</a:t>
            </a:r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baseline="30000" dirty="0"/>
              <a:t>2</a:t>
            </a:r>
            <a:r>
              <a:rPr lang="en-US" dirty="0"/>
              <a:t>S</a:t>
            </a:r>
          </a:p>
          <a:p>
            <a:r>
              <a:rPr lang="en-US" dirty="0"/>
              <a:t>F</a:t>
            </a:r>
            <a:r>
              <a:rPr lang="en-US" baseline="-25000" dirty="0"/>
              <a:t>D</a:t>
            </a:r>
            <a:r>
              <a:rPr lang="en-US" baseline="-50000" dirty="0"/>
              <a:t>a</a:t>
            </a:r>
            <a:r>
              <a:rPr lang="en-US" dirty="0"/>
              <a:t> = .5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D</a:t>
            </a:r>
            <a:r>
              <a:rPr lang="en-US" baseline="-50000" dirty="0">
                <a:solidFill>
                  <a:srgbClr val="FF0000"/>
                </a:solidFill>
              </a:rPr>
              <a:t>f</a:t>
            </a:r>
            <a:r>
              <a:rPr lang="el-GR" dirty="0"/>
              <a:t>ρ</a:t>
            </a:r>
            <a:r>
              <a:rPr lang="en-US" baseline="-25000" dirty="0"/>
              <a:t>A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baseline="30000" dirty="0"/>
              <a:t>2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baseline="-50000" dirty="0">
                <a:solidFill>
                  <a:srgbClr val="FF0000"/>
                </a:solidFill>
              </a:rPr>
              <a:t>a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/>
              <a:t>F</a:t>
            </a:r>
            <a:r>
              <a:rPr lang="en-US" baseline="-25000" dirty="0"/>
              <a:t>D</a:t>
            </a:r>
            <a:r>
              <a:rPr lang="en-US" baseline="-50000" dirty="0"/>
              <a:t>w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baseline="-50000" dirty="0">
                <a:solidFill>
                  <a:srgbClr val="FF0000"/>
                </a:solidFill>
              </a:rPr>
              <a:t>w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baseline="30000" dirty="0"/>
              <a:t>2</a:t>
            </a:r>
          </a:p>
          <a:p>
            <a:r>
              <a:rPr lang="en-US" dirty="0"/>
              <a:t>A</a:t>
            </a:r>
            <a:r>
              <a:rPr lang="en-US" baseline="-25000" dirty="0"/>
              <a:t>f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baseline="-50000" dirty="0">
                <a:solidFill>
                  <a:srgbClr val="FF000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f</a:t>
            </a:r>
            <a:r>
              <a:rPr lang="en-US" baseline="-50000" dirty="0">
                <a:solidFill>
                  <a:srgbClr val="FF0000"/>
                </a:solidFill>
              </a:rPr>
              <a:t>w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992FF-5861-E2CF-6158-879674E243B3}"/>
              </a:ext>
            </a:extLst>
          </p:cNvPr>
          <p:cNvSpPr txBox="1"/>
          <p:nvPr/>
        </p:nvSpPr>
        <p:spPr>
          <a:xfrm>
            <a:off x="7257298" y="2663873"/>
            <a:ext cx="170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L</a:t>
            </a:r>
            <a:r>
              <a:rPr lang="en-US" dirty="0"/>
              <a:t> &gt; F</a:t>
            </a:r>
            <a:r>
              <a:rPr lang="en-US" baseline="-25000" dirty="0"/>
              <a:t>G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6B236A-2AD5-BB3F-E199-3024BD2AFFAD}"/>
              </a:ext>
            </a:extLst>
          </p:cNvPr>
          <p:cNvCxnSpPr>
            <a:cxnSpLocks/>
          </p:cNvCxnSpPr>
          <p:nvPr/>
        </p:nvCxnSpPr>
        <p:spPr>
          <a:xfrm flipV="1">
            <a:off x="7546562" y="2995696"/>
            <a:ext cx="1294235" cy="289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C4F7BA-4053-E536-017C-BD568AA4F1EC}"/>
              </a:ext>
            </a:extLst>
          </p:cNvPr>
          <p:cNvCxnSpPr>
            <a:cxnSpLocks/>
          </p:cNvCxnSpPr>
          <p:nvPr/>
        </p:nvCxnSpPr>
        <p:spPr>
          <a:xfrm>
            <a:off x="3004942" y="3237413"/>
            <a:ext cx="1093208" cy="67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49C629-5E0D-892A-0090-5550C30E921F}"/>
              </a:ext>
            </a:extLst>
          </p:cNvPr>
          <p:cNvSpPr txBox="1"/>
          <p:nvPr/>
        </p:nvSpPr>
        <p:spPr>
          <a:xfrm>
            <a:off x="2654601" y="2756047"/>
            <a:ext cx="170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baseline="-25000" dirty="0"/>
              <a:t>x</a:t>
            </a:r>
            <a:r>
              <a:rPr lang="en-US" dirty="0"/>
              <a:t> &gt; V</a:t>
            </a:r>
            <a:r>
              <a:rPr lang="en-US" baseline="-25000" dirty="0"/>
              <a:t>planing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59492F-643B-F1AF-4B59-B070593545B6}"/>
                  </a:ext>
                </a:extLst>
              </p:cNvPr>
              <p:cNvSpPr txBox="1"/>
              <p:nvPr/>
            </p:nvSpPr>
            <p:spPr>
              <a:xfrm>
                <a:off x="558103" y="4622805"/>
                <a:ext cx="2590803" cy="81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T</a:t>
                </a:r>
                <a:r>
                  <a:rPr lang="en-US" dirty="0"/>
                  <a:t> 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S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a 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w</a:t>
                </a:r>
                <a:r>
                  <a:rPr lang="en-US" dirty="0"/>
                  <a:t> 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some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f 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59492F-643B-F1AF-4B59-B0705935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3" y="4622805"/>
                <a:ext cx="2590803" cy="813171"/>
              </a:xfrm>
              <a:prstGeom prst="rect">
                <a:avLst/>
              </a:prstGeom>
              <a:blipFill>
                <a:blip r:embed="rId4"/>
                <a:stretch>
                  <a:fillRect l="-2118" b="-15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912C99D7-153D-D087-F9F0-66B574079CDA}"/>
              </a:ext>
            </a:extLst>
          </p:cNvPr>
          <p:cNvSpPr txBox="1"/>
          <p:nvPr/>
        </p:nvSpPr>
        <p:spPr>
          <a:xfrm>
            <a:off x="558103" y="5435533"/>
            <a:ext cx="259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L</a:t>
            </a:r>
            <a:r>
              <a:rPr lang="en-US" dirty="0"/>
              <a:t> + F</a:t>
            </a:r>
            <a:r>
              <a:rPr lang="en-US" baseline="-25000" dirty="0"/>
              <a:t>B</a:t>
            </a:r>
            <a:r>
              <a:rPr lang="en-US" dirty="0"/>
              <a:t>- F</a:t>
            </a:r>
            <a:r>
              <a:rPr lang="en-US" baseline="-25000" dirty="0"/>
              <a:t>G</a:t>
            </a:r>
            <a:r>
              <a:rPr lang="en-US" baseline="-50000" dirty="0"/>
              <a:t> </a:t>
            </a:r>
            <a:r>
              <a:rPr lang="en-US" dirty="0"/>
              <a:t>= 0</a:t>
            </a:r>
          </a:p>
          <a:p>
            <a:r>
              <a:rPr lang="en-US" dirty="0"/>
              <a:t>some </a:t>
            </a:r>
            <a:r>
              <a:rPr lang="el-GR" dirty="0">
                <a:solidFill>
                  <a:srgbClr val="FF0000"/>
                </a:solidFill>
              </a:rPr>
              <a:t>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(not needed)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8B5996-0714-F1A3-51AD-0FC04E09732D}"/>
                  </a:ext>
                </a:extLst>
              </p:cNvPr>
              <p:cNvSpPr txBox="1"/>
              <p:nvPr/>
            </p:nvSpPr>
            <p:spPr>
              <a:xfrm>
                <a:off x="4545225" y="4561322"/>
                <a:ext cx="2590803" cy="81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T</a:t>
                </a:r>
                <a:r>
                  <a:rPr lang="en-US" dirty="0"/>
                  <a:t> 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S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a 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w</a:t>
                </a:r>
                <a:r>
                  <a:rPr lang="en-US" dirty="0"/>
                  <a:t> 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some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f 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f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w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W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88B5996-0714-F1A3-51AD-0FC04E09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225" y="4561322"/>
                <a:ext cx="2590803" cy="813171"/>
              </a:xfrm>
              <a:prstGeom prst="rect">
                <a:avLst/>
              </a:prstGeom>
              <a:blipFill>
                <a:blip r:embed="rId5"/>
                <a:stretch>
                  <a:fillRect l="-2118" b="-15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9039B19-0515-E2AC-02C0-9DFB9263C5BA}"/>
              </a:ext>
            </a:extLst>
          </p:cNvPr>
          <p:cNvSpPr txBox="1"/>
          <p:nvPr/>
        </p:nvSpPr>
        <p:spPr>
          <a:xfrm>
            <a:off x="4545225" y="5374050"/>
            <a:ext cx="259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L</a:t>
            </a:r>
            <a:r>
              <a:rPr lang="en-US" dirty="0"/>
              <a:t> + F</a:t>
            </a:r>
            <a:r>
              <a:rPr lang="en-US" baseline="-25000" dirty="0"/>
              <a:t>B</a:t>
            </a:r>
            <a:r>
              <a:rPr lang="en-US" dirty="0"/>
              <a:t>- F</a:t>
            </a:r>
            <a:r>
              <a:rPr lang="en-US" baseline="-25000" dirty="0"/>
              <a:t>G</a:t>
            </a:r>
            <a:r>
              <a:rPr lang="en-US" baseline="-50000" dirty="0"/>
              <a:t> </a:t>
            </a:r>
            <a:r>
              <a:rPr lang="en-US" dirty="0"/>
              <a:t>= 0</a:t>
            </a:r>
          </a:p>
          <a:p>
            <a:r>
              <a:rPr lang="en-US" dirty="0"/>
              <a:t>some </a:t>
            </a:r>
            <a:r>
              <a:rPr lang="el-GR" dirty="0">
                <a:solidFill>
                  <a:srgbClr val="FF0000"/>
                </a:solidFill>
              </a:rPr>
              <a:t>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(not needed)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05A964-AD56-946E-B685-7BFF1C7E498A}"/>
                  </a:ext>
                </a:extLst>
              </p:cNvPr>
              <p:cNvSpPr txBox="1"/>
              <p:nvPr/>
            </p:nvSpPr>
            <p:spPr>
              <a:xfrm>
                <a:off x="9043094" y="4560879"/>
                <a:ext cx="2590803" cy="81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T</a:t>
                </a:r>
                <a:r>
                  <a:rPr lang="en-US" dirty="0"/>
                  <a:t> 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S</a:t>
                </a:r>
                <a:r>
                  <a:rPr lang="en-US" dirty="0"/>
                  <a:t>- F</a:t>
                </a:r>
                <a:r>
                  <a:rPr lang="en-US" baseline="-25000" dirty="0"/>
                  <a:t>D</a:t>
                </a:r>
                <a:r>
                  <a:rPr lang="en-US" baseline="-50000" dirty="0"/>
                  <a:t>a </a:t>
                </a:r>
                <a:r>
                  <a:rPr lang="en-US" dirty="0"/>
                  <a:t>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some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D</a:t>
                </a:r>
                <a:r>
                  <a:rPr lang="en-US" baseline="-50000" dirty="0">
                    <a:solidFill>
                      <a:srgbClr val="FF0000"/>
                    </a:solidFill>
                  </a:rPr>
                  <a:t>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05A964-AD56-946E-B685-7BFF1C7E4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094" y="4560879"/>
                <a:ext cx="2590803" cy="813171"/>
              </a:xfrm>
              <a:prstGeom prst="rect">
                <a:avLst/>
              </a:prstGeom>
              <a:blipFill>
                <a:blip r:embed="rId6"/>
                <a:stretch>
                  <a:fillRect l="-1882" b="-15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BD6632-436D-057A-7F92-192F3C0A7451}"/>
                  </a:ext>
                </a:extLst>
              </p:cNvPr>
              <p:cNvSpPr txBox="1"/>
              <p:nvPr/>
            </p:nvSpPr>
            <p:spPr>
              <a:xfrm>
                <a:off x="9043094" y="5373607"/>
                <a:ext cx="2590803" cy="53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L</a:t>
                </a:r>
                <a:r>
                  <a:rPr lang="en-US" dirty="0"/>
                  <a:t> - F</a:t>
                </a:r>
                <a:r>
                  <a:rPr lang="en-US" baseline="-25000" dirty="0"/>
                  <a:t>G</a:t>
                </a:r>
                <a:r>
                  <a:rPr lang="en-US" baseline="-50000" dirty="0"/>
                  <a:t> </a:t>
                </a:r>
                <a:r>
                  <a:rPr lang="en-US" dirty="0"/>
                  <a:t>=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bg1"/>
                            </a:solidFill>
                          </a:rPr>
                          <m:t>dt</m:t>
                        </m:r>
                        <m:r>
                          <m:rPr>
                            <m:nor/>
                          </m:rPr>
                          <a:rPr lang="en-US" b="0" i="0" baseline="30000" smtClean="0">
                            <a:solidFill>
                              <a:schemeClr val="bg1"/>
                            </a:solidFill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BD6632-436D-057A-7F92-192F3C0A7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094" y="5373607"/>
                <a:ext cx="2590803" cy="536172"/>
              </a:xfrm>
              <a:prstGeom prst="rect">
                <a:avLst/>
              </a:prstGeom>
              <a:blipFill>
                <a:blip r:embed="rId7"/>
                <a:stretch>
                  <a:fillRect l="-1882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FDED5C9-F00D-7F2E-1B6A-4001D5E30545}"/>
              </a:ext>
            </a:extLst>
          </p:cNvPr>
          <p:cNvCxnSpPr>
            <a:cxnSpLocks/>
          </p:cNvCxnSpPr>
          <p:nvPr/>
        </p:nvCxnSpPr>
        <p:spPr>
          <a:xfrm>
            <a:off x="1729946" y="6460222"/>
            <a:ext cx="6548292" cy="0"/>
          </a:xfrm>
          <a:prstGeom prst="line">
            <a:avLst/>
          </a:prstGeom>
          <a:ln w="3810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191887-6006-9576-A6E9-DFAE9A9E0297}"/>
              </a:ext>
            </a:extLst>
          </p:cNvPr>
          <p:cNvCxnSpPr>
            <a:cxnSpLocks/>
          </p:cNvCxnSpPr>
          <p:nvPr/>
        </p:nvCxnSpPr>
        <p:spPr>
          <a:xfrm>
            <a:off x="1729946" y="6662049"/>
            <a:ext cx="10142466" cy="0"/>
          </a:xfrm>
          <a:prstGeom prst="line">
            <a:avLst/>
          </a:prstGeom>
          <a:ln w="3810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Free Image on Pixabay - Fir, Evergreen, Trees, Silhouette | Silhouette clip  art, Pine tree silhouette, Tree silhouette">
            <a:extLst>
              <a:ext uri="{FF2B5EF4-FFF2-40B4-BE49-F238E27FC236}">
                <a16:creationId xmlns:a16="http://schemas.microsoft.com/office/drawing/2014/main" id="{AFD74AF6-788B-B645-2597-E8B378455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825" y="2647271"/>
            <a:ext cx="639175" cy="110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E5C90FA-0314-6485-9D8D-D81757122772}"/>
              </a:ext>
            </a:extLst>
          </p:cNvPr>
          <p:cNvSpPr/>
          <p:nvPr/>
        </p:nvSpPr>
        <p:spPr>
          <a:xfrm>
            <a:off x="11609608" y="3752162"/>
            <a:ext cx="582392" cy="3109330"/>
          </a:xfrm>
          <a:prstGeom prst="rect">
            <a:avLst/>
          </a:prstGeom>
          <a:solidFill>
            <a:srgbClr val="6633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447EDB-DBFD-3C66-F5E1-D3F24E1F3BC9}"/>
              </a:ext>
            </a:extLst>
          </p:cNvPr>
          <p:cNvSpPr txBox="1"/>
          <p:nvPr/>
        </p:nvSpPr>
        <p:spPr>
          <a:xfrm>
            <a:off x="7933286" y="6042182"/>
            <a:ext cx="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liftoff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BC9486-5F9C-3090-C447-1641718633F7}"/>
              </a:ext>
            </a:extLst>
          </p:cNvPr>
          <p:cNvSpPr txBox="1"/>
          <p:nvPr/>
        </p:nvSpPr>
        <p:spPr>
          <a:xfrm>
            <a:off x="11527460" y="6251326"/>
            <a:ext cx="68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r>
              <a:rPr lang="en-US" baseline="-25000" dirty="0"/>
              <a:t>50’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936626-518B-0718-0305-FB874784FDAE}"/>
              </a:ext>
            </a:extLst>
          </p:cNvPr>
          <p:cNvSpPr txBox="1"/>
          <p:nvPr/>
        </p:nvSpPr>
        <p:spPr>
          <a:xfrm>
            <a:off x="8935744" y="6292717"/>
            <a:ext cx="23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does F</a:t>
            </a:r>
            <a:r>
              <a:rPr lang="en-US" baseline="-25000" dirty="0"/>
              <a:t>T</a:t>
            </a:r>
            <a:r>
              <a:rPr lang="en-US" dirty="0"/>
              <a:t> affect x?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101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Amira Malik</dc:creator>
  <cp:lastModifiedBy>Amira Malik</cp:lastModifiedBy>
  <cp:revision>6</cp:revision>
  <dcterms:created xsi:type="dcterms:W3CDTF">2022-11-25T22:14:51Z</dcterms:created>
  <dcterms:modified xsi:type="dcterms:W3CDTF">2022-11-26T06:01:31Z</dcterms:modified>
</cp:coreProperties>
</file>