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258" r:id="rId3"/>
    <p:sldId id="259" r:id="rId4"/>
    <p:sldId id="261" r:id="rId5"/>
    <p:sldId id="260" r:id="rId6"/>
    <p:sldId id="266" r:id="rId7"/>
    <p:sldId id="275" r:id="rId8"/>
    <p:sldId id="263" r:id="rId9"/>
    <p:sldId id="262" r:id="rId10"/>
    <p:sldId id="273" r:id="rId11"/>
    <p:sldId id="265" r:id="rId12"/>
    <p:sldId id="264" r:id="rId13"/>
    <p:sldId id="270" r:id="rId14"/>
    <p:sldId id="274" r:id="rId15"/>
    <p:sldId id="272" r:id="rId1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AD31"/>
    <a:srgbClr val="46962A"/>
    <a:srgbClr val="F0FEFD"/>
    <a:srgbClr val="E6FEFC"/>
    <a:srgbClr val="FBEFFA"/>
    <a:srgbClr val="F9E7F7"/>
    <a:srgbClr val="FBE3D6"/>
    <a:srgbClr val="F3EB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78726-DFC8-41A2-B41B-D9666C2D4D39}" type="datetimeFigureOut">
              <a:rPr lang="en-IL" smtClean="0"/>
              <a:t>05/22/2024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F1D13-8504-4BC0-A978-756DC5FDF7B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547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זייד 1:00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1D13-8504-4BC0-A978-756DC5FDF7BB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3240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זייד 8:00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1D13-8504-4BC0-A978-756DC5FDF7BB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0941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זייד -8:45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1D13-8504-4BC0-A978-756DC5FDF7BB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4163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אמיר 10:15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1D13-8504-4BC0-A978-756DC5FDF7BB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8537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אמיר- 11:00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1D13-8504-4BC0-A978-756DC5FDF7BB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988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זייד 01:45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1D13-8504-4BC0-A978-756DC5FDF7BB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857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אמיר 2:45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1D13-8504-4BC0-A978-756DC5FDF7BB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7462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אמיר 3:45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1D13-8504-4BC0-A978-756DC5FDF7BB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454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אמיר 4:15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1D13-8504-4BC0-A978-756DC5FDF7BB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2923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זייד 5:00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1D13-8504-4BC0-A978-756DC5FDF7BB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049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זייד5:30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1D13-8504-4BC0-A978-756DC5FDF7BB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711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18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I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I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𝐶</m:t>
                      </m:r>
                    </m:oMath>
                  </m:oMathPara>
                </a14:m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I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I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I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𝑜𝑐</m:t>
                          </m:r>
                        </m:sub>
                      </m:sSub>
                    </m:oMath>
                  </m:oMathPara>
                </a14:m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IL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𝑅_0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𝑅_1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𝐶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𝐼_1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𝐼_𝐶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𝐼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+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+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+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−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−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−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𝑈_𝑜𝑐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𝐴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𝑈_𝐿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+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−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1D13-8504-4BC0-A978-756DC5FDF7BB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944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e-IL" dirty="0"/>
                  <a:t>זייד 7:00</a:t>
                </a:r>
                <a:endParaRPr lang="en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𝑅_0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𝑅_1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𝐶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𝐼_1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𝐼_𝐶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𝐼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+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+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+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−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−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−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𝑈_𝑜𝑐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𝐴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𝑈_𝐿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+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L" sz="18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−</a:t>
                </a:r>
                <a:endParaRPr lang="en-I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1D13-8504-4BC0-A978-756DC5FDF7BB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991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CF158F-EE64-184D-9BD6-FAB2E2D688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09FCE26-4FF3-6B1A-E506-603A4924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L"/>
              <a:t>20/05/2024</a:t>
            </a:r>
            <a:endParaRPr lang="en-IL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F35CE2-62AE-A798-44A7-6E2AE669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7254F5C-0189-42E6-AB13-ECD8CC31CA0C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225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8154-A7C8-CD3F-9CFC-FEF48535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9DB01-6D3C-A332-A3C8-5F9EB462A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F7145-C954-5130-6D71-BC67535E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20/05/2024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40A0-8AA5-841E-670E-ACAF32D6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E6A00-9E7D-2E26-14F5-4B67E7DB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F5C-0189-42E6-AB13-ECD8CC31CA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643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64E7C-D062-BAAC-6EFB-0F7211FA8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B2DD7-B7EE-D73D-BADE-E508523A0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F3DBC-B55C-5CC8-224A-45AEF075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20/05/2024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9973C-AC1C-6F7E-9704-30743F02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FCC8F-5512-AFAE-4EFC-3F1D740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F5C-0189-42E6-AB13-ECD8CC31CA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5232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4B50-1A2B-03F9-E96A-A769625B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6DF2-3AB0-ADDB-10D2-A018AD70A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805FC-11A3-54E0-72B3-81A0CAF5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20/05/2024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F686A-0B7E-7B37-A9EF-7D169EBB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B95B-C914-61C8-02B6-E6C9D980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F5C-0189-42E6-AB13-ECD8CC31CA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623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AE5D-AA25-EA6E-AA67-0D464563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24C8E-28B2-EB1C-394F-B85AA074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83D47-4024-43E3-619D-CE8FD400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20/05/2024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9EB3C-E62E-3C33-B95E-43B7734F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D5989-83F9-8221-29B7-12E85EEF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F5C-0189-42E6-AB13-ECD8CC31CA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283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7D72-2646-68E9-0395-2F9A0E66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77D5-B83D-16A3-2C29-F44354BF6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F5DE3-16AF-5BF0-A10E-5CE310334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04DC1-F8EE-1C07-5454-62AA8A64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20/05/2024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F51EB-DB09-1EB4-5259-3911664B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8F8CD-4AF2-67E8-96AC-8890DC1F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F5C-0189-42E6-AB13-ECD8CC31CA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083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20BF-765F-177C-E6F6-E94119B6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464F6-C37F-ADF3-15CC-E0840407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1EBBE-0FAF-AD8E-C0F6-84214087C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51EBD-C663-5FD8-0095-D3FC78749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4080D-C76F-2021-707E-3A0F32A02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01FD1-E466-2C59-DB6F-7E44A4C4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20/05/2024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1F4FE-8352-C55C-ED37-4FA7EB62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60255-A944-B630-75EB-F788C048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F5C-0189-42E6-AB13-ECD8CC31CA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287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4EE992-2BCC-BE91-9D40-E5182668C1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76200"/>
            <a:ext cx="2925420" cy="66673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FACB2A7-265D-2363-A5E8-C0C674F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L"/>
              <a:t>20/05/2024</a:t>
            </a:r>
            <a:endParaRPr lang="en-IL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C6F1ED6-038F-8C0A-5E3F-ABB6042F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0E57B75-84AD-946F-D028-E7FC8298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F5C-0189-42E6-AB13-ECD8CC31CA0C}" type="slidenum">
              <a:rPr lang="en-IL" smtClean="0"/>
              <a:t>‹#›</a:t>
            </a:fld>
            <a:endParaRPr lang="en-IL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4F45EB0-B739-F385-55D5-0A09E85A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774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B44A8-FD35-2273-C562-19430526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20/05/2024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BF123-6665-B1FB-DDD5-FBD264BF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A8E9E-F603-9DC2-C616-1A642D64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F5C-0189-42E6-AB13-ECD8CC31CA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534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D6CC-9D93-DDB1-2664-F9A10CD5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0A4AA-BC0E-079E-A039-6147B8AD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D154B-DA70-8628-8F3F-3F75ECED0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4C3B6-F375-B96B-8DA8-A814D2C2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20/05/2024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B1506-E721-1E94-A54E-992AA948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40E41-8468-256A-88FC-6840DB83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F5C-0189-42E6-AB13-ECD8CC31CA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940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4106-DD02-9241-7279-32425497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E15B5-C037-763B-BBA5-41E60A7A8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B577F-5628-83D1-CD6F-D61C1932E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D088-FA82-197C-BBAB-46393D53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20/05/2024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328CB-4FF3-809E-246A-3A3B8F6D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20C4E-B1E0-9F0A-8E83-E98F2439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F5C-0189-42E6-AB13-ECD8CC31CA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050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735B4-ECC5-2F53-EA26-3DA3CD978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IL"/>
              <a:t>20/05/2024</a:t>
            </a:r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FEECA-7670-7F32-25CA-78EE1BD89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E3865-923E-632C-C358-9C5CD5033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7254F5C-0189-42E6-AB13-ECD8CC31CA0C}" type="slidenum">
              <a:rPr lang="en-IL" smtClean="0"/>
              <a:pPr/>
              <a:t>‹#›</a:t>
            </a:fld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5C47A-1623-F07F-A35D-DD2386B63BC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5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5/22/2024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D51F6A-B530-63E6-7086-BF235D5C0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99" t="29028" r="14001" b="35000"/>
          <a:stretch/>
        </p:blipFill>
        <p:spPr>
          <a:xfrm>
            <a:off x="6838950" y="3998952"/>
            <a:ext cx="4514850" cy="24669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0157B0-C81E-2898-5019-555A5B6B1FE4}"/>
              </a:ext>
            </a:extLst>
          </p:cNvPr>
          <p:cNvSpPr/>
          <p:nvPr/>
        </p:nvSpPr>
        <p:spPr>
          <a:xfrm>
            <a:off x="1730129" y="1381721"/>
            <a:ext cx="89514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rtl="1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שיערוך מצב טעינת סוללה (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</a:t>
            </a:r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75F58C-087F-7187-27D1-EDCADE0C6295}"/>
              </a:ext>
            </a:extLst>
          </p:cNvPr>
          <p:cNvSpPr/>
          <p:nvPr/>
        </p:nvSpPr>
        <p:spPr>
          <a:xfrm>
            <a:off x="5124419" y="2305051"/>
            <a:ext cx="194316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rtl="1"/>
            <a:r>
              <a:rPr lang="he-IL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מצגת אמצע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170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30EAC3-6194-8C94-E5A1-27B265258A85}"/>
              </a:ext>
            </a:extLst>
          </p:cNvPr>
          <p:cNvSpPr/>
          <p:nvPr/>
        </p:nvSpPr>
        <p:spPr>
          <a:xfrm>
            <a:off x="329529" y="1454672"/>
            <a:ext cx="11565272" cy="1120025"/>
          </a:xfrm>
          <a:prstGeom prst="roundRect">
            <a:avLst/>
          </a:prstGeom>
          <a:solidFill>
            <a:schemeClr val="bg1">
              <a:lumMod val="65000"/>
              <a:alpha val="1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1"/>
            <a:endParaRPr lang="en-IL" sz="2400" b="1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0842A-980C-5F27-319D-51CB11FE7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10249"/>
            <a:ext cx="3017520" cy="6017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B8880D-72A7-9906-7936-0ECF906714F8}"/>
              </a:ext>
            </a:extLst>
          </p:cNvPr>
          <p:cNvSpPr/>
          <p:nvPr/>
        </p:nvSpPr>
        <p:spPr>
          <a:xfrm>
            <a:off x="4645122" y="711986"/>
            <a:ext cx="365035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rtl="1"/>
            <a:r>
              <a:rPr lang="he-IL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תוצרי הפרויקט – עד כה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43804-D4A4-24CF-9D8A-A783DF4A8D51}"/>
              </a:ext>
            </a:extLst>
          </p:cNvPr>
          <p:cNvSpPr txBox="1"/>
          <p:nvPr/>
        </p:nvSpPr>
        <p:spPr>
          <a:xfrm>
            <a:off x="610924" y="1454672"/>
            <a:ext cx="11005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u="sng" dirty="0" err="1"/>
              <a:t>קוונטיזציה</a:t>
            </a:r>
            <a:r>
              <a:rPr lang="he-IL" u="sng" dirty="0"/>
              <a:t> של משוואת המצב:</a:t>
            </a:r>
          </a:p>
          <a:p>
            <a:pPr algn="r" rtl="1"/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algn="r" rtl="1"/>
            <a:br>
              <a:rPr lang="en-US" dirty="0"/>
            </a:b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7A1BC0-0ED0-6529-3048-C70C6B7E09C3}"/>
                  </a:ext>
                </a:extLst>
              </p:cNvPr>
              <p:cNvSpPr txBox="1"/>
              <p:nvPr/>
            </p:nvSpPr>
            <p:spPr>
              <a:xfrm>
                <a:off x="8971508" y="1950466"/>
                <a:ext cx="2567470" cy="665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IL" sz="11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ctrlPr>
                            <a:rPr lang="en-IL" sz="1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100" b="1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𝑨</m:t>
                      </m:r>
                      <m:r>
                        <a:rPr lang="en-US" sz="1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ctrlPr>
                            <a:rPr lang="en-IL" sz="1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100" b="1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𝑩</m:t>
                      </m:r>
                      <m:r>
                        <a:rPr lang="en-US" sz="1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𝑈</m:t>
                      </m:r>
                      <m:d>
                        <m:dPr>
                          <m:ctrlPr>
                            <a:rPr lang="en-IL" sz="1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he-IL" sz="11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𝑌</m:t>
                      </m:r>
                      <m:d>
                        <m:dPr>
                          <m:ctrlPr>
                            <a:rPr lang="en-IL" sz="1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1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𝑪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ctrlPr>
                            <a:rPr lang="en-IL" sz="1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1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𝑫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𝑈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IL" sz="11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7A1BC0-0ED0-6529-3048-C70C6B7E0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508" y="1950466"/>
                <a:ext cx="2567470" cy="6655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46EEF0-4D34-DE2C-305E-36825A734B0E}"/>
                  </a:ext>
                </a:extLst>
              </p:cNvPr>
              <p:cNvSpPr txBox="1"/>
              <p:nvPr/>
            </p:nvSpPr>
            <p:spPr>
              <a:xfrm>
                <a:off x="4921437" y="1872982"/>
                <a:ext cx="34295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IL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100" b="1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IL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100" b="1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e-IL" sz="1100" dirty="0"/>
              </a:p>
              <a:p>
                <a:pPr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IL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100" b="1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IL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1" i="1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1100" b="1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46EEF0-4D34-DE2C-305E-36825A734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437" y="1872982"/>
                <a:ext cx="3429564" cy="6001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12207D-027B-3372-3210-BF707CF02B53}"/>
                  </a:ext>
                </a:extLst>
              </p:cNvPr>
              <p:cNvSpPr txBox="1"/>
              <p:nvPr/>
            </p:nvSpPr>
            <p:spPr>
              <a:xfrm>
                <a:off x="575945" y="1944620"/>
                <a:ext cx="3767620" cy="51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sz="11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100" b="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L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𝐴𝑇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IL" sz="1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1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L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L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𝐴𝑇</m:t>
                              </m:r>
                            </m:sup>
                          </m:sSup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p>
                        <m:sSupPr>
                          <m:ctrlPr>
                            <a:rPr lang="en-IL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100" b="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IL" sz="1100" dirty="0"/>
              </a:p>
              <a:p>
                <a:pPr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12207D-027B-3372-3210-BF707CF02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45" y="1944620"/>
                <a:ext cx="3767620" cy="515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697281-B8D0-931D-0A21-902E7CD2EF5D}"/>
              </a:ext>
            </a:extLst>
          </p:cNvPr>
          <p:cNvCxnSpPr>
            <a:cxnSpLocks/>
          </p:cNvCxnSpPr>
          <p:nvPr/>
        </p:nvCxnSpPr>
        <p:spPr>
          <a:xfrm flipH="1">
            <a:off x="8372746" y="2231330"/>
            <a:ext cx="50500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8BE93D-D136-DF72-ED8F-82B79341C1E4}"/>
                  </a:ext>
                </a:extLst>
              </p:cNvPr>
              <p:cNvSpPr txBox="1"/>
              <p:nvPr/>
            </p:nvSpPr>
            <p:spPr>
              <a:xfrm>
                <a:off x="4300930" y="1970816"/>
                <a:ext cx="743674" cy="368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1"/>
                <a14:m>
                  <m:oMath xmlns:m="http://schemas.openxmlformats.org/officeDocument/2006/math">
                    <m:r>
                      <a:rPr lang="he-IL" sz="1600" b="1" i="1" smtClean="0">
                        <a:latin typeface="Cambria Math" panose="02040503050406030204" pitchFamily="18" charset="0"/>
                      </a:rPr>
                      <m:t>כאשר</m:t>
                    </m:r>
                  </m:oMath>
                </a14:m>
                <a:r>
                  <a:rPr lang="he-IL" sz="1600" b="1" dirty="0"/>
                  <a:t>:</a:t>
                </a:r>
                <a:endParaRPr lang="en-IL" sz="16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8BE93D-D136-DF72-ED8F-82B79341C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930" y="1970816"/>
                <a:ext cx="743674" cy="368627"/>
              </a:xfrm>
              <a:prstGeom prst="rect">
                <a:avLst/>
              </a:prstGeom>
              <a:blipFill>
                <a:blip r:embed="rId7"/>
                <a:stretch>
                  <a:fillRect l="-4918" b="-180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459DDD5-42F4-EAC5-9B32-8E64D69A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20/05/2024</a:t>
            </a:r>
            <a:endParaRPr lang="en-IL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FEBEAFA-94FD-610E-A0EE-73EB54A0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F5C-0189-42E6-AB13-ECD8CC31CA0C}" type="slidenum">
              <a:rPr lang="en-IL" smtClean="0"/>
              <a:t>10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8082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EAEB31-E14C-B00B-B7E6-D66B6CAA96A8}"/>
              </a:ext>
            </a:extLst>
          </p:cNvPr>
          <p:cNvSpPr/>
          <p:nvPr/>
        </p:nvSpPr>
        <p:spPr>
          <a:xfrm>
            <a:off x="313364" y="5007778"/>
            <a:ext cx="5782636" cy="16825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1"/>
            <a:endParaRPr lang="en-IL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7194956-D625-D1C4-3705-DD589AAEB50C}"/>
              </a:ext>
            </a:extLst>
          </p:cNvPr>
          <p:cNvSpPr/>
          <p:nvPr/>
        </p:nvSpPr>
        <p:spPr>
          <a:xfrm>
            <a:off x="6096000" y="5007778"/>
            <a:ext cx="5782636" cy="16825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1"/>
            <a:endParaRPr lang="en-IL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43804-D4A4-24CF-9D8A-A783DF4A8D51}"/>
              </a:ext>
            </a:extLst>
          </p:cNvPr>
          <p:cNvSpPr txBox="1"/>
          <p:nvPr/>
        </p:nvSpPr>
        <p:spPr>
          <a:xfrm>
            <a:off x="610924" y="1454672"/>
            <a:ext cx="1100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u="sng" dirty="0"/>
              <a:t>משוואת מצב – מודל </a:t>
            </a:r>
            <a:r>
              <a:rPr lang="en-US" u="sng" dirty="0" err="1"/>
              <a:t>Rint</a:t>
            </a:r>
            <a:r>
              <a:rPr lang="he-IL" u="sng" dirty="0"/>
              <a:t>:</a:t>
            </a:r>
            <a:r>
              <a:rPr lang="he-IL" dirty="0"/>
              <a:t>                                משוואת מצב                                    </a:t>
            </a:r>
            <a:r>
              <a:rPr lang="en-US" dirty="0"/>
              <a:t>    </a:t>
            </a:r>
            <a:r>
              <a:rPr lang="he-IL" dirty="0"/>
              <a:t>        משוואת מוצא</a:t>
            </a:r>
            <a:endParaRPr lang="en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B8880D-72A7-9906-7936-0ECF906714F8}"/>
              </a:ext>
            </a:extLst>
          </p:cNvPr>
          <p:cNvSpPr/>
          <p:nvPr/>
        </p:nvSpPr>
        <p:spPr>
          <a:xfrm>
            <a:off x="4645122" y="711986"/>
            <a:ext cx="365035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rtl="1"/>
            <a:r>
              <a:rPr lang="he-IL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תוצרי הפרויקט – עד כה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7A119A-E973-FF44-934D-ECFF2F7304E0}"/>
                  </a:ext>
                </a:extLst>
              </p:cNvPr>
              <p:cNvSpPr txBox="1"/>
              <p:nvPr/>
            </p:nvSpPr>
            <p:spPr>
              <a:xfrm>
                <a:off x="8080954" y="5804442"/>
                <a:ext cx="1812727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11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1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IL" sz="1100" b="1" i="1">
                              <a:latin typeface="Cambria Math" panose="02040503050406030204" pitchFamily="18" charset="0"/>
                            </a:rPr>
                            <m:t>𝒐𝒄</m:t>
                          </m:r>
                        </m:sub>
                      </m:sSub>
                      <m:d>
                        <m:dPr>
                          <m:ctrlPr>
                            <a:rPr lang="en-IL" sz="11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L" sz="1100" b="1" i="1">
                              <a:latin typeface="Cambria Math" panose="02040503050406030204" pitchFamily="18" charset="0"/>
                            </a:rPr>
                            <m:t>𝑺𝒐𝑪</m:t>
                          </m:r>
                        </m:e>
                      </m:d>
                      <m:r>
                        <a:rPr lang="en-IL" sz="11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IL" sz="1100" b="1" i="1">
                          <a:latin typeface="Cambria Math" panose="02040503050406030204" pitchFamily="18" charset="0"/>
                        </a:rPr>
                        <m:t>𝑺𝒐𝑪</m:t>
                      </m:r>
                      <m:r>
                        <a:rPr lang="en-US" sz="11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IL" sz="1100" b="1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L" sz="11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7A119A-E973-FF44-934D-ECFF2F730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954" y="5804442"/>
                <a:ext cx="1812727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6126CC9-A7EB-D45B-38B6-7DCD03E6DC2A}"/>
                  </a:ext>
                </a:extLst>
              </p:cNvPr>
              <p:cNvSpPr txBox="1"/>
              <p:nvPr/>
            </p:nvSpPr>
            <p:spPr>
              <a:xfrm>
                <a:off x="1161096" y="5752268"/>
                <a:ext cx="3895726" cy="265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IL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𝒐𝒄</m:t>
                          </m:r>
                        </m:sub>
                      </m:sSub>
                      <m:d>
                        <m:dPr>
                          <m:ctrlPr>
                            <a:rPr lang="en-IL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L" sz="1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𝑺𝒐𝑪</m:t>
                          </m:r>
                        </m:e>
                      </m:d>
                      <m:r>
                        <a:rPr lang="en-IL" sz="11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  <m:r>
                        <a:rPr lang="en-US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𝐒𝐨</m:t>
                      </m:r>
                      <m:sSup>
                        <m:sSupPr>
                          <m:ctrlP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p>
                          <m:r>
                            <a:rPr lang="en-US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</m:sSup>
                      <m:r>
                        <a:rPr lang="en-US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100" b="1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𝐒𝐨</m:t>
                      </m:r>
                      <m:sSup>
                        <m:sSupPr>
                          <m:ctrlP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p>
                          <m:r>
                            <a:rPr lang="en-US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100" b="1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𝐒𝐨𝐂</m:t>
                      </m:r>
                      <m:r>
                        <a:rPr lang="en-US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IL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6126CC9-A7EB-D45B-38B6-7DCD03E6D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96" y="5752268"/>
                <a:ext cx="3895726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71E81AF-949B-A58F-21B2-63E983EACCA3}"/>
              </a:ext>
            </a:extLst>
          </p:cNvPr>
          <p:cNvSpPr/>
          <p:nvPr/>
        </p:nvSpPr>
        <p:spPr>
          <a:xfrm>
            <a:off x="329529" y="3131518"/>
            <a:ext cx="11565272" cy="18762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1"/>
            <a:endParaRPr lang="en-IL" sz="2400" b="1" dirty="0">
              <a:solidFill>
                <a:sysClr val="windowText" lastClr="000000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B5E3F9A-93A1-770A-4534-458315F18BD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58245" y="3442639"/>
            <a:ext cx="1965484" cy="1261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4DBF6ED-C6DF-6F91-3714-9575A92610EE}"/>
                  </a:ext>
                </a:extLst>
              </p:cNvPr>
              <p:cNvSpPr txBox="1"/>
              <p:nvPr/>
            </p:nvSpPr>
            <p:spPr>
              <a:xfrm>
                <a:off x="5196008" y="3442665"/>
                <a:ext cx="1500151" cy="441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L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L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L" sz="110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L" sz="1100" i="1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L" sz="1100" i="1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IL" sz="11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L" sz="11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L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L" sz="110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L" sz="1100" i="1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L" sz="1100" i="1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L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L" sz="1100" i="1">
                                  <a:latin typeface="Cambria Math" panose="02040503050406030204" pitchFamily="18" charset="0"/>
                                </a:rPr>
                                <m:t>𝐶𝑅</m:t>
                              </m:r>
                            </m:e>
                            <m:sub>
                              <m:r>
                                <a:rPr lang="en-IL" sz="11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IL" sz="11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L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IL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IL" sz="11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4DBF6ED-C6DF-6F91-3714-9575A9261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008" y="3442665"/>
                <a:ext cx="1500151" cy="4414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3AAFAE7-69FF-05ED-A0A7-A33F02964F9F}"/>
                  </a:ext>
                </a:extLst>
              </p:cNvPr>
              <p:cNvSpPr txBox="1"/>
              <p:nvPr/>
            </p:nvSpPr>
            <p:spPr>
              <a:xfrm>
                <a:off x="6470301" y="3445140"/>
                <a:ext cx="1350884" cy="4389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L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L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L" sz="1100" i="1" smtClean="0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𝑆𝑜𝐶</m:t>
                          </m:r>
                        </m:num>
                        <m:den>
                          <m:r>
                            <a:rPr lang="en-IL" sz="11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L" sz="11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L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L" sz="11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en-IL" sz="11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sz="11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3AAFAE7-69FF-05ED-A0A7-A33F02964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301" y="3445140"/>
                <a:ext cx="1350884" cy="438966"/>
              </a:xfrm>
              <a:prstGeom prst="rect">
                <a:avLst/>
              </a:prstGeom>
              <a:blipFill>
                <a:blip r:embed="rId7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68217B-3042-F02C-7188-4EF51261F50C}"/>
                  </a:ext>
                </a:extLst>
              </p:cNvPr>
              <p:cNvSpPr txBox="1"/>
              <p:nvPr/>
            </p:nvSpPr>
            <p:spPr>
              <a:xfrm>
                <a:off x="3332766" y="3987588"/>
                <a:ext cx="6275070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IL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IL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L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L" sz="1100" i="1" smtClean="0">
                                          <a:solidFill>
                                            <a:schemeClr val="tx2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IL" sz="1100" i="1">
                                                <a:solidFill>
                                                  <a:schemeClr val="tx2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L" sz="1100" i="1">
                                                <a:solidFill>
                                                  <a:schemeClr val="tx2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IL" sz="1100" i="1">
                                                <a:solidFill>
                                                  <a:schemeClr val="tx2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IL" sz="1100" i="1">
                                                <a:solidFill>
                                                  <a:schemeClr val="tx2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L" sz="1100" i="1">
                                                <a:solidFill>
                                                  <a:schemeClr val="tx2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IL" sz="1100" i="0">
                                                <a:solidFill>
                                                  <a:schemeClr val="tx2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IL" sz="1100" i="0">
                                                <a:solidFill>
                                                  <a:schemeClr val="tx2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IL" sz="1100" i="1">
                                            <a:solidFill>
                                              <a:schemeClr val="tx2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𝑆𝑜𝐶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IL" sz="1100" i="1">
                                                <a:solidFill>
                                                  <a:schemeClr val="tx2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L" sz="1100" i="1">
                                                <a:solidFill>
                                                  <a:schemeClr val="tx2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IL" sz="1100" i="0">
                                                <a:solidFill>
                                                  <a:schemeClr val="tx2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IL" sz="1100" i="0">
                                                <a:solidFill>
                                                  <a:schemeClr val="tx2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IL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L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L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L" sz="11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L" sz="11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lim>
                      </m:limLow>
                      <m:r>
                        <a:rPr lang="en-IL" sz="11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L" sz="11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L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IL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IL" sz="11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1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1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L" sz="11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1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𝑅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1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L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L" sz="1100" i="1" smtClean="0">
                                          <a:solidFill>
                                            <a:schemeClr val="tx2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IL" sz="1100" i="1">
                                                <a:solidFill>
                                                  <a:schemeClr val="tx2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solidFill>
                                                  <a:schemeClr val="tx2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>
                                                <a:solidFill>
                                                  <a:schemeClr val="tx2">
                                                    <a:lumMod val="90000"/>
                                                    <a:lumOff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b>
                                        </m:sSub>
                                        <m:r>
                                          <a:rPr lang="en-US" sz="1100" i="1">
                                            <a:solidFill>
                                              <a:schemeClr val="tx2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sz="1100" i="1">
                                            <a:solidFill>
                                              <a:schemeClr val="tx2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100" i="1">
                                            <a:solidFill>
                                              <a:schemeClr val="tx2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100" i="1">
                                            <a:solidFill>
                                              <a:schemeClr val="tx2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𝑆𝑜𝐶</m:t>
                                        </m:r>
                                        <m:r>
                                          <a:rPr lang="en-US" sz="1100" i="1">
                                            <a:solidFill>
                                              <a:schemeClr val="tx2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sz="1100" i="1">
                                            <a:solidFill>
                                              <a:schemeClr val="tx2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100" i="1">
                                            <a:solidFill>
                                              <a:schemeClr val="tx2">
                                                <a:lumMod val="90000"/>
                                                <a:lumOff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L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L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IL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IL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IL" sz="11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1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1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IL" sz="11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11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sz="11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IL" sz="11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1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𝑅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1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IL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𝜂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11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groupChr>
                        </m:e>
                        <m:li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sepChr m:val=","/>
                              <m:ctrlPr>
                                <a:rPr lang="en-IL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L" sz="110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L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IL" sz="110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L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lim>
                      </m:limLow>
                    </m:oMath>
                  </m:oMathPara>
                </a14:m>
                <a:endParaRPr lang="en-IL" sz="11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68217B-3042-F02C-7188-4EF51261F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766" y="3987588"/>
                <a:ext cx="6275070" cy="9694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3A89DDA-D5FF-8C92-C13F-F12361FAB5CD}"/>
                  </a:ext>
                </a:extLst>
              </p:cNvPr>
              <p:cNvSpPr txBox="1"/>
              <p:nvPr/>
            </p:nvSpPr>
            <p:spPr>
              <a:xfrm>
                <a:off x="1249439" y="3825094"/>
                <a:ext cx="2529841" cy="489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IL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IL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IL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L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IL" sz="1100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L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L" sz="11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lim>
                      </m:limLow>
                      <m:r>
                        <a:rPr lang="en-IL" sz="1100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IL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IL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IL" sz="11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L" sz="1100" b="1" i="1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IL" sz="1100" b="1" i="1">
                                      <a:latin typeface="Cambria Math" panose="02040503050406030204" pitchFamily="18" charset="0"/>
                                    </a:rPr>
                                    <m:t>𝒐𝒄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L" sz="1100" b="1" i="1" smtClean="0">
                                      <a:solidFill>
                                        <a:schemeClr val="tx2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1100" b="1" i="1">
                                      <a:solidFill>
                                        <a:schemeClr val="tx2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𝑺𝒐𝑪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L" sz="11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11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L" sz="1100" i="1" smtClean="0">
                                      <a:solidFill>
                                        <a:schemeClr val="tx2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L" sz="1100" i="1">
                                      <a:solidFill>
                                        <a:schemeClr val="tx2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L" sz="1100" i="1">
                                      <a:solidFill>
                                        <a:schemeClr val="tx2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L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L" sz="11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L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IL" sz="11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sepChr m:val=","/>
                              <m:ctrlPr>
                                <a:rPr lang="en-IL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L" sz="110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L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IL" sz="110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L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lim>
                      </m:limLow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3A89DDA-D5FF-8C92-C13F-F12361FAB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39" y="3825094"/>
                <a:ext cx="2529841" cy="4891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5C8C6E-BAFD-8189-33D0-F4A1B5D29E0E}"/>
                  </a:ext>
                </a:extLst>
              </p:cNvPr>
              <p:cNvSpPr txBox="1"/>
              <p:nvPr/>
            </p:nvSpPr>
            <p:spPr>
              <a:xfrm>
                <a:off x="5441304" y="1900387"/>
                <a:ext cx="2550171" cy="491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11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𝑆𝑜𝐶</m:t>
                      </m:r>
                      <m:d>
                        <m:dPr>
                          <m:ctrlPr>
                            <a:rPr lang="en-IL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L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L" sz="11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L" sz="110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𝑆𝑜𝐶</m:t>
                      </m:r>
                      <m:d>
                        <m:dPr>
                          <m:ctrlPr>
                            <a:rPr lang="en-IL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L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L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L" sz="11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IL" sz="1100" i="0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IL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L" sz="11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en-IL" sz="11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IL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L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L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L" sz="11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IL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L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L" sz="11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L" sz="11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L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IL" sz="11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IL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L" sz="11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IL" sz="11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L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L" sz="11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IL" sz="1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5C8C6E-BAFD-8189-33D0-F4A1B5D29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04" y="1900387"/>
                <a:ext cx="2550171" cy="491738"/>
              </a:xfrm>
              <a:prstGeom prst="rect">
                <a:avLst/>
              </a:prstGeom>
              <a:blipFill>
                <a:blip r:embed="rId10"/>
                <a:stretch>
                  <a:fillRect t="-132500" b="-1975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EABD4A-F901-18B0-2189-67DEFE8E90AF}"/>
                  </a:ext>
                </a:extLst>
              </p:cNvPr>
              <p:cNvSpPr txBox="1"/>
              <p:nvPr/>
            </p:nvSpPr>
            <p:spPr>
              <a:xfrm>
                <a:off x="3588219" y="2410379"/>
                <a:ext cx="6096000" cy="640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1100" i="1" smtClean="0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10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IL" sz="1100" i="1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𝑆𝑜𝐶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L" sz="1100" i="1">
                                      <a:solidFill>
                                        <a:schemeClr val="tx2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1100" i="1">
                                      <a:solidFill>
                                        <a:schemeClr val="tx2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L" sz="1100" i="1">
                                      <a:solidFill>
                                        <a:schemeClr val="tx2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L" sz="1100" i="1">
                                      <a:solidFill>
                                        <a:schemeClr val="tx2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IL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L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L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L" sz="11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L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lim>
                      </m:limLow>
                      <m:r>
                        <a:rPr lang="en-IL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IL" sz="1100" i="1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𝑆𝑜𝐶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L" sz="1100" i="1">
                                      <a:solidFill>
                                        <a:schemeClr val="tx2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1100" i="1">
                                      <a:solidFill>
                                        <a:schemeClr val="tx2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1100" b="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num>
                                <m:den>
                                  <m: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den>
                              </m:f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1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groupChr>
                        </m:e>
                        <m:li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sepChr m:val=","/>
                              <m:ctrlPr>
                                <a:rPr lang="en-IL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L" sz="110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L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IL" sz="110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L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lim>
                      </m:limLow>
                    </m:oMath>
                  </m:oMathPara>
                </a14:m>
                <a:endParaRPr lang="en-IL" sz="11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EABD4A-F901-18B0-2189-67DEFE8E9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219" y="2410379"/>
                <a:ext cx="6096000" cy="64030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1CB5B1-3725-6027-B8CE-CF32516E8530}"/>
                  </a:ext>
                </a:extLst>
              </p:cNvPr>
              <p:cNvSpPr txBox="1"/>
              <p:nvPr/>
            </p:nvSpPr>
            <p:spPr>
              <a:xfrm>
                <a:off x="1357313" y="2148769"/>
                <a:ext cx="2421967" cy="490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IL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lim>
                      </m:limLow>
                      <m:r>
                        <a:rPr lang="en-IL" sz="1100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IL" sz="11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L" sz="1100" b="1" i="1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IL" sz="1100" b="1" i="1">
                                      <a:latin typeface="Cambria Math" panose="02040503050406030204" pitchFamily="18" charset="0"/>
                                    </a:rPr>
                                    <m:t>𝒐𝒄</m:t>
                                  </m:r>
                                </m:sub>
                              </m:sSub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b="1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𝑺𝒐𝑪</m:t>
                              </m:r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L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11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IL" sz="1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L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L" sz="1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L" sz="11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10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IL" sz="11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sepChr m:val=","/>
                              <m:ctrlPr>
                                <a:rPr lang="en-IL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L" sz="1100" i="1" smtClean="0">
                                  <a:solidFill>
                                    <a:schemeClr val="tx2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L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IL" sz="110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L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11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lim>
                      </m:limLow>
                    </m:oMath>
                  </m:oMathPara>
                </a14:m>
                <a:endParaRPr lang="en-IL" sz="11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1CB5B1-3725-6027-B8CE-CF32516E8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3" y="2148769"/>
                <a:ext cx="2421967" cy="49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0AAD130B-42D5-555A-CE0B-B80A28B987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444" y="1764810"/>
            <a:ext cx="2066514" cy="1189450"/>
          </a:xfrm>
          <a:prstGeom prst="rect">
            <a:avLst/>
          </a:prstGeom>
        </p:spPr>
      </p:pic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5DDAE29-4348-9AEB-942E-ECFD6E3BEB93}"/>
              </a:ext>
            </a:extLst>
          </p:cNvPr>
          <p:cNvSpPr/>
          <p:nvPr/>
        </p:nvSpPr>
        <p:spPr>
          <a:xfrm>
            <a:off x="329529" y="1448923"/>
            <a:ext cx="11565272" cy="168250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1"/>
            <a:endParaRPr lang="en-IL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D1595-355A-8AC0-45BD-5676A2AFFDC1}"/>
              </a:ext>
            </a:extLst>
          </p:cNvPr>
          <p:cNvSpPr txBox="1"/>
          <p:nvPr/>
        </p:nvSpPr>
        <p:spPr>
          <a:xfrm>
            <a:off x="593434" y="3137386"/>
            <a:ext cx="1100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u="sng" dirty="0"/>
              <a:t>משוואת מצב – מודל </a:t>
            </a:r>
            <a:r>
              <a:rPr lang="en-US" u="sng" dirty="0"/>
              <a:t>Thevenin</a:t>
            </a:r>
            <a:r>
              <a:rPr lang="he-IL" u="sng" dirty="0"/>
              <a:t>:</a:t>
            </a:r>
            <a:r>
              <a:rPr lang="he-IL" dirty="0"/>
              <a:t>            </a:t>
            </a:r>
            <a:r>
              <a:rPr lang="en-US" dirty="0"/>
              <a:t>     </a:t>
            </a:r>
            <a:r>
              <a:rPr lang="he-IL" dirty="0"/>
              <a:t>        </a:t>
            </a:r>
            <a:r>
              <a:rPr lang="en-US" dirty="0"/>
              <a:t> </a:t>
            </a:r>
            <a:r>
              <a:rPr lang="he-IL" dirty="0"/>
              <a:t>משוואות מצב                                    </a:t>
            </a:r>
            <a:r>
              <a:rPr lang="en-US" dirty="0"/>
              <a:t>       </a:t>
            </a:r>
            <a:r>
              <a:rPr lang="he-IL" dirty="0"/>
              <a:t>     משוואת מוצא</a:t>
            </a:r>
            <a:endParaRPr lang="en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58A6AC-D4D3-2C73-50E6-A841830D816B}"/>
              </a:ext>
            </a:extLst>
          </p:cNvPr>
          <p:cNvSpPr txBox="1"/>
          <p:nvPr/>
        </p:nvSpPr>
        <p:spPr>
          <a:xfrm>
            <a:off x="8340580" y="5185057"/>
            <a:ext cx="129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u="sng" dirty="0"/>
              <a:t>מודל ליניארי</a:t>
            </a:r>
            <a:endParaRPr lang="en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0FBDF3-B42C-28E7-8E73-0671E78A6520}"/>
              </a:ext>
            </a:extLst>
          </p:cNvPr>
          <p:cNvSpPr txBox="1"/>
          <p:nvPr/>
        </p:nvSpPr>
        <p:spPr>
          <a:xfrm>
            <a:off x="2311962" y="5185057"/>
            <a:ext cx="159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u="sng" dirty="0"/>
              <a:t>מודל לא ליניארי</a:t>
            </a:r>
            <a:endParaRPr lang="en-IL" dirty="0"/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14E148F7-8CDB-B9E5-4622-7546A00C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20/05/2024</a:t>
            </a:r>
            <a:endParaRPr lang="en-IL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6E38E40F-E1A5-2D84-2C66-F0484DD5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F5C-0189-42E6-AB13-ECD8CC31CA0C}" type="slidenum">
              <a:rPr lang="en-IL" smtClean="0"/>
              <a:t>11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5942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E43804-D4A4-24CF-9D8A-A783DF4A8D51}"/>
                  </a:ext>
                </a:extLst>
              </p:cNvPr>
              <p:cNvSpPr txBox="1"/>
              <p:nvPr/>
            </p:nvSpPr>
            <p:spPr>
              <a:xfrm>
                <a:off x="91440" y="1447799"/>
                <a:ext cx="11523291" cy="5011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u="sng" dirty="0"/>
                  <a:t>אלגוריתם </a:t>
                </a:r>
                <a:r>
                  <a:rPr lang="en-US" u="sng" dirty="0"/>
                  <a:t>Kalman Filter</a:t>
                </a:r>
                <a:r>
                  <a:rPr lang="he-IL" u="sng" dirty="0"/>
                  <a:t>:</a:t>
                </a:r>
                <a:br>
                  <a:rPr lang="en-US" u="sng" dirty="0"/>
                </a:br>
                <a:r>
                  <a:rPr lang="en-US" sz="1400" dirty="0"/>
                  <a:t>KF</a:t>
                </a:r>
                <a:r>
                  <a:rPr lang="he-IL" sz="1400" dirty="0"/>
                  <a:t> הוא אלגוריתם מתמטי המשמש לשערוך המצבים של מערכת בהתבסס על סדרה של מדידות רועשות.</a:t>
                </a:r>
                <a:br>
                  <a:rPr lang="en-US" sz="1400" dirty="0"/>
                </a:br>
                <a:r>
                  <a:rPr lang="he-IL" sz="1400" dirty="0"/>
                  <a:t>עבור מערכת המערכת הליניארית בהוספת רעש </a:t>
                </a:r>
                <a:r>
                  <a:rPr lang="he-IL" sz="1400" dirty="0" err="1"/>
                  <a:t>גאוסייני</a:t>
                </a:r>
                <a:r>
                  <a:rPr lang="he-IL" sz="1400" dirty="0"/>
                  <a:t>:                                                   </a:t>
                </a:r>
                <a:br>
                  <a:rPr lang="en-US" sz="1400" dirty="0"/>
                </a:br>
                <a:endParaRPr lang="he-IL" sz="1400" dirty="0"/>
              </a:p>
              <a:p>
                <a:pPr algn="r" rtl="1"/>
                <a:endParaRPr lang="he-IL" sz="1400" dirty="0"/>
              </a:p>
              <a:p>
                <a:pPr algn="r" rtl="1"/>
                <a:r>
                  <a:rPr lang="he-IL" sz="1400" dirty="0"/>
                  <a:t>וסט מדידות כניסה: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sz="1400" dirty="0"/>
                  <a:t>, ומדידות מוצא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sz="1400" dirty="0"/>
                  <a:t>.</a:t>
                </a:r>
                <a:br>
                  <a:rPr lang="en-US" sz="1400" dirty="0"/>
                </a:br>
                <a:r>
                  <a:rPr lang="he-IL" sz="1400" dirty="0"/>
                  <a:t>נגדיר:</a:t>
                </a:r>
                <a:br>
                  <a:rPr lang="en-US" sz="1400" dirty="0"/>
                </a:br>
                <a:r>
                  <a:rPr lang="en-US" sz="1400" dirty="0"/>
                  <a:t>Q</a:t>
                </a:r>
                <a:r>
                  <a:rPr lang="he-IL" sz="1400" dirty="0"/>
                  <a:t> - מטריצת </a:t>
                </a:r>
                <a:r>
                  <a:rPr lang="he-IL" sz="1400" dirty="0" err="1"/>
                  <a:t>הקווריאנס</a:t>
                </a:r>
                <a:r>
                  <a:rPr lang="he-IL" sz="1400" dirty="0"/>
                  <a:t> רעש התהליך: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br>
                  <a:rPr lang="en-US" sz="1400" dirty="0"/>
                </a:br>
                <a:r>
                  <a:rPr lang="en-US" sz="1400" dirty="0"/>
                  <a:t>R</a:t>
                </a:r>
                <a:r>
                  <a:rPr lang="he-IL" sz="1400" dirty="0"/>
                  <a:t> - מטריצת </a:t>
                </a:r>
                <a:r>
                  <a:rPr lang="he-IL" sz="1400" dirty="0" err="1"/>
                  <a:t>הקווריאנס</a:t>
                </a:r>
                <a:r>
                  <a:rPr lang="he-IL" sz="1400" dirty="0"/>
                  <a:t> רעש המדידה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br>
                  <a:rPr lang="en-US" sz="1400" dirty="0"/>
                </a:br>
                <a:r>
                  <a:rPr lang="en-US" sz="1400" dirty="0"/>
                  <a:t>P</a:t>
                </a:r>
                <a:r>
                  <a:rPr lang="he-IL" sz="1400" dirty="0"/>
                  <a:t> – מטריצת </a:t>
                </a:r>
                <a:r>
                  <a:rPr lang="he-IL" sz="1400" dirty="0" err="1"/>
                  <a:t>קוואריאס</a:t>
                </a:r>
                <a:r>
                  <a:rPr lang="he-IL" sz="1400" dirty="0"/>
                  <a:t> שגיאת השיערוך. </a:t>
                </a:r>
                <a:r>
                  <a:rPr lang="en-US" sz="1400" dirty="0"/>
                  <a:t>KG</a:t>
                </a:r>
                <a:r>
                  <a:rPr lang="he-IL" sz="1400" dirty="0"/>
                  <a:t> – הגבר קלמן.</a:t>
                </a:r>
                <a:br>
                  <a:rPr lang="en-US" sz="1400" dirty="0"/>
                </a:br>
                <a:r>
                  <a:rPr lang="he-IL" sz="1400" dirty="0"/>
                  <a:t>נשערך בעזרת אלגוריתם </a:t>
                </a:r>
                <a:r>
                  <a:rPr lang="en-US" sz="1400" dirty="0"/>
                  <a:t>Kalman</a:t>
                </a:r>
                <a:r>
                  <a:rPr lang="he-IL" sz="1400" dirty="0"/>
                  <a:t> את משתנה המצב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e-IL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he-IL" sz="1400" dirty="0"/>
                  <a:t>  בשני שלבים:</a:t>
                </a:r>
              </a:p>
              <a:p>
                <a:pPr marL="342900" indent="-342900" algn="r" rtl="1">
                  <a:buAutoNum type="arabicPeriod"/>
                </a:pPr>
                <a:r>
                  <a:rPr lang="he-IL" sz="1400" u="sng" dirty="0"/>
                  <a:t>שיערוך</a:t>
                </a:r>
                <a:r>
                  <a:rPr lang="he-IL" sz="1400" dirty="0"/>
                  <a:t>- </a:t>
                </a:r>
                <a:br>
                  <a:rPr lang="en-US" sz="1400" dirty="0"/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sz="1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he-IL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𝐴𝑃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br>
                  <a:rPr lang="en-US" sz="1400" u="sng" dirty="0"/>
                </a:br>
                <a:r>
                  <a:rPr lang="he-IL" sz="1400" u="sng" dirty="0"/>
                  <a:t>עדכון – 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1400" i="1" dirty="0">
                  <a:latin typeface="Cambria Math" panose="02040503050406030204" pitchFamily="18" charset="0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he-IL" dirty="0"/>
              </a:p>
              <a:p>
                <a:pPr algn="r" rtl="1"/>
                <a:br>
                  <a:rPr lang="en-US" dirty="0"/>
                </a:br>
                <a:endParaRPr lang="en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E43804-D4A4-24CF-9D8A-A783DF4A8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" y="1447799"/>
                <a:ext cx="11523291" cy="5011115"/>
              </a:xfrm>
              <a:prstGeom prst="rect">
                <a:avLst/>
              </a:prstGeom>
              <a:blipFill>
                <a:blip r:embed="rId3"/>
                <a:stretch>
                  <a:fillRect t="-729" r="-42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FB8880D-72A7-9906-7936-0ECF906714F8}"/>
              </a:ext>
            </a:extLst>
          </p:cNvPr>
          <p:cNvSpPr/>
          <p:nvPr/>
        </p:nvSpPr>
        <p:spPr>
          <a:xfrm>
            <a:off x="4645122" y="711986"/>
            <a:ext cx="365035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rtl="1"/>
            <a:r>
              <a:rPr lang="he-IL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תוצרי הפרויקט – עד כה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BD96802-E1CA-AE68-4165-B43107FB2126}"/>
                  </a:ext>
                </a:extLst>
              </p:cNvPr>
              <p:cNvSpPr txBox="1"/>
              <p:nvPr/>
            </p:nvSpPr>
            <p:spPr>
              <a:xfrm>
                <a:off x="4400550" y="2001797"/>
                <a:ext cx="310476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IL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IL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e-IL" sz="1100" dirty="0"/>
              </a:p>
              <a:p>
                <a:pPr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IL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IL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BD96802-E1CA-AE68-4165-B43107FB2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50" y="2001797"/>
                <a:ext cx="3104768" cy="600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89F945A-D2DC-73D1-9762-5BFB6E1F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20/05/2024</a:t>
            </a:r>
            <a:endParaRPr lang="en-IL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545BBE-48DF-833C-5524-4688C84D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F5C-0189-42E6-AB13-ECD8CC31CA0C}" type="slidenum">
              <a:rPr lang="en-IL" smtClean="0"/>
              <a:t>12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7540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B8880D-72A7-9906-7936-0ECF906714F8}"/>
              </a:ext>
            </a:extLst>
          </p:cNvPr>
          <p:cNvSpPr/>
          <p:nvPr/>
        </p:nvSpPr>
        <p:spPr>
          <a:xfrm>
            <a:off x="4645122" y="711986"/>
            <a:ext cx="365035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rtl="1"/>
            <a:r>
              <a:rPr lang="he-IL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תוצרי הפרויקט – עד כה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E43804-D4A4-24CF-9D8A-A783DF4A8D51}"/>
                  </a:ext>
                </a:extLst>
              </p:cNvPr>
              <p:cNvSpPr txBox="1"/>
              <p:nvPr/>
            </p:nvSpPr>
            <p:spPr>
              <a:xfrm>
                <a:off x="91440" y="1447799"/>
                <a:ext cx="11523291" cy="5318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u="sng" dirty="0"/>
                  <a:t>אלגוריתם </a:t>
                </a:r>
                <a:r>
                  <a:rPr lang="en-US" u="sng" dirty="0"/>
                  <a:t>Extended Kalman Filter</a:t>
                </a:r>
                <a:r>
                  <a:rPr lang="he-IL" u="sng" dirty="0"/>
                  <a:t>:</a:t>
                </a:r>
                <a:br>
                  <a:rPr lang="en-US" u="sng" dirty="0"/>
                </a:br>
                <a:r>
                  <a:rPr lang="he-IL" sz="1400" dirty="0"/>
                  <a:t>בדומה לאלגוריתם </a:t>
                </a:r>
                <a:r>
                  <a:rPr lang="en-US" sz="1400" dirty="0"/>
                  <a:t>KF</a:t>
                </a:r>
                <a:r>
                  <a:rPr lang="he-IL" sz="1400" dirty="0"/>
                  <a:t>, נועד לשערך מערכת שאינה ליניארית על ידי </a:t>
                </a:r>
                <a:r>
                  <a:rPr lang="he-IL" sz="1400" dirty="0" err="1"/>
                  <a:t>ליניאריזציה</a:t>
                </a:r>
                <a:r>
                  <a:rPr lang="he-IL" sz="1400" dirty="0"/>
                  <a:t>.</a:t>
                </a:r>
                <a:br>
                  <a:rPr lang="en-US" sz="1400" dirty="0"/>
                </a:br>
                <a:r>
                  <a:rPr lang="he-IL" sz="1400" dirty="0"/>
                  <a:t>עבור מערכת המערכת הלא-ליניארית בהוספת רעש </a:t>
                </a:r>
                <a:r>
                  <a:rPr lang="he-IL" sz="1400" dirty="0" err="1"/>
                  <a:t>גאוסייני</a:t>
                </a:r>
                <a:r>
                  <a:rPr lang="he-IL" sz="1400" dirty="0"/>
                  <a:t>:                                                   </a:t>
                </a:r>
                <a:br>
                  <a:rPr lang="en-US" sz="1400" dirty="0"/>
                </a:br>
                <a:endParaRPr lang="he-IL" sz="1400" dirty="0"/>
              </a:p>
              <a:p>
                <a:pPr algn="r" rtl="1"/>
                <a:endParaRPr lang="he-IL" sz="1400" dirty="0"/>
              </a:p>
              <a:p>
                <a:pPr algn="r" rtl="1"/>
                <a:r>
                  <a:rPr lang="he-IL" sz="1400" dirty="0"/>
                  <a:t>וסט מדידות כניסה: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sz="1400" dirty="0"/>
                  <a:t>, ומדידות מוצא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sz="1400" dirty="0"/>
                  <a:t>.</a:t>
                </a:r>
                <a:br>
                  <a:rPr lang="en-US" sz="1400" dirty="0"/>
                </a:br>
                <a:r>
                  <a:rPr lang="he-IL" sz="1400" dirty="0"/>
                  <a:t>נגדיר את מטריצות </a:t>
                </a:r>
                <a:r>
                  <a:rPr lang="he-IL" sz="1400" dirty="0" err="1"/>
                  <a:t>היעקוביאן</a:t>
                </a:r>
                <a:r>
                  <a:rPr lang="he-IL" sz="1400" dirty="0"/>
                  <a:t>:</a:t>
                </a:r>
              </a:p>
              <a:p>
                <a:pPr algn="ctr" rt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br>
                  <a:rPr lang="en-US" sz="14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he-IL" sz="1400" b="0" dirty="0"/>
              </a:p>
              <a:p>
                <a:pPr algn="r" rtl="1"/>
                <a:r>
                  <a:rPr lang="he-IL" sz="1400" dirty="0"/>
                  <a:t>נשערך בעזרת אלגוריתם </a:t>
                </a:r>
                <a:r>
                  <a:rPr lang="en-US" sz="1400" dirty="0"/>
                  <a:t>Kalman</a:t>
                </a:r>
                <a:r>
                  <a:rPr lang="he-IL" sz="1400" dirty="0"/>
                  <a:t> את משתנה המצב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e-IL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he-IL" sz="1400" dirty="0"/>
                  <a:t>  בשני שלבים:</a:t>
                </a:r>
              </a:p>
              <a:p>
                <a:pPr marL="342900" indent="-342900" algn="r" rtl="1">
                  <a:buAutoNum type="arabicPeriod"/>
                </a:pPr>
                <a:r>
                  <a:rPr lang="he-IL" sz="1400" u="sng" dirty="0"/>
                  <a:t>שיערוך</a:t>
                </a:r>
                <a:r>
                  <a:rPr lang="he-IL" sz="1400" dirty="0"/>
                  <a:t>- </a:t>
                </a:r>
                <a:br>
                  <a:rPr lang="en-US" sz="1400" dirty="0"/>
                </a:b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1400" b="0" dirty="0"/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  <a:p>
                <a:pPr marL="342900" indent="-342900" algn="r" rtl="1">
                  <a:buAutoNum type="arabicPeriod"/>
                </a:pPr>
                <a:r>
                  <a:rPr lang="he-IL" sz="1400" u="sng" dirty="0"/>
                  <a:t>עדכון – 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1400" i="1" dirty="0">
                  <a:latin typeface="Cambria Math" panose="02040503050406030204" pitchFamily="18" charset="0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he-IL" dirty="0"/>
              </a:p>
              <a:p>
                <a:pPr algn="r" rtl="1"/>
                <a:br>
                  <a:rPr lang="en-US" dirty="0"/>
                </a:br>
                <a:endParaRPr lang="en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E43804-D4A4-24CF-9D8A-A783DF4A8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" y="1447799"/>
                <a:ext cx="11523291" cy="5318635"/>
              </a:xfrm>
              <a:prstGeom prst="rect">
                <a:avLst/>
              </a:prstGeom>
              <a:blipFill>
                <a:blip r:embed="rId3"/>
                <a:stretch>
                  <a:fillRect t="-687" r="-42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BD96802-E1CA-AE68-4165-B43107FB2126}"/>
                  </a:ext>
                </a:extLst>
              </p:cNvPr>
              <p:cNvSpPr txBox="1"/>
              <p:nvPr/>
            </p:nvSpPr>
            <p:spPr>
              <a:xfrm>
                <a:off x="4819650" y="2001797"/>
                <a:ext cx="268566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IL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IL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100" dirty="0"/>
              </a:p>
              <a:p>
                <a:pPr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IL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IL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11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BD96802-E1CA-AE68-4165-B43107FB2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650" y="2001797"/>
                <a:ext cx="2685667" cy="600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1C6A5DF-5CB4-21CA-CB9D-554F4B4E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20/05/2024</a:t>
            </a:r>
            <a:endParaRPr lang="en-IL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1381603-882A-CB61-9B6A-0CB48B2A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F5C-0189-42E6-AB13-ECD8CC31CA0C}" type="slidenum">
              <a:rPr lang="en-IL" smtClean="0"/>
              <a:t>13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6845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B8880D-72A7-9906-7936-0ECF906714F8}"/>
              </a:ext>
            </a:extLst>
          </p:cNvPr>
          <p:cNvSpPr/>
          <p:nvPr/>
        </p:nvSpPr>
        <p:spPr>
          <a:xfrm>
            <a:off x="4645122" y="711986"/>
            <a:ext cx="365035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rtl="1"/>
            <a:r>
              <a:rPr lang="he-IL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תוצרי הפרויקט – עד כה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43804-D4A4-24CF-9D8A-A783DF4A8D51}"/>
              </a:ext>
            </a:extLst>
          </p:cNvPr>
          <p:cNvSpPr txBox="1"/>
          <p:nvPr/>
        </p:nvSpPr>
        <p:spPr>
          <a:xfrm>
            <a:off x="9744075" y="1531023"/>
            <a:ext cx="110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u="sng" dirty="0"/>
              <a:t>אימון מודל</a:t>
            </a:r>
            <a:r>
              <a:rPr lang="he-IL" dirty="0"/>
              <a:t>                                              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17E89-9BA9-D94A-F7CA-00CB66390C1C}"/>
              </a:ext>
            </a:extLst>
          </p:cNvPr>
          <p:cNvSpPr txBox="1"/>
          <p:nvPr/>
        </p:nvSpPr>
        <p:spPr>
          <a:xfrm>
            <a:off x="5595429" y="1540547"/>
            <a:ext cx="127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u="sng" dirty="0"/>
              <a:t>שערוך </a:t>
            </a:r>
            <a:r>
              <a:rPr lang="en-US" u="sng" dirty="0"/>
              <a:t>SoC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5F3DC3-5A6C-8222-8943-978B25C79326}"/>
                  </a:ext>
                </a:extLst>
              </p:cNvPr>
              <p:cNvSpPr txBox="1"/>
              <p:nvPr/>
            </p:nvSpPr>
            <p:spPr>
              <a:xfrm>
                <a:off x="1511342" y="1531023"/>
                <a:ext cx="1279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u="sng" dirty="0"/>
                  <a:t>שערוך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sng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sng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u="sng" dirty="0" smtClean="0">
                            <a:latin typeface="Cambria Math" panose="02040503050406030204" pitchFamily="18" charset="0"/>
                          </a:rPr>
                          <m:t>𝑜𝑐</m:t>
                        </m:r>
                      </m:sub>
                    </m:sSub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5F3DC3-5A6C-8222-8943-978B25C7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42" y="1531023"/>
                <a:ext cx="1279090" cy="369332"/>
              </a:xfrm>
              <a:prstGeom prst="rect">
                <a:avLst/>
              </a:prstGeom>
              <a:blipFill>
                <a:blip r:embed="rId3"/>
                <a:stretch>
                  <a:fillRect t="-9836" r="-3810" b="-229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08D1E37-5F2F-B8BF-D603-A14F777E796A}"/>
              </a:ext>
            </a:extLst>
          </p:cNvPr>
          <p:cNvSpPr txBox="1"/>
          <p:nvPr/>
        </p:nvSpPr>
        <p:spPr>
          <a:xfrm>
            <a:off x="1428750" y="5302975"/>
            <a:ext cx="10443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בשלב זה, ההשוואה מתבצעת בין ספירת </a:t>
            </a:r>
            <a:r>
              <a:rPr lang="he-I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קולומב</a:t>
            </a:r>
            <a:r>
              <a:rPr lang="he-I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לבין </a:t>
            </a:r>
            <a:r>
              <a:rPr lang="he-IL" dirty="0"/>
              <a:t>שערוך שלנו.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בעתיד, נבצע השוואה מול </a:t>
            </a:r>
            <a:r>
              <a:rPr lang="he-IL" dirty="0"/>
              <a:t>משערך מסחרי או מחקרים אחרים.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73C171-01EE-B55F-579E-6C9956CAB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49" y="1900355"/>
            <a:ext cx="4133851" cy="31003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849E16-4B5E-0D81-00D4-902E8C492F1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82" y="1888944"/>
            <a:ext cx="4133851" cy="31003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966B23-3EE1-71C5-3738-CD8A8CA7FCA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2401" y="1898469"/>
            <a:ext cx="4138880" cy="3104160"/>
          </a:xfrm>
          <a:prstGeom prst="rect">
            <a:avLst/>
          </a:prstGeom>
        </p:spPr>
      </p:pic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107E072E-5D61-BD85-666C-3B8DB63B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20/05/2024</a:t>
            </a:r>
            <a:endParaRPr lang="en-IL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9C4AF68-D0B5-FDDA-9CB3-D450CF49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F5C-0189-42E6-AB13-ECD8CC31CA0C}" type="slidenum">
              <a:rPr lang="en-IL" smtClean="0"/>
              <a:t>14</a:t>
            </a:fld>
            <a:endParaRPr lang="en-IL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6929E2E-FFD3-2959-D37C-E45C903AD1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30" y="5078116"/>
            <a:ext cx="2066514" cy="1189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2456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B8880D-72A7-9906-7936-0ECF906714F8}"/>
              </a:ext>
            </a:extLst>
          </p:cNvPr>
          <p:cNvSpPr/>
          <p:nvPr/>
        </p:nvSpPr>
        <p:spPr>
          <a:xfrm>
            <a:off x="4726073" y="711986"/>
            <a:ext cx="273985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rtl="1"/>
            <a:r>
              <a:rPr lang="he-IL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לוח זמנים מעודכן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63ED48-86BC-BEC3-5A72-3420D9FF6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85333"/>
              </p:ext>
            </p:extLst>
          </p:nvPr>
        </p:nvGraphicFramePr>
        <p:xfrm>
          <a:off x="661988" y="1386416"/>
          <a:ext cx="10868024" cy="4980098"/>
        </p:xfrm>
        <a:graphic>
          <a:graphicData uri="http://schemas.openxmlformats.org/drawingml/2006/table">
            <a:tbl>
              <a:tblPr firstRow="1" bandRow="1"/>
              <a:tblGrid>
                <a:gridCol w="2717006">
                  <a:extLst>
                    <a:ext uri="{9D8B030D-6E8A-4147-A177-3AD203B41FA5}">
                      <a16:colId xmlns:a16="http://schemas.microsoft.com/office/drawing/2014/main" val="423269919"/>
                    </a:ext>
                  </a:extLst>
                </a:gridCol>
                <a:gridCol w="2717006">
                  <a:extLst>
                    <a:ext uri="{9D8B030D-6E8A-4147-A177-3AD203B41FA5}">
                      <a16:colId xmlns:a16="http://schemas.microsoft.com/office/drawing/2014/main" val="1651016009"/>
                    </a:ext>
                  </a:extLst>
                </a:gridCol>
                <a:gridCol w="2717006">
                  <a:extLst>
                    <a:ext uri="{9D8B030D-6E8A-4147-A177-3AD203B41FA5}">
                      <a16:colId xmlns:a16="http://schemas.microsoft.com/office/drawing/2014/main" val="3386095705"/>
                    </a:ext>
                  </a:extLst>
                </a:gridCol>
                <a:gridCol w="2717006">
                  <a:extLst>
                    <a:ext uri="{9D8B030D-6E8A-4147-A177-3AD203B41FA5}">
                      <a16:colId xmlns:a16="http://schemas.microsoft.com/office/drawing/2014/main" val="4226470258"/>
                    </a:ext>
                  </a:extLst>
                </a:gridCol>
              </a:tblGrid>
              <a:tr h="343226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הערות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תאריך ביצוע בפועל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תאריך יעד לביצוע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אבן דרך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4650"/>
                  </a:ext>
                </a:extLst>
              </a:tr>
              <a:tr h="343226">
                <a:tc>
                  <a:txBody>
                    <a:bodyPr/>
                    <a:lstStyle/>
                    <a:p>
                      <a:pPr algn="ctr" rtl="1"/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21.9.2023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31.12.2023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אישור ורישום פרויקט במנהל הפרויקטים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229376"/>
                  </a:ext>
                </a:extLst>
              </a:tr>
              <a:tr h="343226">
                <a:tc>
                  <a:txBody>
                    <a:bodyPr/>
                    <a:lstStyle/>
                    <a:p>
                      <a:pPr algn="ctr" rtl="1"/>
                      <a:endParaRPr lang="en-I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7.2.2024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1.2.2024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הגשת תכנית עבודה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51246"/>
                  </a:ext>
                </a:extLst>
              </a:tr>
              <a:tr h="343226">
                <a:tc>
                  <a:txBody>
                    <a:bodyPr/>
                    <a:lstStyle/>
                    <a:p>
                      <a:pPr algn="ctr" rtl="1"/>
                      <a:endParaRPr lang="en-I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20.2.2024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1.3.2024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ביצוע חקר ספרות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9832"/>
                  </a:ext>
                </a:extLst>
              </a:tr>
              <a:tr h="343226">
                <a:tc>
                  <a:txBody>
                    <a:bodyPr/>
                    <a:lstStyle/>
                    <a:p>
                      <a:pPr algn="ctr" rtl="1"/>
                      <a:endParaRPr lang="en-I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15.3.2024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1.4.2024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פיתוח משוואות מצב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656113"/>
                  </a:ext>
                </a:extLst>
              </a:tr>
              <a:tr h="343226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אבן דרך חדש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10.5.2024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לימוד ומימוש </a:t>
                      </a:r>
                      <a:r>
                        <a:rPr lang="en-US" sz="1400" dirty="0"/>
                        <a:t>KF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166074"/>
                  </a:ext>
                </a:extLst>
              </a:tr>
              <a:tr h="343226">
                <a:tc>
                  <a:txBody>
                    <a:bodyPr/>
                    <a:lstStyle/>
                    <a:p>
                      <a:pPr algn="ctr" rtl="1"/>
                      <a:endParaRPr lang="en-IL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22.05.2024</a:t>
                      </a:r>
                      <a:endParaRPr lang="en-IL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>
                          <a:solidFill>
                            <a:schemeClr val="tx1"/>
                          </a:solidFill>
                        </a:rPr>
                        <a:t>15.05.2024</a:t>
                      </a:r>
                      <a:endParaRPr lang="en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הגשת מצגת אמצע</a:t>
                      </a:r>
                      <a:endParaRPr lang="en-IL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805356"/>
                  </a:ext>
                </a:extLst>
              </a:tr>
              <a:tr h="343226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הועבר לביצוע לאחר מצגת אמצע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1.6.2024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>
                          <a:solidFill>
                            <a:schemeClr val="tx1"/>
                          </a:solidFill>
                        </a:rPr>
                        <a:t>10.5.2024</a:t>
                      </a:r>
                      <a:endParaRPr lang="en-IL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לימוד ומימוש </a:t>
                      </a:r>
                      <a:r>
                        <a:rPr lang="en-US" sz="1400" dirty="0"/>
                        <a:t>EKF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219187"/>
                  </a:ext>
                </a:extLst>
              </a:tr>
              <a:tr h="343226"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בתהליכי ביצוע מתקדמים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I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1.6.2024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איסוף מאגר נתונים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01269"/>
                  </a:ext>
                </a:extLst>
              </a:tr>
              <a:tr h="343226">
                <a:tc>
                  <a:txBody>
                    <a:bodyPr/>
                    <a:lstStyle/>
                    <a:p>
                      <a:pPr algn="ctr" rtl="1"/>
                      <a:endParaRPr lang="en-I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I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8.6.2024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בניית ממשק משתמש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57222"/>
                  </a:ext>
                </a:extLst>
              </a:tr>
              <a:tr h="343226">
                <a:tc>
                  <a:txBody>
                    <a:bodyPr/>
                    <a:lstStyle/>
                    <a:p>
                      <a:pPr algn="ctr" rtl="1"/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18.6.2024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הרחבת המימוש של </a:t>
                      </a:r>
                      <a:r>
                        <a:rPr lang="en-US" sz="1400" dirty="0"/>
                        <a:t>EKF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157905"/>
                  </a:ext>
                </a:extLst>
              </a:tr>
              <a:tr h="343226">
                <a:tc>
                  <a:txBody>
                    <a:bodyPr/>
                    <a:lstStyle/>
                    <a:p>
                      <a:pPr algn="ctr" rtl="1"/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1.7.2024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בדיקה מחודשת והשוואה בין תוצאות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493009"/>
                  </a:ext>
                </a:extLst>
              </a:tr>
              <a:tr h="343226">
                <a:tc>
                  <a:txBody>
                    <a:bodyPr/>
                    <a:lstStyle/>
                    <a:p>
                      <a:pPr algn="ctr" rtl="1"/>
                      <a:endParaRPr lang="en-I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I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14.7.2024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הגשת הפרויקט הסופי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92582"/>
                  </a:ext>
                </a:extLst>
              </a:tr>
              <a:tr h="343226">
                <a:tc>
                  <a:txBody>
                    <a:bodyPr/>
                    <a:lstStyle/>
                    <a:p>
                      <a:pPr algn="ctr" rtl="1"/>
                      <a:endParaRPr lang="en-I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I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9.2024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הגשת הספר והמצגת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209001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90FB71C-48DB-4886-D346-71A2D369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20/05/2024</a:t>
            </a:r>
            <a:endParaRPr lang="en-I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22E9CD-5CDB-0BD1-0989-94F093F3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F5C-0189-42E6-AB13-ECD8CC31CA0C}" type="slidenum">
              <a:rPr lang="en-IL" smtClean="0"/>
              <a:t>15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0408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B8880D-72A7-9906-7936-0ECF906714F8}"/>
              </a:ext>
            </a:extLst>
          </p:cNvPr>
          <p:cNvSpPr/>
          <p:nvPr/>
        </p:nvSpPr>
        <p:spPr>
          <a:xfrm>
            <a:off x="4953700" y="738091"/>
            <a:ext cx="22846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rtl="1"/>
            <a:r>
              <a:rPr lang="he-IL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פרטי הפרויקט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45579A-4C52-9C97-E477-B3A511BC0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158703"/>
              </p:ext>
            </p:extLst>
          </p:nvPr>
        </p:nvGraphicFramePr>
        <p:xfrm>
          <a:off x="2032000" y="1574800"/>
          <a:ext cx="81280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69025">
                  <a:extLst>
                    <a:ext uri="{9D8B030D-6E8A-4147-A177-3AD203B41FA5}">
                      <a16:colId xmlns:a16="http://schemas.microsoft.com/office/drawing/2014/main" val="1467492019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val="488628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כלי לשערוך מצב הסוללה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</a:t>
                      </a:r>
                      <a:r>
                        <a:rPr lang="he-IL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ברכב חשמלי</a:t>
                      </a:r>
                      <a:endParaRPr lang="en-IL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0" u="sng" dirty="0"/>
                        <a:t>שם הפרויקט</a:t>
                      </a:r>
                      <a:endParaRPr lang="en-IL" sz="1400" b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05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23-1-1-2894</a:t>
                      </a:r>
                      <a:endParaRPr lang="en-IL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0" u="sng" dirty="0"/>
                        <a:t>מספר פרויקט</a:t>
                      </a:r>
                      <a:endParaRPr lang="en-IL" sz="1400" b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9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אמיר אמדורסקי, רועי זייד</a:t>
                      </a:r>
                      <a:endParaRPr lang="en-IL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0" u="sng" dirty="0"/>
                        <a:t>שמות הסטודנטים</a:t>
                      </a:r>
                      <a:endParaRPr lang="en-IL" sz="1400" b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26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ד"ר יובל </a:t>
                      </a:r>
                      <a:r>
                        <a:rPr lang="he-IL" sz="1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בק</a:t>
                      </a:r>
                      <a:endParaRPr lang="en-IL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0" u="sng" dirty="0"/>
                        <a:t>שם המנחה</a:t>
                      </a:r>
                      <a:endParaRPr lang="en-IL" sz="1400" b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9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אוניברסיטת תל אביב – פקולטה להנדסה</a:t>
                      </a:r>
                      <a:endParaRPr lang="en-IL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0" u="sng" dirty="0"/>
                        <a:t>מקום הביצוע</a:t>
                      </a:r>
                      <a:endParaRPr lang="en-IL" sz="1400" b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302495"/>
                  </a:ext>
                </a:extLst>
              </a:tr>
            </a:tbl>
          </a:graphicData>
        </a:graphic>
      </p:graphicFrame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87AA66E-D822-1AD2-E3AE-13538068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20/05/2024</a:t>
            </a:r>
            <a:endParaRPr lang="en-IL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A91970-47B2-B4B5-DED0-30919D10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F5C-0189-42E6-AB13-ECD8CC31CA0C}" type="slidenum">
              <a:rPr lang="en-IL" smtClean="0"/>
              <a:t>2</a:t>
            </a:fld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8E74B7-36DA-65ED-44A7-AEC14CFF3697}"/>
              </a:ext>
            </a:extLst>
          </p:cNvPr>
          <p:cNvSpPr txBox="1"/>
          <p:nvPr/>
        </p:nvSpPr>
        <p:spPr>
          <a:xfrm>
            <a:off x="8610600" y="3914775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400" u="sng" dirty="0">
                <a:solidFill>
                  <a:schemeClr val="dk1"/>
                </a:solidFill>
              </a:rPr>
              <a:t>חתימת המנחה:</a:t>
            </a:r>
            <a:endParaRPr lang="en-IL" sz="1400" u="sng" dirty="0">
              <a:solidFill>
                <a:schemeClr val="dk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CC8DC6-FB24-2E63-9F14-778AB8CC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8962" y="3805011"/>
            <a:ext cx="2049999" cy="147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B8880D-72A7-9906-7936-0ECF906714F8}"/>
              </a:ext>
            </a:extLst>
          </p:cNvPr>
          <p:cNvSpPr/>
          <p:nvPr/>
        </p:nvSpPr>
        <p:spPr>
          <a:xfrm>
            <a:off x="4645122" y="711986"/>
            <a:ext cx="299633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rtl="1"/>
            <a:r>
              <a:rPr lang="he-IL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הסבר על הפרויקט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FD97E-FE14-71FF-5106-83099191C760}"/>
              </a:ext>
            </a:extLst>
          </p:cNvPr>
          <p:cNvSpPr txBox="1"/>
          <p:nvPr/>
        </p:nvSpPr>
        <p:spPr>
          <a:xfrm>
            <a:off x="609600" y="1447799"/>
            <a:ext cx="110051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/>
              <a:t>סוללות ליתיום – טכנולוגיה מובילה:</a:t>
            </a:r>
            <a:r>
              <a:rPr lang="en-US" dirty="0"/>
              <a:t> </a:t>
            </a:r>
            <a:r>
              <a:rPr lang="he-IL" dirty="0"/>
              <a:t> סוללת הליתיום הינה הטכנולוגיה העיקרית בתחום אגירת אנרגיה ומכשירים ניידים.</a:t>
            </a:r>
            <a:br>
              <a:rPr lang="en-US" dirty="0"/>
            </a:br>
            <a:r>
              <a:rPr lang="he-IL" sz="1400" dirty="0"/>
              <a:t>בזכות הצפיפות האנרגטית, זמן החיים, זמן הטעינה ופריקה, ומחיר נמוך יחסית, השימוש בסוללות ליתיום נפוץ ביותר.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  <a:p>
            <a:pPr algn="r" rtl="1"/>
            <a:endParaRPr lang="en-US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/>
              <a:t>סוללה כ"קופסא שחורה"</a:t>
            </a:r>
            <a:r>
              <a:rPr lang="he-IL" dirty="0"/>
              <a:t>: סוללת ליתיום אינה מאפשרת "מבט פנימה" למדידת מצב הטעינה בה.</a:t>
            </a:r>
            <a:br>
              <a:rPr lang="en-US" dirty="0"/>
            </a:br>
            <a:r>
              <a:rPr lang="he-IL" sz="1400" dirty="0"/>
              <a:t>מדידת מצב הטעינה של סוללת ליתיום נעשית על ידי שיערוך באמצעות מדידות חיצוניות: מתח, זרם וטמפרטורה</a:t>
            </a:r>
            <a:r>
              <a:rPr lang="he-IL" sz="1600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600" dirty="0"/>
          </a:p>
          <a:p>
            <a:pPr algn="r" rtl="1"/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he-IL" b="1" dirty="0"/>
              <a:t>שיערוך מצב הטעינה</a:t>
            </a:r>
            <a:r>
              <a:rPr lang="he-IL" dirty="0"/>
              <a:t>: ישנם מספר שיטות לשערוך מצב הטעינה של הסוללה:</a:t>
            </a:r>
            <a:br>
              <a:rPr lang="en-US" dirty="0"/>
            </a:br>
            <a:r>
              <a:rPr lang="he-IL" dirty="0"/>
              <a:t>שיטת ספירת מטען, רשת נוירונים, שיטות שיערוך בבינה מלאכותית, מסננים ועוד.</a:t>
            </a:r>
            <a:br>
              <a:rPr lang="en-US" dirty="0"/>
            </a:br>
            <a:r>
              <a:rPr lang="he-IL" sz="1400" dirty="0"/>
              <a:t>בפרויקט זה נתמקד בשערוך מצב הטעינה של סוללה באמצעות מסנן קלמן (</a:t>
            </a:r>
            <a:r>
              <a:rPr lang="en-US" sz="1400" dirty="0"/>
              <a:t>Kalman Filter</a:t>
            </a:r>
            <a:r>
              <a:rPr lang="he-IL" sz="1400" dirty="0"/>
              <a:t>), </a:t>
            </a:r>
            <a:r>
              <a:rPr lang="he-IL" sz="1400" dirty="0" err="1"/>
              <a:t>וגירסתו</a:t>
            </a:r>
            <a:r>
              <a:rPr lang="he-IL" sz="1400" dirty="0"/>
              <a:t> המורחבת (</a:t>
            </a:r>
            <a:r>
              <a:rPr lang="en-US" sz="1400" dirty="0"/>
              <a:t>Extended Kalman Filter</a:t>
            </a:r>
            <a:r>
              <a:rPr lang="he-IL" sz="1400" dirty="0"/>
              <a:t>).</a:t>
            </a:r>
          </a:p>
          <a:p>
            <a:pPr algn="r" rtl="1"/>
            <a:br>
              <a:rPr lang="en-US" dirty="0"/>
            </a:br>
            <a:endParaRPr lang="en-I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1886D8-A4D2-0F42-920F-58AB68F6850B}"/>
              </a:ext>
            </a:extLst>
          </p:cNvPr>
          <p:cNvGrpSpPr/>
          <p:nvPr/>
        </p:nvGrpSpPr>
        <p:grpSpPr>
          <a:xfrm>
            <a:off x="531703" y="2678338"/>
            <a:ext cx="2577257" cy="2233197"/>
            <a:chOff x="192509" y="988985"/>
            <a:chExt cx="2577257" cy="223319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B6A3FBE-D536-8334-9E7C-CC8D4C21C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899" t="29028" r="14001" b="35000"/>
            <a:stretch/>
          </p:blipFill>
          <p:spPr>
            <a:xfrm>
              <a:off x="192509" y="1150827"/>
              <a:ext cx="2160166" cy="1180344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DEB2E4-ED59-CA7F-7F37-82D599D42945}"/>
                </a:ext>
              </a:extLst>
            </p:cNvPr>
            <p:cNvGrpSpPr/>
            <p:nvPr/>
          </p:nvGrpSpPr>
          <p:grpSpPr>
            <a:xfrm>
              <a:off x="536569" y="988985"/>
              <a:ext cx="2233197" cy="2233197"/>
              <a:chOff x="618870" y="1415345"/>
              <a:chExt cx="2233197" cy="223319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C25E63F-AE14-291E-5DE7-BF1C1585A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 amt="70000"/>
              </a:blip>
              <a:stretch>
                <a:fillRect/>
              </a:stretch>
            </p:blipFill>
            <p:spPr>
              <a:xfrm rot="19637002">
                <a:off x="618870" y="1415345"/>
                <a:ext cx="2233197" cy="2233197"/>
              </a:xfrm>
              <a:prstGeom prst="rect">
                <a:avLst/>
              </a:prstGeom>
            </p:spPr>
          </p:pic>
          <p:pic>
            <p:nvPicPr>
              <p:cNvPr id="1026" name="Picture 2" descr="Grafika wektorowa Stock: X red cross icon vector isolated on white  background. Trendy X red cross icon for web site, app, label, logo and  design template. Creative art concept, vector illustration |">
                <a:extLst>
                  <a:ext uri="{FF2B5EF4-FFF2-40B4-BE49-F238E27FC236}">
                    <a16:creationId xmlns:a16="http://schemas.microsoft.com/office/drawing/2014/main" id="{75D135C1-7C3E-34F8-6A8B-A94E98CFEC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89"/>
              <a:stretch/>
            </p:blipFill>
            <p:spPr bwMode="auto">
              <a:xfrm>
                <a:off x="1163742" y="2019300"/>
                <a:ext cx="512657" cy="533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9D12B61-B845-FFA5-F3FE-65E3322B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20/05/2024</a:t>
            </a:r>
            <a:endParaRPr lang="en-IL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F527418-1A66-E827-378C-F3FF8694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F5C-0189-42E6-AB13-ECD8CC31CA0C}" type="slidenum">
              <a:rPr lang="en-IL" smtClean="0"/>
              <a:t>3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7798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B8880D-72A7-9906-7936-0ECF906714F8}"/>
              </a:ext>
            </a:extLst>
          </p:cNvPr>
          <p:cNvSpPr/>
          <p:nvPr/>
        </p:nvSpPr>
        <p:spPr>
          <a:xfrm>
            <a:off x="4645122" y="711986"/>
            <a:ext cx="299633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rtl="1"/>
            <a:r>
              <a:rPr lang="he-IL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הסבר על הפרויקט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FD97E-FE14-71FF-5106-83099191C760}"/>
              </a:ext>
            </a:extLst>
          </p:cNvPr>
          <p:cNvSpPr txBox="1"/>
          <p:nvPr/>
        </p:nvSpPr>
        <p:spPr>
          <a:xfrm>
            <a:off x="609600" y="1447799"/>
            <a:ext cx="110051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/>
              <a:t>מסנן קלמן(</a:t>
            </a:r>
            <a:r>
              <a:rPr lang="en-US" b="1" dirty="0"/>
              <a:t>KF</a:t>
            </a:r>
            <a:r>
              <a:rPr lang="he-IL" b="1" dirty="0"/>
              <a:t>) וגרסתו המורחבת(</a:t>
            </a:r>
            <a:r>
              <a:rPr lang="en-US" b="1" dirty="0"/>
              <a:t>EKF</a:t>
            </a:r>
            <a:r>
              <a:rPr lang="he-IL" b="1" dirty="0"/>
              <a:t>):</a:t>
            </a:r>
            <a:r>
              <a:rPr lang="he-IL" dirty="0"/>
              <a:t> אלגוריתם איטרטיבי לשערוך מצב המערכת על ידי שקלול מדידות רועשות ומודל פיזיקלי של המערכת.</a:t>
            </a:r>
            <a:br>
              <a:rPr lang="en-US" dirty="0"/>
            </a:br>
            <a:r>
              <a:rPr lang="he-IL" sz="1400" dirty="0"/>
              <a:t>מסנן קלמן הוא משערך "רזה". מצד אחד, לא דורש כוח עיבוד רב, ומצד שני מביא לדיוק גבוה בשערוך מצב המערכת. המסנן מסתמך אך ורק על השערוך הקודם, המודל והמדידה. 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/>
              <a:t>מודל פיזיקלי של סוללת הליתיום: </a:t>
            </a:r>
            <a:r>
              <a:rPr lang="he-IL" dirty="0"/>
              <a:t>בניית מודל פיזיקלי של סוללת ליתיום כרוך בניתוח התהליכים האלקטרו-כימיים המורכבים בסוללה.</a:t>
            </a:r>
            <a:br>
              <a:rPr lang="en-US" dirty="0"/>
            </a:br>
            <a:r>
              <a:rPr lang="he-IL" sz="1400" dirty="0"/>
              <a:t>בכדי לממש את אלגוריתם מסנן קלמן, יש לדמות את התהליכים האלקטרו-כימיים המורכבים בעזרת מודל חשמלי-פיזיקלי.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400" dirty="0"/>
          </a:p>
          <a:p>
            <a:pPr algn="r" rtl="1"/>
            <a:br>
              <a:rPr lang="en-US" dirty="0"/>
            </a:br>
            <a:endParaRPr lang="en-IL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D744891-36B4-F849-27C7-CDC53F8E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20/05/2024</a:t>
            </a:r>
            <a:endParaRPr lang="en-I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5DEBCB-DB99-BF3A-70B3-4D53A9D4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F5C-0189-42E6-AB13-ECD8CC31CA0C}" type="slidenum">
              <a:rPr lang="en-IL" smtClean="0"/>
              <a:t>4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7394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B8880D-72A7-9906-7936-0ECF906714F8}"/>
              </a:ext>
            </a:extLst>
          </p:cNvPr>
          <p:cNvSpPr/>
          <p:nvPr/>
        </p:nvSpPr>
        <p:spPr>
          <a:xfrm>
            <a:off x="4645122" y="711986"/>
            <a:ext cx="267252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rtl="1"/>
            <a:r>
              <a:rPr lang="he-IL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דרישות המערכת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3FD97E-FE14-71FF-5106-83099191C760}"/>
                  </a:ext>
                </a:extLst>
              </p:cNvPr>
              <p:cNvSpPr txBox="1"/>
              <p:nvPr/>
            </p:nvSpPr>
            <p:spPr>
              <a:xfrm>
                <a:off x="609600" y="1447799"/>
                <a:ext cx="11005131" cy="4554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b="1" dirty="0"/>
                  <a:t>אופן מימוש הפרויקט:</a:t>
                </a:r>
              </a:p>
              <a:p>
                <a:pPr marL="342900" indent="-342900" algn="r" rtl="1">
                  <a:buFont typeface="+mj-lt"/>
                  <a:buAutoNum type="arabicPeriod"/>
                </a:pPr>
                <a:r>
                  <a:rPr lang="he-IL" u="sng" dirty="0"/>
                  <a:t>העמקה ספרותית:</a:t>
                </a:r>
                <a:br>
                  <a:rPr lang="en-US" b="1" dirty="0"/>
                </a:br>
                <a:r>
                  <a:rPr lang="he-IL" dirty="0"/>
                  <a:t>מבנה הסוללה: </a:t>
                </a:r>
                <a:r>
                  <a:rPr lang="he-IL" sz="1600" dirty="0"/>
                  <a:t>העמקה במבנה סוללת הליתיום והתהליכים האקטרו-כימיים בזמן הטעינה והפריקה של הסוללה.</a:t>
                </a:r>
                <a:br>
                  <a:rPr lang="en-US" b="1" dirty="0"/>
                </a:br>
                <a:r>
                  <a:rPr lang="he-IL" dirty="0"/>
                  <a:t>שיטות לשערוך מצב טעינה: </a:t>
                </a:r>
                <a:r>
                  <a:rPr lang="he-IL" sz="1600" dirty="0"/>
                  <a:t>בחינת המשערכים האפשריים </a:t>
                </a:r>
                <a:r>
                  <a:rPr lang="he-IL" sz="1600" dirty="0" err="1"/>
                  <a:t>לשיערוך</a:t>
                </a:r>
                <a:r>
                  <a:rPr lang="he-IL" sz="1600" dirty="0"/>
                  <a:t> סוללת ליתיום</a:t>
                </a:r>
                <a:br>
                  <a:rPr lang="en-US" sz="1600" dirty="0"/>
                </a:br>
                <a:r>
                  <a:rPr lang="he-IL" dirty="0"/>
                  <a:t>אלגוריתם </a:t>
                </a:r>
                <a:r>
                  <a:rPr lang="en-US" dirty="0"/>
                  <a:t>KF</a:t>
                </a:r>
                <a:r>
                  <a:rPr lang="he-IL" dirty="0"/>
                  <a:t> ו-</a:t>
                </a:r>
                <a:r>
                  <a:rPr lang="en-US" dirty="0"/>
                  <a:t>EKF</a:t>
                </a:r>
                <a:r>
                  <a:rPr lang="he-IL" dirty="0"/>
                  <a:t>: </a:t>
                </a:r>
                <a:r>
                  <a:rPr lang="he-IL" sz="1600" dirty="0"/>
                  <a:t>העמקה במימוש המתמטי של האלגוריתם, על תצורותיו השונות.</a:t>
                </a:r>
                <a:br>
                  <a:rPr lang="en-US" sz="1600" dirty="0"/>
                </a:br>
                <a:endParaRPr lang="he-IL" b="1" dirty="0"/>
              </a:p>
              <a:p>
                <a:pPr marL="342900" indent="-342900" algn="r" rtl="1">
                  <a:buFont typeface="+mj-lt"/>
                  <a:buAutoNum type="arabicPeriod"/>
                </a:pPr>
                <a:r>
                  <a:rPr lang="he-IL" u="sng" dirty="0"/>
                  <a:t>בניית מודלים של הסוללה:</a:t>
                </a:r>
                <a:br>
                  <a:rPr lang="en-US" u="sng" dirty="0"/>
                </a:br>
                <a:r>
                  <a:rPr lang="he-IL" dirty="0"/>
                  <a:t>מודל ליניארי חשמלי לסוללה</a:t>
                </a:r>
                <a:r>
                  <a:rPr lang="en-US" dirty="0"/>
                  <a:t>:</a:t>
                </a:r>
                <a:r>
                  <a:rPr lang="he-IL" dirty="0"/>
                  <a:t> </a:t>
                </a:r>
                <a:r>
                  <a:rPr lang="he-IL" sz="1600" dirty="0"/>
                  <a:t>מסנן קלמן (</a:t>
                </a:r>
                <a:r>
                  <a:rPr lang="en-US" sz="1600" dirty="0"/>
                  <a:t>KF</a:t>
                </a:r>
                <a:r>
                  <a:rPr lang="he-IL" sz="1600" dirty="0"/>
                  <a:t>) משערך מודל ליניארי: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̿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400" dirty="0"/>
              </a:p>
              <a:p>
                <a:pPr marL="361950" algn="r" rtl="1"/>
                <a:r>
                  <a:rPr lang="he-IL" dirty="0"/>
                  <a:t>מודל לא-ליניארי של סוללה: </a:t>
                </a:r>
                <a:r>
                  <a:rPr lang="he-IL" sz="1600" dirty="0"/>
                  <a:t>סוללת ליתיום בעלת אופי לא-ליניארי. מסנן קלמן מורחב (</a:t>
                </a:r>
                <a:r>
                  <a:rPr lang="en-US" sz="1600" dirty="0"/>
                  <a:t>EKF</a:t>
                </a:r>
                <a:r>
                  <a:rPr lang="he-IL" sz="1600" dirty="0"/>
                  <a:t>) משערך מודל לא ליניארי</a:t>
                </a:r>
                <a:r>
                  <a:rPr lang="he-IL" dirty="0"/>
                  <a:t>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he-IL" dirty="0"/>
              </a:p>
              <a:p>
                <a:pPr marL="361950" algn="r" rtl="1"/>
                <a:r>
                  <a:rPr lang="he-IL" sz="1600" dirty="0"/>
                  <a:t>על בסיס מחקר הנדסי וניתוח מתמטי נבנה מודל ליניארי חשמלי של סוללת ליתיום, כשאחד ממשתני המצב הינו ה</a:t>
                </a:r>
                <a:r>
                  <a:rPr lang="en-US" sz="1600" dirty="0"/>
                  <a:t>SoC</a:t>
                </a:r>
                <a:r>
                  <a:rPr lang="he-IL" sz="1600" dirty="0"/>
                  <a:t> - מצב טעינת הסוללה.</a:t>
                </a:r>
                <a:endParaRPr lang="he-IL" sz="1400" dirty="0"/>
              </a:p>
              <a:p>
                <a:pPr algn="r" rtl="1"/>
                <a:r>
                  <a:rPr lang="he-IL" dirty="0"/>
                  <a:t>3.  </a:t>
                </a:r>
                <a:r>
                  <a:rPr lang="he-IL" u="sng" dirty="0"/>
                  <a:t>שערוך מצב הטעינה באמצעות </a:t>
                </a:r>
                <a:r>
                  <a:rPr lang="en-US" u="sng" dirty="0"/>
                  <a:t>KF</a:t>
                </a:r>
                <a:r>
                  <a:rPr lang="he-IL" u="sng" dirty="0"/>
                  <a:t> ו</a:t>
                </a:r>
                <a:r>
                  <a:rPr lang="en-US" u="sng" dirty="0"/>
                  <a:t>EKF</a:t>
                </a:r>
                <a:r>
                  <a:rPr lang="he-IL" u="sng" dirty="0"/>
                  <a:t>:</a:t>
                </a:r>
                <a:r>
                  <a:rPr lang="he-IL" dirty="0"/>
                  <a:t> </a:t>
                </a:r>
                <a:r>
                  <a:rPr lang="he-IL" sz="1600" dirty="0"/>
                  <a:t>ביצוע שיערוך על סמך המודלים, ומדידות זרם, מתח וטמפרטורה</a:t>
                </a:r>
                <a:r>
                  <a:rPr lang="he-IL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3FD97E-FE14-71FF-5106-83099191C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447799"/>
                <a:ext cx="11005131" cy="4554260"/>
              </a:xfrm>
              <a:prstGeom prst="rect">
                <a:avLst/>
              </a:prstGeom>
              <a:blipFill>
                <a:blip r:embed="rId3"/>
                <a:stretch>
                  <a:fillRect t="-668" r="-554" b="-12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354B869-617F-6940-37D0-D722413B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20/05/2024</a:t>
            </a:r>
            <a:endParaRPr lang="en-I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0F6C1B-BDAB-494B-30A5-9DB3299D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F5C-0189-42E6-AB13-ECD8CC31CA0C}" type="slidenum">
              <a:rPr lang="en-IL" smtClean="0"/>
              <a:t>5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681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B8880D-72A7-9906-7936-0ECF906714F8}"/>
              </a:ext>
            </a:extLst>
          </p:cNvPr>
          <p:cNvSpPr/>
          <p:nvPr/>
        </p:nvSpPr>
        <p:spPr>
          <a:xfrm>
            <a:off x="4645122" y="711986"/>
            <a:ext cx="267252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rtl="1"/>
            <a:r>
              <a:rPr lang="he-IL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דרישות המערכת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FD97E-FE14-71FF-5106-83099191C760}"/>
              </a:ext>
            </a:extLst>
          </p:cNvPr>
          <p:cNvSpPr txBox="1"/>
          <p:nvPr/>
        </p:nvSpPr>
        <p:spPr>
          <a:xfrm>
            <a:off x="609600" y="1447799"/>
            <a:ext cx="110051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/>
              <a:t>תוצרי הפרויקט:</a:t>
            </a:r>
            <a:endParaRPr lang="he-IL" dirty="0"/>
          </a:p>
          <a:p>
            <a:pPr marL="342900" indent="-342900" algn="r" rtl="1">
              <a:buFont typeface="+mj-lt"/>
              <a:buAutoNum type="arabicPeriod"/>
            </a:pPr>
            <a:r>
              <a:rPr lang="he-IL" u="sng" dirty="0"/>
              <a:t>תוכנה הלומדת את המודל הליניארי והלא-ליניארי של הסוללה</a:t>
            </a:r>
            <a:r>
              <a:rPr lang="he-IL" dirty="0"/>
              <a:t>: נפתח תוכנה המתבססת על מבנה המודלים וסט הדגימות, אשר יוצרת את משוואות המצב של המודל.</a:t>
            </a:r>
            <a:endParaRPr lang="he-IL" u="sng" dirty="0"/>
          </a:p>
          <a:p>
            <a:pPr marL="342900" indent="-342900" algn="r" rtl="1">
              <a:buFont typeface="+mj-lt"/>
              <a:buAutoNum type="arabicPeriod"/>
            </a:pPr>
            <a:endParaRPr lang="he-IL" u="sng" dirty="0"/>
          </a:p>
          <a:p>
            <a:pPr marL="342900" indent="-342900" algn="r" rtl="1">
              <a:buFont typeface="+mj-lt"/>
              <a:buAutoNum type="arabicPeriod"/>
            </a:pPr>
            <a:endParaRPr lang="he-IL" u="sng" dirty="0"/>
          </a:p>
          <a:p>
            <a:pPr marL="342900" indent="-342900" algn="r" rtl="1">
              <a:buFont typeface="+mj-lt"/>
              <a:buAutoNum type="arabicPeriod"/>
            </a:pPr>
            <a:r>
              <a:rPr lang="he-IL" u="sng" dirty="0"/>
              <a:t>סקריפט שקורא את מאגר הנתונים ויוצר מבנה נתונים אשר מכיל את המדידות הדרושות לשערוך.</a:t>
            </a:r>
          </a:p>
          <a:p>
            <a:pPr marL="342900" indent="-342900" algn="r" rtl="1">
              <a:buFont typeface="+mj-lt"/>
              <a:buAutoNum type="arabicPeriod"/>
            </a:pPr>
            <a:endParaRPr lang="he-IL" u="sng" dirty="0"/>
          </a:p>
          <a:p>
            <a:pPr marL="342900" indent="-342900" algn="r" rtl="1">
              <a:buFont typeface="+mj-lt"/>
              <a:buAutoNum type="arabicPeriod"/>
            </a:pPr>
            <a:endParaRPr lang="he-IL" u="sng" dirty="0"/>
          </a:p>
          <a:p>
            <a:pPr marL="342900" indent="-342900" algn="r" rtl="1">
              <a:buFont typeface="+mj-lt"/>
              <a:buAutoNum type="arabicPeriod"/>
            </a:pPr>
            <a:r>
              <a:rPr lang="he-IL" u="sng" dirty="0"/>
              <a:t>אלגוריתם לשערוך מצב טעינת הסוללה על בסיס מסנן קלמן ומסנן קלמן המורחב:</a:t>
            </a:r>
            <a:r>
              <a:rPr lang="he-IL" dirty="0"/>
              <a:t> נפתח אלגוריתם </a:t>
            </a:r>
            <a:r>
              <a:rPr lang="he-IL" dirty="0" err="1"/>
              <a:t>בפייתון</a:t>
            </a:r>
            <a:r>
              <a:rPr lang="he-IL" dirty="0"/>
              <a:t> לשערוך מצב טעינת הסוללה עבור מודל לינארי, המתבסס על מסנן קלמן, ומודל לא לינארי אשר מתבסס על מסנן קלמן המורחב.</a:t>
            </a:r>
          </a:p>
          <a:p>
            <a:pPr marL="342900" indent="-342900" algn="r" rtl="1">
              <a:buFont typeface="+mj-lt"/>
              <a:buAutoNum type="arabicPeriod"/>
            </a:pPr>
            <a:endParaRPr lang="he-IL" u="sng" dirty="0"/>
          </a:p>
          <a:p>
            <a:pPr marL="342900" indent="-342900" algn="r" rtl="1">
              <a:buFont typeface="+mj-lt"/>
              <a:buAutoNum type="arabicPeriod"/>
            </a:pPr>
            <a:endParaRPr lang="he-IL" u="sng" dirty="0"/>
          </a:p>
          <a:p>
            <a:pPr marL="342900" indent="-342900" algn="r" rtl="1">
              <a:buFont typeface="+mj-lt"/>
              <a:buAutoNum type="arabicPeriod"/>
            </a:pPr>
            <a:r>
              <a:rPr lang="he-IL" u="sng" dirty="0"/>
              <a:t>ממשק להצגת שיערוך מצב טעינת הסוללה</a:t>
            </a:r>
            <a:r>
              <a:rPr lang="he-IL" dirty="0"/>
              <a:t>: נבנה ממשק המציג בזמן אמת את שיעורך מצב הטעינה של הסוללה.</a:t>
            </a:r>
          </a:p>
          <a:p>
            <a:pPr marL="342900" indent="-342900" algn="r" rtl="1">
              <a:buFont typeface="+mj-lt"/>
              <a:buAutoNum type="arabicPeriod"/>
            </a:pPr>
            <a:endParaRPr lang="he-IL" dirty="0"/>
          </a:p>
          <a:p>
            <a:pPr marL="342900" indent="-342900" algn="r" rtl="1">
              <a:buFont typeface="+mj-lt"/>
              <a:buAutoNum type="arabicPeriod"/>
            </a:pPr>
            <a:endParaRPr lang="he-IL" dirty="0"/>
          </a:p>
          <a:p>
            <a:pPr marL="342900" indent="-342900" algn="r" rtl="1">
              <a:buFont typeface="+mj-lt"/>
              <a:buAutoNum type="arabicPeriod"/>
            </a:pPr>
            <a:r>
              <a:rPr lang="he-IL" u="sng" dirty="0"/>
              <a:t>ממשק לניתוח תוצאות השיערוך</a:t>
            </a:r>
            <a:r>
              <a:rPr lang="he-IL" dirty="0"/>
              <a:t>: יצירת כלי לניתוח תוצאות השיערוך.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4360BB1-5B69-5C84-E62D-E35BE7F3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20/05/2024</a:t>
            </a:r>
            <a:endParaRPr lang="en-I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3E547C-B5F3-E5C1-9874-769E1F20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F5C-0189-42E6-AB13-ECD8CC31CA0C}" type="slidenum">
              <a:rPr lang="en-IL" smtClean="0"/>
              <a:t>6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0076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B8880D-72A7-9906-7936-0ECF906714F8}"/>
              </a:ext>
            </a:extLst>
          </p:cNvPr>
          <p:cNvSpPr/>
          <p:nvPr/>
        </p:nvSpPr>
        <p:spPr>
          <a:xfrm>
            <a:off x="4645122" y="711986"/>
            <a:ext cx="264367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דיאגרמת בלוקים</a:t>
            </a:r>
            <a:b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e-I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ארכיטקטורת המערכת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43A491-41B7-E9EF-2904-F64AAA409F18}"/>
              </a:ext>
            </a:extLst>
          </p:cNvPr>
          <p:cNvSpPr/>
          <p:nvPr/>
        </p:nvSpPr>
        <p:spPr>
          <a:xfrm>
            <a:off x="6992398" y="2922234"/>
            <a:ext cx="1695450" cy="7048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rtl="1"/>
            <a:r>
              <a:rPr lang="he-IL" sz="1150" b="1" u="sng" dirty="0">
                <a:solidFill>
                  <a:sysClr val="windowText" lastClr="000000"/>
                </a:solidFill>
              </a:rPr>
              <a:t>אימון - פרמטרי המודל</a:t>
            </a:r>
          </a:p>
          <a:p>
            <a:pPr algn="ctr" rtl="1"/>
            <a:r>
              <a:rPr lang="he-IL" sz="1050" dirty="0">
                <a:solidFill>
                  <a:schemeClr val="tx1"/>
                </a:solidFill>
              </a:rPr>
              <a:t>85% מהנתונים ישמשו לאימון מודל הסוללה</a:t>
            </a:r>
          </a:p>
          <a:p>
            <a:pPr algn="ctr" rtl="1"/>
            <a:r>
              <a:rPr lang="he-IL" sz="1000" dirty="0">
                <a:solidFill>
                  <a:srgbClr val="0070C0"/>
                </a:solidFill>
              </a:rPr>
              <a:t>מימוש ב-</a:t>
            </a:r>
            <a:r>
              <a:rPr lang="en-US" sz="1000" dirty="0">
                <a:solidFill>
                  <a:srgbClr val="0070C0"/>
                </a:solidFill>
              </a:rPr>
              <a:t>python</a:t>
            </a:r>
            <a:endParaRPr lang="en-IL" sz="1000" dirty="0">
              <a:solidFill>
                <a:srgbClr val="0070C0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0000F9A-253B-788E-ED8B-D09475F89472}"/>
              </a:ext>
            </a:extLst>
          </p:cNvPr>
          <p:cNvSpPr/>
          <p:nvPr/>
        </p:nvSpPr>
        <p:spPr>
          <a:xfrm>
            <a:off x="3876668" y="2991655"/>
            <a:ext cx="1695450" cy="14774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rtl="1"/>
            <a:r>
              <a:rPr lang="he-IL" sz="1150" b="1" u="sng" dirty="0">
                <a:solidFill>
                  <a:sysClr val="windowText" lastClr="000000"/>
                </a:solidFill>
              </a:rPr>
              <a:t>שיערוך הסוללה באמצעות אלגוריתם</a:t>
            </a:r>
          </a:p>
          <a:p>
            <a:pPr algn="ctr" rtl="1"/>
            <a:br>
              <a:rPr lang="en-US" sz="1200" b="1" u="sng" dirty="0">
                <a:solidFill>
                  <a:sysClr val="windowText" lastClr="000000"/>
                </a:solidFill>
              </a:rPr>
            </a:br>
            <a:r>
              <a:rPr lang="he-IL" sz="1050" dirty="0">
                <a:solidFill>
                  <a:schemeClr val="tx1"/>
                </a:solidFill>
              </a:rPr>
              <a:t>שיערוך באמצעות </a:t>
            </a:r>
            <a:r>
              <a:rPr lang="en-US" sz="1050" dirty="0">
                <a:solidFill>
                  <a:schemeClr val="tx1"/>
                </a:solidFill>
              </a:rPr>
              <a:t>KF</a:t>
            </a:r>
            <a:r>
              <a:rPr lang="he-IL" sz="1050" dirty="0">
                <a:solidFill>
                  <a:schemeClr val="tx1"/>
                </a:solidFill>
              </a:rPr>
              <a:t> ו</a:t>
            </a:r>
            <a:r>
              <a:rPr lang="en-US" sz="1050" dirty="0">
                <a:solidFill>
                  <a:schemeClr val="tx1"/>
                </a:solidFill>
              </a:rPr>
              <a:t>EKF</a:t>
            </a:r>
            <a:endParaRPr lang="he-IL" sz="1050" dirty="0">
              <a:solidFill>
                <a:schemeClr val="tx1"/>
              </a:solidFill>
            </a:endParaRPr>
          </a:p>
          <a:p>
            <a:pPr algn="ctr" rtl="1"/>
            <a:r>
              <a:rPr lang="he-IL" sz="1050" dirty="0">
                <a:solidFill>
                  <a:schemeClr val="tx1"/>
                </a:solidFill>
              </a:rPr>
              <a:t> </a:t>
            </a:r>
          </a:p>
          <a:p>
            <a:pPr algn="ctr" rtl="1"/>
            <a:r>
              <a:rPr lang="he-IL" sz="1000" dirty="0">
                <a:solidFill>
                  <a:srgbClr val="0070C0"/>
                </a:solidFill>
              </a:rPr>
              <a:t>מימוש ב-</a:t>
            </a:r>
            <a:r>
              <a:rPr lang="en-US" sz="1000" dirty="0">
                <a:solidFill>
                  <a:srgbClr val="0070C0"/>
                </a:solidFill>
              </a:rPr>
              <a:t>python</a:t>
            </a:r>
            <a:endParaRPr lang="en-IL" sz="1000" dirty="0">
              <a:solidFill>
                <a:srgbClr val="0070C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B1DE07F-F198-C24B-503B-129019640BA5}"/>
              </a:ext>
            </a:extLst>
          </p:cNvPr>
          <p:cNvSpPr/>
          <p:nvPr/>
        </p:nvSpPr>
        <p:spPr>
          <a:xfrm>
            <a:off x="704599" y="2922234"/>
            <a:ext cx="1695450" cy="704849"/>
          </a:xfrm>
          <a:prstGeom prst="roundRect">
            <a:avLst/>
          </a:prstGeom>
          <a:solidFill>
            <a:srgbClr val="51A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rtl="1"/>
            <a:r>
              <a:rPr lang="he-IL" sz="1150" b="1" u="sng" dirty="0">
                <a:solidFill>
                  <a:sysClr val="windowText" lastClr="000000"/>
                </a:solidFill>
              </a:rPr>
              <a:t>ממשק להצגת </a:t>
            </a:r>
            <a:r>
              <a:rPr lang="en-US" sz="1150" b="1" u="sng" dirty="0">
                <a:solidFill>
                  <a:sysClr val="windowText" lastClr="000000"/>
                </a:solidFill>
              </a:rPr>
              <a:t>SoC</a:t>
            </a:r>
            <a:endParaRPr lang="he-IL" sz="1150" b="1" u="sng" dirty="0">
              <a:solidFill>
                <a:sysClr val="windowText" lastClr="000000"/>
              </a:solidFill>
            </a:endParaRPr>
          </a:p>
          <a:p>
            <a:pPr algn="ctr" rtl="1"/>
            <a:r>
              <a:rPr lang="he-IL" sz="1000" dirty="0">
                <a:solidFill>
                  <a:srgbClr val="0070C0"/>
                </a:solidFill>
              </a:rPr>
              <a:t>מימוש ב-</a:t>
            </a:r>
            <a:r>
              <a:rPr lang="en-US" sz="1000" dirty="0">
                <a:solidFill>
                  <a:srgbClr val="0070C0"/>
                </a:solidFill>
              </a:rPr>
              <a:t>python</a:t>
            </a:r>
            <a:endParaRPr lang="en-IL" sz="1000" dirty="0">
              <a:solidFill>
                <a:srgbClr val="0070C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7EC8291-EB23-5161-5D07-278F2F32AEEB}"/>
              </a:ext>
            </a:extLst>
          </p:cNvPr>
          <p:cNvSpPr/>
          <p:nvPr/>
        </p:nvSpPr>
        <p:spPr>
          <a:xfrm>
            <a:off x="6992398" y="3812862"/>
            <a:ext cx="1695450" cy="7048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rtl="1"/>
            <a:r>
              <a:rPr lang="he-IL" sz="1150" b="1" u="sng" dirty="0">
                <a:solidFill>
                  <a:sysClr val="windowText" lastClr="000000"/>
                </a:solidFill>
              </a:rPr>
              <a:t>אוטומציה - מבנה נתונים</a:t>
            </a:r>
          </a:p>
          <a:p>
            <a:pPr algn="ctr" rtl="1"/>
            <a:r>
              <a:rPr lang="he-IL" sz="1050" dirty="0">
                <a:solidFill>
                  <a:schemeClr val="tx1"/>
                </a:solidFill>
              </a:rPr>
              <a:t>15% מהנתונים ישמשו לבדיקת המודל</a:t>
            </a:r>
          </a:p>
          <a:p>
            <a:pPr algn="ctr" rtl="1"/>
            <a:r>
              <a:rPr lang="he-IL" sz="1000" dirty="0">
                <a:solidFill>
                  <a:srgbClr val="0070C0"/>
                </a:solidFill>
              </a:rPr>
              <a:t>מימוש ב-</a:t>
            </a:r>
            <a:r>
              <a:rPr lang="en-US" sz="1000" dirty="0">
                <a:solidFill>
                  <a:srgbClr val="0070C0"/>
                </a:solidFill>
              </a:rPr>
              <a:t>python</a:t>
            </a:r>
            <a:endParaRPr lang="en-IL" sz="1000" dirty="0">
              <a:solidFill>
                <a:srgbClr val="0070C0"/>
              </a:solidFill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4C029D7-6928-E71A-75FD-B65307EE7D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64571" y="3274658"/>
            <a:ext cx="1242289" cy="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10B9B73-9023-649D-3D32-A51EDB3C58EC}"/>
              </a:ext>
            </a:extLst>
          </p:cNvPr>
          <p:cNvCxnSpPr>
            <a:cxnSpLocks/>
          </p:cNvCxnSpPr>
          <p:nvPr/>
        </p:nvCxnSpPr>
        <p:spPr>
          <a:xfrm rot="10800000">
            <a:off x="8755596" y="4165286"/>
            <a:ext cx="1251264" cy="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DEA776F-BC38-63B0-B892-DC8DCF14459D}"/>
                  </a:ext>
                </a:extLst>
              </p:cNvPr>
              <p:cNvSpPr/>
              <p:nvPr/>
            </p:nvSpPr>
            <p:spPr>
              <a:xfrm>
                <a:off x="10119537" y="2991655"/>
                <a:ext cx="1695449" cy="147740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 rtl="1"/>
                <a:r>
                  <a:rPr lang="he-IL" sz="1150" b="1" u="sng" dirty="0">
                    <a:solidFill>
                      <a:sysClr val="windowText" lastClr="000000"/>
                    </a:solidFill>
                  </a:rPr>
                  <a:t>בסיס נתונים</a:t>
                </a:r>
                <a:br>
                  <a:rPr lang="en-US" sz="1200" b="1" u="sng" dirty="0">
                    <a:solidFill>
                      <a:sysClr val="windowText" lastClr="000000"/>
                    </a:solidFill>
                  </a:rPr>
                </a:br>
                <a:r>
                  <a:rPr lang="he-IL" sz="1050" dirty="0">
                    <a:solidFill>
                      <a:sysClr val="windowText" lastClr="000000"/>
                    </a:solidFill>
                  </a:rPr>
                  <a:t>מאגר מדידות של טעינה ופריקה של סוללות ליתיום</a:t>
                </a:r>
                <a:endParaRPr lang="he-IL" sz="1050" b="1" u="sng" dirty="0">
                  <a:solidFill>
                    <a:sysClr val="windowText" lastClr="000000"/>
                  </a:solidFill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en-US" sz="1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°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sz="1000" dirty="0">
                    <a:solidFill>
                      <a:sysClr val="windowText" lastClr="000000"/>
                    </a:solidFill>
                  </a:rPr>
                </a:br>
                <a:br>
                  <a:rPr lang="en-US" sz="1000" dirty="0">
                    <a:solidFill>
                      <a:sysClr val="windowText" lastClr="000000"/>
                    </a:solidFill>
                  </a:rPr>
                </a:br>
                <a:r>
                  <a:rPr lang="he-IL" sz="1000" dirty="0">
                    <a:solidFill>
                      <a:srgbClr val="0070C0"/>
                    </a:solidFill>
                  </a:rPr>
                  <a:t>קבצי </a:t>
                </a:r>
                <a:r>
                  <a:rPr lang="en-US" sz="1000" dirty="0">
                    <a:solidFill>
                      <a:srgbClr val="0070C0"/>
                    </a:solidFill>
                  </a:rPr>
                  <a:t>.csv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DEA776F-BC38-63B0-B892-DC8DCF144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537" y="2991655"/>
                <a:ext cx="1695449" cy="147740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2015401-16DC-B871-2A6A-21C5C6A651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37432" y="3274657"/>
            <a:ext cx="1242289" cy="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6894729A-30CA-DBA7-28AC-6DE0E8E6BFF3}"/>
              </a:ext>
            </a:extLst>
          </p:cNvPr>
          <p:cNvCxnSpPr>
            <a:cxnSpLocks/>
          </p:cNvCxnSpPr>
          <p:nvPr/>
        </p:nvCxnSpPr>
        <p:spPr>
          <a:xfrm rot="10800000">
            <a:off x="5628457" y="4165285"/>
            <a:ext cx="1251264" cy="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D1E6081-B6FE-FDF8-96A8-FA7D24FF6186}"/>
              </a:ext>
            </a:extLst>
          </p:cNvPr>
          <p:cNvSpPr/>
          <p:nvPr/>
        </p:nvSpPr>
        <p:spPr>
          <a:xfrm>
            <a:off x="704599" y="3812862"/>
            <a:ext cx="1695450" cy="704849"/>
          </a:xfrm>
          <a:prstGeom prst="roundRect">
            <a:avLst/>
          </a:prstGeom>
          <a:solidFill>
            <a:srgbClr val="51A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rtl="1"/>
            <a:r>
              <a:rPr lang="he-IL" sz="1150" b="1" u="sng" dirty="0">
                <a:solidFill>
                  <a:sysClr val="windowText" lastClr="000000"/>
                </a:solidFill>
              </a:rPr>
              <a:t>ממשק לניתוח טיב השיערוך</a:t>
            </a:r>
          </a:p>
          <a:p>
            <a:pPr algn="ctr" rtl="1"/>
            <a:r>
              <a:rPr lang="he-IL" sz="1000" dirty="0">
                <a:solidFill>
                  <a:srgbClr val="0070C0"/>
                </a:solidFill>
              </a:rPr>
              <a:t>מימוש ב-</a:t>
            </a:r>
            <a:r>
              <a:rPr lang="en-US" sz="1000" dirty="0">
                <a:solidFill>
                  <a:srgbClr val="0070C0"/>
                </a:solidFill>
              </a:rPr>
              <a:t>python</a:t>
            </a:r>
            <a:endParaRPr lang="en-IL" sz="1000" dirty="0">
              <a:solidFill>
                <a:srgbClr val="0070C0"/>
              </a:solidFill>
            </a:endParaRP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CE71B41A-D664-90AB-9862-5AD2544C2C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21702" y="3274657"/>
            <a:ext cx="1242289" cy="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F365E8F5-9DF9-24E5-2F37-401BF39B1572}"/>
              </a:ext>
            </a:extLst>
          </p:cNvPr>
          <p:cNvCxnSpPr>
            <a:cxnSpLocks/>
          </p:cNvCxnSpPr>
          <p:nvPr/>
        </p:nvCxnSpPr>
        <p:spPr>
          <a:xfrm rot="10800000">
            <a:off x="2512727" y="4165285"/>
            <a:ext cx="1251264" cy="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Date Placeholder 102">
            <a:extLst>
              <a:ext uri="{FF2B5EF4-FFF2-40B4-BE49-F238E27FC236}">
                <a16:creationId xmlns:a16="http://schemas.microsoft.com/office/drawing/2014/main" id="{AEBE3866-FF9E-1BF4-1F06-B84ABA5D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20/05/2024</a:t>
            </a:r>
            <a:endParaRPr lang="en-IL" dirty="0"/>
          </a:p>
        </p:txBody>
      </p:sp>
      <p:sp>
        <p:nvSpPr>
          <p:cNvPr id="104" name="Slide Number Placeholder 103">
            <a:extLst>
              <a:ext uri="{FF2B5EF4-FFF2-40B4-BE49-F238E27FC236}">
                <a16:creationId xmlns:a16="http://schemas.microsoft.com/office/drawing/2014/main" id="{0EED92D4-1090-2ADA-8AF6-1F605A03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F5C-0189-42E6-AB13-ECD8CC31CA0C}" type="slidenum">
              <a:rPr lang="en-IL" smtClean="0"/>
              <a:t>7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7616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3A4884-BA05-EF28-092B-93C211448793}"/>
              </a:ext>
            </a:extLst>
          </p:cNvPr>
          <p:cNvSpPr/>
          <p:nvPr/>
        </p:nvSpPr>
        <p:spPr>
          <a:xfrm>
            <a:off x="2588398" y="4718092"/>
            <a:ext cx="9400792" cy="1451861"/>
          </a:xfrm>
          <a:prstGeom prst="roundRect">
            <a:avLst/>
          </a:prstGeom>
          <a:solidFill>
            <a:schemeClr val="bg1">
              <a:lumMod val="65000"/>
              <a:alpha val="1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1"/>
            <a:r>
              <a:rPr lang="he-IL" sz="2400" b="1" dirty="0">
                <a:solidFill>
                  <a:sysClr val="windowText" lastClr="000000"/>
                </a:solidFill>
              </a:rPr>
              <a:t>שלב ב'</a:t>
            </a:r>
            <a:endParaRPr lang="en-IL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843F143-B52C-4CE4-98CC-9ECF75C0E91E}"/>
              </a:ext>
            </a:extLst>
          </p:cNvPr>
          <p:cNvSpPr/>
          <p:nvPr/>
        </p:nvSpPr>
        <p:spPr>
          <a:xfrm>
            <a:off x="2592019" y="1534354"/>
            <a:ext cx="9400792" cy="1451861"/>
          </a:xfrm>
          <a:prstGeom prst="roundRect">
            <a:avLst/>
          </a:prstGeom>
          <a:solidFill>
            <a:schemeClr val="bg1">
              <a:lumMod val="65000"/>
              <a:alpha val="1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1"/>
            <a:r>
              <a:rPr lang="he-IL" sz="2400" b="1" dirty="0">
                <a:solidFill>
                  <a:sysClr val="windowText" lastClr="000000"/>
                </a:solidFill>
              </a:rPr>
              <a:t>שלב א'</a:t>
            </a:r>
            <a:endParaRPr lang="en-IL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B8880D-72A7-9906-7936-0ECF906714F8}"/>
              </a:ext>
            </a:extLst>
          </p:cNvPr>
          <p:cNvSpPr/>
          <p:nvPr/>
        </p:nvSpPr>
        <p:spPr>
          <a:xfrm>
            <a:off x="4853513" y="711986"/>
            <a:ext cx="222689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תרשים זרימה</a:t>
            </a:r>
            <a:b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e-I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תהליך עבודה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71AB51-9EBD-8CC9-CD27-CD7D3571C314}"/>
              </a:ext>
            </a:extLst>
          </p:cNvPr>
          <p:cNvSpPr/>
          <p:nvPr/>
        </p:nvSpPr>
        <p:spPr>
          <a:xfrm>
            <a:off x="9572624" y="2209801"/>
            <a:ext cx="2330450" cy="7048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1"/>
            <a:r>
              <a:rPr lang="he-IL" sz="1200" b="1" u="sng" dirty="0">
                <a:solidFill>
                  <a:sysClr val="windowText" lastClr="000000"/>
                </a:solidFill>
              </a:rPr>
              <a:t>פיתוח אלגוריתם תכנותי </a:t>
            </a:r>
            <a:r>
              <a:rPr lang="en-US" sz="1200" b="1" u="sng" dirty="0">
                <a:solidFill>
                  <a:sysClr val="windowText" lastClr="000000"/>
                </a:solidFill>
              </a:rPr>
              <a:t>Kalman Filter (KF)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he-IL" sz="1000" dirty="0">
                <a:solidFill>
                  <a:srgbClr val="0070C0"/>
                </a:solidFill>
              </a:rPr>
              <a:t>מימוש ב-</a:t>
            </a:r>
            <a:r>
              <a:rPr lang="en-US" sz="1000" dirty="0">
                <a:solidFill>
                  <a:srgbClr val="0070C0"/>
                </a:solidFill>
              </a:rPr>
              <a:t>python</a:t>
            </a:r>
            <a:endParaRPr lang="en-IL" sz="1000" dirty="0">
              <a:solidFill>
                <a:srgbClr val="0070C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DBC27-6320-FA38-3F4C-77486ACC2DE1}"/>
              </a:ext>
            </a:extLst>
          </p:cNvPr>
          <p:cNvSpPr/>
          <p:nvPr/>
        </p:nvSpPr>
        <p:spPr>
          <a:xfrm>
            <a:off x="7443033" y="2209799"/>
            <a:ext cx="1695450" cy="70484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rtl="1"/>
            <a:r>
              <a:rPr lang="he-IL" sz="1200" b="1" u="sng" dirty="0">
                <a:solidFill>
                  <a:sysClr val="windowText" lastClr="000000"/>
                </a:solidFill>
              </a:rPr>
              <a:t>פיתוח מודל פיזיקלי ליניארי</a:t>
            </a:r>
            <a:br>
              <a:rPr lang="en-US" sz="1200" b="1" u="sng" dirty="0">
                <a:solidFill>
                  <a:sysClr val="windowText" lastClr="000000"/>
                </a:solidFill>
              </a:rPr>
            </a:br>
            <a:r>
              <a:rPr lang="he-IL" sz="1000" dirty="0">
                <a:solidFill>
                  <a:srgbClr val="0070C0"/>
                </a:solidFill>
              </a:rPr>
              <a:t>פרמטרי המודל נלקחו ממחקר</a:t>
            </a:r>
            <a:endParaRPr lang="en-IL" sz="1000" dirty="0">
              <a:solidFill>
                <a:srgbClr val="0070C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B898FA-71AE-F128-C452-CF6D81D6D9D6}"/>
              </a:ext>
            </a:extLst>
          </p:cNvPr>
          <p:cNvSpPr/>
          <p:nvPr/>
        </p:nvSpPr>
        <p:spPr>
          <a:xfrm>
            <a:off x="5024902" y="2209799"/>
            <a:ext cx="1695450" cy="7048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rtl="1"/>
            <a:r>
              <a:rPr lang="he-IL" sz="1200" b="1" u="sng" dirty="0">
                <a:solidFill>
                  <a:sysClr val="windowText" lastClr="000000"/>
                </a:solidFill>
              </a:rPr>
              <a:t>פיתוח תכנה ללמידת ערכי המודל</a:t>
            </a:r>
          </a:p>
          <a:p>
            <a:pPr algn="ctr" rtl="1"/>
            <a:r>
              <a:rPr lang="he-IL" sz="1000" dirty="0">
                <a:solidFill>
                  <a:srgbClr val="0070C0"/>
                </a:solidFill>
              </a:rPr>
              <a:t>מימוש ב-</a:t>
            </a:r>
            <a:r>
              <a:rPr lang="en-US" sz="1000" dirty="0">
                <a:solidFill>
                  <a:srgbClr val="0070C0"/>
                </a:solidFill>
              </a:rPr>
              <a:t>python</a:t>
            </a:r>
            <a:endParaRPr lang="en-IL" sz="1000" dirty="0">
              <a:solidFill>
                <a:srgbClr val="0070C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1C4C69-47FB-D978-CF10-E86981080E6C}"/>
              </a:ext>
            </a:extLst>
          </p:cNvPr>
          <p:cNvSpPr/>
          <p:nvPr/>
        </p:nvSpPr>
        <p:spPr>
          <a:xfrm>
            <a:off x="9585325" y="4810126"/>
            <a:ext cx="2330450" cy="7048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1"/>
            <a:r>
              <a:rPr lang="he-IL" sz="1200" b="1" u="sng" dirty="0">
                <a:solidFill>
                  <a:sysClr val="windowText" lastClr="000000"/>
                </a:solidFill>
              </a:rPr>
              <a:t>פיתוח אלגוריתם תכנותי </a:t>
            </a:r>
            <a:br>
              <a:rPr lang="en-US" sz="1200" b="1" u="sng" dirty="0">
                <a:solidFill>
                  <a:sysClr val="windowText" lastClr="000000"/>
                </a:solidFill>
              </a:rPr>
            </a:br>
            <a:r>
              <a:rPr lang="en-US" sz="1200" b="1" u="sng" dirty="0">
                <a:solidFill>
                  <a:sysClr val="windowText" lastClr="000000"/>
                </a:solidFill>
              </a:rPr>
              <a:t>Extended Kalman Filter (EKF)</a:t>
            </a:r>
            <a:br>
              <a:rPr lang="en-US" sz="1200" b="1" u="sng" dirty="0">
                <a:solidFill>
                  <a:sysClr val="windowText" lastClr="000000"/>
                </a:solidFill>
              </a:rPr>
            </a:br>
            <a:r>
              <a:rPr lang="he-IL" sz="1000" dirty="0">
                <a:solidFill>
                  <a:srgbClr val="0070C0"/>
                </a:solidFill>
              </a:rPr>
              <a:t>מימוש ב-</a:t>
            </a:r>
            <a:r>
              <a:rPr lang="en-US" sz="1000" dirty="0">
                <a:solidFill>
                  <a:srgbClr val="0070C0"/>
                </a:solidFill>
              </a:rPr>
              <a:t>python</a:t>
            </a:r>
            <a:endParaRPr lang="en-IL" sz="1000" dirty="0">
              <a:solidFill>
                <a:srgbClr val="0070C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C4AC54-960B-F75B-FA88-87B557DA2BEF}"/>
              </a:ext>
            </a:extLst>
          </p:cNvPr>
          <p:cNvSpPr/>
          <p:nvPr/>
        </p:nvSpPr>
        <p:spPr>
          <a:xfrm>
            <a:off x="7447041" y="4810124"/>
            <a:ext cx="1695450" cy="70484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rtl="1"/>
            <a:r>
              <a:rPr lang="he-IL" sz="1200" b="1" u="sng" dirty="0">
                <a:solidFill>
                  <a:sysClr val="windowText" lastClr="000000"/>
                </a:solidFill>
              </a:rPr>
              <a:t>פיתוח מודל פיזיקלי</a:t>
            </a:r>
            <a:br>
              <a:rPr lang="en-US" sz="1200" b="1" u="sng" dirty="0">
                <a:solidFill>
                  <a:sysClr val="windowText" lastClr="000000"/>
                </a:solidFill>
              </a:rPr>
            </a:br>
            <a:r>
              <a:rPr lang="he-IL" sz="1200" b="1" u="sng" dirty="0">
                <a:solidFill>
                  <a:sysClr val="windowText" lastClr="000000"/>
                </a:solidFill>
              </a:rPr>
              <a:t>לא – ליניארי</a:t>
            </a:r>
          </a:p>
          <a:p>
            <a:pPr algn="ctr" rtl="1"/>
            <a:r>
              <a:rPr lang="he-IL" sz="1000" dirty="0">
                <a:solidFill>
                  <a:srgbClr val="0070C0"/>
                </a:solidFill>
              </a:rPr>
              <a:t>פרמטרי המודל נלקחו ממחקר</a:t>
            </a:r>
            <a:endParaRPr lang="en-IL" sz="1000" dirty="0">
              <a:solidFill>
                <a:srgbClr val="0070C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3EC410-178E-3A1C-C5C6-4E5E64BDB39A}"/>
              </a:ext>
            </a:extLst>
          </p:cNvPr>
          <p:cNvSpPr/>
          <p:nvPr/>
        </p:nvSpPr>
        <p:spPr>
          <a:xfrm>
            <a:off x="5005852" y="4810124"/>
            <a:ext cx="1695450" cy="7048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rtl="1"/>
            <a:r>
              <a:rPr lang="he-IL" sz="1200" b="1" u="sng" dirty="0">
                <a:solidFill>
                  <a:sysClr val="windowText" lastClr="000000"/>
                </a:solidFill>
              </a:rPr>
              <a:t>פיתוח תכנה ללמידת ערכי המודל</a:t>
            </a:r>
            <a:r>
              <a:rPr lang="en-US" sz="1200" b="1" u="sng" dirty="0">
                <a:solidFill>
                  <a:sysClr val="windowText" lastClr="000000"/>
                </a:solidFill>
              </a:rPr>
              <a:t> </a:t>
            </a:r>
            <a:endParaRPr lang="he-IL" sz="1200" b="1" u="sng" dirty="0">
              <a:solidFill>
                <a:sysClr val="windowText" lastClr="000000"/>
              </a:solidFill>
            </a:endParaRPr>
          </a:p>
          <a:p>
            <a:pPr algn="ctr" rtl="1"/>
            <a:r>
              <a:rPr lang="he-IL" sz="1000" dirty="0">
                <a:solidFill>
                  <a:srgbClr val="0070C0"/>
                </a:solidFill>
              </a:rPr>
              <a:t>מימוש ב-</a:t>
            </a:r>
            <a:r>
              <a:rPr lang="en-US" sz="1000" dirty="0">
                <a:solidFill>
                  <a:srgbClr val="0070C0"/>
                </a:solidFill>
              </a:rPr>
              <a:t>python</a:t>
            </a:r>
            <a:endParaRPr lang="en-IL" sz="1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020C64B-0413-D772-C27A-086AF38680CA}"/>
                  </a:ext>
                </a:extLst>
              </p:cNvPr>
              <p:cNvSpPr/>
              <p:nvPr/>
            </p:nvSpPr>
            <p:spPr>
              <a:xfrm>
                <a:off x="2798449" y="3384591"/>
                <a:ext cx="3813223" cy="947741"/>
              </a:xfrm>
              <a:prstGeom prst="roundRect">
                <a:avLst/>
              </a:prstGeom>
              <a:solidFill>
                <a:srgbClr val="F3EBA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 rtl="1"/>
                <a:r>
                  <a:rPr lang="he-IL" sz="1200" b="1" u="sng" dirty="0">
                    <a:solidFill>
                      <a:sysClr val="windowText" lastClr="000000"/>
                    </a:solidFill>
                  </a:rPr>
                  <a:t>איסוף נתונים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°</m:t>
                          </m:r>
                        </m:e>
                      </m:d>
                    </m:oMath>
                  </m:oMathPara>
                </a14:m>
                <a:br>
                  <a:rPr lang="en-US" sz="1200" dirty="0">
                    <a:solidFill>
                      <a:sysClr val="windowText" lastClr="000000"/>
                    </a:solidFill>
                  </a:rPr>
                </a:br>
                <a:endParaRPr lang="en-US" sz="1200" dirty="0">
                  <a:solidFill>
                    <a:sysClr val="windowText" lastClr="000000"/>
                  </a:solidFill>
                </a:endParaRPr>
              </a:p>
              <a:p>
                <a:pPr algn="ctr" rtl="1"/>
                <a:r>
                  <a:rPr lang="he-IL" sz="1000" dirty="0">
                    <a:solidFill>
                      <a:srgbClr val="0070C0"/>
                    </a:solidFill>
                  </a:rPr>
                  <a:t>הנתונים נלקחו מגיחות רחפן או ממידע זמין ברשת</a:t>
                </a:r>
                <a:endParaRPr lang="en-IL" sz="1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020C64B-0413-D772-C27A-086AF3868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449" y="3384591"/>
                <a:ext cx="3813223" cy="9477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B48FBA-5637-8868-C7FA-851E969E6B04}"/>
              </a:ext>
            </a:extLst>
          </p:cNvPr>
          <p:cNvSpPr/>
          <p:nvPr/>
        </p:nvSpPr>
        <p:spPr>
          <a:xfrm>
            <a:off x="2682972" y="4810124"/>
            <a:ext cx="1695450" cy="7048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rtl="1"/>
            <a:r>
              <a:rPr lang="he-IL" sz="1200" b="1" u="sng" dirty="0">
                <a:solidFill>
                  <a:sysClr val="windowText" lastClr="000000"/>
                </a:solidFill>
              </a:rPr>
              <a:t>שיערוך מצב הסוללה באמצעות </a:t>
            </a:r>
            <a:r>
              <a:rPr lang="en-US" sz="1200" b="1" u="sng" dirty="0">
                <a:solidFill>
                  <a:sysClr val="windowText" lastClr="000000"/>
                </a:solidFill>
              </a:rPr>
              <a:t>EKF</a:t>
            </a:r>
            <a:endParaRPr lang="he-IL" sz="1200" b="1" u="sng" dirty="0">
              <a:solidFill>
                <a:sysClr val="windowText" lastClr="000000"/>
              </a:solidFill>
            </a:endParaRPr>
          </a:p>
          <a:p>
            <a:pPr algn="ctr" rtl="1"/>
            <a:r>
              <a:rPr lang="he-IL" sz="1000" dirty="0">
                <a:solidFill>
                  <a:srgbClr val="0070C0"/>
                </a:solidFill>
              </a:rPr>
              <a:t>מימוש ב-</a:t>
            </a:r>
            <a:r>
              <a:rPr lang="en-US" sz="1000" dirty="0">
                <a:solidFill>
                  <a:srgbClr val="0070C0"/>
                </a:solidFill>
              </a:rPr>
              <a:t>python</a:t>
            </a:r>
            <a:endParaRPr lang="en-IL" sz="1000" dirty="0">
              <a:solidFill>
                <a:srgbClr val="0070C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D99AE1-7242-3640-7BF3-993698D215E2}"/>
              </a:ext>
            </a:extLst>
          </p:cNvPr>
          <p:cNvSpPr/>
          <p:nvPr/>
        </p:nvSpPr>
        <p:spPr>
          <a:xfrm>
            <a:off x="2682972" y="2209799"/>
            <a:ext cx="1695450" cy="7048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rtl="1"/>
            <a:r>
              <a:rPr lang="he-IL" sz="1200" b="1" u="sng" dirty="0">
                <a:solidFill>
                  <a:sysClr val="windowText" lastClr="000000"/>
                </a:solidFill>
              </a:rPr>
              <a:t>שיערוך מצב הסוללה באמצעות </a:t>
            </a:r>
            <a:r>
              <a:rPr lang="en-US" sz="1200" b="1" u="sng" dirty="0">
                <a:solidFill>
                  <a:sysClr val="windowText" lastClr="000000"/>
                </a:solidFill>
              </a:rPr>
              <a:t>KF</a:t>
            </a:r>
            <a:endParaRPr lang="he-IL" sz="1200" b="1" u="sng" dirty="0">
              <a:solidFill>
                <a:sysClr val="windowText" lastClr="000000"/>
              </a:solidFill>
            </a:endParaRPr>
          </a:p>
          <a:p>
            <a:pPr algn="ctr" rtl="1"/>
            <a:r>
              <a:rPr lang="he-IL" sz="1000" dirty="0">
                <a:solidFill>
                  <a:srgbClr val="0070C0"/>
                </a:solidFill>
              </a:rPr>
              <a:t>מימוש ב-</a:t>
            </a:r>
            <a:r>
              <a:rPr lang="en-US" sz="1000" dirty="0">
                <a:solidFill>
                  <a:srgbClr val="0070C0"/>
                </a:solidFill>
              </a:rPr>
              <a:t>python</a:t>
            </a:r>
            <a:endParaRPr lang="en-IL" sz="1000" dirty="0">
              <a:solidFill>
                <a:srgbClr val="0070C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53FE88-1BF4-6629-C1F0-069D088A9C3D}"/>
              </a:ext>
            </a:extLst>
          </p:cNvPr>
          <p:cNvSpPr/>
          <p:nvPr/>
        </p:nvSpPr>
        <p:spPr>
          <a:xfrm>
            <a:off x="284241" y="3506036"/>
            <a:ext cx="1695450" cy="704849"/>
          </a:xfrm>
          <a:prstGeom prst="roundRect">
            <a:avLst/>
          </a:prstGeom>
          <a:solidFill>
            <a:srgbClr val="F3EB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rtl="1"/>
            <a:r>
              <a:rPr lang="he-IL" sz="1200" b="1" u="sng" dirty="0">
                <a:solidFill>
                  <a:sysClr val="windowText" lastClr="000000"/>
                </a:solidFill>
              </a:rPr>
              <a:t>בחינה והשוואת תוצאות השיערוך</a:t>
            </a:r>
            <a:endParaRPr lang="en-IL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E7CFCD-7ED2-2FC3-F65A-0649073F371C}"/>
              </a:ext>
            </a:extLst>
          </p:cNvPr>
          <p:cNvCxnSpPr>
            <a:cxnSpLocks/>
          </p:cNvCxnSpPr>
          <p:nvPr/>
        </p:nvCxnSpPr>
        <p:spPr>
          <a:xfrm flipH="1">
            <a:off x="9163883" y="2562223"/>
            <a:ext cx="357941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504196-B5CB-8318-8084-73984AEBDB2F}"/>
              </a:ext>
            </a:extLst>
          </p:cNvPr>
          <p:cNvCxnSpPr/>
          <p:nvPr/>
        </p:nvCxnSpPr>
        <p:spPr>
          <a:xfrm flipH="1">
            <a:off x="9163882" y="5162547"/>
            <a:ext cx="357941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48F7E8-B93E-1529-C330-4B05CF42B02D}"/>
              </a:ext>
            </a:extLst>
          </p:cNvPr>
          <p:cNvCxnSpPr/>
          <p:nvPr/>
        </p:nvCxnSpPr>
        <p:spPr>
          <a:xfrm flipH="1">
            <a:off x="6844176" y="5180007"/>
            <a:ext cx="357941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D1FD5F-76A5-FDF1-F225-1FB80F4FFCEF}"/>
              </a:ext>
            </a:extLst>
          </p:cNvPr>
          <p:cNvCxnSpPr/>
          <p:nvPr/>
        </p:nvCxnSpPr>
        <p:spPr>
          <a:xfrm flipH="1">
            <a:off x="6899322" y="2562222"/>
            <a:ext cx="357941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9E831E-FBC2-1D5F-D28C-FA372D19A72C}"/>
              </a:ext>
            </a:extLst>
          </p:cNvPr>
          <p:cNvCxnSpPr/>
          <p:nvPr/>
        </p:nvCxnSpPr>
        <p:spPr>
          <a:xfrm flipH="1">
            <a:off x="4526091" y="2562222"/>
            <a:ext cx="357941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8683A2-AE7C-B950-A7E6-7D3BE140F370}"/>
              </a:ext>
            </a:extLst>
          </p:cNvPr>
          <p:cNvCxnSpPr/>
          <p:nvPr/>
        </p:nvCxnSpPr>
        <p:spPr>
          <a:xfrm flipH="1">
            <a:off x="4526091" y="5180007"/>
            <a:ext cx="357941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1651C7-0349-ACF7-E968-1B264DC60EB6}"/>
              </a:ext>
            </a:extLst>
          </p:cNvPr>
          <p:cNvCxnSpPr>
            <a:cxnSpLocks/>
          </p:cNvCxnSpPr>
          <p:nvPr/>
        </p:nvCxnSpPr>
        <p:spPr>
          <a:xfrm flipH="1" flipV="1">
            <a:off x="5852360" y="2991522"/>
            <a:ext cx="1217" cy="3083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F93709-F501-1E6E-6501-51FD0F351B19}"/>
              </a:ext>
            </a:extLst>
          </p:cNvPr>
          <p:cNvCxnSpPr>
            <a:cxnSpLocks/>
          </p:cNvCxnSpPr>
          <p:nvPr/>
        </p:nvCxnSpPr>
        <p:spPr>
          <a:xfrm flipH="1">
            <a:off x="5872627" y="4417054"/>
            <a:ext cx="1217" cy="3083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CE56CC-1136-CF83-22BA-5A5A3CBE8D2E}"/>
              </a:ext>
            </a:extLst>
          </p:cNvPr>
          <p:cNvCxnSpPr>
            <a:cxnSpLocks/>
          </p:cNvCxnSpPr>
          <p:nvPr/>
        </p:nvCxnSpPr>
        <p:spPr>
          <a:xfrm flipH="1" flipV="1">
            <a:off x="3571590" y="2986216"/>
            <a:ext cx="1217" cy="3083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30EED8-072D-2979-8BE2-6E51275F6159}"/>
              </a:ext>
            </a:extLst>
          </p:cNvPr>
          <p:cNvCxnSpPr>
            <a:cxnSpLocks/>
          </p:cNvCxnSpPr>
          <p:nvPr/>
        </p:nvCxnSpPr>
        <p:spPr>
          <a:xfrm flipH="1">
            <a:off x="3576029" y="4412461"/>
            <a:ext cx="1217" cy="3083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8C27D16-80EB-6D3A-C277-939BE525859D}"/>
              </a:ext>
            </a:extLst>
          </p:cNvPr>
          <p:cNvCxnSpPr/>
          <p:nvPr/>
        </p:nvCxnSpPr>
        <p:spPr>
          <a:xfrm rot="10800000">
            <a:off x="1131966" y="4348452"/>
            <a:ext cx="1315959" cy="831555"/>
          </a:xfrm>
          <a:prstGeom prst="bentConnector3">
            <a:avLst>
              <a:gd name="adj1" fmla="val 99943"/>
            </a:avLst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412A7DA-C119-F0E5-F75D-E52AC27C6D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45529" y="2570438"/>
            <a:ext cx="1315959" cy="831555"/>
          </a:xfrm>
          <a:prstGeom prst="bentConnector3">
            <a:avLst>
              <a:gd name="adj1" fmla="val 99943"/>
            </a:avLst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D558F666-00C7-C0F4-5C67-35334753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20/05/2024</a:t>
            </a:r>
            <a:endParaRPr lang="en-IL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8AEE9674-9496-62D6-874F-4A679F2D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F5C-0189-42E6-AB13-ECD8CC31CA0C}" type="slidenum">
              <a:rPr lang="en-IL" smtClean="0"/>
              <a:t>8</a:t>
            </a:fld>
            <a:endParaRPr lang="en-IL" dirty="0"/>
          </a:p>
        </p:txBody>
      </p:sp>
      <p:sp>
        <p:nvSpPr>
          <p:cNvPr id="4" name="Rectangle: Rounded Corners 38">
            <a:extLst>
              <a:ext uri="{FF2B5EF4-FFF2-40B4-BE49-F238E27FC236}">
                <a16:creationId xmlns:a16="http://schemas.microsoft.com/office/drawing/2014/main" id="{F03F4BCE-F097-829E-82BE-7D96C1975B3C}"/>
              </a:ext>
            </a:extLst>
          </p:cNvPr>
          <p:cNvSpPr/>
          <p:nvPr/>
        </p:nvSpPr>
        <p:spPr>
          <a:xfrm>
            <a:off x="291704" y="1019175"/>
            <a:ext cx="1468977" cy="12343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rtl="1"/>
            <a:r>
              <a:rPr lang="he-IL" b="1" dirty="0">
                <a:solidFill>
                  <a:sysClr val="windowText" lastClr="000000"/>
                </a:solidFill>
              </a:rPr>
              <a:t>מקרא</a:t>
            </a:r>
            <a:endParaRPr lang="en-IL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4C857236-5D99-701D-E002-430814BAA382}"/>
              </a:ext>
            </a:extLst>
          </p:cNvPr>
          <p:cNvSpPr/>
          <p:nvPr/>
        </p:nvSpPr>
        <p:spPr>
          <a:xfrm>
            <a:off x="1473559" y="1453056"/>
            <a:ext cx="187779" cy="1810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rtl="1"/>
            <a:endParaRPr lang="en-IL" sz="1000" dirty="0">
              <a:solidFill>
                <a:srgbClr val="0070C0"/>
              </a:solidFill>
            </a:endParaRPr>
          </a:p>
        </p:txBody>
      </p:sp>
      <p:sp>
        <p:nvSpPr>
          <p:cNvPr id="15" name="Rectangle: Rounded Corners 6">
            <a:extLst>
              <a:ext uri="{FF2B5EF4-FFF2-40B4-BE49-F238E27FC236}">
                <a16:creationId xmlns:a16="http://schemas.microsoft.com/office/drawing/2014/main" id="{F31B889F-52D9-2493-2BD5-344795D0A7D6}"/>
              </a:ext>
            </a:extLst>
          </p:cNvPr>
          <p:cNvSpPr/>
          <p:nvPr/>
        </p:nvSpPr>
        <p:spPr>
          <a:xfrm>
            <a:off x="1474132" y="1689622"/>
            <a:ext cx="187779" cy="18109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rtl="1"/>
            <a:endParaRPr lang="en-IL" sz="1200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: Rounded Corners 6">
            <a:extLst>
              <a:ext uri="{FF2B5EF4-FFF2-40B4-BE49-F238E27FC236}">
                <a16:creationId xmlns:a16="http://schemas.microsoft.com/office/drawing/2014/main" id="{A96F98AB-8290-72C8-3BEC-C9CD2235D867}"/>
              </a:ext>
            </a:extLst>
          </p:cNvPr>
          <p:cNvSpPr/>
          <p:nvPr/>
        </p:nvSpPr>
        <p:spPr>
          <a:xfrm>
            <a:off x="1471444" y="1926188"/>
            <a:ext cx="187779" cy="181090"/>
          </a:xfrm>
          <a:prstGeom prst="roundRect">
            <a:avLst/>
          </a:prstGeom>
          <a:solidFill>
            <a:srgbClr val="F3EB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rtl="1"/>
            <a:endParaRPr lang="en-IL" sz="1200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55821ABE-F11E-82FF-7F00-40A1D7DCA62E}"/>
              </a:ext>
            </a:extLst>
          </p:cNvPr>
          <p:cNvSpPr txBox="1"/>
          <p:nvPr/>
        </p:nvSpPr>
        <p:spPr>
          <a:xfrm>
            <a:off x="501448" y="1404907"/>
            <a:ext cx="97836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dirty="0"/>
              <a:t>פיתוח תוכנתי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4CAB0D3D-8189-E690-B958-A69E80FEA054}"/>
              </a:ext>
            </a:extLst>
          </p:cNvPr>
          <p:cNvSpPr txBox="1"/>
          <p:nvPr/>
        </p:nvSpPr>
        <p:spPr>
          <a:xfrm>
            <a:off x="291704" y="1630976"/>
            <a:ext cx="117974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dirty="0"/>
              <a:t>פיתוח מתמטי</a:t>
            </a: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5F51485A-CAE5-FC20-D150-915345E46B36}"/>
              </a:ext>
            </a:extLst>
          </p:cNvPr>
          <p:cNvSpPr txBox="1"/>
          <p:nvPr/>
        </p:nvSpPr>
        <p:spPr>
          <a:xfrm>
            <a:off x="300076" y="1869351"/>
            <a:ext cx="117974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dirty="0"/>
              <a:t>נתונים והשוואות</a:t>
            </a:r>
          </a:p>
        </p:txBody>
      </p:sp>
    </p:spTree>
    <p:extLst>
      <p:ext uri="{BB962C8B-B14F-4D97-AF65-F5344CB8AC3E}">
        <p14:creationId xmlns:p14="http://schemas.microsoft.com/office/powerpoint/2010/main" val="355853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B8880D-72A7-9906-7936-0ECF906714F8}"/>
              </a:ext>
            </a:extLst>
          </p:cNvPr>
          <p:cNvSpPr/>
          <p:nvPr/>
        </p:nvSpPr>
        <p:spPr>
          <a:xfrm>
            <a:off x="4992307" y="711986"/>
            <a:ext cx="223971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rtl="1"/>
            <a:r>
              <a:rPr lang="he-IL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ייעדי הפרויקט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3FD97E-FE14-71FF-5106-83099191C760}"/>
                  </a:ext>
                </a:extLst>
              </p:cNvPr>
              <p:cNvSpPr txBox="1"/>
              <p:nvPr/>
            </p:nvSpPr>
            <p:spPr>
              <a:xfrm>
                <a:off x="609600" y="1447799"/>
                <a:ext cx="1100513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b="1" dirty="0"/>
                  <a:t>ייעדי הפרויקט:</a:t>
                </a:r>
              </a:p>
              <a:p>
                <a:pPr algn="r" rtl="1"/>
                <a:endParaRPr lang="he-IL" b="1" dirty="0"/>
              </a:p>
              <a:p>
                <a:pPr marL="342900" indent="-342900" algn="r" rtl="1">
                  <a:buFont typeface="+mj-lt"/>
                  <a:buAutoNum type="arabicPeriod"/>
                </a:pPr>
                <a:r>
                  <a:rPr lang="he-IL" u="sng" dirty="0"/>
                  <a:t>דיוק שיערוך מצב הטעינה על בסיס </a:t>
                </a:r>
                <a:r>
                  <a:rPr lang="en-US" u="sng" dirty="0"/>
                  <a:t>EKF</a:t>
                </a:r>
                <a:r>
                  <a:rPr lang="he-IL" u="sng" dirty="0"/>
                  <a:t> אל מול משערך מסחרי:</a:t>
                </a:r>
                <a:r>
                  <a:rPr lang="he-IL" dirty="0"/>
                  <a:t> שגיאה של עד כ-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he-IL" dirty="0"/>
                  <a:t> מהמשערך המסחרי.</a:t>
                </a:r>
              </a:p>
              <a:p>
                <a:pPr marL="342900" indent="-342900" algn="r" rtl="1">
                  <a:buFont typeface="+mj-lt"/>
                  <a:buAutoNum type="arabicPeriod"/>
                </a:pPr>
                <a:endParaRPr lang="he-IL" dirty="0"/>
              </a:p>
              <a:p>
                <a:pPr marL="342900" indent="-342900" algn="r" rtl="1">
                  <a:buFont typeface="+mj-lt"/>
                  <a:buAutoNum type="arabicPeriod"/>
                </a:pPr>
                <a:endParaRPr lang="he-IL" dirty="0"/>
              </a:p>
              <a:p>
                <a:pPr marL="342900" indent="-342900" algn="r" rtl="1">
                  <a:buFont typeface="+mj-lt"/>
                  <a:buAutoNum type="arabicPeriod"/>
                </a:pPr>
                <a:r>
                  <a:rPr lang="he-IL" u="sng" dirty="0"/>
                  <a:t>הוכחת מורכבות מודל הסוללה</a:t>
                </a:r>
                <a:r>
                  <a:rPr lang="he-IL" dirty="0"/>
                  <a:t>: בלפחות 90% מהניסויים, שערוך ה</a:t>
                </a:r>
                <a:r>
                  <a:rPr lang="en-US" dirty="0"/>
                  <a:t>EKF</a:t>
                </a:r>
                <a:r>
                  <a:rPr lang="he-IL" dirty="0"/>
                  <a:t> עדיף בלפחות 5% על פני מודל ה-</a:t>
                </a:r>
                <a:r>
                  <a:rPr lang="en-US" dirty="0"/>
                  <a:t>KF</a:t>
                </a:r>
                <a:r>
                  <a:rPr lang="he-IL" dirty="0"/>
                  <a:t>, ביחס למשערך המסחרי.</a:t>
                </a:r>
              </a:p>
              <a:p>
                <a:pPr marL="342900" indent="-342900" algn="r" rtl="1">
                  <a:buFont typeface="+mj-lt"/>
                  <a:buAutoNum type="arabicPeriod"/>
                </a:pPr>
                <a:endParaRPr lang="he-IL" dirty="0"/>
              </a:p>
              <a:p>
                <a:pPr marL="342900" indent="-342900" algn="r" rtl="1">
                  <a:buFont typeface="+mj-lt"/>
                  <a:buAutoNum type="arabicPeriod"/>
                </a:pPr>
                <a:endParaRPr lang="he-IL" dirty="0"/>
              </a:p>
              <a:p>
                <a:pPr marL="342900" indent="-342900" algn="r" rtl="1">
                  <a:buFont typeface="+mj-lt"/>
                  <a:buAutoNum type="arabicPeriod"/>
                </a:pPr>
                <a:r>
                  <a:rPr lang="he-IL" u="sng" dirty="0"/>
                  <a:t>שיפור דיוק שערוך הסוללה דרך נתוני הטמפרטורה</a:t>
                </a:r>
                <a:r>
                  <a:rPr lang="he-IL" dirty="0"/>
                  <a:t>: נוכיח כי התחשבות בנתוני הטמפרטורה במודל תשפר את דיוק שערוך ה-</a:t>
                </a:r>
                <a:r>
                  <a:rPr lang="en-US" dirty="0"/>
                  <a:t>EKF</a:t>
                </a:r>
                <a:r>
                  <a:rPr lang="he-IL" dirty="0"/>
                  <a:t> בלפחות 2% ביחס לשערוך ללא התחשבות בטמפרטורה.</a:t>
                </a:r>
                <a:endParaRPr lang="en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3FD97E-FE14-71FF-5106-83099191C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447799"/>
                <a:ext cx="11005131" cy="3139321"/>
              </a:xfrm>
              <a:prstGeom prst="rect">
                <a:avLst/>
              </a:prstGeom>
              <a:blipFill>
                <a:blip r:embed="rId3"/>
                <a:stretch>
                  <a:fillRect t="-971" r="-554" b="-23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F9A1403-2BAC-94D5-DDE2-9519514E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20/05/2024</a:t>
            </a:r>
            <a:endParaRPr lang="en-I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69EBB1-AB81-35BF-56D6-4BD58B20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F5C-0189-42E6-AB13-ECD8CC31CA0C}" type="slidenum">
              <a:rPr lang="en-IL" smtClean="0"/>
              <a:t>9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556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11664</TotalTime>
  <Words>1628</Words>
  <Application>Microsoft Office PowerPoint</Application>
  <PresentationFormat>מסך רחב</PresentationFormat>
  <Paragraphs>283</Paragraphs>
  <Slides>15</Slides>
  <Notes>13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0" baseType="lpstr">
      <vt:lpstr>Aptos</vt:lpstr>
      <vt:lpstr>Arial</vt:lpstr>
      <vt:lpstr>Cambria Math</vt:lpstr>
      <vt:lpstr>Söhne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Roi Zeid</dc:creator>
  <cp:lastModifiedBy>Amir Amdurski</cp:lastModifiedBy>
  <cp:revision>132</cp:revision>
  <dcterms:created xsi:type="dcterms:W3CDTF">2024-05-11T16:03:13Z</dcterms:created>
  <dcterms:modified xsi:type="dcterms:W3CDTF">2024-05-22T12:33:27Z</dcterms:modified>
</cp:coreProperties>
</file>