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3268BF-6EA6-1A8B-8FFA-6D1CAED08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BCFA522-1721-6B3B-965C-F28BEEE4A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F052AEE-8FFD-3339-6A9D-1D018063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DD3E-1045-4CF6-89E0-4BEB8CBDA19B}" type="datetimeFigureOut">
              <a:rPr lang="he-IL" smtClean="0"/>
              <a:t>כ"ד/שבט/תשפ"ד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AD6346-E955-68AE-BD3D-D66FAFC1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68FC81-E800-CCE6-BDA1-81C45E07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5CB4-6A1B-47DC-9084-FD29B9BAC6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32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9FA765-AA5A-D35A-6191-39EC01DC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5FA0B91-255A-D966-4D5F-A350FA34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C2517B-7CF2-CBA6-6266-ECC9FF1F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DD3E-1045-4CF6-89E0-4BEB8CBDA19B}" type="datetimeFigureOut">
              <a:rPr lang="he-IL" smtClean="0"/>
              <a:t>כ"ד/שבט/תשפ"ד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BCA18B-B690-F49A-2EB6-21088B70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50B4CA-58F4-8231-6A50-B835609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5CB4-6A1B-47DC-9084-FD29B9BAC6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08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E9BC64A-CB4B-69F9-262A-2305B7490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DC5961-C607-B583-6FE8-FAE7EF4DC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B67F2E-3082-DB34-1FE3-D4495E48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DD3E-1045-4CF6-89E0-4BEB8CBDA19B}" type="datetimeFigureOut">
              <a:rPr lang="he-IL" smtClean="0"/>
              <a:t>כ"ד/שבט/תשפ"ד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CC35B-5F61-2B4B-3EE4-00FD6F6A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D56DB1-688F-4556-530D-1EF60649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5CB4-6A1B-47DC-9084-FD29B9BAC6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39F674-275A-2A2E-3D1F-2AED8443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DDAD47-B1EA-6D24-1020-68859AF2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E152D1-C6FE-F2FE-FF8B-8E6BE2D7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DD3E-1045-4CF6-89E0-4BEB8CBDA19B}" type="datetimeFigureOut">
              <a:rPr lang="he-IL" smtClean="0"/>
              <a:t>כ"ד/שבט/תשפ"ד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0DBEE3-466B-A3DD-E075-258CAA9A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FBA6FE-B1C8-B709-B6F2-52BC6243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5CB4-6A1B-47DC-9084-FD29B9BAC6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890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7F3DDF-1D32-6BE6-777B-D1039771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364C794-8C7D-9AFE-3064-E6374488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101231-9F6D-75C5-4D9F-3E5628DD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DD3E-1045-4CF6-89E0-4BEB8CBDA19B}" type="datetimeFigureOut">
              <a:rPr lang="he-IL" smtClean="0"/>
              <a:t>כ"ד/שבט/תשפ"ד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51F530-687B-56E1-5C8A-FD8004A4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2EA94A-C2D1-C9D1-1958-5D0866F4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5CB4-6A1B-47DC-9084-FD29B9BAC6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258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0F88D2-391B-C9C8-857D-E44B9C30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1BD638-B6BA-EE47-2B5A-AF69A57C5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A0522A-BBBB-E6B1-3B5B-CD48DF098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F299FB0-DF49-F37D-489C-28BB232C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DD3E-1045-4CF6-89E0-4BEB8CBDA19B}" type="datetimeFigureOut">
              <a:rPr lang="he-IL" smtClean="0"/>
              <a:t>כ"ד/שבט/תשפ"ד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C7B617A-6CE1-CA22-82DA-C7E333AE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1934F32-3AFF-1874-AD08-0C3B5273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5CB4-6A1B-47DC-9084-FD29B9BAC6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620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49B867-9E47-D1DB-3E45-89A82D39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8BE755-4F5F-53C8-9394-513830178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80B6A60-440C-5A62-83AB-8588BACC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1ABC1F1-FBE1-AE30-5F76-E06A2F5B9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1FBFA9C-968D-9E20-EBEF-120007A6E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C02BEC3-8C6B-F2B2-924F-270B176C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DD3E-1045-4CF6-89E0-4BEB8CBDA19B}" type="datetimeFigureOut">
              <a:rPr lang="he-IL" smtClean="0"/>
              <a:t>כ"ד/שבט/תשפ"ד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332641D-2BDC-F1BC-8379-44FADE56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CD5557E-7EC7-DE0D-2201-B154487B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5CB4-6A1B-47DC-9084-FD29B9BAC6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377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EF6F5D-CE04-1BFF-D758-26D46B46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A572956-65CF-CD86-4E54-92CE91D3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DD3E-1045-4CF6-89E0-4BEB8CBDA19B}" type="datetimeFigureOut">
              <a:rPr lang="he-IL" smtClean="0"/>
              <a:t>כ"ד/שבט/תשפ"ד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39250E6-C6BC-F687-B146-68B4B4E5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835BE0A-71DC-BEC1-13B3-E7ABF9B3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5CB4-6A1B-47DC-9084-FD29B9BAC6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40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1084D5D-B0BD-E0E5-2BA3-04292A64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DD3E-1045-4CF6-89E0-4BEB8CBDA19B}" type="datetimeFigureOut">
              <a:rPr lang="he-IL" smtClean="0"/>
              <a:t>כ"ד/שבט/תשפ"ד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31D38C-08CB-21C7-0BE6-C23A71A0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8EC77B1-5D56-A393-3D9D-F6E0C80D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5CB4-6A1B-47DC-9084-FD29B9BAC6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73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DD1055-C36A-84C1-14E2-69A2AED9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217B91-A4B9-4AF0-6F35-8598A442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00DEF13-30E8-1ECB-16B8-99A497AD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75612DB-0341-BAEA-19C3-19217A7C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DD3E-1045-4CF6-89E0-4BEB8CBDA19B}" type="datetimeFigureOut">
              <a:rPr lang="he-IL" smtClean="0"/>
              <a:t>כ"ד/שבט/תשפ"ד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650A22-D5EC-08CF-EC15-C1CF28E7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E29DEA3-0232-1A1C-9764-DF92EE93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5CB4-6A1B-47DC-9084-FD29B9BAC6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46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B5F947-E4D7-74F6-C660-04C60AEE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BF43155-89F1-07CD-EAE6-9FDD65551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376950F-83CA-34BA-4E05-FE7EDA33E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64CACE9-5E90-4132-0889-8FF1CE36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DD3E-1045-4CF6-89E0-4BEB8CBDA19B}" type="datetimeFigureOut">
              <a:rPr lang="he-IL" smtClean="0"/>
              <a:t>כ"ד/שבט/תשפ"ד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AF1B06-3410-0788-584B-94C2F7CF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5886E73-C908-2CB1-17FE-47F7089E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5CB4-6A1B-47DC-9084-FD29B9BAC6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747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AA55E67-93DB-72C7-C9EA-2A6A7423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40404FB-9EAF-FBA9-C25D-307E50848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937F05-2671-7234-AC82-97F07B4D6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DD3E-1045-4CF6-89E0-4BEB8CBDA19B}" type="datetimeFigureOut">
              <a:rPr lang="he-IL" smtClean="0"/>
              <a:t>כ"ד/שבט/תשפ"ד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58D0F5-FBE1-3648-C482-F9A89674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8FA155-8394-9F60-F12A-601BCD82D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5CB4-6A1B-47DC-9084-FD29B9BAC6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29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מחבר: מרפקי 95">
            <a:extLst>
              <a:ext uri="{FF2B5EF4-FFF2-40B4-BE49-F238E27FC236}">
                <a16:creationId xmlns:a16="http://schemas.microsoft.com/office/drawing/2014/main" id="{8FF4011F-EFB8-BF5D-B342-0E3DB44603F4}"/>
              </a:ext>
            </a:extLst>
          </p:cNvPr>
          <p:cNvCxnSpPr>
            <a:cxnSpLocks/>
            <a:stCxn id="76" idx="3"/>
            <a:endCxn id="24" idx="2"/>
          </p:cNvCxnSpPr>
          <p:nvPr/>
        </p:nvCxnSpPr>
        <p:spPr>
          <a:xfrm flipV="1">
            <a:off x="7644856" y="4083758"/>
            <a:ext cx="656737" cy="10806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6192D12-9123-812A-847A-131E149EAD75}"/>
              </a:ext>
            </a:extLst>
          </p:cNvPr>
          <p:cNvSpPr/>
          <p:nvPr/>
        </p:nvSpPr>
        <p:spPr>
          <a:xfrm>
            <a:off x="1152069" y="3311457"/>
            <a:ext cx="1562793" cy="772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איסוף</a:t>
            </a:r>
            <a:r>
              <a:rPr lang="he-IL" sz="1400" dirty="0">
                <a:solidFill>
                  <a:sysClr val="windowText" lastClr="000000"/>
                </a:solidFill>
              </a:rPr>
              <a:t> </a:t>
            </a:r>
            <a:r>
              <a:rPr lang="he-IL" sz="1200" dirty="0">
                <a:solidFill>
                  <a:sysClr val="windowText" lastClr="000000"/>
                </a:solidFill>
              </a:rPr>
              <a:t>נתונים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952C0DE8-C3A0-D569-9EAD-C23D47E82C59}"/>
              </a:ext>
            </a:extLst>
          </p:cNvPr>
          <p:cNvSpPr/>
          <p:nvPr/>
        </p:nvSpPr>
        <p:spPr>
          <a:xfrm>
            <a:off x="3645710" y="1760830"/>
            <a:ext cx="1562793" cy="772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בניית משוואות מצב על פי מודל הסוללה</a:t>
            </a: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224FC401-402C-B430-0240-D82A4AB66C73}"/>
              </a:ext>
            </a:extLst>
          </p:cNvPr>
          <p:cNvCxnSpPr>
            <a:cxnSpLocks/>
          </p:cNvCxnSpPr>
          <p:nvPr/>
        </p:nvCxnSpPr>
        <p:spPr>
          <a:xfrm>
            <a:off x="2966474" y="2146981"/>
            <a:ext cx="679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AF705167-B04D-0E18-AB79-F9CB939C6827}"/>
              </a:ext>
            </a:extLst>
          </p:cNvPr>
          <p:cNvSpPr/>
          <p:nvPr/>
        </p:nvSpPr>
        <p:spPr>
          <a:xfrm>
            <a:off x="6082063" y="1760829"/>
            <a:ext cx="1562793" cy="772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שיערוך מצב הסוללה בעזרת מסנן קלמן</a:t>
            </a: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C58F1E3D-6C4A-D1E5-FB04-8B0FC1CA0F1E}"/>
              </a:ext>
            </a:extLst>
          </p:cNvPr>
          <p:cNvCxnSpPr>
            <a:cxnSpLocks/>
          </p:cNvCxnSpPr>
          <p:nvPr/>
        </p:nvCxnSpPr>
        <p:spPr>
          <a:xfrm>
            <a:off x="5208503" y="2158635"/>
            <a:ext cx="8735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60D34424-5936-70A2-7E36-839A8BAB57D1}"/>
              </a:ext>
            </a:extLst>
          </p:cNvPr>
          <p:cNvSpPr/>
          <p:nvPr/>
        </p:nvSpPr>
        <p:spPr>
          <a:xfrm>
            <a:off x="7520196" y="3311457"/>
            <a:ext cx="1562793" cy="772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בחינת תוצאות השיערוך</a:t>
            </a:r>
          </a:p>
        </p:txBody>
      </p: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75FC0CC6-59B4-136F-9B28-B5B9F80B709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714862" y="3697608"/>
            <a:ext cx="2752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5057667C-E09C-1314-0C3E-BF6B04CDCE91}"/>
              </a:ext>
            </a:extLst>
          </p:cNvPr>
          <p:cNvCxnSpPr>
            <a:cxnSpLocks/>
          </p:cNvCxnSpPr>
          <p:nvPr/>
        </p:nvCxnSpPr>
        <p:spPr>
          <a:xfrm flipH="1" flipV="1">
            <a:off x="2966474" y="2143270"/>
            <a:ext cx="23616" cy="3021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מלבן: פינות מעוגלות 73">
            <a:extLst>
              <a:ext uri="{FF2B5EF4-FFF2-40B4-BE49-F238E27FC236}">
                <a16:creationId xmlns:a16="http://schemas.microsoft.com/office/drawing/2014/main" id="{CE10C375-C88C-2BFD-F073-688A73D4FDB7}"/>
              </a:ext>
            </a:extLst>
          </p:cNvPr>
          <p:cNvSpPr/>
          <p:nvPr/>
        </p:nvSpPr>
        <p:spPr>
          <a:xfrm>
            <a:off x="3645710" y="4778307"/>
            <a:ext cx="1562793" cy="772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בניית משוואות מצב</a:t>
            </a:r>
          </a:p>
        </p:txBody>
      </p:sp>
      <p:cxnSp>
        <p:nvCxnSpPr>
          <p:cNvPr id="75" name="מחבר חץ ישר 74">
            <a:extLst>
              <a:ext uri="{FF2B5EF4-FFF2-40B4-BE49-F238E27FC236}">
                <a16:creationId xmlns:a16="http://schemas.microsoft.com/office/drawing/2014/main" id="{EA3DD8FE-61B9-9351-9680-BC912150CADA}"/>
              </a:ext>
            </a:extLst>
          </p:cNvPr>
          <p:cNvCxnSpPr>
            <a:cxnSpLocks/>
          </p:cNvCxnSpPr>
          <p:nvPr/>
        </p:nvCxnSpPr>
        <p:spPr>
          <a:xfrm>
            <a:off x="2966474" y="5164458"/>
            <a:ext cx="679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מלבן: פינות מעוגלות 75">
            <a:extLst>
              <a:ext uri="{FF2B5EF4-FFF2-40B4-BE49-F238E27FC236}">
                <a16:creationId xmlns:a16="http://schemas.microsoft.com/office/drawing/2014/main" id="{49F9A5B4-8756-88E9-97E1-C5A8D0B44853}"/>
              </a:ext>
            </a:extLst>
          </p:cNvPr>
          <p:cNvSpPr/>
          <p:nvPr/>
        </p:nvSpPr>
        <p:spPr>
          <a:xfrm>
            <a:off x="6082063" y="4778306"/>
            <a:ext cx="1562793" cy="772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שיערוך מצב הסוללה בעזרת מסנן קלמן</a:t>
            </a:r>
          </a:p>
        </p:txBody>
      </p:sp>
      <p:cxnSp>
        <p:nvCxnSpPr>
          <p:cNvPr id="77" name="מחבר חץ ישר 76">
            <a:extLst>
              <a:ext uri="{FF2B5EF4-FFF2-40B4-BE49-F238E27FC236}">
                <a16:creationId xmlns:a16="http://schemas.microsoft.com/office/drawing/2014/main" id="{0FF39172-341D-4BA1-CE08-22FF1EFE9EAD}"/>
              </a:ext>
            </a:extLst>
          </p:cNvPr>
          <p:cNvCxnSpPr>
            <a:cxnSpLocks/>
          </p:cNvCxnSpPr>
          <p:nvPr/>
        </p:nvCxnSpPr>
        <p:spPr>
          <a:xfrm>
            <a:off x="5208503" y="5176112"/>
            <a:ext cx="8735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תיבת טקסט 79">
                <a:extLst>
                  <a:ext uri="{FF2B5EF4-FFF2-40B4-BE49-F238E27FC236}">
                    <a16:creationId xmlns:a16="http://schemas.microsoft.com/office/drawing/2014/main" id="{53DA2A0F-5289-055E-3E05-DCD52BE972C7}"/>
                  </a:ext>
                </a:extLst>
              </p:cNvPr>
              <p:cNvSpPr txBox="1"/>
              <p:nvPr/>
            </p:nvSpPr>
            <p:spPr>
              <a:xfrm>
                <a:off x="2814573" y="1829548"/>
                <a:ext cx="55626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0" name="תיבת טקסט 79">
                <a:extLst>
                  <a:ext uri="{FF2B5EF4-FFF2-40B4-BE49-F238E27FC236}">
                    <a16:creationId xmlns:a16="http://schemas.microsoft.com/office/drawing/2014/main" id="{53DA2A0F-5289-055E-3E05-DCD52BE97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73" y="1829548"/>
                <a:ext cx="556260" cy="276999"/>
              </a:xfrm>
              <a:prstGeom prst="rect">
                <a:avLst/>
              </a:prstGeom>
              <a:blipFill>
                <a:blip r:embed="rId2"/>
                <a:stretch>
                  <a:fillRect r="-43956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תיבת טקסט 80">
                <a:extLst>
                  <a:ext uri="{FF2B5EF4-FFF2-40B4-BE49-F238E27FC236}">
                    <a16:creationId xmlns:a16="http://schemas.microsoft.com/office/drawing/2014/main" id="{DAB398AF-993D-BA66-0C3B-BA310E1D9FD6}"/>
                  </a:ext>
                </a:extLst>
              </p:cNvPr>
              <p:cNvSpPr txBox="1"/>
              <p:nvPr/>
            </p:nvSpPr>
            <p:spPr>
              <a:xfrm>
                <a:off x="2499099" y="5201082"/>
                <a:ext cx="1187208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°]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1" name="תיבת טקסט 80">
                <a:extLst>
                  <a:ext uri="{FF2B5EF4-FFF2-40B4-BE49-F238E27FC236}">
                    <a16:creationId xmlns:a16="http://schemas.microsoft.com/office/drawing/2014/main" id="{DAB398AF-993D-BA66-0C3B-BA310E1D9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099" y="5201082"/>
                <a:ext cx="1187208" cy="276999"/>
              </a:xfrm>
              <a:prstGeom prst="rect">
                <a:avLst/>
              </a:prstGeom>
              <a:blipFill>
                <a:blip r:embed="rId3"/>
                <a:stretch>
                  <a:fillRect r="-513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מחבר: מרפקי 107">
            <a:extLst>
              <a:ext uri="{FF2B5EF4-FFF2-40B4-BE49-F238E27FC236}">
                <a16:creationId xmlns:a16="http://schemas.microsoft.com/office/drawing/2014/main" id="{950858DE-C9CD-C78C-1A20-1E4EAC54E330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7370769" y="2380633"/>
            <a:ext cx="1204910" cy="656738"/>
          </a:xfrm>
          <a:prstGeom prst="bentConnector3">
            <a:avLst>
              <a:gd name="adj1" fmla="val 13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9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B6633F3F-8E09-CD22-DCEF-40AC79E492B9}"/>
              </a:ext>
            </a:extLst>
          </p:cNvPr>
          <p:cNvSpPr/>
          <p:nvPr/>
        </p:nvSpPr>
        <p:spPr>
          <a:xfrm>
            <a:off x="2800350" y="1089225"/>
            <a:ext cx="1504949" cy="5861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פיתוח אלגוריתם </a:t>
            </a:r>
            <a:r>
              <a:rPr lang="en-US" sz="1200" dirty="0">
                <a:solidFill>
                  <a:sysClr val="windowText" lastClr="000000"/>
                </a:solidFill>
              </a:rPr>
              <a:t>Kalman Filter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32FDA16E-634B-6D79-C12A-9E1A21156710}"/>
              </a:ext>
            </a:extLst>
          </p:cNvPr>
          <p:cNvSpPr/>
          <p:nvPr/>
        </p:nvSpPr>
        <p:spPr>
          <a:xfrm>
            <a:off x="2800350" y="1949850"/>
            <a:ext cx="1504949" cy="5861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בניית משוואות מצב -מודל לינארי של הסוללה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11C7B69B-3948-9244-B13F-D37688AF9005}"/>
              </a:ext>
            </a:extLst>
          </p:cNvPr>
          <p:cNvSpPr/>
          <p:nvPr/>
        </p:nvSpPr>
        <p:spPr>
          <a:xfrm>
            <a:off x="2800350" y="2810475"/>
            <a:ext cx="1504949" cy="5861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פיתוח אלגוריתם </a:t>
            </a:r>
            <a:r>
              <a:rPr lang="en-US" sz="1200" dirty="0">
                <a:solidFill>
                  <a:sysClr val="windowText" lastClr="000000"/>
                </a:solidFill>
              </a:rPr>
              <a:t>Extended Kalman Filter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7D3AC878-B4EC-BE53-CB77-AE2F951ABB3C}"/>
              </a:ext>
            </a:extLst>
          </p:cNvPr>
          <p:cNvSpPr/>
          <p:nvPr/>
        </p:nvSpPr>
        <p:spPr>
          <a:xfrm>
            <a:off x="2800349" y="3671100"/>
            <a:ext cx="1504949" cy="5861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בניית משוואות מצב – מודל לא לינארי של הסוללה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1AD734D7-919C-CB56-9002-24D9F19B8264}"/>
              </a:ext>
            </a:extLst>
          </p:cNvPr>
          <p:cNvCxnSpPr>
            <a:cxnSpLocks/>
          </p:cNvCxnSpPr>
          <p:nvPr/>
        </p:nvCxnSpPr>
        <p:spPr>
          <a:xfrm>
            <a:off x="3552825" y="1675341"/>
            <a:ext cx="0" cy="274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65E68081-732A-DFF5-20AC-2A09EED83474}"/>
              </a:ext>
            </a:extLst>
          </p:cNvPr>
          <p:cNvCxnSpPr>
            <a:cxnSpLocks/>
          </p:cNvCxnSpPr>
          <p:nvPr/>
        </p:nvCxnSpPr>
        <p:spPr>
          <a:xfrm>
            <a:off x="3552825" y="2535966"/>
            <a:ext cx="0" cy="274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5F519349-8C4B-8FAE-6938-0C06227F4B34}"/>
              </a:ext>
            </a:extLst>
          </p:cNvPr>
          <p:cNvCxnSpPr>
            <a:cxnSpLocks/>
          </p:cNvCxnSpPr>
          <p:nvPr/>
        </p:nvCxnSpPr>
        <p:spPr>
          <a:xfrm>
            <a:off x="3552825" y="3396591"/>
            <a:ext cx="0" cy="274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8392F22F-192A-2C7B-6220-56F926C8CCFB}"/>
              </a:ext>
            </a:extLst>
          </p:cNvPr>
          <p:cNvSpPr/>
          <p:nvPr/>
        </p:nvSpPr>
        <p:spPr>
          <a:xfrm>
            <a:off x="166689" y="2810475"/>
            <a:ext cx="1504949" cy="5861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איסוף נתונים</a:t>
            </a: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7C83E1B-7591-978E-136D-44734DB2F43B}"/>
              </a:ext>
            </a:extLst>
          </p:cNvPr>
          <p:cNvCxnSpPr>
            <a:cxnSpLocks/>
          </p:cNvCxnSpPr>
          <p:nvPr/>
        </p:nvCxnSpPr>
        <p:spPr>
          <a:xfrm>
            <a:off x="1988344" y="2242908"/>
            <a:ext cx="814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74DFFA29-7F92-7592-CAB7-C7949FE6BA7B}"/>
              </a:ext>
            </a:extLst>
          </p:cNvPr>
          <p:cNvCxnSpPr>
            <a:cxnSpLocks/>
          </p:cNvCxnSpPr>
          <p:nvPr/>
        </p:nvCxnSpPr>
        <p:spPr>
          <a:xfrm>
            <a:off x="1671638" y="3109414"/>
            <a:ext cx="3311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3933868A-F2D8-8BBB-900C-7CC4354371A9}"/>
              </a:ext>
            </a:extLst>
          </p:cNvPr>
          <p:cNvCxnSpPr>
            <a:cxnSpLocks/>
          </p:cNvCxnSpPr>
          <p:nvPr/>
        </p:nvCxnSpPr>
        <p:spPr>
          <a:xfrm flipV="1">
            <a:off x="2002803" y="2237992"/>
            <a:ext cx="0" cy="1726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C39CC289-D0F4-C9B4-AB74-769D3617CA23}"/>
              </a:ext>
            </a:extLst>
          </p:cNvPr>
          <p:cNvCxnSpPr>
            <a:cxnSpLocks/>
          </p:cNvCxnSpPr>
          <p:nvPr/>
        </p:nvCxnSpPr>
        <p:spPr>
          <a:xfrm>
            <a:off x="1988343" y="3964158"/>
            <a:ext cx="814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C216EA57-A744-41AB-E714-6D03F6D54520}"/>
              </a:ext>
            </a:extLst>
          </p:cNvPr>
          <p:cNvSpPr/>
          <p:nvPr/>
        </p:nvSpPr>
        <p:spPr>
          <a:xfrm>
            <a:off x="5117304" y="3671100"/>
            <a:ext cx="1504949" cy="5861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בניית משוואות מצב – מודל לא לינארי של הסוללה</a:t>
            </a:r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197CCCA3-2D18-9B6C-07EC-E836AFFCBB26}"/>
              </a:ext>
            </a:extLst>
          </p:cNvPr>
          <p:cNvSpPr/>
          <p:nvPr/>
        </p:nvSpPr>
        <p:spPr>
          <a:xfrm>
            <a:off x="6025888" y="1066379"/>
            <a:ext cx="1504949" cy="5861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פיתוח אלגוריתם </a:t>
            </a:r>
            <a:r>
              <a:rPr lang="en-US" sz="1200" dirty="0">
                <a:solidFill>
                  <a:sysClr val="windowText" lastClr="000000"/>
                </a:solidFill>
              </a:rPr>
              <a:t>Kalman Filter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CDBA6879-58F4-5683-9796-EA8E5551D421}"/>
              </a:ext>
            </a:extLst>
          </p:cNvPr>
          <p:cNvSpPr/>
          <p:nvPr/>
        </p:nvSpPr>
        <p:spPr>
          <a:xfrm>
            <a:off x="6025888" y="1927004"/>
            <a:ext cx="1504949" cy="5861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בניית משוואות מצב -מודל לינארי של הסוללה</a:t>
            </a:r>
          </a:p>
        </p:txBody>
      </p: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B42BFC0D-1C77-7471-019C-2124762BD9D4}"/>
              </a:ext>
            </a:extLst>
          </p:cNvPr>
          <p:cNvCxnSpPr>
            <a:cxnSpLocks/>
          </p:cNvCxnSpPr>
          <p:nvPr/>
        </p:nvCxnSpPr>
        <p:spPr>
          <a:xfrm>
            <a:off x="6778363" y="1652495"/>
            <a:ext cx="0" cy="274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3019A0CF-36A6-FE16-E464-97C6695BC74E}"/>
              </a:ext>
            </a:extLst>
          </p:cNvPr>
          <p:cNvSpPr/>
          <p:nvPr/>
        </p:nvSpPr>
        <p:spPr>
          <a:xfrm>
            <a:off x="7884638" y="1066379"/>
            <a:ext cx="1504949" cy="5861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פיתוח אלגוריתם </a:t>
            </a:r>
            <a:r>
              <a:rPr lang="en-US" sz="1200" dirty="0">
                <a:solidFill>
                  <a:sysClr val="windowText" lastClr="000000"/>
                </a:solidFill>
              </a:rPr>
              <a:t>Extended Kalman Filter</a:t>
            </a:r>
            <a:endParaRPr lang="he-IL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36D58897-7717-2404-B075-B677A659C27D}"/>
              </a:ext>
            </a:extLst>
          </p:cNvPr>
          <p:cNvSpPr/>
          <p:nvPr/>
        </p:nvSpPr>
        <p:spPr>
          <a:xfrm>
            <a:off x="7884637" y="1927004"/>
            <a:ext cx="1504949" cy="5861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בניית משוואות מצב – מודל לא לינארי של הסוללה</a:t>
            </a:r>
          </a:p>
        </p:txBody>
      </p: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28D34DDB-7B66-DA5C-FDC0-C58B8F8A1173}"/>
              </a:ext>
            </a:extLst>
          </p:cNvPr>
          <p:cNvCxnSpPr>
            <a:cxnSpLocks/>
          </p:cNvCxnSpPr>
          <p:nvPr/>
        </p:nvCxnSpPr>
        <p:spPr>
          <a:xfrm>
            <a:off x="8637113" y="1652495"/>
            <a:ext cx="0" cy="274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A9067257-48D5-72BF-6530-0D88DAE5DE1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530836" y="1355140"/>
            <a:ext cx="353802" cy="4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CE27DEE1-37E1-F4B2-EA40-A287CD70A486}"/>
              </a:ext>
            </a:extLst>
          </p:cNvPr>
          <p:cNvSpPr/>
          <p:nvPr/>
        </p:nvSpPr>
        <p:spPr>
          <a:xfrm>
            <a:off x="4806248" y="2744264"/>
            <a:ext cx="1504949" cy="5861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ysClr val="windowText" lastClr="000000"/>
                </a:solidFill>
              </a:rPr>
              <a:t>איסוף נתונים</a:t>
            </a:r>
          </a:p>
        </p:txBody>
      </p:sp>
    </p:spTree>
    <p:extLst>
      <p:ext uri="{BB962C8B-B14F-4D97-AF65-F5344CB8AC3E}">
        <p14:creationId xmlns:p14="http://schemas.microsoft.com/office/powerpoint/2010/main" val="83178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קבוצה 141">
            <a:extLst>
              <a:ext uri="{FF2B5EF4-FFF2-40B4-BE49-F238E27FC236}">
                <a16:creationId xmlns:a16="http://schemas.microsoft.com/office/drawing/2014/main" id="{BEBC47AF-C279-8A84-3B2F-B7E225AAA959}"/>
              </a:ext>
            </a:extLst>
          </p:cNvPr>
          <p:cNvGrpSpPr/>
          <p:nvPr/>
        </p:nvGrpSpPr>
        <p:grpSpPr>
          <a:xfrm>
            <a:off x="437430" y="1959343"/>
            <a:ext cx="11163626" cy="3148399"/>
            <a:chOff x="437430" y="1959343"/>
            <a:chExt cx="11163626" cy="3148399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D5655EA-DA92-C9C5-253D-BB22FAB5B071}"/>
                </a:ext>
              </a:extLst>
            </p:cNvPr>
            <p:cNvSpPr/>
            <p:nvPr/>
          </p:nvSpPr>
          <p:spPr>
            <a:xfrm>
              <a:off x="2806247" y="3308201"/>
              <a:ext cx="1504949" cy="5861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dirty="0">
                  <a:solidFill>
                    <a:sysClr val="windowText" lastClr="000000"/>
                  </a:solidFill>
                </a:rPr>
                <a:t>פיתוח אלגוריתם </a:t>
              </a:r>
              <a:r>
                <a:rPr lang="en-US" sz="1200" dirty="0">
                  <a:solidFill>
                    <a:sysClr val="windowText" lastClr="000000"/>
                  </a:solidFill>
                </a:rPr>
                <a:t>Kalman Filter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מלבן: פינות מעוגלות 4">
              <a:extLst>
                <a:ext uri="{FF2B5EF4-FFF2-40B4-BE49-F238E27FC236}">
                  <a16:creationId xmlns:a16="http://schemas.microsoft.com/office/drawing/2014/main" id="{0A60DD10-F49B-8FFB-15D9-54123B76CC99}"/>
                </a:ext>
              </a:extLst>
            </p:cNvPr>
            <p:cNvSpPr/>
            <p:nvPr/>
          </p:nvSpPr>
          <p:spPr>
            <a:xfrm>
              <a:off x="2830004" y="1959343"/>
              <a:ext cx="1504949" cy="5861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dirty="0">
                  <a:solidFill>
                    <a:sysClr val="windowText" lastClr="000000"/>
                  </a:solidFill>
                </a:rPr>
                <a:t>בניית משוואות מצב – מודל לא לינארי של הסוללה</a:t>
              </a:r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950F47A1-E17A-EC5B-8B2B-DB38C85280B5}"/>
                </a:ext>
              </a:extLst>
            </p:cNvPr>
            <p:cNvSpPr/>
            <p:nvPr/>
          </p:nvSpPr>
          <p:spPr>
            <a:xfrm>
              <a:off x="4664997" y="3308201"/>
              <a:ext cx="1504949" cy="5861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dirty="0">
                  <a:solidFill>
                    <a:sysClr val="windowText" lastClr="000000"/>
                  </a:solidFill>
                </a:rPr>
                <a:t>פיתוח אלגוריתם </a:t>
              </a:r>
              <a:r>
                <a:rPr lang="en-US" sz="1200" dirty="0">
                  <a:solidFill>
                    <a:sysClr val="windowText" lastClr="000000"/>
                  </a:solidFill>
                </a:rPr>
                <a:t>Extended Kalman Filter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id="{49149DF7-368C-1FDF-5067-295D737EF13C}"/>
                </a:ext>
              </a:extLst>
            </p:cNvPr>
            <p:cNvSpPr/>
            <p:nvPr/>
          </p:nvSpPr>
          <p:spPr>
            <a:xfrm>
              <a:off x="7444033" y="2063262"/>
              <a:ext cx="1504949" cy="5861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dirty="0">
                  <a:solidFill>
                    <a:sysClr val="windowText" lastClr="000000"/>
                  </a:solidFill>
                </a:rPr>
                <a:t>שיערוך מצב הסוללה בעזרת משוואות המצב ו- </a:t>
              </a:r>
              <a:r>
                <a:rPr lang="en-US" sz="1200" dirty="0">
                  <a:solidFill>
                    <a:sysClr val="windowText" lastClr="000000"/>
                  </a:solidFill>
                </a:rPr>
                <a:t>EKF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6C850882-631B-3B53-D4A5-E44D919E22E7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311195" y="3596962"/>
              <a:ext cx="353802" cy="42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86ED3D1A-CA7E-0E59-2CF0-17F0EB08100D}"/>
                </a:ext>
              </a:extLst>
            </p:cNvPr>
            <p:cNvSpPr/>
            <p:nvPr/>
          </p:nvSpPr>
          <p:spPr>
            <a:xfrm>
              <a:off x="437430" y="3308201"/>
              <a:ext cx="1504949" cy="5861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dirty="0">
                  <a:solidFill>
                    <a:sysClr val="windowText" lastClr="000000"/>
                  </a:solidFill>
                </a:rPr>
                <a:t>איסוף נתונים</a:t>
              </a:r>
            </a:p>
          </p:txBody>
        </p:sp>
        <p:cxnSp>
          <p:nvCxnSpPr>
            <p:cNvPr id="12" name="מחבר ישר 11">
              <a:extLst>
                <a:ext uri="{FF2B5EF4-FFF2-40B4-BE49-F238E27FC236}">
                  <a16:creationId xmlns:a16="http://schemas.microsoft.com/office/drawing/2014/main" id="{CD9E10E1-60E4-D6F5-0D3D-404DBC4DC310}"/>
                </a:ext>
              </a:extLst>
            </p:cNvPr>
            <p:cNvCxnSpPr>
              <a:cxnSpLocks/>
            </p:cNvCxnSpPr>
            <p:nvPr/>
          </p:nvCxnSpPr>
          <p:spPr>
            <a:xfrm>
              <a:off x="1949115" y="3619891"/>
              <a:ext cx="3311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2C44797B-21E6-CFEF-77D0-B299E012B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1564" y="2237992"/>
              <a:ext cx="0" cy="26356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D3179E73-6544-E2B4-CEED-CEADC58B923B}"/>
                </a:ext>
              </a:extLst>
            </p:cNvPr>
            <p:cNvCxnSpPr>
              <a:cxnSpLocks/>
            </p:cNvCxnSpPr>
            <p:nvPr/>
          </p:nvCxnSpPr>
          <p:spPr>
            <a:xfrm>
              <a:off x="2280280" y="2242908"/>
              <a:ext cx="540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מלבן: פינות מעוגלות 38">
              <a:extLst>
                <a:ext uri="{FF2B5EF4-FFF2-40B4-BE49-F238E27FC236}">
                  <a16:creationId xmlns:a16="http://schemas.microsoft.com/office/drawing/2014/main" id="{5206FF89-266A-F2BB-BFB6-7C8839EE68F0}"/>
                </a:ext>
              </a:extLst>
            </p:cNvPr>
            <p:cNvSpPr/>
            <p:nvPr/>
          </p:nvSpPr>
          <p:spPr>
            <a:xfrm>
              <a:off x="2830004" y="4521626"/>
              <a:ext cx="1504949" cy="5861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dirty="0">
                  <a:solidFill>
                    <a:sysClr val="windowText" lastClr="000000"/>
                  </a:solidFill>
                </a:rPr>
                <a:t>בניית משוואות מצב – מודל לא לינארי של הסוללה</a:t>
              </a:r>
            </a:p>
          </p:txBody>
        </p:sp>
        <p:sp>
          <p:nvSpPr>
            <p:cNvPr id="40" name="מלבן: פינות מעוגלות 39">
              <a:extLst>
                <a:ext uri="{FF2B5EF4-FFF2-40B4-BE49-F238E27FC236}">
                  <a16:creationId xmlns:a16="http://schemas.microsoft.com/office/drawing/2014/main" id="{4CC18B2B-AEDD-7585-70E2-915FD13387F9}"/>
                </a:ext>
              </a:extLst>
            </p:cNvPr>
            <p:cNvSpPr/>
            <p:nvPr/>
          </p:nvSpPr>
          <p:spPr>
            <a:xfrm>
              <a:off x="7474073" y="4417929"/>
              <a:ext cx="1504949" cy="5861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dirty="0">
                  <a:solidFill>
                    <a:sysClr val="windowText" lastClr="000000"/>
                  </a:solidFill>
                </a:rPr>
                <a:t>שיערוך מצב הסוללה בעזרת משוואות המצב ו- </a:t>
              </a:r>
              <a:r>
                <a:rPr lang="en-US" sz="1200" dirty="0">
                  <a:solidFill>
                    <a:sysClr val="windowText" lastClr="000000"/>
                  </a:solidFill>
                </a:rPr>
                <a:t>EKF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מחבר חץ ישר 41">
              <a:extLst>
                <a:ext uri="{FF2B5EF4-FFF2-40B4-BE49-F238E27FC236}">
                  <a16:creationId xmlns:a16="http://schemas.microsoft.com/office/drawing/2014/main" id="{657C3160-D48D-ABAB-BF5D-59ABC05AF981}"/>
                </a:ext>
              </a:extLst>
            </p:cNvPr>
            <p:cNvCxnSpPr>
              <a:cxnSpLocks/>
            </p:cNvCxnSpPr>
            <p:nvPr/>
          </p:nvCxnSpPr>
          <p:spPr>
            <a:xfrm>
              <a:off x="2291564" y="4855704"/>
              <a:ext cx="540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מלבן: פינות מעוגלות 57">
              <a:extLst>
                <a:ext uri="{FF2B5EF4-FFF2-40B4-BE49-F238E27FC236}">
                  <a16:creationId xmlns:a16="http://schemas.microsoft.com/office/drawing/2014/main" id="{AB6AFB36-158A-F4EE-2548-1141779092B8}"/>
                </a:ext>
              </a:extLst>
            </p:cNvPr>
            <p:cNvSpPr/>
            <p:nvPr/>
          </p:nvSpPr>
          <p:spPr>
            <a:xfrm>
              <a:off x="10096107" y="3262767"/>
              <a:ext cx="1504949" cy="5861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dirty="0">
                  <a:solidFill>
                    <a:sysClr val="windowText" lastClr="000000"/>
                  </a:solidFill>
                </a:rPr>
                <a:t>בחינה והשוואת תוצאות השיערוך</a:t>
              </a:r>
            </a:p>
          </p:txBody>
        </p:sp>
        <p:cxnSp>
          <p:nvCxnSpPr>
            <p:cNvPr id="59" name="מחבר: מרפקי 58">
              <a:extLst>
                <a:ext uri="{FF2B5EF4-FFF2-40B4-BE49-F238E27FC236}">
                  <a16:creationId xmlns:a16="http://schemas.microsoft.com/office/drawing/2014/main" id="{D1AC5386-1011-0C17-7248-78B062839E65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V="1">
              <a:off x="8979022" y="3619891"/>
              <a:ext cx="1117085" cy="109109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: מרפקי 69">
              <a:extLst>
                <a:ext uri="{FF2B5EF4-FFF2-40B4-BE49-F238E27FC236}">
                  <a16:creationId xmlns:a16="http://schemas.microsoft.com/office/drawing/2014/main" id="{1675AC31-106C-0EB9-DD0D-7FBAA72DEEC7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8948982" y="2356320"/>
              <a:ext cx="1147125" cy="111402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מחבר חץ ישר 89">
              <a:extLst>
                <a:ext uri="{FF2B5EF4-FFF2-40B4-BE49-F238E27FC236}">
                  <a16:creationId xmlns:a16="http://schemas.microsoft.com/office/drawing/2014/main" id="{30D45032-64D2-4B03-8BF2-9B9DBC41850B}"/>
                </a:ext>
              </a:extLst>
            </p:cNvPr>
            <p:cNvCxnSpPr>
              <a:cxnSpLocks/>
            </p:cNvCxnSpPr>
            <p:nvPr/>
          </p:nvCxnSpPr>
          <p:spPr>
            <a:xfrm>
              <a:off x="4333946" y="4814684"/>
              <a:ext cx="31401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מחבר: מרפקי 94">
              <a:extLst>
                <a:ext uri="{FF2B5EF4-FFF2-40B4-BE49-F238E27FC236}">
                  <a16:creationId xmlns:a16="http://schemas.microsoft.com/office/drawing/2014/main" id="{35FA8F06-9A2D-EA5F-52ED-2509F3B66F5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55653" y="2604059"/>
              <a:ext cx="1060996" cy="924811"/>
            </a:xfrm>
            <a:prstGeom prst="bentConnector3">
              <a:avLst>
                <a:gd name="adj1" fmla="val 9975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מחבר ישר 95">
              <a:extLst>
                <a:ext uri="{FF2B5EF4-FFF2-40B4-BE49-F238E27FC236}">
                  <a16:creationId xmlns:a16="http://schemas.microsoft.com/office/drawing/2014/main" id="{1503F5E8-D5DE-D5E4-5361-9D4C8669B4A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169946" y="3601259"/>
              <a:ext cx="3537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חץ ישר 106">
              <a:extLst>
                <a:ext uri="{FF2B5EF4-FFF2-40B4-BE49-F238E27FC236}">
                  <a16:creationId xmlns:a16="http://schemas.microsoft.com/office/drawing/2014/main" id="{B3C2F74B-BC47-FB23-6F52-991684B30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4334953" y="2237992"/>
              <a:ext cx="3113604" cy="144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: מרפקי 121">
              <a:extLst>
                <a:ext uri="{FF2B5EF4-FFF2-40B4-BE49-F238E27FC236}">
                  <a16:creationId xmlns:a16="http://schemas.microsoft.com/office/drawing/2014/main" id="{ECE30D72-C6B0-083A-5A78-7F3A4FAA8F79}"/>
                </a:ext>
              </a:extLst>
            </p:cNvPr>
            <p:cNvCxnSpPr>
              <a:cxnSpLocks/>
            </p:cNvCxnSpPr>
            <p:nvPr/>
          </p:nvCxnSpPr>
          <p:spPr>
            <a:xfrm>
              <a:off x="6507339" y="3605556"/>
              <a:ext cx="966734" cy="947394"/>
            </a:xfrm>
            <a:prstGeom prst="bentConnector3">
              <a:avLst>
                <a:gd name="adj1" fmla="val 172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תיבת טקסט 131">
                  <a:extLst>
                    <a:ext uri="{FF2B5EF4-FFF2-40B4-BE49-F238E27FC236}">
                      <a16:creationId xmlns:a16="http://schemas.microsoft.com/office/drawing/2014/main" id="{2004C1FC-BCDE-C2E1-7381-E83B3AF04432}"/>
                    </a:ext>
                  </a:extLst>
                </p:cNvPr>
                <p:cNvSpPr txBox="1"/>
                <p:nvPr/>
              </p:nvSpPr>
              <p:spPr>
                <a:xfrm>
                  <a:off x="1512619" y="2237992"/>
                  <a:ext cx="556260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he-IL" sz="1200" dirty="0"/>
                </a:p>
              </p:txBody>
            </p:sp>
          </mc:Choice>
          <mc:Fallback xmlns="">
            <p:sp>
              <p:nvSpPr>
                <p:cNvPr id="132" name="תיבת טקסט 131">
                  <a:extLst>
                    <a:ext uri="{FF2B5EF4-FFF2-40B4-BE49-F238E27FC236}">
                      <a16:creationId xmlns:a16="http://schemas.microsoft.com/office/drawing/2014/main" id="{2004C1FC-BCDE-C2E1-7381-E83B3AF04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619" y="2237992"/>
                  <a:ext cx="556260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45055" b="-869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תיבת טקסט 132">
                  <a:extLst>
                    <a:ext uri="{FF2B5EF4-FFF2-40B4-BE49-F238E27FC236}">
                      <a16:creationId xmlns:a16="http://schemas.microsoft.com/office/drawing/2014/main" id="{95467080-B918-AFA2-B685-A2471702712E}"/>
                    </a:ext>
                  </a:extLst>
                </p:cNvPr>
                <p:cNvSpPr txBox="1"/>
                <p:nvPr/>
              </p:nvSpPr>
              <p:spPr>
                <a:xfrm>
                  <a:off x="1093072" y="4540283"/>
                  <a:ext cx="1187208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°]</m:t>
                        </m:r>
                      </m:oMath>
                    </m:oMathPara>
                  </a14:m>
                  <a:endParaRPr lang="he-IL" sz="1200" dirty="0"/>
                </a:p>
              </p:txBody>
            </p:sp>
          </mc:Choice>
          <mc:Fallback xmlns="">
            <p:sp>
              <p:nvSpPr>
                <p:cNvPr id="133" name="תיבת טקסט 132">
                  <a:extLst>
                    <a:ext uri="{FF2B5EF4-FFF2-40B4-BE49-F238E27FC236}">
                      <a16:creationId xmlns:a16="http://schemas.microsoft.com/office/drawing/2014/main" id="{95467080-B918-AFA2-B685-A24717027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072" y="4540283"/>
                  <a:ext cx="1187208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2051" b="-1111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תיבת טקסט 137">
                  <a:extLst>
                    <a:ext uri="{FF2B5EF4-FFF2-40B4-BE49-F238E27FC236}">
                      <a16:creationId xmlns:a16="http://schemas.microsoft.com/office/drawing/2014/main" id="{E47B6FBB-D521-45CA-5A4B-A6A5317AF899}"/>
                    </a:ext>
                  </a:extLst>
                </p:cNvPr>
                <p:cNvSpPr txBox="1"/>
                <p:nvPr/>
              </p:nvSpPr>
              <p:spPr>
                <a:xfrm>
                  <a:off x="9522544" y="4065119"/>
                  <a:ext cx="1594122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𝑺𝒐𝑪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[%]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he-IL" sz="1200" dirty="0"/>
                </a:p>
              </p:txBody>
            </p:sp>
          </mc:Choice>
          <mc:Fallback xmlns="">
            <p:sp>
              <p:nvSpPr>
                <p:cNvPr id="138" name="תיבת טקסט 137">
                  <a:extLst>
                    <a:ext uri="{FF2B5EF4-FFF2-40B4-BE49-F238E27FC236}">
                      <a16:creationId xmlns:a16="http://schemas.microsoft.com/office/drawing/2014/main" id="{E47B6FBB-D521-45CA-5A4B-A6A5317AF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2544" y="4065119"/>
                  <a:ext cx="1594122" cy="276999"/>
                </a:xfrm>
                <a:prstGeom prst="rect">
                  <a:avLst/>
                </a:prstGeom>
                <a:blipFill>
                  <a:blip r:embed="rId4"/>
                  <a:stretch>
                    <a:fillRect r="-9542" b="-1111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תיבת טקסט 138">
                  <a:extLst>
                    <a:ext uri="{FF2B5EF4-FFF2-40B4-BE49-F238E27FC236}">
                      <a16:creationId xmlns:a16="http://schemas.microsoft.com/office/drawing/2014/main" id="{FF97BE72-E30B-9DDC-51A3-27D446499ECA}"/>
                    </a:ext>
                  </a:extLst>
                </p:cNvPr>
                <p:cNvSpPr txBox="1"/>
                <p:nvPr/>
              </p:nvSpPr>
              <p:spPr>
                <a:xfrm>
                  <a:off x="9502503" y="2769532"/>
                  <a:ext cx="1187208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𝑺𝒐𝑪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%]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200" dirty="0"/>
                </a:p>
              </p:txBody>
            </p:sp>
          </mc:Choice>
          <mc:Fallback xmlns="">
            <p:sp>
              <p:nvSpPr>
                <p:cNvPr id="139" name="תיבת טקסט 138">
                  <a:extLst>
                    <a:ext uri="{FF2B5EF4-FFF2-40B4-BE49-F238E27FC236}">
                      <a16:creationId xmlns:a16="http://schemas.microsoft.com/office/drawing/2014/main" id="{FF97BE72-E30B-9DDC-51A3-27D446499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2503" y="2769532"/>
                  <a:ext cx="1187208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21026" b="-869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278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קבוצה 49">
            <a:extLst>
              <a:ext uri="{FF2B5EF4-FFF2-40B4-BE49-F238E27FC236}">
                <a16:creationId xmlns:a16="http://schemas.microsoft.com/office/drawing/2014/main" id="{FD6DB333-40E7-05C2-8AF8-ABB6A80DE57A}"/>
              </a:ext>
            </a:extLst>
          </p:cNvPr>
          <p:cNvGrpSpPr/>
          <p:nvPr/>
        </p:nvGrpSpPr>
        <p:grpSpPr>
          <a:xfrm>
            <a:off x="436761" y="468568"/>
            <a:ext cx="10694451" cy="5833031"/>
            <a:chOff x="436761" y="468568"/>
            <a:chExt cx="10694451" cy="5833031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D5655EA-DA92-C9C5-253D-BB22FAB5B071}"/>
                </a:ext>
              </a:extLst>
            </p:cNvPr>
            <p:cNvSpPr/>
            <p:nvPr/>
          </p:nvSpPr>
          <p:spPr>
            <a:xfrm>
              <a:off x="436761" y="2904757"/>
              <a:ext cx="1917390" cy="96065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dirty="0">
                  <a:solidFill>
                    <a:sysClr val="windowText" lastClr="000000"/>
                  </a:solidFill>
                </a:rPr>
                <a:t>פיתוח אלגוריתם תוכנתי </a:t>
              </a:r>
              <a:r>
                <a:rPr lang="en-US" sz="1200" dirty="0">
                  <a:solidFill>
                    <a:sysClr val="windowText" lastClr="000000"/>
                  </a:solidFill>
                </a:rPr>
                <a:t>Kalman Filter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מלבן: פינות מעוגלות 4">
                  <a:extLst>
                    <a:ext uri="{FF2B5EF4-FFF2-40B4-BE49-F238E27FC236}">
                      <a16:creationId xmlns:a16="http://schemas.microsoft.com/office/drawing/2014/main" id="{0A60DD10-F49B-8FFB-15D9-54123B76CC99}"/>
                    </a:ext>
                  </a:extLst>
                </p:cNvPr>
                <p:cNvSpPr/>
                <p:nvPr/>
              </p:nvSpPr>
              <p:spPr>
                <a:xfrm>
                  <a:off x="1647413" y="1470832"/>
                  <a:ext cx="1917390" cy="960653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>
                      <a:solidFill>
                        <a:sysClr val="windowText" lastClr="000000"/>
                      </a:solidFill>
                    </a:rPr>
                    <a:t>בניית מודל סוללה ומשוואות מצב – מודל לא לינארי של הסוללה (</a:t>
                  </a:r>
                  <a14:m>
                    <m:oMath xmlns:m="http://schemas.openxmlformats.org/officeDocument/2006/math">
                      <m:r>
                        <a:rPr lang="en-US" sz="12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he-IL" sz="1200" dirty="0">
                      <a:solidFill>
                        <a:sysClr val="windowText" lastClr="00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5" name="מלבן: פינות מעוגלות 4">
                  <a:extLst>
                    <a:ext uri="{FF2B5EF4-FFF2-40B4-BE49-F238E27FC236}">
                      <a16:creationId xmlns:a16="http://schemas.microsoft.com/office/drawing/2014/main" id="{0A60DD10-F49B-8FFB-15D9-54123B76CC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7413" y="1470832"/>
                  <a:ext cx="1917390" cy="960653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950F47A1-E17A-EC5B-8B2B-DB38C85280B5}"/>
                </a:ext>
              </a:extLst>
            </p:cNvPr>
            <p:cNvSpPr/>
            <p:nvPr/>
          </p:nvSpPr>
          <p:spPr>
            <a:xfrm>
              <a:off x="2677174" y="2904757"/>
              <a:ext cx="1917390" cy="96065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dirty="0">
                  <a:solidFill>
                    <a:sysClr val="windowText" lastClr="000000"/>
                  </a:solidFill>
                </a:rPr>
                <a:t>פיתוח אלגוריתם תוכנתי </a:t>
              </a:r>
              <a:r>
                <a:rPr lang="en-US" sz="1200" dirty="0">
                  <a:solidFill>
                    <a:sysClr val="windowText" lastClr="000000"/>
                  </a:solidFill>
                </a:rPr>
                <a:t>Extended Kalman Filter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id="{49149DF7-368C-1FDF-5067-295D737EF13C}"/>
                </a:ext>
              </a:extLst>
            </p:cNvPr>
            <p:cNvSpPr/>
            <p:nvPr/>
          </p:nvSpPr>
          <p:spPr>
            <a:xfrm>
              <a:off x="5325044" y="935985"/>
              <a:ext cx="1917390" cy="9606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dirty="0">
                  <a:solidFill>
                    <a:sysClr val="windowText" lastClr="000000"/>
                  </a:solidFill>
                </a:rPr>
                <a:t>שיערוך מצב טעינת הסוללה על ידי </a:t>
              </a:r>
            </a:p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Extended Kalman Filter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מלבן: פינות מעוגלות 10">
                  <a:extLst>
                    <a:ext uri="{FF2B5EF4-FFF2-40B4-BE49-F238E27FC236}">
                      <a16:creationId xmlns:a16="http://schemas.microsoft.com/office/drawing/2014/main" id="{86ED3D1A-CA7E-0E59-2CF0-17F0EB08100D}"/>
                    </a:ext>
                  </a:extLst>
                </p:cNvPr>
                <p:cNvSpPr/>
                <p:nvPr/>
              </p:nvSpPr>
              <p:spPr>
                <a:xfrm>
                  <a:off x="1647413" y="5340946"/>
                  <a:ext cx="1917390" cy="960653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>
                      <a:solidFill>
                        <a:sysClr val="windowText" lastClr="000000"/>
                      </a:solidFill>
                    </a:rPr>
                    <a:t>בניית מודל סוללה ומשוואות מצב – מודל לא לינארי של הסוללה (</a:t>
                  </a:r>
                  <a14:m>
                    <m:oMath xmlns:m="http://schemas.openxmlformats.org/officeDocument/2006/math"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°]</m:t>
                      </m:r>
                    </m:oMath>
                  </a14:m>
                  <a:r>
                    <a:rPr lang="he-IL" sz="1200" dirty="0">
                      <a:solidFill>
                        <a:sysClr val="windowText" lastClr="00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11" name="מלבן: פינות מעוגלות 10">
                  <a:extLst>
                    <a:ext uri="{FF2B5EF4-FFF2-40B4-BE49-F238E27FC236}">
                      <a16:creationId xmlns:a16="http://schemas.microsoft.com/office/drawing/2014/main" id="{86ED3D1A-CA7E-0E59-2CF0-17F0EB0810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7413" y="5340946"/>
                  <a:ext cx="1917390" cy="960653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מלבן: פינות מעוגלות 38">
                  <a:extLst>
                    <a:ext uri="{FF2B5EF4-FFF2-40B4-BE49-F238E27FC236}">
                      <a16:creationId xmlns:a16="http://schemas.microsoft.com/office/drawing/2014/main" id="{5206FF89-266A-F2BB-BFB6-7C8839EE68F0}"/>
                    </a:ext>
                  </a:extLst>
                </p:cNvPr>
                <p:cNvSpPr/>
                <p:nvPr/>
              </p:nvSpPr>
              <p:spPr>
                <a:xfrm>
                  <a:off x="1647413" y="4338682"/>
                  <a:ext cx="1917390" cy="960653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>
                      <a:solidFill>
                        <a:sysClr val="windowText" lastClr="000000"/>
                      </a:solidFill>
                    </a:rPr>
                    <a:t>איסוף נתונים </a:t>
                  </a:r>
                  <a14:m>
                    <m:oMath xmlns:m="http://schemas.openxmlformats.org/officeDocument/2006/math"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°]</m:t>
                      </m:r>
                    </m:oMath>
                  </a14:m>
                  <a:endParaRPr lang="he-IL" sz="12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מלבן: פינות מעוגלות 38">
                  <a:extLst>
                    <a:ext uri="{FF2B5EF4-FFF2-40B4-BE49-F238E27FC236}">
                      <a16:creationId xmlns:a16="http://schemas.microsoft.com/office/drawing/2014/main" id="{5206FF89-266A-F2BB-BFB6-7C8839EE6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7413" y="4338682"/>
                  <a:ext cx="1917390" cy="96065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מלבן: פינות מעוגלות 39">
              <a:extLst>
                <a:ext uri="{FF2B5EF4-FFF2-40B4-BE49-F238E27FC236}">
                  <a16:creationId xmlns:a16="http://schemas.microsoft.com/office/drawing/2014/main" id="{4CC18B2B-AEDD-7585-70E2-915FD13387F9}"/>
                </a:ext>
              </a:extLst>
            </p:cNvPr>
            <p:cNvSpPr/>
            <p:nvPr/>
          </p:nvSpPr>
          <p:spPr>
            <a:xfrm>
              <a:off x="5325044" y="4834910"/>
              <a:ext cx="1917390" cy="9606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dirty="0">
                  <a:solidFill>
                    <a:sysClr val="windowText" lastClr="000000"/>
                  </a:solidFill>
                </a:rPr>
                <a:t>שיערוך מצב טעינת הסוללה על ידי</a:t>
              </a:r>
            </a:p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Extended Kalman Filter</a:t>
              </a:r>
              <a:endParaRPr lang="he-IL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מלבן: פינות מעוגלות 57">
              <a:extLst>
                <a:ext uri="{FF2B5EF4-FFF2-40B4-BE49-F238E27FC236}">
                  <a16:creationId xmlns:a16="http://schemas.microsoft.com/office/drawing/2014/main" id="{AB6AFB36-158A-F4EE-2548-1141779092B8}"/>
                </a:ext>
              </a:extLst>
            </p:cNvPr>
            <p:cNvSpPr/>
            <p:nvPr/>
          </p:nvSpPr>
          <p:spPr>
            <a:xfrm>
              <a:off x="9213822" y="2904756"/>
              <a:ext cx="1917390" cy="9606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dirty="0">
                  <a:solidFill>
                    <a:sysClr val="windowText" lastClr="000000"/>
                  </a:solidFill>
                </a:rPr>
                <a:t>בחינה והשוואת תוצאות השיערוך</a:t>
              </a:r>
            </a:p>
          </p:txBody>
        </p:sp>
        <p:cxnSp>
          <p:nvCxnSpPr>
            <p:cNvPr id="59" name="מחבר: מרפקי 58">
              <a:extLst>
                <a:ext uri="{FF2B5EF4-FFF2-40B4-BE49-F238E27FC236}">
                  <a16:creationId xmlns:a16="http://schemas.microsoft.com/office/drawing/2014/main" id="{D1AC5386-1011-0C17-7248-78B062839E65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3564803" y="948895"/>
              <a:ext cx="1760241" cy="24251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: מרפקי 69">
              <a:extLst>
                <a:ext uri="{FF2B5EF4-FFF2-40B4-BE49-F238E27FC236}">
                  <a16:creationId xmlns:a16="http://schemas.microsoft.com/office/drawing/2014/main" id="{1675AC31-106C-0EB9-DD0D-7FBAA72DEEC7}"/>
                </a:ext>
              </a:extLst>
            </p:cNvPr>
            <p:cNvCxnSpPr>
              <a:cxnSpLocks/>
              <a:stCxn id="18" idx="3"/>
              <a:endCxn id="58" idx="0"/>
            </p:cNvCxnSpPr>
            <p:nvPr/>
          </p:nvCxnSpPr>
          <p:spPr>
            <a:xfrm>
              <a:off x="9478832" y="1429221"/>
              <a:ext cx="693685" cy="147553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מחבר: מרפקי 94">
              <a:extLst>
                <a:ext uri="{FF2B5EF4-FFF2-40B4-BE49-F238E27FC236}">
                  <a16:creationId xmlns:a16="http://schemas.microsoft.com/office/drawing/2014/main" id="{35FA8F06-9A2D-EA5F-52ED-2509F3B66F56}"/>
                </a:ext>
              </a:extLst>
            </p:cNvPr>
            <p:cNvCxnSpPr>
              <a:cxnSpLocks/>
              <a:stCxn id="19" idx="3"/>
              <a:endCxn id="58" idx="2"/>
            </p:cNvCxnSpPr>
            <p:nvPr/>
          </p:nvCxnSpPr>
          <p:spPr>
            <a:xfrm flipV="1">
              <a:off x="9478832" y="3865409"/>
              <a:ext cx="693685" cy="144982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מלבן: פינות מעוגלות 1">
                  <a:extLst>
                    <a:ext uri="{FF2B5EF4-FFF2-40B4-BE49-F238E27FC236}">
                      <a16:creationId xmlns:a16="http://schemas.microsoft.com/office/drawing/2014/main" id="{B69B3600-8AFD-337B-3AEA-57921CAF1265}"/>
                    </a:ext>
                  </a:extLst>
                </p:cNvPr>
                <p:cNvSpPr/>
                <p:nvPr/>
              </p:nvSpPr>
              <p:spPr>
                <a:xfrm>
                  <a:off x="1647413" y="468568"/>
                  <a:ext cx="1917390" cy="960653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>
                      <a:solidFill>
                        <a:sysClr val="windowText" lastClr="000000"/>
                      </a:solidFill>
                    </a:rPr>
                    <a:t>איסוף נתונים </a:t>
                  </a:r>
                  <a14:m>
                    <m:oMath xmlns:m="http://schemas.openxmlformats.org/officeDocument/2006/math"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he-IL" sz="12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מלבן: פינות מעוגלות 1">
                  <a:extLst>
                    <a:ext uri="{FF2B5EF4-FFF2-40B4-BE49-F238E27FC236}">
                      <a16:creationId xmlns:a16="http://schemas.microsoft.com/office/drawing/2014/main" id="{B69B3600-8AFD-337B-3AEA-57921CAF1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7413" y="468568"/>
                  <a:ext cx="1917390" cy="960653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מלבן: פינות מעוגלות 17">
                  <a:extLst>
                    <a:ext uri="{FF2B5EF4-FFF2-40B4-BE49-F238E27FC236}">
                      <a16:creationId xmlns:a16="http://schemas.microsoft.com/office/drawing/2014/main" id="{0028F343-7729-0931-6FF2-EF8C8DCFDF32}"/>
                    </a:ext>
                  </a:extLst>
                </p:cNvPr>
                <p:cNvSpPr/>
                <p:nvPr/>
              </p:nvSpPr>
              <p:spPr>
                <a:xfrm>
                  <a:off x="7561442" y="948894"/>
                  <a:ext cx="1917390" cy="960653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𝑺𝒐𝑪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מלבן: פינות מעוגלות 17">
                  <a:extLst>
                    <a:ext uri="{FF2B5EF4-FFF2-40B4-BE49-F238E27FC236}">
                      <a16:creationId xmlns:a16="http://schemas.microsoft.com/office/drawing/2014/main" id="{0028F343-7729-0931-6FF2-EF8C8DCFDF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442" y="948894"/>
                  <a:ext cx="1917390" cy="960653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מלבן: פינות מעוגלות 18">
                  <a:extLst>
                    <a:ext uri="{FF2B5EF4-FFF2-40B4-BE49-F238E27FC236}">
                      <a16:creationId xmlns:a16="http://schemas.microsoft.com/office/drawing/2014/main" id="{DF480C79-9526-BA6F-CD77-8318FF538C56}"/>
                    </a:ext>
                  </a:extLst>
                </p:cNvPr>
                <p:cNvSpPr/>
                <p:nvPr/>
              </p:nvSpPr>
              <p:spPr>
                <a:xfrm>
                  <a:off x="7561442" y="4834910"/>
                  <a:ext cx="1917390" cy="960653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𝑺𝒐𝑪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[%]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oMath>
                    </m:oMathPara>
                  </a14:m>
                  <a:endParaRPr lang="he-IL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מלבן: פינות מעוגלות 18">
                  <a:extLst>
                    <a:ext uri="{FF2B5EF4-FFF2-40B4-BE49-F238E27FC236}">
                      <a16:creationId xmlns:a16="http://schemas.microsoft.com/office/drawing/2014/main" id="{DF480C79-9526-BA6F-CD77-8318FF538C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442" y="4834910"/>
                  <a:ext cx="1917390" cy="960653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מחבר חץ ישר 23">
              <a:extLst>
                <a:ext uri="{FF2B5EF4-FFF2-40B4-BE49-F238E27FC236}">
                  <a16:creationId xmlns:a16="http://schemas.microsoft.com/office/drawing/2014/main" id="{F867678A-B634-013F-CEF7-C1BD1EB0B91B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2354151" y="3385084"/>
              <a:ext cx="3230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: מרפקי 27">
              <a:extLst>
                <a:ext uri="{FF2B5EF4-FFF2-40B4-BE49-F238E27FC236}">
                  <a16:creationId xmlns:a16="http://schemas.microsoft.com/office/drawing/2014/main" id="{DBDA5567-427E-ABAA-8A1D-80756FD2208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564803" y="1664682"/>
              <a:ext cx="1760241" cy="28647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A58F293D-312D-F1FE-35D6-75F0645B54FC}"/>
                </a:ext>
              </a:extLst>
            </p:cNvPr>
            <p:cNvCxnSpPr>
              <a:cxnSpLocks/>
            </p:cNvCxnSpPr>
            <p:nvPr/>
          </p:nvCxnSpPr>
          <p:spPr>
            <a:xfrm>
              <a:off x="7242434" y="1429220"/>
              <a:ext cx="3230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חץ ישר 32">
              <a:extLst>
                <a:ext uri="{FF2B5EF4-FFF2-40B4-BE49-F238E27FC236}">
                  <a16:creationId xmlns:a16="http://schemas.microsoft.com/office/drawing/2014/main" id="{BC024D68-8A16-05B4-1703-B6CEA627F8A0}"/>
                </a:ext>
              </a:extLst>
            </p:cNvPr>
            <p:cNvCxnSpPr>
              <a:cxnSpLocks/>
            </p:cNvCxnSpPr>
            <p:nvPr/>
          </p:nvCxnSpPr>
          <p:spPr>
            <a:xfrm>
              <a:off x="7242434" y="5326952"/>
              <a:ext cx="3230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: מרפקי 33">
              <a:extLst>
                <a:ext uri="{FF2B5EF4-FFF2-40B4-BE49-F238E27FC236}">
                  <a16:creationId xmlns:a16="http://schemas.microsoft.com/office/drawing/2014/main" id="{C9F581EF-EDF2-94DB-444A-45B29EB65B01}"/>
                </a:ext>
              </a:extLst>
            </p:cNvPr>
            <p:cNvCxnSpPr>
              <a:cxnSpLocks/>
            </p:cNvCxnSpPr>
            <p:nvPr/>
          </p:nvCxnSpPr>
          <p:spPr>
            <a:xfrm>
              <a:off x="3564803" y="4814030"/>
              <a:ext cx="1760241" cy="24251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: מרפקי 34">
              <a:extLst>
                <a:ext uri="{FF2B5EF4-FFF2-40B4-BE49-F238E27FC236}">
                  <a16:creationId xmlns:a16="http://schemas.microsoft.com/office/drawing/2014/main" id="{418FA693-D51D-5B68-0959-E7198AD82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4803" y="5529817"/>
              <a:ext cx="1760241" cy="28647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82035904-5FB0-A31F-D0A6-22E9205AA554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590549" y="1896638"/>
              <a:ext cx="1693190" cy="148844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: מרפקי 46">
              <a:extLst>
                <a:ext uri="{FF2B5EF4-FFF2-40B4-BE49-F238E27FC236}">
                  <a16:creationId xmlns:a16="http://schemas.microsoft.com/office/drawing/2014/main" id="{41526C92-9C21-268A-6D45-93D1D6C637EB}"/>
                </a:ext>
              </a:extLst>
            </p:cNvPr>
            <p:cNvCxnSpPr>
              <a:cxnSpLocks/>
            </p:cNvCxnSpPr>
            <p:nvPr/>
          </p:nvCxnSpPr>
          <p:spPr>
            <a:xfrm>
              <a:off x="4590549" y="3386688"/>
              <a:ext cx="1693190" cy="145617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53570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293</Words>
  <Application>Microsoft Office PowerPoint</Application>
  <PresentationFormat>מסך רחב</PresentationFormat>
  <Paragraphs>44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Amir Amdurski</dc:creator>
  <cp:lastModifiedBy>Amir Amdurski</cp:lastModifiedBy>
  <cp:revision>7</cp:revision>
  <dcterms:created xsi:type="dcterms:W3CDTF">2024-01-25T09:12:59Z</dcterms:created>
  <dcterms:modified xsi:type="dcterms:W3CDTF">2024-02-03T13:49:02Z</dcterms:modified>
</cp:coreProperties>
</file>