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pQ5JEMfPuUFz9zFWcQCM0G9pW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685800" y="2914650"/>
            <a:ext cx="7677600" cy="1314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None/>
              <a:defRPr/>
            </a:lvl1pPr>
            <a:lvl2pPr lvl="1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None/>
              <a:defRPr/>
            </a:lvl2pPr>
            <a:lvl3pPr lvl="2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/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 rot="5400000">
            <a:off x="2480449" y="-1062093"/>
            <a:ext cx="3729000" cy="7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 rot="5400000">
            <a:off x="5761350" y="1367999"/>
            <a:ext cx="4579199" cy="218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 rot="5400000">
            <a:off x="1311713" y="-743249"/>
            <a:ext cx="4579199" cy="64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2" type="body"/>
          </p:nvPr>
        </p:nvSpPr>
        <p:spPr>
          <a:xfrm>
            <a:off x="4662487" y="1021556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3" type="body"/>
          </p:nvPr>
        </p:nvSpPr>
        <p:spPr>
          <a:xfrm>
            <a:off x="4662487" y="2943225"/>
            <a:ext cx="3871799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396875" y="171450"/>
            <a:ext cx="8747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5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9pPr>
          </a:lstStyle>
          <a:p/>
        </p:txBody>
      </p:sp>
      <p:sp>
        <p:nvSpPr>
          <p:cNvPr id="58" name="Google Shape;58;p4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title"/>
          </p:nvPr>
        </p:nvSpPr>
        <p:spPr>
          <a:xfrm>
            <a:off x="722312" y="3305175"/>
            <a:ext cx="7772400" cy="1021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body"/>
          </p:nvPr>
        </p:nvSpPr>
        <p:spPr>
          <a:xfrm>
            <a:off x="722312" y="2180034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" type="body"/>
          </p:nvPr>
        </p:nvSpPr>
        <p:spPr>
          <a:xfrm>
            <a:off x="638175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2" type="body"/>
          </p:nvPr>
        </p:nvSpPr>
        <p:spPr>
          <a:xfrm>
            <a:off x="4662487" y="1021556"/>
            <a:ext cx="38717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" type="body"/>
          </p:nvPr>
        </p:nvSpPr>
        <p:spPr>
          <a:xfrm>
            <a:off x="457200" y="1151334"/>
            <a:ext cx="4040099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2" type="body"/>
          </p:nvPr>
        </p:nvSpPr>
        <p:spPr>
          <a:xfrm>
            <a:off x="457200" y="1631156"/>
            <a:ext cx="4040099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3" type="body"/>
          </p:nvPr>
        </p:nvSpPr>
        <p:spPr>
          <a:xfrm>
            <a:off x="4645025" y="1151334"/>
            <a:ext cx="4041900" cy="479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57762" y="333802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title"/>
          </p:nvPr>
        </p:nvSpPr>
        <p:spPr>
          <a:xfrm>
            <a:off x="457200" y="204787"/>
            <a:ext cx="3008399" cy="871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body"/>
          </p:nvPr>
        </p:nvSpPr>
        <p:spPr>
          <a:xfrm>
            <a:off x="3575050" y="204787"/>
            <a:ext cx="5111699" cy="4389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–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/>
        </p:txBody>
      </p:sp>
      <p:sp>
        <p:nvSpPr>
          <p:cNvPr id="36" name="Google Shape;36;p39"/>
          <p:cNvSpPr txBox="1"/>
          <p:nvPr>
            <p:ph idx="2" type="body"/>
          </p:nvPr>
        </p:nvSpPr>
        <p:spPr>
          <a:xfrm>
            <a:off x="457200" y="1076325"/>
            <a:ext cx="3008399" cy="351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/>
          <p:nvPr>
            <p:ph type="title"/>
          </p:nvPr>
        </p:nvSpPr>
        <p:spPr>
          <a:xfrm>
            <a:off x="1792288" y="3600450"/>
            <a:ext cx="5486399" cy="425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alibri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374089" y="278386"/>
            <a:ext cx="75914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alibri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100"/>
              <a:buFont typeface="Calibri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/>
          <p:nvPr/>
        </p:nvSpPr>
        <p:spPr>
          <a:xfrm>
            <a:off x="0" y="0"/>
            <a:ext cx="9144000" cy="171599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31"/>
          <p:cNvSpPr txBox="1"/>
          <p:nvPr/>
        </p:nvSpPr>
        <p:spPr>
          <a:xfrm>
            <a:off x="7313420" y="-20250"/>
            <a:ext cx="1894200" cy="2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"/>
              <a:buFont typeface="Times New Roman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1"/>
          <p:cNvSpPr/>
          <p:nvPr/>
        </p:nvSpPr>
        <p:spPr>
          <a:xfrm>
            <a:off x="8830842" y="4958834"/>
            <a:ext cx="313200" cy="18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685800" y="128100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Review</a:t>
            </a:r>
            <a:br>
              <a:rPr b="1"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Organization</a:t>
            </a:r>
            <a:b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Nov. 20, 2023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685800" y="2914650"/>
            <a:ext cx="76776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700"/>
              <a:t>Instructor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Amiran Malania</a:t>
            </a:r>
            <a:endParaRPr sz="1700"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1" name="Google Shape;121;p11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C-3</a:t>
            </a:r>
            <a:endParaRPr/>
          </a:p>
        </p:txBody>
      </p:sp>
      <p:sp>
        <p:nvSpPr>
          <p:cNvPr id="127" name="Google Shape;127;p12"/>
          <p:cNvSpPr txBox="1"/>
          <p:nvPr>
            <p:ph idx="1" type="body"/>
          </p:nvPr>
        </p:nvSpPr>
        <p:spPr>
          <a:xfrm>
            <a:off x="396875" y="898250"/>
            <a:ext cx="78963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struct ht_node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key;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int data;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typedef struct ht_node* node;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makeNnode(int k, int e)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node curr = malloc(sizeof(node));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curr-&gt;key = k;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curr-&gt;data = e;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return curr;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4566875" y="898250"/>
            <a:ext cx="4347600" cy="19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struct ht_node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pointer, not the actual struct. So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could return 4 or 8 depending on system word size.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C-4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*strcdup(int n, char c) {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dup[n+1];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 = 0; i &lt; n; i++)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c;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dup[i] = ’\0’;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*A = dup;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4336200" y="2721675"/>
            <a:ext cx="4509300" cy="2260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strcdup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a stack-allocated pointer. The contents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unpredictable once the function returns.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C-5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#define IS_GREATER(a, b) a &gt;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int isGreater(int a, int b)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a &gt; b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m1 = IS_GREATER(1, 0) + 1;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m2 = isGreater(1, 0) + 1;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42025" y="3736525"/>
            <a:ext cx="7751099" cy="130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IS_GREATER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macro that is not wrapped in parentheses.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m1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actually evaluate to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since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&gt; 0+1 = 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The C Standard Library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it. It is your friend!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Don’t write code that’s already been written!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Your work might have a bug or lack features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All C Standard Library functions are documented.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 the UNIX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command to look up usage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96875" y="1021550"/>
            <a:ext cx="82755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Code that crashes is bad.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Avoid making bad things!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write code with undefined behavior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Check for failed system calls and invalid input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Some errors should be recoverable, others not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Proxy Lab is an excellent example of this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Free memory that you allocate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Leaky code will crash (and code that crashes is bad!)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 will cost you style points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Robustness: Continued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396875" y="898250"/>
            <a:ext cx="7896300" cy="41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CSAPP wrappers check return values of system calls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Terminate program when error is encountered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Malloc, Free, Open, Close, Fork,</a:t>
            </a:r>
            <a:r>
              <a:rPr lang="en"/>
              <a:t> etc.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Super duper useful for Proxy &amp; Shell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Alternatively, check for error codes yourself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Useful when you don’t want program to terminate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 *pfile; // file pointer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(!(pfile = fopen(“myfile.txt”, “r”))) {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printf(“Could not find file. Opening default!”);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pfile = fopen(“default.txt”, “r”);</a:t>
            </a:r>
            <a:endParaRPr/>
          </a:p>
          <a:p>
            <a:pPr indent="-2286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Quick C Tip: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getopt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Used for parsing command-line arguments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b="1" lang="en"/>
              <a:t>Don’t write your own code for this</a:t>
            </a:r>
            <a:r>
              <a:rPr lang="en"/>
              <a:t>. Not worth it.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In fact, we actively discourage it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Autograder randomizes argument order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Try it: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getopt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Exercises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Conventions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 Debugging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Version Control</a:t>
            </a:r>
            <a:endParaRPr/>
          </a:p>
          <a:p>
            <a:pPr indent="-31749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Compilation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</a:t>
            </a:r>
            <a:endParaRPr/>
          </a:p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396875" y="1021550"/>
            <a:ext cx="81602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Step through C code side-by-side with Assembly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Print variables, not just registers and addresses!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Break at lines, not just addresses and functions!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 &lt;binary&gt;</a:t>
            </a:r>
            <a:r>
              <a:rPr lang="en"/>
              <a:t> is gdb with a less-breakable user interface.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Nice for looking at your code during execution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Type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layout split</a:t>
            </a:r>
            <a:r>
              <a:rPr lang="en"/>
              <a:t> to view Assembly alongside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gdbtui</a:t>
            </a:r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4029" y="495900"/>
            <a:ext cx="45759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96875" y="1021550"/>
            <a:ext cx="85524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Best tool for finding... 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leaks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Other memory errors (like double frees)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Memory corruption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r>
              <a:rPr lang="en"/>
              <a:t>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-g</a:t>
            </a:r>
            <a:r>
              <a:rPr lang="en"/>
              <a:t> to give you line numbers of leaks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valgrind --leak-check=full</a:t>
            </a:r>
            <a:r>
              <a:rPr lang="en"/>
              <a:t> for thoroughness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Version Control: Your Friend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may find it useful to use version control if you are already familiar with it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If not, that’s okay, it’s not required. Making regular submissions to Autolab can act as a checkpointing system too.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</a:t>
            </a:r>
            <a:endParaRPr/>
          </a:p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96875" y="1021550"/>
            <a:ext cx="8367899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GNU Compiler Collection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Is a C compiler, among other things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We will give you instructions for compilation in handouts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gcc</a:t>
            </a:r>
            <a:r>
              <a:rPr lang="en"/>
              <a:t> if you’re having trouble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urier New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endParaRPr/>
          </a:p>
        </p:txBody>
      </p:sp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Lab handouts come with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Don’t modify them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You write your own for Proxy Lab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Calibri"/>
              <a:buChar char="■"/>
            </a:pPr>
            <a:r>
              <a:rPr lang="en"/>
              <a:t>Examples for syntax found in previous labs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</a:t>
            </a:r>
            <a:r>
              <a:rPr lang="en"/>
              <a:t> reads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"/>
              <a:t> and compiles your project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00"/>
              <a:buFont typeface="Calibri"/>
              <a:buChar char="■"/>
            </a:pPr>
            <a:r>
              <a:rPr lang="en"/>
              <a:t>Easy way to automate tedious shell commands</a:t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Some warnings about C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easy to write bad code. Don’t.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implicit casting.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undefined behavior.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Watch out for memory leaks.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Macros and pointer arithmetic can be tricky.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K&amp;R is the official reference on how things behave.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C-0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foo(unsigned int u) {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return (u &gt; -1) ? 1 :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6"/>
          <p:cNvSpPr txBox="1"/>
          <p:nvPr/>
        </p:nvSpPr>
        <p:spPr>
          <a:xfrm>
            <a:off x="2960288" y="2814015"/>
            <a:ext cx="5558637" cy="1744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is cast to an unsigned int in the comparison, so the comparison that is happening is actually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 &gt; int_max.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always returns 0.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(int*)malloc(100*sizeof(int));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C-1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96875" y="1021549"/>
            <a:ext cx="7896300" cy="3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int* a = malloc(100*sizeof(int));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(int i=0; i&lt;100; i++)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a[i] = i / a[i];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free(a);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036375" y="3794200"/>
            <a:ext cx="5107499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value in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 initialized. The behavior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undefined.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57017" y="326758"/>
            <a:ext cx="7592099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19062" lvl="0" marL="1190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/>
              <a:t>C-2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96875" y="1021556"/>
            <a:ext cx="78963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 w[strlen("C programming")];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strcpy(w,"C programming");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printf("%s\n", w);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4624525" y="2698600"/>
            <a:ext cx="42441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returns the length of the string not including the null character, so we end up writing a null byte outside the bounds of </a:t>
            </a:r>
            <a:r>
              <a:rPr b="0" i="0" lang="en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