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y="6858000" cx="9144000"/>
  <p:notesSz cx="6858000" cy="9144000"/>
  <p:embeddedFontLst>
    <p:embeddedFont>
      <p:font typeface="Arial Narrow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1" roundtripDataSignature="AMtx7mj71FkOCJorSZRgYQyk1ABQa8I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80486E-EFD4-4466-BF1C-4ACEFAF0E628}">
  <a:tblStyle styleId="{B980486E-EFD4-4466-BF1C-4ACEFAF0E6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5C9682A-CAED-4DB0-BB37-68D2A17C8243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customschemas.google.com/relationships/presentationmetadata" Target="metadata"/><Relationship Id="rId70" Type="http://schemas.openxmlformats.org/officeDocument/2006/relationships/font" Target="fonts/GillSans-bold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ArialNarrow-bold.fntdata"/><Relationship Id="rId21" Type="http://schemas.openxmlformats.org/officeDocument/2006/relationships/slide" Target="slides/slide12.xml"/><Relationship Id="rId65" Type="http://schemas.openxmlformats.org/officeDocument/2006/relationships/font" Target="fonts/ArialNarrow-regular.fntdata"/><Relationship Id="rId24" Type="http://schemas.openxmlformats.org/officeDocument/2006/relationships/slide" Target="slides/slide15.xml"/><Relationship Id="rId68" Type="http://schemas.openxmlformats.org/officeDocument/2006/relationships/font" Target="fonts/ArialNarrow-boldItalic.fntdata"/><Relationship Id="rId23" Type="http://schemas.openxmlformats.org/officeDocument/2006/relationships/slide" Target="slides/slide14.xml"/><Relationship Id="rId67" Type="http://schemas.openxmlformats.org/officeDocument/2006/relationships/font" Target="fonts/ArialNarrow-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GillSans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2c572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222c5727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5" name="Google Shape;8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6" name="Google Shape;8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7" name="Google Shape;91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1" name="Google Shape;9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0" name="Google Shape;96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0" name="Google Shape;9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8" name="Google Shape;97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8" name="Google Shape;10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2" name="Google Shape;104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3" name="Google Shape;10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3" name="Google Shape;109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8" name="Google Shape;11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8" name="Google Shape;111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8" name="Google Shape;112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8" name="Google Shape;113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 rot="5400000">
            <a:off x="5395119" y="2834482"/>
            <a:ext cx="4525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" type="body"/>
          </p:nvPr>
        </p:nvSpPr>
        <p:spPr>
          <a:xfrm rot="5400000">
            <a:off x="1204119" y="853281"/>
            <a:ext cx="4525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2" name="Google Shape;62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73" name="Google Shape;73;p7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8" name="Google Shape;78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6" name="Google Shape;106;p9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9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1" name="Google Shape;111;p9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9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19" name="Google Shape;119;p9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8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2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2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5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5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6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6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85800" y="4572000"/>
            <a:ext cx="4319642" cy="7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 txBox="1"/>
          <p:nvPr>
            <p:ph type="title"/>
          </p:nvPr>
        </p:nvSpPr>
        <p:spPr>
          <a:xfrm>
            <a:off x="609600" y="1752600"/>
            <a:ext cx="8356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Machine-Level Programming III:</a:t>
            </a:r>
            <a:r>
              <a:rPr lang="en-US"/>
              <a:t> </a:t>
            </a:r>
            <a:r>
              <a:rPr b="1" lang="en-US"/>
              <a:t>Procedures</a:t>
            </a:r>
            <a:br>
              <a:rPr b="1" lang="en-US"/>
            </a:br>
            <a:br>
              <a:rPr b="1" lang="en-US"/>
            </a:br>
            <a:r>
              <a:rPr lang="en-US" sz="2000"/>
              <a:t>Computer Organization</a:t>
            </a:r>
            <a:br>
              <a:rPr lang="en-US" sz="2000"/>
            </a:br>
            <a:r>
              <a:rPr lang="en-US" sz="2000"/>
              <a:t>Nov. 6, 2023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Control Flow</a:t>
            </a:r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stack to support procedure call and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call: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 label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Push return address on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address: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the next instruction right after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 from disassembly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return: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Pop address from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#1</a:t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3" name="Google Shape;323;p10"/>
          <p:cNvCxnSpPr>
            <a:stCxn id="319" idx="1"/>
          </p:cNvCxnSpPr>
          <p:nvPr/>
        </p:nvCxnSpPr>
        <p:spPr>
          <a:xfrm rot="10800000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p10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#2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1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1" name="Google Shape;341;p11"/>
          <p:cNvCxnSpPr>
            <a:stCxn id="336" idx="1"/>
          </p:cNvCxnSpPr>
          <p:nvPr/>
        </p:nvCxnSpPr>
        <p:spPr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1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11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44" name="Google Shape;344;p11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#3</a:t>
            </a:r>
            <a:endParaRPr/>
          </a:p>
        </p:txBody>
      </p:sp>
      <p:sp>
        <p:nvSpPr>
          <p:cNvPr id="355" name="Google Shape;355;p12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12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2" name="Google Shape;362;p12"/>
          <p:cNvCxnSpPr>
            <a:stCxn id="357" idx="1"/>
          </p:cNvCxnSpPr>
          <p:nvPr/>
        </p:nvCxnSpPr>
        <p:spPr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3" name="Google Shape;363;p12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64" name="Google Shape;364;p12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65" name="Google Shape;365;p12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#4</a:t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1" name="Google Shape;381;p13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2" name="Google Shape;382;p13"/>
          <p:cNvCxnSpPr>
            <a:stCxn id="378" idx="1"/>
          </p:cNvCxnSpPr>
          <p:nvPr/>
        </p:nvCxnSpPr>
        <p:spPr>
          <a:xfrm rot="10800000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13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Data Flow</a:t>
            </a:r>
            <a:endParaRPr/>
          </a:p>
        </p:txBody>
      </p:sp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396" name="Google Shape;39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6 arguments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value</a:t>
            </a:r>
            <a:endParaRPr/>
          </a:p>
        </p:txBody>
      </p:sp>
      <p:sp>
        <p:nvSpPr>
          <p:cNvPr id="397" name="Google Shape;39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398" name="Google Shape;398;p15"/>
          <p:cNvSpPr txBox="1"/>
          <p:nvPr>
            <p:ph idx="4" type="body"/>
          </p:nvPr>
        </p:nvSpPr>
        <p:spPr>
          <a:xfrm>
            <a:off x="4645025" y="5791199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Only allocate stack space when needed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06" name="Google Shape;406;p15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407" name="Google Shape;407;p15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1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19" name="Google Shape;419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Flow</a:t>
            </a:r>
            <a:br>
              <a:rPr lang="en-US"/>
            </a:br>
            <a:r>
              <a:rPr lang="en-US"/>
              <a:t>Examples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b in 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s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x in %rdi, y in %rsi, dest in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7759526" y="25400"/>
            <a:ext cx="1384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Managing local data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Stack-Based Languages</a:t>
            </a:r>
            <a:endParaRPr/>
          </a:p>
        </p:txBody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Languages that support recursion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C, Pascal, Java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must be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Reentrant</a:t>
            </a:r>
            <a:r>
              <a:rPr lang="en-US"/>
              <a:t>”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Multiple simultaneous instantiations of single procedure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some place to store state of each instantiation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Arguments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Local variables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Return pointer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discipline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given procedure needed for limited time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From when called to when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returns before caller does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allocated in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single procedure instantiation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2c572734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g1222c572734_0_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g1222c572734_0_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get started …</a:t>
            </a:r>
            <a:endParaRPr/>
          </a:p>
        </p:txBody>
      </p:sp>
      <p:sp>
        <p:nvSpPr>
          <p:cNvPr id="185" name="Google Shape;185;g1222c572734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Next up,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bomb lab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Deep understanding of machine code/organization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gdb, objdump, strings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Data lab will be out by the end of the week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Chain Example</a:t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7096125" y="19050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7096125" y="25908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7085013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7096125" y="3962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7096125" y="4724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9"/>
          <p:cNvCxnSpPr/>
          <p:nvPr/>
        </p:nvCxnSpPr>
        <p:spPr>
          <a:xfrm>
            <a:off x="7402513" y="22098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7402513" y="2895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p19"/>
          <p:cNvCxnSpPr/>
          <p:nvPr/>
        </p:nvCxnSpPr>
        <p:spPr>
          <a:xfrm>
            <a:off x="7402513" y="3581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19"/>
          <p:cNvCxnSpPr/>
          <p:nvPr/>
        </p:nvCxnSpPr>
        <p:spPr>
          <a:xfrm>
            <a:off x="7402513" y="4343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19"/>
          <p:cNvSpPr/>
          <p:nvPr/>
        </p:nvSpPr>
        <p:spPr>
          <a:xfrm>
            <a:off x="6848475" y="1066800"/>
            <a:ext cx="102076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7762875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9"/>
          <p:cNvCxnSpPr/>
          <p:nvPr/>
        </p:nvCxnSpPr>
        <p:spPr>
          <a:xfrm>
            <a:off x="7543800" y="28956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19"/>
          <p:cNvSpPr/>
          <p:nvPr/>
        </p:nvSpPr>
        <p:spPr>
          <a:xfrm>
            <a:off x="3505200" y="5715000"/>
            <a:ext cx="2908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recursive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5" name="Google Shape;475;p20"/>
          <p:cNvCxnSpPr/>
          <p:nvPr/>
        </p:nvCxnSpPr>
        <p:spPr>
          <a:xfrm>
            <a:off x="6535737" y="22717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20"/>
          <p:cNvSpPr/>
          <p:nvPr/>
        </p:nvSpPr>
        <p:spPr>
          <a:xfrm>
            <a:off x="4019550" y="2084388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7" name="Google Shape;477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Frames</a:t>
            </a:r>
            <a:endParaRPr/>
          </a:p>
        </p:txBody>
      </p:sp>
      <p:sp>
        <p:nvSpPr>
          <p:cNvPr id="478" name="Google Shape;478;p20"/>
          <p:cNvSpPr txBox="1"/>
          <p:nvPr>
            <p:ph idx="1" type="body"/>
          </p:nvPr>
        </p:nvSpPr>
        <p:spPr>
          <a:xfrm>
            <a:off x="381000" y="1397000"/>
            <a:ext cx="4648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information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storage (if needed)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space (if needed)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Management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 allocated when enter procedure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“Set-up”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push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Deallocated when return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“Finish”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pop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/>
              <a:t> instruction</a:t>
            </a:r>
            <a:endParaRPr/>
          </a:p>
        </p:txBody>
      </p:sp>
      <p:cxnSp>
        <p:nvCxnSpPr>
          <p:cNvPr id="479" name="Google Shape;479;p20"/>
          <p:cNvCxnSpPr/>
          <p:nvPr/>
        </p:nvCxnSpPr>
        <p:spPr>
          <a:xfrm>
            <a:off x="6545262" y="3641725"/>
            <a:ext cx="7175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20"/>
          <p:cNvSpPr/>
          <p:nvPr/>
        </p:nvSpPr>
        <p:spPr>
          <a:xfrm>
            <a:off x="4068762" y="3452813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1" name="Google Shape;481;p20"/>
          <p:cNvSpPr/>
          <p:nvPr/>
        </p:nvSpPr>
        <p:spPr>
          <a:xfrm>
            <a:off x="7205662" y="42799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/>
          <p:nvPr/>
        </p:nvSpPr>
        <p:spPr>
          <a:xfrm flipH="1" rot="10800000">
            <a:off x="7672387" y="3902075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83" name="Google Shape;483;p20"/>
          <p:cNvGraphicFramePr/>
          <p:nvPr/>
        </p:nvGraphicFramePr>
        <p:xfrm>
          <a:off x="7310437" y="3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 Frame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for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proc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20"/>
          <p:cNvSpPr/>
          <p:nvPr/>
        </p:nvSpPr>
        <p:spPr>
          <a:xfrm>
            <a:off x="4021137" y="2365375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	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i="0" sz="18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2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2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2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2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2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505" name="Google Shape;505;p2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6" name="Google Shape;506;p2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07" name="Google Shape;507;p2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8" name="Google Shape;508;p2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09" name="Google Shape;509;p2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2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21"/>
          <p:cNvSpPr/>
          <p:nvPr/>
        </p:nvSpPr>
        <p:spPr>
          <a:xfrm>
            <a:off x="203200" y="2032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2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22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22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1" name="Google Shape;531;p22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22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2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22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535" name="Google Shape;535;p22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6" name="Google Shape;536;p22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37" name="Google Shape;537;p22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8" name="Google Shape;538;p22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39" name="Google Shape;539;p22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1" name="Google Shape;541;p22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22"/>
          <p:cNvSpPr/>
          <p:nvPr/>
        </p:nvSpPr>
        <p:spPr>
          <a:xfrm>
            <a:off x="508000" y="23749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23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23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23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4" name="Google Shape;564;p23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23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566" name="Google Shape;566;p2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7" name="Google Shape;567;p23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68" name="Google Shape;568;p23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9" name="Google Shape;569;p23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70" name="Google Shape;570;p23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2" name="Google Shape;572;p23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23"/>
          <p:cNvSpPr/>
          <p:nvPr/>
        </p:nvSpPr>
        <p:spPr>
          <a:xfrm>
            <a:off x="9144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24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24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24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24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24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4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24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24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595" name="Google Shape;595;p2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6" name="Google Shape;596;p2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97" name="Google Shape;597;p24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8" name="Google Shape;598;p24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99" name="Google Shape;599;p24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24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2" name="Google Shape;602;p24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6096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3" name="Google Shape;613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2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25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25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25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3" name="Google Shape;623;p25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25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25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25"/>
          <p:cNvGrpSpPr/>
          <p:nvPr/>
        </p:nvGrpSpPr>
        <p:grpSpPr>
          <a:xfrm>
            <a:off x="5391150" y="4919663"/>
            <a:ext cx="1495425" cy="928687"/>
            <a:chOff x="0" y="0"/>
            <a:chExt cx="941" cy="585"/>
          </a:xfrm>
        </p:grpSpPr>
        <p:cxnSp>
          <p:nvCxnSpPr>
            <p:cNvPr id="627" name="Google Shape;627;p25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29" name="Google Shape;629;p2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5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31" name="Google Shape;631;p25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5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25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5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5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5"/>
          <p:cNvSpPr/>
          <p:nvPr/>
        </p:nvSpPr>
        <p:spPr>
          <a:xfrm>
            <a:off x="1066800" y="3733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6" name="Google Shape;646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2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3" name="Google Shape;653;p2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4" name="Google Shape;654;p26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26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6" name="Google Shape;656;p26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6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8" name="Google Shape;658;p26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26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660" name="Google Shape;660;p26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1" name="Google Shape;661;p26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62" name="Google Shape;662;p2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2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64" name="Google Shape;664;p26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26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7" name="Google Shape;667;p26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6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685800" y="3429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27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2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2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7" name="Google Shape;687;p27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p27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Google Shape;689;p27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27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27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692" name="Google Shape;692;p27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3" name="Google Shape;693;p27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94" name="Google Shape;694;p27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5" name="Google Shape;695;p2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96" name="Google Shape;696;p2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27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27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28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9" name="Google Shape;70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8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28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28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2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2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28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28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28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28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23" name="Google Shape;723;p28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4" name="Google Shape;724;p28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25" name="Google Shape;725;p28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6" name="Google Shape;726;p28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27" name="Google Shape;727;p2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9" name="Google Shape;729;p28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28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8"/>
          <p:cNvSpPr/>
          <p:nvPr/>
        </p:nvSpPr>
        <p:spPr>
          <a:xfrm>
            <a:off x="-1524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Mechanisms in Procedures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control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beginning of procedure code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 to return point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arguments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Memory management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during procedure execution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 upon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Mechanisms all implemented with machine instructions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 implementation of a procedure uses only those mechanisms required</a:t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4" name="Google Shape;194;p2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95" name="Google Shape;195;p2"/>
            <p:cNvSpPr/>
            <p:nvPr/>
          </p:nvSpPr>
          <p:spPr>
            <a:xfrm>
              <a:off x="6477000" y="2057400"/>
              <a:ext cx="2209800" cy="2286000"/>
            </a:xfrm>
            <a:prstGeom prst="arc">
              <a:avLst>
                <a:gd fmla="val 16200000" name="adj1"/>
                <a:gd fmla="val 476875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10800000">
              <a:off x="5334000" y="2362200"/>
              <a:ext cx="1371600" cy="3048000"/>
            </a:xfrm>
            <a:prstGeom prst="arc">
              <a:avLst>
                <a:gd fmla="val 16200000" name="adj1"/>
                <a:gd fmla="val 5567493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9" name="Google Shape;199;p2"/>
            <p:cNvCxnSpPr/>
            <p:nvPr/>
          </p:nvCxnSpPr>
          <p:spPr>
            <a:xfrm rot="10800000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0" name="Google Shape;200;p2"/>
          <p:cNvSpPr/>
          <p:nvPr/>
        </p:nvSpPr>
        <p:spPr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8" name="Google Shape;738;p2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9" name="Google Shape;739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Google Shape;745;p29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29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6A6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29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8" name="Google Shape;748;p2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9" name="Google Shape;749;p2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p29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1" name="Google Shape;751;p29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2" name="Google Shape;752;p29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753" name="Google Shape;753;p29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4" name="Google Shape;754;p29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55" name="Google Shape;755;p29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6" name="Google Shape;756;p29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57" name="Google Shape;757;p29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9" name="Google Shape;759;p29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0" name="Google Shape;760;p29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29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9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9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p30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7" name="Google Shape;777;p30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8" name="Google Shape;778;p30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9" name="Google Shape;779;p30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0" name="Google Shape;780;p3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1" name="Google Shape;781;p3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p30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30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84" name="Google Shape;784;p30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5" name="Google Shape;785;p30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86" name="Google Shape;786;p30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7" name="Google Shape;787;p30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88" name="Google Shape;788;p30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0" name="Google Shape;790;p30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1" name="Google Shape;791;p30"/>
          <p:cNvSpPr/>
          <p:nvPr/>
        </p:nvSpPr>
        <p:spPr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0" name="Google Shape;800;p3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3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0" name="Google Shape;810;p3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3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3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814" name="Google Shape;814;p3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5" name="Google Shape;815;p3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816" name="Google Shape;816;p3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7" name="Google Shape;817;p3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18" name="Google Shape;818;p3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0" name="Google Shape;820;p3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{B980486E-EFD4-4466-BF1C-4ACEFAF0E628}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1" name="Google Shape;821;p31"/>
          <p:cNvSpPr/>
          <p:nvPr/>
        </p:nvSpPr>
        <p:spPr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7775628" y="25350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9" name="Google Shape;829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x86-64/Linux Stack Frame</a:t>
            </a:r>
            <a:endParaRPr/>
          </a:p>
        </p:txBody>
      </p:sp>
      <p:sp>
        <p:nvSpPr>
          <p:cNvPr id="830" name="Google Shape;830;p32"/>
          <p:cNvSpPr txBox="1"/>
          <p:nvPr>
            <p:ph idx="1" type="body"/>
          </p:nvPr>
        </p:nvSpPr>
        <p:spPr>
          <a:xfrm>
            <a:off x="381000" y="1397000"/>
            <a:ext cx="5372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Current Stack Frame (“Top” to Bottom)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“Argument build:”</a:t>
            </a:r>
            <a:br>
              <a:rPr lang="en-US"/>
            </a:br>
            <a:r>
              <a:rPr lang="en-US"/>
              <a:t>Parameters for function about to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variables</a:t>
            </a:r>
            <a:br>
              <a:rPr lang="en-US"/>
            </a:br>
            <a:r>
              <a:rPr lang="en-US"/>
              <a:t>If can’t keep in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Saved register context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Old frame pointer (optional)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Caller Stack Frame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address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Pushed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for this call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2"/>
          <p:cNvSpPr/>
          <p:nvPr/>
        </p:nvSpPr>
        <p:spPr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7366000" y="3581400"/>
            <a:ext cx="12700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6235700" y="2125663"/>
            <a:ext cx="6842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6981825" y="1295400"/>
            <a:ext cx="228600" cy="22606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9" name="Google Shape;839;p32"/>
          <p:cNvCxnSpPr/>
          <p:nvPr/>
        </p:nvCxnSpPr>
        <p:spPr>
          <a:xfrm>
            <a:off x="6469063" y="37322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0" name="Google Shape;840;p32"/>
          <p:cNvSpPr/>
          <p:nvPr/>
        </p:nvSpPr>
        <p:spPr>
          <a:xfrm>
            <a:off x="4927600" y="3268663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41" name="Google Shape;841;p32"/>
          <p:cNvCxnSpPr/>
          <p:nvPr/>
        </p:nvCxnSpPr>
        <p:spPr>
          <a:xfrm>
            <a:off x="6478588" y="6488112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32"/>
          <p:cNvSpPr/>
          <p:nvPr/>
        </p:nvSpPr>
        <p:spPr>
          <a:xfrm>
            <a:off x="5005388" y="6019800"/>
            <a:ext cx="1485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4953000" y="3810000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0" name="Google Shape;85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incr(long *p, long val)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y = x +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%rax, %rsi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53" name="Google Shape;853;p33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3" name="Google Shape;863;p34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4" name="Google Shape;864;p34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5181600" y="987000"/>
            <a:ext cx="2301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 rot="10800000">
            <a:off x="6503987" y="6330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p34"/>
          <p:cNvSpPr/>
          <p:nvPr/>
        </p:nvSpPr>
        <p:spPr>
          <a:xfrm>
            <a:off x="7010400" y="6102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5081725" y="3658963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6" name="Google Shape;876;p34"/>
          <p:cNvSpPr/>
          <p:nvPr/>
        </p:nvSpPr>
        <p:spPr>
          <a:xfrm>
            <a:off x="6983413" y="5715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35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9" name="Google Shape;889;p3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5943600" y="1143000"/>
            <a:ext cx="16606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p35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35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895" name="Google Shape;895;p35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2" name="Google Shape;902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#3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3" name="Google Shape;903;p36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incr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36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8" name="Google Shape;908;p36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9" name="Google Shape;909;p36"/>
          <p:cNvSpPr/>
          <p:nvPr/>
        </p:nvSpPr>
        <p:spPr>
          <a:xfrm>
            <a:off x="5181600" y="1063075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2" name="Google Shape;912;p36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3" name="Google Shape;913;p36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14" name="Google Shape;914;p36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1" name="Google Shape;921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37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37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5181600" y="910800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37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2" name="Google Shape;932;p37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33" name="Google Shape;933;p37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34" name="Google Shape;934;p37"/>
          <p:cNvCxnSpPr/>
          <p:nvPr/>
        </p:nvCxnSpPr>
        <p:spPr>
          <a:xfrm rot="10800000">
            <a:off x="6477000" y="632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5" name="Google Shape;935;p37"/>
          <p:cNvSpPr/>
          <p:nvPr/>
        </p:nvSpPr>
        <p:spPr>
          <a:xfrm>
            <a:off x="6983413" y="6096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36" name="Google Shape;936;p37"/>
          <p:cNvSpPr/>
          <p:nvPr/>
        </p:nvSpPr>
        <p:spPr>
          <a:xfrm>
            <a:off x="5181600" y="4797000"/>
            <a:ext cx="26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7807825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5" name="Google Shape;94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#5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8" name="Google Shape;948;p38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9" name="Google Shape;949;p38"/>
          <p:cNvCxnSpPr/>
          <p:nvPr/>
        </p:nvCxnSpPr>
        <p:spPr>
          <a:xfrm rot="10800000">
            <a:off x="6553200" y="2895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0" name="Google Shape;950;p38"/>
          <p:cNvSpPr/>
          <p:nvPr/>
        </p:nvSpPr>
        <p:spPr>
          <a:xfrm>
            <a:off x="7059613" y="2667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6019800" y="1219200"/>
            <a:ext cx="26238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38"/>
          <p:cNvCxnSpPr/>
          <p:nvPr/>
        </p:nvCxnSpPr>
        <p:spPr>
          <a:xfrm rot="10800000">
            <a:off x="65532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5" name="Google Shape;955;p38"/>
          <p:cNvSpPr/>
          <p:nvPr/>
        </p:nvSpPr>
        <p:spPr>
          <a:xfrm>
            <a:off x="7059613" y="5715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6019800" y="4648200"/>
            <a:ext cx="221181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4" name="Google Shape;964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65" name="Google Shape;965;p3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Contents of 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%rdx</a:t>
            </a:r>
            <a:r>
              <a:rPr lang="en-US"/>
              <a:t> overwritten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could be trouble ➙ something should be done!</a:t>
            </a:r>
            <a:endParaRPr sz="1800"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Need some coordination</a:t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$15213,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who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%rax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p39"/>
          <p:cNvSpPr/>
          <p:nvPr/>
        </p:nvSpPr>
        <p:spPr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subq $18213,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3" name="Google Shape;973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4" name="Google Shape;974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75" name="Google Shape;975;p4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Conventions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“Caller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Caller saves temporary values in its frame before the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“Callee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saves temporary values in its frame before using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restores them before returning to caller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2" name="Google Shape;982;p41"/>
          <p:cNvSpPr txBox="1"/>
          <p:nvPr>
            <p:ph type="title"/>
          </p:nvPr>
        </p:nvSpPr>
        <p:spPr>
          <a:xfrm>
            <a:off x="381000" y="25400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#1</a:t>
            </a:r>
            <a:endParaRPr/>
          </a:p>
        </p:txBody>
      </p:sp>
      <p:sp>
        <p:nvSpPr>
          <p:cNvPr id="983" name="Google Shape;983;p41"/>
          <p:cNvSpPr txBox="1"/>
          <p:nvPr>
            <p:ph idx="1" type="body"/>
          </p:nvPr>
        </p:nvSpPr>
        <p:spPr>
          <a:xfrm>
            <a:off x="381000" y="1397000"/>
            <a:ext cx="4064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%rdi</a:t>
            </a:r>
            <a:r>
              <a:rPr b="0" lang="en-US"/>
              <a:t>, ...,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%r10</a:t>
            </a:r>
            <a:r>
              <a:rPr b="0"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6324600" y="1600200"/>
            <a:ext cx="2540000" cy="381000"/>
          </a:xfrm>
          <a:prstGeom prst="rect">
            <a:avLst/>
          </a:prstGeom>
          <a:solidFill>
            <a:srgbClr val="FFB7B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6324600" y="29718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6324600" y="34290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5867400" y="2057400"/>
            <a:ext cx="304800" cy="2667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522513" y="1600200"/>
            <a:ext cx="1273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6324600" y="38862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6324600" y="4343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1" name="Google Shape;991;p41"/>
          <p:cNvSpPr/>
          <p:nvPr/>
        </p:nvSpPr>
        <p:spPr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2" name="Google Shape;992;p41"/>
          <p:cNvSpPr/>
          <p:nvPr/>
        </p:nvSpPr>
        <p:spPr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6324600" y="2057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4" name="Google Shape;994;p41"/>
          <p:cNvSpPr/>
          <p:nvPr/>
        </p:nvSpPr>
        <p:spPr>
          <a:xfrm>
            <a:off x="6324600" y="25146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4687071" y="3200400"/>
            <a:ext cx="11090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>
            <a:off x="4486772" y="5029200"/>
            <a:ext cx="127046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5867400" y="48006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4" name="Google Shape;1004;p42"/>
          <p:cNvSpPr txBox="1"/>
          <p:nvPr>
            <p:ph type="title"/>
          </p:nvPr>
        </p:nvSpPr>
        <p:spPr>
          <a:xfrm>
            <a:off x="381000" y="254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#2</a:t>
            </a:r>
            <a:endParaRPr/>
          </a:p>
        </p:txBody>
      </p:sp>
      <p:sp>
        <p:nvSpPr>
          <p:cNvPr id="1005" name="Google Shape;1005;p42"/>
          <p:cNvSpPr txBox="1"/>
          <p:nvPr>
            <p:ph idx="1" type="body"/>
          </p:nvPr>
        </p:nvSpPr>
        <p:spPr>
          <a:xfrm>
            <a:off x="381000" y="1397000"/>
            <a:ext cx="40640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%rbx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%r12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%r13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May be used as frame pointer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mix &amp; match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Special form of callee save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Restored to original value upon exit from procedure</a:t>
            </a: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8" name="Google Shape;1008;p42"/>
          <p:cNvSpPr/>
          <p:nvPr/>
        </p:nvSpPr>
        <p:spPr>
          <a:xfrm>
            <a:off x="5943600" y="1371600"/>
            <a:ext cx="304800" cy="2209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5715000" y="32004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0" name="Google Shape;1010;p42"/>
          <p:cNvSpPr/>
          <p:nvPr/>
        </p:nvSpPr>
        <p:spPr>
          <a:xfrm>
            <a:off x="4572000" y="1981200"/>
            <a:ext cx="126206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b="1" i="0" sz="41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>
            <a:off x="4933950" y="3429000"/>
            <a:ext cx="755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6400800" y="3200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4" name="Google Shape;1014;p42"/>
          <p:cNvSpPr/>
          <p:nvPr/>
        </p:nvSpPr>
        <p:spPr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5" name="Google Shape;1015;p42"/>
          <p:cNvSpPr/>
          <p:nvPr/>
        </p:nvSpPr>
        <p:spPr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1" name="Google Shape;1021;p4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2" name="Google Shape;1022;p4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3" name="Google Shape;1023;p43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43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6" name="Google Shape;1026;p43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7" name="Google Shape;1027;p43"/>
          <p:cNvSpPr/>
          <p:nvPr/>
        </p:nvSpPr>
        <p:spPr>
          <a:xfrm>
            <a:off x="5943600" y="1066800"/>
            <a:ext cx="230148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3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3"/>
          <p:cNvSpPr/>
          <p:nvPr/>
        </p:nvSpPr>
        <p:spPr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1" name="Google Shape;1031;p43"/>
          <p:cNvSpPr/>
          <p:nvPr/>
        </p:nvSpPr>
        <p:spPr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43"/>
          <p:cNvCxnSpPr/>
          <p:nvPr/>
        </p:nvCxnSpPr>
        <p:spPr>
          <a:xfrm rot="10800000">
            <a:off x="6503987" y="64071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43"/>
          <p:cNvSpPr/>
          <p:nvPr/>
        </p:nvSpPr>
        <p:spPr>
          <a:xfrm>
            <a:off x="7010400" y="61785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5137875" y="3236700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43"/>
          <p:cNvCxnSpPr/>
          <p:nvPr/>
        </p:nvCxnSpPr>
        <p:spPr>
          <a:xfrm rot="10800000">
            <a:off x="6477000" y="60198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8" name="Google Shape;1038;p43"/>
          <p:cNvSpPr/>
          <p:nvPr/>
        </p:nvSpPr>
        <p:spPr>
          <a:xfrm>
            <a:off x="6983413" y="57912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9" name="Google Shape;1039;p43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5" name="Google Shape;1045;p4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6" name="Google Shape;1046;p4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9" name="Google Shape;1049;p4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0" name="Google Shape;1050;p44"/>
          <p:cNvSpPr/>
          <p:nvPr/>
        </p:nvSpPr>
        <p:spPr>
          <a:xfrm>
            <a:off x="6983413" y="57848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1" name="Google Shape;1051;p44"/>
          <p:cNvSpPr/>
          <p:nvPr/>
        </p:nvSpPr>
        <p:spPr>
          <a:xfrm>
            <a:off x="6516775" y="4722588"/>
            <a:ext cx="2808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Pre-return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4"/>
          <p:cNvSpPr/>
          <p:nvPr/>
        </p:nvSpPr>
        <p:spPr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4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7" name="Google Shape;1057;p44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Google Shape;1058;p44"/>
          <p:cNvSpPr/>
          <p:nvPr/>
        </p:nvSpPr>
        <p:spPr>
          <a:xfrm>
            <a:off x="6582175" y="1371600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4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1" name="Google Shape;1061;p44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2" name="Google Shape;1062;p44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63" name="Google Shape;1063;p44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9" name="Google Shape;1069;p4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0" name="Google Shape;107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71" name="Google Shape;107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7" name="Google Shape;1077;p4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8" name="Google Shape;1078;p46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5486400" y="7620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Terminal Case</a:t>
            </a: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testq   %rdi,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0" name="Google Shape;1090;p47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6" name="Google Shape;1096;p4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7" name="Google Shape;1097;p48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Register Save</a:t>
            </a:r>
            <a:endParaRPr/>
          </a:p>
        </p:txBody>
      </p:sp>
      <p:sp>
        <p:nvSpPr>
          <p:cNvPr id="1099" name="Google Shape;1099;p48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0" name="Google Shape;1100;p48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01" name="Google Shape;1101;p48"/>
          <p:cNvCxnSpPr/>
          <p:nvPr/>
        </p:nvCxnSpPr>
        <p:spPr>
          <a:xfrm rot="10800000">
            <a:off x="7086600" y="655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2" name="Google Shape;1102;p48"/>
          <p:cNvSpPr/>
          <p:nvPr/>
        </p:nvSpPr>
        <p:spPr>
          <a:xfrm>
            <a:off x="7593013" y="6324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8"/>
          <p:cNvSpPr/>
          <p:nvPr/>
        </p:nvSpPr>
        <p:spPr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 of memory managed with stack discipline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Grows toward lower addresses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“top” element</a:t>
            </a:r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>
            <a:off x="2463800" y="1066800"/>
            <a:ext cx="6559550" cy="5013325"/>
            <a:chOff x="0" y="0"/>
            <a:chExt cx="4131" cy="3158"/>
          </a:xfrm>
        </p:grpSpPr>
        <p:cxnSp>
          <p:nvCxnSpPr>
            <p:cNvPr id="218" name="Google Shape;218;p4"/>
            <p:cNvCxnSpPr/>
            <p:nvPr/>
          </p:nvCxnSpPr>
          <p:spPr>
            <a:xfrm>
              <a:off x="1679" y="2496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" name="Google Shape;219;p4"/>
            <p:cNvSpPr/>
            <p:nvPr/>
          </p:nvSpPr>
          <p:spPr>
            <a:xfrm>
              <a:off x="0" y="2350"/>
              <a:ext cx="1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21" name="Google Shape;221;p4"/>
            <p:cNvCxnSpPr/>
            <p:nvPr/>
          </p:nvCxnSpPr>
          <p:spPr>
            <a:xfrm>
              <a:off x="3418" y="1824"/>
              <a:ext cx="0" cy="8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p4"/>
            <p:cNvSpPr/>
            <p:nvPr/>
          </p:nvSpPr>
          <p:spPr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Grows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4"/>
            <p:cNvCxnSpPr/>
            <p:nvPr/>
          </p:nvCxnSpPr>
          <p:spPr>
            <a:xfrm rot="10800000">
              <a:off x="3418" y="432"/>
              <a:ext cx="0" cy="9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4" name="Google Shape;224;p4"/>
            <p:cNvSpPr/>
            <p:nvPr/>
          </p:nvSpPr>
          <p:spPr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994" y="2878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4"/>
            <p:cNvCxnSpPr/>
            <p:nvPr/>
          </p:nvCxnSpPr>
          <p:spPr>
            <a:xfrm>
              <a:off x="2072" y="2400"/>
              <a:ext cx="81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4"/>
            <p:cNvSpPr/>
            <p:nvPr/>
          </p:nvSpPr>
          <p:spPr>
            <a:xfrm>
              <a:off x="1842" y="0"/>
              <a:ext cx="1285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“Bottom”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88" y="288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 rot="10800000">
              <a:off x="2288" y="2640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1" name="Google Shape;1111;p4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2" name="Google Shape;1112;p49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&amp;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 Setup</a:t>
            </a:r>
            <a:endParaRPr/>
          </a:p>
        </p:txBody>
      </p:sp>
      <p:sp>
        <p:nvSpPr>
          <p:cNvPr id="1114" name="Google Shape;1114;p49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andl    $1, %ebx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5" name="Google Shape;1115;p49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Rec. 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1" name="Google Shape;1121;p5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2" name="Google Shape;1122;p50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pcount_r(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</a:t>
            </a:r>
            <a:endParaRPr/>
          </a:p>
        </p:txBody>
      </p:sp>
      <p:sp>
        <p:nvSpPr>
          <p:cNvPr id="1124" name="Google Shape;1124;p50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pcount_r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5" name="Google Shape;1125;p50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call 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1" name="Google Shape;1131;p5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2" name="Google Shape;1132;p51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Result</a:t>
            </a:r>
            <a:endParaRPr/>
          </a:p>
        </p:txBody>
      </p:sp>
      <p:sp>
        <p:nvSpPr>
          <p:cNvPr id="1134" name="Google Shape;1134;p51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addq    %rbx,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5" name="Google Shape;1135;p51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1" name="Google Shape;1141;p5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2" name="Google Shape;1142;p52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Completion</a:t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5" name="Google Shape;1145;p52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{55C9682A-CAED-4DB0-BB37-68D2A17C8243}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46" name="Google Shape;1146;p52"/>
          <p:cNvCxnSpPr/>
          <p:nvPr/>
        </p:nvCxnSpPr>
        <p:spPr>
          <a:xfrm rot="10800000">
            <a:off x="7086600" y="5791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7" name="Google Shape;1147;p52"/>
          <p:cNvSpPr/>
          <p:nvPr/>
        </p:nvSpPr>
        <p:spPr>
          <a:xfrm>
            <a:off x="7593013" y="5562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48" name="Google Shape;1148;p52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4" name="Google Shape;1154;p5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5" name="Google Shape;1155;p5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Observations About Recursion</a:t>
            </a:r>
            <a:endParaRPr/>
          </a:p>
        </p:txBody>
      </p:sp>
      <p:sp>
        <p:nvSpPr>
          <p:cNvPr id="1156" name="Google Shape;1156;p53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Handled Without Special Consideration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frames mean that each function call has private storage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registers &amp; local variables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return pointer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Register saving conventions prevent one function call from corrupting another’s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Unless the C code explicitly does so (e.g., buffer overflow in Lecture 9)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discipline follows call / return pattern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Last-In, First-Out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works for mutual recursion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 calls Q; Q calls 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7821628" y="22225"/>
            <a:ext cx="156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3" name="Google Shape;1163;p5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Procedure Summary</a:t>
            </a:r>
            <a:endParaRPr/>
          </a:p>
        </p:txBody>
      </p:sp>
      <p:sp>
        <p:nvSpPr>
          <p:cNvPr id="1164" name="Google Shape;1164;p54"/>
          <p:cNvSpPr txBox="1"/>
          <p:nvPr>
            <p:ph idx="1" type="body"/>
          </p:nvPr>
        </p:nvSpPr>
        <p:spPr>
          <a:xfrm>
            <a:off x="381000" y="1397000"/>
            <a:ext cx="58674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Important Points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is the right data structure for procedure call / return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Recursion (&amp; mutual recursion) handled by normal calling conventions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safely store values in local stack frame and in callee-saved registers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function arguments at top of stack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return in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Pointers are addresses of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On stack or global</a:t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4"/>
          <p:cNvSpPr/>
          <p:nvPr/>
        </p:nvSpPr>
        <p:spPr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4"/>
          <p:cNvSpPr/>
          <p:nvPr/>
        </p:nvSpPr>
        <p:spPr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4"/>
          <p:cNvSpPr/>
          <p:nvPr/>
        </p:nvSpPr>
        <p:spPr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9" name="Google Shape;1169;p54"/>
          <p:cNvSpPr/>
          <p:nvPr/>
        </p:nvSpPr>
        <p:spPr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%rbp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4"/>
          <p:cNvSpPr/>
          <p:nvPr/>
        </p:nvSpPr>
        <p:spPr>
          <a:xfrm>
            <a:off x="6535738" y="2125663"/>
            <a:ext cx="6842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4"/>
          <p:cNvSpPr/>
          <p:nvPr/>
        </p:nvSpPr>
        <p:spPr>
          <a:xfrm>
            <a:off x="7283450" y="1295400"/>
            <a:ext cx="228600" cy="2286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73" name="Google Shape;1173;p54"/>
          <p:cNvCxnSpPr/>
          <p:nvPr/>
        </p:nvCxnSpPr>
        <p:spPr>
          <a:xfrm>
            <a:off x="7207250" y="3732213"/>
            <a:ext cx="2809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4" name="Google Shape;1174;p54"/>
          <p:cNvSpPr/>
          <p:nvPr/>
        </p:nvSpPr>
        <p:spPr>
          <a:xfrm>
            <a:off x="5646738" y="3552825"/>
            <a:ext cx="1562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54"/>
          <p:cNvCxnSpPr/>
          <p:nvPr/>
        </p:nvCxnSpPr>
        <p:spPr>
          <a:xfrm>
            <a:off x="7207250" y="6365875"/>
            <a:ext cx="2905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6" name="Google Shape;1176;p54"/>
          <p:cNvSpPr/>
          <p:nvPr/>
        </p:nvSpPr>
        <p:spPr>
          <a:xfrm>
            <a:off x="5765800" y="6184900"/>
            <a:ext cx="1485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Push</a:t>
            </a:r>
            <a:endParaRPr/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pushq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operand at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Decrement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by 8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operand at address given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38" name="Google Shape;238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" name="Google Shape;240;p5"/>
          <p:cNvGrpSpPr/>
          <p:nvPr/>
        </p:nvGrpSpPr>
        <p:grpSpPr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241" name="Google Shape;241;p5"/>
            <p:cNvSpPr/>
            <p:nvPr/>
          </p:nvSpPr>
          <p:spPr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42" name="Google Shape;242;p5"/>
            <p:cNvCxnSpPr/>
            <p:nvPr/>
          </p:nvCxnSpPr>
          <p:spPr>
            <a:xfrm>
              <a:off x="56" y="203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" name="Google Shape;243;p5"/>
            <p:cNvSpPr/>
            <p:nvPr/>
          </p:nvSpPr>
          <p:spPr>
            <a:xfrm>
              <a:off x="222" y="0"/>
              <a:ext cx="154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45" name="Google Shape;245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5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" name="Google Shape;247;p5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5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5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5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5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4" name="Google Shape;254;p5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55" name="Google Shape;255;p5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 rot="10800000">
              <a:off x="2296" y="506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/>
          <p:nvPr/>
        </p:nvSpPr>
        <p:spPr>
          <a:xfrm flipH="1" rot="10800000">
            <a:off x="6108700" y="52578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6"/>
          <p:cNvSpPr/>
          <p:nvPr/>
        </p:nvSpPr>
        <p:spPr>
          <a:xfrm>
            <a:off x="2559593" y="4797425"/>
            <a:ext cx="2539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" name="Google Shape;266;p6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6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6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5630863" y="5635625"/>
            <a:ext cx="15557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6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Pop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6"/>
          <p:cNvGrpSpPr/>
          <p:nvPr/>
        </p:nvGrpSpPr>
        <p:grpSpPr>
          <a:xfrm>
            <a:off x="5040313" y="4706938"/>
            <a:ext cx="635000" cy="323850"/>
            <a:chOff x="0" y="0"/>
            <a:chExt cx="400" cy="204"/>
          </a:xfrm>
        </p:grpSpPr>
        <p:cxnSp>
          <p:nvCxnSpPr>
            <p:cNvPr id="280" name="Google Shape;280;p6"/>
            <p:cNvCxnSpPr/>
            <p:nvPr/>
          </p:nvCxnSpPr>
          <p:spPr>
            <a:xfrm>
              <a:off x="56" y="10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1" name="Google Shape;281;p6"/>
            <p:cNvSpPr/>
            <p:nvPr/>
          </p:nvSpPr>
          <p:spPr>
            <a:xfrm>
              <a:off x="222" y="0"/>
              <a:ext cx="17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flipH="1" rot="10800000"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11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107113" y="4953000"/>
            <a:ext cx="604837" cy="685800"/>
          </a:xfrm>
          <a:custGeom>
            <a:rect b="b" l="l" r="r" t="t"/>
            <a:pathLst>
              <a:path extrusionOk="0" h="21600" w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popq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value at address given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value at Dest (must be register)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775625" y="22225"/>
            <a:ext cx="1608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94" name="Google Shape;294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Examples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400540: push   %rbx				# Save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40054c: pop    %rbx				# Restore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40054d: retq						# 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2012-09-18T14:16:22Z</dcterms:created>
  <dc:creator>Markus Pueschel</dc:creator>
</cp:coreProperties>
</file>