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6858000" cx="9144000"/>
  <p:notesSz cx="7302500" cy="9586900"/>
  <p:embeddedFontLst>
    <p:embeddedFont>
      <p:font typeface="Arial Narrow"/>
      <p:regular r:id="rId74"/>
      <p:bold r:id="rId75"/>
      <p:italic r:id="rId76"/>
      <p:boldItalic r:id="rId77"/>
    </p:embeddedFont>
    <p:embeddedFont>
      <p:font typeface="Helvetica Neue"/>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000000"/>
          </p15:clr>
        </p15:guide>
        <p15:guide id="2" pos="2880">
          <p15:clr>
            <a:srgbClr val="000000"/>
          </p15:clr>
        </p15:guide>
      </p15:sldGuideLst>
    </p:ext>
    <p:ext uri="GoogleSlidesCustomDataVersion2">
      <go:slidesCustomData xmlns:go="http://customooxmlschemas.google.com/" r:id="rId82" roundtripDataSignature="AMtx7mgOcyUWUBpCaxf3zfigf+L4gXxk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2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italic.fntdata"/><Relationship Id="rId82" Type="http://customschemas.google.com/relationships/presentationmetadata" Target="metadata"/><Relationship Id="rId81"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rialNarrow-bold.fntdata"/><Relationship Id="rId30" Type="http://schemas.openxmlformats.org/officeDocument/2006/relationships/slide" Target="slides/slide24.xml"/><Relationship Id="rId74" Type="http://schemas.openxmlformats.org/officeDocument/2006/relationships/font" Target="fonts/ArialNarrow-regular.fntdata"/><Relationship Id="rId33" Type="http://schemas.openxmlformats.org/officeDocument/2006/relationships/slide" Target="slides/slide27.xml"/><Relationship Id="rId77" Type="http://schemas.openxmlformats.org/officeDocument/2006/relationships/font" Target="fonts/ArialNarrow-boldItalic.fntdata"/><Relationship Id="rId32" Type="http://schemas.openxmlformats.org/officeDocument/2006/relationships/slide" Target="slides/slide26.xml"/><Relationship Id="rId76" Type="http://schemas.openxmlformats.org/officeDocument/2006/relationships/font" Target="fonts/ArialNarrow-italic.fntdata"/><Relationship Id="rId35" Type="http://schemas.openxmlformats.org/officeDocument/2006/relationships/slide" Target="slides/slide29.xml"/><Relationship Id="rId79" Type="http://schemas.openxmlformats.org/officeDocument/2006/relationships/font" Target="fonts/HelveticaNeue-bold.fntdata"/><Relationship Id="rId34" Type="http://schemas.openxmlformats.org/officeDocument/2006/relationships/slide" Target="slides/slide28.xml"/><Relationship Id="rId78" Type="http://schemas.openxmlformats.org/officeDocument/2006/relationships/font" Target="fonts/HelveticaNeue-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em:cpumem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5"/>
          <c:y val="0.0601851851851852"/>
          <c:w val="0.511800209001653"/>
          <c:h val="0.807222222222222"/>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data!$B$2:$B$9</c:f>
              <c:numCache>
                <c:formatCode>#,##0</c:formatCode>
                <c:ptCount val="8"/>
                <c:pt idx="0">
                  <c:v>7.5E7</c:v>
                </c:pt>
                <c:pt idx="1">
                  <c:v>2.8E7</c:v>
                </c:pt>
                <c:pt idx="2">
                  <c:v>1.0E7</c:v>
                </c:pt>
                <c:pt idx="3">
                  <c:v>8.0E6</c:v>
                </c:pt>
                <c:pt idx="4">
                  <c:v>6.0E6</c:v>
                </c:pt>
                <c:pt idx="5">
                  <c:v>5.0E6</c:v>
                </c:pt>
                <c:pt idx="6">
                  <c:v>3.0E6</c:v>
                </c:pt>
                <c:pt idx="7">
                  <c:v>3.0E6</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data!$C$2:$C$9</c:f>
              <c:numCache>
                <c:formatCode>General</c:formatCode>
                <c:ptCount val="8"/>
                <c:pt idx="7" formatCode="#,##0">
                  <c:v>50000.0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data!$D$2:$D$9</c:f>
              <c:numCache>
                <c:formatCode>#,##0</c:formatCode>
                <c:ptCount val="8"/>
                <c:pt idx="0" formatCode="General">
                  <c:v>200.0</c:v>
                </c:pt>
                <c:pt idx="1">
                  <c:v>100.0</c:v>
                </c:pt>
                <c:pt idx="2" formatCode="General">
                  <c:v>70.0</c:v>
                </c:pt>
                <c:pt idx="3" formatCode="General">
                  <c:v>60.0</c:v>
                </c:pt>
                <c:pt idx="4" formatCode="General">
                  <c:v>55.0</c:v>
                </c:pt>
                <c:pt idx="5" formatCode="General">
                  <c:v>50.0</c:v>
                </c:pt>
                <c:pt idx="6" formatCode="General">
                  <c:v>40.0</c:v>
                </c:pt>
                <c:pt idx="7" formatCode="General">
                  <c:v>20.0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data!$E$2:$E$9</c:f>
              <c:numCache>
                <c:formatCode>General</c:formatCode>
                <c:ptCount val="8"/>
                <c:pt idx="0">
                  <c:v>150.0</c:v>
                </c:pt>
                <c:pt idx="1">
                  <c:v>35.0</c:v>
                </c:pt>
                <c:pt idx="2">
                  <c:v>15.0</c:v>
                </c:pt>
                <c:pt idx="3">
                  <c:v>3.0</c:v>
                </c:pt>
                <c:pt idx="4">
                  <c:v>2.5</c:v>
                </c:pt>
                <c:pt idx="5">
                  <c:v>2.0</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data!$F$2:$F$9</c:f>
              <c:numCache>
                <c:formatCode>General</c:formatCode>
                <c:ptCount val="8"/>
                <c:pt idx="0">
                  <c:v>166.0</c:v>
                </c:pt>
                <c:pt idx="1">
                  <c:v>50.0</c:v>
                </c:pt>
                <c:pt idx="2">
                  <c:v>6.0</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2122887992"/>
        <c:crossesAt val="0.0"/>
        <c:auto val="1"/>
        <c:lblAlgn val="ctr"/>
        <c:lblOffset val="100"/>
        <c:noMultiLvlLbl val="0"/>
      </c:catAx>
      <c:valAx>
        <c:axId val="2122887992"/>
        <c:scaling>
          <c:logBase val="10.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2122593976"/>
        <c:crosses val="autoZero"/>
        <c:crossBetween val="between"/>
        <c:minorUnit val="10.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p:nvPr>
            <p:ph idx="2" type="sldImg"/>
          </p:nvPr>
        </p:nvSpPr>
        <p:spPr>
          <a:xfrm>
            <a:off x="1409700" y="400050"/>
            <a:ext cx="4792663"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p13:notes"/>
          <p:cNvSpPr txBox="1"/>
          <p:nvPr>
            <p:ph idx="1" type="body"/>
          </p:nvPr>
        </p:nvSpPr>
        <p:spPr>
          <a:xfrm>
            <a:off x="136123" y="4247554"/>
            <a:ext cx="6952232" cy="51803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8" name="Google Shape;418;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 name="Google Shape;79;p2: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1: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21: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2: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2: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3: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p23: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4: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24: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5: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25: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6: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2" name="Google Shape;662;p26: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7: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p27: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8: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0" name="Google Shape;730;p28: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9: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2" name="Google Shape;792;p29: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30: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2" name="Google Shape;872;p30: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3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9" name="Google Shape;959;p3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5" name="Google Shape;965;p3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3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3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3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3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3" name="Google Shape;1123;p3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3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1" name="Google Shape;1171;p3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3" name="Google Shape;1203;p3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4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1" name="Google Shape;1211;p4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7" name="Google Shape;1217;p4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4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8" name="Google Shape;1228;p4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35c2e7bcecc_0_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35c2e7bcecc_0_0: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5" name="Google Shape;1235;g35c2e7bcecc_0_0:notes"/>
          <p:cNvSpPr txBox="1"/>
          <p:nvPr>
            <p:ph idx="12" type="sldNum"/>
          </p:nvPr>
        </p:nvSpPr>
        <p:spPr>
          <a:xfrm>
            <a:off x="4114800" y="9144000"/>
            <a:ext cx="32004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1" name="Google Shape;1241;p4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2" name="Google Shape;1242;p4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4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8" name="Google Shape;1248;p4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9" name="Google Shape;1249;p4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p4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62" name="Google Shape;1262;p4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4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4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7" name="Google Shape;1287;p4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4" name="Google Shape;1294;p4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0" name="Google Shape;1300;p5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01" name="Google Shape;1301;p50: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51: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307" name="Google Shape;1307;p51: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308" name="Google Shape;1308;p5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5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4" name="Google Shape;1344;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p5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50" name="Google Shape;1350;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51" name="Google Shape;1351;p5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5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91" name="Google Shape;1391;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92" name="Google Shape;1392;p5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6" name="Shape 1426"/>
        <p:cNvGrpSpPr/>
        <p:nvPr/>
      </p:nvGrpSpPr>
      <p:grpSpPr>
        <a:xfrm>
          <a:off x="0" y="0"/>
          <a:ext cx="0" cy="0"/>
          <a:chOff x="0" y="0"/>
          <a:chExt cx="0" cy="0"/>
        </a:xfrm>
      </p:grpSpPr>
      <p:sp>
        <p:nvSpPr>
          <p:cNvPr id="1427" name="Google Shape;1427;p5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8" name="Google Shape;1428;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29" name="Google Shape;1429;p55: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0" name="Google Shape;1470;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p57: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76" name="Google Shape;1476;p57: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477" name="Google Shape;1477;p5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p5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8" name="Google Shape;1538;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44" name="Google Shape;1544;p5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p6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0" name="Google Shape;1550;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6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2" name="Google Shape;1602;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p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1" name="Google Shape;1661;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p6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1" name="Google Shape;1721;p6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p6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1" name="Google Shape;1841;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p6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7" name="Google Shape;1847;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p6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1" name="Google Shape;1861;p6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8"/>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7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7"/>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78"/>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8"/>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79"/>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9"/>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9"/>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79"/>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8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80"/>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82"/>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8" name="Google Shape;68;p82"/>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80035" lvl="0" marL="457200" algn="l">
              <a:lnSpc>
                <a:spcPct val="93000"/>
              </a:lnSpc>
              <a:spcBef>
                <a:spcPts val="1500"/>
              </a:spcBef>
              <a:spcAft>
                <a:spcPts val="0"/>
              </a:spcAft>
              <a:buSzPts val="810"/>
              <a:buChar char="■"/>
              <a:defRPr/>
            </a:lvl1pPr>
            <a:lvl2pPr indent="-280035" lvl="1" marL="914400" algn="l">
              <a:lnSpc>
                <a:spcPct val="98000"/>
              </a:lnSpc>
              <a:spcBef>
                <a:spcPts val="625"/>
              </a:spcBef>
              <a:spcAft>
                <a:spcPts val="0"/>
              </a:spcAft>
              <a:buSzPts val="810"/>
              <a:buChar char="■"/>
              <a:defRPr/>
            </a:lvl2pPr>
            <a:lvl3pPr indent="-280035" lvl="2" marL="1371600" algn="l">
              <a:lnSpc>
                <a:spcPct val="104000"/>
              </a:lnSpc>
              <a:spcBef>
                <a:spcPts val="225"/>
              </a:spcBef>
              <a:spcAft>
                <a:spcPts val="0"/>
              </a:spcAft>
              <a:buSzPts val="810"/>
              <a:buChar char="■"/>
              <a:defRPr/>
            </a:lvl3pPr>
            <a:lvl4pPr indent="-280035" lvl="3" marL="1828800" algn="l">
              <a:lnSpc>
                <a:spcPct val="98000"/>
              </a:lnSpc>
              <a:spcBef>
                <a:spcPts val="450"/>
              </a:spcBef>
              <a:spcAft>
                <a:spcPts val="0"/>
              </a:spcAft>
              <a:buSzPts val="810"/>
              <a:buChar char="■"/>
              <a:defRPr/>
            </a:lvl4pPr>
            <a:lvl5pPr indent="-280035" lvl="4" marL="2286000" algn="l">
              <a:lnSpc>
                <a:spcPct val="93000"/>
              </a:lnSpc>
              <a:spcBef>
                <a:spcPts val="500"/>
              </a:spcBef>
              <a:spcAft>
                <a:spcPts val="0"/>
              </a:spcAft>
              <a:buSzPts val="810"/>
              <a:buChar char="■"/>
              <a:defRPr/>
            </a:lvl5pPr>
            <a:lvl6pPr indent="-280035" lvl="5" marL="2743200" algn="l">
              <a:lnSpc>
                <a:spcPct val="93000"/>
              </a:lnSpc>
              <a:spcBef>
                <a:spcPts val="500"/>
              </a:spcBef>
              <a:spcAft>
                <a:spcPts val="0"/>
              </a:spcAft>
              <a:buSzPts val="810"/>
              <a:buChar char="■"/>
              <a:defRPr/>
            </a:lvl6pPr>
            <a:lvl7pPr indent="-280035" lvl="6" marL="3200400" algn="l">
              <a:lnSpc>
                <a:spcPct val="93000"/>
              </a:lnSpc>
              <a:spcBef>
                <a:spcPts val="500"/>
              </a:spcBef>
              <a:spcAft>
                <a:spcPts val="0"/>
              </a:spcAft>
              <a:buSzPts val="810"/>
              <a:buChar char="■"/>
              <a:defRPr/>
            </a:lvl7pPr>
            <a:lvl8pPr indent="-280034" lvl="7" marL="3657600" algn="l">
              <a:lnSpc>
                <a:spcPct val="93000"/>
              </a:lnSpc>
              <a:spcBef>
                <a:spcPts val="500"/>
              </a:spcBef>
              <a:spcAft>
                <a:spcPts val="0"/>
              </a:spcAft>
              <a:buSzPts val="810"/>
              <a:buChar char="■"/>
              <a:defRPr/>
            </a:lvl8pPr>
            <a:lvl9pPr indent="-280034" lvl="8" marL="4114800" algn="l">
              <a:lnSpc>
                <a:spcPct val="93000"/>
              </a:lnSpc>
              <a:spcBef>
                <a:spcPts val="500"/>
              </a:spcBef>
              <a:spcAft>
                <a:spcPts val="0"/>
              </a:spcAft>
              <a:buSzPts val="81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6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0"/>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atin typeface="Calibri"/>
                <a:ea typeface="Calibri"/>
                <a:cs typeface="Calibri"/>
                <a:sym typeface="Calibri"/>
              </a:defRPr>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7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atin typeface="Calibri"/>
                <a:ea typeface="Calibri"/>
                <a:cs typeface="Calibri"/>
                <a:sym typeface="Calibri"/>
              </a:defRPr>
            </a:lvl1pPr>
            <a:lvl2pPr indent="-424180" lvl="1" marL="914400" algn="l">
              <a:lnSpc>
                <a:spcPct val="100000"/>
              </a:lnSpc>
              <a:spcBef>
                <a:spcPts val="560"/>
              </a:spcBef>
              <a:spcAft>
                <a:spcPts val="0"/>
              </a:spcAft>
              <a:buSzPts val="3080"/>
              <a:buChar char="▪"/>
              <a:defRPr sz="2800">
                <a:latin typeface="Calibri"/>
                <a:ea typeface="Calibri"/>
                <a:cs typeface="Calibri"/>
                <a:sym typeface="Calibri"/>
              </a:defRPr>
            </a:lvl2pPr>
            <a:lvl3pPr indent="-350519" lvl="2" marL="1371600" algn="l">
              <a:lnSpc>
                <a:spcPct val="100000"/>
              </a:lnSpc>
              <a:spcBef>
                <a:spcPts val="480"/>
              </a:spcBef>
              <a:spcAft>
                <a:spcPts val="0"/>
              </a:spcAft>
              <a:buClr>
                <a:schemeClr val="dk1"/>
              </a:buClr>
              <a:buSzPts val="1920"/>
              <a:buChar char="▪"/>
              <a:defRPr sz="2400">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6"/>
          <p:cNvSpPr/>
          <p:nvPr>
            <p:ph idx="2" type="pic"/>
          </p:nvPr>
        </p:nvSpPr>
        <p:spPr>
          <a:xfrm>
            <a:off x="1792288" y="612775"/>
            <a:ext cx="5486400" cy="4114800"/>
          </a:xfrm>
          <a:prstGeom prst="rect">
            <a:avLst/>
          </a:prstGeom>
          <a:noFill/>
          <a:ln>
            <a:noFill/>
          </a:ln>
        </p:spPr>
      </p:sp>
      <p:sp>
        <p:nvSpPr>
          <p:cNvPr id="45" name="Google Shape;4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7"/>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67"/>
          <p:cNvSpPr txBox="1"/>
          <p:nvPr/>
        </p:nvSpPr>
        <p:spPr>
          <a:xfrm>
            <a:off x="7443800" y="-27000"/>
            <a:ext cx="1763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67"/>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67"/>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81"/>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97180" lvl="0" marL="457200" marR="0" rtl="0" algn="l">
              <a:lnSpc>
                <a:spcPct val="93000"/>
              </a:lnSpc>
              <a:spcBef>
                <a:spcPts val="1500"/>
              </a:spcBef>
              <a:spcAft>
                <a:spcPts val="0"/>
              </a:spcAft>
              <a:buClr>
                <a:srgbClr val="660033"/>
              </a:buClr>
              <a:buSzPts val="1080"/>
              <a:buFont typeface="Noto Sans"/>
              <a:buChar char="■"/>
              <a:defRPr b="1" i="0" sz="2400" u="none" cap="none" strike="noStrike">
                <a:solidFill>
                  <a:srgbClr val="003300"/>
                </a:solidFill>
                <a:latin typeface="Helvetica Neue"/>
                <a:ea typeface="Helvetica Neue"/>
                <a:cs typeface="Helvetica Neue"/>
                <a:sym typeface="Helvetica Neue"/>
              </a:defRPr>
            </a:lvl1pPr>
            <a:lvl2pPr indent="-285750" lvl="1" marL="914400" marR="0" rtl="0" algn="l">
              <a:lnSpc>
                <a:spcPct val="98000"/>
              </a:lnSpc>
              <a:spcBef>
                <a:spcPts val="625"/>
              </a:spcBef>
              <a:spcAft>
                <a:spcPts val="0"/>
              </a:spcAft>
              <a:buClr>
                <a:srgbClr val="660033"/>
              </a:buClr>
              <a:buSzPts val="900"/>
              <a:buFont typeface="Noto Sans"/>
              <a:buChar char="■"/>
              <a:defRPr b="1" i="0" sz="2000" u="none" cap="none" strike="noStrike">
                <a:solidFill>
                  <a:srgbClr val="000066"/>
                </a:solidFill>
                <a:latin typeface="Helvetica Neue"/>
                <a:ea typeface="Helvetica Neue"/>
                <a:cs typeface="Helvetica Neue"/>
                <a:sym typeface="Helvetica Neue"/>
              </a:defRPr>
            </a:lvl2pPr>
            <a:lvl3pPr indent="-280035" lvl="2" marL="1371600" marR="0" rtl="0" algn="l">
              <a:lnSpc>
                <a:spcPct val="104000"/>
              </a:lnSpc>
              <a:spcBef>
                <a:spcPts val="225"/>
              </a:spcBef>
              <a:spcAft>
                <a:spcPts val="0"/>
              </a:spcAft>
              <a:buClr>
                <a:srgbClr val="005400"/>
              </a:buClr>
              <a:buSzPts val="810"/>
              <a:buFont typeface="Noto Sans"/>
              <a:buChar char="■"/>
              <a:defRPr b="1" i="0" sz="1800" u="none" cap="none" strike="noStrike">
                <a:solidFill>
                  <a:srgbClr val="000099"/>
                </a:solidFill>
                <a:latin typeface="Helvetica Neue"/>
                <a:ea typeface="Helvetica Neue"/>
                <a:cs typeface="Helvetica Neue"/>
                <a:sym typeface="Helvetica Neue"/>
              </a:defRPr>
            </a:lvl3pPr>
            <a:lvl4pPr indent="-280035" lvl="3" marL="1828800" marR="0" rtl="0" algn="l">
              <a:lnSpc>
                <a:spcPct val="98000"/>
              </a:lnSpc>
              <a:spcBef>
                <a:spcPts val="450"/>
              </a:spcBef>
              <a:spcAft>
                <a:spcPts val="0"/>
              </a:spcAft>
              <a:buClr>
                <a:srgbClr val="000066"/>
              </a:buClr>
              <a:buSzPts val="810"/>
              <a:buFont typeface="Noto Sans"/>
              <a:buChar char="■"/>
              <a:defRPr b="1" i="0" sz="1800" u="none" cap="none" strike="noStrike">
                <a:solidFill>
                  <a:srgbClr val="000066"/>
                </a:solidFill>
                <a:latin typeface="Helvetica Neue"/>
                <a:ea typeface="Helvetica Neue"/>
                <a:cs typeface="Helvetica Neue"/>
                <a:sym typeface="Helvetica Neue"/>
              </a:defRPr>
            </a:lvl4pPr>
            <a:lvl5pPr indent="-285750" lvl="4" marL="22860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5pPr>
            <a:lvl6pPr indent="-285750" lvl="5" marL="27432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6pPr>
            <a:lvl7pPr indent="-285750" lvl="6" marL="32004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7pPr>
            <a:lvl8pPr indent="-285750" lvl="7" marL="36576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8pPr>
            <a:lvl9pPr indent="-285750" lvl="8" marL="41148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9pPr>
          </a:lstStyle>
          <a:p/>
        </p:txBody>
      </p:sp>
      <p:sp>
        <p:nvSpPr>
          <p:cNvPr id="63" name="Google Shape;63;p81"/>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1pPr>
            <a:lvl2pPr lvl="1"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2pPr>
            <a:lvl3pPr lvl="2"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3pPr>
            <a:lvl4pPr lvl="3"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4pPr>
            <a:lvl5pPr lvl="4"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5pPr>
            <a:lvl6pPr lvl="5"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6pPr>
            <a:lvl7pPr lvl="6"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7pPr>
            <a:lvl8pPr lvl="7"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8pPr>
            <a:lvl9pPr lvl="8"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9pPr>
          </a:lstStyle>
          <a:p/>
        </p:txBody>
      </p:sp>
      <p:sp>
        <p:nvSpPr>
          <p:cNvPr id="64" name="Google Shape;64;p81"/>
          <p:cNvSpPr txBox="1"/>
          <p:nvPr/>
        </p:nvSpPr>
        <p:spPr>
          <a:xfrm>
            <a:off x="442913" y="6345238"/>
            <a:ext cx="447675" cy="395287"/>
          </a:xfrm>
          <a:prstGeom prst="rect">
            <a:avLst/>
          </a:prstGeom>
          <a:noFill/>
          <a:ln>
            <a:noFill/>
          </a:ln>
        </p:spPr>
        <p:txBody>
          <a:bodyPr anchorCtr="0" anchor="ctr" bIns="45700" lIns="45700" spcFirstLastPara="1" rIns="45700" wrap="square" tIns="45700">
            <a:spAutoFit/>
          </a:bodyPr>
          <a:lstStyle/>
          <a:p>
            <a:pPr indent="0" lvl="0" marL="0" marR="0" rtl="0" algn="ctr">
              <a:lnSpc>
                <a:spcPct val="83000"/>
              </a:lnSpc>
              <a:spcBef>
                <a:spcPts val="0"/>
              </a:spcBef>
              <a:spcAft>
                <a:spcPts val="0"/>
              </a:spcAft>
              <a:buClr>
                <a:srgbClr val="000066"/>
              </a:buClr>
              <a:buSzPts val="2400"/>
              <a:buFont typeface="Times New Roman"/>
              <a:buNone/>
            </a:pPr>
            <a:fld id="{00000000-1234-1234-1234-123412341234}" type="slidenum">
              <a:rPr b="0" i="0" lang="en-US" sz="2400" u="none" cap="none" strike="noStrike">
                <a:solidFill>
                  <a:srgbClr val="000066"/>
                </a:solidFill>
                <a:latin typeface="Times New Roman"/>
                <a:ea typeface="Times New Roman"/>
                <a:cs typeface="Times New Roman"/>
                <a:sym typeface="Times New Roman"/>
              </a:rPr>
              <a:t>‹#›</a:t>
            </a:fld>
            <a:endParaRPr b="0" i="0" sz="2400" u="none" cap="none" strike="noStrike">
              <a:solidFill>
                <a:srgbClr val="000066"/>
              </a:solidFill>
              <a:latin typeface="Times New Roman"/>
              <a:ea typeface="Times New Roman"/>
              <a:cs typeface="Times New Roman"/>
              <a:sym typeface="Times New Roman"/>
            </a:endParaRPr>
          </a:p>
        </p:txBody>
      </p:sp>
      <p:sp>
        <p:nvSpPr>
          <p:cNvPr id="65" name="Google Shape;65;p81"/>
          <p:cNvSpPr/>
          <p:nvPr/>
        </p:nvSpPr>
        <p:spPr>
          <a:xfrm>
            <a:off x="7561263" y="6392863"/>
            <a:ext cx="1085850" cy="279400"/>
          </a:xfrm>
          <a:prstGeom prst="rect">
            <a:avLst/>
          </a:prstGeom>
          <a:noFill/>
          <a:ln>
            <a:noFill/>
          </a:ln>
        </p:spPr>
        <p:txBody>
          <a:bodyPr anchorCtr="0" anchor="ctr" bIns="45700" lIns="45700" spcFirstLastPara="1" rIns="45700" wrap="square" tIns="45700">
            <a:spAutoFit/>
          </a:bodyPr>
          <a:lstStyle/>
          <a:p>
            <a:pPr indent="0" lvl="0" marL="0" marR="0" rtl="0" algn="ctr">
              <a:lnSpc>
                <a:spcPct val="88000"/>
              </a:lnSpc>
              <a:spcBef>
                <a:spcPts val="0"/>
              </a:spcBef>
              <a:spcAft>
                <a:spcPts val="0"/>
              </a:spcAft>
              <a:buClr>
                <a:srgbClr val="000066"/>
              </a:buClr>
              <a:buSzPts val="1400"/>
              <a:buFont typeface="Times New Roman"/>
              <a:buNone/>
            </a:pPr>
            <a:r>
              <a:rPr b="0" i="0" lang="en-US" sz="1400" u="none" cap="none" strike="noStrike">
                <a:solidFill>
                  <a:srgbClr val="660033"/>
                </a:solidFill>
                <a:latin typeface="Helvetica Neue"/>
                <a:ea typeface="Helvetica Neue"/>
                <a:cs typeface="Helvetica Neue"/>
                <a:sym typeface="Helvetica Neue"/>
              </a:rPr>
              <a:t>15-213, F’08</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1631950"/>
            <a:ext cx="7772400" cy="1644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Memory Hierarchy</a:t>
            </a:r>
            <a:br>
              <a:rPr lang="en-US"/>
            </a:br>
            <a:r>
              <a:rPr b="0" lang="en-US" sz="2000"/>
              <a:t>Computer Organization</a:t>
            </a:r>
            <a:endParaRPr b="0" sz="2000"/>
          </a:p>
        </p:txBody>
      </p:sp>
      <p:sp>
        <p:nvSpPr>
          <p:cNvPr id="75" name="Google Shape;75;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(1)</a:t>
            </a:r>
            <a:endParaRPr/>
          </a:p>
        </p:txBody>
      </p:sp>
      <p:sp>
        <p:nvSpPr>
          <p:cNvPr id="224" name="Google Shape;224;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address A on bus. Main memory reads it and waits for the corresponding data word to arrive.</a:t>
            </a:r>
            <a:endParaRPr/>
          </a:p>
        </p:txBody>
      </p:sp>
      <p:sp>
        <p:nvSpPr>
          <p:cNvPr id="225" name="Google Shape;225;p10"/>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6" name="Google Shape;226;p10"/>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7" name="Google Shape;227;p10"/>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8" name="Google Shape;228;p10"/>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9" name="Google Shape;229;p10"/>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0" name="Google Shape;230;p10"/>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1" name="Google Shape;231;p10"/>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32" name="Google Shape;232;p10"/>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3" name="Google Shape;233;p10"/>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4" name="Google Shape;234;p10"/>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5" name="Google Shape;235;p10"/>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167719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238" name="Google Shape;238;p10"/>
          <p:cNvCxnSpPr/>
          <p:nvPr/>
        </p:nvCxnSpPr>
        <p:spPr>
          <a:xfrm>
            <a:off x="2805113"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239" name="Google Shape;239;p10"/>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5761931"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42" name="Google Shape;242;p10"/>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Narrow"/>
              <a:ea typeface="Arial Narrow"/>
              <a:cs typeface="Arial Narrow"/>
              <a:sym typeface="Arial Narrow"/>
            </a:endParaRPr>
          </a:p>
        </p:txBody>
      </p:sp>
      <p:sp>
        <p:nvSpPr>
          <p:cNvPr id="243" name="Google Shape;243;p10"/>
          <p:cNvSpPr txBox="1"/>
          <p:nvPr/>
        </p:nvSpPr>
        <p:spPr>
          <a:xfrm>
            <a:off x="6644833"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44" name="Google Shape;244;p10"/>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45" name="Google Shape;245;p10"/>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47" name="Google Shape;247;p10"/>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48" name="Google Shape;248;p10"/>
          <p:cNvSpPr txBox="1"/>
          <p:nvPr/>
        </p:nvSpPr>
        <p:spPr>
          <a:xfrm>
            <a:off x="4648200"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(2)</a:t>
            </a:r>
            <a:endParaRPr/>
          </a:p>
        </p:txBody>
      </p:sp>
      <p:sp>
        <p:nvSpPr>
          <p:cNvPr id="254" name="Google Shape;25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data word y on the bus.</a:t>
            </a:r>
            <a:endParaRPr/>
          </a:p>
        </p:txBody>
      </p:sp>
      <p:sp>
        <p:nvSpPr>
          <p:cNvPr id="255" name="Google Shape;255;p11"/>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6" name="Google Shape;256;p11"/>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7" name="Google Shape;257;p11"/>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8" name="Google Shape;258;p11"/>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59" name="Google Shape;259;p11"/>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0" name="Google Shape;260;p11"/>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1" name="Google Shape;261;p11"/>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2" name="Google Shape;262;p11"/>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63" name="Google Shape;263;p11"/>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4" name="Google Shape;264;p11"/>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5" name="Google Shape;265;p11"/>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6" name="Google Shape;266;p11"/>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1672428"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9" name="Google Shape;269;p11"/>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70" name="Google Shape;270;p11"/>
          <p:cNvSpPr txBox="1"/>
          <p:nvPr/>
        </p:nvSpPr>
        <p:spPr>
          <a:xfrm>
            <a:off x="5783263" y="3825875"/>
            <a:ext cx="282575" cy="304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Narrow"/>
                <a:ea typeface="Arial Narrow"/>
                <a:cs typeface="Arial Narrow"/>
                <a:sym typeface="Arial Narrow"/>
              </a:rPr>
              <a:t>y</a:t>
            </a:r>
            <a:endParaRPr b="0" i="0" sz="1400" u="none" cap="none" strike="noStrike">
              <a:solidFill>
                <a:srgbClr val="000000"/>
              </a:solidFill>
              <a:latin typeface="Arial"/>
              <a:ea typeface="Arial"/>
              <a:cs typeface="Arial"/>
              <a:sym typeface="Arial"/>
            </a:endParaRPr>
          </a:p>
        </p:txBody>
      </p:sp>
      <p:cxnSp>
        <p:nvCxnSpPr>
          <p:cNvPr id="271" name="Google Shape;271;p11"/>
          <p:cNvCxnSpPr/>
          <p:nvPr/>
        </p:nvCxnSpPr>
        <p:spPr>
          <a:xfrm>
            <a:off x="2266950" y="3276600"/>
            <a:ext cx="0" cy="914400"/>
          </a:xfrm>
          <a:prstGeom prst="straightConnector1">
            <a:avLst/>
          </a:prstGeom>
          <a:noFill/>
          <a:ln cap="flat" cmpd="sng" w="76200">
            <a:solidFill>
              <a:srgbClr val="00FFFF"/>
            </a:solidFill>
            <a:prstDash val="solid"/>
            <a:round/>
            <a:headEnd len="sm" w="sm" type="none"/>
            <a:tailEnd len="sm" w="sm" type="none"/>
          </a:ln>
        </p:spPr>
      </p:cxnSp>
      <p:cxnSp>
        <p:nvCxnSpPr>
          <p:cNvPr id="272" name="Google Shape;272;p11"/>
          <p:cNvCxnSpPr/>
          <p:nvPr/>
        </p:nvCxnSpPr>
        <p:spPr>
          <a:xfrm>
            <a:off x="2266950" y="4191000"/>
            <a:ext cx="4495800" cy="0"/>
          </a:xfrm>
          <a:prstGeom prst="straightConnector1">
            <a:avLst/>
          </a:prstGeom>
          <a:noFill/>
          <a:ln cap="flat" cmpd="sng" w="76200">
            <a:solidFill>
              <a:srgbClr val="00FFFF"/>
            </a:solidFill>
            <a:prstDash val="solid"/>
            <a:round/>
            <a:headEnd len="sm" w="sm" type="none"/>
            <a:tailEnd len="med" w="med" type="triangle"/>
          </a:ln>
        </p:spPr>
      </p:cxnSp>
      <p:sp>
        <p:nvSpPr>
          <p:cNvPr id="273" name="Google Shape;273;p11"/>
          <p:cNvSpPr/>
          <p:nvPr/>
        </p:nvSpPr>
        <p:spPr>
          <a:xfrm>
            <a:off x="6762750" y="42672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74" name="Google Shape;274;p11"/>
          <p:cNvSpPr txBox="1"/>
          <p:nvPr/>
        </p:nvSpPr>
        <p:spPr>
          <a:xfrm>
            <a:off x="6579302"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77" name="Google Shape;277;p11"/>
          <p:cNvSpPr txBox="1"/>
          <p:nvPr/>
        </p:nvSpPr>
        <p:spPr>
          <a:xfrm>
            <a:off x="1247259" y="3015248"/>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78" name="Google Shape;278;p11"/>
          <p:cNvSpPr txBox="1"/>
          <p:nvPr/>
        </p:nvSpPr>
        <p:spPr>
          <a:xfrm>
            <a:off x="4302038" y="3716923"/>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79" name="Google Shape;279;p11"/>
          <p:cNvSpPr txBox="1"/>
          <p:nvPr/>
        </p:nvSpPr>
        <p:spPr>
          <a:xfrm>
            <a:off x="4652962"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(3)</a:t>
            </a:r>
            <a:endParaRPr/>
          </a:p>
        </p:txBody>
      </p:sp>
      <p:sp>
        <p:nvSpPr>
          <p:cNvPr id="285" name="Google Shape;285;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Main memory reads data word y from the bus and stores it at address A.</a:t>
            </a:r>
            <a:endParaRPr/>
          </a:p>
        </p:txBody>
      </p:sp>
      <p:sp>
        <p:nvSpPr>
          <p:cNvPr id="286" name="Google Shape;286;p12"/>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7" name="Google Shape;287;p12"/>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8" name="Google Shape;288;p12"/>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9" name="Google Shape;289;p12"/>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0" name="Google Shape;290;p12"/>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1" name="Google Shape;291;p12"/>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2" name="Google Shape;292;p12"/>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3" name="Google Shape;293;p12"/>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94" name="Google Shape;294;p12"/>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5" name="Google Shape;295;p12"/>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6" name="Google Shape;296;p12"/>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7" name="Google Shape;297;p12"/>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98" name="Google Shape;298;p12"/>
          <p:cNvSpPr txBox="1"/>
          <p:nvPr/>
        </p:nvSpPr>
        <p:spPr>
          <a:xfrm>
            <a:off x="1609725"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99" name="Google Shape;299;p12"/>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00" name="Google Shape;300;p12"/>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Narrow"/>
                <a:ea typeface="Arial Narrow"/>
                <a:cs typeface="Arial Narrow"/>
                <a:sym typeface="Arial Narrow"/>
              </a:rPr>
              <a:t>Bus interface</a:t>
            </a:r>
            <a:endParaRPr b="1" i="0" sz="1600" u="none" cap="none" strike="noStrike">
              <a:solidFill>
                <a:srgbClr val="000000"/>
              </a:solidFill>
              <a:latin typeface="Arial Narrow"/>
              <a:ea typeface="Arial Narrow"/>
              <a:cs typeface="Arial Narrow"/>
              <a:sym typeface="Arial Narrow"/>
            </a:endParaRPr>
          </a:p>
        </p:txBody>
      </p:sp>
      <p:sp>
        <p:nvSpPr>
          <p:cNvPr id="301" name="Google Shape;301;p12"/>
          <p:cNvSpPr/>
          <p:nvPr/>
        </p:nvSpPr>
        <p:spPr>
          <a:xfrm>
            <a:off x="6767513" y="426402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Narrow"/>
                <a:ea typeface="Arial Narrow"/>
                <a:cs typeface="Arial Narrow"/>
                <a:sym typeface="Arial Narrow"/>
              </a:rPr>
              <a:t>y</a:t>
            </a:r>
            <a:endParaRPr b="1" i="0" sz="1000" u="none" cap="none" strike="noStrike">
              <a:solidFill>
                <a:srgbClr val="000000"/>
              </a:solidFill>
              <a:latin typeface="Arial Narrow"/>
              <a:ea typeface="Arial Narrow"/>
              <a:cs typeface="Arial Narrow"/>
              <a:sym typeface="Arial Narrow"/>
            </a:endParaRPr>
          </a:p>
        </p:txBody>
      </p:sp>
      <p:sp>
        <p:nvSpPr>
          <p:cNvPr id="302" name="Google Shape;302;p12"/>
          <p:cNvSpPr txBox="1"/>
          <p:nvPr/>
        </p:nvSpPr>
        <p:spPr>
          <a:xfrm>
            <a:off x="6526213" y="3409950"/>
            <a:ext cx="1506537"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303" name="Google Shape;303;p12"/>
          <p:cNvSpPr txBox="1"/>
          <p:nvPr/>
        </p:nvSpPr>
        <p:spPr>
          <a:xfrm>
            <a:off x="7678738" y="3668713"/>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304" name="Google Shape;304;p12"/>
          <p:cNvSpPr txBox="1"/>
          <p:nvPr/>
        </p:nvSpPr>
        <p:spPr>
          <a:xfrm>
            <a:off x="7662863" y="417195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1241981" y="3014246"/>
            <a:ext cx="58681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306" name="Google Shape;306;p12"/>
          <p:cNvSpPr txBox="1"/>
          <p:nvPr/>
        </p:nvSpPr>
        <p:spPr>
          <a:xfrm>
            <a:off x="4224338" y="3698875"/>
            <a:ext cx="11350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307" name="Google Shape;307;p12"/>
          <p:cNvSpPr txBox="1"/>
          <p:nvPr/>
        </p:nvSpPr>
        <p:spPr>
          <a:xfrm>
            <a:off x="4638675" y="2466975"/>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disk" id="312" name="Google Shape;312;p13"/>
          <p:cNvPicPr preferRelativeResize="0"/>
          <p:nvPr/>
        </p:nvPicPr>
        <p:blipFill rotWithShape="1">
          <a:blip r:embed="rId3">
            <a:alphaModFix/>
          </a:blip>
          <a:srcRect b="8239" l="11427" r="0" t="11632"/>
          <a:stretch/>
        </p:blipFill>
        <p:spPr>
          <a:xfrm>
            <a:off x="1828800" y="1219200"/>
            <a:ext cx="6496050" cy="4724400"/>
          </a:xfrm>
          <a:prstGeom prst="rect">
            <a:avLst/>
          </a:prstGeom>
          <a:noFill/>
          <a:ln>
            <a:noFill/>
          </a:ln>
        </p:spPr>
      </p:pic>
      <p:sp>
        <p:nvSpPr>
          <p:cNvPr id="313" name="Google Shape;313;p1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What’s Inside A Disk Drive?</a:t>
            </a:r>
            <a:endParaRPr/>
          </a:p>
        </p:txBody>
      </p:sp>
      <p:sp>
        <p:nvSpPr>
          <p:cNvPr id="314" name="Google Shape;314;p13"/>
          <p:cNvSpPr txBox="1"/>
          <p:nvPr/>
        </p:nvSpPr>
        <p:spPr>
          <a:xfrm>
            <a:off x="3733800" y="1219200"/>
            <a:ext cx="1203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Spindle</a:t>
            </a:r>
            <a:endParaRPr b="0" i="0" sz="1200" u="none" cap="none" strike="noStrike">
              <a:solidFill>
                <a:srgbClr val="000000"/>
              </a:solidFill>
              <a:latin typeface="Arial"/>
              <a:ea typeface="Arial"/>
              <a:cs typeface="Arial"/>
              <a:sym typeface="Arial"/>
            </a:endParaRPr>
          </a:p>
        </p:txBody>
      </p:sp>
      <p:cxnSp>
        <p:nvCxnSpPr>
          <p:cNvPr id="315" name="Google Shape;315;p13"/>
          <p:cNvCxnSpPr/>
          <p:nvPr/>
        </p:nvCxnSpPr>
        <p:spPr>
          <a:xfrm>
            <a:off x="2590800" y="1752600"/>
            <a:ext cx="1828800" cy="1600200"/>
          </a:xfrm>
          <a:prstGeom prst="straightConnector1">
            <a:avLst/>
          </a:prstGeom>
          <a:noFill/>
          <a:ln cap="flat" cmpd="sng" w="38100">
            <a:solidFill>
              <a:schemeClr val="accent1"/>
            </a:solidFill>
            <a:prstDash val="solid"/>
            <a:round/>
            <a:headEnd len="sm" w="sm" type="none"/>
            <a:tailEnd len="med" w="med" type="triangle"/>
          </a:ln>
        </p:spPr>
      </p:cxnSp>
      <p:sp>
        <p:nvSpPr>
          <p:cNvPr id="316" name="Google Shape;316;p13"/>
          <p:cNvSpPr txBox="1"/>
          <p:nvPr/>
        </p:nvSpPr>
        <p:spPr>
          <a:xfrm>
            <a:off x="2286000" y="1371600"/>
            <a:ext cx="743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Arm</a:t>
            </a:r>
            <a:endParaRPr b="0" i="0" sz="1200" u="none" cap="none" strike="noStrike">
              <a:solidFill>
                <a:srgbClr val="000000"/>
              </a:solidFill>
              <a:latin typeface="Arial"/>
              <a:ea typeface="Arial"/>
              <a:cs typeface="Arial"/>
              <a:sym typeface="Arial"/>
            </a:endParaRPr>
          </a:p>
        </p:txBody>
      </p:sp>
      <p:cxnSp>
        <p:nvCxnSpPr>
          <p:cNvPr id="317" name="Google Shape;317;p13"/>
          <p:cNvCxnSpPr/>
          <p:nvPr/>
        </p:nvCxnSpPr>
        <p:spPr>
          <a:xfrm>
            <a:off x="1600200" y="2819400"/>
            <a:ext cx="2209800" cy="609600"/>
          </a:xfrm>
          <a:prstGeom prst="straightConnector1">
            <a:avLst/>
          </a:prstGeom>
          <a:noFill/>
          <a:ln cap="flat" cmpd="sng" w="38100">
            <a:solidFill>
              <a:schemeClr val="accent1"/>
            </a:solidFill>
            <a:prstDash val="solid"/>
            <a:round/>
            <a:headEnd len="sm" w="sm" type="none"/>
            <a:tailEnd len="med" w="med" type="triangle"/>
          </a:ln>
        </p:spPr>
      </p:cxnSp>
      <p:sp>
        <p:nvSpPr>
          <p:cNvPr id="318" name="Google Shape;318;p13"/>
          <p:cNvSpPr txBox="1"/>
          <p:nvPr/>
        </p:nvSpPr>
        <p:spPr>
          <a:xfrm>
            <a:off x="914400" y="2362200"/>
            <a:ext cx="1319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Actuator</a:t>
            </a:r>
            <a:endParaRPr b="0" i="0" sz="1100" u="none" cap="none" strike="noStrike">
              <a:solidFill>
                <a:srgbClr val="000000"/>
              </a:solidFill>
              <a:latin typeface="Arial"/>
              <a:ea typeface="Arial"/>
              <a:cs typeface="Arial"/>
              <a:sym typeface="Arial"/>
            </a:endParaRPr>
          </a:p>
        </p:txBody>
      </p:sp>
      <p:cxnSp>
        <p:nvCxnSpPr>
          <p:cNvPr id="319" name="Google Shape;319;p13"/>
          <p:cNvCxnSpPr/>
          <p:nvPr/>
        </p:nvCxnSpPr>
        <p:spPr>
          <a:xfrm flipH="1">
            <a:off x="6629400" y="1981200"/>
            <a:ext cx="914400" cy="609600"/>
          </a:xfrm>
          <a:prstGeom prst="straightConnector1">
            <a:avLst/>
          </a:prstGeom>
          <a:noFill/>
          <a:ln cap="flat" cmpd="sng" w="38100">
            <a:solidFill>
              <a:schemeClr val="accent1"/>
            </a:solidFill>
            <a:prstDash val="solid"/>
            <a:round/>
            <a:headEnd len="sm" w="sm" type="none"/>
            <a:tailEnd len="med" w="med" type="triangle"/>
          </a:ln>
        </p:spPr>
      </p:cxnSp>
      <p:sp>
        <p:nvSpPr>
          <p:cNvPr id="320" name="Google Shape;320;p13"/>
          <p:cNvSpPr txBox="1"/>
          <p:nvPr/>
        </p:nvSpPr>
        <p:spPr>
          <a:xfrm>
            <a:off x="7315200" y="1524000"/>
            <a:ext cx="1217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Platters</a:t>
            </a:r>
            <a:endParaRPr b="0" i="0" sz="1200" u="none" cap="none" strike="noStrike">
              <a:solidFill>
                <a:srgbClr val="000000"/>
              </a:solidFill>
              <a:latin typeface="Arial"/>
              <a:ea typeface="Arial"/>
              <a:cs typeface="Arial"/>
              <a:sym typeface="Arial"/>
            </a:endParaRPr>
          </a:p>
        </p:txBody>
      </p:sp>
      <p:cxnSp>
        <p:nvCxnSpPr>
          <p:cNvPr id="321" name="Google Shape;321;p13"/>
          <p:cNvCxnSpPr/>
          <p:nvPr/>
        </p:nvCxnSpPr>
        <p:spPr>
          <a:xfrm flipH="1" rot="10800000">
            <a:off x="2286000" y="4572000"/>
            <a:ext cx="228600" cy="609600"/>
          </a:xfrm>
          <a:prstGeom prst="straightConnector1">
            <a:avLst/>
          </a:prstGeom>
          <a:noFill/>
          <a:ln cap="flat" cmpd="sng" w="38100">
            <a:solidFill>
              <a:schemeClr val="accent1"/>
            </a:solidFill>
            <a:prstDash val="solid"/>
            <a:round/>
            <a:headEnd len="sm" w="sm" type="none"/>
            <a:tailEnd len="med" w="med" type="triangle"/>
          </a:ln>
        </p:spPr>
      </p:cxnSp>
      <p:sp>
        <p:nvSpPr>
          <p:cNvPr id="322" name="Google Shape;322;p13"/>
          <p:cNvSpPr/>
          <p:nvPr/>
        </p:nvSpPr>
        <p:spPr>
          <a:xfrm flipH="1">
            <a:off x="5638800" y="4724400"/>
            <a:ext cx="1200498" cy="609600"/>
          </a:xfrm>
          <a:prstGeom prst="curvedUpArrow">
            <a:avLst>
              <a:gd fmla="val 57500" name="adj1"/>
              <a:gd fmla="val 98466" name="adj2"/>
              <a:gd fmla="val 33333" name="adj3"/>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23" name="Google Shape;323;p13"/>
          <p:cNvSpPr txBox="1"/>
          <p:nvPr/>
        </p:nvSpPr>
        <p:spPr>
          <a:xfrm>
            <a:off x="6839298" y="4192588"/>
            <a:ext cx="221977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Electronics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(including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processor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and memory!)</a:t>
            </a:r>
            <a:endParaRPr b="1" i="0" sz="2400" u="none" cap="none" strike="noStrike">
              <a:solidFill>
                <a:schemeClr val="dk1"/>
              </a:solidFill>
              <a:latin typeface="Arial"/>
              <a:ea typeface="Arial"/>
              <a:cs typeface="Arial"/>
              <a:sym typeface="Arial"/>
            </a:endParaRPr>
          </a:p>
        </p:txBody>
      </p:sp>
      <p:cxnSp>
        <p:nvCxnSpPr>
          <p:cNvPr id="324" name="Google Shape;324;p13"/>
          <p:cNvCxnSpPr/>
          <p:nvPr/>
        </p:nvCxnSpPr>
        <p:spPr>
          <a:xfrm>
            <a:off x="4419600" y="1676400"/>
            <a:ext cx="1219200" cy="1066800"/>
          </a:xfrm>
          <a:prstGeom prst="straightConnector1">
            <a:avLst/>
          </a:prstGeom>
          <a:noFill/>
          <a:ln cap="flat" cmpd="sng" w="38100">
            <a:solidFill>
              <a:schemeClr val="accent1"/>
            </a:solidFill>
            <a:prstDash val="solid"/>
            <a:round/>
            <a:headEnd len="sm" w="sm" type="none"/>
            <a:tailEnd len="med" w="med" type="triangle"/>
          </a:ln>
        </p:spPr>
      </p:cxnSp>
      <p:sp>
        <p:nvSpPr>
          <p:cNvPr id="325" name="Google Shape;325;p13"/>
          <p:cNvSpPr txBox="1"/>
          <p:nvPr/>
        </p:nvSpPr>
        <p:spPr>
          <a:xfrm>
            <a:off x="1524000" y="5181600"/>
            <a:ext cx="1524000" cy="75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SCSI</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connector</a:t>
            </a:r>
            <a:endParaRPr b="0" i="0" sz="1100" u="none" cap="none" strike="noStrike">
              <a:solidFill>
                <a:srgbClr val="000000"/>
              </a:solidFill>
              <a:latin typeface="Arial"/>
              <a:ea typeface="Arial"/>
              <a:cs typeface="Arial"/>
              <a:sym typeface="Arial"/>
            </a:endParaRPr>
          </a:p>
        </p:txBody>
      </p:sp>
      <p:sp>
        <p:nvSpPr>
          <p:cNvPr id="326" name="Google Shape;326;p13"/>
          <p:cNvSpPr txBox="1"/>
          <p:nvPr/>
        </p:nvSpPr>
        <p:spPr>
          <a:xfrm>
            <a:off x="5410200" y="6216650"/>
            <a:ext cx="333851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Narrow"/>
              <a:buNone/>
            </a:pPr>
            <a:r>
              <a:rPr b="1" i="1" lang="en-US" sz="1600" u="none" cap="none" strike="noStrike">
                <a:solidFill>
                  <a:schemeClr val="dk1"/>
                </a:solidFill>
                <a:latin typeface="Arial Narrow"/>
                <a:ea typeface="Arial Narrow"/>
                <a:cs typeface="Arial Narrow"/>
                <a:sym typeface="Arial Narrow"/>
              </a:rPr>
              <a:t>Image courtesy of Seagate Technology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a:t>
            </a:r>
            <a:endParaRPr/>
          </a:p>
        </p:txBody>
      </p:sp>
      <p:sp>
        <p:nvSpPr>
          <p:cNvPr id="332" name="Google Shape;332;p14"/>
          <p:cNvSpPr txBox="1"/>
          <p:nvPr>
            <p:ph idx="1" type="body"/>
          </p:nvPr>
        </p:nvSpPr>
        <p:spPr>
          <a:xfrm>
            <a:off x="396875" y="137160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Disks consist of </a:t>
            </a:r>
            <a:r>
              <a:rPr lang="en-US">
                <a:solidFill>
                  <a:srgbClr val="FF0000"/>
                </a:solidFill>
              </a:rPr>
              <a:t>platters</a:t>
            </a:r>
            <a:r>
              <a:rPr lang="en-US"/>
              <a:t>, each with two </a:t>
            </a:r>
            <a:r>
              <a:rPr lang="en-US">
                <a:solidFill>
                  <a:srgbClr val="FF0000"/>
                </a:solidFill>
              </a:rPr>
              <a:t>surfaces</a:t>
            </a:r>
            <a:r>
              <a:rPr lang="en-US"/>
              <a:t>.</a:t>
            </a:r>
            <a:endParaRPr/>
          </a:p>
          <a:p>
            <a:pPr indent="-342900" lvl="0" marL="342900" rtl="0" algn="l">
              <a:lnSpc>
                <a:spcPct val="100000"/>
              </a:lnSpc>
              <a:spcBef>
                <a:spcPts val="480"/>
              </a:spcBef>
              <a:spcAft>
                <a:spcPts val="0"/>
              </a:spcAft>
              <a:buSzPts val="1440"/>
              <a:buChar char="⬛"/>
            </a:pPr>
            <a:r>
              <a:rPr lang="en-US"/>
              <a:t>Each surface consists of concentric rings called </a:t>
            </a:r>
            <a:r>
              <a:rPr lang="en-US">
                <a:solidFill>
                  <a:srgbClr val="FF0000"/>
                </a:solidFill>
              </a:rPr>
              <a:t>tracks</a:t>
            </a:r>
            <a:r>
              <a:rPr lang="en-US"/>
              <a:t>.</a:t>
            </a:r>
            <a:endParaRPr/>
          </a:p>
          <a:p>
            <a:pPr indent="-342900" lvl="0" marL="342900" rtl="0" algn="l">
              <a:lnSpc>
                <a:spcPct val="100000"/>
              </a:lnSpc>
              <a:spcBef>
                <a:spcPts val="480"/>
              </a:spcBef>
              <a:spcAft>
                <a:spcPts val="0"/>
              </a:spcAft>
              <a:buSzPts val="1440"/>
              <a:buChar char="⬛"/>
            </a:pPr>
            <a:r>
              <a:rPr lang="en-US"/>
              <a:t>Each track consists of </a:t>
            </a:r>
            <a:r>
              <a:rPr lang="en-US">
                <a:solidFill>
                  <a:srgbClr val="FF0000"/>
                </a:solidFill>
              </a:rPr>
              <a:t>sectors</a:t>
            </a:r>
            <a:r>
              <a:rPr lang="en-US"/>
              <a:t> separated by </a:t>
            </a:r>
            <a:r>
              <a:rPr lang="en-US">
                <a:solidFill>
                  <a:srgbClr val="FF0000"/>
                </a:solidFill>
              </a:rPr>
              <a:t>gaps</a:t>
            </a:r>
            <a:r>
              <a:rPr lang="en-US"/>
              <a:t>.</a:t>
            </a:r>
            <a:endParaRPr/>
          </a:p>
        </p:txBody>
      </p:sp>
      <p:sp>
        <p:nvSpPr>
          <p:cNvPr id="333" name="Google Shape;333;p14"/>
          <p:cNvSpPr/>
          <p:nvPr/>
        </p:nvSpPr>
        <p:spPr>
          <a:xfrm>
            <a:off x="2036763" y="3941762"/>
            <a:ext cx="1851025" cy="18129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4" name="Google Shape;334;p14"/>
          <p:cNvSpPr/>
          <p:nvPr/>
        </p:nvSpPr>
        <p:spPr>
          <a:xfrm>
            <a:off x="1066800" y="2992437"/>
            <a:ext cx="3790950" cy="371316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5" name="Google Shape;335;p14"/>
          <p:cNvSpPr/>
          <p:nvPr/>
        </p:nvSpPr>
        <p:spPr>
          <a:xfrm>
            <a:off x="1257300" y="31781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6" name="Google Shape;336;p14"/>
          <p:cNvSpPr/>
          <p:nvPr/>
        </p:nvSpPr>
        <p:spPr>
          <a:xfrm>
            <a:off x="1447800" y="3363912"/>
            <a:ext cx="3030538"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7" name="Google Shape;337;p14"/>
          <p:cNvSpPr/>
          <p:nvPr/>
        </p:nvSpPr>
        <p:spPr>
          <a:xfrm>
            <a:off x="1638300" y="3551237"/>
            <a:ext cx="2649538" cy="25955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8" name="Google Shape;338;p14"/>
          <p:cNvSpPr/>
          <p:nvPr/>
        </p:nvSpPr>
        <p:spPr>
          <a:xfrm>
            <a:off x="1827213" y="3736975"/>
            <a:ext cx="2270125" cy="2222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9" name="Google Shape;339;p14"/>
          <p:cNvSpPr/>
          <p:nvPr/>
        </p:nvSpPr>
        <p:spPr>
          <a:xfrm>
            <a:off x="2208213" y="4110037"/>
            <a:ext cx="1508125" cy="14779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0" name="Google Shape;340;p14"/>
          <p:cNvSpPr/>
          <p:nvPr/>
        </p:nvSpPr>
        <p:spPr>
          <a:xfrm>
            <a:off x="2408238" y="4275137"/>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341" name="Google Shape;341;p14"/>
          <p:cNvSpPr txBox="1"/>
          <p:nvPr/>
        </p:nvSpPr>
        <p:spPr>
          <a:xfrm>
            <a:off x="2535238" y="3319462"/>
            <a:ext cx="801822"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a:t>
            </a:r>
            <a:endParaRPr b="1" i="0" sz="1600" u="none" cap="none" strike="noStrike">
              <a:solidFill>
                <a:schemeClr val="dk1"/>
              </a:solidFill>
              <a:latin typeface="Arial Narrow"/>
              <a:ea typeface="Arial Narrow"/>
              <a:cs typeface="Arial Narrow"/>
              <a:sym typeface="Arial Narrow"/>
            </a:endParaRPr>
          </a:p>
        </p:txBody>
      </p:sp>
      <p:cxnSp>
        <p:nvCxnSpPr>
          <p:cNvPr id="342" name="Google Shape;342;p14"/>
          <p:cNvCxnSpPr/>
          <p:nvPr/>
        </p:nvCxnSpPr>
        <p:spPr>
          <a:xfrm>
            <a:off x="1163638" y="3400425"/>
            <a:ext cx="990600" cy="676275"/>
          </a:xfrm>
          <a:prstGeom prst="straightConnector1">
            <a:avLst/>
          </a:prstGeom>
          <a:noFill/>
          <a:ln cap="flat" cmpd="sng" w="12700">
            <a:solidFill>
              <a:schemeClr val="dk1"/>
            </a:solidFill>
            <a:prstDash val="solid"/>
            <a:round/>
            <a:headEnd len="sm" w="sm" type="none"/>
            <a:tailEnd len="med" w="med" type="triangle"/>
          </a:ln>
        </p:spPr>
      </p:cxnSp>
      <p:cxnSp>
        <p:nvCxnSpPr>
          <p:cNvPr id="343" name="Google Shape;343;p14"/>
          <p:cNvCxnSpPr/>
          <p:nvPr/>
        </p:nvCxnSpPr>
        <p:spPr>
          <a:xfrm>
            <a:off x="1436688" y="3400425"/>
            <a:ext cx="673100" cy="444500"/>
          </a:xfrm>
          <a:prstGeom prst="straightConnector1">
            <a:avLst/>
          </a:prstGeom>
          <a:noFill/>
          <a:ln cap="flat" cmpd="sng" w="12700">
            <a:solidFill>
              <a:schemeClr val="dk1"/>
            </a:solidFill>
            <a:prstDash val="solid"/>
            <a:round/>
            <a:headEnd len="sm" w="sm" type="none"/>
            <a:tailEnd len="med" w="med" type="triangle"/>
          </a:ln>
        </p:spPr>
      </p:cxnSp>
      <p:sp>
        <p:nvSpPr>
          <p:cNvPr id="344" name="Google Shape;344;p14"/>
          <p:cNvSpPr txBox="1"/>
          <p:nvPr/>
        </p:nvSpPr>
        <p:spPr>
          <a:xfrm>
            <a:off x="793750" y="3110498"/>
            <a:ext cx="71796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Tracks</a:t>
            </a:r>
            <a:endParaRPr b="1" i="0" sz="1600" u="none" cap="none" strike="noStrike">
              <a:solidFill>
                <a:schemeClr val="dk1"/>
              </a:solidFill>
              <a:latin typeface="Arial Narrow"/>
              <a:ea typeface="Arial Narrow"/>
              <a:cs typeface="Arial Narrow"/>
              <a:sym typeface="Arial Narrow"/>
            </a:endParaRPr>
          </a:p>
        </p:txBody>
      </p:sp>
      <p:sp>
        <p:nvSpPr>
          <p:cNvPr id="345" name="Google Shape;345;p14"/>
          <p:cNvSpPr/>
          <p:nvPr/>
        </p:nvSpPr>
        <p:spPr>
          <a:xfrm>
            <a:off x="5675313" y="3970337"/>
            <a:ext cx="1851025" cy="1812925"/>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6" name="Google Shape;346;p14"/>
          <p:cNvSpPr txBox="1"/>
          <p:nvPr/>
        </p:nvSpPr>
        <p:spPr>
          <a:xfrm>
            <a:off x="6224588" y="3548062"/>
            <a:ext cx="7976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 </a:t>
            </a:r>
            <a:r>
              <a:rPr b="1" i="1" lang="en-US" sz="1600" u="none" cap="none" strike="noStrike">
                <a:solidFill>
                  <a:schemeClr val="dk1"/>
                </a:solidFill>
                <a:latin typeface="Arial Narrow"/>
                <a:ea typeface="Arial Narrow"/>
                <a:cs typeface="Arial Narrow"/>
                <a:sym typeface="Arial Narrow"/>
              </a:rPr>
              <a:t>k</a:t>
            </a:r>
            <a:endParaRPr b="1" i="1" sz="1600" u="none" cap="none" strike="noStrike">
              <a:solidFill>
                <a:schemeClr val="dk1"/>
              </a:solidFill>
              <a:latin typeface="Arial Narrow"/>
              <a:ea typeface="Arial Narrow"/>
              <a:cs typeface="Arial Narrow"/>
              <a:sym typeface="Arial Narrow"/>
            </a:endParaRPr>
          </a:p>
        </p:txBody>
      </p:sp>
      <p:grpSp>
        <p:nvGrpSpPr>
          <p:cNvPr id="347" name="Google Shape;347;p14"/>
          <p:cNvGrpSpPr/>
          <p:nvPr/>
        </p:nvGrpSpPr>
        <p:grpSpPr>
          <a:xfrm>
            <a:off x="6611938" y="3914775"/>
            <a:ext cx="1066800" cy="990600"/>
            <a:chOff x="4320" y="690"/>
            <a:chExt cx="672" cy="624"/>
          </a:xfrm>
        </p:grpSpPr>
        <p:cxnSp>
          <p:nvCxnSpPr>
            <p:cNvPr id="348" name="Google Shape;34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49" name="Google Shape;34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0" name="Google Shape;35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1" name="Google Shape;35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2" name="Google Shape;352;p14"/>
          <p:cNvGrpSpPr/>
          <p:nvPr/>
        </p:nvGrpSpPr>
        <p:grpSpPr>
          <a:xfrm flipH="1" rot="10800000">
            <a:off x="6611938" y="4848225"/>
            <a:ext cx="1066800" cy="990600"/>
            <a:chOff x="4320" y="690"/>
            <a:chExt cx="672" cy="624"/>
          </a:xfrm>
        </p:grpSpPr>
        <p:cxnSp>
          <p:nvCxnSpPr>
            <p:cNvPr id="353" name="Google Shape;35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4" name="Google Shape;35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5" name="Google Shape;35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6" name="Google Shape;35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7" name="Google Shape;357;p14"/>
          <p:cNvGrpSpPr/>
          <p:nvPr/>
        </p:nvGrpSpPr>
        <p:grpSpPr>
          <a:xfrm rot="10800000">
            <a:off x="5545138" y="4848225"/>
            <a:ext cx="1066800" cy="990600"/>
            <a:chOff x="4320" y="690"/>
            <a:chExt cx="672" cy="624"/>
          </a:xfrm>
        </p:grpSpPr>
        <p:cxnSp>
          <p:nvCxnSpPr>
            <p:cNvPr id="358" name="Google Shape;35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9" name="Google Shape;35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0" name="Google Shape;36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1" name="Google Shape;36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62" name="Google Shape;362;p14"/>
          <p:cNvGrpSpPr/>
          <p:nvPr/>
        </p:nvGrpSpPr>
        <p:grpSpPr>
          <a:xfrm flipH="1">
            <a:off x="5545138" y="3914775"/>
            <a:ext cx="1066800" cy="990600"/>
            <a:chOff x="4320" y="690"/>
            <a:chExt cx="672" cy="624"/>
          </a:xfrm>
        </p:grpSpPr>
        <p:cxnSp>
          <p:nvCxnSpPr>
            <p:cNvPr id="363" name="Google Shape;36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64" name="Google Shape;36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5" name="Google Shape;36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6" name="Google Shape;36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sp>
        <p:nvSpPr>
          <p:cNvPr id="367" name="Google Shape;367;p14"/>
          <p:cNvSpPr txBox="1"/>
          <p:nvPr/>
        </p:nvSpPr>
        <p:spPr>
          <a:xfrm>
            <a:off x="6149975" y="6247398"/>
            <a:ext cx="8018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Sectors</a:t>
            </a:r>
            <a:endParaRPr b="1" i="0" sz="1600" u="none" cap="none" strike="noStrike">
              <a:solidFill>
                <a:schemeClr val="dk1"/>
              </a:solidFill>
              <a:latin typeface="Arial Narrow"/>
              <a:ea typeface="Arial Narrow"/>
              <a:cs typeface="Arial Narrow"/>
              <a:sym typeface="Arial Narrow"/>
            </a:endParaRPr>
          </a:p>
        </p:txBody>
      </p:sp>
      <p:cxnSp>
        <p:nvCxnSpPr>
          <p:cNvPr id="368" name="Google Shape;368;p14"/>
          <p:cNvCxnSpPr/>
          <p:nvPr/>
        </p:nvCxnSpPr>
        <p:spPr>
          <a:xfrm rot="10800000">
            <a:off x="6383338" y="5791200"/>
            <a:ext cx="0" cy="457200"/>
          </a:xfrm>
          <a:prstGeom prst="straightConnector1">
            <a:avLst/>
          </a:prstGeom>
          <a:noFill/>
          <a:ln cap="flat" cmpd="sng" w="12700">
            <a:solidFill>
              <a:schemeClr val="dk1"/>
            </a:solidFill>
            <a:prstDash val="solid"/>
            <a:round/>
            <a:headEnd len="sm" w="sm" type="none"/>
            <a:tailEnd len="med" w="med" type="triangle"/>
          </a:ln>
        </p:spPr>
      </p:cxnSp>
      <p:cxnSp>
        <p:nvCxnSpPr>
          <p:cNvPr id="369" name="Google Shape;369;p14"/>
          <p:cNvCxnSpPr/>
          <p:nvPr/>
        </p:nvCxnSpPr>
        <p:spPr>
          <a:xfrm rot="10800000">
            <a:off x="6840538" y="5791200"/>
            <a:ext cx="0" cy="457200"/>
          </a:xfrm>
          <a:prstGeom prst="straightConnector1">
            <a:avLst/>
          </a:prstGeom>
          <a:noFill/>
          <a:ln cap="flat" cmpd="sng" w="12700">
            <a:solidFill>
              <a:schemeClr val="dk1"/>
            </a:solidFill>
            <a:prstDash val="solid"/>
            <a:round/>
            <a:headEnd len="sm" w="sm" type="none"/>
            <a:tailEnd len="med" w="med" type="triangle"/>
          </a:ln>
        </p:spPr>
      </p:cxnSp>
      <p:sp>
        <p:nvSpPr>
          <p:cNvPr id="370" name="Google Shape;370;p14"/>
          <p:cNvSpPr/>
          <p:nvPr/>
        </p:nvSpPr>
        <p:spPr>
          <a:xfrm>
            <a:off x="4097338" y="4724400"/>
            <a:ext cx="1524000" cy="304800"/>
          </a:xfrm>
          <a:prstGeom prst="rightArrow">
            <a:avLst>
              <a:gd fmla="val 50000" name="adj1"/>
              <a:gd fmla="val 12500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71" name="Google Shape;371;p14"/>
          <p:cNvSpPr txBox="1"/>
          <p:nvPr/>
        </p:nvSpPr>
        <p:spPr>
          <a:xfrm>
            <a:off x="7286625" y="3551823"/>
            <a:ext cx="60555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Gaps</a:t>
            </a:r>
            <a:endParaRPr b="1" i="0" sz="1600" u="none" cap="none" strike="noStrike">
              <a:solidFill>
                <a:schemeClr val="dk1"/>
              </a:solidFill>
              <a:latin typeface="Arial Narrow"/>
              <a:ea typeface="Arial Narrow"/>
              <a:cs typeface="Arial Narrow"/>
              <a:sym typeface="Arial Narrow"/>
            </a:endParaRPr>
          </a:p>
        </p:txBody>
      </p:sp>
      <p:cxnSp>
        <p:nvCxnSpPr>
          <p:cNvPr id="372" name="Google Shape;372;p14"/>
          <p:cNvCxnSpPr/>
          <p:nvPr/>
        </p:nvCxnSpPr>
        <p:spPr>
          <a:xfrm flipH="1">
            <a:off x="7097713" y="3857625"/>
            <a:ext cx="247650" cy="219075"/>
          </a:xfrm>
          <a:prstGeom prst="straightConnector1">
            <a:avLst/>
          </a:prstGeom>
          <a:noFill/>
          <a:ln cap="flat" cmpd="sng" w="12700">
            <a:solidFill>
              <a:schemeClr val="dk1"/>
            </a:solidFill>
            <a:prstDash val="solid"/>
            <a:round/>
            <a:headEnd len="sm" w="sm" type="none"/>
            <a:tailEnd len="med" w="med" type="triangle"/>
          </a:ln>
        </p:spPr>
      </p:cxnSp>
      <p:cxnSp>
        <p:nvCxnSpPr>
          <p:cNvPr id="373" name="Google Shape;373;p14"/>
          <p:cNvCxnSpPr/>
          <p:nvPr/>
        </p:nvCxnSpPr>
        <p:spPr>
          <a:xfrm flipH="1" rot="10800000">
            <a:off x="7421563" y="3905250"/>
            <a:ext cx="190500" cy="514350"/>
          </a:xfrm>
          <a:prstGeom prst="straightConnector1">
            <a:avLst/>
          </a:prstGeom>
          <a:noFill/>
          <a:ln cap="flat" cmpd="sng" w="12700">
            <a:solidFill>
              <a:schemeClr val="dk1"/>
            </a:solidFill>
            <a:prstDash val="solid"/>
            <a:round/>
            <a:headEnd len="med" w="med" type="triangl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 (Multiple-Platter View)</a:t>
            </a:r>
            <a:endParaRPr/>
          </a:p>
        </p:txBody>
      </p:sp>
      <p:sp>
        <p:nvSpPr>
          <p:cNvPr id="379" name="Google Shape;379;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Aligned tracks form a cylinder.</a:t>
            </a:r>
            <a:endParaRPr/>
          </a:p>
        </p:txBody>
      </p:sp>
      <p:cxnSp>
        <p:nvCxnSpPr>
          <p:cNvPr id="380" name="Google Shape;380;p15"/>
          <p:cNvCxnSpPr/>
          <p:nvPr/>
        </p:nvCxnSpPr>
        <p:spPr>
          <a:xfrm flipH="1" rot="10800000">
            <a:off x="2914650" y="35020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381" name="Google Shape;381;p15"/>
          <p:cNvCxnSpPr/>
          <p:nvPr/>
        </p:nvCxnSpPr>
        <p:spPr>
          <a:xfrm flipH="1" rot="10800000">
            <a:off x="2914650" y="40862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2" name="Google Shape;382;p15"/>
          <p:cNvSpPr/>
          <p:nvPr/>
        </p:nvSpPr>
        <p:spPr>
          <a:xfrm>
            <a:off x="4146550" y="4035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83" name="Google Shape;383;p15"/>
          <p:cNvSpPr/>
          <p:nvPr/>
        </p:nvSpPr>
        <p:spPr>
          <a:xfrm>
            <a:off x="3117850" y="38449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384" name="Google Shape;384;p15"/>
          <p:cNvCxnSpPr/>
          <p:nvPr/>
        </p:nvCxnSpPr>
        <p:spPr>
          <a:xfrm flipH="1" rot="10800000">
            <a:off x="2914650" y="29305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5" name="Google Shape;385;p15"/>
          <p:cNvSpPr txBox="1"/>
          <p:nvPr/>
        </p:nvSpPr>
        <p:spPr>
          <a:xfrm>
            <a:off x="1866900" y="25294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0</a:t>
            </a:r>
            <a:endParaRPr b="0" i="0" sz="1400" u="none" cap="none" strike="noStrike">
              <a:solidFill>
                <a:srgbClr val="000000"/>
              </a:solidFill>
              <a:latin typeface="Arial"/>
              <a:ea typeface="Arial"/>
              <a:cs typeface="Arial"/>
              <a:sym typeface="Arial"/>
            </a:endParaRPr>
          </a:p>
        </p:txBody>
      </p:sp>
      <p:sp>
        <p:nvSpPr>
          <p:cNvPr id="386" name="Google Shape;386;p15"/>
          <p:cNvSpPr txBox="1"/>
          <p:nvPr/>
        </p:nvSpPr>
        <p:spPr>
          <a:xfrm>
            <a:off x="1866900" y="28755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1</a:t>
            </a:r>
            <a:endParaRPr b="0" i="0" sz="1400" u="none" cap="none" strike="noStrike">
              <a:solidFill>
                <a:srgbClr val="000000"/>
              </a:solidFill>
              <a:latin typeface="Arial"/>
              <a:ea typeface="Arial"/>
              <a:cs typeface="Arial"/>
              <a:sym typeface="Arial"/>
            </a:endParaRPr>
          </a:p>
        </p:txBody>
      </p:sp>
      <p:sp>
        <p:nvSpPr>
          <p:cNvPr id="387" name="Google Shape;387;p15"/>
          <p:cNvSpPr txBox="1"/>
          <p:nvPr/>
        </p:nvSpPr>
        <p:spPr>
          <a:xfrm>
            <a:off x="1866900" y="31009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2</a:t>
            </a:r>
            <a:endParaRPr b="0" i="0" sz="1400" u="none" cap="none" strike="noStrike">
              <a:solidFill>
                <a:srgbClr val="000000"/>
              </a:solidFill>
              <a:latin typeface="Arial"/>
              <a:ea typeface="Arial"/>
              <a:cs typeface="Arial"/>
              <a:sym typeface="Arial"/>
            </a:endParaRPr>
          </a:p>
        </p:txBody>
      </p:sp>
      <p:sp>
        <p:nvSpPr>
          <p:cNvPr id="388" name="Google Shape;388;p15"/>
          <p:cNvSpPr txBox="1"/>
          <p:nvPr/>
        </p:nvSpPr>
        <p:spPr>
          <a:xfrm>
            <a:off x="1866900" y="34470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3</a:t>
            </a:r>
            <a:endParaRPr b="0" i="0" sz="1400" u="none" cap="none" strike="noStrike">
              <a:solidFill>
                <a:srgbClr val="000000"/>
              </a:solidFill>
              <a:latin typeface="Arial"/>
              <a:ea typeface="Arial"/>
              <a:cs typeface="Arial"/>
              <a:sym typeface="Arial"/>
            </a:endParaRPr>
          </a:p>
        </p:txBody>
      </p:sp>
      <p:sp>
        <p:nvSpPr>
          <p:cNvPr id="389" name="Google Shape;389;p15"/>
          <p:cNvSpPr txBox="1"/>
          <p:nvPr/>
        </p:nvSpPr>
        <p:spPr>
          <a:xfrm>
            <a:off x="1866900" y="36851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4</a:t>
            </a:r>
            <a:endParaRPr b="0" i="0" sz="1400" u="none" cap="none" strike="noStrike">
              <a:solidFill>
                <a:srgbClr val="000000"/>
              </a:solidFill>
              <a:latin typeface="Arial"/>
              <a:ea typeface="Arial"/>
              <a:cs typeface="Arial"/>
              <a:sym typeface="Arial"/>
            </a:endParaRPr>
          </a:p>
        </p:txBody>
      </p:sp>
      <p:sp>
        <p:nvSpPr>
          <p:cNvPr id="390" name="Google Shape;390;p15"/>
          <p:cNvSpPr txBox="1"/>
          <p:nvPr/>
        </p:nvSpPr>
        <p:spPr>
          <a:xfrm>
            <a:off x="1866900" y="40312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5</a:t>
            </a:r>
            <a:endParaRPr b="0" i="0" sz="1400" u="none" cap="none" strike="noStrike">
              <a:solidFill>
                <a:srgbClr val="000000"/>
              </a:solidFill>
              <a:latin typeface="Arial"/>
              <a:ea typeface="Arial"/>
              <a:cs typeface="Arial"/>
              <a:sym typeface="Arial"/>
            </a:endParaRPr>
          </a:p>
        </p:txBody>
      </p:sp>
      <p:cxnSp>
        <p:nvCxnSpPr>
          <p:cNvPr id="391" name="Google Shape;391;p15"/>
          <p:cNvCxnSpPr/>
          <p:nvPr/>
        </p:nvCxnSpPr>
        <p:spPr>
          <a:xfrm>
            <a:off x="2914650" y="38449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92" name="Google Shape;392;p15"/>
          <p:cNvSpPr/>
          <p:nvPr/>
        </p:nvSpPr>
        <p:spPr>
          <a:xfrm>
            <a:off x="3765550" y="39973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3" name="Google Shape;393;p15"/>
          <p:cNvSpPr/>
          <p:nvPr/>
        </p:nvSpPr>
        <p:spPr>
          <a:xfrm>
            <a:off x="4146550" y="34639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4" name="Google Shape;394;p15"/>
          <p:cNvSpPr/>
          <p:nvPr/>
        </p:nvSpPr>
        <p:spPr>
          <a:xfrm>
            <a:off x="3143250" y="32353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5" name="Google Shape;395;p15"/>
          <p:cNvSpPr/>
          <p:nvPr/>
        </p:nvSpPr>
        <p:spPr>
          <a:xfrm>
            <a:off x="3752850" y="34258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6" name="Google Shape;396;p15"/>
          <p:cNvSpPr/>
          <p:nvPr/>
        </p:nvSpPr>
        <p:spPr>
          <a:xfrm>
            <a:off x="4146550" y="2892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7" name="Google Shape;397;p15"/>
          <p:cNvSpPr/>
          <p:nvPr/>
        </p:nvSpPr>
        <p:spPr>
          <a:xfrm>
            <a:off x="3105150" y="26892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8" name="Google Shape;398;p15"/>
          <p:cNvSpPr/>
          <p:nvPr/>
        </p:nvSpPr>
        <p:spPr>
          <a:xfrm>
            <a:off x="3752850" y="28162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9" name="Google Shape;399;p15"/>
          <p:cNvSpPr/>
          <p:nvPr/>
        </p:nvSpPr>
        <p:spPr>
          <a:xfrm>
            <a:off x="4146550" y="22955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400" name="Google Shape;400;p15"/>
          <p:cNvCxnSpPr/>
          <p:nvPr/>
        </p:nvCxnSpPr>
        <p:spPr>
          <a:xfrm>
            <a:off x="2914650" y="26892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1" name="Google Shape;401;p15"/>
          <p:cNvCxnSpPr/>
          <p:nvPr/>
        </p:nvCxnSpPr>
        <p:spPr>
          <a:xfrm>
            <a:off x="2914650" y="32607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2" name="Google Shape;402;p15"/>
          <p:cNvCxnSpPr/>
          <p:nvPr/>
        </p:nvCxnSpPr>
        <p:spPr>
          <a:xfrm>
            <a:off x="3765550" y="2892425"/>
            <a:ext cx="0" cy="1193800"/>
          </a:xfrm>
          <a:prstGeom prst="straightConnector1">
            <a:avLst/>
          </a:prstGeom>
          <a:noFill/>
          <a:ln cap="rnd" cmpd="sng" w="12700">
            <a:solidFill>
              <a:schemeClr val="dk1"/>
            </a:solidFill>
            <a:prstDash val="dot"/>
            <a:round/>
            <a:headEnd len="sm" w="sm" type="none"/>
            <a:tailEnd len="sm" w="sm" type="none"/>
          </a:ln>
        </p:spPr>
      </p:cxnSp>
      <p:cxnSp>
        <p:nvCxnSpPr>
          <p:cNvPr id="403" name="Google Shape;403;p15"/>
          <p:cNvCxnSpPr/>
          <p:nvPr/>
        </p:nvCxnSpPr>
        <p:spPr>
          <a:xfrm>
            <a:off x="4946650" y="2905125"/>
            <a:ext cx="0" cy="1193800"/>
          </a:xfrm>
          <a:prstGeom prst="straightConnector1">
            <a:avLst/>
          </a:prstGeom>
          <a:noFill/>
          <a:ln cap="rnd" cmpd="sng" w="12700">
            <a:solidFill>
              <a:schemeClr val="dk1"/>
            </a:solidFill>
            <a:prstDash val="dot"/>
            <a:round/>
            <a:headEnd len="sm" w="sm" type="none"/>
            <a:tailEnd len="sm" w="sm" type="none"/>
          </a:ln>
        </p:spPr>
      </p:cxnSp>
      <p:sp>
        <p:nvSpPr>
          <p:cNvPr id="404" name="Google Shape;404;p15"/>
          <p:cNvSpPr txBox="1"/>
          <p:nvPr/>
        </p:nvSpPr>
        <p:spPr>
          <a:xfrm>
            <a:off x="4395788" y="1897648"/>
            <a:ext cx="11849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Cylinder </a:t>
            </a:r>
            <a:r>
              <a:rPr b="1" i="1" lang="en-US" sz="1600" u="none" cap="none" strike="noStrike">
                <a:solidFill>
                  <a:schemeClr val="dk1"/>
                </a:solidFill>
                <a:latin typeface="Arial"/>
                <a:ea typeface="Arial"/>
                <a:cs typeface="Arial"/>
                <a:sym typeface="Arial"/>
              </a:rPr>
              <a:t>k</a:t>
            </a:r>
            <a:endParaRPr b="1" i="0" sz="1600" u="none" cap="none" strike="noStrike">
              <a:solidFill>
                <a:schemeClr val="dk1"/>
              </a:solidFill>
              <a:latin typeface="Arial"/>
              <a:ea typeface="Arial"/>
              <a:cs typeface="Arial"/>
              <a:sym typeface="Arial"/>
            </a:endParaRPr>
          </a:p>
        </p:txBody>
      </p:sp>
      <p:cxnSp>
        <p:nvCxnSpPr>
          <p:cNvPr id="405" name="Google Shape;405;p15"/>
          <p:cNvCxnSpPr/>
          <p:nvPr/>
        </p:nvCxnSpPr>
        <p:spPr>
          <a:xfrm flipH="1">
            <a:off x="4768850" y="2295525"/>
            <a:ext cx="177800" cy="520700"/>
          </a:xfrm>
          <a:prstGeom prst="straightConnector1">
            <a:avLst/>
          </a:prstGeom>
          <a:noFill/>
          <a:ln cap="flat" cmpd="sng" w="12700">
            <a:solidFill>
              <a:schemeClr val="dk1"/>
            </a:solidFill>
            <a:prstDash val="solid"/>
            <a:round/>
            <a:headEnd len="sm" w="sm" type="none"/>
            <a:tailEnd len="med" w="med" type="triangle"/>
          </a:ln>
        </p:spPr>
      </p:cxnSp>
      <p:sp>
        <p:nvSpPr>
          <p:cNvPr id="406" name="Google Shape;406;p15"/>
          <p:cNvSpPr txBox="1"/>
          <p:nvPr/>
        </p:nvSpPr>
        <p:spPr>
          <a:xfrm>
            <a:off x="3905250" y="4615448"/>
            <a:ext cx="79240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407" name="Google Shape;407;p15"/>
          <p:cNvSpPr txBox="1"/>
          <p:nvPr/>
        </p:nvSpPr>
        <p:spPr>
          <a:xfrm>
            <a:off x="5529263" y="27231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0</a:t>
            </a:r>
            <a:endParaRPr b="0" i="0" sz="1400" u="none" cap="none" strike="noStrike">
              <a:solidFill>
                <a:srgbClr val="000000"/>
              </a:solidFill>
              <a:latin typeface="Arial"/>
              <a:ea typeface="Arial"/>
              <a:cs typeface="Arial"/>
              <a:sym typeface="Arial"/>
            </a:endParaRPr>
          </a:p>
        </p:txBody>
      </p:sp>
      <p:sp>
        <p:nvSpPr>
          <p:cNvPr id="408" name="Google Shape;408;p15"/>
          <p:cNvSpPr txBox="1"/>
          <p:nvPr/>
        </p:nvSpPr>
        <p:spPr>
          <a:xfrm>
            <a:off x="5529263" y="32819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1</a:t>
            </a:r>
            <a:endParaRPr b="0" i="0" sz="1400" u="none" cap="none" strike="noStrike">
              <a:solidFill>
                <a:srgbClr val="000000"/>
              </a:solidFill>
              <a:latin typeface="Arial"/>
              <a:ea typeface="Arial"/>
              <a:cs typeface="Arial"/>
              <a:sym typeface="Arial"/>
            </a:endParaRPr>
          </a:p>
        </p:txBody>
      </p:sp>
      <p:sp>
        <p:nvSpPr>
          <p:cNvPr id="409" name="Google Shape;409;p15"/>
          <p:cNvSpPr txBox="1"/>
          <p:nvPr/>
        </p:nvSpPr>
        <p:spPr>
          <a:xfrm>
            <a:off x="5529263" y="38915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357018" y="4572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Capacity</a:t>
            </a:r>
            <a:endParaRPr/>
          </a:p>
        </p:txBody>
      </p:sp>
      <p:sp>
        <p:nvSpPr>
          <p:cNvPr id="415" name="Google Shape;415;p1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Capacity</a:t>
            </a:r>
            <a:r>
              <a:rPr lang="en-US"/>
              <a:t>: maximum number of bits that can be stored.</a:t>
            </a:r>
            <a:endParaRPr/>
          </a:p>
          <a:p>
            <a:pPr indent="-285750" lvl="1" marL="742950" rtl="0" algn="l">
              <a:lnSpc>
                <a:spcPct val="100000"/>
              </a:lnSpc>
              <a:spcBef>
                <a:spcPts val="400"/>
              </a:spcBef>
              <a:spcAft>
                <a:spcPts val="0"/>
              </a:spcAft>
              <a:buSzPts val="2200"/>
              <a:buChar char="▪"/>
            </a:pPr>
            <a:r>
              <a:rPr lang="en-US"/>
              <a:t>Vendors express capacity in units of gigabytes (GB),  where</a:t>
            </a:r>
            <a:br>
              <a:rPr lang="en-US"/>
            </a:br>
            <a:r>
              <a:rPr lang="en-US"/>
              <a:t>1 GB = 10</a:t>
            </a:r>
            <a:r>
              <a:rPr baseline="30000" lang="en-US"/>
              <a:t>9</a:t>
            </a:r>
            <a:r>
              <a:rPr lang="en-US"/>
              <a:t> Bytes. </a:t>
            </a:r>
            <a:endParaRPr/>
          </a:p>
          <a:p>
            <a:pPr indent="-342900" lvl="0" marL="342900" rtl="0" algn="l">
              <a:lnSpc>
                <a:spcPct val="100000"/>
              </a:lnSpc>
              <a:spcBef>
                <a:spcPts val="480"/>
              </a:spcBef>
              <a:spcAft>
                <a:spcPts val="0"/>
              </a:spcAft>
              <a:buSzPts val="1440"/>
              <a:buChar char="⬛"/>
            </a:pPr>
            <a:r>
              <a:rPr lang="en-US"/>
              <a:t>Capacity is determined by these technology factors:</a:t>
            </a:r>
            <a:endParaRPr/>
          </a:p>
          <a:p>
            <a:pPr indent="-285750" lvl="1" marL="742950" rtl="0" algn="l">
              <a:lnSpc>
                <a:spcPct val="100000"/>
              </a:lnSpc>
              <a:spcBef>
                <a:spcPts val="400"/>
              </a:spcBef>
              <a:spcAft>
                <a:spcPts val="0"/>
              </a:spcAft>
              <a:buSzPts val="2200"/>
              <a:buChar char="▪"/>
            </a:pPr>
            <a:r>
              <a:rPr lang="en-US">
                <a:solidFill>
                  <a:srgbClr val="FF0000"/>
                </a:solidFill>
              </a:rPr>
              <a:t>Recording density</a:t>
            </a:r>
            <a:r>
              <a:rPr lang="en-US"/>
              <a:t> (bits/in): number of bits that can be squeezed into a 1 inch segment of a track.</a:t>
            </a:r>
            <a:endParaRPr/>
          </a:p>
          <a:p>
            <a:pPr indent="-285750" lvl="1" marL="742950" rtl="0" algn="l">
              <a:lnSpc>
                <a:spcPct val="100000"/>
              </a:lnSpc>
              <a:spcBef>
                <a:spcPts val="400"/>
              </a:spcBef>
              <a:spcAft>
                <a:spcPts val="0"/>
              </a:spcAft>
              <a:buSzPts val="2200"/>
              <a:buChar char="▪"/>
            </a:pPr>
            <a:r>
              <a:rPr lang="en-US">
                <a:solidFill>
                  <a:srgbClr val="FF0000"/>
                </a:solidFill>
              </a:rPr>
              <a:t>Track density </a:t>
            </a:r>
            <a:r>
              <a:rPr lang="en-US"/>
              <a:t>(tracks/in): number of tracks that can be squeezed into a 1 inch radial segment.</a:t>
            </a:r>
            <a:endParaRPr/>
          </a:p>
          <a:p>
            <a:pPr indent="-285750" lvl="1" marL="742950" rtl="0" algn="l">
              <a:lnSpc>
                <a:spcPct val="100000"/>
              </a:lnSpc>
              <a:spcBef>
                <a:spcPts val="400"/>
              </a:spcBef>
              <a:spcAft>
                <a:spcPts val="0"/>
              </a:spcAft>
              <a:buSzPts val="2200"/>
              <a:buChar char="▪"/>
            </a:pPr>
            <a:r>
              <a:rPr lang="en-US">
                <a:solidFill>
                  <a:srgbClr val="FF0000"/>
                </a:solidFill>
              </a:rPr>
              <a:t>Areal density </a:t>
            </a:r>
            <a:r>
              <a:rPr lang="en-US"/>
              <a:t>(bits/in2): product of recording and track density.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Recording zones	</a:t>
            </a:r>
            <a:endParaRPr/>
          </a:p>
        </p:txBody>
      </p:sp>
      <p:sp>
        <p:nvSpPr>
          <p:cNvPr id="421" name="Google Shape;421;p17"/>
          <p:cNvSpPr txBox="1"/>
          <p:nvPr>
            <p:ph idx="1" type="body"/>
          </p:nvPr>
        </p:nvSpPr>
        <p:spPr>
          <a:xfrm>
            <a:off x="396875" y="1362075"/>
            <a:ext cx="4416425" cy="5064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Modern disks partition tracks into disjoint subsets called </a:t>
            </a:r>
            <a:r>
              <a:rPr lang="en-US">
                <a:solidFill>
                  <a:srgbClr val="FF0000"/>
                </a:solidFill>
              </a:rPr>
              <a:t>recording zones</a:t>
            </a:r>
            <a:r>
              <a:rPr lang="en-US"/>
              <a:t>	</a:t>
            </a:r>
            <a:endParaRPr/>
          </a:p>
          <a:p>
            <a:pPr indent="-285750" lvl="1" marL="742950" rtl="0" algn="l">
              <a:lnSpc>
                <a:spcPct val="100000"/>
              </a:lnSpc>
              <a:spcBef>
                <a:spcPts val="400"/>
              </a:spcBef>
              <a:spcAft>
                <a:spcPts val="0"/>
              </a:spcAft>
              <a:buSzPts val="2200"/>
              <a:buChar char="▪"/>
            </a:pPr>
            <a:r>
              <a:rPr lang="en-US"/>
              <a:t>Each track in a zone has the same number of sectors, determined by the circumference of innermost track.</a:t>
            </a:r>
            <a:endParaRPr/>
          </a:p>
          <a:p>
            <a:pPr indent="-285750" lvl="1" marL="742950" rtl="0" algn="l">
              <a:lnSpc>
                <a:spcPct val="100000"/>
              </a:lnSpc>
              <a:spcBef>
                <a:spcPts val="400"/>
              </a:spcBef>
              <a:spcAft>
                <a:spcPts val="0"/>
              </a:spcAft>
              <a:buSzPts val="2200"/>
              <a:buChar char="▪"/>
            </a:pPr>
            <a:r>
              <a:rPr lang="en-US"/>
              <a:t>Each zone has a different number of sectors/track, outer zones have more sectors/track than inner zones.</a:t>
            </a:r>
            <a:endParaRPr/>
          </a:p>
          <a:p>
            <a:pPr indent="-285750" lvl="1" marL="742950" rtl="0" algn="l">
              <a:lnSpc>
                <a:spcPct val="100000"/>
              </a:lnSpc>
              <a:spcBef>
                <a:spcPts val="400"/>
              </a:spcBef>
              <a:spcAft>
                <a:spcPts val="0"/>
              </a:spcAft>
              <a:buSzPts val="2200"/>
              <a:buChar char="▪"/>
            </a:pPr>
            <a:r>
              <a:rPr lang="en-US"/>
              <a:t>So we use </a:t>
            </a:r>
            <a:r>
              <a:rPr b="1" lang="en-US">
                <a:solidFill>
                  <a:srgbClr val="FF0000"/>
                </a:solidFill>
              </a:rPr>
              <a:t>average</a:t>
            </a:r>
            <a:r>
              <a:rPr lang="en-US"/>
              <a:t> number of sectors/track when computing capacity. 		</a:t>
            </a:r>
            <a:endParaRPr/>
          </a:p>
          <a:p>
            <a:pPr indent="0" lvl="0" marL="0" rtl="0" algn="l">
              <a:lnSpc>
                <a:spcPct val="100000"/>
              </a:lnSpc>
              <a:spcBef>
                <a:spcPts val="480"/>
              </a:spcBef>
              <a:spcAft>
                <a:spcPts val="0"/>
              </a:spcAft>
              <a:buSzPts val="1440"/>
              <a:buNone/>
            </a:pPr>
            <a:r>
              <a:t/>
            </a:r>
            <a:endParaRPr/>
          </a:p>
        </p:txBody>
      </p:sp>
      <p:grpSp>
        <p:nvGrpSpPr>
          <p:cNvPr id="422" name="Google Shape;422;p17"/>
          <p:cNvGrpSpPr/>
          <p:nvPr/>
        </p:nvGrpSpPr>
        <p:grpSpPr>
          <a:xfrm>
            <a:off x="5074857" y="2094211"/>
            <a:ext cx="3218243" cy="3152177"/>
            <a:chOff x="761384" y="3629623"/>
            <a:chExt cx="3218243" cy="3152177"/>
          </a:xfrm>
        </p:grpSpPr>
        <p:sp>
          <p:nvSpPr>
            <p:cNvPr id="423" name="Google Shape;423;p17"/>
            <p:cNvSpPr/>
            <p:nvPr/>
          </p:nvSpPr>
          <p:spPr>
            <a:xfrm>
              <a:off x="1121084" y="3981695"/>
              <a:ext cx="2500477" cy="2449529"/>
            </a:xfrm>
            <a:prstGeom prst="ellipse">
              <a:avLst/>
            </a:pr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4" name="Google Shape;424;p17"/>
            <p:cNvSpPr/>
            <p:nvPr/>
          </p:nvSpPr>
          <p:spPr>
            <a:xfrm>
              <a:off x="1497130" y="4350248"/>
              <a:ext cx="1746888" cy="1710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5" name="Google Shape;425;p17"/>
            <p:cNvSpPr/>
            <p:nvPr/>
          </p:nvSpPr>
          <p:spPr>
            <a:xfrm>
              <a:off x="761519" y="3629623"/>
              <a:ext cx="3218108" cy="3152177"/>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6" name="Google Shape;426;p17"/>
            <p:cNvSpPr/>
            <p:nvPr/>
          </p:nvSpPr>
          <p:spPr>
            <a:xfrm>
              <a:off x="1847706" y="4664867"/>
              <a:ext cx="1065211" cy="1042735"/>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Narrow"/>
                  <a:ea typeface="Arial Narrow"/>
                  <a:cs typeface="Arial Narrow"/>
                  <a:sym typeface="Arial Narrow"/>
                </a:rPr>
                <a:t>Spindle</a:t>
              </a:r>
              <a:endParaRPr b="1" i="0" sz="1500" u="none" cap="none" strike="noStrike">
                <a:solidFill>
                  <a:schemeClr val="dk1"/>
                </a:solidFill>
                <a:latin typeface="Arial Narrow"/>
                <a:ea typeface="Arial Narrow"/>
                <a:cs typeface="Arial Narrow"/>
                <a:sym typeface="Arial Narrow"/>
              </a:endParaRPr>
            </a:p>
          </p:txBody>
        </p:sp>
        <p:cxnSp>
          <p:nvCxnSpPr>
            <p:cNvPr id="427" name="Google Shape;427;p17"/>
            <p:cNvCxnSpPr>
              <a:stCxn id="424" idx="0"/>
              <a:endCxn id="426" idx="0"/>
            </p:cNvCxnSpPr>
            <p:nvPr/>
          </p:nvCxnSpPr>
          <p:spPr>
            <a:xfrm>
              <a:off x="2370574" y="4350248"/>
              <a:ext cx="9600" cy="314700"/>
            </a:xfrm>
            <a:prstGeom prst="straightConnector1">
              <a:avLst/>
            </a:prstGeom>
            <a:noFill/>
            <a:ln cap="flat" cmpd="sng" w="25400">
              <a:solidFill>
                <a:schemeClr val="dk1"/>
              </a:solidFill>
              <a:prstDash val="solid"/>
              <a:round/>
              <a:headEnd len="sm" w="sm" type="none"/>
              <a:tailEnd len="sm" w="sm" type="none"/>
            </a:ln>
          </p:spPr>
        </p:cxnSp>
        <p:cxnSp>
          <p:nvCxnSpPr>
            <p:cNvPr id="428" name="Google Shape;428;p17"/>
            <p:cNvCxnSpPr>
              <a:stCxn id="424" idx="7"/>
              <a:endCxn id="426" idx="7"/>
            </p:cNvCxnSpPr>
            <p:nvPr/>
          </p:nvCxnSpPr>
          <p:spPr>
            <a:xfrm flipH="1">
              <a:off x="2756892" y="4600807"/>
              <a:ext cx="231300" cy="2169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7"/>
            <p:cNvCxnSpPr>
              <a:stCxn id="424" idx="6"/>
              <a:endCxn id="426" idx="6"/>
            </p:cNvCxnSpPr>
            <p:nvPr/>
          </p:nvCxnSpPr>
          <p:spPr>
            <a:xfrm rot="10800000">
              <a:off x="2912818" y="5186211"/>
              <a:ext cx="331200" cy="19500"/>
            </a:xfrm>
            <a:prstGeom prst="straightConnector1">
              <a:avLst/>
            </a:prstGeom>
            <a:noFill/>
            <a:ln cap="flat" cmpd="sng" w="25400">
              <a:solidFill>
                <a:schemeClr val="dk1"/>
              </a:solidFill>
              <a:prstDash val="solid"/>
              <a:round/>
              <a:headEnd len="sm" w="sm" type="none"/>
              <a:tailEnd len="sm" w="sm" type="none"/>
            </a:ln>
          </p:spPr>
        </p:cxnSp>
        <p:cxnSp>
          <p:nvCxnSpPr>
            <p:cNvPr id="430" name="Google Shape;430;p17"/>
            <p:cNvCxnSpPr>
              <a:stCxn id="424" idx="5"/>
              <a:endCxn id="426" idx="5"/>
            </p:cNvCxnSpPr>
            <p:nvPr/>
          </p:nvCxnSpPr>
          <p:spPr>
            <a:xfrm rot="10800000">
              <a:off x="2756892" y="5555014"/>
              <a:ext cx="231300" cy="255600"/>
            </a:xfrm>
            <a:prstGeom prst="straightConnector1">
              <a:avLst/>
            </a:prstGeom>
            <a:noFill/>
            <a:ln cap="flat" cmpd="sng" w="25400">
              <a:solidFill>
                <a:schemeClr val="dk1"/>
              </a:solidFill>
              <a:prstDash val="solid"/>
              <a:round/>
              <a:headEnd len="sm" w="sm" type="none"/>
              <a:tailEnd len="sm" w="sm" type="none"/>
            </a:ln>
          </p:spPr>
        </p:cxnSp>
        <p:cxnSp>
          <p:nvCxnSpPr>
            <p:cNvPr id="431" name="Google Shape;431;p17"/>
            <p:cNvCxnSpPr>
              <a:stCxn id="424" idx="4"/>
              <a:endCxn id="426" idx="4"/>
            </p:cNvCxnSpPr>
            <p:nvPr/>
          </p:nvCxnSpPr>
          <p:spPr>
            <a:xfrm flipH="1" rot="10800000">
              <a:off x="2370574" y="5707473"/>
              <a:ext cx="9600" cy="353700"/>
            </a:xfrm>
            <a:prstGeom prst="straightConnector1">
              <a:avLst/>
            </a:prstGeom>
            <a:noFill/>
            <a:ln cap="flat" cmpd="sng" w="25400">
              <a:solidFill>
                <a:schemeClr val="dk1"/>
              </a:solidFill>
              <a:prstDash val="solid"/>
              <a:round/>
              <a:headEnd len="sm" w="sm" type="none"/>
              <a:tailEnd len="sm" w="sm" type="none"/>
            </a:ln>
          </p:spPr>
        </p:cxnSp>
        <p:cxnSp>
          <p:nvCxnSpPr>
            <p:cNvPr id="432" name="Google Shape;432;p17"/>
            <p:cNvCxnSpPr>
              <a:stCxn id="426" idx="3"/>
              <a:endCxn id="424" idx="3"/>
            </p:cNvCxnSpPr>
            <p:nvPr/>
          </p:nvCxnSpPr>
          <p:spPr>
            <a:xfrm flipH="1">
              <a:off x="1752903" y="5554897"/>
              <a:ext cx="250800" cy="255600"/>
            </a:xfrm>
            <a:prstGeom prst="straightConnector1">
              <a:avLst/>
            </a:prstGeom>
            <a:noFill/>
            <a:ln cap="flat" cmpd="sng" w="25400">
              <a:solidFill>
                <a:schemeClr val="dk1"/>
              </a:solidFill>
              <a:prstDash val="solid"/>
              <a:round/>
              <a:headEnd len="sm" w="sm" type="none"/>
              <a:tailEnd len="sm" w="sm" type="none"/>
            </a:ln>
          </p:spPr>
        </p:cxnSp>
        <p:cxnSp>
          <p:nvCxnSpPr>
            <p:cNvPr id="433" name="Google Shape;433;p17"/>
            <p:cNvCxnSpPr>
              <a:stCxn id="426" idx="2"/>
              <a:endCxn id="424" idx="2"/>
            </p:cNvCxnSpPr>
            <p:nvPr/>
          </p:nvCxnSpPr>
          <p:spPr>
            <a:xfrm flipH="1">
              <a:off x="1497006" y="5186235"/>
              <a:ext cx="350700" cy="19500"/>
            </a:xfrm>
            <a:prstGeom prst="straightConnector1">
              <a:avLst/>
            </a:prstGeom>
            <a:noFill/>
            <a:ln cap="flat" cmpd="sng" w="25400">
              <a:solidFill>
                <a:schemeClr val="dk1"/>
              </a:solidFill>
              <a:prstDash val="solid"/>
              <a:round/>
              <a:headEnd len="sm" w="sm" type="none"/>
              <a:tailEnd len="sm" w="sm" type="none"/>
            </a:ln>
          </p:spPr>
        </p:cxnSp>
        <p:cxnSp>
          <p:nvCxnSpPr>
            <p:cNvPr id="434" name="Google Shape;434;p17"/>
            <p:cNvCxnSpPr>
              <a:stCxn id="424" idx="1"/>
              <a:endCxn id="426" idx="1"/>
            </p:cNvCxnSpPr>
            <p:nvPr/>
          </p:nvCxnSpPr>
          <p:spPr>
            <a:xfrm>
              <a:off x="1752956" y="4600807"/>
              <a:ext cx="250800" cy="216900"/>
            </a:xfrm>
            <a:prstGeom prst="straightConnector1">
              <a:avLst/>
            </a:prstGeom>
            <a:noFill/>
            <a:ln cap="flat" cmpd="sng" w="25400">
              <a:solidFill>
                <a:schemeClr val="dk1"/>
              </a:solidFill>
              <a:prstDash val="solid"/>
              <a:round/>
              <a:headEnd len="sm" w="sm" type="none"/>
              <a:tailEnd len="sm" w="sm" type="none"/>
            </a:ln>
          </p:spPr>
        </p:cxnSp>
        <p:sp>
          <p:nvSpPr>
            <p:cNvPr id="435" name="Google Shape;435;p17"/>
            <p:cNvSpPr txBox="1"/>
            <p:nvPr/>
          </p:nvSpPr>
          <p:spPr>
            <a:xfrm rot="-5400000">
              <a:off x="2163800" y="3981401"/>
              <a:ext cx="25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436" name="Google Shape;436;p17"/>
            <p:cNvCxnSpPr>
              <a:stCxn id="425" idx="0"/>
              <a:endCxn id="423" idx="0"/>
            </p:cNvCxnSpPr>
            <p:nvPr/>
          </p:nvCxnSpPr>
          <p:spPr>
            <a:xfrm>
              <a:off x="2370573" y="3629623"/>
              <a:ext cx="600" cy="352200"/>
            </a:xfrm>
            <a:prstGeom prst="straightConnector1">
              <a:avLst/>
            </a:prstGeom>
            <a:noFill/>
            <a:ln cap="flat" cmpd="sng" w="25400">
              <a:solidFill>
                <a:schemeClr val="dk1"/>
              </a:solidFill>
              <a:prstDash val="solid"/>
              <a:round/>
              <a:headEnd len="sm" w="sm" type="none"/>
              <a:tailEnd len="sm" w="sm" type="none"/>
            </a:ln>
          </p:spPr>
        </p:cxnSp>
        <p:cxnSp>
          <p:nvCxnSpPr>
            <p:cNvPr id="437" name="Google Shape;437;p17"/>
            <p:cNvCxnSpPr>
              <a:stCxn id="425" idx="6"/>
              <a:endCxn id="423" idx="6"/>
            </p:cNvCxnSpPr>
            <p:nvPr/>
          </p:nvCxnSpPr>
          <p:spPr>
            <a:xfrm flipH="1">
              <a:off x="3621427" y="5205712"/>
              <a:ext cx="358200" cy="600"/>
            </a:xfrm>
            <a:prstGeom prst="straightConnector1">
              <a:avLst/>
            </a:prstGeom>
            <a:noFill/>
            <a:ln cap="flat" cmpd="sng" w="25400">
              <a:solidFill>
                <a:schemeClr val="dk1"/>
              </a:solidFill>
              <a:prstDash val="solid"/>
              <a:round/>
              <a:headEnd len="sm" w="sm" type="none"/>
              <a:tailEnd len="sm" w="sm" type="none"/>
            </a:ln>
          </p:spPr>
        </p:cxnSp>
        <p:cxnSp>
          <p:nvCxnSpPr>
            <p:cNvPr id="438" name="Google Shape;438;p17"/>
            <p:cNvCxnSpPr>
              <a:stCxn id="425" idx="7"/>
              <a:endCxn id="423" idx="7"/>
            </p:cNvCxnSpPr>
            <p:nvPr/>
          </p:nvCxnSpPr>
          <p:spPr>
            <a:xfrm flipH="1">
              <a:off x="3255446" y="4091249"/>
              <a:ext cx="252900" cy="249300"/>
            </a:xfrm>
            <a:prstGeom prst="straightConnector1">
              <a:avLst/>
            </a:prstGeom>
            <a:noFill/>
            <a:ln cap="flat" cmpd="sng" w="25400">
              <a:solidFill>
                <a:schemeClr val="dk1"/>
              </a:solidFill>
              <a:prstDash val="solid"/>
              <a:round/>
              <a:headEnd len="sm" w="sm" type="none"/>
              <a:tailEnd len="sm" w="sm" type="none"/>
            </a:ln>
          </p:spPr>
        </p:cxnSp>
        <p:cxnSp>
          <p:nvCxnSpPr>
            <p:cNvPr id="439" name="Google Shape;439;p17"/>
            <p:cNvCxnSpPr>
              <a:stCxn id="425" idx="5"/>
              <a:endCxn id="423" idx="5"/>
            </p:cNvCxnSpPr>
            <p:nvPr/>
          </p:nvCxnSpPr>
          <p:spPr>
            <a:xfrm rot="10800000">
              <a:off x="3255446" y="6072374"/>
              <a:ext cx="252900" cy="247800"/>
            </a:xfrm>
            <a:prstGeom prst="straightConnector1">
              <a:avLst/>
            </a:prstGeom>
            <a:noFill/>
            <a:ln cap="flat" cmpd="sng" w="25400">
              <a:solidFill>
                <a:schemeClr val="dk1"/>
              </a:solidFill>
              <a:prstDash val="solid"/>
              <a:round/>
              <a:headEnd len="sm" w="sm" type="none"/>
              <a:tailEnd len="sm" w="sm" type="none"/>
            </a:ln>
          </p:spPr>
        </p:cxnSp>
        <p:cxnSp>
          <p:nvCxnSpPr>
            <p:cNvPr id="440" name="Google Shape;440;p17"/>
            <p:cNvCxnSpPr>
              <a:stCxn id="425" idx="4"/>
              <a:endCxn id="423" idx="4"/>
            </p:cNvCxnSpPr>
            <p:nvPr/>
          </p:nvCxnSpPr>
          <p:spPr>
            <a:xfrm flipH="1" rot="10800000">
              <a:off x="2370573" y="6431100"/>
              <a:ext cx="600" cy="350700"/>
            </a:xfrm>
            <a:prstGeom prst="straightConnector1">
              <a:avLst/>
            </a:prstGeom>
            <a:noFill/>
            <a:ln cap="flat" cmpd="sng" w="25400">
              <a:solidFill>
                <a:schemeClr val="dk1"/>
              </a:solidFill>
              <a:prstDash val="solid"/>
              <a:round/>
              <a:headEnd len="sm" w="sm" type="none"/>
              <a:tailEnd len="sm" w="sm" type="none"/>
            </a:ln>
          </p:spPr>
        </p:cxnSp>
        <p:cxnSp>
          <p:nvCxnSpPr>
            <p:cNvPr id="441" name="Google Shape;441;p17"/>
            <p:cNvCxnSpPr>
              <a:stCxn id="423" idx="3"/>
              <a:endCxn id="425" idx="3"/>
            </p:cNvCxnSpPr>
            <p:nvPr/>
          </p:nvCxnSpPr>
          <p:spPr>
            <a:xfrm flipH="1">
              <a:off x="1232870" y="6072499"/>
              <a:ext cx="254400" cy="247800"/>
            </a:xfrm>
            <a:prstGeom prst="straightConnector1">
              <a:avLst/>
            </a:prstGeom>
            <a:noFill/>
            <a:ln cap="flat" cmpd="sng" w="25400">
              <a:solidFill>
                <a:schemeClr val="dk1"/>
              </a:solidFill>
              <a:prstDash val="solid"/>
              <a:round/>
              <a:headEnd len="sm" w="sm" type="none"/>
              <a:tailEnd len="sm" w="sm" type="none"/>
            </a:ln>
          </p:spPr>
        </p:cxnSp>
        <p:cxnSp>
          <p:nvCxnSpPr>
            <p:cNvPr id="442" name="Google Shape;442;p17"/>
            <p:cNvCxnSpPr>
              <a:stCxn id="423" idx="2"/>
              <a:endCxn id="425" idx="2"/>
            </p:cNvCxnSpPr>
            <p:nvPr/>
          </p:nvCxnSpPr>
          <p:spPr>
            <a:xfrm rot="10800000">
              <a:off x="761384" y="5205860"/>
              <a:ext cx="359700" cy="600"/>
            </a:xfrm>
            <a:prstGeom prst="straightConnector1">
              <a:avLst/>
            </a:prstGeom>
            <a:noFill/>
            <a:ln cap="flat" cmpd="sng" w="25400">
              <a:solidFill>
                <a:schemeClr val="dk1"/>
              </a:solidFill>
              <a:prstDash val="solid"/>
              <a:round/>
              <a:headEnd len="sm" w="sm" type="none"/>
              <a:tailEnd len="sm" w="sm" type="none"/>
            </a:ln>
          </p:spPr>
        </p:cxnSp>
        <p:cxnSp>
          <p:nvCxnSpPr>
            <p:cNvPr id="443" name="Google Shape;443;p17"/>
            <p:cNvCxnSpPr>
              <a:stCxn id="425" idx="1"/>
              <a:endCxn id="423" idx="1"/>
            </p:cNvCxnSpPr>
            <p:nvPr/>
          </p:nvCxnSpPr>
          <p:spPr>
            <a:xfrm>
              <a:off x="1232800" y="4091249"/>
              <a:ext cx="254400" cy="249300"/>
            </a:xfrm>
            <a:prstGeom prst="straightConnector1">
              <a:avLst/>
            </a:prstGeom>
            <a:noFill/>
            <a:ln cap="flat" cmpd="sng" w="25400">
              <a:solidFill>
                <a:schemeClr val="dk1"/>
              </a:solidFill>
              <a:prstDash val="solid"/>
              <a:round/>
              <a:headEnd len="sm" w="sm" type="none"/>
              <a:tailEnd len="sm" w="sm" type="none"/>
            </a:ln>
          </p:spPr>
        </p:cxnSp>
        <p:cxnSp>
          <p:nvCxnSpPr>
            <p:cNvPr id="444" name="Google Shape;444;p17"/>
            <p:cNvCxnSpPr/>
            <p:nvPr/>
          </p:nvCxnSpPr>
          <p:spPr>
            <a:xfrm flipH="1">
              <a:off x="2836334" y="3733800"/>
              <a:ext cx="151858" cy="357449"/>
            </a:xfrm>
            <a:prstGeom prst="straightConnector1">
              <a:avLst/>
            </a:prstGeom>
            <a:noFill/>
            <a:ln cap="flat" cmpd="sng" w="25400">
              <a:solidFill>
                <a:schemeClr val="dk1"/>
              </a:solidFill>
              <a:prstDash val="solid"/>
              <a:round/>
              <a:headEnd len="sm" w="sm" type="none"/>
              <a:tailEnd len="sm" w="sm" type="none"/>
            </a:ln>
          </p:spPr>
        </p:cxnSp>
        <p:cxnSp>
          <p:nvCxnSpPr>
            <p:cNvPr id="445" name="Google Shape;445;p17"/>
            <p:cNvCxnSpPr/>
            <p:nvPr/>
          </p:nvCxnSpPr>
          <p:spPr>
            <a:xfrm flipH="1" rot="10800000">
              <a:off x="3508346" y="4600807"/>
              <a:ext cx="335521" cy="140526"/>
            </a:xfrm>
            <a:prstGeom prst="straightConnector1">
              <a:avLst/>
            </a:prstGeom>
            <a:noFill/>
            <a:ln cap="flat" cmpd="sng" w="25400">
              <a:solidFill>
                <a:schemeClr val="dk1"/>
              </a:solidFill>
              <a:prstDash val="solid"/>
              <a:round/>
              <a:headEnd len="sm" w="sm" type="none"/>
              <a:tailEnd len="sm" w="sm" type="none"/>
            </a:ln>
          </p:spPr>
        </p:cxnSp>
        <p:cxnSp>
          <p:nvCxnSpPr>
            <p:cNvPr id="446" name="Google Shape;446;p17"/>
            <p:cNvCxnSpPr/>
            <p:nvPr/>
          </p:nvCxnSpPr>
          <p:spPr>
            <a:xfrm>
              <a:off x="3508346" y="5647267"/>
              <a:ext cx="335521" cy="163347"/>
            </a:xfrm>
            <a:prstGeom prst="straightConnector1">
              <a:avLst/>
            </a:prstGeom>
            <a:noFill/>
            <a:ln cap="flat" cmpd="sng" w="25400">
              <a:solidFill>
                <a:schemeClr val="dk1"/>
              </a:solidFill>
              <a:prstDash val="solid"/>
              <a:round/>
              <a:headEnd len="sm" w="sm" type="none"/>
              <a:tailEnd len="sm" w="sm" type="none"/>
            </a:ln>
          </p:spPr>
        </p:cxnSp>
        <p:cxnSp>
          <p:nvCxnSpPr>
            <p:cNvPr id="447" name="Google Shape;447;p17"/>
            <p:cNvCxnSpPr/>
            <p:nvPr/>
          </p:nvCxnSpPr>
          <p:spPr>
            <a:xfrm>
              <a:off x="2912917" y="6320174"/>
              <a:ext cx="152016" cy="292293"/>
            </a:xfrm>
            <a:prstGeom prst="straightConnector1">
              <a:avLst/>
            </a:prstGeom>
            <a:noFill/>
            <a:ln cap="flat" cmpd="sng" w="25400">
              <a:solidFill>
                <a:schemeClr val="dk1"/>
              </a:solidFill>
              <a:prstDash val="solid"/>
              <a:round/>
              <a:headEnd len="sm" w="sm" type="none"/>
              <a:tailEnd len="sm" w="sm" type="none"/>
            </a:ln>
          </p:spPr>
        </p:cxnSp>
        <p:cxnSp>
          <p:nvCxnSpPr>
            <p:cNvPr id="448" name="Google Shape;448;p17"/>
            <p:cNvCxnSpPr/>
            <p:nvPr/>
          </p:nvCxnSpPr>
          <p:spPr>
            <a:xfrm flipH="1">
              <a:off x="1727555" y="6345575"/>
              <a:ext cx="177444" cy="292293"/>
            </a:xfrm>
            <a:prstGeom prst="straightConnector1">
              <a:avLst/>
            </a:prstGeom>
            <a:noFill/>
            <a:ln cap="flat" cmpd="sng" w="25400">
              <a:solidFill>
                <a:schemeClr val="dk1"/>
              </a:solidFill>
              <a:prstDash val="solid"/>
              <a:round/>
              <a:headEnd len="sm" w="sm" type="none"/>
              <a:tailEnd len="sm" w="sm" type="none"/>
            </a:ln>
          </p:spPr>
        </p:cxnSp>
        <p:cxnSp>
          <p:nvCxnSpPr>
            <p:cNvPr id="449" name="Google Shape;449;p17"/>
            <p:cNvCxnSpPr/>
            <p:nvPr/>
          </p:nvCxnSpPr>
          <p:spPr>
            <a:xfrm flipH="1" rot="10800000">
              <a:off x="872067" y="5707602"/>
              <a:ext cx="360733" cy="103012"/>
            </a:xfrm>
            <a:prstGeom prst="straightConnector1">
              <a:avLst/>
            </a:prstGeom>
            <a:noFill/>
            <a:ln cap="flat" cmpd="sng" w="25400">
              <a:solidFill>
                <a:schemeClr val="dk1"/>
              </a:solidFill>
              <a:prstDash val="solid"/>
              <a:round/>
              <a:headEnd len="sm" w="sm" type="none"/>
              <a:tailEnd len="sm" w="sm" type="none"/>
            </a:ln>
          </p:spPr>
        </p:cxnSp>
        <p:cxnSp>
          <p:nvCxnSpPr>
            <p:cNvPr id="450" name="Google Shape;450;p17"/>
            <p:cNvCxnSpPr/>
            <p:nvPr/>
          </p:nvCxnSpPr>
          <p:spPr>
            <a:xfrm>
              <a:off x="872067" y="4600807"/>
              <a:ext cx="360733" cy="140526"/>
            </a:xfrm>
            <a:prstGeom prst="straightConnector1">
              <a:avLst/>
            </a:prstGeom>
            <a:noFill/>
            <a:ln cap="flat" cmpd="sng" w="25400">
              <a:solidFill>
                <a:schemeClr val="dk1"/>
              </a:solidFill>
              <a:prstDash val="solid"/>
              <a:round/>
              <a:headEnd len="sm" w="sm" type="none"/>
              <a:tailEnd len="sm" w="sm" type="none"/>
            </a:ln>
          </p:spPr>
        </p:cxnSp>
        <p:cxnSp>
          <p:nvCxnSpPr>
            <p:cNvPr id="451" name="Google Shape;451;p17"/>
            <p:cNvCxnSpPr/>
            <p:nvPr/>
          </p:nvCxnSpPr>
          <p:spPr>
            <a:xfrm>
              <a:off x="1727555" y="3733800"/>
              <a:ext cx="177444" cy="294423"/>
            </a:xfrm>
            <a:prstGeom prst="straightConnector1">
              <a:avLst/>
            </a:prstGeom>
            <a:noFill/>
            <a:ln cap="flat" cmpd="sng" w="25400">
              <a:solidFill>
                <a:schemeClr val="dk1"/>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 Computing Disk Capacity</a:t>
            </a:r>
            <a:endParaRPr/>
          </a:p>
        </p:txBody>
      </p:sp>
      <p:sp>
        <p:nvSpPr>
          <p:cNvPr id="457" name="Google Shape;457;p1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Capacity =  (# bytes/sector) x (avg. # sectors/track) x</a:t>
            </a:r>
            <a:endParaRPr sz="2000"/>
          </a:p>
          <a:p>
            <a:pPr indent="-342900" lvl="0" marL="342900" rtl="0" algn="l">
              <a:lnSpc>
                <a:spcPct val="100000"/>
              </a:lnSpc>
              <a:spcBef>
                <a:spcPts val="400"/>
              </a:spcBef>
              <a:spcAft>
                <a:spcPts val="0"/>
              </a:spcAft>
              <a:buSzPts val="1200"/>
              <a:buNone/>
            </a:pPr>
            <a:r>
              <a:rPr lang="en-US" sz="2000"/>
              <a:t>		    (# tracks/surface) x (# surfaces/platter) x</a:t>
            </a:r>
            <a:endParaRPr sz="2000"/>
          </a:p>
          <a:p>
            <a:pPr indent="-342900" lvl="0" marL="342900" rtl="0" algn="l">
              <a:lnSpc>
                <a:spcPct val="100000"/>
              </a:lnSpc>
              <a:spcBef>
                <a:spcPts val="400"/>
              </a:spcBef>
              <a:spcAft>
                <a:spcPts val="0"/>
              </a:spcAft>
              <a:buSzPts val="1200"/>
              <a:buNone/>
            </a:pPr>
            <a:r>
              <a:rPr lang="en-US" sz="2000"/>
              <a:t>  		    (# platters/disk)</a:t>
            </a:r>
            <a:endParaRPr/>
          </a:p>
          <a:p>
            <a:pPr indent="-342900" lvl="0" marL="342900" rtl="0" algn="l">
              <a:lnSpc>
                <a:spcPct val="100000"/>
              </a:lnSpc>
              <a:spcBef>
                <a:spcPts val="400"/>
              </a:spcBef>
              <a:spcAft>
                <a:spcPts val="0"/>
              </a:spcAft>
              <a:buSzPts val="1200"/>
              <a:buNone/>
            </a:pPr>
            <a:r>
              <a:rPr lang="en-US" sz="2000"/>
              <a:t>Example:</a:t>
            </a:r>
            <a:endParaRPr/>
          </a:p>
          <a:p>
            <a:pPr indent="-285750" lvl="1" marL="742950" rtl="0" algn="l">
              <a:lnSpc>
                <a:spcPct val="100000"/>
              </a:lnSpc>
              <a:spcBef>
                <a:spcPts val="360"/>
              </a:spcBef>
              <a:spcAft>
                <a:spcPts val="0"/>
              </a:spcAft>
              <a:buSzPts val="1980"/>
              <a:buChar char="▪"/>
            </a:pPr>
            <a:r>
              <a:rPr lang="en-US" sz="1800"/>
              <a:t>512 bytes/sector</a:t>
            </a:r>
            <a:endParaRPr/>
          </a:p>
          <a:p>
            <a:pPr indent="-285750" lvl="1" marL="742950" rtl="0" algn="l">
              <a:lnSpc>
                <a:spcPct val="100000"/>
              </a:lnSpc>
              <a:spcBef>
                <a:spcPts val="360"/>
              </a:spcBef>
              <a:spcAft>
                <a:spcPts val="0"/>
              </a:spcAft>
              <a:buSzPts val="1980"/>
              <a:buChar char="▪"/>
            </a:pPr>
            <a:r>
              <a:rPr lang="en-US" sz="1800"/>
              <a:t>300 sectors/track (on average)</a:t>
            </a:r>
            <a:endParaRPr/>
          </a:p>
          <a:p>
            <a:pPr indent="-285750" lvl="1" marL="742950" rtl="0" algn="l">
              <a:lnSpc>
                <a:spcPct val="100000"/>
              </a:lnSpc>
              <a:spcBef>
                <a:spcPts val="360"/>
              </a:spcBef>
              <a:spcAft>
                <a:spcPts val="0"/>
              </a:spcAft>
              <a:buSzPts val="1980"/>
              <a:buChar char="▪"/>
            </a:pPr>
            <a:r>
              <a:rPr lang="en-US" sz="1800"/>
              <a:t>20,000 tracks/surface</a:t>
            </a:r>
            <a:endParaRPr/>
          </a:p>
          <a:p>
            <a:pPr indent="-285750" lvl="1" marL="742950" rtl="0" algn="l">
              <a:lnSpc>
                <a:spcPct val="100000"/>
              </a:lnSpc>
              <a:spcBef>
                <a:spcPts val="360"/>
              </a:spcBef>
              <a:spcAft>
                <a:spcPts val="0"/>
              </a:spcAft>
              <a:buSzPts val="1980"/>
              <a:buChar char="▪"/>
            </a:pPr>
            <a:r>
              <a:rPr lang="en-US" sz="1800"/>
              <a:t>2 surfaces/platter</a:t>
            </a:r>
            <a:endParaRPr/>
          </a:p>
          <a:p>
            <a:pPr indent="-285750" lvl="1" marL="742950" rtl="0" algn="l">
              <a:lnSpc>
                <a:spcPct val="100000"/>
              </a:lnSpc>
              <a:spcBef>
                <a:spcPts val="360"/>
              </a:spcBef>
              <a:spcAft>
                <a:spcPts val="0"/>
              </a:spcAft>
              <a:buSzPts val="1980"/>
              <a:buChar char="▪"/>
            </a:pPr>
            <a:r>
              <a:rPr lang="en-US" sz="1800"/>
              <a:t>5 platters/disk</a:t>
            </a:r>
            <a:endParaRPr/>
          </a:p>
          <a:p>
            <a:pPr indent="-160019" lvl="1" marL="742950" rtl="0" algn="l">
              <a:lnSpc>
                <a:spcPct val="100000"/>
              </a:lnSpc>
              <a:spcBef>
                <a:spcPts val="360"/>
              </a:spcBef>
              <a:spcAft>
                <a:spcPts val="0"/>
              </a:spcAft>
              <a:buSzPts val="1980"/>
              <a:buNone/>
            </a:pPr>
            <a:r>
              <a:t/>
            </a:r>
            <a:endParaRPr sz="1800"/>
          </a:p>
          <a:p>
            <a:pPr indent="-342900" lvl="0" marL="342900" rtl="0" algn="l">
              <a:lnSpc>
                <a:spcPct val="100000"/>
              </a:lnSpc>
              <a:spcBef>
                <a:spcPts val="400"/>
              </a:spcBef>
              <a:spcAft>
                <a:spcPts val="0"/>
              </a:spcAft>
              <a:buSzPts val="1200"/>
              <a:buNone/>
            </a:pPr>
            <a:r>
              <a:rPr lang="en-US" sz="2000"/>
              <a:t>Capacity = 512 x 300 x 20000 x 2 x 5</a:t>
            </a:r>
            <a:endParaRPr/>
          </a:p>
          <a:p>
            <a:pPr indent="-342900" lvl="0" marL="342900" rtl="0" algn="l">
              <a:lnSpc>
                <a:spcPct val="100000"/>
              </a:lnSpc>
              <a:spcBef>
                <a:spcPts val="400"/>
              </a:spcBef>
              <a:spcAft>
                <a:spcPts val="0"/>
              </a:spcAft>
              <a:buSzPts val="1200"/>
              <a:buNone/>
            </a:pPr>
            <a:r>
              <a:rPr lang="en-US" sz="2000"/>
              <a:t>		 = 30,720,000,000</a:t>
            </a:r>
            <a:endParaRPr/>
          </a:p>
          <a:p>
            <a:pPr indent="-342900" lvl="0" marL="342900" rtl="0" algn="l">
              <a:lnSpc>
                <a:spcPct val="100000"/>
              </a:lnSpc>
              <a:spcBef>
                <a:spcPts val="400"/>
              </a:spcBef>
              <a:spcAft>
                <a:spcPts val="0"/>
              </a:spcAft>
              <a:buSzPts val="1200"/>
              <a:buNone/>
            </a:pPr>
            <a:r>
              <a:rPr lang="en-US" sz="2000"/>
              <a:t>                = 30.72 GB </a:t>
            </a:r>
            <a:endParaRPr/>
          </a:p>
          <a:p>
            <a:pPr indent="-160019" lvl="1" marL="742950" rtl="0" algn="l">
              <a:lnSpc>
                <a:spcPct val="100000"/>
              </a:lnSpc>
              <a:spcBef>
                <a:spcPts val="360"/>
              </a:spcBef>
              <a:spcAft>
                <a:spcPts val="0"/>
              </a:spcAft>
              <a:buSzPts val="198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(Single-Platter View)</a:t>
            </a:r>
            <a:endParaRPr/>
          </a:p>
        </p:txBody>
      </p:sp>
      <p:sp>
        <p:nvSpPr>
          <p:cNvPr id="463" name="Google Shape;463;p19"/>
          <p:cNvSpPr/>
          <p:nvPr/>
        </p:nvSpPr>
        <p:spPr>
          <a:xfrm>
            <a:off x="2962275" y="2722563"/>
            <a:ext cx="1851025" cy="1812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4" name="Google Shape;464;p19"/>
          <p:cNvSpPr/>
          <p:nvPr/>
        </p:nvSpPr>
        <p:spPr>
          <a:xfrm>
            <a:off x="1992313" y="1773238"/>
            <a:ext cx="3790950" cy="371316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5" name="Google Shape;465;p19"/>
          <p:cNvSpPr/>
          <p:nvPr/>
        </p:nvSpPr>
        <p:spPr>
          <a:xfrm>
            <a:off x="2182813" y="19589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6" name="Google Shape;466;p19"/>
          <p:cNvSpPr/>
          <p:nvPr/>
        </p:nvSpPr>
        <p:spPr>
          <a:xfrm>
            <a:off x="2373313" y="2144713"/>
            <a:ext cx="3030537"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7" name="Google Shape;467;p19"/>
          <p:cNvSpPr/>
          <p:nvPr/>
        </p:nvSpPr>
        <p:spPr>
          <a:xfrm>
            <a:off x="2563813" y="2332038"/>
            <a:ext cx="2649537" cy="25955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8" name="Google Shape;468;p19"/>
          <p:cNvSpPr/>
          <p:nvPr/>
        </p:nvSpPr>
        <p:spPr>
          <a:xfrm>
            <a:off x="2752725" y="2517775"/>
            <a:ext cx="2270125" cy="2222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9" name="Google Shape;469;p19"/>
          <p:cNvSpPr/>
          <p:nvPr/>
        </p:nvSpPr>
        <p:spPr>
          <a:xfrm>
            <a:off x="3133725" y="2890838"/>
            <a:ext cx="1508125" cy="14779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0" name="Google Shape;470;p19"/>
          <p:cNvSpPr/>
          <p:nvPr/>
        </p:nvSpPr>
        <p:spPr>
          <a:xfrm rot="-1879939">
            <a:off x="1814513" y="2114550"/>
            <a:ext cx="1231900" cy="508000"/>
          </a:xfrm>
          <a:custGeom>
            <a:rect b="b" l="l" r="r" t="t"/>
            <a:pathLst>
              <a:path extrusionOk="0" fill="none" h="21600" w="19775">
                <a:moveTo>
                  <a:pt x="0" y="12910"/>
                </a:moveTo>
                <a:cubicBezTo>
                  <a:pt x="3443" y="5073"/>
                  <a:pt x="11190" y="9"/>
                  <a:pt x="19750" y="0"/>
                </a:cubicBezTo>
              </a:path>
              <a:path extrusionOk="0" h="21600" w="19775">
                <a:moveTo>
                  <a:pt x="0" y="12910"/>
                </a:moveTo>
                <a:cubicBezTo>
                  <a:pt x="3443" y="5073"/>
                  <a:pt x="11190" y="9"/>
                  <a:pt x="19750" y="0"/>
                </a:cubicBezTo>
                <a:lnTo>
                  <a:pt x="19775"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1" name="Google Shape;471;p19"/>
          <p:cNvSpPr/>
          <p:nvPr/>
        </p:nvSpPr>
        <p:spPr>
          <a:xfrm>
            <a:off x="457200" y="1647825"/>
            <a:ext cx="1735138" cy="1066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disk surface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spins at a fixed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rotational rate</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nvGrpSpPr>
          <p:cNvPr id="473" name="Google Shape;473;p19"/>
          <p:cNvGrpSpPr/>
          <p:nvPr/>
        </p:nvGrpSpPr>
        <p:grpSpPr>
          <a:xfrm>
            <a:off x="4042671" y="1787525"/>
            <a:ext cx="4491729" cy="3629025"/>
            <a:chOff x="2547" y="1126"/>
            <a:chExt cx="2829" cy="2286"/>
          </a:xfrm>
        </p:grpSpPr>
        <p:grpSp>
          <p:nvGrpSpPr>
            <p:cNvPr id="474" name="Google Shape;474;p19"/>
            <p:cNvGrpSpPr/>
            <p:nvPr/>
          </p:nvGrpSpPr>
          <p:grpSpPr>
            <a:xfrm>
              <a:off x="2547" y="2647"/>
              <a:ext cx="2829" cy="765"/>
              <a:chOff x="2547" y="2647"/>
              <a:chExt cx="2829" cy="765"/>
            </a:xfrm>
          </p:grpSpPr>
          <p:sp>
            <p:nvSpPr>
              <p:cNvPr id="475" name="Google Shape;475;p19"/>
              <p:cNvSpPr/>
              <p:nvPr/>
            </p:nvSpPr>
            <p:spPr>
              <a:xfrm>
                <a:off x="3520" y="2894"/>
                <a:ext cx="1856" cy="51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By moving radially, the arm can position the read/write head over any track.</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flipH="1" rot="-7977838">
                <a:off x="2493" y="2882"/>
                <a:ext cx="713" cy="163"/>
              </a:xfrm>
              <a:custGeom>
                <a:rect b="b" l="l" r="r" t="t"/>
                <a:pathLst>
                  <a:path extrusionOk="0" fill="none" h="21600" w="37393">
                    <a:moveTo>
                      <a:pt x="-1" y="10886"/>
                    </a:moveTo>
                    <a:cubicBezTo>
                      <a:pt x="3845" y="4154"/>
                      <a:pt x="11003" y="-1"/>
                      <a:pt x="18756" y="-1"/>
                    </a:cubicBezTo>
                    <a:cubicBezTo>
                      <a:pt x="26423" y="-1"/>
                      <a:pt x="33516" y="4065"/>
                      <a:pt x="37392" y="10681"/>
                    </a:cubicBezTo>
                  </a:path>
                  <a:path extrusionOk="0" h="21600" w="37393">
                    <a:moveTo>
                      <a:pt x="-1" y="10886"/>
                    </a:moveTo>
                    <a:cubicBezTo>
                      <a:pt x="3845" y="4154"/>
                      <a:pt x="11003" y="-1"/>
                      <a:pt x="18756" y="-1"/>
                    </a:cubicBezTo>
                    <a:cubicBezTo>
                      <a:pt x="26423" y="-1"/>
                      <a:pt x="33516" y="4065"/>
                      <a:pt x="37392" y="10681"/>
                    </a:cubicBezTo>
                    <a:lnTo>
                      <a:pt x="18756"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77" name="Google Shape;477;p19"/>
            <p:cNvSpPr/>
            <p:nvPr/>
          </p:nvSpPr>
          <p:spPr>
            <a:xfrm>
              <a:off x="3604" y="1126"/>
              <a:ext cx="1594" cy="82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read/write </a:t>
              </a:r>
              <a:r>
                <a:rPr b="1" i="1" lang="en-US" sz="1600" u="none" cap="none" strike="noStrike">
                  <a:solidFill>
                    <a:schemeClr val="dk1"/>
                  </a:solidFill>
                  <a:latin typeface="Arial Narrow"/>
                  <a:ea typeface="Arial Narrow"/>
                  <a:cs typeface="Arial Narrow"/>
                  <a:sym typeface="Arial Narrow"/>
                </a:rPr>
                <a: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is attached to the 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of the </a:t>
              </a:r>
              <a:r>
                <a:rPr b="1" i="1" lang="en-US" sz="1600" u="none" cap="none" strike="noStrike">
                  <a:solidFill>
                    <a:schemeClr val="dk1"/>
                  </a:solidFill>
                  <a:latin typeface="Arial Narrow"/>
                  <a:ea typeface="Arial Narrow"/>
                  <a:cs typeface="Arial Narrow"/>
                  <a:sym typeface="Arial Narrow"/>
                </a:rPr>
                <a:t>arm</a:t>
              </a:r>
              <a:r>
                <a:rPr b="1" i="0" lang="en-US" sz="1600" u="none" cap="none" strike="noStrike">
                  <a:solidFill>
                    <a:schemeClr val="dk1"/>
                  </a:solidFill>
                  <a:latin typeface="Arial Narrow"/>
                  <a:ea typeface="Arial Narrow"/>
                  <a:cs typeface="Arial Narrow"/>
                  <a:sym typeface="Arial Narrow"/>
                </a:rPr>
                <a:t> and flies 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the disk surface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 thin cushion of air.</a:t>
              </a:r>
              <a:endParaRPr b="0" i="0" sz="1400" u="none" cap="none" strike="noStrike">
                <a:solidFill>
                  <a:srgbClr val="000000"/>
                </a:solidFill>
                <a:latin typeface="Arial"/>
                <a:ea typeface="Arial"/>
                <a:cs typeface="Arial"/>
                <a:sym typeface="Arial"/>
              </a:endParaRPr>
            </a:p>
          </p:txBody>
        </p:sp>
      </p:grpSp>
      <p:grpSp>
        <p:nvGrpSpPr>
          <p:cNvPr id="478" name="Google Shape;478;p19"/>
          <p:cNvGrpSpPr/>
          <p:nvPr/>
        </p:nvGrpSpPr>
        <p:grpSpPr>
          <a:xfrm>
            <a:off x="4530658" y="3115646"/>
            <a:ext cx="1719398" cy="1687161"/>
            <a:chOff x="2854" y="1963"/>
            <a:chExt cx="1083" cy="1062"/>
          </a:xfrm>
        </p:grpSpPr>
        <p:grpSp>
          <p:nvGrpSpPr>
            <p:cNvPr id="479" name="Google Shape;479;p19"/>
            <p:cNvGrpSpPr/>
            <p:nvPr/>
          </p:nvGrpSpPr>
          <p:grpSpPr>
            <a:xfrm rot="-2659851">
              <a:off x="2701" y="2430"/>
              <a:ext cx="1389" cy="128"/>
              <a:chOff x="2264" y="2992"/>
              <a:chExt cx="1389" cy="128"/>
            </a:xfrm>
          </p:grpSpPr>
          <p:sp>
            <p:nvSpPr>
              <p:cNvPr id="480" name="Google Shape;48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1" name="Google Shape;48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2" name="Google Shape;48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3" name="Google Shape;483;p19"/>
          <p:cNvGrpSpPr/>
          <p:nvPr/>
        </p:nvGrpSpPr>
        <p:grpSpPr>
          <a:xfrm rot="-809166">
            <a:off x="4701433" y="3240066"/>
            <a:ext cx="1719398" cy="1687161"/>
            <a:chOff x="2854" y="1963"/>
            <a:chExt cx="1083" cy="1062"/>
          </a:xfrm>
        </p:grpSpPr>
        <p:grpSp>
          <p:nvGrpSpPr>
            <p:cNvPr id="484" name="Google Shape;484;p19"/>
            <p:cNvGrpSpPr/>
            <p:nvPr/>
          </p:nvGrpSpPr>
          <p:grpSpPr>
            <a:xfrm rot="-2659851">
              <a:off x="2701" y="2430"/>
              <a:ext cx="1389" cy="128"/>
              <a:chOff x="2264" y="2992"/>
              <a:chExt cx="1389" cy="128"/>
            </a:xfrm>
          </p:grpSpPr>
          <p:sp>
            <p:nvSpPr>
              <p:cNvPr id="485" name="Google Shape;485;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6" name="Google Shape;486;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7" name="Google Shape;487;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8" name="Google Shape;488;p19"/>
          <p:cNvGrpSpPr/>
          <p:nvPr/>
        </p:nvGrpSpPr>
        <p:grpSpPr>
          <a:xfrm rot="905387">
            <a:off x="4370149" y="2855242"/>
            <a:ext cx="1719398" cy="1687161"/>
            <a:chOff x="2854" y="1963"/>
            <a:chExt cx="1083" cy="1062"/>
          </a:xfrm>
        </p:grpSpPr>
        <p:grpSp>
          <p:nvGrpSpPr>
            <p:cNvPr id="489" name="Google Shape;489;p19"/>
            <p:cNvGrpSpPr/>
            <p:nvPr/>
          </p:nvGrpSpPr>
          <p:grpSpPr>
            <a:xfrm rot="-2659851">
              <a:off x="2701" y="2430"/>
              <a:ext cx="1389" cy="128"/>
              <a:chOff x="2264" y="2992"/>
              <a:chExt cx="1389" cy="128"/>
            </a:xfrm>
          </p:grpSpPr>
          <p:sp>
            <p:nvSpPr>
              <p:cNvPr id="490" name="Google Shape;49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91" name="Google Shape;49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2" name="Google Shape;49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3" name="Google Shape;493;p19"/>
          <p:cNvSpPr/>
          <p:nvPr/>
        </p:nvSpPr>
        <p:spPr>
          <a:xfrm rot="5400000">
            <a:off x="3302793" y="3098800"/>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rot="10800000">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rot="-5400000">
            <a:off x="3302793" y="3098801"/>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grpSp>
        <p:nvGrpSpPr>
          <p:cNvPr id="497" name="Google Shape;497;p19"/>
          <p:cNvGrpSpPr/>
          <p:nvPr/>
        </p:nvGrpSpPr>
        <p:grpSpPr>
          <a:xfrm rot="905387">
            <a:off x="4360624" y="2855242"/>
            <a:ext cx="1719398" cy="1687161"/>
            <a:chOff x="2854" y="1963"/>
            <a:chExt cx="1083" cy="1062"/>
          </a:xfrm>
        </p:grpSpPr>
        <p:grpSp>
          <p:nvGrpSpPr>
            <p:cNvPr id="498" name="Google Shape;498;p19"/>
            <p:cNvGrpSpPr/>
            <p:nvPr/>
          </p:nvGrpSpPr>
          <p:grpSpPr>
            <a:xfrm rot="-2659851">
              <a:off x="2701" y="2430"/>
              <a:ext cx="1389" cy="128"/>
              <a:chOff x="2264" y="2992"/>
              <a:chExt cx="1389" cy="128"/>
            </a:xfrm>
          </p:grpSpPr>
          <p:sp>
            <p:nvSpPr>
              <p:cNvPr id="499" name="Google Shape;49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0" name="Google Shape;50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1" name="Google Shape;50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2" name="Google Shape;502;p19"/>
          <p:cNvGrpSpPr/>
          <p:nvPr/>
        </p:nvGrpSpPr>
        <p:grpSpPr>
          <a:xfrm rot="905387">
            <a:off x="4360624" y="2855242"/>
            <a:ext cx="1719398" cy="1687161"/>
            <a:chOff x="2854" y="1963"/>
            <a:chExt cx="1083" cy="1062"/>
          </a:xfrm>
        </p:grpSpPr>
        <p:grpSp>
          <p:nvGrpSpPr>
            <p:cNvPr id="503" name="Google Shape;503;p19"/>
            <p:cNvGrpSpPr/>
            <p:nvPr/>
          </p:nvGrpSpPr>
          <p:grpSpPr>
            <a:xfrm rot="-2659851">
              <a:off x="2701" y="2430"/>
              <a:ext cx="1389" cy="128"/>
              <a:chOff x="2264" y="2992"/>
              <a:chExt cx="1389" cy="128"/>
            </a:xfrm>
          </p:grpSpPr>
          <p:sp>
            <p:nvSpPr>
              <p:cNvPr id="504" name="Google Shape;50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5" name="Google Shape;50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6" name="Google Shape;50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7" name="Google Shape;507;p19"/>
          <p:cNvGrpSpPr/>
          <p:nvPr/>
        </p:nvGrpSpPr>
        <p:grpSpPr>
          <a:xfrm rot="-809166">
            <a:off x="4703020" y="3238479"/>
            <a:ext cx="1719399" cy="1687161"/>
            <a:chOff x="2854" y="1963"/>
            <a:chExt cx="1083" cy="1062"/>
          </a:xfrm>
        </p:grpSpPr>
        <p:grpSp>
          <p:nvGrpSpPr>
            <p:cNvPr id="508" name="Google Shape;508;p19"/>
            <p:cNvGrpSpPr/>
            <p:nvPr/>
          </p:nvGrpSpPr>
          <p:grpSpPr>
            <a:xfrm rot="-2659851">
              <a:off x="2701" y="2430"/>
              <a:ext cx="1389" cy="128"/>
              <a:chOff x="2264" y="2992"/>
              <a:chExt cx="1389" cy="128"/>
            </a:xfrm>
          </p:grpSpPr>
          <p:sp>
            <p:nvSpPr>
              <p:cNvPr id="509" name="Google Shape;50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0" name="Google Shape;51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1" name="Google Shape;51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2" name="Google Shape;512;p19"/>
          <p:cNvGrpSpPr/>
          <p:nvPr/>
        </p:nvGrpSpPr>
        <p:grpSpPr>
          <a:xfrm rot="-809166">
            <a:off x="4701433" y="3238479"/>
            <a:ext cx="1719398" cy="1687161"/>
            <a:chOff x="2854" y="1963"/>
            <a:chExt cx="1083" cy="1062"/>
          </a:xfrm>
        </p:grpSpPr>
        <p:grpSp>
          <p:nvGrpSpPr>
            <p:cNvPr id="513" name="Google Shape;513;p19"/>
            <p:cNvGrpSpPr/>
            <p:nvPr/>
          </p:nvGrpSpPr>
          <p:grpSpPr>
            <a:xfrm rot="-2659851">
              <a:off x="2701" y="2430"/>
              <a:ext cx="1389" cy="128"/>
              <a:chOff x="2264" y="2992"/>
              <a:chExt cx="1389" cy="128"/>
            </a:xfrm>
          </p:grpSpPr>
          <p:sp>
            <p:nvSpPr>
              <p:cNvPr id="514" name="Google Shape;51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5" name="Google Shape;51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6" name="Google Shape;51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7" name="Google Shape;517;p19"/>
          <p:cNvGrpSpPr/>
          <p:nvPr/>
        </p:nvGrpSpPr>
        <p:grpSpPr>
          <a:xfrm rot="-809166">
            <a:off x="4701433" y="3238479"/>
            <a:ext cx="1719398" cy="1687161"/>
            <a:chOff x="2854" y="1963"/>
            <a:chExt cx="1083" cy="1062"/>
          </a:xfrm>
        </p:grpSpPr>
        <p:grpSp>
          <p:nvGrpSpPr>
            <p:cNvPr id="518" name="Google Shape;518;p19"/>
            <p:cNvGrpSpPr/>
            <p:nvPr/>
          </p:nvGrpSpPr>
          <p:grpSpPr>
            <a:xfrm rot="-2659851">
              <a:off x="2701" y="2430"/>
              <a:ext cx="1389" cy="128"/>
              <a:chOff x="2264" y="2992"/>
              <a:chExt cx="1389" cy="128"/>
            </a:xfrm>
          </p:grpSpPr>
          <p:sp>
            <p:nvSpPr>
              <p:cNvPr id="519" name="Google Shape;51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20" name="Google Shape;52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1" name="Google Shape;52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2" name="Google Shape;52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82" name="Google Shape;82;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t>Storage technologies and trends</a:t>
            </a:r>
            <a:endParaRPr/>
          </a:p>
          <a:p>
            <a:pPr indent="-342900" lvl="0" marL="342900" rtl="0" algn="l">
              <a:lnSpc>
                <a:spcPct val="80000"/>
              </a:lnSpc>
              <a:spcBef>
                <a:spcPts val="480"/>
              </a:spcBef>
              <a:spcAft>
                <a:spcPts val="0"/>
              </a:spcAft>
              <a:buSzPts val="1440"/>
              <a:buChar char="⬛"/>
            </a:pPr>
            <a:r>
              <a:rPr lang="en-US">
                <a:solidFill>
                  <a:srgbClr val="B2B2B2"/>
                </a:solidFill>
              </a:rPr>
              <a:t>Locality of reference</a:t>
            </a:r>
            <a:endParaRPr/>
          </a:p>
          <a:p>
            <a:pPr indent="-342900" lvl="0" marL="342900" rtl="0" algn="l">
              <a:lnSpc>
                <a:spcPct val="80000"/>
              </a:lnSpc>
              <a:spcBef>
                <a:spcPts val="480"/>
              </a:spcBef>
              <a:spcAft>
                <a:spcPts val="0"/>
              </a:spcAft>
              <a:buSzPts val="1440"/>
              <a:buChar char="⬛"/>
            </a:pPr>
            <a:r>
              <a:rPr lang="en-US">
                <a:solidFill>
                  <a:srgbClr val="B2B2B2"/>
                </a:solidFill>
              </a:rPr>
              <a:t>Caching in the memory hierarchy</a:t>
            </a:r>
            <a:endParaRPr/>
          </a:p>
        </p:txBody>
      </p:sp>
      <p:sp>
        <p:nvSpPr>
          <p:cNvPr id="83" name="Google Shape;83;p2"/>
          <p:cNvSpPr txBox="1"/>
          <p:nvPr/>
        </p:nvSpPr>
        <p:spPr>
          <a:xfrm>
            <a:off x="2851727" y="5657273"/>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(Multi-Platter View)</a:t>
            </a:r>
            <a:endParaRPr/>
          </a:p>
        </p:txBody>
      </p:sp>
      <p:cxnSp>
        <p:nvCxnSpPr>
          <p:cNvPr id="528" name="Google Shape;528;p20"/>
          <p:cNvCxnSpPr/>
          <p:nvPr/>
        </p:nvCxnSpPr>
        <p:spPr>
          <a:xfrm rot="10800000">
            <a:off x="5218113" y="2720975"/>
            <a:ext cx="457200" cy="0"/>
          </a:xfrm>
          <a:prstGeom prst="straightConnector1">
            <a:avLst/>
          </a:prstGeom>
          <a:noFill/>
          <a:ln cap="flat" cmpd="sng" w="38100">
            <a:solidFill>
              <a:schemeClr val="dk1"/>
            </a:solidFill>
            <a:prstDash val="solid"/>
            <a:round/>
            <a:headEnd len="sm" w="sm" type="none"/>
            <a:tailEnd len="sm" w="sm" type="none"/>
          </a:ln>
        </p:spPr>
      </p:cxnSp>
      <p:sp>
        <p:nvSpPr>
          <p:cNvPr id="529" name="Google Shape;529;p20"/>
          <p:cNvSpPr/>
          <p:nvPr/>
        </p:nvSpPr>
        <p:spPr>
          <a:xfrm>
            <a:off x="5078413" y="26828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0" name="Google Shape;530;p20"/>
          <p:cNvCxnSpPr/>
          <p:nvPr/>
        </p:nvCxnSpPr>
        <p:spPr>
          <a:xfrm rot="10800000">
            <a:off x="5221288" y="3279775"/>
            <a:ext cx="457200" cy="0"/>
          </a:xfrm>
          <a:prstGeom prst="straightConnector1">
            <a:avLst/>
          </a:prstGeom>
          <a:noFill/>
          <a:ln cap="flat" cmpd="sng" w="38100">
            <a:solidFill>
              <a:schemeClr val="dk1"/>
            </a:solidFill>
            <a:prstDash val="solid"/>
            <a:round/>
            <a:headEnd len="sm" w="sm" type="none"/>
            <a:tailEnd len="sm" w="sm" type="none"/>
          </a:ln>
        </p:spPr>
      </p:cxnSp>
      <p:sp>
        <p:nvSpPr>
          <p:cNvPr id="531" name="Google Shape;531;p20"/>
          <p:cNvSpPr/>
          <p:nvPr/>
        </p:nvSpPr>
        <p:spPr>
          <a:xfrm>
            <a:off x="5081588" y="3241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2" name="Google Shape;532;p20"/>
          <p:cNvCxnSpPr/>
          <p:nvPr/>
        </p:nvCxnSpPr>
        <p:spPr>
          <a:xfrm rot="10800000">
            <a:off x="5218113" y="3889375"/>
            <a:ext cx="457200" cy="0"/>
          </a:xfrm>
          <a:prstGeom prst="straightConnector1">
            <a:avLst/>
          </a:prstGeom>
          <a:noFill/>
          <a:ln cap="flat" cmpd="sng" w="38100">
            <a:solidFill>
              <a:schemeClr val="dk1"/>
            </a:solidFill>
            <a:prstDash val="solid"/>
            <a:round/>
            <a:headEnd len="sm" w="sm" type="none"/>
            <a:tailEnd len="sm" w="sm" type="none"/>
          </a:ln>
        </p:spPr>
      </p:cxnSp>
      <p:sp>
        <p:nvSpPr>
          <p:cNvPr id="533" name="Google Shape;533;p20"/>
          <p:cNvSpPr/>
          <p:nvPr/>
        </p:nvSpPr>
        <p:spPr>
          <a:xfrm>
            <a:off x="5078413" y="38512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4" name="Google Shape;534;p20"/>
          <p:cNvSpPr/>
          <p:nvPr/>
        </p:nvSpPr>
        <p:spPr>
          <a:xfrm>
            <a:off x="4103688" y="3736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5" name="Google Shape;535;p20"/>
          <p:cNvSpPr/>
          <p:nvPr/>
        </p:nvSpPr>
        <p:spPr>
          <a:xfrm>
            <a:off x="3074988" y="35464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6" name="Google Shape;536;p20"/>
          <p:cNvCxnSpPr/>
          <p:nvPr/>
        </p:nvCxnSpPr>
        <p:spPr>
          <a:xfrm>
            <a:off x="5675313" y="2479675"/>
            <a:ext cx="3175" cy="1409700"/>
          </a:xfrm>
          <a:prstGeom prst="straightConnector1">
            <a:avLst/>
          </a:prstGeom>
          <a:noFill/>
          <a:ln cap="flat" cmpd="sng" w="38100">
            <a:solidFill>
              <a:schemeClr val="dk1"/>
            </a:solidFill>
            <a:prstDash val="solid"/>
            <a:round/>
            <a:headEnd len="sm" w="sm" type="none"/>
            <a:tailEnd len="sm" w="sm" type="none"/>
          </a:ln>
        </p:spPr>
      </p:cxnSp>
      <p:cxnSp>
        <p:nvCxnSpPr>
          <p:cNvPr id="537" name="Google Shape;537;p20"/>
          <p:cNvCxnSpPr/>
          <p:nvPr/>
        </p:nvCxnSpPr>
        <p:spPr>
          <a:xfrm rot="10800000">
            <a:off x="5218113" y="3660775"/>
            <a:ext cx="457200" cy="0"/>
          </a:xfrm>
          <a:prstGeom prst="straightConnector1">
            <a:avLst/>
          </a:prstGeom>
          <a:noFill/>
          <a:ln cap="flat" cmpd="sng" w="38100">
            <a:solidFill>
              <a:schemeClr val="dk1"/>
            </a:solidFill>
            <a:prstDash val="solid"/>
            <a:round/>
            <a:headEnd len="sm" w="sm" type="none"/>
            <a:tailEnd len="sm" w="sm" type="none"/>
          </a:ln>
        </p:spPr>
      </p:cxnSp>
      <p:sp>
        <p:nvSpPr>
          <p:cNvPr id="538" name="Google Shape;538;p20"/>
          <p:cNvSpPr/>
          <p:nvPr/>
        </p:nvSpPr>
        <p:spPr>
          <a:xfrm>
            <a:off x="5078413" y="3622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9" name="Google Shape;539;p20"/>
          <p:cNvCxnSpPr/>
          <p:nvPr/>
        </p:nvCxnSpPr>
        <p:spPr>
          <a:xfrm>
            <a:off x="5678488" y="3165475"/>
            <a:ext cx="639762" cy="0"/>
          </a:xfrm>
          <a:prstGeom prst="straightConnector1">
            <a:avLst/>
          </a:prstGeom>
          <a:noFill/>
          <a:ln cap="flat" cmpd="sng" w="38100">
            <a:solidFill>
              <a:schemeClr val="dk1"/>
            </a:solidFill>
            <a:prstDash val="solid"/>
            <a:round/>
            <a:headEnd len="sm" w="sm" type="none"/>
            <a:tailEnd len="sm" w="sm" type="none"/>
          </a:ln>
        </p:spPr>
      </p:cxnSp>
      <p:sp>
        <p:nvSpPr>
          <p:cNvPr id="540" name="Google Shape;540;p20"/>
          <p:cNvSpPr/>
          <p:nvPr/>
        </p:nvSpPr>
        <p:spPr>
          <a:xfrm>
            <a:off x="4103688" y="31654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1" name="Google Shape;541;p20"/>
          <p:cNvSpPr/>
          <p:nvPr/>
        </p:nvSpPr>
        <p:spPr>
          <a:xfrm>
            <a:off x="3100388" y="29368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103688" y="2593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3" name="Google Shape;543;p20"/>
          <p:cNvSpPr/>
          <p:nvPr/>
        </p:nvSpPr>
        <p:spPr>
          <a:xfrm>
            <a:off x="3062288" y="23907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4" name="Google Shape;544;p20"/>
          <p:cNvSpPr/>
          <p:nvPr/>
        </p:nvSpPr>
        <p:spPr>
          <a:xfrm>
            <a:off x="4103688" y="19970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5" name="Google Shape;545;p20"/>
          <p:cNvCxnSpPr/>
          <p:nvPr/>
        </p:nvCxnSpPr>
        <p:spPr>
          <a:xfrm rot="10800000">
            <a:off x="5218113" y="2479675"/>
            <a:ext cx="457200" cy="0"/>
          </a:xfrm>
          <a:prstGeom prst="straightConnector1">
            <a:avLst/>
          </a:prstGeom>
          <a:noFill/>
          <a:ln cap="flat" cmpd="sng" w="38100">
            <a:solidFill>
              <a:schemeClr val="dk1"/>
            </a:solidFill>
            <a:prstDash val="solid"/>
            <a:round/>
            <a:headEnd len="sm" w="sm" type="none"/>
            <a:tailEnd len="sm" w="sm" type="none"/>
          </a:ln>
        </p:spPr>
      </p:cxnSp>
      <p:sp>
        <p:nvSpPr>
          <p:cNvPr id="546" name="Google Shape;546;p20"/>
          <p:cNvSpPr/>
          <p:nvPr/>
        </p:nvSpPr>
        <p:spPr>
          <a:xfrm>
            <a:off x="5065713" y="24415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7" name="Google Shape;547;p20"/>
          <p:cNvCxnSpPr/>
          <p:nvPr/>
        </p:nvCxnSpPr>
        <p:spPr>
          <a:xfrm rot="10800000">
            <a:off x="5218113" y="3038475"/>
            <a:ext cx="457200" cy="0"/>
          </a:xfrm>
          <a:prstGeom prst="straightConnector1">
            <a:avLst/>
          </a:prstGeom>
          <a:noFill/>
          <a:ln cap="flat" cmpd="sng" w="38100">
            <a:solidFill>
              <a:schemeClr val="dk1"/>
            </a:solidFill>
            <a:prstDash val="solid"/>
            <a:round/>
            <a:headEnd len="sm" w="sm" type="none"/>
            <a:tailEnd len="sm" w="sm" type="none"/>
          </a:ln>
        </p:spPr>
      </p:cxnSp>
      <p:sp>
        <p:nvSpPr>
          <p:cNvPr id="548" name="Google Shape;548;p20"/>
          <p:cNvSpPr/>
          <p:nvPr/>
        </p:nvSpPr>
        <p:spPr>
          <a:xfrm>
            <a:off x="5078413" y="30003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9" name="Google Shape;549;p20"/>
          <p:cNvSpPr txBox="1"/>
          <p:nvPr/>
        </p:nvSpPr>
        <p:spPr>
          <a:xfrm>
            <a:off x="5772150" y="2827923"/>
            <a:ext cx="521096"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Arm</a:t>
            </a:r>
            <a:endParaRPr b="1" i="0" sz="1600" u="none" cap="none" strike="noStrike">
              <a:solidFill>
                <a:schemeClr val="dk1"/>
              </a:solidFill>
              <a:latin typeface="Arial Narrow"/>
              <a:ea typeface="Arial Narrow"/>
              <a:cs typeface="Arial Narrow"/>
              <a:sym typeface="Arial Narrow"/>
            </a:endParaRPr>
          </a:p>
        </p:txBody>
      </p:sp>
      <p:sp>
        <p:nvSpPr>
          <p:cNvPr id="550" name="Google Shape;550;p20"/>
          <p:cNvSpPr txBox="1"/>
          <p:nvPr/>
        </p:nvSpPr>
        <p:spPr>
          <a:xfrm>
            <a:off x="4581525" y="1322815"/>
            <a:ext cx="2200276" cy="83099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Read/write heads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move in unison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from cylinder to cylinder</a:t>
            </a:r>
            <a:endParaRPr b="0" i="0" sz="1400" u="none" cap="none" strike="noStrike">
              <a:solidFill>
                <a:srgbClr val="000000"/>
              </a:solidFill>
              <a:latin typeface="Arial"/>
              <a:ea typeface="Arial"/>
              <a:cs typeface="Arial"/>
              <a:sym typeface="Arial"/>
            </a:endParaRPr>
          </a:p>
        </p:txBody>
      </p:sp>
      <p:cxnSp>
        <p:nvCxnSpPr>
          <p:cNvPr id="551" name="Google Shape;551;p20"/>
          <p:cNvCxnSpPr/>
          <p:nvPr/>
        </p:nvCxnSpPr>
        <p:spPr>
          <a:xfrm flipH="1">
            <a:off x="5360988" y="2165350"/>
            <a:ext cx="317500" cy="225425"/>
          </a:xfrm>
          <a:prstGeom prst="straightConnector1">
            <a:avLst/>
          </a:prstGeom>
          <a:noFill/>
          <a:ln cap="flat" cmpd="sng" w="12700">
            <a:solidFill>
              <a:schemeClr val="dk1"/>
            </a:solidFill>
            <a:prstDash val="solid"/>
            <a:round/>
            <a:headEnd len="sm" w="sm" type="none"/>
            <a:tailEnd len="med" w="med" type="triangle"/>
          </a:ln>
        </p:spPr>
      </p:cxnSp>
      <p:sp>
        <p:nvSpPr>
          <p:cNvPr id="552" name="Google Shape;552;p20"/>
          <p:cNvSpPr txBox="1"/>
          <p:nvPr/>
        </p:nvSpPr>
        <p:spPr>
          <a:xfrm>
            <a:off x="4463136" y="4034423"/>
            <a:ext cx="79240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cxnSp>
        <p:nvCxnSpPr>
          <p:cNvPr id="553" name="Google Shape;553;p20"/>
          <p:cNvCxnSpPr/>
          <p:nvPr/>
        </p:nvCxnSpPr>
        <p:spPr>
          <a:xfrm flipH="1">
            <a:off x="5284788" y="2165350"/>
            <a:ext cx="390525" cy="8445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1"/>
          <p:cNvSpPr/>
          <p:nvPr/>
        </p:nvSpPr>
        <p:spPr>
          <a:xfrm>
            <a:off x="738188" y="2090738"/>
            <a:ext cx="1716087" cy="171450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559" name="Google Shape;559;p21"/>
          <p:cNvGrpSpPr/>
          <p:nvPr/>
        </p:nvGrpSpPr>
        <p:grpSpPr>
          <a:xfrm>
            <a:off x="1591382" y="2063751"/>
            <a:ext cx="6941430" cy="1749425"/>
            <a:chOff x="1003" y="1300"/>
            <a:chExt cx="4373" cy="1102"/>
          </a:xfrm>
        </p:grpSpPr>
        <p:grpSp>
          <p:nvGrpSpPr>
            <p:cNvPr id="560" name="Google Shape;560;p21"/>
            <p:cNvGrpSpPr/>
            <p:nvPr/>
          </p:nvGrpSpPr>
          <p:grpSpPr>
            <a:xfrm>
              <a:off x="1003" y="1300"/>
              <a:ext cx="13" cy="1102"/>
              <a:chOff x="1004" y="1300"/>
              <a:chExt cx="13" cy="1102"/>
            </a:xfrm>
          </p:grpSpPr>
          <p:cxnSp>
            <p:nvCxnSpPr>
              <p:cNvPr id="561" name="Google Shape;561;p21"/>
              <p:cNvCxnSpPr/>
              <p:nvPr/>
            </p:nvCxnSpPr>
            <p:spPr>
              <a:xfrm>
                <a:off x="1006" y="1317"/>
                <a:ext cx="0" cy="1080"/>
              </a:xfrm>
              <a:prstGeom prst="straightConnector1">
                <a:avLst/>
              </a:prstGeom>
              <a:noFill/>
              <a:ln cap="flat" cmpd="sng" w="9525">
                <a:solidFill>
                  <a:schemeClr val="dk1"/>
                </a:solidFill>
                <a:prstDash val="solid"/>
                <a:round/>
                <a:headEnd len="sm" w="sm" type="none"/>
                <a:tailEnd len="sm" w="sm" type="none"/>
              </a:ln>
            </p:spPr>
          </p:cxnSp>
          <p:cxnSp>
            <p:nvCxnSpPr>
              <p:cNvPr id="562" name="Google Shape;562;p21"/>
              <p:cNvCxnSpPr/>
              <p:nvPr/>
            </p:nvCxnSpPr>
            <p:spPr>
              <a:xfrm>
                <a:off x="1008" y="1319"/>
                <a:ext cx="0" cy="1081"/>
              </a:xfrm>
              <a:prstGeom prst="straightConnector1">
                <a:avLst/>
              </a:prstGeom>
              <a:noFill/>
              <a:ln cap="flat" cmpd="sng" w="9525">
                <a:solidFill>
                  <a:schemeClr val="dk1"/>
                </a:solidFill>
                <a:prstDash val="solid"/>
                <a:round/>
                <a:headEnd len="sm" w="sm" type="none"/>
                <a:tailEnd len="sm" w="sm" type="none"/>
              </a:ln>
            </p:spPr>
          </p:cxnSp>
          <p:cxnSp>
            <p:nvCxnSpPr>
              <p:cNvPr id="563" name="Google Shape;563;p21"/>
              <p:cNvCxnSpPr/>
              <p:nvPr/>
            </p:nvCxnSpPr>
            <p:spPr>
              <a:xfrm>
                <a:off x="1004" y="1321"/>
                <a:ext cx="0" cy="1081"/>
              </a:xfrm>
              <a:prstGeom prst="straightConnector1">
                <a:avLst/>
              </a:prstGeom>
              <a:noFill/>
              <a:ln cap="flat" cmpd="sng" w="9525">
                <a:solidFill>
                  <a:schemeClr val="dk1"/>
                </a:solidFill>
                <a:prstDash val="solid"/>
                <a:round/>
                <a:headEnd len="sm" w="sm" type="none"/>
                <a:tailEnd len="sm" w="sm" type="none"/>
              </a:ln>
            </p:spPr>
          </p:cxnSp>
          <p:cxnSp>
            <p:nvCxnSpPr>
              <p:cNvPr id="564" name="Google Shape;564;p21"/>
              <p:cNvCxnSpPr/>
              <p:nvPr/>
            </p:nvCxnSpPr>
            <p:spPr>
              <a:xfrm>
                <a:off x="1004" y="1307"/>
                <a:ext cx="0" cy="1081"/>
              </a:xfrm>
              <a:prstGeom prst="straightConnector1">
                <a:avLst/>
              </a:prstGeom>
              <a:noFill/>
              <a:ln cap="flat" cmpd="sng" w="9525">
                <a:solidFill>
                  <a:schemeClr val="dk1"/>
                </a:solidFill>
                <a:prstDash val="solid"/>
                <a:round/>
                <a:headEnd len="sm" w="sm" type="none"/>
                <a:tailEnd len="sm" w="sm" type="none"/>
              </a:ln>
            </p:spPr>
          </p:cxnSp>
          <p:cxnSp>
            <p:nvCxnSpPr>
              <p:cNvPr id="565" name="Google Shape;565;p21"/>
              <p:cNvCxnSpPr/>
              <p:nvPr/>
            </p:nvCxnSpPr>
            <p:spPr>
              <a:xfrm rot="10800000">
                <a:off x="1011" y="1300"/>
                <a:ext cx="0" cy="1081"/>
              </a:xfrm>
              <a:prstGeom prst="straightConnector1">
                <a:avLst/>
              </a:prstGeom>
              <a:noFill/>
              <a:ln cap="flat" cmpd="sng" w="9525">
                <a:solidFill>
                  <a:schemeClr val="dk1"/>
                </a:solidFill>
                <a:prstDash val="solid"/>
                <a:round/>
                <a:headEnd len="sm" w="sm" type="none"/>
                <a:tailEnd len="sm" w="sm" type="none"/>
              </a:ln>
            </p:spPr>
          </p:cxnSp>
          <p:cxnSp>
            <p:nvCxnSpPr>
              <p:cNvPr id="566" name="Google Shape;566;p21"/>
              <p:cNvCxnSpPr/>
              <p:nvPr/>
            </p:nvCxnSpPr>
            <p:spPr>
              <a:xfrm rot="10800000">
                <a:off x="1017" y="1322"/>
                <a:ext cx="0" cy="1080"/>
              </a:xfrm>
              <a:prstGeom prst="straightConnector1">
                <a:avLst/>
              </a:prstGeom>
              <a:noFill/>
              <a:ln cap="flat" cmpd="sng" w="9525">
                <a:solidFill>
                  <a:schemeClr val="dk1"/>
                </a:solidFill>
                <a:prstDash val="solid"/>
                <a:round/>
                <a:headEnd len="sm" w="sm" type="none"/>
                <a:tailEnd len="sm" w="sm" type="none"/>
              </a:ln>
            </p:spPr>
          </p:cxnSp>
        </p:grpSp>
        <p:sp>
          <p:nvSpPr>
            <p:cNvPr id="567" name="Google Shape;567;p21"/>
            <p:cNvSpPr/>
            <p:nvPr/>
          </p:nvSpPr>
          <p:spPr>
            <a:xfrm>
              <a:off x="1776" y="1488"/>
              <a:ext cx="3600"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Tracks divided into sectors</a:t>
              </a:r>
              <a:endParaRPr b="0" i="0" sz="1400" u="none" cap="none" strike="noStrike">
                <a:solidFill>
                  <a:srgbClr val="000000"/>
                </a:solidFill>
                <a:latin typeface="Arial"/>
                <a:ea typeface="Arial"/>
                <a:cs typeface="Arial"/>
                <a:sym typeface="Arial"/>
              </a:endParaRPr>
            </a:p>
          </p:txBody>
        </p:sp>
      </p:grpSp>
      <p:sp>
        <p:nvSpPr>
          <p:cNvPr id="568" name="Google Shape;568;p21"/>
          <p:cNvSpPr txBox="1"/>
          <p:nvPr>
            <p:ph type="title"/>
          </p:nvPr>
        </p:nvSpPr>
        <p:spPr>
          <a:xfrm>
            <a:off x="357018" y="381000"/>
            <a:ext cx="84821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Structure - top view of single platter</a:t>
            </a:r>
            <a:endParaRPr/>
          </a:p>
        </p:txBody>
      </p:sp>
      <p:grpSp>
        <p:nvGrpSpPr>
          <p:cNvPr id="569" name="Google Shape;569;p21"/>
          <p:cNvGrpSpPr/>
          <p:nvPr/>
        </p:nvGrpSpPr>
        <p:grpSpPr>
          <a:xfrm>
            <a:off x="928688" y="1524000"/>
            <a:ext cx="7300912" cy="2117725"/>
            <a:chOff x="585" y="960"/>
            <a:chExt cx="4599" cy="1334"/>
          </a:xfrm>
        </p:grpSpPr>
        <p:grpSp>
          <p:nvGrpSpPr>
            <p:cNvPr id="570" name="Google Shape;570;p21"/>
            <p:cNvGrpSpPr/>
            <p:nvPr/>
          </p:nvGrpSpPr>
          <p:grpSpPr>
            <a:xfrm>
              <a:off x="585" y="1430"/>
              <a:ext cx="865" cy="864"/>
              <a:chOff x="585" y="1430"/>
              <a:chExt cx="865" cy="864"/>
            </a:xfrm>
          </p:grpSpPr>
          <p:sp>
            <p:nvSpPr>
              <p:cNvPr id="571" name="Google Shape;571;p21"/>
              <p:cNvSpPr/>
              <p:nvPr/>
            </p:nvSpPr>
            <p:spPr>
              <a:xfrm>
                <a:off x="900" y="1765"/>
                <a:ext cx="216" cy="21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2" name="Google Shape;572;p21"/>
              <p:cNvSpPr/>
              <p:nvPr/>
            </p:nvSpPr>
            <p:spPr>
              <a:xfrm>
                <a:off x="585" y="1430"/>
                <a:ext cx="865" cy="86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3" name="Google Shape;573;p21"/>
              <p:cNvSpPr/>
              <p:nvPr/>
            </p:nvSpPr>
            <p:spPr>
              <a:xfrm>
                <a:off x="693" y="1538"/>
                <a:ext cx="649" cy="6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4" name="Google Shape;574;p21"/>
              <p:cNvSpPr/>
              <p:nvPr/>
            </p:nvSpPr>
            <p:spPr>
              <a:xfrm>
                <a:off x="792" y="1657"/>
                <a:ext cx="432" cy="43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75" name="Google Shape;575;p21"/>
            <p:cNvSpPr/>
            <p:nvPr/>
          </p:nvSpPr>
          <p:spPr>
            <a:xfrm>
              <a:off x="1776" y="960"/>
              <a:ext cx="3408"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Surface organized into tracks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581" name="Google Shape;581;p22"/>
          <p:cNvGrpSpPr/>
          <p:nvPr/>
        </p:nvGrpSpPr>
        <p:grpSpPr>
          <a:xfrm>
            <a:off x="738589" y="2065723"/>
            <a:ext cx="1716472" cy="1747452"/>
            <a:chOff x="528" y="1131"/>
            <a:chExt cx="1440" cy="1467"/>
          </a:xfrm>
        </p:grpSpPr>
        <p:sp>
          <p:nvSpPr>
            <p:cNvPr id="582" name="Google Shape;582;p22"/>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3" name="Google Shape;583;p22"/>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4" name="Google Shape;584;p22"/>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5" name="Google Shape;585;p22"/>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86" name="Google Shape;586;p22"/>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22"/>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22"/>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22"/>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22"/>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22"/>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592" name="Google Shape;592;p22"/>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93" name="Google Shape;593;p22"/>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94" name="Google Shape;594;p22"/>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Head in position above a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600" name="Google Shape;600;p23"/>
          <p:cNvGrpSpPr/>
          <p:nvPr/>
        </p:nvGrpSpPr>
        <p:grpSpPr>
          <a:xfrm>
            <a:off x="738589" y="2065723"/>
            <a:ext cx="1716472" cy="1747452"/>
            <a:chOff x="528" y="1131"/>
            <a:chExt cx="1440" cy="1467"/>
          </a:xfrm>
        </p:grpSpPr>
        <p:sp>
          <p:nvSpPr>
            <p:cNvPr id="601" name="Google Shape;601;p23"/>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2" name="Google Shape;602;p23"/>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3" name="Google Shape;603;p23"/>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4" name="Google Shape;604;p23"/>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05" name="Google Shape;605;p23"/>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23"/>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23"/>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23"/>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23"/>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10" name="Google Shape;610;p23"/>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11" name="Google Shape;611;p23"/>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12" name="Google Shape;612;p23"/>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3" name="Google Shape;613;p23"/>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4" name="Google Shape;614;p23"/>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Rotation is counter-clockwise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grpSp>
        <p:nvGrpSpPr>
          <p:cNvPr id="620" name="Google Shape;620;p24"/>
          <p:cNvGrpSpPr/>
          <p:nvPr/>
        </p:nvGrpSpPr>
        <p:grpSpPr>
          <a:xfrm>
            <a:off x="738589" y="1962150"/>
            <a:ext cx="1716472" cy="1849438"/>
            <a:chOff x="465" y="1236"/>
            <a:chExt cx="1081" cy="1165"/>
          </a:xfrm>
        </p:grpSpPr>
        <p:grpSp>
          <p:nvGrpSpPr>
            <p:cNvPr id="621" name="Google Shape;621;p24"/>
            <p:cNvGrpSpPr/>
            <p:nvPr/>
          </p:nvGrpSpPr>
          <p:grpSpPr>
            <a:xfrm>
              <a:off x="465" y="1301"/>
              <a:ext cx="1081" cy="1100"/>
              <a:chOff x="465" y="1301"/>
              <a:chExt cx="1081" cy="1100"/>
            </a:xfrm>
          </p:grpSpPr>
          <p:grpSp>
            <p:nvGrpSpPr>
              <p:cNvPr id="622" name="Google Shape;622;p24"/>
              <p:cNvGrpSpPr/>
              <p:nvPr/>
            </p:nvGrpSpPr>
            <p:grpSpPr>
              <a:xfrm>
                <a:off x="465" y="1301"/>
                <a:ext cx="1081" cy="1100"/>
                <a:chOff x="528" y="1131"/>
                <a:chExt cx="1440" cy="1467"/>
              </a:xfrm>
            </p:grpSpPr>
            <p:sp>
              <p:nvSpPr>
                <p:cNvPr id="623" name="Google Shape;623;p24"/>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4" name="Google Shape;624;p24"/>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5" name="Google Shape;625;p24"/>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6" name="Google Shape;626;p24"/>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27" name="Google Shape;627;p24"/>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28" name="Google Shape;628;p24"/>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24"/>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24"/>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24"/>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24"/>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33" name="Google Shape;633;p24"/>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4" name="Google Shape;634;p24"/>
              <p:cNvSpPr/>
              <p:nvPr/>
            </p:nvSpPr>
            <p:spPr>
              <a:xfrm rot="1766421">
                <a:off x="982" y="1526"/>
                <a:ext cx="161" cy="153"/>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5" name="Google Shape;635;p24"/>
            <p:cNvSpPr/>
            <p:nvPr/>
          </p:nvSpPr>
          <p:spPr>
            <a:xfrm>
              <a:off x="920" y="1236"/>
              <a:ext cx="183" cy="350"/>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6" name="Google Shape;636;p24"/>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37" name="Google Shape;637;p24"/>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About to read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43" name="Google Shape;643;p25"/>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44" name="Google Shape;644;p25"/>
          <p:cNvGrpSpPr/>
          <p:nvPr/>
        </p:nvGrpSpPr>
        <p:grpSpPr>
          <a:xfrm>
            <a:off x="738589" y="2065723"/>
            <a:ext cx="1716472" cy="1747452"/>
            <a:chOff x="528" y="1131"/>
            <a:chExt cx="1440" cy="1467"/>
          </a:xfrm>
        </p:grpSpPr>
        <p:sp>
          <p:nvSpPr>
            <p:cNvPr id="645" name="Google Shape;645;p25"/>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6" name="Google Shape;646;p25"/>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7" name="Google Shape;647;p25"/>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8" name="Google Shape;648;p25"/>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49" name="Google Shape;649;p25"/>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50" name="Google Shape;650;p25"/>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51" name="Google Shape;651;p25"/>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52" name="Google Shape;652;p25"/>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25"/>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54" name="Google Shape;654;p25"/>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55" name="Google Shape;655;p25"/>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56" name="Google Shape;656;p25"/>
          <p:cNvSpPr/>
          <p:nvPr/>
        </p:nvSpPr>
        <p:spPr>
          <a:xfrm>
            <a:off x="1358900" y="2438400"/>
            <a:ext cx="242888" cy="230188"/>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5"/>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8" name="Google Shape;658;p25"/>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9" name="Google Shape;659;p25"/>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After reading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65" name="Google Shape;665;p26"/>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66" name="Google Shape;666;p26"/>
          <p:cNvGrpSpPr/>
          <p:nvPr/>
        </p:nvGrpSpPr>
        <p:grpSpPr>
          <a:xfrm>
            <a:off x="738589" y="1962150"/>
            <a:ext cx="1716472" cy="1944162"/>
            <a:chOff x="446" y="1113"/>
            <a:chExt cx="1156" cy="1311"/>
          </a:xfrm>
        </p:grpSpPr>
        <p:grpSp>
          <p:nvGrpSpPr>
            <p:cNvPr id="667" name="Google Shape;667;p26"/>
            <p:cNvGrpSpPr/>
            <p:nvPr/>
          </p:nvGrpSpPr>
          <p:grpSpPr>
            <a:xfrm>
              <a:off x="446" y="1183"/>
              <a:ext cx="1156" cy="1241"/>
              <a:chOff x="446" y="1183"/>
              <a:chExt cx="1156" cy="1241"/>
            </a:xfrm>
          </p:grpSpPr>
          <p:grpSp>
            <p:nvGrpSpPr>
              <p:cNvPr id="668" name="Google Shape;668;p26"/>
              <p:cNvGrpSpPr/>
              <p:nvPr/>
            </p:nvGrpSpPr>
            <p:grpSpPr>
              <a:xfrm>
                <a:off x="446" y="1183"/>
                <a:ext cx="1156" cy="1178"/>
                <a:chOff x="528" y="1131"/>
                <a:chExt cx="1440" cy="1467"/>
              </a:xfrm>
            </p:grpSpPr>
            <p:sp>
              <p:nvSpPr>
                <p:cNvPr id="669" name="Google Shape;669;p26"/>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2" name="Google Shape;672;p26"/>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73" name="Google Shape;673;p26"/>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26"/>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75" name="Google Shape;675;p26"/>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76" name="Google Shape;676;p26"/>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77" name="Google Shape;677;p26"/>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78" name="Google Shape;678;p26"/>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79" name="Google Shape;679;p26"/>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0" name="Google Shape;680;p26"/>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1" name="Google Shape;681;p26"/>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2" name="Google Shape;682;p26"/>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3" name="Google Shape;683;p26"/>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Red request scheduled next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Seek</a:t>
            </a:r>
            <a:endParaRPr/>
          </a:p>
        </p:txBody>
      </p:sp>
      <p:sp>
        <p:nvSpPr>
          <p:cNvPr id="690" name="Google Shape;690;p27"/>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691" name="Google Shape;691;p27"/>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grpSp>
        <p:nvGrpSpPr>
          <p:cNvPr id="692" name="Google Shape;692;p27"/>
          <p:cNvGrpSpPr/>
          <p:nvPr/>
        </p:nvGrpSpPr>
        <p:grpSpPr>
          <a:xfrm>
            <a:off x="738589" y="1962150"/>
            <a:ext cx="1716472" cy="1944162"/>
            <a:chOff x="446" y="1113"/>
            <a:chExt cx="1156" cy="1311"/>
          </a:xfrm>
        </p:grpSpPr>
        <p:grpSp>
          <p:nvGrpSpPr>
            <p:cNvPr id="693" name="Google Shape;693;p27"/>
            <p:cNvGrpSpPr/>
            <p:nvPr/>
          </p:nvGrpSpPr>
          <p:grpSpPr>
            <a:xfrm>
              <a:off x="446" y="1183"/>
              <a:ext cx="1156" cy="1241"/>
              <a:chOff x="446" y="1183"/>
              <a:chExt cx="1156" cy="1241"/>
            </a:xfrm>
          </p:grpSpPr>
          <p:grpSp>
            <p:nvGrpSpPr>
              <p:cNvPr id="694" name="Google Shape;694;p27"/>
              <p:cNvGrpSpPr/>
              <p:nvPr/>
            </p:nvGrpSpPr>
            <p:grpSpPr>
              <a:xfrm>
                <a:off x="446" y="1183"/>
                <a:ext cx="1156" cy="1178"/>
                <a:chOff x="528" y="1131"/>
                <a:chExt cx="1440" cy="1467"/>
              </a:xfrm>
            </p:grpSpPr>
            <p:sp>
              <p:nvSpPr>
                <p:cNvPr id="695" name="Google Shape;695;p27"/>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6" name="Google Shape;696;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7" name="Google Shape;697;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8" name="Google Shape;698;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99" name="Google Shape;699;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03" name="Google Shape;703;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04" name="Google Shape;704;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05" name="Google Shape;705;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6" name="Google Shape;706;p27"/>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07" name="Google Shape;707;p27"/>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8" name="Google Shape;708;p27"/>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09" name="Google Shape;709;p27"/>
          <p:cNvGrpSpPr/>
          <p:nvPr/>
        </p:nvGrpSpPr>
        <p:grpSpPr>
          <a:xfrm>
            <a:off x="2788051" y="1600200"/>
            <a:ext cx="1716472" cy="2217739"/>
            <a:chOff x="1718" y="864"/>
            <a:chExt cx="1156" cy="1494"/>
          </a:xfrm>
        </p:grpSpPr>
        <p:grpSp>
          <p:nvGrpSpPr>
            <p:cNvPr id="710" name="Google Shape;710;p27"/>
            <p:cNvGrpSpPr/>
            <p:nvPr/>
          </p:nvGrpSpPr>
          <p:grpSpPr>
            <a:xfrm>
              <a:off x="1718" y="1180"/>
              <a:ext cx="1156" cy="1178"/>
              <a:chOff x="1718" y="1180"/>
              <a:chExt cx="1156" cy="1178"/>
            </a:xfrm>
          </p:grpSpPr>
          <p:grpSp>
            <p:nvGrpSpPr>
              <p:cNvPr id="711" name="Google Shape;711;p27"/>
              <p:cNvGrpSpPr/>
              <p:nvPr/>
            </p:nvGrpSpPr>
            <p:grpSpPr>
              <a:xfrm>
                <a:off x="1718" y="1180"/>
                <a:ext cx="1156" cy="1178"/>
                <a:chOff x="528" y="1131"/>
                <a:chExt cx="1440" cy="1467"/>
              </a:xfrm>
            </p:grpSpPr>
            <p:sp>
              <p:nvSpPr>
                <p:cNvPr id="712" name="Google Shape;712;p27"/>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3" name="Google Shape;713;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4" name="Google Shape;714;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5" name="Google Shape;715;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16" name="Google Shape;716;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18" name="Google Shape;718;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19" name="Google Shape;719;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20" name="Google Shape;720;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22" name="Google Shape;722;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3" name="Google Shape;723;p27"/>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4" name="Google Shape;724;p27"/>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5" name="Google Shape;725;p27"/>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6" name="Google Shape;726;p27"/>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7" name="Google Shape;727;p27"/>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Seek to red’s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Rotational Latency</a:t>
            </a:r>
            <a:endParaRPr/>
          </a:p>
        </p:txBody>
      </p:sp>
      <p:sp>
        <p:nvSpPr>
          <p:cNvPr id="733" name="Google Shape;733;p28"/>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34" name="Google Shape;734;p28"/>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35" name="Google Shape;735;p28"/>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grpSp>
        <p:nvGrpSpPr>
          <p:cNvPr id="736" name="Google Shape;736;p28"/>
          <p:cNvGrpSpPr/>
          <p:nvPr/>
        </p:nvGrpSpPr>
        <p:grpSpPr>
          <a:xfrm>
            <a:off x="738589" y="1962150"/>
            <a:ext cx="1716472" cy="1944162"/>
            <a:chOff x="446" y="1113"/>
            <a:chExt cx="1156" cy="1311"/>
          </a:xfrm>
        </p:grpSpPr>
        <p:grpSp>
          <p:nvGrpSpPr>
            <p:cNvPr id="737" name="Google Shape;737;p28"/>
            <p:cNvGrpSpPr/>
            <p:nvPr/>
          </p:nvGrpSpPr>
          <p:grpSpPr>
            <a:xfrm>
              <a:off x="446" y="1183"/>
              <a:ext cx="1156" cy="1241"/>
              <a:chOff x="446" y="1183"/>
              <a:chExt cx="1156" cy="1241"/>
            </a:xfrm>
          </p:grpSpPr>
          <p:grpSp>
            <p:nvGrpSpPr>
              <p:cNvPr id="738" name="Google Shape;738;p28"/>
              <p:cNvGrpSpPr/>
              <p:nvPr/>
            </p:nvGrpSpPr>
            <p:grpSpPr>
              <a:xfrm>
                <a:off x="446" y="1183"/>
                <a:ext cx="1156" cy="1178"/>
                <a:chOff x="528" y="1131"/>
                <a:chExt cx="1440" cy="1467"/>
              </a:xfrm>
            </p:grpSpPr>
            <p:sp>
              <p:nvSpPr>
                <p:cNvPr id="739" name="Google Shape;739;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0" name="Google Shape;740;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1" name="Google Shape;741;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2" name="Google Shape;742;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43" name="Google Shape;743;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44" name="Google Shape;744;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45" name="Google Shape;745;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46" name="Google Shape;746;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47" name="Google Shape;747;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49" name="Google Shape;749;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0" name="Google Shape;750;p28"/>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1" name="Google Shape;751;p28"/>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2" name="Google Shape;752;p28"/>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53" name="Google Shape;753;p28"/>
          <p:cNvGrpSpPr/>
          <p:nvPr/>
        </p:nvGrpSpPr>
        <p:grpSpPr>
          <a:xfrm>
            <a:off x="2788051" y="1600200"/>
            <a:ext cx="1716472" cy="2217739"/>
            <a:chOff x="1718" y="864"/>
            <a:chExt cx="1156" cy="1494"/>
          </a:xfrm>
        </p:grpSpPr>
        <p:grpSp>
          <p:nvGrpSpPr>
            <p:cNvPr id="754" name="Google Shape;754;p28"/>
            <p:cNvGrpSpPr/>
            <p:nvPr/>
          </p:nvGrpSpPr>
          <p:grpSpPr>
            <a:xfrm>
              <a:off x="1718" y="1180"/>
              <a:ext cx="1156" cy="1178"/>
              <a:chOff x="1718" y="1180"/>
              <a:chExt cx="1156" cy="1178"/>
            </a:xfrm>
          </p:grpSpPr>
          <p:grpSp>
            <p:nvGrpSpPr>
              <p:cNvPr id="755" name="Google Shape;755;p28"/>
              <p:cNvGrpSpPr/>
              <p:nvPr/>
            </p:nvGrpSpPr>
            <p:grpSpPr>
              <a:xfrm>
                <a:off x="1718" y="1180"/>
                <a:ext cx="1156" cy="1178"/>
                <a:chOff x="528" y="1131"/>
                <a:chExt cx="1440" cy="1467"/>
              </a:xfrm>
            </p:grpSpPr>
            <p:sp>
              <p:nvSpPr>
                <p:cNvPr id="756" name="Google Shape;756;p28"/>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7" name="Google Shape;757;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8" name="Google Shape;758;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9" name="Google Shape;759;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60" name="Google Shape;760;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61" name="Google Shape;761;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62" name="Google Shape;762;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63" name="Google Shape;763;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64" name="Google Shape;764;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65" name="Google Shape;765;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66" name="Google Shape;766;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7" name="Google Shape;767;p28"/>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8" name="Google Shape;768;p28"/>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9" name="Google Shape;769;p28"/>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70" name="Google Shape;770;p28"/>
          <p:cNvGrpSpPr/>
          <p:nvPr/>
        </p:nvGrpSpPr>
        <p:grpSpPr>
          <a:xfrm>
            <a:off x="4833938" y="1625600"/>
            <a:ext cx="1720048" cy="2192338"/>
            <a:chOff x="3003" y="864"/>
            <a:chExt cx="1158" cy="1476"/>
          </a:xfrm>
        </p:grpSpPr>
        <p:grpSp>
          <p:nvGrpSpPr>
            <p:cNvPr id="771" name="Google Shape;771;p28"/>
            <p:cNvGrpSpPr/>
            <p:nvPr/>
          </p:nvGrpSpPr>
          <p:grpSpPr>
            <a:xfrm>
              <a:off x="3003" y="1162"/>
              <a:ext cx="1158" cy="1178"/>
              <a:chOff x="3003" y="1162"/>
              <a:chExt cx="1158" cy="1178"/>
            </a:xfrm>
          </p:grpSpPr>
          <p:grpSp>
            <p:nvGrpSpPr>
              <p:cNvPr id="772" name="Google Shape;772;p28"/>
              <p:cNvGrpSpPr/>
              <p:nvPr/>
            </p:nvGrpSpPr>
            <p:grpSpPr>
              <a:xfrm>
                <a:off x="3005" y="1162"/>
                <a:ext cx="1156" cy="1178"/>
                <a:chOff x="528" y="1131"/>
                <a:chExt cx="1440" cy="1467"/>
              </a:xfrm>
            </p:grpSpPr>
            <p:sp>
              <p:nvSpPr>
                <p:cNvPr id="773" name="Google Shape;773;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4" name="Google Shape;774;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5" name="Google Shape;775;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6" name="Google Shape;776;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77" name="Google Shape;777;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78" name="Google Shape;778;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79" name="Google Shape;779;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80" name="Google Shape;780;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83" name="Google Shape;783;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4" name="Google Shape;784;p28"/>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5" name="Google Shape;785;p28"/>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6" name="Google Shape;786;p28"/>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7" name="Google Shape;787;p28"/>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8" name="Google Shape;788;p28"/>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9" name="Google Shape;789;p28"/>
          <p:cNvSpPr/>
          <p:nvPr/>
        </p:nvSpPr>
        <p:spPr>
          <a:xfrm>
            <a:off x="1981200" y="4495800"/>
            <a:ext cx="64008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Wait for red sector to rotate around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795" name="Google Shape;795;p29"/>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96" name="Google Shape;796;p29"/>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97" name="Google Shape;797;p29"/>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798" name="Google Shape;798;p29"/>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799" name="Google Shape;799;p29"/>
          <p:cNvGrpSpPr/>
          <p:nvPr/>
        </p:nvGrpSpPr>
        <p:grpSpPr>
          <a:xfrm>
            <a:off x="738589" y="1962150"/>
            <a:ext cx="1716472" cy="1944162"/>
            <a:chOff x="446" y="1113"/>
            <a:chExt cx="1156" cy="1311"/>
          </a:xfrm>
        </p:grpSpPr>
        <p:grpSp>
          <p:nvGrpSpPr>
            <p:cNvPr id="800" name="Google Shape;800;p29"/>
            <p:cNvGrpSpPr/>
            <p:nvPr/>
          </p:nvGrpSpPr>
          <p:grpSpPr>
            <a:xfrm>
              <a:off x="446" y="1183"/>
              <a:ext cx="1156" cy="1241"/>
              <a:chOff x="446" y="1183"/>
              <a:chExt cx="1156" cy="1241"/>
            </a:xfrm>
          </p:grpSpPr>
          <p:grpSp>
            <p:nvGrpSpPr>
              <p:cNvPr id="801" name="Google Shape;801;p29"/>
              <p:cNvGrpSpPr/>
              <p:nvPr/>
            </p:nvGrpSpPr>
            <p:grpSpPr>
              <a:xfrm>
                <a:off x="446" y="1183"/>
                <a:ext cx="1156" cy="1178"/>
                <a:chOff x="528" y="1131"/>
                <a:chExt cx="1440" cy="1467"/>
              </a:xfrm>
            </p:grpSpPr>
            <p:sp>
              <p:nvSpPr>
                <p:cNvPr id="802" name="Google Shape;802;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3" name="Google Shape;803;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4" name="Google Shape;804;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5" name="Google Shape;805;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06" name="Google Shape;806;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07" name="Google Shape;807;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08" name="Google Shape;808;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09" name="Google Shape;809;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10" name="Google Shape;810;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11" name="Google Shape;811;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12" name="Google Shape;812;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3" name="Google Shape;813;p29"/>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14" name="Google Shape;814;p29"/>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5" name="Google Shape;815;p29"/>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16" name="Google Shape;816;p29"/>
          <p:cNvGrpSpPr/>
          <p:nvPr/>
        </p:nvGrpSpPr>
        <p:grpSpPr>
          <a:xfrm>
            <a:off x="2788051" y="1600200"/>
            <a:ext cx="1716472" cy="2217739"/>
            <a:chOff x="1718" y="864"/>
            <a:chExt cx="1156" cy="1494"/>
          </a:xfrm>
        </p:grpSpPr>
        <p:grpSp>
          <p:nvGrpSpPr>
            <p:cNvPr id="817" name="Google Shape;817;p29"/>
            <p:cNvGrpSpPr/>
            <p:nvPr/>
          </p:nvGrpSpPr>
          <p:grpSpPr>
            <a:xfrm>
              <a:off x="1718" y="1180"/>
              <a:ext cx="1156" cy="1178"/>
              <a:chOff x="1718" y="1180"/>
              <a:chExt cx="1156" cy="1178"/>
            </a:xfrm>
          </p:grpSpPr>
          <p:grpSp>
            <p:nvGrpSpPr>
              <p:cNvPr id="818" name="Google Shape;818;p29"/>
              <p:cNvGrpSpPr/>
              <p:nvPr/>
            </p:nvGrpSpPr>
            <p:grpSpPr>
              <a:xfrm>
                <a:off x="1718" y="1180"/>
                <a:ext cx="1156" cy="1178"/>
                <a:chOff x="528" y="1131"/>
                <a:chExt cx="1440" cy="1467"/>
              </a:xfrm>
            </p:grpSpPr>
            <p:sp>
              <p:nvSpPr>
                <p:cNvPr id="819" name="Google Shape;819;p29"/>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0" name="Google Shape;820;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1" name="Google Shape;821;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2" name="Google Shape;822;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23" name="Google Shape;823;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24" name="Google Shape;824;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25" name="Google Shape;825;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26" name="Google Shape;826;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27" name="Google Shape;827;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28" name="Google Shape;828;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29" name="Google Shape;829;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0" name="Google Shape;830;p29"/>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1" name="Google Shape;831;p29"/>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2" name="Google Shape;832;p29"/>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33" name="Google Shape;833;p29"/>
          <p:cNvGrpSpPr/>
          <p:nvPr/>
        </p:nvGrpSpPr>
        <p:grpSpPr>
          <a:xfrm>
            <a:off x="4833938" y="1625600"/>
            <a:ext cx="1720048" cy="2192338"/>
            <a:chOff x="3003" y="864"/>
            <a:chExt cx="1158" cy="1476"/>
          </a:xfrm>
        </p:grpSpPr>
        <p:grpSp>
          <p:nvGrpSpPr>
            <p:cNvPr id="834" name="Google Shape;834;p29"/>
            <p:cNvGrpSpPr/>
            <p:nvPr/>
          </p:nvGrpSpPr>
          <p:grpSpPr>
            <a:xfrm>
              <a:off x="3003" y="1162"/>
              <a:ext cx="1158" cy="1178"/>
              <a:chOff x="3003" y="1162"/>
              <a:chExt cx="1158" cy="1178"/>
            </a:xfrm>
          </p:grpSpPr>
          <p:grpSp>
            <p:nvGrpSpPr>
              <p:cNvPr id="835" name="Google Shape;835;p29"/>
              <p:cNvGrpSpPr/>
              <p:nvPr/>
            </p:nvGrpSpPr>
            <p:grpSpPr>
              <a:xfrm>
                <a:off x="3005" y="1162"/>
                <a:ext cx="1156" cy="1178"/>
                <a:chOff x="528" y="1131"/>
                <a:chExt cx="1440" cy="1467"/>
              </a:xfrm>
            </p:grpSpPr>
            <p:sp>
              <p:nvSpPr>
                <p:cNvPr id="836" name="Google Shape;836;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7" name="Google Shape;837;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8" name="Google Shape;838;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9" name="Google Shape;839;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40" name="Google Shape;840;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41" name="Google Shape;841;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42" name="Google Shape;842;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44" name="Google Shape;844;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45" name="Google Shape;845;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46" name="Google Shape;846;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47" name="Google Shape;847;p29"/>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8" name="Google Shape;848;p29"/>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9" name="Google Shape;849;p29"/>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50" name="Google Shape;850;p29"/>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51" name="Google Shape;851;p29"/>
          <p:cNvGrpSpPr/>
          <p:nvPr/>
        </p:nvGrpSpPr>
        <p:grpSpPr>
          <a:xfrm>
            <a:off x="6886976" y="1649413"/>
            <a:ext cx="1716472" cy="2168525"/>
            <a:chOff x="4301" y="858"/>
            <a:chExt cx="1156" cy="1461"/>
          </a:xfrm>
        </p:grpSpPr>
        <p:grpSp>
          <p:nvGrpSpPr>
            <p:cNvPr id="852" name="Google Shape;852;p29"/>
            <p:cNvGrpSpPr/>
            <p:nvPr/>
          </p:nvGrpSpPr>
          <p:grpSpPr>
            <a:xfrm>
              <a:off x="4301" y="1141"/>
              <a:ext cx="1156" cy="1178"/>
              <a:chOff x="4301" y="1141"/>
              <a:chExt cx="1156" cy="1178"/>
            </a:xfrm>
          </p:grpSpPr>
          <p:grpSp>
            <p:nvGrpSpPr>
              <p:cNvPr id="853" name="Google Shape;853;p29"/>
              <p:cNvGrpSpPr/>
              <p:nvPr/>
            </p:nvGrpSpPr>
            <p:grpSpPr>
              <a:xfrm>
                <a:off x="4301" y="1141"/>
                <a:ext cx="1156" cy="1178"/>
                <a:chOff x="528" y="1131"/>
                <a:chExt cx="1440" cy="1467"/>
              </a:xfrm>
            </p:grpSpPr>
            <p:sp>
              <p:nvSpPr>
                <p:cNvPr id="854" name="Google Shape;854;p29"/>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5" name="Google Shape;855;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6" name="Google Shape;856;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7" name="Google Shape;857;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58" name="Google Shape;858;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60" name="Google Shape;860;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61" name="Google Shape;861;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62" name="Google Shape;862;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63" name="Google Shape;863;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64" name="Google Shape;864;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5" name="Google Shape;865;p29"/>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6" name="Google Shape;866;p29"/>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7" name="Google Shape;867;p29"/>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8" name="Google Shape;868;p29"/>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9" name="Google Shape;869;p29"/>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Complete read of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Random-Access Memory (RAM)</a:t>
            </a:r>
            <a:endParaRPr/>
          </a:p>
        </p:txBody>
      </p:sp>
      <p:sp>
        <p:nvSpPr>
          <p:cNvPr id="89" name="Google Shape;89;p3"/>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Key features</a:t>
            </a:r>
            <a:endParaRPr/>
          </a:p>
          <a:p>
            <a:pPr indent="-285750" lvl="1" marL="742950" rtl="0" algn="l">
              <a:lnSpc>
                <a:spcPct val="100000"/>
              </a:lnSpc>
              <a:spcBef>
                <a:spcPts val="400"/>
              </a:spcBef>
              <a:spcAft>
                <a:spcPts val="0"/>
              </a:spcAft>
              <a:buSzPts val="2200"/>
              <a:buChar char="▪"/>
            </a:pPr>
            <a:r>
              <a:rPr lang="en-US">
                <a:solidFill>
                  <a:srgbClr val="FF0000"/>
                </a:solidFill>
              </a:rPr>
              <a:t>RAM</a:t>
            </a:r>
            <a:r>
              <a:rPr lang="en-US"/>
              <a:t> is traditionally packaged as a chip.</a:t>
            </a:r>
            <a:endParaRPr/>
          </a:p>
          <a:p>
            <a:pPr indent="-285750" lvl="1" marL="742950" rtl="0" algn="l">
              <a:lnSpc>
                <a:spcPct val="100000"/>
              </a:lnSpc>
              <a:spcBef>
                <a:spcPts val="400"/>
              </a:spcBef>
              <a:spcAft>
                <a:spcPts val="0"/>
              </a:spcAft>
              <a:buSzPts val="2200"/>
              <a:buChar char="▪"/>
            </a:pPr>
            <a:r>
              <a:rPr lang="en-US"/>
              <a:t>Basic storage unit is normally a </a:t>
            </a:r>
            <a:r>
              <a:rPr lang="en-US">
                <a:solidFill>
                  <a:srgbClr val="FF0000"/>
                </a:solidFill>
              </a:rPr>
              <a:t>cell</a:t>
            </a:r>
            <a:r>
              <a:rPr lang="en-US"/>
              <a:t> (one bit per cell).</a:t>
            </a:r>
            <a:endParaRPr/>
          </a:p>
          <a:p>
            <a:pPr indent="-285750" lvl="1" marL="742950" rtl="0" algn="l">
              <a:lnSpc>
                <a:spcPct val="100000"/>
              </a:lnSpc>
              <a:spcBef>
                <a:spcPts val="400"/>
              </a:spcBef>
              <a:spcAft>
                <a:spcPts val="0"/>
              </a:spcAft>
              <a:buSzPts val="2200"/>
              <a:buChar char="▪"/>
            </a:pPr>
            <a:r>
              <a:rPr lang="en-US"/>
              <a:t>Multiple RAM chips form a memory.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RAM comes in two varieties:</a:t>
            </a:r>
            <a:endParaRPr/>
          </a:p>
          <a:p>
            <a:pPr indent="-285750" lvl="1" marL="742950" rtl="0" algn="l">
              <a:lnSpc>
                <a:spcPct val="100000"/>
              </a:lnSpc>
              <a:spcBef>
                <a:spcPts val="400"/>
              </a:spcBef>
              <a:spcAft>
                <a:spcPts val="0"/>
              </a:spcAft>
              <a:buSzPts val="2200"/>
              <a:buChar char="▪"/>
            </a:pPr>
            <a:r>
              <a:rPr lang="en-US"/>
              <a:t>SRAM (Static RAM)</a:t>
            </a:r>
            <a:endParaRPr/>
          </a:p>
          <a:p>
            <a:pPr indent="-285750" lvl="1" marL="742950" rtl="0" algn="l">
              <a:lnSpc>
                <a:spcPct val="100000"/>
              </a:lnSpc>
              <a:spcBef>
                <a:spcPts val="400"/>
              </a:spcBef>
              <a:spcAft>
                <a:spcPts val="0"/>
              </a:spcAft>
              <a:buSzPts val="2200"/>
              <a:buChar char="▪"/>
            </a:pPr>
            <a:r>
              <a:rPr lang="en-US"/>
              <a:t>DRAM (Dynamic 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0"/>
          <p:cNvSpPr txBox="1"/>
          <p:nvPr>
            <p:ph type="title"/>
          </p:nvPr>
        </p:nvSpPr>
        <p:spPr>
          <a:xfrm>
            <a:off x="357018" y="435678"/>
            <a:ext cx="809266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Service Time Components</a:t>
            </a:r>
            <a:endParaRPr/>
          </a:p>
        </p:txBody>
      </p:sp>
      <p:sp>
        <p:nvSpPr>
          <p:cNvPr id="875" name="Google Shape;875;p30"/>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876" name="Google Shape;876;p30"/>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877" name="Google Shape;877;p30"/>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878" name="Google Shape;878;p30"/>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879" name="Google Shape;879;p30"/>
          <p:cNvGrpSpPr/>
          <p:nvPr/>
        </p:nvGrpSpPr>
        <p:grpSpPr>
          <a:xfrm>
            <a:off x="738589" y="1962150"/>
            <a:ext cx="1716472" cy="1944162"/>
            <a:chOff x="446" y="1113"/>
            <a:chExt cx="1156" cy="1311"/>
          </a:xfrm>
        </p:grpSpPr>
        <p:grpSp>
          <p:nvGrpSpPr>
            <p:cNvPr id="880" name="Google Shape;880;p30"/>
            <p:cNvGrpSpPr/>
            <p:nvPr/>
          </p:nvGrpSpPr>
          <p:grpSpPr>
            <a:xfrm>
              <a:off x="446" y="1183"/>
              <a:ext cx="1156" cy="1241"/>
              <a:chOff x="446" y="1183"/>
              <a:chExt cx="1156" cy="1241"/>
            </a:xfrm>
          </p:grpSpPr>
          <p:grpSp>
            <p:nvGrpSpPr>
              <p:cNvPr id="881" name="Google Shape;881;p30"/>
              <p:cNvGrpSpPr/>
              <p:nvPr/>
            </p:nvGrpSpPr>
            <p:grpSpPr>
              <a:xfrm>
                <a:off x="446" y="1183"/>
                <a:ext cx="1156" cy="1178"/>
                <a:chOff x="528" y="1131"/>
                <a:chExt cx="1440" cy="1467"/>
              </a:xfrm>
            </p:grpSpPr>
            <p:sp>
              <p:nvSpPr>
                <p:cNvPr id="882" name="Google Shape;882;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3" name="Google Shape;883;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4" name="Google Shape;884;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5" name="Google Shape;885;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86" name="Google Shape;886;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87" name="Google Shape;887;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89" name="Google Shape;889;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90" name="Google Shape;890;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91" name="Google Shape;891;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92" name="Google Shape;892;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3" name="Google Shape;893;p30"/>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94" name="Google Shape;894;p30"/>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5" name="Google Shape;895;p30"/>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96" name="Google Shape;896;p30"/>
          <p:cNvGrpSpPr/>
          <p:nvPr/>
        </p:nvGrpSpPr>
        <p:grpSpPr>
          <a:xfrm>
            <a:off x="2788051" y="1600200"/>
            <a:ext cx="1716472" cy="2217739"/>
            <a:chOff x="1718" y="864"/>
            <a:chExt cx="1156" cy="1494"/>
          </a:xfrm>
        </p:grpSpPr>
        <p:grpSp>
          <p:nvGrpSpPr>
            <p:cNvPr id="897" name="Google Shape;897;p30"/>
            <p:cNvGrpSpPr/>
            <p:nvPr/>
          </p:nvGrpSpPr>
          <p:grpSpPr>
            <a:xfrm>
              <a:off x="1718" y="1180"/>
              <a:ext cx="1156" cy="1178"/>
              <a:chOff x="1718" y="1180"/>
              <a:chExt cx="1156" cy="1178"/>
            </a:xfrm>
          </p:grpSpPr>
          <p:grpSp>
            <p:nvGrpSpPr>
              <p:cNvPr id="898" name="Google Shape;898;p30"/>
              <p:cNvGrpSpPr/>
              <p:nvPr/>
            </p:nvGrpSpPr>
            <p:grpSpPr>
              <a:xfrm>
                <a:off x="1718" y="1180"/>
                <a:ext cx="1156" cy="1178"/>
                <a:chOff x="528" y="1131"/>
                <a:chExt cx="1440" cy="1467"/>
              </a:xfrm>
            </p:grpSpPr>
            <p:sp>
              <p:nvSpPr>
                <p:cNvPr id="899" name="Google Shape;899;p30"/>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0" name="Google Shape;900;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1" name="Google Shape;901;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2" name="Google Shape;902;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03" name="Google Shape;903;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04" name="Google Shape;904;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05" name="Google Shape;905;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06" name="Google Shape;906;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07" name="Google Shape;907;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08" name="Google Shape;908;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09" name="Google Shape;909;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0" name="Google Shape;910;p30"/>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1" name="Google Shape;911;p30"/>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2" name="Google Shape;912;p30"/>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13" name="Google Shape;913;p30"/>
          <p:cNvGrpSpPr/>
          <p:nvPr/>
        </p:nvGrpSpPr>
        <p:grpSpPr>
          <a:xfrm>
            <a:off x="4833938" y="1625600"/>
            <a:ext cx="1720048" cy="2192338"/>
            <a:chOff x="3003" y="864"/>
            <a:chExt cx="1158" cy="1476"/>
          </a:xfrm>
        </p:grpSpPr>
        <p:grpSp>
          <p:nvGrpSpPr>
            <p:cNvPr id="914" name="Google Shape;914;p30"/>
            <p:cNvGrpSpPr/>
            <p:nvPr/>
          </p:nvGrpSpPr>
          <p:grpSpPr>
            <a:xfrm>
              <a:off x="3003" y="1162"/>
              <a:ext cx="1158" cy="1178"/>
              <a:chOff x="3003" y="1162"/>
              <a:chExt cx="1158" cy="1178"/>
            </a:xfrm>
          </p:grpSpPr>
          <p:grpSp>
            <p:nvGrpSpPr>
              <p:cNvPr id="915" name="Google Shape;915;p30"/>
              <p:cNvGrpSpPr/>
              <p:nvPr/>
            </p:nvGrpSpPr>
            <p:grpSpPr>
              <a:xfrm>
                <a:off x="3005" y="1162"/>
                <a:ext cx="1156" cy="1178"/>
                <a:chOff x="528" y="1131"/>
                <a:chExt cx="1440" cy="1467"/>
              </a:xfrm>
            </p:grpSpPr>
            <p:sp>
              <p:nvSpPr>
                <p:cNvPr id="916" name="Google Shape;916;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7" name="Google Shape;917;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8" name="Google Shape;918;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9" name="Google Shape;919;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20" name="Google Shape;920;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21" name="Google Shape;921;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22" name="Google Shape;922;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23" name="Google Shape;923;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26" name="Google Shape;926;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27" name="Google Shape;927;p30"/>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8" name="Google Shape;928;p30"/>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9" name="Google Shape;929;p30"/>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30" name="Google Shape;930;p30"/>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31" name="Google Shape;931;p30"/>
          <p:cNvGrpSpPr/>
          <p:nvPr/>
        </p:nvGrpSpPr>
        <p:grpSpPr>
          <a:xfrm>
            <a:off x="6886976" y="1649413"/>
            <a:ext cx="1716472" cy="2168525"/>
            <a:chOff x="4301" y="858"/>
            <a:chExt cx="1156" cy="1461"/>
          </a:xfrm>
        </p:grpSpPr>
        <p:grpSp>
          <p:nvGrpSpPr>
            <p:cNvPr id="932" name="Google Shape;932;p30"/>
            <p:cNvGrpSpPr/>
            <p:nvPr/>
          </p:nvGrpSpPr>
          <p:grpSpPr>
            <a:xfrm>
              <a:off x="4301" y="1141"/>
              <a:ext cx="1156" cy="1178"/>
              <a:chOff x="4301" y="1141"/>
              <a:chExt cx="1156" cy="1178"/>
            </a:xfrm>
          </p:grpSpPr>
          <p:grpSp>
            <p:nvGrpSpPr>
              <p:cNvPr id="933" name="Google Shape;933;p30"/>
              <p:cNvGrpSpPr/>
              <p:nvPr/>
            </p:nvGrpSpPr>
            <p:grpSpPr>
              <a:xfrm>
                <a:off x="4301" y="1141"/>
                <a:ext cx="1156" cy="1178"/>
                <a:chOff x="528" y="1131"/>
                <a:chExt cx="1440" cy="1467"/>
              </a:xfrm>
            </p:grpSpPr>
            <p:sp>
              <p:nvSpPr>
                <p:cNvPr id="934" name="Google Shape;934;p30"/>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372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5" name="Google Shape;935;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6" name="Google Shape;936;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7" name="Google Shape;937;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38" name="Google Shape;938;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39" name="Google Shape;939;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40" name="Google Shape;940;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41" name="Google Shape;941;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43" name="Google Shape;943;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44" name="Google Shape;944;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5" name="Google Shape;945;p30"/>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6" name="Google Shape;946;p30"/>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7" name="Google Shape;947;p30"/>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8" name="Google Shape;948;p30"/>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9" name="Google Shape;949;p30"/>
          <p:cNvSpPr txBox="1"/>
          <p:nvPr/>
        </p:nvSpPr>
        <p:spPr>
          <a:xfrm>
            <a:off x="6586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sp>
        <p:nvSpPr>
          <p:cNvPr id="950" name="Google Shape;950;p30"/>
          <p:cNvSpPr txBox="1"/>
          <p:nvPr/>
        </p:nvSpPr>
        <p:spPr>
          <a:xfrm>
            <a:off x="3250854" y="5341203"/>
            <a:ext cx="78774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Seek</a:t>
            </a:r>
            <a:endParaRPr b="0" i="0" sz="1400" u="none" cap="none" strike="noStrike">
              <a:solidFill>
                <a:srgbClr val="000000"/>
              </a:solidFill>
              <a:latin typeface="Arial"/>
              <a:ea typeface="Arial"/>
              <a:cs typeface="Arial"/>
              <a:sym typeface="Arial"/>
            </a:endParaRPr>
          </a:p>
        </p:txBody>
      </p:sp>
      <p:sp>
        <p:nvSpPr>
          <p:cNvPr id="951" name="Google Shape;951;p30"/>
          <p:cNvSpPr txBox="1"/>
          <p:nvPr/>
        </p:nvSpPr>
        <p:spPr>
          <a:xfrm>
            <a:off x="4876800" y="5341203"/>
            <a:ext cx="165657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Rotational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latency</a:t>
            </a:r>
            <a:endParaRPr b="0" i="0" sz="1400" u="none" cap="none" strike="noStrike">
              <a:solidFill>
                <a:srgbClr val="000000"/>
              </a:solidFill>
              <a:latin typeface="Arial"/>
              <a:ea typeface="Arial"/>
              <a:cs typeface="Arial"/>
              <a:sym typeface="Arial"/>
            </a:endParaRPr>
          </a:p>
        </p:txBody>
      </p:sp>
      <p:sp>
        <p:nvSpPr>
          <p:cNvPr id="952" name="Google Shape;952;p30"/>
          <p:cNvSpPr txBox="1"/>
          <p:nvPr/>
        </p:nvSpPr>
        <p:spPr>
          <a:xfrm>
            <a:off x="68308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cxnSp>
        <p:nvCxnSpPr>
          <p:cNvPr id="953" name="Google Shape;953;p30"/>
          <p:cNvCxnSpPr>
            <a:stCxn id="949" idx="0"/>
          </p:cNvCxnSpPr>
          <p:nvPr/>
        </p:nvCxnSpPr>
        <p:spPr>
          <a:xfrm flipH="1" rot="10800000">
            <a:off x="1586627" y="4573503"/>
            <a:ext cx="15600" cy="767700"/>
          </a:xfrm>
          <a:prstGeom prst="straightConnector1">
            <a:avLst/>
          </a:prstGeom>
          <a:noFill/>
          <a:ln cap="flat" cmpd="sng" w="25400">
            <a:solidFill>
              <a:schemeClr val="dk1"/>
            </a:solidFill>
            <a:prstDash val="solid"/>
            <a:round/>
            <a:headEnd len="sm" w="sm" type="none"/>
            <a:tailEnd len="med" w="med" type="stealth"/>
          </a:ln>
        </p:spPr>
      </p:cxnSp>
      <p:cxnSp>
        <p:nvCxnSpPr>
          <p:cNvPr id="954" name="Google Shape;954;p30"/>
          <p:cNvCxnSpPr/>
          <p:nvPr/>
        </p:nvCxnSpPr>
        <p:spPr>
          <a:xfrm rot="-5400000">
            <a:off x="3267302"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5" name="Google Shape;955;p30"/>
          <p:cNvCxnSpPr/>
          <p:nvPr/>
        </p:nvCxnSpPr>
        <p:spPr>
          <a:xfrm rot="-5400000">
            <a:off x="5317810"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6" name="Google Shape;956;p30"/>
          <p:cNvCxnSpPr/>
          <p:nvPr/>
        </p:nvCxnSpPr>
        <p:spPr>
          <a:xfrm rot="-5400000">
            <a:off x="7367272" y="5022720"/>
            <a:ext cx="773668" cy="15698"/>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a:t>
            </a:r>
            <a:endParaRPr/>
          </a:p>
        </p:txBody>
      </p:sp>
      <p:sp>
        <p:nvSpPr>
          <p:cNvPr id="962" name="Google Shape;962;p31"/>
          <p:cNvSpPr txBox="1"/>
          <p:nvPr>
            <p:ph idx="1" type="body"/>
          </p:nvPr>
        </p:nvSpPr>
        <p:spPr>
          <a:xfrm>
            <a:off x="396875" y="1362075"/>
            <a:ext cx="8366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Average time to access some target sector approximated by :</a:t>
            </a:r>
            <a:endParaRPr/>
          </a:p>
          <a:p>
            <a:pPr indent="-285750" lvl="1" marL="742950" rtl="0" algn="l">
              <a:lnSpc>
                <a:spcPct val="100000"/>
              </a:lnSpc>
              <a:spcBef>
                <a:spcPts val="400"/>
              </a:spcBef>
              <a:spcAft>
                <a:spcPts val="0"/>
              </a:spcAft>
              <a:buSzPts val="2200"/>
              <a:buChar char="▪"/>
            </a:pPr>
            <a:r>
              <a:rPr lang="en-US"/>
              <a:t>Taccess  =  Tavg seek +  Tavg rotation + Tavg transfer </a:t>
            </a:r>
            <a:endParaRPr/>
          </a:p>
          <a:p>
            <a:pPr indent="-342900" lvl="0" marL="342900" rtl="0" algn="l">
              <a:lnSpc>
                <a:spcPct val="100000"/>
              </a:lnSpc>
              <a:spcBef>
                <a:spcPts val="480"/>
              </a:spcBef>
              <a:spcAft>
                <a:spcPts val="0"/>
              </a:spcAft>
              <a:buSzPts val="1440"/>
              <a:buChar char="⬛"/>
            </a:pPr>
            <a:r>
              <a:rPr lang="en-US">
                <a:solidFill>
                  <a:srgbClr val="FF0000"/>
                </a:solidFill>
              </a:rPr>
              <a:t>Seek time </a:t>
            </a:r>
            <a:r>
              <a:rPr lang="en-US"/>
              <a:t>(Tavg seek)</a:t>
            </a:r>
            <a:endParaRPr/>
          </a:p>
          <a:p>
            <a:pPr indent="-285750" lvl="1" marL="742950" rtl="0" algn="l">
              <a:lnSpc>
                <a:spcPct val="100000"/>
              </a:lnSpc>
              <a:spcBef>
                <a:spcPts val="400"/>
              </a:spcBef>
              <a:spcAft>
                <a:spcPts val="0"/>
              </a:spcAft>
              <a:buSzPts val="2200"/>
              <a:buChar char="▪"/>
            </a:pPr>
            <a:r>
              <a:rPr lang="en-US"/>
              <a:t>Time to position heads over cylinder containing target sector.</a:t>
            </a:r>
            <a:endParaRPr/>
          </a:p>
          <a:p>
            <a:pPr indent="-285750" lvl="1" marL="742950" rtl="0" algn="l">
              <a:lnSpc>
                <a:spcPct val="100000"/>
              </a:lnSpc>
              <a:spcBef>
                <a:spcPts val="400"/>
              </a:spcBef>
              <a:spcAft>
                <a:spcPts val="0"/>
              </a:spcAft>
              <a:buSzPts val="2200"/>
              <a:buChar char="▪"/>
            </a:pPr>
            <a:r>
              <a:rPr lang="en-US"/>
              <a:t>Typical  Tavg seek is 3—9 ms</a:t>
            </a:r>
            <a:endParaRPr/>
          </a:p>
          <a:p>
            <a:pPr indent="-342900" lvl="0" marL="342900" rtl="0" algn="l">
              <a:lnSpc>
                <a:spcPct val="100000"/>
              </a:lnSpc>
              <a:spcBef>
                <a:spcPts val="480"/>
              </a:spcBef>
              <a:spcAft>
                <a:spcPts val="0"/>
              </a:spcAft>
              <a:buSzPts val="1440"/>
              <a:buChar char="⬛"/>
            </a:pPr>
            <a:r>
              <a:rPr lang="en-US">
                <a:solidFill>
                  <a:srgbClr val="FF0000"/>
                </a:solidFill>
              </a:rPr>
              <a:t>Rotational latency </a:t>
            </a:r>
            <a:r>
              <a:rPr lang="en-US"/>
              <a:t>(Tavg rotation)</a:t>
            </a:r>
            <a:endParaRPr/>
          </a:p>
          <a:p>
            <a:pPr indent="-285750" lvl="1" marL="742950" rtl="0" algn="l">
              <a:lnSpc>
                <a:spcPct val="100000"/>
              </a:lnSpc>
              <a:spcBef>
                <a:spcPts val="400"/>
              </a:spcBef>
              <a:spcAft>
                <a:spcPts val="0"/>
              </a:spcAft>
              <a:buSzPts val="2200"/>
              <a:buChar char="▪"/>
            </a:pPr>
            <a:r>
              <a:rPr lang="en-US"/>
              <a:t>Time waiting for first bit of target sector to pass under r/w head.</a:t>
            </a:r>
            <a:endParaRPr/>
          </a:p>
          <a:p>
            <a:pPr indent="-285750" lvl="1" marL="742950" rtl="0" algn="l">
              <a:lnSpc>
                <a:spcPct val="100000"/>
              </a:lnSpc>
              <a:spcBef>
                <a:spcPts val="400"/>
              </a:spcBef>
              <a:spcAft>
                <a:spcPts val="0"/>
              </a:spcAft>
              <a:buSzPts val="2200"/>
              <a:buChar char="▪"/>
            </a:pPr>
            <a:r>
              <a:rPr lang="en-US"/>
              <a:t>Tavg rotation = 1/2 x 1/RPMs x 60 sec/1 min</a:t>
            </a:r>
            <a:endParaRPr/>
          </a:p>
          <a:p>
            <a:pPr indent="-285750" lvl="1" marL="742950" rtl="0" algn="l">
              <a:lnSpc>
                <a:spcPct val="100000"/>
              </a:lnSpc>
              <a:spcBef>
                <a:spcPts val="400"/>
              </a:spcBef>
              <a:spcAft>
                <a:spcPts val="0"/>
              </a:spcAft>
              <a:buSzPts val="2200"/>
              <a:buChar char="▪"/>
            </a:pPr>
            <a:r>
              <a:rPr lang="en-US"/>
              <a:t>Typical Tavg rotation = 7200 RPMs</a:t>
            </a:r>
            <a:endParaRPr/>
          </a:p>
          <a:p>
            <a:pPr indent="-342900" lvl="0" marL="342900" rtl="0" algn="l">
              <a:lnSpc>
                <a:spcPct val="100000"/>
              </a:lnSpc>
              <a:spcBef>
                <a:spcPts val="480"/>
              </a:spcBef>
              <a:spcAft>
                <a:spcPts val="0"/>
              </a:spcAft>
              <a:buSzPts val="1440"/>
              <a:buChar char="⬛"/>
            </a:pPr>
            <a:r>
              <a:rPr lang="en-US">
                <a:solidFill>
                  <a:srgbClr val="FF0000"/>
                </a:solidFill>
              </a:rPr>
              <a:t>Transfer time </a:t>
            </a:r>
            <a:r>
              <a:rPr lang="en-US"/>
              <a:t>(Tavg transfer)	</a:t>
            </a:r>
            <a:endParaRPr/>
          </a:p>
          <a:p>
            <a:pPr indent="-285750" lvl="1" marL="742950" rtl="0" algn="l">
              <a:lnSpc>
                <a:spcPct val="100000"/>
              </a:lnSpc>
              <a:spcBef>
                <a:spcPts val="400"/>
              </a:spcBef>
              <a:spcAft>
                <a:spcPts val="0"/>
              </a:spcAft>
              <a:buSzPts val="2200"/>
              <a:buChar char="▪"/>
            </a:pPr>
            <a:r>
              <a:rPr lang="en-US"/>
              <a:t>Time to read the bits in the target sector.</a:t>
            </a:r>
            <a:endParaRPr/>
          </a:p>
          <a:p>
            <a:pPr indent="-285750" lvl="1" marL="742950" rtl="0" algn="l">
              <a:lnSpc>
                <a:spcPct val="100000"/>
              </a:lnSpc>
              <a:spcBef>
                <a:spcPts val="400"/>
              </a:spcBef>
              <a:spcAft>
                <a:spcPts val="0"/>
              </a:spcAft>
              <a:buSzPts val="2200"/>
              <a:buChar char="▪"/>
            </a:pPr>
            <a:r>
              <a:rPr lang="en-US"/>
              <a:t>Tavg transfer = 1/RPM x 1/(avg # sectors/track) x 60 secs/1 min.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 Example</a:t>
            </a:r>
            <a:endParaRPr/>
          </a:p>
        </p:txBody>
      </p:sp>
      <p:sp>
        <p:nvSpPr>
          <p:cNvPr id="968" name="Google Shape;968;p32"/>
          <p:cNvSpPr txBox="1"/>
          <p:nvPr>
            <p:ph idx="1" type="body"/>
          </p:nvPr>
        </p:nvSpPr>
        <p:spPr>
          <a:xfrm>
            <a:off x="396875" y="1362075"/>
            <a:ext cx="8747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Given:</a:t>
            </a:r>
            <a:endParaRPr/>
          </a:p>
          <a:p>
            <a:pPr indent="-285750" lvl="1" marL="742950" rtl="0" algn="l">
              <a:lnSpc>
                <a:spcPct val="100000"/>
              </a:lnSpc>
              <a:spcBef>
                <a:spcPts val="400"/>
              </a:spcBef>
              <a:spcAft>
                <a:spcPts val="0"/>
              </a:spcAft>
              <a:buSzPts val="2200"/>
              <a:buChar char="▪"/>
            </a:pPr>
            <a:r>
              <a:rPr lang="en-US"/>
              <a:t>Rotational rate = 7,200 RPM</a:t>
            </a:r>
            <a:endParaRPr/>
          </a:p>
          <a:p>
            <a:pPr indent="-285750" lvl="1" marL="742950" rtl="0" algn="l">
              <a:lnSpc>
                <a:spcPct val="100000"/>
              </a:lnSpc>
              <a:spcBef>
                <a:spcPts val="400"/>
              </a:spcBef>
              <a:spcAft>
                <a:spcPts val="0"/>
              </a:spcAft>
              <a:buSzPts val="2200"/>
              <a:buChar char="▪"/>
            </a:pPr>
            <a:r>
              <a:rPr lang="en-US"/>
              <a:t>Average seek time = 9 ms.</a:t>
            </a:r>
            <a:endParaRPr/>
          </a:p>
          <a:p>
            <a:pPr indent="-285750" lvl="1" marL="742950" rtl="0" algn="l">
              <a:lnSpc>
                <a:spcPct val="100000"/>
              </a:lnSpc>
              <a:spcBef>
                <a:spcPts val="400"/>
              </a:spcBef>
              <a:spcAft>
                <a:spcPts val="0"/>
              </a:spcAft>
              <a:buSzPts val="2200"/>
              <a:buChar char="▪"/>
            </a:pPr>
            <a:r>
              <a:rPr lang="en-US"/>
              <a:t>Avg # sectors/track = 400.</a:t>
            </a:r>
            <a:endParaRPr/>
          </a:p>
          <a:p>
            <a:pPr indent="-342900" lvl="0" marL="342900" rtl="0" algn="l">
              <a:lnSpc>
                <a:spcPct val="100000"/>
              </a:lnSpc>
              <a:spcBef>
                <a:spcPts val="480"/>
              </a:spcBef>
              <a:spcAft>
                <a:spcPts val="0"/>
              </a:spcAft>
              <a:buSzPts val="1440"/>
              <a:buChar char="⬛"/>
            </a:pPr>
            <a:r>
              <a:rPr lang="en-US"/>
              <a:t>Derived:</a:t>
            </a:r>
            <a:endParaRPr/>
          </a:p>
          <a:p>
            <a:pPr indent="-285750" lvl="1" marL="742950" rtl="0" algn="l">
              <a:lnSpc>
                <a:spcPct val="100000"/>
              </a:lnSpc>
              <a:spcBef>
                <a:spcPts val="400"/>
              </a:spcBef>
              <a:spcAft>
                <a:spcPts val="0"/>
              </a:spcAft>
              <a:buSzPts val="2200"/>
              <a:buChar char="▪"/>
            </a:pPr>
            <a:r>
              <a:rPr lang="en-US"/>
              <a:t>Tavg rotation = 1/2 x (60 secs/7200 RPM) x 1000 ms/sec = 4 ms.</a:t>
            </a:r>
            <a:endParaRPr/>
          </a:p>
          <a:p>
            <a:pPr indent="-285750" lvl="1" marL="742950" rtl="0" algn="l">
              <a:lnSpc>
                <a:spcPct val="100000"/>
              </a:lnSpc>
              <a:spcBef>
                <a:spcPts val="400"/>
              </a:spcBef>
              <a:spcAft>
                <a:spcPts val="0"/>
              </a:spcAft>
              <a:buSzPts val="2200"/>
              <a:buChar char="▪"/>
            </a:pPr>
            <a:r>
              <a:rPr lang="en-US"/>
              <a:t>Tavg transfer = 60/7200 RPM x 1/400 secs/track x 1000 ms/sec = 0.02 ms</a:t>
            </a:r>
            <a:endParaRPr/>
          </a:p>
          <a:p>
            <a:pPr indent="-285750" lvl="1" marL="742950" rtl="0" algn="l">
              <a:lnSpc>
                <a:spcPct val="100000"/>
              </a:lnSpc>
              <a:spcBef>
                <a:spcPts val="400"/>
              </a:spcBef>
              <a:spcAft>
                <a:spcPts val="0"/>
              </a:spcAft>
              <a:buSzPts val="2200"/>
              <a:buChar char="▪"/>
            </a:pPr>
            <a:r>
              <a:rPr lang="en-US"/>
              <a:t>Taccess  = 9 ms + 4 ms + 0.02 ms</a:t>
            </a:r>
            <a:endParaRPr/>
          </a:p>
          <a:p>
            <a:pPr indent="-342900" lvl="0" marL="342900" rtl="0" algn="l">
              <a:lnSpc>
                <a:spcPct val="100000"/>
              </a:lnSpc>
              <a:spcBef>
                <a:spcPts val="480"/>
              </a:spcBef>
              <a:spcAft>
                <a:spcPts val="0"/>
              </a:spcAft>
              <a:buSzPts val="1440"/>
              <a:buChar char="⬛"/>
            </a:pPr>
            <a:r>
              <a:rPr lang="en-US"/>
              <a:t>Important points:</a:t>
            </a:r>
            <a:endParaRPr/>
          </a:p>
          <a:p>
            <a:pPr indent="-285750" lvl="1" marL="742950" rtl="0" algn="l">
              <a:lnSpc>
                <a:spcPct val="100000"/>
              </a:lnSpc>
              <a:spcBef>
                <a:spcPts val="400"/>
              </a:spcBef>
              <a:spcAft>
                <a:spcPts val="0"/>
              </a:spcAft>
              <a:buSzPts val="2200"/>
              <a:buChar char="▪"/>
            </a:pPr>
            <a:r>
              <a:rPr lang="en-US"/>
              <a:t>Access time dominated by seek time and rotational latency.</a:t>
            </a:r>
            <a:endParaRPr/>
          </a:p>
          <a:p>
            <a:pPr indent="-285750" lvl="1" marL="742950" rtl="0" algn="l">
              <a:lnSpc>
                <a:spcPct val="100000"/>
              </a:lnSpc>
              <a:spcBef>
                <a:spcPts val="400"/>
              </a:spcBef>
              <a:spcAft>
                <a:spcPts val="0"/>
              </a:spcAft>
              <a:buSzPts val="2200"/>
              <a:buChar char="▪"/>
            </a:pPr>
            <a:r>
              <a:rPr lang="en-US"/>
              <a:t>First bit in a sector is the most expensive, the rest are free.</a:t>
            </a:r>
            <a:endParaRPr/>
          </a:p>
          <a:p>
            <a:pPr indent="-285750" lvl="1" marL="742950" rtl="0" algn="l">
              <a:lnSpc>
                <a:spcPct val="100000"/>
              </a:lnSpc>
              <a:spcBef>
                <a:spcPts val="400"/>
              </a:spcBef>
              <a:spcAft>
                <a:spcPts val="0"/>
              </a:spcAft>
              <a:buSzPts val="2200"/>
              <a:buChar char="▪"/>
            </a:pPr>
            <a:r>
              <a:rPr lang="en-US"/>
              <a:t>SRAM access time is about  4 ns/doubleword, DRAM about  60 ns</a:t>
            </a:r>
            <a:endParaRPr/>
          </a:p>
          <a:p>
            <a:pPr indent="-228600" lvl="2" marL="1143000" rtl="0" algn="l">
              <a:lnSpc>
                <a:spcPct val="100000"/>
              </a:lnSpc>
              <a:spcBef>
                <a:spcPts val="400"/>
              </a:spcBef>
              <a:spcAft>
                <a:spcPts val="0"/>
              </a:spcAft>
              <a:buClr>
                <a:schemeClr val="dk1"/>
              </a:buClr>
              <a:buSzPts val="1600"/>
              <a:buChar char="▪"/>
            </a:pPr>
            <a:r>
              <a:rPr lang="en-US"/>
              <a:t>Disk is about 40,000 times slower than SRAM, </a:t>
            </a:r>
            <a:endParaRPr/>
          </a:p>
          <a:p>
            <a:pPr indent="-228600" lvl="2" marL="1143000" rtl="0" algn="l">
              <a:lnSpc>
                <a:spcPct val="100000"/>
              </a:lnSpc>
              <a:spcBef>
                <a:spcPts val="400"/>
              </a:spcBef>
              <a:spcAft>
                <a:spcPts val="0"/>
              </a:spcAft>
              <a:buClr>
                <a:schemeClr val="dk1"/>
              </a:buClr>
              <a:buSzPts val="1600"/>
              <a:buChar char="▪"/>
            </a:pPr>
            <a:r>
              <a:rPr lang="en-US"/>
              <a:t>2,500 times slower then DRAM.</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Logical Disk Blocks</a:t>
            </a:r>
            <a:endParaRPr/>
          </a:p>
        </p:txBody>
      </p:sp>
      <p:sp>
        <p:nvSpPr>
          <p:cNvPr id="974" name="Google Shape;974;p3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Modern disks present a simpler abstract view of the complex sector geometry:</a:t>
            </a:r>
            <a:endParaRPr/>
          </a:p>
          <a:p>
            <a:pPr indent="-285750" lvl="1" marL="742950" rtl="0" algn="l">
              <a:lnSpc>
                <a:spcPct val="100000"/>
              </a:lnSpc>
              <a:spcBef>
                <a:spcPts val="400"/>
              </a:spcBef>
              <a:spcAft>
                <a:spcPts val="0"/>
              </a:spcAft>
              <a:buSzPts val="2200"/>
              <a:buChar char="▪"/>
            </a:pPr>
            <a:r>
              <a:rPr lang="en-US"/>
              <a:t>The set of available sectors is modeled as a sequence of b-sized </a:t>
            </a:r>
            <a:r>
              <a:rPr lang="en-US">
                <a:solidFill>
                  <a:srgbClr val="FF0000"/>
                </a:solidFill>
              </a:rPr>
              <a:t>logical blocks </a:t>
            </a:r>
            <a:r>
              <a:rPr lang="en-US"/>
              <a:t>(0, 1, 2, ...)</a:t>
            </a:r>
            <a:endParaRPr/>
          </a:p>
          <a:p>
            <a:pPr indent="-342900" lvl="0" marL="342900" rtl="0" algn="l">
              <a:lnSpc>
                <a:spcPct val="100000"/>
              </a:lnSpc>
              <a:spcBef>
                <a:spcPts val="480"/>
              </a:spcBef>
              <a:spcAft>
                <a:spcPts val="0"/>
              </a:spcAft>
              <a:buSzPts val="1440"/>
              <a:buChar char="⬛"/>
            </a:pPr>
            <a:r>
              <a:rPr lang="en-US"/>
              <a:t>Mapping between logical blocks and actual (physical) sectors</a:t>
            </a:r>
            <a:endParaRPr/>
          </a:p>
          <a:p>
            <a:pPr indent="-285750" lvl="1" marL="742950" rtl="0" algn="l">
              <a:lnSpc>
                <a:spcPct val="100000"/>
              </a:lnSpc>
              <a:spcBef>
                <a:spcPts val="400"/>
              </a:spcBef>
              <a:spcAft>
                <a:spcPts val="0"/>
              </a:spcAft>
              <a:buSzPts val="2200"/>
              <a:buChar char="▪"/>
            </a:pPr>
            <a:r>
              <a:rPr lang="en-US"/>
              <a:t>Maintained by hardware/firmware device called </a:t>
            </a:r>
            <a:r>
              <a:rPr lang="en-US">
                <a:solidFill>
                  <a:srgbClr val="C00000"/>
                </a:solidFill>
              </a:rPr>
              <a:t>disk controller</a:t>
            </a:r>
            <a:r>
              <a:rPr lang="en-US"/>
              <a:t>.</a:t>
            </a:r>
            <a:endParaRPr/>
          </a:p>
          <a:p>
            <a:pPr indent="-285750" lvl="1" marL="742950" rtl="0" algn="l">
              <a:lnSpc>
                <a:spcPct val="100000"/>
              </a:lnSpc>
              <a:spcBef>
                <a:spcPts val="400"/>
              </a:spcBef>
              <a:spcAft>
                <a:spcPts val="0"/>
              </a:spcAft>
              <a:buSzPts val="2200"/>
              <a:buChar char="▪"/>
            </a:pPr>
            <a:r>
              <a:rPr lang="en-US"/>
              <a:t>Converts requests for logical blocks into (surface,track,sector) triples.</a:t>
            </a:r>
            <a:endParaRPr/>
          </a:p>
          <a:p>
            <a:pPr indent="-342900" lvl="0" marL="342900" rtl="0" algn="l">
              <a:lnSpc>
                <a:spcPct val="100000"/>
              </a:lnSpc>
              <a:spcBef>
                <a:spcPts val="480"/>
              </a:spcBef>
              <a:spcAft>
                <a:spcPts val="0"/>
              </a:spcAft>
              <a:buSzPts val="1440"/>
              <a:buChar char="⬛"/>
            </a:pPr>
            <a:r>
              <a:rPr lang="en-US"/>
              <a:t>Allows controller to set aside spare cylinders for each zone.</a:t>
            </a:r>
            <a:endParaRPr/>
          </a:p>
          <a:p>
            <a:pPr indent="-285750" lvl="1" marL="742950" rtl="0" algn="l">
              <a:lnSpc>
                <a:spcPct val="100000"/>
              </a:lnSpc>
              <a:spcBef>
                <a:spcPts val="400"/>
              </a:spcBef>
              <a:spcAft>
                <a:spcPts val="0"/>
              </a:spcAft>
              <a:buSzPts val="2200"/>
              <a:buChar char="▪"/>
            </a:pPr>
            <a:r>
              <a:rPr lang="en-US"/>
              <a:t>Accounts for the difference in “formatted capacity” and “maximum capacity”.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4"/>
          <p:cNvSpPr txBox="1"/>
          <p:nvPr>
            <p:ph type="title"/>
          </p:nvPr>
        </p:nvSpPr>
        <p:spPr>
          <a:xfrm>
            <a:off x="357018" y="3340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I/O Bus</a:t>
            </a:r>
            <a:endParaRPr/>
          </a:p>
        </p:txBody>
      </p:sp>
      <p:sp>
        <p:nvSpPr>
          <p:cNvPr id="980" name="Google Shape;980;p34"/>
          <p:cNvSpPr/>
          <p:nvPr/>
        </p:nvSpPr>
        <p:spPr>
          <a:xfrm>
            <a:off x="6880225" y="287655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981" name="Google Shape;981;p34"/>
          <p:cNvSpPr/>
          <p:nvPr/>
        </p:nvSpPr>
        <p:spPr>
          <a:xfrm>
            <a:off x="5356225" y="302895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2" name="Google Shape;982;p34"/>
          <p:cNvSpPr/>
          <p:nvPr/>
        </p:nvSpPr>
        <p:spPr>
          <a:xfrm>
            <a:off x="4441825" y="306070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983" name="Google Shape;983;p34"/>
          <p:cNvSpPr/>
          <p:nvPr/>
        </p:nvSpPr>
        <p:spPr>
          <a:xfrm>
            <a:off x="2984500" y="3028950"/>
            <a:ext cx="1452563"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4" name="Google Shape;984;p34"/>
          <p:cNvSpPr/>
          <p:nvPr/>
        </p:nvSpPr>
        <p:spPr>
          <a:xfrm>
            <a:off x="1084263" y="306070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985" name="Google Shape;985;p34"/>
          <p:cNvSpPr/>
          <p:nvPr/>
        </p:nvSpPr>
        <p:spPr>
          <a:xfrm>
            <a:off x="2000250" y="17335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6" name="Google Shape;986;p34"/>
          <p:cNvSpPr/>
          <p:nvPr/>
        </p:nvSpPr>
        <p:spPr>
          <a:xfrm>
            <a:off x="2000250" y="18859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7" name="Google Shape;987;p34"/>
          <p:cNvSpPr/>
          <p:nvPr/>
        </p:nvSpPr>
        <p:spPr>
          <a:xfrm>
            <a:off x="2000250" y="20383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8" name="Google Shape;988;p34"/>
          <p:cNvSpPr/>
          <p:nvPr/>
        </p:nvSpPr>
        <p:spPr>
          <a:xfrm>
            <a:off x="2000250" y="21907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9" name="Google Shape;989;p34"/>
          <p:cNvSpPr/>
          <p:nvPr/>
        </p:nvSpPr>
        <p:spPr>
          <a:xfrm>
            <a:off x="2000250" y="23431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0" name="Google Shape;990;p34"/>
          <p:cNvSpPr/>
          <p:nvPr/>
        </p:nvSpPr>
        <p:spPr>
          <a:xfrm>
            <a:off x="2773363" y="1733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1" name="Google Shape;991;p34"/>
          <p:cNvSpPr/>
          <p:nvPr/>
        </p:nvSpPr>
        <p:spPr>
          <a:xfrm flipH="1">
            <a:off x="2684463" y="2114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2" name="Google Shape;992;p34"/>
          <p:cNvSpPr/>
          <p:nvPr/>
        </p:nvSpPr>
        <p:spPr>
          <a:xfrm>
            <a:off x="3217863" y="158115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993" name="Google Shape;993;p34"/>
          <p:cNvSpPr txBox="1"/>
          <p:nvPr/>
        </p:nvSpPr>
        <p:spPr>
          <a:xfrm>
            <a:off x="1717675" y="141187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994" name="Google Shape;994;p34"/>
          <p:cNvSpPr/>
          <p:nvPr/>
        </p:nvSpPr>
        <p:spPr>
          <a:xfrm>
            <a:off x="2074863" y="257175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5" name="Google Shape;995;p34"/>
          <p:cNvSpPr/>
          <p:nvPr/>
        </p:nvSpPr>
        <p:spPr>
          <a:xfrm>
            <a:off x="931863" y="135255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6" name="Google Shape;996;p34"/>
          <p:cNvSpPr txBox="1"/>
          <p:nvPr/>
        </p:nvSpPr>
        <p:spPr>
          <a:xfrm>
            <a:off x="819150" y="104775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997" name="Google Shape;997;p34"/>
          <p:cNvSpPr txBox="1"/>
          <p:nvPr/>
        </p:nvSpPr>
        <p:spPr>
          <a:xfrm>
            <a:off x="3865563" y="2342148"/>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998" name="Google Shape;998;p34"/>
          <p:cNvCxnSpPr/>
          <p:nvPr/>
        </p:nvCxnSpPr>
        <p:spPr>
          <a:xfrm flipH="1">
            <a:off x="3751263" y="2647950"/>
            <a:ext cx="685800" cy="457200"/>
          </a:xfrm>
          <a:prstGeom prst="straightConnector1">
            <a:avLst/>
          </a:prstGeom>
          <a:noFill/>
          <a:ln cap="flat" cmpd="sng" w="12700">
            <a:solidFill>
              <a:schemeClr val="dk1"/>
            </a:solidFill>
            <a:prstDash val="solid"/>
            <a:round/>
            <a:headEnd len="sm" w="sm" type="none"/>
            <a:tailEnd len="med" w="med" type="triangle"/>
          </a:ln>
        </p:spPr>
      </p:cxnSp>
      <p:sp>
        <p:nvSpPr>
          <p:cNvPr id="999" name="Google Shape;999;p34"/>
          <p:cNvSpPr txBox="1"/>
          <p:nvPr/>
        </p:nvSpPr>
        <p:spPr>
          <a:xfrm>
            <a:off x="5386388" y="2342148"/>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000" name="Google Shape;1000;p34"/>
          <p:cNvCxnSpPr/>
          <p:nvPr/>
        </p:nvCxnSpPr>
        <p:spPr>
          <a:xfrm>
            <a:off x="6037263" y="2647950"/>
            <a:ext cx="0" cy="457200"/>
          </a:xfrm>
          <a:prstGeom prst="straightConnector1">
            <a:avLst/>
          </a:prstGeom>
          <a:noFill/>
          <a:ln cap="flat" cmpd="sng" w="12700">
            <a:solidFill>
              <a:schemeClr val="dk1"/>
            </a:solidFill>
            <a:prstDash val="solid"/>
            <a:round/>
            <a:headEnd len="sm" w="sm" type="none"/>
            <a:tailEnd len="med" w="med" type="triangle"/>
          </a:ln>
        </p:spPr>
      </p:cxnSp>
      <p:sp>
        <p:nvSpPr>
          <p:cNvPr id="1001" name="Google Shape;1001;p34"/>
          <p:cNvSpPr/>
          <p:nvPr/>
        </p:nvSpPr>
        <p:spPr>
          <a:xfrm>
            <a:off x="4665663" y="37147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2" name="Google Shape;1002;p34"/>
          <p:cNvSpPr/>
          <p:nvPr/>
        </p:nvSpPr>
        <p:spPr>
          <a:xfrm flipH="1" rot="10800000">
            <a:off x="577056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3" name="Google Shape;1003;p34"/>
          <p:cNvSpPr/>
          <p:nvPr/>
        </p:nvSpPr>
        <p:spPr>
          <a:xfrm>
            <a:off x="535146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04" name="Google Shape;1004;p34"/>
          <p:cNvSpPr/>
          <p:nvPr/>
        </p:nvSpPr>
        <p:spPr>
          <a:xfrm flipH="1" rot="10800000">
            <a:off x="34401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5" name="Google Shape;1005;p34"/>
          <p:cNvSpPr/>
          <p:nvPr/>
        </p:nvSpPr>
        <p:spPr>
          <a:xfrm>
            <a:off x="302101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06" name="Google Shape;1006;p34"/>
          <p:cNvSpPr/>
          <p:nvPr/>
        </p:nvSpPr>
        <p:spPr>
          <a:xfrm flipH="1" rot="10800000">
            <a:off x="17637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7" name="Google Shape;1007;p34"/>
          <p:cNvSpPr/>
          <p:nvPr/>
        </p:nvSpPr>
        <p:spPr>
          <a:xfrm>
            <a:off x="1420813" y="516255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08" name="Google Shape;1008;p34"/>
          <p:cNvCxnSpPr/>
          <p:nvPr/>
        </p:nvCxnSpPr>
        <p:spPr>
          <a:xfrm>
            <a:off x="1649413" y="569595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09" name="Google Shape;1009;p34"/>
          <p:cNvCxnSpPr/>
          <p:nvPr/>
        </p:nvCxnSpPr>
        <p:spPr>
          <a:xfrm>
            <a:off x="2411413" y="5695950"/>
            <a:ext cx="0" cy="304800"/>
          </a:xfrm>
          <a:prstGeom prst="straightConnector1">
            <a:avLst/>
          </a:prstGeom>
          <a:noFill/>
          <a:ln cap="flat" cmpd="sng" w="12700">
            <a:solidFill>
              <a:schemeClr val="dk1"/>
            </a:solidFill>
            <a:prstDash val="solid"/>
            <a:round/>
            <a:headEnd len="med" w="med" type="triangle"/>
            <a:tailEnd len="sm" w="sm" type="none"/>
          </a:ln>
        </p:spPr>
      </p:cxnSp>
      <p:sp>
        <p:nvSpPr>
          <p:cNvPr id="1010" name="Google Shape;1010;p34"/>
          <p:cNvSpPr txBox="1"/>
          <p:nvPr/>
        </p:nvSpPr>
        <p:spPr>
          <a:xfrm>
            <a:off x="1214438" y="592354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011" name="Google Shape;1011;p34"/>
          <p:cNvSpPr txBox="1"/>
          <p:nvPr/>
        </p:nvSpPr>
        <p:spPr>
          <a:xfrm>
            <a:off x="1892300" y="592354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012" name="Google Shape;1012;p34"/>
          <p:cNvCxnSpPr/>
          <p:nvPr/>
        </p:nvCxnSpPr>
        <p:spPr>
          <a:xfrm>
            <a:off x="3706813" y="5695950"/>
            <a:ext cx="0" cy="304800"/>
          </a:xfrm>
          <a:prstGeom prst="straightConnector1">
            <a:avLst/>
          </a:prstGeom>
          <a:noFill/>
          <a:ln cap="flat" cmpd="sng" w="12700">
            <a:solidFill>
              <a:schemeClr val="dk1"/>
            </a:solidFill>
            <a:prstDash val="solid"/>
            <a:round/>
            <a:headEnd len="sm" w="sm" type="none"/>
            <a:tailEnd len="med" w="med" type="triangle"/>
          </a:ln>
        </p:spPr>
      </p:cxnSp>
      <p:sp>
        <p:nvSpPr>
          <p:cNvPr id="1013" name="Google Shape;1013;p34"/>
          <p:cNvSpPr txBox="1"/>
          <p:nvPr/>
        </p:nvSpPr>
        <p:spPr>
          <a:xfrm>
            <a:off x="3209925" y="592354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14" name="Google Shape;1014;p34"/>
          <p:cNvCxnSpPr/>
          <p:nvPr/>
        </p:nvCxnSpPr>
        <p:spPr>
          <a:xfrm>
            <a:off x="6011863" y="569595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15" name="Google Shape;1015;p34"/>
          <p:cNvSpPr/>
          <p:nvPr/>
        </p:nvSpPr>
        <p:spPr>
          <a:xfrm>
            <a:off x="5707063" y="607695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16" name="Google Shape;1016;p34"/>
          <p:cNvSpPr/>
          <p:nvPr/>
        </p:nvSpPr>
        <p:spPr>
          <a:xfrm>
            <a:off x="855663" y="4235450"/>
            <a:ext cx="7277100" cy="393700"/>
          </a:xfrm>
          <a:prstGeom prst="leftRightArrow">
            <a:avLst>
              <a:gd fmla="val 48611" name="adj1"/>
              <a:gd fmla="val 95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7" name="Google Shape;1017;p34"/>
          <p:cNvSpPr/>
          <p:nvPr/>
        </p:nvSpPr>
        <p:spPr>
          <a:xfrm>
            <a:off x="1931988" y="4405313"/>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8" name="Google Shape;1018;p34"/>
          <p:cNvSpPr/>
          <p:nvPr/>
        </p:nvSpPr>
        <p:spPr>
          <a:xfrm>
            <a:off x="3608388" y="4395788"/>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9" name="Google Shape;1019;p34"/>
          <p:cNvSpPr/>
          <p:nvPr/>
        </p:nvSpPr>
        <p:spPr>
          <a:xfrm>
            <a:off x="5942013" y="43862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0" name="Google Shape;1020;p34"/>
          <p:cNvSpPr txBox="1"/>
          <p:nvPr/>
        </p:nvSpPr>
        <p:spPr>
          <a:xfrm>
            <a:off x="4529138" y="4540250"/>
            <a:ext cx="8747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21" name="Google Shape;1021;p34"/>
          <p:cNvSpPr/>
          <p:nvPr/>
        </p:nvSpPr>
        <p:spPr>
          <a:xfrm>
            <a:off x="4832350" y="4324350"/>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2" name="Google Shape;1022;p34"/>
          <p:cNvSpPr/>
          <p:nvPr/>
        </p:nvSpPr>
        <p:spPr>
          <a:xfrm>
            <a:off x="67230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3" name="Google Shape;1023;p34"/>
          <p:cNvSpPr/>
          <p:nvPr/>
        </p:nvSpPr>
        <p:spPr>
          <a:xfrm>
            <a:off x="70278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4" name="Google Shape;1024;p34"/>
          <p:cNvSpPr/>
          <p:nvPr/>
        </p:nvSpPr>
        <p:spPr>
          <a:xfrm>
            <a:off x="73326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5" name="Google Shape;1025;p34"/>
          <p:cNvSpPr txBox="1"/>
          <p:nvPr/>
        </p:nvSpPr>
        <p:spPr>
          <a:xfrm>
            <a:off x="6708775" y="4629150"/>
            <a:ext cx="22129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Expansion slots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other devices such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as network adapters.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(1)</a:t>
            </a:r>
            <a:endParaRPr/>
          </a:p>
        </p:txBody>
      </p:sp>
      <p:sp>
        <p:nvSpPr>
          <p:cNvPr id="1031" name="Google Shape;1031;p35"/>
          <p:cNvSpPr/>
          <p:nvPr/>
        </p:nvSpPr>
        <p:spPr>
          <a:xfrm>
            <a:off x="6291263" y="2988677"/>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767263"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3" name="Google Shape;1033;p35"/>
          <p:cNvSpPr/>
          <p:nvPr/>
        </p:nvSpPr>
        <p:spPr>
          <a:xfrm>
            <a:off x="3852863"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34" name="Google Shape;1034;p35"/>
          <p:cNvSpPr/>
          <p:nvPr/>
        </p:nvSpPr>
        <p:spPr>
          <a:xfrm>
            <a:off x="2395538"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5" name="Google Shape;1035;p35"/>
          <p:cNvSpPr/>
          <p:nvPr/>
        </p:nvSpPr>
        <p:spPr>
          <a:xfrm>
            <a:off x="1411288"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6" name="Google Shape;1036;p35"/>
          <p:cNvSpPr/>
          <p:nvPr/>
        </p:nvSpPr>
        <p:spPr>
          <a:xfrm>
            <a:off x="1411288"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7" name="Google Shape;1037;p35"/>
          <p:cNvSpPr/>
          <p:nvPr/>
        </p:nvSpPr>
        <p:spPr>
          <a:xfrm>
            <a:off x="1411288"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8" name="Google Shape;1038;p35"/>
          <p:cNvSpPr/>
          <p:nvPr/>
        </p:nvSpPr>
        <p:spPr>
          <a:xfrm>
            <a:off x="1411288"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9" name="Google Shape;1039;p35"/>
          <p:cNvSpPr/>
          <p:nvPr/>
        </p:nvSpPr>
        <p:spPr>
          <a:xfrm>
            <a:off x="1411288"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0" name="Google Shape;1040;p35"/>
          <p:cNvSpPr/>
          <p:nvPr/>
        </p:nvSpPr>
        <p:spPr>
          <a:xfrm>
            <a:off x="2184400"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1" name="Google Shape;1041;p35"/>
          <p:cNvSpPr/>
          <p:nvPr/>
        </p:nvSpPr>
        <p:spPr>
          <a:xfrm flipH="1">
            <a:off x="2095500"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2" name="Google Shape;1042;p35"/>
          <p:cNvSpPr/>
          <p:nvPr/>
        </p:nvSpPr>
        <p:spPr>
          <a:xfrm>
            <a:off x="2628900" y="1693277"/>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43" name="Google Shape;1043;p35"/>
          <p:cNvSpPr txBox="1"/>
          <p:nvPr/>
        </p:nvSpPr>
        <p:spPr>
          <a:xfrm>
            <a:off x="1128713" y="1524000"/>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1485900"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5" name="Google Shape;1045;p35"/>
          <p:cNvSpPr/>
          <p:nvPr/>
        </p:nvSpPr>
        <p:spPr>
          <a:xfrm>
            <a:off x="342900"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6" name="Google Shape;1046;p35"/>
          <p:cNvSpPr txBox="1"/>
          <p:nvPr/>
        </p:nvSpPr>
        <p:spPr>
          <a:xfrm>
            <a:off x="22860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4076700"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8" name="Google Shape;1048;p35"/>
          <p:cNvSpPr/>
          <p:nvPr/>
        </p:nvSpPr>
        <p:spPr>
          <a:xfrm flipH="1" rot="10800000">
            <a:off x="518160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9" name="Google Shape;1049;p35"/>
          <p:cNvSpPr/>
          <p:nvPr/>
        </p:nvSpPr>
        <p:spPr>
          <a:xfrm>
            <a:off x="476250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flipH="1" rot="10800000">
            <a:off x="28511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1" name="Google Shape;1051;p35"/>
          <p:cNvSpPr/>
          <p:nvPr/>
        </p:nvSpPr>
        <p:spPr>
          <a:xfrm>
            <a:off x="243205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flipH="1" rot="10800000">
            <a:off x="11747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3" name="Google Shape;1053;p35"/>
          <p:cNvSpPr/>
          <p:nvPr/>
        </p:nvSpPr>
        <p:spPr>
          <a:xfrm>
            <a:off x="831850" y="5198477"/>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54" name="Google Shape;1054;p35"/>
          <p:cNvCxnSpPr/>
          <p:nvPr/>
        </p:nvCxnSpPr>
        <p:spPr>
          <a:xfrm>
            <a:off x="1060450"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55" name="Google Shape;1055;p35"/>
          <p:cNvCxnSpPr/>
          <p:nvPr/>
        </p:nvCxnSpPr>
        <p:spPr>
          <a:xfrm>
            <a:off x="1822450"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056" name="Google Shape;1056;p35"/>
          <p:cNvSpPr txBox="1"/>
          <p:nvPr/>
        </p:nvSpPr>
        <p:spPr>
          <a:xfrm>
            <a:off x="681084" y="6035675"/>
            <a:ext cx="726982"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0" i="0" sz="1400" u="none" cap="none" strike="noStrike">
              <a:solidFill>
                <a:srgbClr val="000000"/>
              </a:solidFill>
              <a:latin typeface="Arial"/>
              <a:ea typeface="Arial"/>
              <a:cs typeface="Arial"/>
              <a:sym typeface="Arial"/>
            </a:endParaRPr>
          </a:p>
        </p:txBody>
      </p:sp>
      <p:sp>
        <p:nvSpPr>
          <p:cNvPr id="1057" name="Google Shape;1057;p35"/>
          <p:cNvSpPr txBox="1"/>
          <p:nvPr/>
        </p:nvSpPr>
        <p:spPr>
          <a:xfrm>
            <a:off x="1379879" y="6019800"/>
            <a:ext cx="93276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0" i="0" sz="1400" u="none" cap="none" strike="noStrike">
              <a:solidFill>
                <a:srgbClr val="000000"/>
              </a:solidFill>
              <a:latin typeface="Arial"/>
              <a:ea typeface="Arial"/>
              <a:cs typeface="Arial"/>
              <a:sym typeface="Arial"/>
            </a:endParaRPr>
          </a:p>
        </p:txBody>
      </p:sp>
      <p:cxnSp>
        <p:nvCxnSpPr>
          <p:cNvPr id="1058" name="Google Shape;1058;p35"/>
          <p:cNvCxnSpPr/>
          <p:nvPr/>
        </p:nvCxnSpPr>
        <p:spPr>
          <a:xfrm>
            <a:off x="3117850"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059" name="Google Shape;1059;p35"/>
          <p:cNvSpPr txBox="1"/>
          <p:nvPr/>
        </p:nvSpPr>
        <p:spPr>
          <a:xfrm>
            <a:off x="2620963" y="6035675"/>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60" name="Google Shape;1060;p35"/>
          <p:cNvCxnSpPr/>
          <p:nvPr/>
        </p:nvCxnSpPr>
        <p:spPr>
          <a:xfrm>
            <a:off x="5422900"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61" name="Google Shape;1061;p35"/>
          <p:cNvSpPr/>
          <p:nvPr/>
        </p:nvSpPr>
        <p:spPr>
          <a:xfrm>
            <a:off x="5124450" y="6189077"/>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62" name="Google Shape;1062;p35"/>
          <p:cNvSpPr/>
          <p:nvPr/>
        </p:nvSpPr>
        <p:spPr>
          <a:xfrm>
            <a:off x="266700"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3" name="Google Shape;1063;p35"/>
          <p:cNvSpPr/>
          <p:nvPr/>
        </p:nvSpPr>
        <p:spPr>
          <a:xfrm>
            <a:off x="1343025"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4" name="Google Shape;1064;p35"/>
          <p:cNvSpPr/>
          <p:nvPr/>
        </p:nvSpPr>
        <p:spPr>
          <a:xfrm>
            <a:off x="3019425"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5" name="Google Shape;1065;p35"/>
          <p:cNvSpPr/>
          <p:nvPr/>
        </p:nvSpPr>
        <p:spPr>
          <a:xfrm>
            <a:off x="5353050"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6" name="Google Shape;1066;p35"/>
          <p:cNvSpPr txBox="1"/>
          <p:nvPr/>
        </p:nvSpPr>
        <p:spPr>
          <a:xfrm>
            <a:off x="5553075"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4243388"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068" name="Google Shape;1068;p35"/>
          <p:cNvCxnSpPr/>
          <p:nvPr/>
        </p:nvCxnSpPr>
        <p:spPr>
          <a:xfrm>
            <a:off x="2355850" y="3365500"/>
            <a:ext cx="2012950" cy="0"/>
          </a:xfrm>
          <a:prstGeom prst="straightConnector1">
            <a:avLst/>
          </a:prstGeom>
          <a:noFill/>
          <a:ln cap="flat" cmpd="sng" w="76200">
            <a:solidFill>
              <a:srgbClr val="00FFFF"/>
            </a:solidFill>
            <a:prstDash val="solid"/>
            <a:round/>
            <a:headEnd len="sm" w="sm" type="none"/>
            <a:tailEnd len="sm" w="sm" type="none"/>
          </a:ln>
        </p:spPr>
      </p:cxnSp>
      <p:cxnSp>
        <p:nvCxnSpPr>
          <p:cNvPr id="1069" name="Google Shape;1069;p35"/>
          <p:cNvCxnSpPr/>
          <p:nvPr/>
        </p:nvCxnSpPr>
        <p:spPr>
          <a:xfrm>
            <a:off x="4332288"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070" name="Google Shape;1070;p35"/>
          <p:cNvCxnSpPr/>
          <p:nvPr/>
        </p:nvCxnSpPr>
        <p:spPr>
          <a:xfrm>
            <a:off x="4294188"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071" name="Google Shape;1071;p35"/>
          <p:cNvCxnSpPr/>
          <p:nvPr/>
        </p:nvCxnSpPr>
        <p:spPr>
          <a:xfrm>
            <a:off x="5429250" y="4487863"/>
            <a:ext cx="0" cy="782637"/>
          </a:xfrm>
          <a:prstGeom prst="straightConnector1">
            <a:avLst/>
          </a:prstGeom>
          <a:noFill/>
          <a:ln cap="flat" cmpd="sng" w="76200">
            <a:solidFill>
              <a:srgbClr val="00FFFF"/>
            </a:solidFill>
            <a:prstDash val="solid"/>
            <a:round/>
            <a:headEnd len="sm" w="sm" type="none"/>
            <a:tailEnd len="med" w="med" type="triangle"/>
          </a:ln>
        </p:spPr>
      </p:cxnSp>
      <p:sp>
        <p:nvSpPr>
          <p:cNvPr id="1072" name="Google Shape;1072;p35"/>
          <p:cNvSpPr/>
          <p:nvPr/>
        </p:nvSpPr>
        <p:spPr>
          <a:xfrm>
            <a:off x="495300" y="3172827"/>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073" name="Google Shape;1073;p35"/>
          <p:cNvSpPr txBox="1"/>
          <p:nvPr/>
        </p:nvSpPr>
        <p:spPr>
          <a:xfrm>
            <a:off x="4038600" y="1323975"/>
            <a:ext cx="48768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CPU initiates a disk read by writing a command, logical block number, and destination memory address to a </a:t>
            </a:r>
            <a:r>
              <a:rPr b="0" i="0" lang="en-US" sz="2400" u="none" cap="none" strike="noStrike">
                <a:solidFill>
                  <a:srgbClr val="FF0000"/>
                </a:solidFill>
                <a:latin typeface="Arial Narrow"/>
                <a:ea typeface="Arial Narrow"/>
                <a:cs typeface="Arial Narrow"/>
                <a:sym typeface="Arial Narrow"/>
              </a:rPr>
              <a:t>port </a:t>
            </a:r>
            <a:r>
              <a:rPr b="0" i="0" lang="en-US" sz="2400" u="none" cap="none" strike="noStrike">
                <a:solidFill>
                  <a:schemeClr val="dk1"/>
                </a:solidFill>
                <a:latin typeface="Arial Narrow"/>
                <a:ea typeface="Arial Narrow"/>
                <a:cs typeface="Arial Narrow"/>
                <a:sym typeface="Arial Narrow"/>
              </a:rPr>
              <a:t>(address) associated with disk controller.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(2)</a:t>
            </a:r>
            <a:endParaRPr/>
          </a:p>
        </p:txBody>
      </p:sp>
      <p:sp>
        <p:nvSpPr>
          <p:cNvPr id="1079" name="Google Shape;1079;p36"/>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80" name="Google Shape;1080;p36"/>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1" name="Google Shape;1081;p36"/>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82" name="Google Shape;1082;p36"/>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3" name="Google Shape;1083;p36"/>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4" name="Google Shape;1084;p36"/>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5" name="Google Shape;1085;p36"/>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6" name="Google Shape;1086;p36"/>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7" name="Google Shape;1087;p36"/>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8" name="Google Shape;1088;p36"/>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9" name="Google Shape;1089;p36"/>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0" name="Google Shape;1090;p36"/>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91" name="Google Shape;1091;p36"/>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92" name="Google Shape;1092;p36"/>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3" name="Google Shape;1093;p36"/>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4" name="Google Shape;1094;p36"/>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4079875" y="3810000"/>
            <a:ext cx="495300" cy="685800"/>
          </a:xfrm>
          <a:prstGeom prst="upArrow">
            <a:avLst>
              <a:gd fmla="val 36667" name="adj1"/>
              <a:gd fmla="val 4487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6" name="Google Shape;1096;p36"/>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7" name="Google Shape;1097;p36"/>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98" name="Google Shape;1098;p36"/>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9" name="Google Shape;1099;p36"/>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00" name="Google Shape;1100;p36"/>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01" name="Google Shape;1101;p36"/>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02" name="Google Shape;1102;p36"/>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03" name="Google Shape;1103;p36"/>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04" name="Google Shape;1104;p36"/>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05" name="Google Shape;1105;p36"/>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06" name="Google Shape;1106;p36"/>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07" name="Google Shape;1107;p36"/>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sp>
        <p:nvSpPr>
          <p:cNvPr id="1108" name="Google Shape;1108;p36"/>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09" name="Google Shape;1109;p36"/>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0" name="Google Shape;1110;p36"/>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1" name="Google Shape;1111;p36"/>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2" name="Google Shape;1112;p36"/>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3" name="Google Shape;1113;p36"/>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15" name="Google Shape;1115;p36"/>
          <p:cNvCxnSpPr/>
          <p:nvPr/>
        </p:nvCxnSpPr>
        <p:spPr>
          <a:xfrm>
            <a:off x="4297363" y="3365500"/>
            <a:ext cx="1965325" cy="0"/>
          </a:xfrm>
          <a:prstGeom prst="straightConnector1">
            <a:avLst/>
          </a:prstGeom>
          <a:noFill/>
          <a:ln cap="flat" cmpd="sng" w="76200">
            <a:solidFill>
              <a:srgbClr val="00FFFF"/>
            </a:solidFill>
            <a:prstDash val="solid"/>
            <a:round/>
            <a:headEnd len="sm" w="sm" type="none"/>
            <a:tailEnd len="med" w="med" type="triangle"/>
          </a:ln>
        </p:spPr>
      </p:cxnSp>
      <p:cxnSp>
        <p:nvCxnSpPr>
          <p:cNvPr id="1116" name="Google Shape;1116;p36"/>
          <p:cNvCxnSpPr/>
          <p:nvPr/>
        </p:nvCxnSpPr>
        <p:spPr>
          <a:xfrm>
            <a:off x="4335463"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117" name="Google Shape;1117;p36"/>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18" name="Google Shape;1118;p36"/>
          <p:cNvCxnSpPr/>
          <p:nvPr/>
        </p:nvCxnSpPr>
        <p:spPr>
          <a:xfrm>
            <a:off x="5432425" y="4500563"/>
            <a:ext cx="0" cy="1671637"/>
          </a:xfrm>
          <a:prstGeom prst="straightConnector1">
            <a:avLst/>
          </a:prstGeom>
          <a:noFill/>
          <a:ln cap="flat" cmpd="sng" w="76200">
            <a:solidFill>
              <a:srgbClr val="00FFFF"/>
            </a:solidFill>
            <a:prstDash val="solid"/>
            <a:round/>
            <a:headEnd len="sm" w="sm" type="none"/>
            <a:tailEnd len="sm" w="sm" type="none"/>
          </a:ln>
        </p:spPr>
      </p:cxnSp>
      <p:sp>
        <p:nvSpPr>
          <p:cNvPr id="1119" name="Google Shape;1119;p36"/>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20" name="Google Shape;1120;p36"/>
          <p:cNvSpPr txBox="1"/>
          <p:nvPr/>
        </p:nvSpPr>
        <p:spPr>
          <a:xfrm>
            <a:off x="4210050" y="1323975"/>
            <a:ext cx="4395788"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Disk controller reads the sector and performs a direct memory access (</a:t>
            </a:r>
            <a:r>
              <a:rPr b="0" i="0" lang="en-US" sz="2400" u="none" cap="none" strike="noStrike">
                <a:solidFill>
                  <a:srgbClr val="FF0000"/>
                </a:solidFill>
                <a:latin typeface="Arial Narrow"/>
                <a:ea typeface="Arial Narrow"/>
                <a:cs typeface="Arial Narrow"/>
                <a:sym typeface="Arial Narrow"/>
              </a:rPr>
              <a:t>DMA</a:t>
            </a:r>
            <a:r>
              <a:rPr b="0" i="0" lang="en-US" sz="2400" u="none" cap="none" strike="noStrike">
                <a:solidFill>
                  <a:schemeClr val="dk1"/>
                </a:solidFill>
                <a:latin typeface="Arial Narrow"/>
                <a:ea typeface="Arial Narrow"/>
                <a:cs typeface="Arial Narrow"/>
                <a:sym typeface="Arial Narrow"/>
              </a:rPr>
              <a:t>) transfer into 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3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(3)</a:t>
            </a:r>
            <a:endParaRPr/>
          </a:p>
        </p:txBody>
      </p:sp>
      <p:sp>
        <p:nvSpPr>
          <p:cNvPr id="1126" name="Google Shape;1126;p37"/>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28" name="Google Shape;1128;p37"/>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129" name="Google Shape;1129;p37"/>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0" name="Google Shape;1130;p37"/>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1" name="Google Shape;1131;p37"/>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2" name="Google Shape;1132;p37"/>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3" name="Google Shape;1133;p37"/>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4" name="Google Shape;1134;p37"/>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5" name="Google Shape;1135;p37"/>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6" name="Google Shape;1136;p37"/>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7" name="Google Shape;1137;p37"/>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138" name="Google Shape;1138;p37"/>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0" name="Google Shape;1140;p37"/>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1" name="Google Shape;1141;p37"/>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142" name="Google Shape;1142;p37"/>
          <p:cNvSpPr/>
          <p:nvPr/>
        </p:nvSpPr>
        <p:spPr>
          <a:xfrm>
            <a:off x="4079875"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3" name="Google Shape;1143;p37"/>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4" name="Google Shape;1144;p37"/>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6" name="Google Shape;1146;p37"/>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47" name="Google Shape;1147;p37"/>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8" name="Google Shape;1148;p37"/>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49" name="Google Shape;1149;p37"/>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50" name="Google Shape;1150;p37"/>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51" name="Google Shape;1151;p37"/>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52" name="Google Shape;1152;p37"/>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53" name="Google Shape;1153;p37"/>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54" name="Google Shape;1154;p37"/>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155" name="Google Shape;1155;p37"/>
          <p:cNvCxnSpPr/>
          <p:nvPr/>
        </p:nvCxnSpPr>
        <p:spPr>
          <a:xfrm>
            <a:off x="5426075"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156" name="Google Shape;1156;p37"/>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57" name="Google Shape;1157;p37"/>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8" name="Google Shape;1158;p37"/>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9" name="Google Shape;1159;p37"/>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0" name="Google Shape;1160;p37"/>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1" name="Google Shape;1161;p37"/>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62" name="Google Shape;1162;p37"/>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63" name="Google Shape;1163;p37"/>
          <p:cNvCxnSpPr/>
          <p:nvPr/>
        </p:nvCxnSpPr>
        <p:spPr>
          <a:xfrm rot="10800000">
            <a:off x="3343275" y="2679700"/>
            <a:ext cx="1017588" cy="0"/>
          </a:xfrm>
          <a:prstGeom prst="straightConnector1">
            <a:avLst/>
          </a:prstGeom>
          <a:noFill/>
          <a:ln cap="flat" cmpd="sng" w="76200">
            <a:solidFill>
              <a:srgbClr val="00FFFF"/>
            </a:solidFill>
            <a:prstDash val="solid"/>
            <a:round/>
            <a:headEnd len="sm" w="sm" type="none"/>
            <a:tailEnd len="med" w="med" type="triangle"/>
          </a:ln>
        </p:spPr>
      </p:cxnSp>
      <p:cxnSp>
        <p:nvCxnSpPr>
          <p:cNvPr id="1164" name="Google Shape;1164;p37"/>
          <p:cNvCxnSpPr/>
          <p:nvPr/>
        </p:nvCxnSpPr>
        <p:spPr>
          <a:xfrm>
            <a:off x="4335463" y="2667000"/>
            <a:ext cx="0" cy="1833563"/>
          </a:xfrm>
          <a:prstGeom prst="straightConnector1">
            <a:avLst/>
          </a:prstGeom>
          <a:noFill/>
          <a:ln cap="flat" cmpd="sng" w="76200">
            <a:solidFill>
              <a:srgbClr val="00FFFF"/>
            </a:solidFill>
            <a:prstDash val="solid"/>
            <a:round/>
            <a:headEnd len="sm" w="sm" type="none"/>
            <a:tailEnd len="sm" w="sm" type="none"/>
          </a:ln>
        </p:spPr>
      </p:cxnSp>
      <p:cxnSp>
        <p:nvCxnSpPr>
          <p:cNvPr id="1165" name="Google Shape;1165;p37"/>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66" name="Google Shape;1166;p37"/>
          <p:cNvCxnSpPr/>
          <p:nvPr/>
        </p:nvCxnSpPr>
        <p:spPr>
          <a:xfrm flipH="1">
            <a:off x="5426075" y="4500563"/>
            <a:ext cx="6350" cy="782637"/>
          </a:xfrm>
          <a:prstGeom prst="straightConnector1">
            <a:avLst/>
          </a:prstGeom>
          <a:noFill/>
          <a:ln cap="flat" cmpd="sng" w="76200">
            <a:solidFill>
              <a:srgbClr val="00FFFF"/>
            </a:solidFill>
            <a:prstDash val="solid"/>
            <a:round/>
            <a:headEnd len="sm" w="sm" type="none"/>
            <a:tailEnd len="sm" w="sm" type="none"/>
          </a:ln>
        </p:spPr>
      </p:cxnSp>
      <p:sp>
        <p:nvSpPr>
          <p:cNvPr id="1167" name="Google Shape;1167;p37"/>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68" name="Google Shape;1168;p37"/>
          <p:cNvSpPr txBox="1"/>
          <p:nvPr/>
        </p:nvSpPr>
        <p:spPr>
          <a:xfrm>
            <a:off x="4495800" y="1219200"/>
            <a:ext cx="4343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When the DMA transfer completes, the disk controller notifies the CPU with an </a:t>
            </a:r>
            <a:r>
              <a:rPr b="0" i="1" lang="en-US" sz="2400" u="none" cap="none" strike="noStrike">
                <a:solidFill>
                  <a:srgbClr val="FF0000"/>
                </a:solidFill>
                <a:latin typeface="Arial Narrow"/>
                <a:ea typeface="Arial Narrow"/>
                <a:cs typeface="Arial Narrow"/>
                <a:sym typeface="Arial Narrow"/>
              </a:rPr>
              <a:t>interrupt</a:t>
            </a:r>
            <a:r>
              <a:rPr b="0" i="0" lang="en-US" sz="2400" u="none" cap="none" strike="noStrike">
                <a:solidFill>
                  <a:schemeClr val="dk1"/>
                </a:solidFill>
                <a:latin typeface="Arial Narrow"/>
                <a:ea typeface="Arial Narrow"/>
                <a:cs typeface="Arial Narrow"/>
                <a:sym typeface="Arial Narrow"/>
              </a:rPr>
              <a:t> (i.e., asserts a special “interrupt” pin on the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8"/>
          <p:cNvSpPr/>
          <p:nvPr/>
        </p:nvSpPr>
        <p:spPr>
          <a:xfrm>
            <a:off x="990600" y="3352800"/>
            <a:ext cx="7162800" cy="990600"/>
          </a:xfrm>
          <a:prstGeom prst="rect">
            <a:avLst/>
          </a:prstGeom>
          <a:solidFill>
            <a:srgbClr val="DEDFF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4" name="Google Shape;1174;p3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Solid State Disks (SSDs)</a:t>
            </a:r>
            <a:endParaRPr/>
          </a:p>
        </p:txBody>
      </p:sp>
      <p:sp>
        <p:nvSpPr>
          <p:cNvPr id="1175" name="Google Shape;1175;p38"/>
          <p:cNvSpPr txBox="1"/>
          <p:nvPr>
            <p:ph idx="1" type="body"/>
          </p:nvPr>
        </p:nvSpPr>
        <p:spPr>
          <a:xfrm>
            <a:off x="396875" y="4724400"/>
            <a:ext cx="7896225" cy="19049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Pages: 512KB to 4KB, Blocks: 32 to 128 pages</a:t>
            </a:r>
            <a:endParaRPr/>
          </a:p>
          <a:p>
            <a:pPr indent="-342900" lvl="0" marL="342900" rtl="0" algn="l">
              <a:lnSpc>
                <a:spcPct val="100000"/>
              </a:lnSpc>
              <a:spcBef>
                <a:spcPts val="480"/>
              </a:spcBef>
              <a:spcAft>
                <a:spcPts val="0"/>
              </a:spcAft>
              <a:buSzPts val="1440"/>
              <a:buChar char="⬛"/>
            </a:pPr>
            <a:r>
              <a:rPr lang="en-US"/>
              <a:t>Data read/written in units of pages. </a:t>
            </a:r>
            <a:endParaRPr/>
          </a:p>
          <a:p>
            <a:pPr indent="-342900" lvl="0" marL="342900" rtl="0" algn="l">
              <a:lnSpc>
                <a:spcPct val="100000"/>
              </a:lnSpc>
              <a:spcBef>
                <a:spcPts val="480"/>
              </a:spcBef>
              <a:spcAft>
                <a:spcPts val="0"/>
              </a:spcAft>
              <a:buSzPts val="1440"/>
              <a:buChar char="⬛"/>
            </a:pPr>
            <a:r>
              <a:rPr lang="en-US"/>
              <a:t>Page can be written only after its block has been erased</a:t>
            </a:r>
            <a:endParaRPr/>
          </a:p>
          <a:p>
            <a:pPr indent="-342900" lvl="0" marL="342900" rtl="0" algn="l">
              <a:lnSpc>
                <a:spcPct val="100000"/>
              </a:lnSpc>
              <a:spcBef>
                <a:spcPts val="480"/>
              </a:spcBef>
              <a:spcAft>
                <a:spcPts val="0"/>
              </a:spcAft>
              <a:buSzPts val="1440"/>
              <a:buChar char="⬛"/>
            </a:pPr>
            <a:r>
              <a:rPr lang="en-US"/>
              <a:t>A block wears out after about 100,000 repeated writes.</a:t>
            </a:r>
            <a:endParaRPr/>
          </a:p>
        </p:txBody>
      </p:sp>
      <p:sp>
        <p:nvSpPr>
          <p:cNvPr id="1176" name="Google Shape;1176;p38"/>
          <p:cNvSpPr/>
          <p:nvPr/>
        </p:nvSpPr>
        <p:spPr>
          <a:xfrm flipH="1" rot="10800000">
            <a:off x="4305300" y="1606550"/>
            <a:ext cx="495300" cy="685800"/>
          </a:xfrm>
          <a:prstGeom prst="upArrow">
            <a:avLst>
              <a:gd fmla="val 36667" name="adj1"/>
              <a:gd fmla="val 44872" name="adj2"/>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7" name="Google Shape;1177;p38"/>
          <p:cNvSpPr/>
          <p:nvPr/>
        </p:nvSpPr>
        <p:spPr>
          <a:xfrm>
            <a:off x="3505200" y="2406650"/>
            <a:ext cx="2057400" cy="520700"/>
          </a:xfrm>
          <a:prstGeom prst="rect">
            <a:avLst/>
          </a:prstGeom>
          <a:solidFill>
            <a:srgbClr val="DEDFF5"/>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Flash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translation layer</a:t>
            </a:r>
            <a:endParaRPr b="0" i="0" sz="1400" u="none" cap="none" strike="noStrike">
              <a:solidFill>
                <a:srgbClr val="000000"/>
              </a:solidFill>
              <a:latin typeface="Arial"/>
              <a:ea typeface="Arial"/>
              <a:cs typeface="Arial"/>
              <a:sym typeface="Arial"/>
            </a:endParaRPr>
          </a:p>
        </p:txBody>
      </p:sp>
      <p:cxnSp>
        <p:nvCxnSpPr>
          <p:cNvPr id="1178" name="Google Shape;1178;p38"/>
          <p:cNvCxnSpPr/>
          <p:nvPr/>
        </p:nvCxnSpPr>
        <p:spPr>
          <a:xfrm>
            <a:off x="4572000" y="2927350"/>
            <a:ext cx="0" cy="381000"/>
          </a:xfrm>
          <a:prstGeom prst="straightConnector1">
            <a:avLst/>
          </a:prstGeom>
          <a:noFill/>
          <a:ln cap="flat" cmpd="sng" w="38100">
            <a:solidFill>
              <a:srgbClr val="000000"/>
            </a:solidFill>
            <a:prstDash val="solid"/>
            <a:round/>
            <a:headEnd len="med" w="med" type="triangle"/>
            <a:tailEnd len="med" w="med" type="triangle"/>
          </a:ln>
        </p:spPr>
      </p:cxnSp>
      <p:sp>
        <p:nvSpPr>
          <p:cNvPr id="1179" name="Google Shape;1179;p38"/>
          <p:cNvSpPr/>
          <p:nvPr/>
        </p:nvSpPr>
        <p:spPr>
          <a:xfrm>
            <a:off x="3429000" y="1390650"/>
            <a:ext cx="2209800" cy="241300"/>
          </a:xfrm>
          <a:prstGeom prst="rect">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CCFFCC"/>
              </a:solidFill>
              <a:latin typeface="Arial Narrow"/>
              <a:ea typeface="Arial Narrow"/>
              <a:cs typeface="Arial Narrow"/>
              <a:sym typeface="Arial Narrow"/>
            </a:endParaRPr>
          </a:p>
        </p:txBody>
      </p:sp>
      <p:sp>
        <p:nvSpPr>
          <p:cNvPr id="1180" name="Google Shape;1180;p38"/>
          <p:cNvSpPr/>
          <p:nvPr/>
        </p:nvSpPr>
        <p:spPr>
          <a:xfrm>
            <a:off x="4476750" y="15414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1" name="Google Shape;1181;p38"/>
          <p:cNvSpPr txBox="1"/>
          <p:nvPr/>
        </p:nvSpPr>
        <p:spPr>
          <a:xfrm>
            <a:off x="3429000" y="1066800"/>
            <a:ext cx="8415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I/O bus</a:t>
            </a:r>
            <a:endParaRPr b="0" i="0" sz="1200" u="none" cap="none" strike="noStrike">
              <a:solidFill>
                <a:srgbClr val="000000"/>
              </a:solidFill>
              <a:latin typeface="Arial"/>
              <a:ea typeface="Arial"/>
              <a:cs typeface="Arial"/>
              <a:sym typeface="Arial"/>
            </a:endParaRPr>
          </a:p>
        </p:txBody>
      </p:sp>
      <p:sp>
        <p:nvSpPr>
          <p:cNvPr id="1182" name="Google Shape;1182;p38"/>
          <p:cNvSpPr/>
          <p:nvPr/>
        </p:nvSpPr>
        <p:spPr>
          <a:xfrm>
            <a:off x="5562600" y="1174750"/>
            <a:ext cx="457200" cy="533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3" name="Google Shape;1183;p38"/>
          <p:cNvSpPr/>
          <p:nvPr/>
        </p:nvSpPr>
        <p:spPr>
          <a:xfrm>
            <a:off x="3048000" y="1219200"/>
            <a:ext cx="457200"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4" name="Google Shape;1184;p38"/>
          <p:cNvSpPr/>
          <p:nvPr/>
        </p:nvSpPr>
        <p:spPr>
          <a:xfrm>
            <a:off x="1154113"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5" name="Google Shape;1185;p38"/>
          <p:cNvSpPr/>
          <p:nvPr/>
        </p:nvSpPr>
        <p:spPr>
          <a:xfrm>
            <a:off x="12303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86" name="Google Shape;1186;p38"/>
          <p:cNvSpPr/>
          <p:nvPr/>
        </p:nvSpPr>
        <p:spPr>
          <a:xfrm>
            <a:off x="20685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87" name="Google Shape;1187;p38"/>
          <p:cNvSpPr/>
          <p:nvPr/>
        </p:nvSpPr>
        <p:spPr>
          <a:xfrm>
            <a:off x="33639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88" name="Google Shape;1188;p38"/>
          <p:cNvSpPr txBox="1"/>
          <p:nvPr/>
        </p:nvSpPr>
        <p:spPr>
          <a:xfrm>
            <a:off x="2906713"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9" name="Google Shape;1189;p38"/>
          <p:cNvSpPr txBox="1"/>
          <p:nvPr/>
        </p:nvSpPr>
        <p:spPr>
          <a:xfrm>
            <a:off x="1066800" y="3321050"/>
            <a:ext cx="8493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0</a:t>
            </a:r>
            <a:endParaRPr b="0" i="0" sz="1100" u="none" cap="none" strike="noStrike">
              <a:solidFill>
                <a:srgbClr val="000000"/>
              </a:solidFill>
              <a:latin typeface="Arial"/>
              <a:ea typeface="Arial"/>
              <a:cs typeface="Arial"/>
              <a:sym typeface="Arial"/>
            </a:endParaRPr>
          </a:p>
        </p:txBody>
      </p:sp>
      <p:sp>
        <p:nvSpPr>
          <p:cNvPr id="1190" name="Google Shape;1190;p38"/>
          <p:cNvSpPr txBox="1"/>
          <p:nvPr/>
        </p:nvSpPr>
        <p:spPr>
          <a:xfrm>
            <a:off x="4311650" y="365760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1" name="Google Shape;1191;p38"/>
          <p:cNvSpPr/>
          <p:nvPr/>
        </p:nvSpPr>
        <p:spPr>
          <a:xfrm>
            <a:off x="4876800"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2" name="Google Shape;1192;p38"/>
          <p:cNvSpPr/>
          <p:nvPr/>
        </p:nvSpPr>
        <p:spPr>
          <a:xfrm>
            <a:off x="49530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93" name="Google Shape;1193;p38"/>
          <p:cNvSpPr/>
          <p:nvPr/>
        </p:nvSpPr>
        <p:spPr>
          <a:xfrm>
            <a:off x="57912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94" name="Google Shape;1194;p38"/>
          <p:cNvSpPr/>
          <p:nvPr/>
        </p:nvSpPr>
        <p:spPr>
          <a:xfrm>
            <a:off x="70866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95" name="Google Shape;1195;p38"/>
          <p:cNvSpPr txBox="1"/>
          <p:nvPr/>
        </p:nvSpPr>
        <p:spPr>
          <a:xfrm>
            <a:off x="6629400"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6" name="Google Shape;1196;p38"/>
          <p:cNvSpPr txBox="1"/>
          <p:nvPr/>
        </p:nvSpPr>
        <p:spPr>
          <a:xfrm>
            <a:off x="4800600" y="3321050"/>
            <a:ext cx="1109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B-1</a:t>
            </a:r>
            <a:endParaRPr b="0" i="0" sz="1100" u="none" cap="none" strike="noStrike">
              <a:solidFill>
                <a:srgbClr val="000000"/>
              </a:solidFill>
              <a:latin typeface="Arial"/>
              <a:ea typeface="Arial"/>
              <a:cs typeface="Arial"/>
              <a:sym typeface="Arial"/>
            </a:endParaRPr>
          </a:p>
        </p:txBody>
      </p:sp>
      <p:sp>
        <p:nvSpPr>
          <p:cNvPr id="1197" name="Google Shape;1197;p38"/>
          <p:cNvSpPr txBox="1"/>
          <p:nvPr/>
        </p:nvSpPr>
        <p:spPr>
          <a:xfrm>
            <a:off x="912813" y="3016250"/>
            <a:ext cx="1471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Flash memory</a:t>
            </a:r>
            <a:endParaRPr b="0" i="0" sz="1200" u="none" cap="none" strike="noStrike">
              <a:solidFill>
                <a:srgbClr val="000000"/>
              </a:solidFill>
              <a:latin typeface="Arial"/>
              <a:ea typeface="Arial"/>
              <a:cs typeface="Arial"/>
              <a:sym typeface="Arial"/>
            </a:endParaRPr>
          </a:p>
        </p:txBody>
      </p:sp>
      <p:sp>
        <p:nvSpPr>
          <p:cNvPr id="1198" name="Google Shape;1198;p38"/>
          <p:cNvSpPr/>
          <p:nvPr/>
        </p:nvSpPr>
        <p:spPr>
          <a:xfrm>
            <a:off x="912825" y="2292350"/>
            <a:ext cx="7288200" cy="2199300"/>
          </a:xfrm>
          <a:prstGeom prst="rect">
            <a:avLst/>
          </a:prstGeom>
          <a:noFill/>
          <a:ln cap="flat" cmpd="sng" w="12700">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9" name="Google Shape;1199;p38"/>
          <p:cNvSpPr txBox="1"/>
          <p:nvPr/>
        </p:nvSpPr>
        <p:spPr>
          <a:xfrm>
            <a:off x="912825" y="1945413"/>
            <a:ext cx="2225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Solid State Disk (SSD)</a:t>
            </a:r>
            <a:endParaRPr b="0" i="0" sz="1100" u="none" cap="none" strike="noStrike">
              <a:solidFill>
                <a:srgbClr val="000000"/>
              </a:solidFill>
              <a:latin typeface="Arial"/>
              <a:ea typeface="Arial"/>
              <a:cs typeface="Arial"/>
              <a:sym typeface="Arial"/>
            </a:endParaRPr>
          </a:p>
        </p:txBody>
      </p:sp>
      <p:sp>
        <p:nvSpPr>
          <p:cNvPr id="1200" name="Google Shape;1200;p38"/>
          <p:cNvSpPr txBox="1"/>
          <p:nvPr/>
        </p:nvSpPr>
        <p:spPr>
          <a:xfrm>
            <a:off x="4724400" y="1655763"/>
            <a:ext cx="2133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Requests to read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write logical disk blocks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Performance Characteristics	</a:t>
            </a:r>
            <a:endParaRPr/>
          </a:p>
        </p:txBody>
      </p:sp>
      <p:sp>
        <p:nvSpPr>
          <p:cNvPr id="1206" name="Google Shape;1206;p39"/>
          <p:cNvSpPr txBox="1"/>
          <p:nvPr>
            <p:ph idx="1" type="body"/>
          </p:nvPr>
        </p:nvSpPr>
        <p:spPr>
          <a:xfrm>
            <a:off x="396875" y="3200400"/>
            <a:ext cx="7896225" cy="259080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Sequential access faster than random access</a:t>
            </a:r>
            <a:endParaRPr/>
          </a:p>
          <a:p>
            <a:pPr indent="-285750" lvl="1" marL="742950" rtl="0" algn="l">
              <a:lnSpc>
                <a:spcPct val="100000"/>
              </a:lnSpc>
              <a:spcBef>
                <a:spcPts val="400"/>
              </a:spcBef>
              <a:spcAft>
                <a:spcPts val="0"/>
              </a:spcAft>
              <a:buSzPts val="2200"/>
              <a:buChar char="▪"/>
            </a:pPr>
            <a:r>
              <a:rPr lang="en-US"/>
              <a:t>Common theme in the memory hierarchy</a:t>
            </a:r>
            <a:endParaRPr/>
          </a:p>
          <a:p>
            <a:pPr indent="-342900" lvl="0" marL="342900" rtl="0" algn="l">
              <a:lnSpc>
                <a:spcPct val="100000"/>
              </a:lnSpc>
              <a:spcBef>
                <a:spcPts val="480"/>
              </a:spcBef>
              <a:spcAft>
                <a:spcPts val="0"/>
              </a:spcAft>
              <a:buSzPts val="1440"/>
              <a:buChar char="⬛"/>
            </a:pPr>
            <a:r>
              <a:rPr lang="en-US"/>
              <a:t>Random writes are somewhat slower</a:t>
            </a:r>
            <a:endParaRPr/>
          </a:p>
          <a:p>
            <a:pPr indent="-285750" lvl="1" marL="742950" rtl="0" algn="l">
              <a:lnSpc>
                <a:spcPct val="100000"/>
              </a:lnSpc>
              <a:spcBef>
                <a:spcPts val="400"/>
              </a:spcBef>
              <a:spcAft>
                <a:spcPts val="0"/>
              </a:spcAft>
              <a:buSzPts val="2200"/>
              <a:buChar char="▪"/>
            </a:pPr>
            <a:r>
              <a:rPr lang="en-US"/>
              <a:t>Erasing a block takes a long time (~1 ms)</a:t>
            </a:r>
            <a:endParaRPr/>
          </a:p>
          <a:p>
            <a:pPr indent="-285750" lvl="1" marL="742950" rtl="0" algn="l">
              <a:lnSpc>
                <a:spcPct val="100000"/>
              </a:lnSpc>
              <a:spcBef>
                <a:spcPts val="400"/>
              </a:spcBef>
              <a:spcAft>
                <a:spcPts val="0"/>
              </a:spcAft>
              <a:buSzPts val="2200"/>
              <a:buChar char="▪"/>
            </a:pPr>
            <a:r>
              <a:rPr lang="en-US"/>
              <a:t>Modifying a block page requires all other pages to be copied to new block</a:t>
            </a:r>
            <a:endParaRPr/>
          </a:p>
          <a:p>
            <a:pPr indent="-285750" lvl="1" marL="742950" rtl="0" algn="l">
              <a:lnSpc>
                <a:spcPct val="100000"/>
              </a:lnSpc>
              <a:spcBef>
                <a:spcPts val="400"/>
              </a:spcBef>
              <a:spcAft>
                <a:spcPts val="0"/>
              </a:spcAft>
              <a:buSzPts val="2200"/>
              <a:buChar char="▪"/>
            </a:pPr>
            <a:r>
              <a:rPr lang="en-US"/>
              <a:t>In earlier SSDs, the read/write gap was much larger.</a:t>
            </a:r>
            <a:endParaRPr/>
          </a:p>
        </p:txBody>
      </p:sp>
      <p:sp>
        <p:nvSpPr>
          <p:cNvPr id="1207" name="Google Shape;1207;p39"/>
          <p:cNvSpPr txBox="1"/>
          <p:nvPr/>
        </p:nvSpPr>
        <p:spPr>
          <a:xfrm>
            <a:off x="244475" y="1676400"/>
            <a:ext cx="8747125" cy="1015663"/>
          </a:xfrm>
          <a:prstGeom prst="rect">
            <a:avLst/>
          </a:prstGeom>
          <a:solidFill>
            <a:srgbClr val="E2E2E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Sequential read tput	550 MB/s	Sequential write tput	470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Random read tput	365 MB/s	Random write tput	303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Avg seq read time	50 us		Avg seq write time	60 us</a:t>
            </a:r>
            <a:endParaRPr b="0" i="0" sz="1400" u="none" cap="none" strike="noStrike">
              <a:solidFill>
                <a:srgbClr val="000000"/>
              </a:solidFill>
              <a:latin typeface="Arial"/>
              <a:ea typeface="Arial"/>
              <a:cs typeface="Arial"/>
              <a:sym typeface="Arial"/>
            </a:endParaRPr>
          </a:p>
        </p:txBody>
      </p:sp>
      <p:sp>
        <p:nvSpPr>
          <p:cNvPr id="1208" name="Google Shape;1208;p39"/>
          <p:cNvSpPr txBox="1"/>
          <p:nvPr/>
        </p:nvSpPr>
        <p:spPr>
          <a:xfrm>
            <a:off x="76200" y="6292334"/>
            <a:ext cx="4337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Source: Intel SSD 730 product specification.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SRAM vs DRAM Summary</a:t>
            </a:r>
            <a:endParaRPr/>
          </a:p>
        </p:txBody>
      </p:sp>
      <p:sp>
        <p:nvSpPr>
          <p:cNvPr id="95" name="Google Shape;95;p4"/>
          <p:cNvSpPr txBox="1"/>
          <p:nvPr/>
        </p:nvSpPr>
        <p:spPr>
          <a:xfrm>
            <a:off x="381000" y="2362200"/>
            <a:ext cx="8610600" cy="2247300"/>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Trans.	Access	Needs	Needs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	per bit	 time	refresh?	EDC?	Cost	Applications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SRAM	4 or 6	1X		No		Maybe	100x		Cache memories</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DRAM	1		10X		Yes		Yes		1X		Main memories,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frame buffers</a:t>
            </a:r>
            <a:endParaRPr b="0" i="0" sz="1400" u="none" cap="none" strike="noStrike">
              <a:solidFill>
                <a:srgbClr val="000000"/>
              </a:solidFill>
              <a:latin typeface="Arial"/>
              <a:ea typeface="Arial"/>
              <a:cs typeface="Arial"/>
              <a:sym typeface="Arial"/>
            </a:endParaRPr>
          </a:p>
        </p:txBody>
      </p:sp>
      <p:cxnSp>
        <p:nvCxnSpPr>
          <p:cNvPr id="96" name="Google Shape;96;p4"/>
          <p:cNvCxnSpPr/>
          <p:nvPr/>
        </p:nvCxnSpPr>
        <p:spPr>
          <a:xfrm>
            <a:off x="381000" y="3124200"/>
            <a:ext cx="8610600" cy="0"/>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Tradeoffs	vs Rotating Disks</a:t>
            </a:r>
            <a:endParaRPr/>
          </a:p>
        </p:txBody>
      </p:sp>
      <p:sp>
        <p:nvSpPr>
          <p:cNvPr id="1214" name="Google Shape;1214;p4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Advantages </a:t>
            </a:r>
            <a:endParaRPr/>
          </a:p>
          <a:p>
            <a:pPr indent="-285750" lvl="1" marL="742950" rtl="0" algn="l">
              <a:lnSpc>
                <a:spcPct val="100000"/>
              </a:lnSpc>
              <a:spcBef>
                <a:spcPts val="400"/>
              </a:spcBef>
              <a:spcAft>
                <a:spcPts val="0"/>
              </a:spcAft>
              <a:buSzPts val="2200"/>
              <a:buChar char="▪"/>
            </a:pPr>
            <a:r>
              <a:rPr lang="en-US"/>
              <a:t>No moving parts 🡪 faster, less power, more rugged</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Disadvantages</a:t>
            </a:r>
            <a:endParaRPr/>
          </a:p>
          <a:p>
            <a:pPr indent="-285750" lvl="1" marL="742950" rtl="0" algn="l">
              <a:lnSpc>
                <a:spcPct val="100000"/>
              </a:lnSpc>
              <a:spcBef>
                <a:spcPts val="400"/>
              </a:spcBef>
              <a:spcAft>
                <a:spcPts val="0"/>
              </a:spcAft>
              <a:buSzPts val="2200"/>
              <a:buChar char="▪"/>
            </a:pPr>
            <a:r>
              <a:rPr lang="en-US"/>
              <a:t>Have the potential to wear out </a:t>
            </a:r>
            <a:endParaRPr/>
          </a:p>
          <a:p>
            <a:pPr indent="-228600" lvl="2" marL="1143000" rtl="0" algn="l">
              <a:lnSpc>
                <a:spcPct val="100000"/>
              </a:lnSpc>
              <a:spcBef>
                <a:spcPts val="400"/>
              </a:spcBef>
              <a:spcAft>
                <a:spcPts val="0"/>
              </a:spcAft>
              <a:buClr>
                <a:schemeClr val="dk1"/>
              </a:buClr>
              <a:buSzPts val="1600"/>
              <a:buChar char="▪"/>
            </a:pPr>
            <a:r>
              <a:rPr lang="en-US"/>
              <a:t>Mitigated by “wear leveling logic” in flash translation layer</a:t>
            </a:r>
            <a:endParaRPr/>
          </a:p>
          <a:p>
            <a:pPr indent="-228600" lvl="2" marL="1143000" rtl="0" algn="l">
              <a:lnSpc>
                <a:spcPct val="100000"/>
              </a:lnSpc>
              <a:spcBef>
                <a:spcPts val="400"/>
              </a:spcBef>
              <a:spcAft>
                <a:spcPts val="0"/>
              </a:spcAft>
              <a:buClr>
                <a:schemeClr val="dk1"/>
              </a:buClr>
              <a:buSzPts val="1600"/>
              <a:buChar char="▪"/>
            </a:pPr>
            <a:r>
              <a:rPr lang="en-US"/>
              <a:t>E.g. Intel SSD 730 guarantees 128 petabyte (128 x 10</a:t>
            </a:r>
            <a:r>
              <a:rPr baseline="30000" lang="en-US"/>
              <a:t>15</a:t>
            </a:r>
            <a:r>
              <a:rPr lang="en-US"/>
              <a:t> bytes) of writes before they wear out</a:t>
            </a:r>
            <a:endParaRPr/>
          </a:p>
          <a:p>
            <a:pPr indent="-285750" lvl="1" marL="742950" rtl="0" algn="l">
              <a:lnSpc>
                <a:spcPct val="100000"/>
              </a:lnSpc>
              <a:spcBef>
                <a:spcPts val="400"/>
              </a:spcBef>
              <a:spcAft>
                <a:spcPts val="0"/>
              </a:spcAft>
              <a:buSzPts val="2200"/>
              <a:buChar char="▪"/>
            </a:pPr>
            <a:r>
              <a:rPr lang="en-US"/>
              <a:t>In 2015, about 30 times more expensive per byte</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Applications</a:t>
            </a:r>
            <a:endParaRPr/>
          </a:p>
          <a:p>
            <a:pPr indent="-285750" lvl="1" marL="742950" rtl="0" algn="l">
              <a:lnSpc>
                <a:spcPct val="100000"/>
              </a:lnSpc>
              <a:spcBef>
                <a:spcPts val="400"/>
              </a:spcBef>
              <a:spcAft>
                <a:spcPts val="0"/>
              </a:spcAft>
              <a:buSzPts val="2200"/>
              <a:buChar char="▪"/>
            </a:pPr>
            <a:r>
              <a:rPr lang="en-US"/>
              <a:t>MP3 players, smart phones, laptops</a:t>
            </a:r>
            <a:endParaRPr/>
          </a:p>
          <a:p>
            <a:pPr indent="-285750" lvl="1" marL="742950" rtl="0" algn="l">
              <a:lnSpc>
                <a:spcPct val="100000"/>
              </a:lnSpc>
              <a:spcBef>
                <a:spcPts val="400"/>
              </a:spcBef>
              <a:spcAft>
                <a:spcPts val="0"/>
              </a:spcAft>
              <a:buSzPts val="2200"/>
              <a:buChar char="▪"/>
            </a:pPr>
            <a:r>
              <a:rPr lang="en-US"/>
              <a:t>Beginning to appear in desktops and servers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The CPU-Memory Gap</a:t>
            </a:r>
            <a:endParaRPr/>
          </a:p>
        </p:txBody>
      </p:sp>
      <p:sp>
        <p:nvSpPr>
          <p:cNvPr id="1220" name="Google Shape;1220;p41"/>
          <p:cNvSpPr/>
          <p:nvPr/>
        </p:nvSpPr>
        <p:spPr>
          <a:xfrm>
            <a:off x="404813" y="1143000"/>
            <a:ext cx="8167687" cy="446276"/>
          </a:xfrm>
          <a:prstGeom prst="rect">
            <a:avLst/>
          </a:prstGeom>
          <a:noFill/>
          <a:ln>
            <a:noFill/>
          </a:ln>
        </p:spPr>
        <p:txBody>
          <a:bodyPr anchorCtr="0" anchor="t" bIns="45700" lIns="45700" spcFirstLastPara="1" rIns="45700" wrap="square" tIns="45700">
            <a:spAutoFit/>
          </a:bodyPr>
          <a:lstStyle/>
          <a:p>
            <a:pPr indent="0" lvl="0" marL="0" marR="0" rtl="0" algn="l">
              <a:lnSpc>
                <a:spcPct val="95000"/>
              </a:lnSpc>
              <a:spcBef>
                <a:spcPts val="0"/>
              </a:spcBef>
              <a:spcAft>
                <a:spcPts val="0"/>
              </a:spcAft>
              <a:buClr>
                <a:schemeClr val="hlink"/>
              </a:buClr>
              <a:buSzPts val="2400"/>
              <a:buFont typeface="Noto Sans"/>
              <a:buNone/>
            </a:pPr>
            <a:r>
              <a:rPr b="1" i="0" lang="en-US" sz="2400" u="none" cap="none" strike="noStrike">
                <a:solidFill>
                  <a:srgbClr val="FF0000"/>
                </a:solidFill>
                <a:latin typeface="Arial Narrow"/>
                <a:ea typeface="Arial Narrow"/>
                <a:cs typeface="Arial Narrow"/>
                <a:sym typeface="Arial Narrow"/>
              </a:rPr>
              <a:t>The gap widens between DRAM, disk, and CPU speeds. </a:t>
            </a:r>
            <a:endParaRPr b="0" i="0" sz="1400" u="none" cap="none" strike="noStrike">
              <a:solidFill>
                <a:srgbClr val="000000"/>
              </a:solidFill>
              <a:latin typeface="Arial"/>
              <a:ea typeface="Arial"/>
              <a:cs typeface="Arial"/>
              <a:sym typeface="Arial"/>
            </a:endParaRPr>
          </a:p>
        </p:txBody>
      </p:sp>
      <p:graphicFrame>
        <p:nvGraphicFramePr>
          <p:cNvPr id="1221" name="Google Shape;1221;p41"/>
          <p:cNvGraphicFramePr/>
          <p:nvPr/>
        </p:nvGraphicFramePr>
        <p:xfrm>
          <a:off x="343569" y="1773942"/>
          <a:ext cx="8421687" cy="4728736"/>
        </p:xfrm>
        <a:graphic>
          <a:graphicData uri="http://schemas.openxmlformats.org/drawingml/2006/chart">
            <c:chart r:id="rId3"/>
          </a:graphicData>
        </a:graphic>
      </p:graphicFrame>
      <p:sp>
        <p:nvSpPr>
          <p:cNvPr id="1222" name="Google Shape;1222;p41"/>
          <p:cNvSpPr txBox="1"/>
          <p:nvPr/>
        </p:nvSpPr>
        <p:spPr>
          <a:xfrm>
            <a:off x="5443119" y="4159478"/>
            <a:ext cx="8017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DRAM</a:t>
            </a:r>
            <a:endParaRPr b="0" i="0" sz="1400" u="none" cap="none" strike="noStrike">
              <a:solidFill>
                <a:srgbClr val="000000"/>
              </a:solidFill>
              <a:latin typeface="Arial"/>
              <a:ea typeface="Arial"/>
              <a:cs typeface="Arial"/>
              <a:sym typeface="Arial"/>
            </a:endParaRPr>
          </a:p>
        </p:txBody>
      </p:sp>
      <p:sp>
        <p:nvSpPr>
          <p:cNvPr id="1223" name="Google Shape;1223;p41"/>
          <p:cNvSpPr txBox="1"/>
          <p:nvPr/>
        </p:nvSpPr>
        <p:spPr>
          <a:xfrm>
            <a:off x="6016278" y="5189356"/>
            <a:ext cx="5803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CPU</a:t>
            </a:r>
            <a:endParaRPr b="0" i="0" sz="1400" u="none" cap="none" strike="noStrike">
              <a:solidFill>
                <a:srgbClr val="000000"/>
              </a:solidFill>
              <a:latin typeface="Arial"/>
              <a:ea typeface="Arial"/>
              <a:cs typeface="Arial"/>
              <a:sym typeface="Arial"/>
            </a:endParaRPr>
          </a:p>
        </p:txBody>
      </p:sp>
      <p:sp>
        <p:nvSpPr>
          <p:cNvPr id="1224" name="Google Shape;1224;p41"/>
          <p:cNvSpPr txBox="1"/>
          <p:nvPr/>
        </p:nvSpPr>
        <p:spPr>
          <a:xfrm>
            <a:off x="5709193" y="2890510"/>
            <a:ext cx="5483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SSD</a:t>
            </a:r>
            <a:endParaRPr b="0" i="0" sz="1400" u="none" cap="none" strike="noStrike">
              <a:solidFill>
                <a:srgbClr val="000000"/>
              </a:solidFill>
              <a:latin typeface="Arial"/>
              <a:ea typeface="Arial"/>
              <a:cs typeface="Arial"/>
              <a:sym typeface="Arial"/>
            </a:endParaRPr>
          </a:p>
        </p:txBody>
      </p:sp>
      <p:sp>
        <p:nvSpPr>
          <p:cNvPr id="1225" name="Google Shape;1225;p41"/>
          <p:cNvSpPr txBox="1"/>
          <p:nvPr/>
        </p:nvSpPr>
        <p:spPr>
          <a:xfrm>
            <a:off x="5419036" y="2297668"/>
            <a:ext cx="589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Disk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to the Rescue!	</a:t>
            </a:r>
            <a:endParaRPr/>
          </a:p>
        </p:txBody>
      </p:sp>
      <p:sp>
        <p:nvSpPr>
          <p:cNvPr id="1231" name="Google Shape;1231;p4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480"/>
              </a:spcBef>
              <a:spcAft>
                <a:spcPts val="0"/>
              </a:spcAft>
              <a:buSzPts val="1440"/>
              <a:buNone/>
            </a:pPr>
            <a:r>
              <a:rPr lang="en-US"/>
              <a:t>The key to bridging this CPU-Memory gap is a fundamental property of computer programs known as </a:t>
            </a:r>
            <a:r>
              <a:rPr lang="en-US">
                <a:solidFill>
                  <a:srgbClr val="FF0000"/>
                </a:solidFill>
              </a:rPr>
              <a:t>locality</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g35c2e7bcecc_0_0"/>
          <p:cNvSpPr txBox="1"/>
          <p:nvPr>
            <p:ph type="title"/>
          </p:nvPr>
        </p:nvSpPr>
        <p:spPr>
          <a:xfrm>
            <a:off x="357018" y="435678"/>
            <a:ext cx="7592100" cy="76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38" name="Google Shape;1238;g35c2e7bcecc_0_0"/>
          <p:cNvSpPr txBox="1"/>
          <p:nvPr>
            <p:ph idx="1" type="body"/>
          </p:nvPr>
        </p:nvSpPr>
        <p:spPr>
          <a:xfrm>
            <a:off x="396875" y="1362075"/>
            <a:ext cx="7896300" cy="4972200"/>
          </a:xfrm>
          <a:prstGeom prst="rect">
            <a:avLst/>
          </a:prstGeom>
        </p:spPr>
        <p:txBody>
          <a:bodyPr anchorCtr="0" anchor="t" bIns="45700" lIns="91425" spcFirstLastPara="1" rIns="91425" wrap="square" tIns="45700">
            <a:noAutofit/>
          </a:bodyPr>
          <a:lstStyle/>
          <a:p>
            <a:pPr indent="0" lvl="0" marL="0" rtl="0" algn="ctr">
              <a:spcBef>
                <a:spcPts val="480"/>
              </a:spcBef>
              <a:spcAft>
                <a:spcPts val="0"/>
              </a:spcAft>
              <a:buNone/>
            </a:pPr>
            <a:r>
              <a:t/>
            </a:r>
            <a:endParaRPr sz="6000"/>
          </a:p>
          <a:p>
            <a:pPr indent="0" lvl="0" marL="0" rtl="0" algn="ctr">
              <a:spcBef>
                <a:spcPts val="480"/>
              </a:spcBef>
              <a:spcAft>
                <a:spcPts val="0"/>
              </a:spcAft>
              <a:buNone/>
            </a:pPr>
            <a:r>
              <a:t/>
            </a:r>
            <a:endParaRPr sz="6000"/>
          </a:p>
          <a:p>
            <a:pPr indent="0" lvl="0" marL="0" rtl="0" algn="ctr">
              <a:spcBef>
                <a:spcPts val="480"/>
              </a:spcBef>
              <a:spcAft>
                <a:spcPts val="0"/>
              </a:spcAft>
              <a:buNone/>
            </a:pPr>
            <a:r>
              <a:rPr lang="en-US" sz="6000">
                <a:solidFill>
                  <a:srgbClr val="FF0000"/>
                </a:solidFill>
              </a:rPr>
              <a:t>Part 1 End</a:t>
            </a:r>
            <a:endParaRPr sz="600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4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45" name="Google Shape;1245;p4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t>Locality of reference</a:t>
            </a:r>
            <a:endParaRPr/>
          </a:p>
          <a:p>
            <a:pPr indent="-342900" lvl="0" marL="342900" rtl="0" algn="l">
              <a:lnSpc>
                <a:spcPct val="80000"/>
              </a:lnSpc>
              <a:spcBef>
                <a:spcPts val="480"/>
              </a:spcBef>
              <a:spcAft>
                <a:spcPts val="0"/>
              </a:spcAft>
              <a:buSzPts val="1440"/>
              <a:buChar char="⬛"/>
            </a:pPr>
            <a:r>
              <a:rPr lang="en-US">
                <a:solidFill>
                  <a:srgbClr val="BFBFBF"/>
                </a:solidFill>
              </a:rPr>
              <a:t>Caching in the memory hierarchy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44"/>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a:t>
            </a:r>
            <a:endParaRPr/>
          </a:p>
        </p:txBody>
      </p:sp>
      <p:sp>
        <p:nvSpPr>
          <p:cNvPr id="1252" name="Google Shape;1252;p4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C00000"/>
                </a:solidFill>
              </a:rPr>
              <a:t>Principle of Locality:</a:t>
            </a:r>
            <a:r>
              <a:rPr lang="en-US"/>
              <a:t> Programs tend to use data and instructions with addresses near or equal to those they have used recently</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Temporal locality:  </a:t>
            </a:r>
            <a:endParaRPr/>
          </a:p>
          <a:p>
            <a:pPr indent="-285750" lvl="1" marL="742950" rtl="0" algn="l">
              <a:lnSpc>
                <a:spcPct val="100000"/>
              </a:lnSpc>
              <a:spcBef>
                <a:spcPts val="400"/>
              </a:spcBef>
              <a:spcAft>
                <a:spcPts val="0"/>
              </a:spcAft>
              <a:buSzPts val="2200"/>
              <a:buChar char="▪"/>
            </a:pPr>
            <a:r>
              <a:rPr lang="en-US"/>
              <a:t>Recently referenced items are likely </a:t>
            </a:r>
            <a:br>
              <a:rPr lang="en-US"/>
            </a:br>
            <a:r>
              <a:rPr lang="en-US"/>
              <a:t>to be referenced again in the near future</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Spatial locality:  </a:t>
            </a:r>
            <a:endParaRPr/>
          </a:p>
          <a:p>
            <a:pPr indent="-285750" lvl="1" marL="742950" rtl="0" algn="l">
              <a:lnSpc>
                <a:spcPct val="100000"/>
              </a:lnSpc>
              <a:spcBef>
                <a:spcPts val="400"/>
              </a:spcBef>
              <a:spcAft>
                <a:spcPts val="0"/>
              </a:spcAft>
              <a:buSzPts val="2200"/>
              <a:buChar char="▪"/>
            </a:pPr>
            <a:r>
              <a:rPr lang="en-US"/>
              <a:t>Items with nearby addresses tend </a:t>
            </a:r>
            <a:br>
              <a:rPr lang="en-US"/>
            </a:br>
            <a:r>
              <a:rPr lang="en-US"/>
              <a:t>to be referenced close together in time</a:t>
            </a:r>
            <a:endParaRPr/>
          </a:p>
          <a:p>
            <a:pPr indent="-342900"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
        <p:nvSpPr>
          <p:cNvPr id="1253" name="Google Shape;1253;p44"/>
          <p:cNvSpPr/>
          <p:nvPr/>
        </p:nvSpPr>
        <p:spPr>
          <a:xfrm>
            <a:off x="6096000" y="312420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4" name="Google Shape;1254;p44"/>
          <p:cNvSpPr/>
          <p:nvPr/>
        </p:nvSpPr>
        <p:spPr>
          <a:xfrm>
            <a:off x="6489700" y="312420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5" name="Google Shape;1255;p44"/>
          <p:cNvSpPr/>
          <p:nvPr/>
        </p:nvSpPr>
        <p:spPr>
          <a:xfrm>
            <a:off x="6319056" y="2614411"/>
            <a:ext cx="627844" cy="433589"/>
          </a:xfrm>
          <a:custGeom>
            <a:rect b="b" l="l" r="r" t="t"/>
            <a:pathLst>
              <a:path extrusionOk="0" h="433589" w="627844">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56" name="Google Shape;1256;p44"/>
          <p:cNvSpPr/>
          <p:nvPr/>
        </p:nvSpPr>
        <p:spPr>
          <a:xfrm>
            <a:off x="6102261" y="461694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7" name="Google Shape;1257;p44"/>
          <p:cNvSpPr/>
          <p:nvPr/>
        </p:nvSpPr>
        <p:spPr>
          <a:xfrm>
            <a:off x="6495961"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8" name="Google Shape;1258;p44"/>
          <p:cNvSpPr/>
          <p:nvPr/>
        </p:nvSpPr>
        <p:spPr>
          <a:xfrm>
            <a:off x="6870700"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9" name="Google Shape;1259;p44"/>
          <p:cNvSpPr/>
          <p:nvPr/>
        </p:nvSpPr>
        <p:spPr>
          <a:xfrm>
            <a:off x="6416720" y="4186571"/>
            <a:ext cx="841420" cy="359535"/>
          </a:xfrm>
          <a:custGeom>
            <a:rect b="b" l="l" r="r" t="t"/>
            <a:pathLst>
              <a:path extrusionOk="0" h="359535" w="841420">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4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65" name="Google Shape;1265;p45"/>
          <p:cNvSpPr txBox="1"/>
          <p:nvPr>
            <p:ph idx="1" type="body"/>
          </p:nvPr>
        </p:nvSpPr>
        <p:spPr>
          <a:xfrm>
            <a:off x="396876" y="2946142"/>
            <a:ext cx="5318124" cy="276885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Data references</a:t>
            </a:r>
            <a:endParaRPr/>
          </a:p>
          <a:p>
            <a:pPr indent="-285750" lvl="1" marL="742950" rtl="0" algn="l">
              <a:lnSpc>
                <a:spcPct val="100000"/>
              </a:lnSpc>
              <a:spcBef>
                <a:spcPts val="400"/>
              </a:spcBef>
              <a:spcAft>
                <a:spcPts val="0"/>
              </a:spcAft>
              <a:buSzPts val="2200"/>
              <a:buChar char="▪"/>
            </a:pPr>
            <a:r>
              <a:rPr lang="en-US"/>
              <a:t>Reference array elements in succession (stride-1 reference pattern).</a:t>
            </a:r>
            <a:endParaRPr/>
          </a:p>
          <a:p>
            <a:pPr indent="-285750" lvl="1" marL="742950" rtl="0" algn="l">
              <a:lnSpc>
                <a:spcPct val="100000"/>
              </a:lnSpc>
              <a:spcBef>
                <a:spcPts val="400"/>
              </a:spcBef>
              <a:spcAft>
                <a:spcPts val="0"/>
              </a:spcAft>
              <a:buSzPts val="2200"/>
              <a:buChar char="▪"/>
            </a:pPr>
            <a:r>
              <a:rPr lang="en-US"/>
              <a:t>Reference variable </a:t>
            </a:r>
            <a:r>
              <a:rPr lang="en-US">
                <a:latin typeface="Courier New"/>
                <a:ea typeface="Courier New"/>
                <a:cs typeface="Courier New"/>
                <a:sym typeface="Courier New"/>
              </a:rPr>
              <a:t>sum</a:t>
            </a:r>
            <a:r>
              <a:rPr lang="en-US"/>
              <a:t> each iteration.</a:t>
            </a:r>
            <a:endParaRPr/>
          </a:p>
          <a:p>
            <a:pPr indent="-342900" lvl="0" marL="342900" rtl="0" algn="l">
              <a:lnSpc>
                <a:spcPct val="100000"/>
              </a:lnSpc>
              <a:spcBef>
                <a:spcPts val="480"/>
              </a:spcBef>
              <a:spcAft>
                <a:spcPts val="0"/>
              </a:spcAft>
              <a:buSzPts val="1440"/>
              <a:buChar char="⬛"/>
            </a:pPr>
            <a:r>
              <a:rPr lang="en-US"/>
              <a:t>Instruction references</a:t>
            </a:r>
            <a:endParaRPr/>
          </a:p>
          <a:p>
            <a:pPr indent="-285750" lvl="1" marL="742950" rtl="0" algn="l">
              <a:lnSpc>
                <a:spcPct val="100000"/>
              </a:lnSpc>
              <a:spcBef>
                <a:spcPts val="400"/>
              </a:spcBef>
              <a:spcAft>
                <a:spcPts val="0"/>
              </a:spcAft>
              <a:buSzPts val="2200"/>
              <a:buChar char="▪"/>
            </a:pPr>
            <a:r>
              <a:rPr lang="en-US"/>
              <a:t>Reference instructions in sequence.</a:t>
            </a:r>
            <a:endParaRPr/>
          </a:p>
          <a:p>
            <a:pPr indent="-285750" lvl="1" marL="742950" rtl="0" algn="l">
              <a:lnSpc>
                <a:spcPct val="100000"/>
              </a:lnSpc>
              <a:spcBef>
                <a:spcPts val="400"/>
              </a:spcBef>
              <a:spcAft>
                <a:spcPts val="0"/>
              </a:spcAft>
              <a:buSzPts val="2200"/>
              <a:buChar char="▪"/>
            </a:pPr>
            <a:r>
              <a:rPr lang="en-US"/>
              <a:t>Cycle through loop repeatedly. </a:t>
            </a:r>
            <a:endParaRPr/>
          </a:p>
          <a:p>
            <a:pPr indent="-251459" lvl="0" marL="342900" rtl="0" algn="l">
              <a:lnSpc>
                <a:spcPct val="100000"/>
              </a:lnSpc>
              <a:spcBef>
                <a:spcPts val="480"/>
              </a:spcBef>
              <a:spcAft>
                <a:spcPts val="0"/>
              </a:spcAft>
              <a:buSzPts val="1440"/>
              <a:buNone/>
            </a:pPr>
            <a:r>
              <a:t/>
            </a:r>
            <a:endParaRPr/>
          </a:p>
        </p:txBody>
      </p:sp>
      <p:sp>
        <p:nvSpPr>
          <p:cNvPr id="1266" name="Google Shape;1266;p45"/>
          <p:cNvSpPr/>
          <p:nvPr/>
        </p:nvSpPr>
        <p:spPr>
          <a:xfrm>
            <a:off x="3049587" y="1651000"/>
            <a:ext cx="3044825" cy="1092200"/>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for (i = 0; i &lt; 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return sum;</a:t>
            </a:r>
            <a:endParaRPr b="0" i="0" sz="1400" u="none" cap="none" strike="noStrike">
              <a:solidFill>
                <a:srgbClr val="000000"/>
              </a:solidFill>
              <a:latin typeface="Arial"/>
              <a:ea typeface="Arial"/>
              <a:cs typeface="Arial"/>
              <a:sym typeface="Arial"/>
            </a:endParaRPr>
          </a:p>
        </p:txBody>
      </p:sp>
      <p:sp>
        <p:nvSpPr>
          <p:cNvPr id="1267" name="Google Shape;1267;p45"/>
          <p:cNvSpPr txBox="1"/>
          <p:nvPr/>
        </p:nvSpPr>
        <p:spPr>
          <a:xfrm>
            <a:off x="5715000" y="3560802"/>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8" name="Google Shape;1268;p45"/>
          <p:cNvSpPr txBox="1"/>
          <p:nvPr/>
        </p:nvSpPr>
        <p:spPr>
          <a:xfrm>
            <a:off x="5715000" y="4022467"/>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
        <p:nvSpPr>
          <p:cNvPr id="1269" name="Google Shape;1269;p45"/>
          <p:cNvSpPr txBox="1"/>
          <p:nvPr/>
        </p:nvSpPr>
        <p:spPr>
          <a:xfrm>
            <a:off x="5715000" y="4800600"/>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70" name="Google Shape;1270;p45"/>
          <p:cNvSpPr txBox="1"/>
          <p:nvPr/>
        </p:nvSpPr>
        <p:spPr>
          <a:xfrm>
            <a:off x="5715000" y="5197733"/>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46"/>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Qualitative Estimates of Locality</a:t>
            </a:r>
            <a:endParaRPr/>
          </a:p>
        </p:txBody>
      </p:sp>
      <p:sp>
        <p:nvSpPr>
          <p:cNvPr id="1276" name="Google Shape;1276;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Claim:</a:t>
            </a:r>
            <a:r>
              <a:rPr lang="en-US"/>
              <a:t> Being able to look at code and get a qualitative sense of its locality is a key skill for a professional programmer.</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7" name="Google Shape;1277;p46"/>
          <p:cNvSpPr txBox="1"/>
          <p:nvPr/>
        </p:nvSpPr>
        <p:spPr>
          <a:xfrm>
            <a:off x="2133600" y="4040187"/>
            <a:ext cx="4441825" cy="2589213"/>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sum_array_rows(int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83" name="Google Shape;1283;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84" name="Google Shape;1284;p47"/>
          <p:cNvSpPr txBox="1"/>
          <p:nvPr/>
        </p:nvSpPr>
        <p:spPr>
          <a:xfrm>
            <a:off x="1817688" y="2484438"/>
            <a:ext cx="4441825" cy="2589212"/>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sum_array_cols(int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4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90" name="Google Shape;1290;p4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Can you permute the loops so that the function scans the 3-d array </a:t>
            </a:r>
            <a:r>
              <a:rPr b="0" lang="en-US">
                <a:latin typeface="Courier New"/>
                <a:ea typeface="Courier New"/>
                <a:cs typeface="Courier New"/>
                <a:sym typeface="Courier New"/>
              </a:rPr>
              <a:t>a </a:t>
            </a:r>
            <a:r>
              <a:rPr lang="en-US"/>
              <a:t>with a stride-1 reference pattern (and thus has good spatial locality)?</a:t>
            </a:r>
            <a:endParaRPr/>
          </a:p>
        </p:txBody>
      </p:sp>
      <p:sp>
        <p:nvSpPr>
          <p:cNvPr id="1291" name="Google Shape;1291;p48"/>
          <p:cNvSpPr txBox="1"/>
          <p:nvPr/>
        </p:nvSpPr>
        <p:spPr>
          <a:xfrm>
            <a:off x="1941513" y="3033713"/>
            <a:ext cx="4987925" cy="2863850"/>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sum_array_3d(int a[M][N][N])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k,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(k = 0; k &lt; N;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a[k][i][j];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Nonvolatile Memories</a:t>
            </a:r>
            <a:endParaRPr/>
          </a:p>
        </p:txBody>
      </p:sp>
      <p:sp>
        <p:nvSpPr>
          <p:cNvPr id="102" name="Google Shape;102;p5"/>
          <p:cNvSpPr txBox="1"/>
          <p:nvPr>
            <p:ph idx="1" type="body"/>
          </p:nvPr>
        </p:nvSpPr>
        <p:spPr>
          <a:xfrm>
            <a:off x="396875" y="1362074"/>
            <a:ext cx="7896225" cy="5267325"/>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1440"/>
              <a:buChar char="⬛"/>
            </a:pPr>
            <a:r>
              <a:rPr lang="en-US"/>
              <a:t>DRAM and SRAM are volatile memories</a:t>
            </a:r>
            <a:endParaRPr/>
          </a:p>
          <a:p>
            <a:pPr indent="-285750" lvl="1" marL="742950" rtl="0" algn="l">
              <a:lnSpc>
                <a:spcPct val="100000"/>
              </a:lnSpc>
              <a:spcBef>
                <a:spcPts val="400"/>
              </a:spcBef>
              <a:spcAft>
                <a:spcPts val="0"/>
              </a:spcAft>
              <a:buSzPts val="2200"/>
              <a:buChar char="▪"/>
            </a:pPr>
            <a:r>
              <a:rPr lang="en-US"/>
              <a:t>Lose information if powered off.</a:t>
            </a:r>
            <a:endParaRPr/>
          </a:p>
          <a:p>
            <a:pPr indent="-342900" lvl="0" marL="342900" rtl="0" algn="l">
              <a:lnSpc>
                <a:spcPct val="100000"/>
              </a:lnSpc>
              <a:spcBef>
                <a:spcPts val="480"/>
              </a:spcBef>
              <a:spcAft>
                <a:spcPts val="0"/>
              </a:spcAft>
              <a:buSzPts val="1440"/>
              <a:buChar char="⬛"/>
            </a:pPr>
            <a:r>
              <a:rPr lang="en-US"/>
              <a:t>Nonvolatile memories retain value even if powered off</a:t>
            </a:r>
            <a:endParaRPr/>
          </a:p>
          <a:p>
            <a:pPr indent="-285750" lvl="1" marL="742950" rtl="0" algn="l">
              <a:lnSpc>
                <a:spcPct val="100000"/>
              </a:lnSpc>
              <a:spcBef>
                <a:spcPts val="400"/>
              </a:spcBef>
              <a:spcAft>
                <a:spcPts val="0"/>
              </a:spcAft>
              <a:buSzPts val="2200"/>
              <a:buChar char="▪"/>
            </a:pPr>
            <a:r>
              <a:rPr lang="en-US"/>
              <a:t>Read-only memory (</a:t>
            </a:r>
            <a:r>
              <a:rPr lang="en-US">
                <a:solidFill>
                  <a:srgbClr val="FF0000"/>
                </a:solidFill>
              </a:rPr>
              <a:t>ROM</a:t>
            </a:r>
            <a:r>
              <a:rPr lang="en-US"/>
              <a:t>): programmed during production</a:t>
            </a:r>
            <a:endParaRPr/>
          </a:p>
          <a:p>
            <a:pPr indent="-285750" lvl="1" marL="742950" rtl="0" algn="l">
              <a:lnSpc>
                <a:spcPct val="100000"/>
              </a:lnSpc>
              <a:spcBef>
                <a:spcPts val="400"/>
              </a:spcBef>
              <a:spcAft>
                <a:spcPts val="0"/>
              </a:spcAft>
              <a:buSzPts val="2200"/>
              <a:buChar char="▪"/>
            </a:pPr>
            <a:r>
              <a:rPr lang="en-US"/>
              <a:t>Programmable ROM (</a:t>
            </a:r>
            <a:r>
              <a:rPr lang="en-US">
                <a:solidFill>
                  <a:srgbClr val="FF0000"/>
                </a:solidFill>
              </a:rPr>
              <a:t>PROM</a:t>
            </a:r>
            <a:r>
              <a:rPr lang="en-US"/>
              <a:t>): can be programmed once</a:t>
            </a:r>
            <a:endParaRPr/>
          </a:p>
          <a:p>
            <a:pPr indent="-285750" lvl="1" marL="742950" rtl="0" algn="l">
              <a:lnSpc>
                <a:spcPct val="100000"/>
              </a:lnSpc>
              <a:spcBef>
                <a:spcPts val="400"/>
              </a:spcBef>
              <a:spcAft>
                <a:spcPts val="0"/>
              </a:spcAft>
              <a:buSzPts val="2200"/>
              <a:buChar char="▪"/>
            </a:pPr>
            <a:r>
              <a:rPr lang="en-US"/>
              <a:t>Eraseable PROM (</a:t>
            </a:r>
            <a:r>
              <a:rPr lang="en-US">
                <a:solidFill>
                  <a:srgbClr val="FF0000"/>
                </a:solidFill>
              </a:rPr>
              <a:t>EPROM</a:t>
            </a:r>
            <a:r>
              <a:rPr lang="en-US"/>
              <a:t>): can be bulk erased (UV, X-Ray)</a:t>
            </a:r>
            <a:endParaRPr/>
          </a:p>
          <a:p>
            <a:pPr indent="-285750" lvl="1" marL="742950" rtl="0" algn="l">
              <a:lnSpc>
                <a:spcPct val="100000"/>
              </a:lnSpc>
              <a:spcBef>
                <a:spcPts val="400"/>
              </a:spcBef>
              <a:spcAft>
                <a:spcPts val="0"/>
              </a:spcAft>
              <a:buSzPts val="2200"/>
              <a:buChar char="▪"/>
            </a:pPr>
            <a:r>
              <a:rPr lang="en-US"/>
              <a:t>Electrically eraseable PROM (</a:t>
            </a:r>
            <a:r>
              <a:rPr lang="en-US">
                <a:solidFill>
                  <a:srgbClr val="FF0000"/>
                </a:solidFill>
              </a:rPr>
              <a:t>EEPROM</a:t>
            </a:r>
            <a:r>
              <a:rPr lang="en-US"/>
              <a:t>): electronic erase capability</a:t>
            </a:r>
            <a:endParaRPr/>
          </a:p>
          <a:p>
            <a:pPr indent="-285750" lvl="1" marL="742950" rtl="0" algn="l">
              <a:lnSpc>
                <a:spcPct val="100000"/>
              </a:lnSpc>
              <a:spcBef>
                <a:spcPts val="400"/>
              </a:spcBef>
              <a:spcAft>
                <a:spcPts val="0"/>
              </a:spcAft>
              <a:buSzPts val="2200"/>
              <a:buChar char="▪"/>
            </a:pPr>
            <a:r>
              <a:rPr lang="en-US"/>
              <a:t>Flash memory: EEPROMs. with partial (block-level) erase capability</a:t>
            </a:r>
            <a:endParaRPr/>
          </a:p>
          <a:p>
            <a:pPr indent="-228600" lvl="2" marL="1143000" rtl="0" algn="l">
              <a:lnSpc>
                <a:spcPct val="100000"/>
              </a:lnSpc>
              <a:spcBef>
                <a:spcPts val="400"/>
              </a:spcBef>
              <a:spcAft>
                <a:spcPts val="0"/>
              </a:spcAft>
              <a:buClr>
                <a:schemeClr val="dk1"/>
              </a:buClr>
              <a:buSzPts val="1600"/>
              <a:buChar char="▪"/>
            </a:pPr>
            <a:r>
              <a:rPr lang="en-US"/>
              <a:t>Wears out after about 100,000 erasings</a:t>
            </a:r>
            <a:endParaRPr/>
          </a:p>
          <a:p>
            <a:pPr indent="-342900" lvl="0" marL="342900" rtl="0" algn="l">
              <a:lnSpc>
                <a:spcPct val="100000"/>
              </a:lnSpc>
              <a:spcBef>
                <a:spcPts val="480"/>
              </a:spcBef>
              <a:spcAft>
                <a:spcPts val="0"/>
              </a:spcAft>
              <a:buSzPts val="1440"/>
              <a:buChar char="⬛"/>
            </a:pPr>
            <a:r>
              <a:rPr lang="en-US"/>
              <a:t>Uses for Nonvolatile Memories</a:t>
            </a:r>
            <a:endParaRPr/>
          </a:p>
          <a:p>
            <a:pPr indent="-285750" lvl="1" marL="742950" rtl="0" algn="l">
              <a:lnSpc>
                <a:spcPct val="100000"/>
              </a:lnSpc>
              <a:spcBef>
                <a:spcPts val="400"/>
              </a:spcBef>
              <a:spcAft>
                <a:spcPts val="0"/>
              </a:spcAft>
              <a:buSzPts val="2200"/>
              <a:buChar char="▪"/>
            </a:pPr>
            <a:r>
              <a:rPr lang="en-US"/>
              <a:t>Firmware programs stored in a ROM (BIOS, controllers for disks, network cards, graphics accelerators, security subsystems,…)</a:t>
            </a:r>
            <a:endParaRPr/>
          </a:p>
          <a:p>
            <a:pPr indent="-285750" lvl="1" marL="742950" rtl="0" algn="l">
              <a:lnSpc>
                <a:spcPct val="100000"/>
              </a:lnSpc>
              <a:spcBef>
                <a:spcPts val="400"/>
              </a:spcBef>
              <a:spcAft>
                <a:spcPts val="0"/>
              </a:spcAft>
              <a:buSzPts val="2200"/>
              <a:buChar char="▪"/>
            </a:pPr>
            <a:r>
              <a:rPr lang="en-US"/>
              <a:t>Solid state disks (replace rotating disks in thumb drives, smart phones, mp3 players, tablets, laptops,…)</a:t>
            </a:r>
            <a:endParaRPr/>
          </a:p>
          <a:p>
            <a:pPr indent="-285750" lvl="1" marL="742950" rtl="0" algn="l">
              <a:lnSpc>
                <a:spcPct val="100000"/>
              </a:lnSpc>
              <a:spcBef>
                <a:spcPts val="400"/>
              </a:spcBef>
              <a:spcAft>
                <a:spcPts val="0"/>
              </a:spcAft>
              <a:buSzPts val="2200"/>
              <a:buChar char="▪"/>
            </a:pPr>
            <a:r>
              <a:rPr lang="en-US"/>
              <a:t>Disk caches</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4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Hierarchies</a:t>
            </a:r>
            <a:endParaRPr/>
          </a:p>
        </p:txBody>
      </p:sp>
      <p:sp>
        <p:nvSpPr>
          <p:cNvPr id="1297" name="Google Shape;1297;p4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Some fundamental and enduring properties of hardware and software:</a:t>
            </a:r>
            <a:endParaRPr/>
          </a:p>
          <a:p>
            <a:pPr indent="-285750" lvl="1" marL="742950" rtl="0" algn="l">
              <a:lnSpc>
                <a:spcPct val="100000"/>
              </a:lnSpc>
              <a:spcBef>
                <a:spcPts val="400"/>
              </a:spcBef>
              <a:spcAft>
                <a:spcPts val="0"/>
              </a:spcAft>
              <a:buSzPts val="2200"/>
              <a:buChar char="▪"/>
            </a:pPr>
            <a:r>
              <a:rPr lang="en-US"/>
              <a:t>Fast storage technologies cost more per byte, have less capacity, and require more power (heat!). </a:t>
            </a:r>
            <a:endParaRPr/>
          </a:p>
          <a:p>
            <a:pPr indent="-285750" lvl="1" marL="742950" rtl="0" algn="l">
              <a:lnSpc>
                <a:spcPct val="100000"/>
              </a:lnSpc>
              <a:spcBef>
                <a:spcPts val="400"/>
              </a:spcBef>
              <a:spcAft>
                <a:spcPts val="0"/>
              </a:spcAft>
              <a:buSzPts val="2200"/>
              <a:buChar char="▪"/>
            </a:pPr>
            <a:r>
              <a:rPr lang="en-US"/>
              <a:t>The gap between CPU and main memory speed is widening.</a:t>
            </a:r>
            <a:endParaRPr/>
          </a:p>
          <a:p>
            <a:pPr indent="-285750" lvl="1" marL="742950" rtl="0" algn="l">
              <a:lnSpc>
                <a:spcPct val="100000"/>
              </a:lnSpc>
              <a:spcBef>
                <a:spcPts val="400"/>
              </a:spcBef>
              <a:spcAft>
                <a:spcPts val="0"/>
              </a:spcAft>
              <a:buSzPts val="2200"/>
              <a:buChar char="▪"/>
            </a:pPr>
            <a:r>
              <a:rPr lang="en-US"/>
              <a:t>Well-written programs tend to exhibit good locality.</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These fundamental properties complement each other beautifully.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They suggest an approach for organizing memory and storage systems known as a </a:t>
            </a:r>
            <a:r>
              <a:rPr lang="en-US">
                <a:solidFill>
                  <a:srgbClr val="FF0000"/>
                </a:solidFill>
              </a:rPr>
              <a:t>memory hierarchy</a:t>
            </a:r>
            <a:r>
              <a:rPr lang="en-US"/>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304" name="Google Shape;1304;p5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solidFill>
                  <a:srgbClr val="BFBFBF"/>
                </a:solidFill>
              </a:rPr>
              <a:t>Locality of reference</a:t>
            </a:r>
            <a:endParaRPr/>
          </a:p>
          <a:p>
            <a:pPr indent="-342900" lvl="0" marL="342900" rtl="0" algn="l">
              <a:lnSpc>
                <a:spcPct val="80000"/>
              </a:lnSpc>
              <a:spcBef>
                <a:spcPts val="480"/>
              </a:spcBef>
              <a:spcAft>
                <a:spcPts val="0"/>
              </a:spcAft>
              <a:buSzPts val="1440"/>
              <a:buChar char="⬛"/>
            </a:pPr>
            <a:r>
              <a:rPr lang="en-US"/>
              <a:t>Caching in the memory hierarchy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51"/>
          <p:cNvSpPr txBox="1"/>
          <p:nvPr>
            <p:ph type="title"/>
          </p:nvPr>
        </p:nvSpPr>
        <p:spPr>
          <a:xfrm>
            <a:off x="61913" y="247650"/>
            <a:ext cx="8716962" cy="782638"/>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latin typeface="Arial"/>
                <a:ea typeface="Arial"/>
                <a:cs typeface="Arial"/>
                <a:sym typeface="Arial"/>
              </a:rPr>
              <a:t>Example Memory </a:t>
            </a:r>
            <a:br>
              <a:rPr lang="en-US">
                <a:latin typeface="Arial"/>
                <a:ea typeface="Arial"/>
                <a:cs typeface="Arial"/>
                <a:sym typeface="Arial"/>
              </a:rPr>
            </a:br>
            <a:r>
              <a:rPr lang="en-US">
                <a:latin typeface="Arial"/>
                <a:ea typeface="Arial"/>
                <a:cs typeface="Arial"/>
                <a:sym typeface="Arial"/>
              </a:rPr>
              <a:t>     Hierarchy</a:t>
            </a:r>
            <a:endParaRPr/>
          </a:p>
        </p:txBody>
      </p:sp>
      <p:sp>
        <p:nvSpPr>
          <p:cNvPr id="1311" name="Google Shape;1311;p51"/>
          <p:cNvSpPr/>
          <p:nvPr/>
        </p:nvSpPr>
        <p:spPr>
          <a:xfrm>
            <a:off x="552450" y="342900"/>
            <a:ext cx="6902450" cy="6456363"/>
          </a:xfrm>
          <a:prstGeom prst="triangle">
            <a:avLst>
              <a:gd fmla="val 50000" name="adj"/>
            </a:avLst>
          </a:prstGeom>
          <a:gradFill>
            <a:gsLst>
              <a:gs pos="0">
                <a:srgbClr val="D0D0F4">
                  <a:alpha val="5490"/>
                </a:srgbClr>
              </a:gs>
              <a:gs pos="100000">
                <a:srgbClr val="D0D0F4"/>
              </a:gs>
            </a:gsLst>
            <a:lin ang="1614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a:ea typeface="Arial"/>
              <a:cs typeface="Arial"/>
              <a:sym typeface="Arial"/>
            </a:endParaRPr>
          </a:p>
        </p:txBody>
      </p:sp>
      <p:sp>
        <p:nvSpPr>
          <p:cNvPr id="1312" name="Google Shape;1312;p51"/>
          <p:cNvSpPr txBox="1"/>
          <p:nvPr/>
        </p:nvSpPr>
        <p:spPr>
          <a:xfrm>
            <a:off x="3694391" y="834509"/>
            <a:ext cx="723538"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Regs</a:t>
            </a:r>
            <a:endParaRPr b="0" i="0" sz="1800" u="none" cap="none" strike="noStrike">
              <a:solidFill>
                <a:srgbClr val="000000"/>
              </a:solidFill>
              <a:latin typeface="Arial"/>
              <a:ea typeface="Arial"/>
              <a:cs typeface="Arial"/>
              <a:sym typeface="Arial"/>
            </a:endParaRPr>
          </a:p>
        </p:txBody>
      </p:sp>
      <p:sp>
        <p:nvSpPr>
          <p:cNvPr id="1313" name="Google Shape;1313;p51"/>
          <p:cNvSpPr txBox="1"/>
          <p:nvPr/>
        </p:nvSpPr>
        <p:spPr>
          <a:xfrm>
            <a:off x="3495400" y="1283385"/>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L1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14" name="Google Shape;1314;p51"/>
          <p:cNvSpPr txBox="1"/>
          <p:nvPr/>
        </p:nvSpPr>
        <p:spPr>
          <a:xfrm>
            <a:off x="3264793" y="3821797"/>
            <a:ext cx="1582735"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(DRAM)</a:t>
            </a:r>
            <a:endParaRPr b="0" i="0" sz="1400" u="none" cap="none" strike="noStrike">
              <a:solidFill>
                <a:srgbClr val="000000"/>
              </a:solidFill>
              <a:latin typeface="Arial"/>
              <a:ea typeface="Arial"/>
              <a:cs typeface="Arial"/>
              <a:sym typeface="Arial"/>
            </a:endParaRPr>
          </a:p>
        </p:txBody>
      </p:sp>
      <p:sp>
        <p:nvSpPr>
          <p:cNvPr id="1315" name="Google Shape;1315;p51"/>
          <p:cNvSpPr txBox="1"/>
          <p:nvPr/>
        </p:nvSpPr>
        <p:spPr>
          <a:xfrm>
            <a:off x="2706309" y="4847322"/>
            <a:ext cx="2699702"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disks)</a:t>
            </a:r>
            <a:endParaRPr b="0" i="0" sz="1400" u="none" cap="none" strike="noStrike">
              <a:solidFill>
                <a:srgbClr val="000000"/>
              </a:solidFill>
              <a:latin typeface="Arial"/>
              <a:ea typeface="Arial"/>
              <a:cs typeface="Arial"/>
              <a:sym typeface="Arial"/>
            </a:endParaRPr>
          </a:p>
        </p:txBody>
      </p:sp>
      <p:cxnSp>
        <p:nvCxnSpPr>
          <p:cNvPr id="1316" name="Google Shape;1316;p51"/>
          <p:cNvCxnSpPr/>
          <p:nvPr/>
        </p:nvCxnSpPr>
        <p:spPr>
          <a:xfrm>
            <a:off x="3513138" y="1265238"/>
            <a:ext cx="981075" cy="0"/>
          </a:xfrm>
          <a:prstGeom prst="straightConnector1">
            <a:avLst/>
          </a:prstGeom>
          <a:noFill/>
          <a:ln cap="flat" cmpd="sng" w="12700">
            <a:solidFill>
              <a:srgbClr val="000000"/>
            </a:solidFill>
            <a:prstDash val="solid"/>
            <a:round/>
            <a:headEnd len="sm" w="sm" type="none"/>
            <a:tailEnd len="sm" w="sm" type="none"/>
          </a:ln>
        </p:spPr>
      </p:cxnSp>
      <p:cxnSp>
        <p:nvCxnSpPr>
          <p:cNvPr id="1317" name="Google Shape;1317;p51"/>
          <p:cNvCxnSpPr/>
          <p:nvPr/>
        </p:nvCxnSpPr>
        <p:spPr>
          <a:xfrm>
            <a:off x="3162300" y="1903413"/>
            <a:ext cx="1671638" cy="0"/>
          </a:xfrm>
          <a:prstGeom prst="straightConnector1">
            <a:avLst/>
          </a:prstGeom>
          <a:noFill/>
          <a:ln cap="flat" cmpd="sng" w="12700">
            <a:solidFill>
              <a:srgbClr val="000000"/>
            </a:solidFill>
            <a:prstDash val="solid"/>
            <a:round/>
            <a:headEnd len="sm" w="sm" type="none"/>
            <a:tailEnd len="sm" w="sm" type="none"/>
          </a:ln>
        </p:spPr>
      </p:cxnSp>
      <p:cxnSp>
        <p:nvCxnSpPr>
          <p:cNvPr id="1318" name="Google Shape;1318;p51"/>
          <p:cNvCxnSpPr/>
          <p:nvPr/>
        </p:nvCxnSpPr>
        <p:spPr>
          <a:xfrm>
            <a:off x="2779713" y="2655888"/>
            <a:ext cx="2447925" cy="0"/>
          </a:xfrm>
          <a:prstGeom prst="straightConnector1">
            <a:avLst/>
          </a:prstGeom>
          <a:noFill/>
          <a:ln cap="flat" cmpd="sng" w="12700">
            <a:solidFill>
              <a:srgbClr val="000000"/>
            </a:solidFill>
            <a:prstDash val="solid"/>
            <a:round/>
            <a:headEnd len="sm" w="sm" type="none"/>
            <a:tailEnd len="sm" w="sm" type="none"/>
          </a:ln>
        </p:spPr>
      </p:cxnSp>
      <p:cxnSp>
        <p:nvCxnSpPr>
          <p:cNvPr id="1319" name="Google Shape;1319;p51"/>
          <p:cNvCxnSpPr/>
          <p:nvPr/>
        </p:nvCxnSpPr>
        <p:spPr>
          <a:xfrm>
            <a:off x="76200" y="3473450"/>
            <a:ext cx="0" cy="2344738"/>
          </a:xfrm>
          <a:prstGeom prst="straightConnector1">
            <a:avLst/>
          </a:prstGeom>
          <a:noFill/>
          <a:ln cap="flat" cmpd="sng" w="38100">
            <a:solidFill>
              <a:srgbClr val="21218A"/>
            </a:solidFill>
            <a:prstDash val="solid"/>
            <a:round/>
            <a:headEnd len="sm" w="sm" type="none"/>
            <a:tailEnd len="med" w="med" type="triangle"/>
          </a:ln>
        </p:spPr>
      </p:cxnSp>
      <p:sp>
        <p:nvSpPr>
          <p:cNvPr id="1320" name="Google Shape;1320;p51"/>
          <p:cNvSpPr txBox="1"/>
          <p:nvPr/>
        </p:nvSpPr>
        <p:spPr>
          <a:xfrm>
            <a:off x="123825" y="3625166"/>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Larger,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slower,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cheaper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21" name="Google Shape;1321;p51"/>
          <p:cNvCxnSpPr/>
          <p:nvPr/>
        </p:nvCxnSpPr>
        <p:spPr>
          <a:xfrm>
            <a:off x="2255838" y="3586163"/>
            <a:ext cx="3475037" cy="0"/>
          </a:xfrm>
          <a:prstGeom prst="straightConnector1">
            <a:avLst/>
          </a:prstGeom>
          <a:noFill/>
          <a:ln cap="flat" cmpd="sng" w="12700">
            <a:solidFill>
              <a:srgbClr val="000000"/>
            </a:solidFill>
            <a:prstDash val="solid"/>
            <a:round/>
            <a:headEnd len="sm" w="sm" type="none"/>
            <a:tailEnd len="sm" w="sm" type="none"/>
          </a:ln>
        </p:spPr>
      </p:cxnSp>
      <p:sp>
        <p:nvSpPr>
          <p:cNvPr id="1322" name="Google Shape;1322;p51"/>
          <p:cNvSpPr txBox="1"/>
          <p:nvPr/>
        </p:nvSpPr>
        <p:spPr>
          <a:xfrm>
            <a:off x="2578100" y="5947460"/>
            <a:ext cx="2956120"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Remote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 Web servers)</a:t>
            </a:r>
            <a:endParaRPr b="0" i="0" sz="1400" u="none" cap="none" strike="noStrike">
              <a:solidFill>
                <a:srgbClr val="000000"/>
              </a:solidFill>
              <a:latin typeface="Arial"/>
              <a:ea typeface="Arial"/>
              <a:cs typeface="Arial"/>
              <a:sym typeface="Arial"/>
            </a:endParaRPr>
          </a:p>
        </p:txBody>
      </p:sp>
      <p:sp>
        <p:nvSpPr>
          <p:cNvPr id="1323" name="Google Shape;1323;p51"/>
          <p:cNvSpPr txBox="1"/>
          <p:nvPr/>
        </p:nvSpPr>
        <p:spPr>
          <a:xfrm>
            <a:off x="7073306" y="5375119"/>
            <a:ext cx="2062758" cy="7385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Local disks hold files retrieved from disks </a:t>
            </a: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on remote servers</a:t>
            </a:r>
            <a:endParaRPr b="1" i="0" sz="1400" u="none" cap="none" strike="noStrike">
              <a:solidFill>
                <a:srgbClr val="FF0000"/>
              </a:solidFill>
              <a:latin typeface="Arial"/>
              <a:ea typeface="Arial"/>
              <a:cs typeface="Arial"/>
              <a:sym typeface="Arial"/>
            </a:endParaRPr>
          </a:p>
        </p:txBody>
      </p:sp>
      <p:cxnSp>
        <p:nvCxnSpPr>
          <p:cNvPr id="1324" name="Google Shape;1324;p51"/>
          <p:cNvCxnSpPr/>
          <p:nvPr/>
        </p:nvCxnSpPr>
        <p:spPr>
          <a:xfrm>
            <a:off x="1708150" y="4632325"/>
            <a:ext cx="4576763" cy="0"/>
          </a:xfrm>
          <a:prstGeom prst="straightConnector1">
            <a:avLst/>
          </a:prstGeom>
          <a:noFill/>
          <a:ln cap="flat" cmpd="sng" w="12700">
            <a:solidFill>
              <a:srgbClr val="000000"/>
            </a:solidFill>
            <a:prstDash val="solid"/>
            <a:round/>
            <a:headEnd len="sm" w="sm" type="none"/>
            <a:tailEnd len="sm" w="sm" type="none"/>
          </a:ln>
        </p:spPr>
      </p:cxnSp>
      <p:sp>
        <p:nvSpPr>
          <p:cNvPr id="1325" name="Google Shape;1325;p51"/>
          <p:cNvSpPr txBox="1"/>
          <p:nvPr/>
        </p:nvSpPr>
        <p:spPr>
          <a:xfrm>
            <a:off x="3495400" y="194854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L2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26" name="Google Shape;1326;p51"/>
          <p:cNvSpPr txBox="1"/>
          <p:nvPr/>
        </p:nvSpPr>
        <p:spPr>
          <a:xfrm>
            <a:off x="4962526" y="1641476"/>
            <a:ext cx="283845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L1 cache holds cache lines retrieved from the L2 cache.</a:t>
            </a:r>
            <a:endParaRPr b="0" i="0" sz="1400" u="none" cap="none" strike="noStrike">
              <a:solidFill>
                <a:srgbClr val="000000"/>
              </a:solidFill>
              <a:latin typeface="Arial"/>
              <a:ea typeface="Arial"/>
              <a:cs typeface="Arial"/>
              <a:sym typeface="Arial"/>
            </a:endParaRPr>
          </a:p>
        </p:txBody>
      </p:sp>
      <p:sp>
        <p:nvSpPr>
          <p:cNvPr id="1327" name="Google Shape;1327;p51"/>
          <p:cNvSpPr txBox="1"/>
          <p:nvPr/>
        </p:nvSpPr>
        <p:spPr>
          <a:xfrm>
            <a:off x="4573588" y="973465"/>
            <a:ext cx="2919412"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CPU registers hold words retrieved from the L1 cache.</a:t>
            </a:r>
            <a:endParaRPr b="1" i="0" sz="1400" u="none" cap="none" strike="noStrike">
              <a:solidFill>
                <a:srgbClr val="FF0000"/>
              </a:solidFill>
              <a:latin typeface="Arial"/>
              <a:ea typeface="Arial"/>
              <a:cs typeface="Arial"/>
              <a:sym typeface="Arial"/>
            </a:endParaRPr>
          </a:p>
        </p:txBody>
      </p:sp>
      <p:sp>
        <p:nvSpPr>
          <p:cNvPr id="1328" name="Google Shape;1328;p51"/>
          <p:cNvSpPr txBox="1"/>
          <p:nvPr/>
        </p:nvSpPr>
        <p:spPr>
          <a:xfrm>
            <a:off x="5365751" y="2403473"/>
            <a:ext cx="262890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L2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L3 cache</a:t>
            </a:r>
            <a:endParaRPr b="0" i="0" sz="1400" u="none" cap="none" strike="noStrike">
              <a:solidFill>
                <a:srgbClr val="000000"/>
              </a:solidFill>
              <a:latin typeface="Arial"/>
              <a:ea typeface="Arial"/>
              <a:cs typeface="Arial"/>
              <a:sym typeface="Arial"/>
            </a:endParaRPr>
          </a:p>
        </p:txBody>
      </p:sp>
      <p:sp>
        <p:nvSpPr>
          <p:cNvPr id="1329" name="Google Shape;1329;p51"/>
          <p:cNvSpPr txBox="1"/>
          <p:nvPr/>
        </p:nvSpPr>
        <p:spPr>
          <a:xfrm>
            <a:off x="3235325" y="644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L0:</a:t>
            </a:r>
            <a:endParaRPr b="0" i="0" sz="1400" u="none" cap="none" strike="noStrike">
              <a:solidFill>
                <a:srgbClr val="000000"/>
              </a:solidFill>
              <a:latin typeface="Arial"/>
              <a:ea typeface="Arial"/>
              <a:cs typeface="Arial"/>
              <a:sym typeface="Arial"/>
            </a:endParaRPr>
          </a:p>
        </p:txBody>
      </p:sp>
      <p:sp>
        <p:nvSpPr>
          <p:cNvPr id="1330" name="Google Shape;1330;p51"/>
          <p:cNvSpPr txBox="1"/>
          <p:nvPr/>
        </p:nvSpPr>
        <p:spPr>
          <a:xfrm>
            <a:off x="2867025" y="13536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L1:</a:t>
            </a:r>
            <a:endParaRPr b="0" i="0" sz="1400" u="none" cap="none" strike="noStrike">
              <a:solidFill>
                <a:srgbClr val="000000"/>
              </a:solidFill>
              <a:latin typeface="Arial"/>
              <a:ea typeface="Arial"/>
              <a:cs typeface="Arial"/>
              <a:sym typeface="Arial"/>
            </a:endParaRPr>
          </a:p>
        </p:txBody>
      </p:sp>
      <p:sp>
        <p:nvSpPr>
          <p:cNvPr id="1331" name="Google Shape;1331;p51"/>
          <p:cNvSpPr txBox="1"/>
          <p:nvPr/>
        </p:nvSpPr>
        <p:spPr>
          <a:xfrm>
            <a:off x="2486025" y="2041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L2:</a:t>
            </a:r>
            <a:endParaRPr b="0" i="0" sz="1400" u="none" cap="none" strike="noStrike">
              <a:solidFill>
                <a:srgbClr val="000000"/>
              </a:solidFill>
              <a:latin typeface="Arial"/>
              <a:ea typeface="Arial"/>
              <a:cs typeface="Arial"/>
              <a:sym typeface="Arial"/>
            </a:endParaRPr>
          </a:p>
        </p:txBody>
      </p:sp>
      <p:sp>
        <p:nvSpPr>
          <p:cNvPr id="1332" name="Google Shape;1332;p51"/>
          <p:cNvSpPr txBox="1"/>
          <p:nvPr/>
        </p:nvSpPr>
        <p:spPr>
          <a:xfrm>
            <a:off x="2079625" y="279665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L3:</a:t>
            </a:r>
            <a:endParaRPr b="0" i="0" sz="1400" u="none" cap="none" strike="noStrike">
              <a:solidFill>
                <a:srgbClr val="000000"/>
              </a:solidFill>
              <a:latin typeface="Arial"/>
              <a:ea typeface="Arial"/>
              <a:cs typeface="Arial"/>
              <a:sym typeface="Arial"/>
            </a:endParaRPr>
          </a:p>
        </p:txBody>
      </p:sp>
      <p:sp>
        <p:nvSpPr>
          <p:cNvPr id="1333" name="Google Shape;1333;p51"/>
          <p:cNvSpPr txBox="1"/>
          <p:nvPr/>
        </p:nvSpPr>
        <p:spPr>
          <a:xfrm>
            <a:off x="1554163" y="37951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L4:</a:t>
            </a:r>
            <a:endParaRPr b="0" i="0" sz="1400" u="none" cap="none" strike="noStrike">
              <a:solidFill>
                <a:srgbClr val="000000"/>
              </a:solidFill>
              <a:latin typeface="Arial"/>
              <a:ea typeface="Arial"/>
              <a:cs typeface="Arial"/>
              <a:sym typeface="Arial"/>
            </a:endParaRPr>
          </a:p>
        </p:txBody>
      </p:sp>
      <p:sp>
        <p:nvSpPr>
          <p:cNvPr id="1334" name="Google Shape;1334;p51"/>
          <p:cNvSpPr txBox="1"/>
          <p:nvPr/>
        </p:nvSpPr>
        <p:spPr>
          <a:xfrm>
            <a:off x="933450" y="49127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L5:</a:t>
            </a:r>
            <a:endParaRPr b="0" i="0" sz="1400" u="none" cap="none" strike="noStrike">
              <a:solidFill>
                <a:srgbClr val="000000"/>
              </a:solidFill>
              <a:latin typeface="Arial"/>
              <a:ea typeface="Arial"/>
              <a:cs typeface="Arial"/>
              <a:sym typeface="Arial"/>
            </a:endParaRPr>
          </a:p>
        </p:txBody>
      </p:sp>
      <p:sp>
        <p:nvSpPr>
          <p:cNvPr id="1335" name="Google Shape;1335;p51"/>
          <p:cNvSpPr txBox="1"/>
          <p:nvPr/>
        </p:nvSpPr>
        <p:spPr>
          <a:xfrm>
            <a:off x="130175" y="1137553"/>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Smaller,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costlier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36" name="Google Shape;1336;p51"/>
          <p:cNvCxnSpPr/>
          <p:nvPr/>
        </p:nvCxnSpPr>
        <p:spPr>
          <a:xfrm rot="10800000">
            <a:off x="90488" y="954088"/>
            <a:ext cx="0" cy="2154237"/>
          </a:xfrm>
          <a:prstGeom prst="straightConnector1">
            <a:avLst/>
          </a:prstGeom>
          <a:noFill/>
          <a:ln cap="flat" cmpd="sng" w="38100">
            <a:solidFill>
              <a:srgbClr val="21218A"/>
            </a:solidFill>
            <a:prstDash val="solid"/>
            <a:round/>
            <a:headEnd len="sm" w="sm" type="none"/>
            <a:tailEnd len="med" w="med" type="triangle"/>
          </a:ln>
        </p:spPr>
      </p:cxnSp>
      <p:cxnSp>
        <p:nvCxnSpPr>
          <p:cNvPr id="1337" name="Google Shape;1337;p51"/>
          <p:cNvCxnSpPr/>
          <p:nvPr/>
        </p:nvCxnSpPr>
        <p:spPr>
          <a:xfrm>
            <a:off x="1117600" y="5743575"/>
            <a:ext cx="5765800" cy="0"/>
          </a:xfrm>
          <a:prstGeom prst="straightConnector1">
            <a:avLst/>
          </a:prstGeom>
          <a:noFill/>
          <a:ln cap="flat" cmpd="sng" w="12700">
            <a:solidFill>
              <a:srgbClr val="000000"/>
            </a:solidFill>
            <a:prstDash val="solid"/>
            <a:round/>
            <a:headEnd len="sm" w="sm" type="none"/>
            <a:tailEnd len="sm" w="sm" type="none"/>
          </a:ln>
        </p:spPr>
      </p:cxnSp>
      <p:sp>
        <p:nvSpPr>
          <p:cNvPr id="1338" name="Google Shape;1338;p51"/>
          <p:cNvSpPr txBox="1"/>
          <p:nvPr/>
        </p:nvSpPr>
        <p:spPr>
          <a:xfrm>
            <a:off x="3495400" y="278039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L3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39" name="Google Shape;1339;p51"/>
          <p:cNvSpPr txBox="1"/>
          <p:nvPr/>
        </p:nvSpPr>
        <p:spPr>
          <a:xfrm>
            <a:off x="5810250" y="3305501"/>
            <a:ext cx="287654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L3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main memory.</a:t>
            </a:r>
            <a:endParaRPr b="0" i="0" sz="1400" u="none" cap="none" strike="noStrike">
              <a:solidFill>
                <a:srgbClr val="000000"/>
              </a:solidFill>
              <a:latin typeface="Arial"/>
              <a:ea typeface="Arial"/>
              <a:cs typeface="Arial"/>
              <a:sym typeface="Arial"/>
            </a:endParaRPr>
          </a:p>
        </p:txBody>
      </p:sp>
      <p:sp>
        <p:nvSpPr>
          <p:cNvPr id="1340" name="Google Shape;1340;p51"/>
          <p:cNvSpPr txBox="1"/>
          <p:nvPr/>
        </p:nvSpPr>
        <p:spPr>
          <a:xfrm>
            <a:off x="387350" y="59637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L6:</a:t>
            </a:r>
            <a:endParaRPr b="0" i="0" sz="1400" u="none" cap="none" strike="noStrike">
              <a:solidFill>
                <a:srgbClr val="000000"/>
              </a:solidFill>
              <a:latin typeface="Arial"/>
              <a:ea typeface="Arial"/>
              <a:cs typeface="Arial"/>
              <a:sym typeface="Arial"/>
            </a:endParaRPr>
          </a:p>
        </p:txBody>
      </p:sp>
      <p:sp>
        <p:nvSpPr>
          <p:cNvPr id="1341" name="Google Shape;1341;p51"/>
          <p:cNvSpPr txBox="1"/>
          <p:nvPr/>
        </p:nvSpPr>
        <p:spPr>
          <a:xfrm>
            <a:off x="6399690" y="4238399"/>
            <a:ext cx="2184181"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Main memory holds disk blocks retrieved from local disks.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Caches</a:t>
            </a:r>
            <a:endParaRPr/>
          </a:p>
        </p:txBody>
      </p:sp>
      <p:sp>
        <p:nvSpPr>
          <p:cNvPr id="1347" name="Google Shape;1347;p52"/>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solidFill>
                  <a:srgbClr val="FF0000"/>
                </a:solidFill>
              </a:rPr>
              <a:t>Cache:</a:t>
            </a:r>
            <a:r>
              <a:rPr i="1" lang="en-US"/>
              <a:t> </a:t>
            </a:r>
            <a:r>
              <a:rPr lang="en-US"/>
              <a:t>A smaller, faster storage device that acts as a staging area for a subset of the data in a larger, slower device.</a:t>
            </a:r>
            <a:endParaRPr/>
          </a:p>
          <a:p>
            <a:pPr indent="-342900" lvl="0" marL="342900" rtl="0" algn="l">
              <a:lnSpc>
                <a:spcPct val="100000"/>
              </a:lnSpc>
              <a:spcBef>
                <a:spcPts val="480"/>
              </a:spcBef>
              <a:spcAft>
                <a:spcPts val="0"/>
              </a:spcAft>
              <a:buSzPts val="1440"/>
              <a:buChar char="⬛"/>
            </a:pPr>
            <a:r>
              <a:rPr lang="en-US"/>
              <a:t>Fundamental idea of a memory hierarchy:</a:t>
            </a:r>
            <a:endParaRPr/>
          </a:p>
          <a:p>
            <a:pPr indent="-285750" lvl="1" marL="742950" rtl="0" algn="l">
              <a:lnSpc>
                <a:spcPct val="100000"/>
              </a:lnSpc>
              <a:spcBef>
                <a:spcPts val="400"/>
              </a:spcBef>
              <a:spcAft>
                <a:spcPts val="0"/>
              </a:spcAft>
              <a:buSzPts val="2200"/>
              <a:buChar char="▪"/>
            </a:pPr>
            <a:r>
              <a:rPr lang="en-US"/>
              <a:t>For each k, the faster, smaller device at level k serves as a cache for the larger, slower device at level k+1.</a:t>
            </a:r>
            <a:endParaRPr/>
          </a:p>
          <a:p>
            <a:pPr indent="-342900" lvl="0" marL="342900" rtl="0" algn="l">
              <a:lnSpc>
                <a:spcPct val="100000"/>
              </a:lnSpc>
              <a:spcBef>
                <a:spcPts val="480"/>
              </a:spcBef>
              <a:spcAft>
                <a:spcPts val="0"/>
              </a:spcAft>
              <a:buSzPts val="1440"/>
              <a:buChar char="⬛"/>
            </a:pPr>
            <a:r>
              <a:rPr lang="en-US"/>
              <a:t>Why do memory hierarchies work?</a:t>
            </a:r>
            <a:endParaRPr/>
          </a:p>
          <a:p>
            <a:pPr indent="-285750" lvl="1" marL="742950" rtl="0" algn="l">
              <a:lnSpc>
                <a:spcPct val="100000"/>
              </a:lnSpc>
              <a:spcBef>
                <a:spcPts val="400"/>
              </a:spcBef>
              <a:spcAft>
                <a:spcPts val="0"/>
              </a:spcAft>
              <a:buSzPts val="2200"/>
              <a:buChar char="▪"/>
            </a:pPr>
            <a:r>
              <a:rPr lang="en-US"/>
              <a:t>Because of locality, programs tend to access the data at level k more often than they access the data at level k+1. </a:t>
            </a:r>
            <a:endParaRPr/>
          </a:p>
          <a:p>
            <a:pPr indent="-285750" lvl="1" marL="742950" rtl="0" algn="l">
              <a:lnSpc>
                <a:spcPct val="100000"/>
              </a:lnSpc>
              <a:spcBef>
                <a:spcPts val="400"/>
              </a:spcBef>
              <a:spcAft>
                <a:spcPts val="0"/>
              </a:spcAft>
              <a:buSzPts val="2200"/>
              <a:buChar char="▪"/>
            </a:pPr>
            <a:r>
              <a:rPr lang="en-US"/>
              <a:t>Thus, the storage at level k+1 can be slower, and thus larger and cheaper per bit.</a:t>
            </a:r>
            <a:endParaRPr/>
          </a:p>
          <a:p>
            <a:pPr indent="-342900" lvl="0" marL="342900" rtl="0" algn="l">
              <a:lnSpc>
                <a:spcPct val="100000"/>
              </a:lnSpc>
              <a:spcBef>
                <a:spcPts val="480"/>
              </a:spcBef>
              <a:spcAft>
                <a:spcPts val="0"/>
              </a:spcAft>
              <a:buSzPts val="1440"/>
              <a:buChar char="⬛"/>
            </a:pPr>
            <a:r>
              <a:rPr i="1" lang="en-US">
                <a:solidFill>
                  <a:srgbClr val="FF0000"/>
                </a:solidFill>
              </a:rPr>
              <a:t>Big Idea:  </a:t>
            </a:r>
            <a:r>
              <a:rPr lang="en-US"/>
              <a:t>The memory hierarchy creates a large pool of storage that costs as much as the cheap storage near the bottom, but that serves data to programs at the rate of the fast storage near the top.</a:t>
            </a:r>
            <a:endParaRPr/>
          </a:p>
          <a:p>
            <a:pPr indent="-146050" lvl="1" marL="742950" rtl="0" algn="l">
              <a:lnSpc>
                <a:spcPct val="100000"/>
              </a:lnSpc>
              <a:spcBef>
                <a:spcPts val="400"/>
              </a:spcBef>
              <a:spcAft>
                <a:spcPts val="0"/>
              </a:spcAft>
              <a:buSzPts val="220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53"/>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54" name="Google Shape;1354;p5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a:t>
            </a:r>
            <a:endParaRPr/>
          </a:p>
        </p:txBody>
      </p:sp>
      <p:sp>
        <p:nvSpPr>
          <p:cNvPr id="1355" name="Google Shape;1355;p53"/>
          <p:cNvSpPr/>
          <p:nvPr/>
        </p:nvSpPr>
        <p:spPr>
          <a:xfrm>
            <a:off x="1905000" y="4267200"/>
            <a:ext cx="3581400" cy="2057400"/>
          </a:xfrm>
          <a:prstGeom prst="rect">
            <a:avLst/>
          </a:prstGeom>
          <a:solidFill>
            <a:srgbClr val="DEDFF5"/>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56" name="Google Shape;1356;p53"/>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57" name="Google Shape;1357;p53"/>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58" name="Google Shape;1358;p53"/>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59" name="Google Shape;1359;p53"/>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60" name="Google Shape;1360;p53"/>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61" name="Google Shape;1361;p53"/>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62" name="Google Shape;1362;p53"/>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63" name="Google Shape;1363;p53"/>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64" name="Google Shape;1364;p53"/>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365" name="Google Shape;1365;p53"/>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66" name="Google Shape;1366;p53"/>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7" name="Google Shape;1367;p53"/>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68" name="Google Shape;1368;p53"/>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369" name="Google Shape;1369;p53"/>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370" name="Google Shape;1370;p53"/>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371" name="Google Shape;1371;p53"/>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72" name="Google Shape;1372;p53"/>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373" name="Google Shape;1373;p53"/>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374" name="Google Shape;1374;p53"/>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75" name="Google Shape;1375;p53"/>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76" name="Google Shape;1376;p53"/>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77" name="Google Shape;1377;p53"/>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78" name="Google Shape;1378;p53"/>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379" name="Google Shape;1379;p53"/>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380" name="Google Shape;1380;p53"/>
          <p:cNvSpPr txBox="1"/>
          <p:nvPr/>
        </p:nvSpPr>
        <p:spPr>
          <a:xfrm>
            <a:off x="5635242" y="4147318"/>
            <a:ext cx="3199956"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Larger, slower, cheaper memory</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viewed as partitioned into “blocks”</a:t>
            </a:r>
            <a:endParaRPr b="0" i="0" sz="1400" u="none" cap="none" strike="noStrike">
              <a:solidFill>
                <a:srgbClr val="000000"/>
              </a:solidFill>
              <a:latin typeface="Arial"/>
              <a:ea typeface="Arial"/>
              <a:cs typeface="Arial"/>
              <a:sym typeface="Arial"/>
            </a:endParaRPr>
          </a:p>
        </p:txBody>
      </p:sp>
      <p:sp>
        <p:nvSpPr>
          <p:cNvPr id="1381" name="Google Shape;1381;p53"/>
          <p:cNvSpPr txBox="1"/>
          <p:nvPr/>
        </p:nvSpPr>
        <p:spPr>
          <a:xfrm>
            <a:off x="3942800" y="3232918"/>
            <a:ext cx="2839000"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Data is copied in block-sized transfer units</a:t>
            </a:r>
            <a:endParaRPr b="0" i="0" sz="1400" u="none" cap="none" strike="noStrike">
              <a:solidFill>
                <a:srgbClr val="000000"/>
              </a:solidFill>
              <a:latin typeface="Arial"/>
              <a:ea typeface="Arial"/>
              <a:cs typeface="Arial"/>
              <a:sym typeface="Arial"/>
            </a:endParaRPr>
          </a:p>
        </p:txBody>
      </p:sp>
      <p:sp>
        <p:nvSpPr>
          <p:cNvPr id="1382" name="Google Shape;1382;p53"/>
          <p:cNvSpPr txBox="1"/>
          <p:nvPr/>
        </p:nvSpPr>
        <p:spPr>
          <a:xfrm>
            <a:off x="5562600" y="2166311"/>
            <a:ext cx="2930908" cy="818367"/>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Smaller, faster, more expensive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memory caches a  subset of</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the blocks</a:t>
            </a:r>
            <a:endParaRPr b="0" i="0" sz="1400" u="none" cap="none" strike="noStrike">
              <a:solidFill>
                <a:srgbClr val="000000"/>
              </a:solidFill>
              <a:latin typeface="Arial"/>
              <a:ea typeface="Arial"/>
              <a:cs typeface="Arial"/>
              <a:sym typeface="Arial"/>
            </a:endParaRPr>
          </a:p>
        </p:txBody>
      </p:sp>
      <p:sp>
        <p:nvSpPr>
          <p:cNvPr id="1383" name="Google Shape;1383;p53"/>
          <p:cNvSpPr/>
          <p:nvPr/>
        </p:nvSpPr>
        <p:spPr>
          <a:xfrm>
            <a:off x="2057400" y="4800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84" name="Google Shape;1384;p53"/>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85" name="Google Shape;1385;p53"/>
          <p:cNvSpPr/>
          <p:nvPr/>
        </p:nvSpPr>
        <p:spPr>
          <a:xfrm>
            <a:off x="2057400" y="2424791"/>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86" name="Google Shape;1386;p53"/>
          <p:cNvSpPr/>
          <p:nvPr/>
        </p:nvSpPr>
        <p:spPr>
          <a:xfrm>
            <a:off x="3733800" y="51816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7" name="Google Shape;1387;p53"/>
          <p:cNvSpPr/>
          <p:nvPr/>
        </p:nvSpPr>
        <p:spPr>
          <a:xfrm>
            <a:off x="2590800" y="34290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8" name="Google Shape;1388;p53"/>
          <p:cNvSpPr/>
          <p:nvPr/>
        </p:nvSpPr>
        <p:spPr>
          <a:xfrm>
            <a:off x="3733800" y="2424791"/>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54"/>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95" name="Google Shape;1395;p54"/>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96" name="Google Shape;1396;p54"/>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Hit</a:t>
            </a:r>
            <a:endParaRPr/>
          </a:p>
        </p:txBody>
      </p:sp>
      <p:sp>
        <p:nvSpPr>
          <p:cNvPr id="1397" name="Google Shape;1397;p54"/>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98" name="Google Shape;1398;p54"/>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99" name="Google Shape;1399;p54"/>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00" name="Google Shape;1400;p54"/>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01" name="Google Shape;1401;p54"/>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02" name="Google Shape;1402;p54"/>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03" name="Google Shape;1403;p54"/>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404" name="Google Shape;1404;p54"/>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05" name="Google Shape;1405;p54"/>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406" name="Google Shape;1406;p54"/>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07" name="Google Shape;1407;p54"/>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08" name="Google Shape;1408;p54"/>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09" name="Google Shape;1409;p54"/>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10" name="Google Shape;1410;p54"/>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11" name="Google Shape;1411;p54"/>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12" name="Google Shape;1412;p54"/>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13" name="Google Shape;1413;p54"/>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4" name="Google Shape;1414;p54"/>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15" name="Google Shape;1415;p54"/>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16" name="Google Shape;1416;p54"/>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17" name="Google Shape;1417;p54"/>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18" name="Google Shape;1418;p54"/>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9" name="Google Shape;1419;p54"/>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20" name="Google Shape;1420;p54"/>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21" name="Google Shape;1421;p54"/>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22" name="Google Shape;1422;p54"/>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23" name="Google Shape;1423;p54"/>
          <p:cNvSpPr/>
          <p:nvPr/>
        </p:nvSpPr>
        <p:spPr>
          <a:xfrm>
            <a:off x="3997173" y="1619517"/>
            <a:ext cx="118442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14</a:t>
            </a:r>
            <a:endParaRPr b="0" i="0" sz="1400" u="none" cap="none" strike="noStrike">
              <a:solidFill>
                <a:srgbClr val="000000"/>
              </a:solidFill>
              <a:latin typeface="Arial"/>
              <a:ea typeface="Arial"/>
              <a:cs typeface="Arial"/>
              <a:sym typeface="Arial"/>
            </a:endParaRPr>
          </a:p>
        </p:txBody>
      </p:sp>
      <p:sp>
        <p:nvSpPr>
          <p:cNvPr id="1424" name="Google Shape;1424;p54"/>
          <p:cNvSpPr/>
          <p:nvPr/>
        </p:nvSpPr>
        <p:spPr>
          <a:xfrm>
            <a:off x="37338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25" name="Google Shape;1425;p54"/>
          <p:cNvSpPr txBox="1"/>
          <p:nvPr/>
        </p:nvSpPr>
        <p:spPr>
          <a:xfrm>
            <a:off x="5936094" y="2209800"/>
            <a:ext cx="2154670"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Hit!</a:t>
            </a:r>
            <a:endParaRPr b="1" i="1" sz="20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23"/>
                                        </p:tgtEl>
                                        <p:attrNameLst>
                                          <p:attrName>style.visibility</p:attrName>
                                        </p:attrNameLst>
                                      </p:cBhvr>
                                      <p:to>
                                        <p:strVal val="visible"/>
                                      </p:to>
                                    </p:set>
                                    <p:anim calcmode="lin" valueType="num">
                                      <p:cBhvr additive="base">
                                        <p:cTn dur="500"/>
                                        <p:tgtEl>
                                          <p:spTgt spid="142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55"/>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32" name="Google Shape;1432;p55"/>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33" name="Google Shape;1433;p55"/>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Miss</a:t>
            </a:r>
            <a:endParaRPr/>
          </a:p>
        </p:txBody>
      </p:sp>
      <p:sp>
        <p:nvSpPr>
          <p:cNvPr id="1434" name="Google Shape;1434;p55"/>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435" name="Google Shape;1435;p55"/>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436" name="Google Shape;1436;p55"/>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37" name="Google Shape;1437;p55"/>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38" name="Google Shape;1438;p55"/>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39" name="Google Shape;1439;p55"/>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40" name="Google Shape;1440;p55"/>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441" name="Google Shape;1441;p55"/>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42" name="Google Shape;1442;p55"/>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443" name="Google Shape;1443;p55"/>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44" name="Google Shape;1444;p55"/>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45" name="Google Shape;1445;p55"/>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46" name="Google Shape;1446;p55"/>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47" name="Google Shape;1447;p55"/>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48" name="Google Shape;1448;p55"/>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49" name="Google Shape;1449;p55"/>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50" name="Google Shape;1450;p55"/>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51" name="Google Shape;1451;p55"/>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52" name="Google Shape;1452;p55"/>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53" name="Google Shape;1453;p55"/>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54" name="Google Shape;1454;p55"/>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55" name="Google Shape;1455;p55"/>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56" name="Google Shape;1456;p55"/>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57" name="Google Shape;1457;p55"/>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58" name="Google Shape;1458;p55"/>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59" name="Google Shape;1459;p55"/>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60" name="Google Shape;1460;p55"/>
          <p:cNvSpPr/>
          <p:nvPr/>
        </p:nvSpPr>
        <p:spPr>
          <a:xfrm>
            <a:off x="3997173" y="1619517"/>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61" name="Google Shape;1461;p55"/>
          <p:cNvSpPr txBox="1"/>
          <p:nvPr/>
        </p:nvSpPr>
        <p:spPr>
          <a:xfrm>
            <a:off x="5936094" y="2209800"/>
            <a:ext cx="2569847"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not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Miss!</a:t>
            </a:r>
            <a:endParaRPr b="1" i="1" sz="2000" u="none" cap="none" strike="noStrike">
              <a:solidFill>
                <a:srgbClr val="C00000"/>
              </a:solidFill>
              <a:latin typeface="Calibri"/>
              <a:ea typeface="Calibri"/>
              <a:cs typeface="Calibri"/>
              <a:sym typeface="Calibri"/>
            </a:endParaRPr>
          </a:p>
        </p:txBody>
      </p:sp>
      <p:sp>
        <p:nvSpPr>
          <p:cNvPr id="1462" name="Google Shape;1462;p55"/>
          <p:cNvSpPr txBox="1"/>
          <p:nvPr/>
        </p:nvSpPr>
        <p:spPr>
          <a:xfrm>
            <a:off x="5943600" y="3200400"/>
            <a:ext cx="2585173"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fetched from</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memory</a:t>
            </a:r>
            <a:endParaRPr b="1" i="1" sz="2000" u="none" cap="none" strike="noStrike">
              <a:solidFill>
                <a:schemeClr val="dk1"/>
              </a:solidFill>
              <a:latin typeface="Calibri"/>
              <a:ea typeface="Calibri"/>
              <a:cs typeface="Calibri"/>
              <a:sym typeface="Calibri"/>
            </a:endParaRPr>
          </a:p>
        </p:txBody>
      </p:sp>
      <p:sp>
        <p:nvSpPr>
          <p:cNvPr id="1463" name="Google Shape;1463;p55"/>
          <p:cNvSpPr/>
          <p:nvPr/>
        </p:nvSpPr>
        <p:spPr>
          <a:xfrm>
            <a:off x="3997172" y="3395246"/>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64" name="Google Shape;1464;p55"/>
          <p:cNvSpPr/>
          <p:nvPr/>
        </p:nvSpPr>
        <p:spPr>
          <a:xfrm>
            <a:off x="2057400" y="5562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5" name="Google Shape;1465;p55"/>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6" name="Google Shape;1466;p55"/>
          <p:cNvSpPr/>
          <p:nvPr/>
        </p:nvSpPr>
        <p:spPr>
          <a:xfrm>
            <a:off x="28956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7" name="Google Shape;1467;p55"/>
          <p:cNvSpPr txBox="1"/>
          <p:nvPr/>
        </p:nvSpPr>
        <p:spPr>
          <a:xfrm>
            <a:off x="5943600" y="4191000"/>
            <a:ext cx="2810939" cy="1753558"/>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stored in cache</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Placement policy:</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where b goes</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Replacement policy:</a:t>
            </a:r>
            <a:br>
              <a:rPr b="0" i="0" lang="en-US" sz="1800" u="none" cap="none" strike="noStrike">
                <a:solidFill>
                  <a:srgbClr val="C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which block</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gets evicted (victim)</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60"/>
                                        </p:tgtEl>
                                        <p:attrNameLst>
                                          <p:attrName>style.visibility</p:attrName>
                                        </p:attrNameLst>
                                      </p:cBhvr>
                                      <p:to>
                                        <p:strVal val="visible"/>
                                      </p:to>
                                    </p:set>
                                    <p:anim calcmode="lin" valueType="num">
                                      <p:cBhvr additive="base">
                                        <p:cTn dur="500"/>
                                        <p:tgtEl>
                                          <p:spTgt spid="1460"/>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46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Caching Concepts: </a:t>
            </a:r>
            <a:br>
              <a:rPr lang="en-US"/>
            </a:br>
            <a:r>
              <a:rPr lang="en-US"/>
              <a:t>Types of Cache Misses</a:t>
            </a:r>
            <a:endParaRPr/>
          </a:p>
        </p:txBody>
      </p:sp>
      <p:sp>
        <p:nvSpPr>
          <p:cNvPr id="1473" name="Google Shape;1473;p56"/>
          <p:cNvSpPr txBox="1"/>
          <p:nvPr>
            <p:ph idx="1" type="body"/>
          </p:nvPr>
        </p:nvSpPr>
        <p:spPr>
          <a:xfrm>
            <a:off x="396875" y="1733550"/>
            <a:ext cx="85185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Cold (compulsory) miss</a:t>
            </a:r>
            <a:endParaRPr/>
          </a:p>
          <a:p>
            <a:pPr indent="-285750" lvl="1" marL="742950" rtl="0" algn="l">
              <a:lnSpc>
                <a:spcPct val="100000"/>
              </a:lnSpc>
              <a:spcBef>
                <a:spcPts val="400"/>
              </a:spcBef>
              <a:spcAft>
                <a:spcPts val="0"/>
              </a:spcAft>
              <a:buSzPts val="2200"/>
              <a:buChar char="▪"/>
            </a:pPr>
            <a:r>
              <a:rPr lang="en-US"/>
              <a:t>Cold misses occur because the cache is empty.</a:t>
            </a:r>
            <a:endParaRPr/>
          </a:p>
          <a:p>
            <a:pPr indent="-342900" lvl="0" marL="342900" rtl="0" algn="l">
              <a:lnSpc>
                <a:spcPct val="100000"/>
              </a:lnSpc>
              <a:spcBef>
                <a:spcPts val="480"/>
              </a:spcBef>
              <a:spcAft>
                <a:spcPts val="0"/>
              </a:spcAft>
              <a:buSzPts val="1440"/>
              <a:buChar char="⬛"/>
            </a:pPr>
            <a:r>
              <a:rPr lang="en-US">
                <a:solidFill>
                  <a:srgbClr val="FF0000"/>
                </a:solidFill>
              </a:rPr>
              <a:t>Conflict miss</a:t>
            </a:r>
            <a:endParaRPr/>
          </a:p>
          <a:p>
            <a:pPr indent="-285750" lvl="1" marL="742950" rtl="0" algn="l">
              <a:lnSpc>
                <a:spcPct val="100000"/>
              </a:lnSpc>
              <a:spcBef>
                <a:spcPts val="400"/>
              </a:spcBef>
              <a:spcAft>
                <a:spcPts val="0"/>
              </a:spcAft>
              <a:buSzPts val="2200"/>
              <a:buChar char="▪"/>
            </a:pPr>
            <a:r>
              <a:rPr lang="en-US"/>
              <a:t>Most caches limit blocks at level k+1 to a small subset (sometimes a singleton) of the block positions at level k.</a:t>
            </a:r>
            <a:endParaRPr/>
          </a:p>
          <a:p>
            <a:pPr indent="-228600" lvl="2" marL="1143000" rtl="0" algn="l">
              <a:lnSpc>
                <a:spcPct val="100000"/>
              </a:lnSpc>
              <a:spcBef>
                <a:spcPts val="400"/>
              </a:spcBef>
              <a:spcAft>
                <a:spcPts val="0"/>
              </a:spcAft>
              <a:buClr>
                <a:schemeClr val="dk1"/>
              </a:buClr>
              <a:buSzPts val="1600"/>
              <a:buChar char="▪"/>
            </a:pPr>
            <a:r>
              <a:rPr lang="en-US"/>
              <a:t>E.g. Block i at level k+1 must be placed in block (i mod 4) at level k.</a:t>
            </a:r>
            <a:endParaRPr/>
          </a:p>
          <a:p>
            <a:pPr indent="-285750" lvl="1" marL="742950" rtl="0" algn="l">
              <a:lnSpc>
                <a:spcPct val="100000"/>
              </a:lnSpc>
              <a:spcBef>
                <a:spcPts val="400"/>
              </a:spcBef>
              <a:spcAft>
                <a:spcPts val="0"/>
              </a:spcAft>
              <a:buSzPts val="2200"/>
              <a:buChar char="▪"/>
            </a:pPr>
            <a:r>
              <a:rPr lang="en-US"/>
              <a:t>Conflict misses occur when the level k cache is large enough, but multiple data objects all map to the same level k block.</a:t>
            </a:r>
            <a:endParaRPr/>
          </a:p>
          <a:p>
            <a:pPr indent="-228600" lvl="2" marL="1143000" rtl="0" algn="l">
              <a:lnSpc>
                <a:spcPct val="100000"/>
              </a:lnSpc>
              <a:spcBef>
                <a:spcPts val="400"/>
              </a:spcBef>
              <a:spcAft>
                <a:spcPts val="0"/>
              </a:spcAft>
              <a:buClr>
                <a:schemeClr val="dk1"/>
              </a:buClr>
              <a:buSzPts val="1600"/>
              <a:buChar char="▪"/>
            </a:pPr>
            <a:r>
              <a:rPr lang="en-US"/>
              <a:t>E.g. Referencing blocks 0, 8, 0, 8, 0, 8, ... would miss every time.</a:t>
            </a:r>
            <a:endParaRPr/>
          </a:p>
          <a:p>
            <a:pPr indent="-342900" lvl="0" marL="342900" rtl="0" algn="l">
              <a:lnSpc>
                <a:spcPct val="100000"/>
              </a:lnSpc>
              <a:spcBef>
                <a:spcPts val="480"/>
              </a:spcBef>
              <a:spcAft>
                <a:spcPts val="0"/>
              </a:spcAft>
              <a:buSzPts val="1440"/>
              <a:buChar char="⬛"/>
            </a:pPr>
            <a:r>
              <a:rPr lang="en-US">
                <a:solidFill>
                  <a:srgbClr val="FF0000"/>
                </a:solidFill>
              </a:rPr>
              <a:t>Capacity miss</a:t>
            </a:r>
            <a:endParaRPr/>
          </a:p>
          <a:p>
            <a:pPr indent="-285750" lvl="1" marL="742950" rtl="0" algn="l">
              <a:lnSpc>
                <a:spcPct val="100000"/>
              </a:lnSpc>
              <a:spcBef>
                <a:spcPts val="400"/>
              </a:spcBef>
              <a:spcAft>
                <a:spcPts val="0"/>
              </a:spcAft>
              <a:buSzPts val="2200"/>
              <a:buChar char="▪"/>
            </a:pPr>
            <a:r>
              <a:rPr lang="en-US"/>
              <a:t>Occurs when the set of active cache blocks (</a:t>
            </a:r>
            <a:r>
              <a:rPr lang="en-US">
                <a:solidFill>
                  <a:srgbClr val="FF0000"/>
                </a:solidFill>
              </a:rPr>
              <a:t>working set</a:t>
            </a:r>
            <a:r>
              <a:rPr lang="en-US"/>
              <a:t>) is larger than the cache.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57"/>
          <p:cNvSpPr txBox="1"/>
          <p:nvPr>
            <p:ph type="title"/>
          </p:nvPr>
        </p:nvSpPr>
        <p:spPr>
          <a:xfrm>
            <a:off x="357018" y="435678"/>
            <a:ext cx="86599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Examples of Caching in the Mem. Hierarchy</a:t>
            </a:r>
            <a:endParaRPr/>
          </a:p>
        </p:txBody>
      </p:sp>
      <p:sp>
        <p:nvSpPr>
          <p:cNvPr id="1480" name="Google Shape;1480;p57"/>
          <p:cNvSpPr/>
          <p:nvPr/>
        </p:nvSpPr>
        <p:spPr>
          <a:xfrm>
            <a:off x="7658100" y="24288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21218A"/>
                </a:solidFill>
                <a:latin typeface="Calibri"/>
                <a:ea typeface="Calibri"/>
                <a:cs typeface="Calibri"/>
                <a:sym typeface="Calibri"/>
              </a:rPr>
              <a:t>Hardware MMU</a:t>
            </a:r>
            <a:endParaRPr b="1" i="0" sz="1600" u="none" cap="none" strike="noStrike">
              <a:solidFill>
                <a:srgbClr val="21218A"/>
              </a:solidFill>
              <a:latin typeface="Calibri"/>
              <a:ea typeface="Calibri"/>
              <a:cs typeface="Calibri"/>
              <a:sym typeface="Calibri"/>
            </a:endParaRPr>
          </a:p>
        </p:txBody>
      </p:sp>
      <p:sp>
        <p:nvSpPr>
          <p:cNvPr id="1481" name="Google Shape;1481;p57"/>
          <p:cNvSpPr/>
          <p:nvPr/>
        </p:nvSpPr>
        <p:spPr>
          <a:xfrm>
            <a:off x="5905500" y="24288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82" name="Google Shape;1482;p57"/>
          <p:cNvSpPr/>
          <p:nvPr/>
        </p:nvSpPr>
        <p:spPr>
          <a:xfrm>
            <a:off x="3848100" y="24288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TLB</a:t>
            </a:r>
            <a:endParaRPr b="0" i="0" sz="1400" u="none" cap="none" strike="noStrike">
              <a:solidFill>
                <a:srgbClr val="000000"/>
              </a:solidFill>
              <a:latin typeface="Arial"/>
              <a:ea typeface="Arial"/>
              <a:cs typeface="Arial"/>
              <a:sym typeface="Arial"/>
            </a:endParaRPr>
          </a:p>
        </p:txBody>
      </p:sp>
      <p:sp>
        <p:nvSpPr>
          <p:cNvPr id="1483" name="Google Shape;1483;p57"/>
          <p:cNvSpPr/>
          <p:nvPr/>
        </p:nvSpPr>
        <p:spPr>
          <a:xfrm>
            <a:off x="1943100" y="24288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Address translations</a:t>
            </a:r>
            <a:endParaRPr b="0" i="0" sz="1400" u="none" cap="none" strike="noStrike">
              <a:solidFill>
                <a:srgbClr val="000000"/>
              </a:solidFill>
              <a:latin typeface="Arial"/>
              <a:ea typeface="Arial"/>
              <a:cs typeface="Arial"/>
              <a:sym typeface="Arial"/>
            </a:endParaRPr>
          </a:p>
        </p:txBody>
      </p:sp>
      <p:sp>
        <p:nvSpPr>
          <p:cNvPr id="1484" name="Google Shape;1484;p57"/>
          <p:cNvSpPr/>
          <p:nvPr/>
        </p:nvSpPr>
        <p:spPr>
          <a:xfrm>
            <a:off x="114300" y="24288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TLB</a:t>
            </a:r>
            <a:endParaRPr b="0" i="0" sz="1400" u="none" cap="none" strike="noStrike">
              <a:solidFill>
                <a:srgbClr val="000000"/>
              </a:solidFill>
              <a:latin typeface="Arial"/>
              <a:ea typeface="Arial"/>
              <a:cs typeface="Arial"/>
              <a:sym typeface="Arial"/>
            </a:endParaRPr>
          </a:p>
        </p:txBody>
      </p:sp>
      <p:sp>
        <p:nvSpPr>
          <p:cNvPr id="1485" name="Google Shape;1485;p57"/>
          <p:cNvSpPr/>
          <p:nvPr/>
        </p:nvSpPr>
        <p:spPr>
          <a:xfrm>
            <a:off x="7658100" y="5338763"/>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browser</a:t>
            </a:r>
            <a:endParaRPr b="0" i="0" sz="1400" u="none" cap="none" strike="noStrike">
              <a:solidFill>
                <a:srgbClr val="000000"/>
              </a:solidFill>
              <a:latin typeface="Arial"/>
              <a:ea typeface="Arial"/>
              <a:cs typeface="Arial"/>
              <a:sym typeface="Arial"/>
            </a:endParaRPr>
          </a:p>
        </p:txBody>
      </p:sp>
      <p:sp>
        <p:nvSpPr>
          <p:cNvPr id="1486" name="Google Shape;1486;p57"/>
          <p:cNvSpPr/>
          <p:nvPr/>
        </p:nvSpPr>
        <p:spPr>
          <a:xfrm>
            <a:off x="5905500" y="5338763"/>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487" name="Google Shape;1487;p57"/>
          <p:cNvSpPr/>
          <p:nvPr/>
        </p:nvSpPr>
        <p:spPr>
          <a:xfrm>
            <a:off x="3848100" y="5338763"/>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488" name="Google Shape;1488;p57"/>
          <p:cNvSpPr/>
          <p:nvPr/>
        </p:nvSpPr>
        <p:spPr>
          <a:xfrm>
            <a:off x="1943100" y="5338763"/>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89" name="Google Shape;1489;p57"/>
          <p:cNvSpPr/>
          <p:nvPr/>
        </p:nvSpPr>
        <p:spPr>
          <a:xfrm>
            <a:off x="114300" y="5338763"/>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Browser cache</a:t>
            </a:r>
            <a:endParaRPr b="0" i="0" sz="1400" u="none" cap="none" strike="noStrike">
              <a:solidFill>
                <a:srgbClr val="000000"/>
              </a:solidFill>
              <a:latin typeface="Arial"/>
              <a:ea typeface="Arial"/>
              <a:cs typeface="Arial"/>
              <a:sym typeface="Arial"/>
            </a:endParaRPr>
          </a:p>
        </p:txBody>
      </p:sp>
      <p:sp>
        <p:nvSpPr>
          <p:cNvPr id="1490" name="Google Shape;1490;p57"/>
          <p:cNvSpPr/>
          <p:nvPr/>
        </p:nvSpPr>
        <p:spPr>
          <a:xfrm>
            <a:off x="114300" y="5924550"/>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cache</a:t>
            </a:r>
            <a:endParaRPr b="0" i="0" sz="1400" u="none" cap="none" strike="noStrike">
              <a:solidFill>
                <a:srgbClr val="000000"/>
              </a:solidFill>
              <a:latin typeface="Arial"/>
              <a:ea typeface="Arial"/>
              <a:cs typeface="Arial"/>
              <a:sym typeface="Arial"/>
            </a:endParaRPr>
          </a:p>
        </p:txBody>
      </p:sp>
      <p:sp>
        <p:nvSpPr>
          <p:cNvPr id="1491" name="Google Shape;1491;p57"/>
          <p:cNvSpPr/>
          <p:nvPr/>
        </p:nvSpPr>
        <p:spPr>
          <a:xfrm>
            <a:off x="114300" y="47529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Network buffer cache</a:t>
            </a:r>
            <a:endParaRPr b="0" i="0" sz="1400" u="none" cap="none" strike="noStrike">
              <a:solidFill>
                <a:srgbClr val="000000"/>
              </a:solidFill>
              <a:latin typeface="Arial"/>
              <a:ea typeface="Arial"/>
              <a:cs typeface="Arial"/>
              <a:sym typeface="Arial"/>
            </a:endParaRPr>
          </a:p>
        </p:txBody>
      </p:sp>
      <p:sp>
        <p:nvSpPr>
          <p:cNvPr id="1492" name="Google Shape;1492;p57"/>
          <p:cNvSpPr/>
          <p:nvPr/>
        </p:nvSpPr>
        <p:spPr>
          <a:xfrm>
            <a:off x="114300" y="402907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Buffer cache</a:t>
            </a:r>
            <a:endParaRPr b="0" i="0" sz="1400" u="none" cap="none" strike="noStrike">
              <a:solidFill>
                <a:srgbClr val="000000"/>
              </a:solidFill>
              <a:latin typeface="Arial"/>
              <a:ea typeface="Arial"/>
              <a:cs typeface="Arial"/>
              <a:sym typeface="Arial"/>
            </a:endParaRPr>
          </a:p>
        </p:txBody>
      </p:sp>
      <p:sp>
        <p:nvSpPr>
          <p:cNvPr id="1493" name="Google Shape;1493;p57"/>
          <p:cNvSpPr/>
          <p:nvPr/>
        </p:nvSpPr>
        <p:spPr>
          <a:xfrm>
            <a:off x="114300" y="3690938"/>
            <a:ext cx="1828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Virtual Memory</a:t>
            </a:r>
            <a:endParaRPr b="0" i="0" sz="1400" u="none" cap="none" strike="noStrike">
              <a:solidFill>
                <a:srgbClr val="000000"/>
              </a:solidFill>
              <a:latin typeface="Arial"/>
              <a:ea typeface="Arial"/>
              <a:cs typeface="Arial"/>
              <a:sym typeface="Arial"/>
            </a:endParaRPr>
          </a:p>
        </p:txBody>
      </p:sp>
      <p:sp>
        <p:nvSpPr>
          <p:cNvPr id="1494" name="Google Shape;1494;p57"/>
          <p:cNvSpPr/>
          <p:nvPr/>
        </p:nvSpPr>
        <p:spPr>
          <a:xfrm>
            <a:off x="114300" y="3352800"/>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L2 cache</a:t>
            </a:r>
            <a:endParaRPr b="0" i="0" sz="1400" u="none" cap="none" strike="noStrike">
              <a:solidFill>
                <a:srgbClr val="000000"/>
              </a:solidFill>
              <a:latin typeface="Arial"/>
              <a:ea typeface="Arial"/>
              <a:cs typeface="Arial"/>
              <a:sym typeface="Arial"/>
            </a:endParaRPr>
          </a:p>
        </p:txBody>
      </p:sp>
      <p:sp>
        <p:nvSpPr>
          <p:cNvPr id="1495" name="Google Shape;1495;p57"/>
          <p:cNvSpPr/>
          <p:nvPr/>
        </p:nvSpPr>
        <p:spPr>
          <a:xfrm>
            <a:off x="114300" y="3014663"/>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L1 cache</a:t>
            </a:r>
            <a:endParaRPr b="0" i="0" sz="1400" u="none" cap="none" strike="noStrike">
              <a:solidFill>
                <a:srgbClr val="000000"/>
              </a:solidFill>
              <a:latin typeface="Arial"/>
              <a:ea typeface="Arial"/>
              <a:cs typeface="Arial"/>
              <a:sym typeface="Arial"/>
            </a:endParaRPr>
          </a:p>
        </p:txBody>
      </p:sp>
      <p:sp>
        <p:nvSpPr>
          <p:cNvPr id="1496" name="Google Shape;1496;p57"/>
          <p:cNvSpPr/>
          <p:nvPr/>
        </p:nvSpPr>
        <p:spPr>
          <a:xfrm>
            <a:off x="114300" y="2078038"/>
            <a:ext cx="1828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Registers</a:t>
            </a:r>
            <a:endParaRPr b="0" i="0" sz="1400" u="none" cap="none" strike="noStrike">
              <a:solidFill>
                <a:srgbClr val="000000"/>
              </a:solidFill>
              <a:latin typeface="Arial"/>
              <a:ea typeface="Arial"/>
              <a:cs typeface="Arial"/>
              <a:sym typeface="Arial"/>
            </a:endParaRPr>
          </a:p>
        </p:txBody>
      </p:sp>
      <p:sp>
        <p:nvSpPr>
          <p:cNvPr id="1497" name="Google Shape;1497;p57"/>
          <p:cNvSpPr/>
          <p:nvPr/>
        </p:nvSpPr>
        <p:spPr>
          <a:xfrm>
            <a:off x="114300" y="1438275"/>
            <a:ext cx="1828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Cache Type</a:t>
            </a:r>
            <a:endParaRPr b="0" i="0" sz="1400" u="none" cap="none" strike="noStrike">
              <a:solidFill>
                <a:srgbClr val="000000"/>
              </a:solidFill>
              <a:latin typeface="Arial"/>
              <a:ea typeface="Arial"/>
              <a:cs typeface="Arial"/>
              <a:sym typeface="Arial"/>
            </a:endParaRPr>
          </a:p>
        </p:txBody>
      </p:sp>
      <p:sp>
        <p:nvSpPr>
          <p:cNvPr id="1498" name="Google Shape;1498;p57"/>
          <p:cNvSpPr/>
          <p:nvPr/>
        </p:nvSpPr>
        <p:spPr>
          <a:xfrm>
            <a:off x="1943100" y="5924550"/>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99" name="Google Shape;1499;p57"/>
          <p:cNvSpPr/>
          <p:nvPr/>
        </p:nvSpPr>
        <p:spPr>
          <a:xfrm>
            <a:off x="1943100" y="47529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500" name="Google Shape;1500;p57"/>
          <p:cNvSpPr/>
          <p:nvPr/>
        </p:nvSpPr>
        <p:spPr>
          <a:xfrm>
            <a:off x="1943100" y="402907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501" name="Google Shape;1501;p57"/>
          <p:cNvSpPr/>
          <p:nvPr/>
        </p:nvSpPr>
        <p:spPr>
          <a:xfrm>
            <a:off x="1943100" y="3690938"/>
            <a:ext cx="19050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4-KB pages</a:t>
            </a:r>
            <a:endParaRPr b="1" i="0" sz="1600" u="none" cap="none" strike="noStrike">
              <a:solidFill>
                <a:srgbClr val="000066"/>
              </a:solidFill>
              <a:latin typeface="Calibri"/>
              <a:ea typeface="Calibri"/>
              <a:cs typeface="Calibri"/>
              <a:sym typeface="Calibri"/>
            </a:endParaRPr>
          </a:p>
        </p:txBody>
      </p:sp>
      <p:sp>
        <p:nvSpPr>
          <p:cNvPr id="1502" name="Google Shape;1502;p57"/>
          <p:cNvSpPr/>
          <p:nvPr/>
        </p:nvSpPr>
        <p:spPr>
          <a:xfrm>
            <a:off x="1943100" y="3352800"/>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503" name="Google Shape;1503;p57"/>
          <p:cNvSpPr/>
          <p:nvPr/>
        </p:nvSpPr>
        <p:spPr>
          <a:xfrm>
            <a:off x="1943100" y="3014663"/>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504" name="Google Shape;1504;p57"/>
          <p:cNvSpPr/>
          <p:nvPr/>
        </p:nvSpPr>
        <p:spPr>
          <a:xfrm>
            <a:off x="1943100" y="2078038"/>
            <a:ext cx="19050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4-8 bytes words</a:t>
            </a:r>
            <a:endParaRPr b="1" i="0" sz="1600" u="none" cap="none" strike="noStrike">
              <a:solidFill>
                <a:srgbClr val="000066"/>
              </a:solidFill>
              <a:latin typeface="Calibri"/>
              <a:ea typeface="Calibri"/>
              <a:cs typeface="Calibri"/>
              <a:sym typeface="Calibri"/>
            </a:endParaRPr>
          </a:p>
        </p:txBody>
      </p:sp>
      <p:sp>
        <p:nvSpPr>
          <p:cNvPr id="1505" name="Google Shape;1505;p57"/>
          <p:cNvSpPr/>
          <p:nvPr/>
        </p:nvSpPr>
        <p:spPr>
          <a:xfrm>
            <a:off x="1943100" y="1438275"/>
            <a:ext cx="19050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Cached?</a:t>
            </a:r>
            <a:endParaRPr b="0" i="0" sz="1400" u="none" cap="none" strike="noStrike">
              <a:solidFill>
                <a:srgbClr val="000000"/>
              </a:solidFill>
              <a:latin typeface="Arial"/>
              <a:ea typeface="Arial"/>
              <a:cs typeface="Arial"/>
              <a:sym typeface="Arial"/>
            </a:endParaRPr>
          </a:p>
        </p:txBody>
      </p:sp>
      <p:sp>
        <p:nvSpPr>
          <p:cNvPr id="1506" name="Google Shape;1506;p57"/>
          <p:cNvSpPr/>
          <p:nvPr/>
        </p:nvSpPr>
        <p:spPr>
          <a:xfrm>
            <a:off x="7658100" y="5924550"/>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proxy server</a:t>
            </a:r>
            <a:endParaRPr b="0" i="0" sz="1400" u="none" cap="none" strike="noStrike">
              <a:solidFill>
                <a:srgbClr val="000000"/>
              </a:solidFill>
              <a:latin typeface="Arial"/>
              <a:ea typeface="Arial"/>
              <a:cs typeface="Arial"/>
              <a:sym typeface="Arial"/>
            </a:endParaRPr>
          </a:p>
        </p:txBody>
      </p:sp>
      <p:sp>
        <p:nvSpPr>
          <p:cNvPr id="1507" name="Google Shape;1507;p57"/>
          <p:cNvSpPr/>
          <p:nvPr/>
        </p:nvSpPr>
        <p:spPr>
          <a:xfrm>
            <a:off x="5905500" y="5924550"/>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1,000,000,000</a:t>
            </a:r>
            <a:endParaRPr b="0" i="0" sz="1400" u="none" cap="none" strike="noStrike">
              <a:solidFill>
                <a:srgbClr val="000000"/>
              </a:solidFill>
              <a:latin typeface="Arial"/>
              <a:ea typeface="Arial"/>
              <a:cs typeface="Arial"/>
              <a:sym typeface="Arial"/>
            </a:endParaRPr>
          </a:p>
        </p:txBody>
      </p:sp>
      <p:sp>
        <p:nvSpPr>
          <p:cNvPr id="1508" name="Google Shape;1508;p57"/>
          <p:cNvSpPr/>
          <p:nvPr/>
        </p:nvSpPr>
        <p:spPr>
          <a:xfrm>
            <a:off x="3848100" y="5924550"/>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Remote server disks</a:t>
            </a:r>
            <a:endParaRPr b="0" i="0" sz="1400" u="none" cap="none" strike="noStrike">
              <a:solidFill>
                <a:srgbClr val="000000"/>
              </a:solidFill>
              <a:latin typeface="Arial"/>
              <a:ea typeface="Arial"/>
              <a:cs typeface="Arial"/>
              <a:sym typeface="Arial"/>
            </a:endParaRPr>
          </a:p>
        </p:txBody>
      </p:sp>
      <p:sp>
        <p:nvSpPr>
          <p:cNvPr id="1509" name="Google Shape;1509;p57"/>
          <p:cNvSpPr/>
          <p:nvPr/>
        </p:nvSpPr>
        <p:spPr>
          <a:xfrm>
            <a:off x="7658100" y="402907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OS</a:t>
            </a:r>
            <a:endParaRPr b="0" i="0" sz="1400" u="none" cap="none" strike="noStrike">
              <a:solidFill>
                <a:srgbClr val="000000"/>
              </a:solidFill>
              <a:latin typeface="Arial"/>
              <a:ea typeface="Arial"/>
              <a:cs typeface="Arial"/>
              <a:sym typeface="Arial"/>
            </a:endParaRPr>
          </a:p>
        </p:txBody>
      </p:sp>
      <p:sp>
        <p:nvSpPr>
          <p:cNvPr id="1510" name="Google Shape;1510;p57"/>
          <p:cNvSpPr/>
          <p:nvPr/>
        </p:nvSpPr>
        <p:spPr>
          <a:xfrm>
            <a:off x="5905500" y="402907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11" name="Google Shape;1511;p57"/>
          <p:cNvSpPr/>
          <p:nvPr/>
        </p:nvSpPr>
        <p:spPr>
          <a:xfrm>
            <a:off x="3848100" y="402907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12" name="Google Shape;1512;p57"/>
          <p:cNvSpPr/>
          <p:nvPr/>
        </p:nvSpPr>
        <p:spPr>
          <a:xfrm>
            <a:off x="7658100" y="3014663"/>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13" name="Google Shape;1513;p57"/>
          <p:cNvSpPr/>
          <p:nvPr/>
        </p:nvSpPr>
        <p:spPr>
          <a:xfrm>
            <a:off x="5905500" y="3014663"/>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a:t>
            </a:r>
            <a:endParaRPr b="1" i="0" sz="1600" u="none" cap="none" strike="noStrike">
              <a:solidFill>
                <a:srgbClr val="000066"/>
              </a:solidFill>
              <a:latin typeface="Calibri"/>
              <a:ea typeface="Calibri"/>
              <a:cs typeface="Calibri"/>
              <a:sym typeface="Calibri"/>
            </a:endParaRPr>
          </a:p>
        </p:txBody>
      </p:sp>
      <p:sp>
        <p:nvSpPr>
          <p:cNvPr id="1514" name="Google Shape;1514;p57"/>
          <p:cNvSpPr/>
          <p:nvPr/>
        </p:nvSpPr>
        <p:spPr>
          <a:xfrm>
            <a:off x="3848100" y="3014663"/>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L1</a:t>
            </a:r>
            <a:endParaRPr b="0" i="0" sz="1400" u="none" cap="none" strike="noStrike">
              <a:solidFill>
                <a:srgbClr val="000000"/>
              </a:solidFill>
              <a:latin typeface="Arial"/>
              <a:ea typeface="Arial"/>
              <a:cs typeface="Arial"/>
              <a:sym typeface="Arial"/>
            </a:endParaRPr>
          </a:p>
        </p:txBody>
      </p:sp>
      <p:sp>
        <p:nvSpPr>
          <p:cNvPr id="1515" name="Google Shape;1515;p57"/>
          <p:cNvSpPr/>
          <p:nvPr/>
        </p:nvSpPr>
        <p:spPr>
          <a:xfrm>
            <a:off x="7658100" y="3352800"/>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16" name="Google Shape;1516;p57"/>
          <p:cNvSpPr/>
          <p:nvPr/>
        </p:nvSpPr>
        <p:spPr>
          <a:xfrm>
            <a:off x="5905500" y="3352800"/>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517" name="Google Shape;1517;p57"/>
          <p:cNvSpPr/>
          <p:nvPr/>
        </p:nvSpPr>
        <p:spPr>
          <a:xfrm>
            <a:off x="3848100" y="3352800"/>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L2</a:t>
            </a:r>
            <a:endParaRPr b="0" i="0" sz="1400" u="none" cap="none" strike="noStrike">
              <a:solidFill>
                <a:srgbClr val="000000"/>
              </a:solidFill>
              <a:latin typeface="Arial"/>
              <a:ea typeface="Arial"/>
              <a:cs typeface="Arial"/>
              <a:sym typeface="Arial"/>
            </a:endParaRPr>
          </a:p>
        </p:txBody>
      </p:sp>
      <p:sp>
        <p:nvSpPr>
          <p:cNvPr id="1518" name="Google Shape;1518;p57"/>
          <p:cNvSpPr/>
          <p:nvPr/>
        </p:nvSpPr>
        <p:spPr>
          <a:xfrm>
            <a:off x="7658100" y="47529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NFS client</a:t>
            </a:r>
            <a:endParaRPr b="0" i="0" sz="1400" u="none" cap="none" strike="noStrike">
              <a:solidFill>
                <a:srgbClr val="000000"/>
              </a:solidFill>
              <a:latin typeface="Arial"/>
              <a:ea typeface="Arial"/>
              <a:cs typeface="Arial"/>
              <a:sym typeface="Arial"/>
            </a:endParaRPr>
          </a:p>
        </p:txBody>
      </p:sp>
      <p:sp>
        <p:nvSpPr>
          <p:cNvPr id="1519" name="Google Shape;1519;p57"/>
          <p:cNvSpPr/>
          <p:nvPr/>
        </p:nvSpPr>
        <p:spPr>
          <a:xfrm>
            <a:off x="5905500" y="47529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520" name="Google Shape;1520;p57"/>
          <p:cNvSpPr/>
          <p:nvPr/>
        </p:nvSpPr>
        <p:spPr>
          <a:xfrm>
            <a:off x="3848100" y="47529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521" name="Google Shape;1521;p57"/>
          <p:cNvSpPr/>
          <p:nvPr/>
        </p:nvSpPr>
        <p:spPr>
          <a:xfrm>
            <a:off x="7658100" y="3690938"/>
            <a:ext cx="1447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 + OS</a:t>
            </a:r>
            <a:endParaRPr b="1" i="0" sz="1600" u="none" cap="none" strike="noStrike">
              <a:solidFill>
                <a:srgbClr val="000066"/>
              </a:solidFill>
              <a:latin typeface="Calibri"/>
              <a:ea typeface="Calibri"/>
              <a:cs typeface="Calibri"/>
              <a:sym typeface="Calibri"/>
            </a:endParaRPr>
          </a:p>
        </p:txBody>
      </p:sp>
      <p:sp>
        <p:nvSpPr>
          <p:cNvPr id="1522" name="Google Shape;1522;p57"/>
          <p:cNvSpPr/>
          <p:nvPr/>
        </p:nvSpPr>
        <p:spPr>
          <a:xfrm>
            <a:off x="5905500" y="3690938"/>
            <a:ext cx="17526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23" name="Google Shape;1523;p57"/>
          <p:cNvSpPr/>
          <p:nvPr/>
        </p:nvSpPr>
        <p:spPr>
          <a:xfrm>
            <a:off x="3848100" y="3690938"/>
            <a:ext cx="20574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24" name="Google Shape;1524;p57"/>
          <p:cNvSpPr/>
          <p:nvPr/>
        </p:nvSpPr>
        <p:spPr>
          <a:xfrm>
            <a:off x="7658100" y="2078038"/>
            <a:ext cx="1447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Compiler</a:t>
            </a:r>
            <a:endParaRPr b="0" i="0" sz="1400" u="none" cap="none" strike="noStrike">
              <a:solidFill>
                <a:srgbClr val="000000"/>
              </a:solidFill>
              <a:latin typeface="Arial"/>
              <a:ea typeface="Arial"/>
              <a:cs typeface="Arial"/>
              <a:sym typeface="Arial"/>
            </a:endParaRPr>
          </a:p>
        </p:txBody>
      </p:sp>
      <p:sp>
        <p:nvSpPr>
          <p:cNvPr id="1525" name="Google Shape;1525;p57"/>
          <p:cNvSpPr/>
          <p:nvPr/>
        </p:nvSpPr>
        <p:spPr>
          <a:xfrm>
            <a:off x="5905500" y="2078038"/>
            <a:ext cx="17526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526" name="Google Shape;1526;p57"/>
          <p:cNvSpPr/>
          <p:nvPr/>
        </p:nvSpPr>
        <p:spPr>
          <a:xfrm>
            <a:off x="3848100" y="2078038"/>
            <a:ext cx="20574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 CPU core</a:t>
            </a:r>
            <a:endParaRPr b="0" i="0" sz="1400" u="none" cap="none" strike="noStrike">
              <a:solidFill>
                <a:srgbClr val="000000"/>
              </a:solidFill>
              <a:latin typeface="Arial"/>
              <a:ea typeface="Arial"/>
              <a:cs typeface="Arial"/>
              <a:sym typeface="Arial"/>
            </a:endParaRPr>
          </a:p>
        </p:txBody>
      </p:sp>
      <p:sp>
        <p:nvSpPr>
          <p:cNvPr id="1527" name="Google Shape;1527;p57"/>
          <p:cNvSpPr/>
          <p:nvPr/>
        </p:nvSpPr>
        <p:spPr>
          <a:xfrm>
            <a:off x="7658100" y="1438275"/>
            <a:ext cx="1447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Managed By</a:t>
            </a:r>
            <a:endParaRPr b="0" i="0" sz="1400" u="none" cap="none" strike="noStrike">
              <a:solidFill>
                <a:srgbClr val="000000"/>
              </a:solidFill>
              <a:latin typeface="Arial"/>
              <a:ea typeface="Arial"/>
              <a:cs typeface="Arial"/>
              <a:sym typeface="Arial"/>
            </a:endParaRPr>
          </a:p>
        </p:txBody>
      </p:sp>
      <p:sp>
        <p:nvSpPr>
          <p:cNvPr id="1528" name="Google Shape;1528;p57"/>
          <p:cNvSpPr/>
          <p:nvPr/>
        </p:nvSpPr>
        <p:spPr>
          <a:xfrm>
            <a:off x="5905500" y="1438275"/>
            <a:ext cx="1752600" cy="639763"/>
          </a:xfrm>
          <a:prstGeom prst="rect">
            <a:avLst/>
          </a:prstGeom>
          <a:solidFill>
            <a:srgbClr val="D8D8D8"/>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Latency (cycles)</a:t>
            </a:r>
            <a:endParaRPr b="0" i="0" sz="1400" u="none" cap="none" strike="noStrike">
              <a:solidFill>
                <a:srgbClr val="000000"/>
              </a:solidFill>
              <a:latin typeface="Arial"/>
              <a:ea typeface="Arial"/>
              <a:cs typeface="Arial"/>
              <a:sym typeface="Arial"/>
            </a:endParaRPr>
          </a:p>
        </p:txBody>
      </p:sp>
      <p:sp>
        <p:nvSpPr>
          <p:cNvPr id="1529" name="Google Shape;1529;p57"/>
          <p:cNvSpPr/>
          <p:nvPr/>
        </p:nvSpPr>
        <p:spPr>
          <a:xfrm>
            <a:off x="3848100" y="1438275"/>
            <a:ext cx="20574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Where is it Cached?</a:t>
            </a:r>
            <a:endParaRPr b="0" i="0" sz="1400" u="none" cap="none" strike="noStrike">
              <a:solidFill>
                <a:srgbClr val="000000"/>
              </a:solidFill>
              <a:latin typeface="Arial"/>
              <a:ea typeface="Arial"/>
              <a:cs typeface="Arial"/>
              <a:sym typeface="Arial"/>
            </a:endParaRPr>
          </a:p>
        </p:txBody>
      </p:sp>
      <p:cxnSp>
        <p:nvCxnSpPr>
          <p:cNvPr id="1530" name="Google Shape;1530;p57"/>
          <p:cNvCxnSpPr/>
          <p:nvPr/>
        </p:nvCxnSpPr>
        <p:spPr>
          <a:xfrm>
            <a:off x="114300" y="1438275"/>
            <a:ext cx="1588" cy="639763"/>
          </a:xfrm>
          <a:prstGeom prst="straightConnector1">
            <a:avLst/>
          </a:prstGeom>
          <a:noFill/>
          <a:ln cap="flat" cmpd="sng" w="9525">
            <a:solidFill>
              <a:srgbClr val="000066"/>
            </a:solidFill>
            <a:prstDash val="solid"/>
            <a:miter lim="800000"/>
            <a:headEnd len="sm" w="sm" type="none"/>
            <a:tailEnd len="sm" w="sm" type="none"/>
          </a:ln>
        </p:spPr>
      </p:cxnSp>
      <p:sp>
        <p:nvSpPr>
          <p:cNvPr id="1531" name="Google Shape;1531;p57"/>
          <p:cNvSpPr/>
          <p:nvPr/>
        </p:nvSpPr>
        <p:spPr>
          <a:xfrm>
            <a:off x="114300" y="439102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cache	</a:t>
            </a:r>
            <a:endParaRPr b="1" i="0" sz="1600" u="none" cap="none" strike="noStrike">
              <a:solidFill>
                <a:srgbClr val="000066"/>
              </a:solidFill>
              <a:latin typeface="Calibri"/>
              <a:ea typeface="Calibri"/>
              <a:cs typeface="Calibri"/>
              <a:sym typeface="Calibri"/>
            </a:endParaRPr>
          </a:p>
        </p:txBody>
      </p:sp>
      <p:sp>
        <p:nvSpPr>
          <p:cNvPr id="1532" name="Google Shape;1532;p57"/>
          <p:cNvSpPr/>
          <p:nvPr/>
        </p:nvSpPr>
        <p:spPr>
          <a:xfrm>
            <a:off x="1943100" y="439102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sectors</a:t>
            </a:r>
            <a:endParaRPr b="1" i="0" sz="1600" u="none" cap="none" strike="noStrike">
              <a:solidFill>
                <a:srgbClr val="000066"/>
              </a:solidFill>
              <a:latin typeface="Calibri"/>
              <a:ea typeface="Calibri"/>
              <a:cs typeface="Calibri"/>
              <a:sym typeface="Calibri"/>
            </a:endParaRPr>
          </a:p>
        </p:txBody>
      </p:sp>
      <p:sp>
        <p:nvSpPr>
          <p:cNvPr id="1533" name="Google Shape;1533;p57"/>
          <p:cNvSpPr/>
          <p:nvPr/>
        </p:nvSpPr>
        <p:spPr>
          <a:xfrm>
            <a:off x="3848100" y="439102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controller</a:t>
            </a:r>
            <a:endParaRPr b="1" i="0" sz="1600" u="none" cap="none" strike="noStrike">
              <a:solidFill>
                <a:srgbClr val="000066"/>
              </a:solidFill>
              <a:latin typeface="Calibri"/>
              <a:ea typeface="Calibri"/>
              <a:cs typeface="Calibri"/>
              <a:sym typeface="Calibri"/>
            </a:endParaRPr>
          </a:p>
        </p:txBody>
      </p:sp>
      <p:sp>
        <p:nvSpPr>
          <p:cNvPr id="1534" name="Google Shape;1534;p57"/>
          <p:cNvSpPr/>
          <p:nvPr/>
        </p:nvSpPr>
        <p:spPr>
          <a:xfrm>
            <a:off x="5905500" y="439102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a:t>
            </a:r>
            <a:endParaRPr b="1" i="0" sz="1600" u="none" cap="none" strike="noStrike">
              <a:solidFill>
                <a:srgbClr val="000066"/>
              </a:solidFill>
              <a:latin typeface="Calibri"/>
              <a:ea typeface="Calibri"/>
              <a:cs typeface="Calibri"/>
              <a:sym typeface="Calibri"/>
            </a:endParaRPr>
          </a:p>
        </p:txBody>
      </p:sp>
      <p:sp>
        <p:nvSpPr>
          <p:cNvPr id="1535" name="Google Shape;1535;p57"/>
          <p:cNvSpPr/>
          <p:nvPr/>
        </p:nvSpPr>
        <p:spPr>
          <a:xfrm>
            <a:off x="7658100" y="439102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firmware</a:t>
            </a:r>
            <a:endParaRPr b="1" i="0" sz="1600" u="none" cap="none" strike="noStrike">
              <a:solidFill>
                <a:srgbClr val="000066"/>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Summary</a:t>
            </a:r>
            <a:endParaRPr/>
          </a:p>
        </p:txBody>
      </p:sp>
      <p:sp>
        <p:nvSpPr>
          <p:cNvPr id="1541" name="Google Shape;1541;p5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The speed gap between CPU, memory and mass storage continues to widen.</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Well-written programs exhibit a property called </a:t>
            </a:r>
            <a:r>
              <a:rPr i="1" lang="en-US"/>
              <a:t>locality</a:t>
            </a:r>
            <a:r>
              <a:rPr lang="en-US"/>
              <a:t>.</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Memory hierarchies based on </a:t>
            </a:r>
            <a:r>
              <a:rPr i="1" lang="en-US"/>
              <a:t>caching</a:t>
            </a:r>
            <a:r>
              <a:rPr lang="en-US"/>
              <a:t> close the gap by exploiting locality.</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57018" y="435678"/>
            <a:ext cx="8786982" cy="762000"/>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t>Traditional Bus Structure Connecting </a:t>
            </a:r>
            <a:br>
              <a:rPr lang="en-US"/>
            </a:br>
            <a:r>
              <a:rPr lang="en-US"/>
              <a:t>CPU and Memory</a:t>
            </a:r>
            <a:endParaRPr/>
          </a:p>
        </p:txBody>
      </p:sp>
      <p:sp>
        <p:nvSpPr>
          <p:cNvPr id="108" name="Google Shape;108;p6"/>
          <p:cNvSpPr txBox="1"/>
          <p:nvPr>
            <p:ph idx="1" type="body"/>
          </p:nvPr>
        </p:nvSpPr>
        <p:spPr>
          <a:xfrm>
            <a:off x="396875" y="1504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 </a:t>
            </a:r>
            <a:r>
              <a:rPr lang="en-US">
                <a:solidFill>
                  <a:srgbClr val="FF0000"/>
                </a:solidFill>
              </a:rPr>
              <a:t>bus</a:t>
            </a:r>
            <a:r>
              <a:rPr lang="en-US"/>
              <a:t> is a collection of parallel wires that carry address, data, and control signals.</a:t>
            </a:r>
            <a:endParaRPr/>
          </a:p>
          <a:p>
            <a:pPr indent="-342900" lvl="0" marL="342900" rtl="0" algn="l">
              <a:lnSpc>
                <a:spcPct val="100000"/>
              </a:lnSpc>
              <a:spcBef>
                <a:spcPts val="480"/>
              </a:spcBef>
              <a:spcAft>
                <a:spcPts val="0"/>
              </a:spcAft>
              <a:buSzPts val="1440"/>
              <a:buChar char="⬛"/>
            </a:pPr>
            <a:r>
              <a:rPr lang="en-US"/>
              <a:t>Buses are typically shared by multiple devices.</a:t>
            </a:r>
            <a:endParaRPr/>
          </a:p>
        </p:txBody>
      </p:sp>
      <p:sp>
        <p:nvSpPr>
          <p:cNvPr id="109" name="Google Shape;109;p6"/>
          <p:cNvSpPr/>
          <p:nvPr/>
        </p:nvSpPr>
        <p:spPr>
          <a:xfrm>
            <a:off x="7637463" y="5337175"/>
            <a:ext cx="1049337" cy="1054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880100" y="5511800"/>
            <a:ext cx="1720850" cy="615950"/>
          </a:xfrm>
          <a:prstGeom prst="leftRightArrow">
            <a:avLst>
              <a:gd fmla="val 50000" name="adj1"/>
              <a:gd fmla="val 55876"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 name="Google Shape;111;p6"/>
          <p:cNvSpPr/>
          <p:nvPr/>
        </p:nvSpPr>
        <p:spPr>
          <a:xfrm>
            <a:off x="4824413" y="5548313"/>
            <a:ext cx="1049337"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3143250" y="5511800"/>
            <a:ext cx="1676400" cy="615950"/>
          </a:xfrm>
          <a:prstGeom prst="leftRightArrow">
            <a:avLst>
              <a:gd fmla="val 50000" name="adj1"/>
              <a:gd fmla="val 54433"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 name="Google Shape;113;p6"/>
          <p:cNvSpPr/>
          <p:nvPr/>
        </p:nvSpPr>
        <p:spPr>
          <a:xfrm>
            <a:off x="950913" y="5548313"/>
            <a:ext cx="2162175"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a:off x="2008188" y="401796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 name="Google Shape;115;p6"/>
          <p:cNvSpPr/>
          <p:nvPr/>
        </p:nvSpPr>
        <p:spPr>
          <a:xfrm>
            <a:off x="2008188" y="419417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 name="Google Shape;116;p6"/>
          <p:cNvSpPr/>
          <p:nvPr/>
        </p:nvSpPr>
        <p:spPr>
          <a:xfrm>
            <a:off x="2008188" y="4370388"/>
            <a:ext cx="788987" cy="1746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7" name="Google Shape;117;p6"/>
          <p:cNvSpPr/>
          <p:nvPr/>
        </p:nvSpPr>
        <p:spPr>
          <a:xfrm>
            <a:off x="2008188" y="454501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8" name="Google Shape;118;p6"/>
          <p:cNvSpPr/>
          <p:nvPr/>
        </p:nvSpPr>
        <p:spPr>
          <a:xfrm>
            <a:off x="2008188" y="472122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9" name="Google Shape;119;p6"/>
          <p:cNvSpPr/>
          <p:nvPr/>
        </p:nvSpPr>
        <p:spPr>
          <a:xfrm>
            <a:off x="2900363" y="4017963"/>
            <a:ext cx="512762" cy="439737"/>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0" name="Google Shape;120;p6"/>
          <p:cNvSpPr/>
          <p:nvPr/>
        </p:nvSpPr>
        <p:spPr>
          <a:xfrm flipH="1">
            <a:off x="2797175" y="4457700"/>
            <a:ext cx="512763" cy="439738"/>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1" name="Google Shape;121;p6"/>
          <p:cNvSpPr/>
          <p:nvPr/>
        </p:nvSpPr>
        <p:spPr>
          <a:xfrm>
            <a:off x="3413125" y="3843338"/>
            <a:ext cx="614363" cy="12303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22" name="Google Shape;122;p6"/>
          <p:cNvSpPr txBox="1"/>
          <p:nvPr/>
        </p:nvSpPr>
        <p:spPr>
          <a:xfrm>
            <a:off x="1841500" y="3671680"/>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2093913" y="4984750"/>
            <a:ext cx="703262" cy="52705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 name="Google Shape;124;p6"/>
          <p:cNvSpPr/>
          <p:nvPr/>
        </p:nvSpPr>
        <p:spPr>
          <a:xfrm>
            <a:off x="776288" y="3578225"/>
            <a:ext cx="3427412" cy="281305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5" name="Google Shape;125;p6"/>
          <p:cNvSpPr txBox="1"/>
          <p:nvPr/>
        </p:nvSpPr>
        <p:spPr>
          <a:xfrm>
            <a:off x="744538" y="32512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4348163" y="4746417"/>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127" name="Google Shape;127;p6"/>
          <p:cNvCxnSpPr/>
          <p:nvPr/>
        </p:nvCxnSpPr>
        <p:spPr>
          <a:xfrm flipH="1">
            <a:off x="4027488" y="5073650"/>
            <a:ext cx="792162" cy="527050"/>
          </a:xfrm>
          <a:prstGeom prst="straightConnector1">
            <a:avLst/>
          </a:prstGeom>
          <a:noFill/>
          <a:ln cap="flat" cmpd="sng" w="12700">
            <a:solidFill>
              <a:schemeClr val="dk1"/>
            </a:solidFill>
            <a:prstDash val="solid"/>
            <a:round/>
            <a:headEnd len="sm" w="sm" type="none"/>
            <a:tailEnd len="med" w="med" type="triangle"/>
          </a:ln>
        </p:spPr>
      </p:cxnSp>
      <p:sp>
        <p:nvSpPr>
          <p:cNvPr id="128" name="Google Shape;128;p6"/>
          <p:cNvSpPr txBox="1"/>
          <p:nvPr/>
        </p:nvSpPr>
        <p:spPr>
          <a:xfrm>
            <a:off x="6019800" y="4746417"/>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29" name="Google Shape;129;p6"/>
          <p:cNvCxnSpPr/>
          <p:nvPr/>
        </p:nvCxnSpPr>
        <p:spPr>
          <a:xfrm>
            <a:off x="6664325" y="5073650"/>
            <a:ext cx="0" cy="5270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Supplemental slides</a:t>
            </a:r>
            <a:endParaRPr/>
          </a:p>
        </p:txBody>
      </p:sp>
      <p:sp>
        <p:nvSpPr>
          <p:cNvPr id="1547" name="Google Shape;1547;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Conventional DRAM Organization</a:t>
            </a:r>
            <a:endParaRPr/>
          </a:p>
        </p:txBody>
      </p:sp>
      <p:sp>
        <p:nvSpPr>
          <p:cNvPr id="1553" name="Google Shape;1553;p6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 x w DRAM:</a:t>
            </a:r>
            <a:endParaRPr/>
          </a:p>
          <a:p>
            <a:pPr indent="-285750" lvl="1" marL="742950" rtl="0" algn="l">
              <a:lnSpc>
                <a:spcPct val="100000"/>
              </a:lnSpc>
              <a:spcBef>
                <a:spcPts val="400"/>
              </a:spcBef>
              <a:spcAft>
                <a:spcPts val="0"/>
              </a:spcAft>
              <a:buSzPts val="2200"/>
              <a:buChar char="▪"/>
            </a:pPr>
            <a:r>
              <a:rPr lang="en-US"/>
              <a:t>dw total bits organized as d </a:t>
            </a:r>
            <a:r>
              <a:rPr lang="en-US">
                <a:solidFill>
                  <a:srgbClr val="FF0000"/>
                </a:solidFill>
              </a:rPr>
              <a:t>supercells</a:t>
            </a:r>
            <a:r>
              <a:rPr lang="en-US"/>
              <a:t> of size w bits</a:t>
            </a:r>
            <a:endParaRPr/>
          </a:p>
        </p:txBody>
      </p:sp>
      <p:sp>
        <p:nvSpPr>
          <p:cNvPr id="1554" name="Google Shape;1554;p60"/>
          <p:cNvSpPr txBox="1"/>
          <p:nvPr/>
        </p:nvSpPr>
        <p:spPr>
          <a:xfrm>
            <a:off x="5805488" y="2740025"/>
            <a:ext cx="5905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0" i="0" sz="1400" u="none" cap="none" strike="noStrike">
              <a:solidFill>
                <a:srgbClr val="000000"/>
              </a:solidFill>
              <a:latin typeface="Arial"/>
              <a:ea typeface="Arial"/>
              <a:cs typeface="Arial"/>
              <a:sym typeface="Arial"/>
            </a:endParaRPr>
          </a:p>
        </p:txBody>
      </p:sp>
      <p:sp>
        <p:nvSpPr>
          <p:cNvPr id="1555" name="Google Shape;1555;p60"/>
          <p:cNvSpPr txBox="1"/>
          <p:nvPr/>
        </p:nvSpPr>
        <p:spPr>
          <a:xfrm>
            <a:off x="4000500" y="4143375"/>
            <a:ext cx="6651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0" i="0" sz="1400" u="none" cap="none" strike="noStrike">
              <a:solidFill>
                <a:srgbClr val="000000"/>
              </a:solidFill>
              <a:latin typeface="Arial"/>
              <a:ea typeface="Arial"/>
              <a:cs typeface="Arial"/>
              <a:sym typeface="Arial"/>
            </a:endParaRPr>
          </a:p>
        </p:txBody>
      </p:sp>
      <p:sp>
        <p:nvSpPr>
          <p:cNvPr id="1556" name="Google Shape;1556;p60"/>
          <p:cNvSpPr/>
          <p:nvPr/>
        </p:nvSpPr>
        <p:spPr>
          <a:xfrm>
            <a:off x="48672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7" name="Google Shape;1557;p60"/>
          <p:cNvSpPr/>
          <p:nvPr/>
        </p:nvSpPr>
        <p:spPr>
          <a:xfrm>
            <a:off x="54768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8" name="Google Shape;1558;p60"/>
          <p:cNvSpPr/>
          <p:nvPr/>
        </p:nvSpPr>
        <p:spPr>
          <a:xfrm>
            <a:off x="60864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9" name="Google Shape;1559;p60"/>
          <p:cNvSpPr/>
          <p:nvPr/>
        </p:nvSpPr>
        <p:spPr>
          <a:xfrm>
            <a:off x="66960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0" name="Google Shape;1560;p60"/>
          <p:cNvSpPr/>
          <p:nvPr/>
        </p:nvSpPr>
        <p:spPr>
          <a:xfrm>
            <a:off x="48672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1" name="Google Shape;1561;p60"/>
          <p:cNvSpPr/>
          <p:nvPr/>
        </p:nvSpPr>
        <p:spPr>
          <a:xfrm>
            <a:off x="54768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2" name="Google Shape;1562;p60"/>
          <p:cNvSpPr/>
          <p:nvPr/>
        </p:nvSpPr>
        <p:spPr>
          <a:xfrm>
            <a:off x="60864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3" name="Google Shape;1563;p60"/>
          <p:cNvSpPr/>
          <p:nvPr/>
        </p:nvSpPr>
        <p:spPr>
          <a:xfrm>
            <a:off x="66960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4" name="Google Shape;1564;p60"/>
          <p:cNvSpPr/>
          <p:nvPr/>
        </p:nvSpPr>
        <p:spPr>
          <a:xfrm>
            <a:off x="48672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5" name="Google Shape;1565;p60"/>
          <p:cNvSpPr/>
          <p:nvPr/>
        </p:nvSpPr>
        <p:spPr>
          <a:xfrm>
            <a:off x="5476875" y="4327525"/>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6" name="Google Shape;1566;p60"/>
          <p:cNvSpPr/>
          <p:nvPr/>
        </p:nvSpPr>
        <p:spPr>
          <a:xfrm>
            <a:off x="60864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7" name="Google Shape;1567;p60"/>
          <p:cNvSpPr/>
          <p:nvPr/>
        </p:nvSpPr>
        <p:spPr>
          <a:xfrm>
            <a:off x="66960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8" name="Google Shape;1568;p60"/>
          <p:cNvSpPr/>
          <p:nvPr/>
        </p:nvSpPr>
        <p:spPr>
          <a:xfrm>
            <a:off x="48672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9" name="Google Shape;1569;p60"/>
          <p:cNvSpPr/>
          <p:nvPr/>
        </p:nvSpPr>
        <p:spPr>
          <a:xfrm>
            <a:off x="54768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0" name="Google Shape;1570;p60"/>
          <p:cNvSpPr/>
          <p:nvPr/>
        </p:nvSpPr>
        <p:spPr>
          <a:xfrm>
            <a:off x="60864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1" name="Google Shape;1571;p60"/>
          <p:cNvSpPr/>
          <p:nvPr/>
        </p:nvSpPr>
        <p:spPr>
          <a:xfrm>
            <a:off x="66960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2" name="Google Shape;1572;p60"/>
          <p:cNvSpPr txBox="1"/>
          <p:nvPr/>
        </p:nvSpPr>
        <p:spPr>
          <a:xfrm>
            <a:off x="5019675"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73" name="Google Shape;1573;p60"/>
          <p:cNvSpPr txBox="1"/>
          <p:nvPr/>
        </p:nvSpPr>
        <p:spPr>
          <a:xfrm>
            <a:off x="5629275"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74" name="Google Shape;1574;p60"/>
          <p:cNvSpPr txBox="1"/>
          <p:nvPr/>
        </p:nvSpPr>
        <p:spPr>
          <a:xfrm>
            <a:off x="62468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75" name="Google Shape;1575;p60"/>
          <p:cNvSpPr txBox="1"/>
          <p:nvPr/>
        </p:nvSpPr>
        <p:spPr>
          <a:xfrm>
            <a:off x="68564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76" name="Google Shape;1576;p60"/>
          <p:cNvSpPr txBox="1"/>
          <p:nvPr/>
        </p:nvSpPr>
        <p:spPr>
          <a:xfrm>
            <a:off x="4562475"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77" name="Google Shape;1577;p60"/>
          <p:cNvSpPr txBox="1"/>
          <p:nvPr/>
        </p:nvSpPr>
        <p:spPr>
          <a:xfrm>
            <a:off x="4562475"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78" name="Google Shape;1578;p60"/>
          <p:cNvSpPr txBox="1"/>
          <p:nvPr/>
        </p:nvSpPr>
        <p:spPr>
          <a:xfrm>
            <a:off x="4562475"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79" name="Google Shape;1579;p60"/>
          <p:cNvSpPr txBox="1"/>
          <p:nvPr/>
        </p:nvSpPr>
        <p:spPr>
          <a:xfrm>
            <a:off x="4562475"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80" name="Google Shape;1580;p60"/>
          <p:cNvSpPr/>
          <p:nvPr/>
        </p:nvSpPr>
        <p:spPr>
          <a:xfrm>
            <a:off x="4864100"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1" name="Google Shape;1581;p60"/>
          <p:cNvSpPr/>
          <p:nvPr/>
        </p:nvSpPr>
        <p:spPr>
          <a:xfrm>
            <a:off x="48641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82" name="Google Shape;1582;p60"/>
          <p:cNvSpPr/>
          <p:nvPr/>
        </p:nvSpPr>
        <p:spPr>
          <a:xfrm>
            <a:off x="54737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83" name="Google Shape;1583;p60"/>
          <p:cNvSpPr/>
          <p:nvPr/>
        </p:nvSpPr>
        <p:spPr>
          <a:xfrm>
            <a:off x="60833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4" name="Google Shape;1584;p60"/>
          <p:cNvSpPr/>
          <p:nvPr/>
        </p:nvSpPr>
        <p:spPr>
          <a:xfrm>
            <a:off x="66929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5" name="Google Shape;1585;p60"/>
          <p:cNvSpPr/>
          <p:nvPr/>
        </p:nvSpPr>
        <p:spPr>
          <a:xfrm>
            <a:off x="4864100" y="5699125"/>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6" name="Google Shape;1586;p60"/>
          <p:cNvSpPr txBox="1"/>
          <p:nvPr/>
        </p:nvSpPr>
        <p:spPr>
          <a:xfrm>
            <a:off x="5303234"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587" name="Google Shape;1587;p60"/>
          <p:cNvSpPr/>
          <p:nvPr/>
        </p:nvSpPr>
        <p:spPr>
          <a:xfrm>
            <a:off x="4029075" y="2667000"/>
            <a:ext cx="35052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8" name="Google Shape;1588;p60"/>
          <p:cNvSpPr txBox="1"/>
          <p:nvPr/>
        </p:nvSpPr>
        <p:spPr>
          <a:xfrm>
            <a:off x="38925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cxnSp>
        <p:nvCxnSpPr>
          <p:cNvPr id="1589" name="Google Shape;1589;p60"/>
          <p:cNvCxnSpPr/>
          <p:nvPr/>
        </p:nvCxnSpPr>
        <p:spPr>
          <a:xfrm flipH="1" rot="10800000">
            <a:off x="2886075" y="37020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590" name="Google Shape;1590;p60"/>
          <p:cNvSpPr txBox="1"/>
          <p:nvPr/>
        </p:nvSpPr>
        <p:spPr>
          <a:xfrm>
            <a:off x="3160713" y="37623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591" name="Google Shape;1591;p60"/>
          <p:cNvCxnSpPr/>
          <p:nvPr/>
        </p:nvCxnSpPr>
        <p:spPr>
          <a:xfrm>
            <a:off x="2886075" y="54705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592" name="Google Shape;1592;p60"/>
          <p:cNvSpPr txBox="1"/>
          <p:nvPr/>
        </p:nvSpPr>
        <p:spPr>
          <a:xfrm>
            <a:off x="3128963" y="55149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593" name="Google Shape;1593;p60"/>
          <p:cNvSpPr txBox="1"/>
          <p:nvPr/>
        </p:nvSpPr>
        <p:spPr>
          <a:xfrm>
            <a:off x="7832912" y="4439950"/>
            <a:ext cx="923550" cy="58477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supercell</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cxnSp>
        <p:nvCxnSpPr>
          <p:cNvPr id="1594" name="Google Shape;1594;p60"/>
          <p:cNvCxnSpPr/>
          <p:nvPr/>
        </p:nvCxnSpPr>
        <p:spPr>
          <a:xfrm rot="10800000">
            <a:off x="5857875" y="4632325"/>
            <a:ext cx="1981200" cy="152400"/>
          </a:xfrm>
          <a:prstGeom prst="straightConnector1">
            <a:avLst/>
          </a:prstGeom>
          <a:noFill/>
          <a:ln cap="flat" cmpd="sng" w="28575">
            <a:solidFill>
              <a:schemeClr val="dk1"/>
            </a:solidFill>
            <a:prstDash val="solid"/>
            <a:round/>
            <a:headEnd len="sm" w="sm" type="none"/>
            <a:tailEnd len="med" w="med" type="triangle"/>
          </a:ln>
        </p:spPr>
      </p:cxnSp>
      <p:sp>
        <p:nvSpPr>
          <p:cNvPr id="1595" name="Google Shape;1595;p60"/>
          <p:cNvSpPr txBox="1"/>
          <p:nvPr/>
        </p:nvSpPr>
        <p:spPr>
          <a:xfrm>
            <a:off x="3182938" y="3382963"/>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96" name="Google Shape;1596;p60"/>
          <p:cNvSpPr txBox="1"/>
          <p:nvPr/>
        </p:nvSpPr>
        <p:spPr>
          <a:xfrm>
            <a:off x="3189288" y="5165725"/>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97" name="Google Shape;1597;p60"/>
          <p:cNvSpPr/>
          <p:nvPr/>
        </p:nvSpPr>
        <p:spPr>
          <a:xfrm>
            <a:off x="1743075" y="30321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598" name="Google Shape;1598;p60"/>
          <p:cNvSpPr/>
          <p:nvPr/>
        </p:nvSpPr>
        <p:spPr>
          <a:xfrm>
            <a:off x="447675" y="4251325"/>
            <a:ext cx="1295400" cy="457200"/>
          </a:xfrm>
          <a:prstGeom prst="leftRightArrow">
            <a:avLst>
              <a:gd fmla="val 50000" name="adj1"/>
              <a:gd fmla="val 5666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99" name="Google Shape;1599;p60"/>
          <p:cNvSpPr txBox="1"/>
          <p:nvPr/>
        </p:nvSpPr>
        <p:spPr>
          <a:xfrm>
            <a:off x="457200" y="4783723"/>
            <a:ext cx="127791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(to/from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61"/>
          <p:cNvSpPr/>
          <p:nvPr/>
        </p:nvSpPr>
        <p:spPr>
          <a:xfrm>
            <a:off x="4714875" y="5715000"/>
            <a:ext cx="2438400" cy="533400"/>
          </a:xfrm>
          <a:prstGeom prst="rect">
            <a:avLst/>
          </a:prstGeom>
          <a:solidFill>
            <a:srgbClr val="FF99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5" name="Google Shape;1605;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606" name="Google Shape;1606;p61"/>
          <p:cNvSpPr txBox="1"/>
          <p:nvPr>
            <p:ph idx="1" type="body"/>
          </p:nvPr>
        </p:nvSpPr>
        <p:spPr>
          <a:xfrm>
            <a:off x="519112" y="1219200"/>
            <a:ext cx="8167688"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1(a): Row access strobe (</a:t>
            </a:r>
            <a:r>
              <a:rPr lang="en-US" sz="2000">
                <a:solidFill>
                  <a:srgbClr val="FF0000"/>
                </a:solidFill>
              </a:rPr>
              <a:t>RAS</a:t>
            </a:r>
            <a:r>
              <a:rPr lang="en-US" sz="2000"/>
              <a:t>) selects row 2.</a:t>
            </a:r>
            <a:endParaRPr/>
          </a:p>
          <a:p>
            <a:pPr indent="-342900" lvl="0" marL="342900" rtl="0" algn="l">
              <a:lnSpc>
                <a:spcPct val="100000"/>
              </a:lnSpc>
              <a:spcBef>
                <a:spcPts val="400"/>
              </a:spcBef>
              <a:spcAft>
                <a:spcPts val="0"/>
              </a:spcAft>
              <a:buSzPts val="1200"/>
              <a:buNone/>
            </a:pPr>
            <a:r>
              <a:rPr lang="en-US" sz="2000">
                <a:solidFill>
                  <a:schemeClr val="dk2"/>
                </a:solidFill>
              </a:rPr>
              <a:t>Step 1(b): Row 2 copied from DRAM array to row buffer.</a:t>
            </a:r>
            <a:endParaRPr/>
          </a:p>
          <a:p>
            <a:pPr indent="-342900" lvl="0" marL="342900" rtl="0" algn="l">
              <a:lnSpc>
                <a:spcPct val="100000"/>
              </a:lnSpc>
              <a:spcBef>
                <a:spcPts val="400"/>
              </a:spcBef>
              <a:spcAft>
                <a:spcPts val="0"/>
              </a:spcAft>
              <a:buSzPts val="1200"/>
              <a:buNone/>
            </a:pPr>
            <a:r>
              <a:t/>
            </a:r>
            <a:endParaRPr sz="2000"/>
          </a:p>
        </p:txBody>
      </p:sp>
      <p:sp>
        <p:nvSpPr>
          <p:cNvPr id="1607" name="Google Shape;1607;p61"/>
          <p:cNvSpPr txBox="1"/>
          <p:nvPr/>
        </p:nvSpPr>
        <p:spPr>
          <a:xfrm>
            <a:off x="5643563" y="2739023"/>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08" name="Google Shape;1608;p61"/>
          <p:cNvSpPr txBox="1"/>
          <p:nvPr/>
        </p:nvSpPr>
        <p:spPr>
          <a:xfrm>
            <a:off x="3838575" y="4142373"/>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09" name="Google Shape;1609;p61"/>
          <p:cNvSpPr/>
          <p:nvPr/>
        </p:nvSpPr>
        <p:spPr>
          <a:xfrm>
            <a:off x="47053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0" name="Google Shape;1610;p61"/>
          <p:cNvSpPr/>
          <p:nvPr/>
        </p:nvSpPr>
        <p:spPr>
          <a:xfrm>
            <a:off x="53149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1" name="Google Shape;1611;p61"/>
          <p:cNvSpPr/>
          <p:nvPr/>
        </p:nvSpPr>
        <p:spPr>
          <a:xfrm>
            <a:off x="59245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2" name="Google Shape;1612;p61"/>
          <p:cNvSpPr/>
          <p:nvPr/>
        </p:nvSpPr>
        <p:spPr>
          <a:xfrm>
            <a:off x="65341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3" name="Google Shape;1613;p61"/>
          <p:cNvSpPr/>
          <p:nvPr/>
        </p:nvSpPr>
        <p:spPr>
          <a:xfrm>
            <a:off x="47053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4" name="Google Shape;1614;p61"/>
          <p:cNvSpPr/>
          <p:nvPr/>
        </p:nvSpPr>
        <p:spPr>
          <a:xfrm>
            <a:off x="53149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5" name="Google Shape;1615;p61"/>
          <p:cNvSpPr/>
          <p:nvPr/>
        </p:nvSpPr>
        <p:spPr>
          <a:xfrm>
            <a:off x="59245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6" name="Google Shape;1616;p61"/>
          <p:cNvSpPr/>
          <p:nvPr/>
        </p:nvSpPr>
        <p:spPr>
          <a:xfrm>
            <a:off x="65341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7" name="Google Shape;1617;p61"/>
          <p:cNvSpPr txBox="1"/>
          <p:nvPr/>
        </p:nvSpPr>
        <p:spPr>
          <a:xfrm>
            <a:off x="2760663" y="3076575"/>
            <a:ext cx="10398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RAS = 2</a:t>
            </a:r>
            <a:endParaRPr b="0" i="0" sz="1400" u="none" cap="none" strike="noStrike">
              <a:solidFill>
                <a:srgbClr val="000000"/>
              </a:solidFill>
              <a:latin typeface="Arial"/>
              <a:ea typeface="Arial"/>
              <a:cs typeface="Arial"/>
              <a:sym typeface="Arial"/>
            </a:endParaRPr>
          </a:p>
        </p:txBody>
      </p:sp>
      <p:sp>
        <p:nvSpPr>
          <p:cNvPr id="1618" name="Google Shape;1618;p61"/>
          <p:cNvSpPr/>
          <p:nvPr/>
        </p:nvSpPr>
        <p:spPr>
          <a:xfrm>
            <a:off x="47053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9" name="Google Shape;1619;p61"/>
          <p:cNvSpPr/>
          <p:nvPr/>
        </p:nvSpPr>
        <p:spPr>
          <a:xfrm>
            <a:off x="53149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20" name="Google Shape;1620;p61"/>
          <p:cNvSpPr/>
          <p:nvPr/>
        </p:nvSpPr>
        <p:spPr>
          <a:xfrm>
            <a:off x="59245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1" name="Google Shape;1621;p61"/>
          <p:cNvSpPr/>
          <p:nvPr/>
        </p:nvSpPr>
        <p:spPr>
          <a:xfrm>
            <a:off x="65341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2" name="Google Shape;1622;p61"/>
          <p:cNvSpPr txBox="1"/>
          <p:nvPr/>
        </p:nvSpPr>
        <p:spPr>
          <a:xfrm>
            <a:off x="4857750"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23" name="Google Shape;1623;p61"/>
          <p:cNvSpPr txBox="1"/>
          <p:nvPr/>
        </p:nvSpPr>
        <p:spPr>
          <a:xfrm>
            <a:off x="5467350"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24" name="Google Shape;1624;p61"/>
          <p:cNvSpPr txBox="1"/>
          <p:nvPr/>
        </p:nvSpPr>
        <p:spPr>
          <a:xfrm>
            <a:off x="60848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25" name="Google Shape;1625;p61"/>
          <p:cNvSpPr txBox="1"/>
          <p:nvPr/>
        </p:nvSpPr>
        <p:spPr>
          <a:xfrm>
            <a:off x="66944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26" name="Google Shape;1626;p61"/>
          <p:cNvSpPr txBox="1"/>
          <p:nvPr/>
        </p:nvSpPr>
        <p:spPr>
          <a:xfrm>
            <a:off x="4400550"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27" name="Google Shape;1627;p61"/>
          <p:cNvSpPr txBox="1"/>
          <p:nvPr/>
        </p:nvSpPr>
        <p:spPr>
          <a:xfrm>
            <a:off x="4400550"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28" name="Google Shape;1628;p61"/>
          <p:cNvSpPr txBox="1"/>
          <p:nvPr/>
        </p:nvSpPr>
        <p:spPr>
          <a:xfrm>
            <a:off x="4400550"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29" name="Google Shape;1629;p61"/>
          <p:cNvSpPr txBox="1"/>
          <p:nvPr/>
        </p:nvSpPr>
        <p:spPr>
          <a:xfrm>
            <a:off x="5141309"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30" name="Google Shape;1630;p61"/>
          <p:cNvSpPr/>
          <p:nvPr/>
        </p:nvSpPr>
        <p:spPr>
          <a:xfrm>
            <a:off x="3867150" y="2667000"/>
            <a:ext cx="3667125"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1" name="Google Shape;1631;p61"/>
          <p:cNvSpPr txBox="1"/>
          <p:nvPr/>
        </p:nvSpPr>
        <p:spPr>
          <a:xfrm>
            <a:off x="37401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32" name="Google Shape;1632;p61"/>
          <p:cNvSpPr/>
          <p:nvPr/>
        </p:nvSpPr>
        <p:spPr>
          <a:xfrm>
            <a:off x="47053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3" name="Google Shape;1633;p61"/>
          <p:cNvSpPr/>
          <p:nvPr/>
        </p:nvSpPr>
        <p:spPr>
          <a:xfrm>
            <a:off x="53149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4" name="Google Shape;1634;p61"/>
          <p:cNvSpPr/>
          <p:nvPr/>
        </p:nvSpPr>
        <p:spPr>
          <a:xfrm>
            <a:off x="59245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5" name="Google Shape;1635;p61"/>
          <p:cNvSpPr/>
          <p:nvPr/>
        </p:nvSpPr>
        <p:spPr>
          <a:xfrm>
            <a:off x="65341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6" name="Google Shape;1636;p61"/>
          <p:cNvSpPr txBox="1"/>
          <p:nvPr/>
        </p:nvSpPr>
        <p:spPr>
          <a:xfrm>
            <a:off x="4400550"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37" name="Google Shape;1637;p61"/>
          <p:cNvSpPr/>
          <p:nvPr/>
        </p:nvSpPr>
        <p:spPr>
          <a:xfrm>
            <a:off x="47021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8" name="Google Shape;1638;p61"/>
          <p:cNvSpPr/>
          <p:nvPr/>
        </p:nvSpPr>
        <p:spPr>
          <a:xfrm>
            <a:off x="53117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9" name="Google Shape;1639;p61"/>
          <p:cNvSpPr/>
          <p:nvPr/>
        </p:nvSpPr>
        <p:spPr>
          <a:xfrm>
            <a:off x="59213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0" name="Google Shape;1640;p61"/>
          <p:cNvSpPr/>
          <p:nvPr/>
        </p:nvSpPr>
        <p:spPr>
          <a:xfrm>
            <a:off x="65309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641" name="Google Shape;1641;p61"/>
          <p:cNvCxnSpPr/>
          <p:nvPr/>
        </p:nvCxnSpPr>
        <p:spPr>
          <a:xfrm flipH="1" rot="10800000">
            <a:off x="2733675" y="36258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42" name="Google Shape;1642;p61"/>
          <p:cNvSpPr txBox="1"/>
          <p:nvPr/>
        </p:nvSpPr>
        <p:spPr>
          <a:xfrm>
            <a:off x="3008313" y="36861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43" name="Google Shape;1643;p61"/>
          <p:cNvCxnSpPr/>
          <p:nvPr/>
        </p:nvCxnSpPr>
        <p:spPr>
          <a:xfrm>
            <a:off x="2733675" y="53943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44" name="Google Shape;1644;p61"/>
          <p:cNvSpPr txBox="1"/>
          <p:nvPr/>
        </p:nvSpPr>
        <p:spPr>
          <a:xfrm>
            <a:off x="2976563" y="54387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45" name="Google Shape;1645;p61"/>
          <p:cNvSpPr txBox="1"/>
          <p:nvPr/>
        </p:nvSpPr>
        <p:spPr>
          <a:xfrm>
            <a:off x="3184525" y="3306763"/>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46" name="Google Shape;1646;p61"/>
          <p:cNvSpPr txBox="1"/>
          <p:nvPr/>
        </p:nvSpPr>
        <p:spPr>
          <a:xfrm>
            <a:off x="3190875" y="5089525"/>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47" name="Google Shape;1647;p61"/>
          <p:cNvSpPr/>
          <p:nvPr/>
        </p:nvSpPr>
        <p:spPr>
          <a:xfrm>
            <a:off x="1590675" y="29559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grpSp>
        <p:nvGrpSpPr>
          <p:cNvPr id="1648" name="Google Shape;1648;p61"/>
          <p:cNvGrpSpPr/>
          <p:nvPr/>
        </p:nvGrpSpPr>
        <p:grpSpPr>
          <a:xfrm>
            <a:off x="4705350" y="4324350"/>
            <a:ext cx="2438400" cy="533400"/>
            <a:chOff x="3018" y="2582"/>
            <a:chExt cx="1536" cy="336"/>
          </a:xfrm>
        </p:grpSpPr>
        <p:sp>
          <p:nvSpPr>
            <p:cNvPr id="1649" name="Google Shape;1649;p61"/>
            <p:cNvSpPr/>
            <p:nvPr/>
          </p:nvSpPr>
          <p:spPr>
            <a:xfrm>
              <a:off x="3018"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50" name="Google Shape;1650;p61"/>
            <p:cNvSpPr/>
            <p:nvPr/>
          </p:nvSpPr>
          <p:spPr>
            <a:xfrm>
              <a:off x="3402"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51" name="Google Shape;1651;p61"/>
            <p:cNvSpPr/>
            <p:nvPr/>
          </p:nvSpPr>
          <p:spPr>
            <a:xfrm>
              <a:off x="3786"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2" name="Google Shape;1652;p61"/>
            <p:cNvSpPr/>
            <p:nvPr/>
          </p:nvSpPr>
          <p:spPr>
            <a:xfrm>
              <a:off x="4170"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653" name="Google Shape;1653;p61"/>
          <p:cNvSpPr/>
          <p:nvPr/>
        </p:nvSpPr>
        <p:spPr>
          <a:xfrm>
            <a:off x="4702175"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654" name="Google Shape;1654;p61"/>
          <p:cNvGrpSpPr/>
          <p:nvPr/>
        </p:nvGrpSpPr>
        <p:grpSpPr>
          <a:xfrm>
            <a:off x="4857750" y="4708525"/>
            <a:ext cx="2133600" cy="990600"/>
            <a:chOff x="3114" y="2822"/>
            <a:chExt cx="1344" cy="624"/>
          </a:xfrm>
        </p:grpSpPr>
        <p:sp>
          <p:nvSpPr>
            <p:cNvPr id="1655" name="Google Shape;1655;p61"/>
            <p:cNvSpPr/>
            <p:nvPr/>
          </p:nvSpPr>
          <p:spPr>
            <a:xfrm>
              <a:off x="3114"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6" name="Google Shape;1656;p61"/>
            <p:cNvSpPr/>
            <p:nvPr/>
          </p:nvSpPr>
          <p:spPr>
            <a:xfrm>
              <a:off x="3498"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7" name="Google Shape;1657;p61"/>
            <p:cNvSpPr/>
            <p:nvPr/>
          </p:nvSpPr>
          <p:spPr>
            <a:xfrm>
              <a:off x="3882"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8" name="Google Shape;1658;p61"/>
            <p:cNvSpPr/>
            <p:nvPr/>
          </p:nvSpPr>
          <p:spPr>
            <a:xfrm>
              <a:off x="4266"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664" name="Google Shape;1664;p62"/>
          <p:cNvSpPr txBox="1"/>
          <p:nvPr>
            <p:ph idx="1" type="body"/>
          </p:nvPr>
        </p:nvSpPr>
        <p:spPr>
          <a:xfrm>
            <a:off x="519113" y="1219200"/>
            <a:ext cx="8091487" cy="106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2(a): Column access strobe (</a:t>
            </a:r>
            <a:r>
              <a:rPr lang="en-US" sz="2000">
                <a:solidFill>
                  <a:srgbClr val="FF0000"/>
                </a:solidFill>
              </a:rPr>
              <a:t>CAS</a:t>
            </a:r>
            <a:r>
              <a:rPr lang="en-US" sz="2000"/>
              <a:t>) selects column 1.</a:t>
            </a:r>
            <a:endParaRPr/>
          </a:p>
          <a:p>
            <a:pPr indent="-342900" lvl="0" marL="342900" rtl="0" algn="l">
              <a:lnSpc>
                <a:spcPct val="100000"/>
              </a:lnSpc>
              <a:spcBef>
                <a:spcPts val="400"/>
              </a:spcBef>
              <a:spcAft>
                <a:spcPts val="0"/>
              </a:spcAft>
              <a:buSzPts val="1200"/>
              <a:buNone/>
            </a:pPr>
            <a:r>
              <a:rPr lang="en-US" sz="2000">
                <a:solidFill>
                  <a:schemeClr val="dk2"/>
                </a:solidFill>
              </a:rPr>
              <a:t>Step 2(b): Supercell (2,1) copied from buffer to data lines, and eventually back to the CPU.</a:t>
            </a:r>
            <a:endParaRPr/>
          </a:p>
          <a:p>
            <a:pPr indent="-342900" lvl="0" marL="342900" rtl="0" algn="l">
              <a:lnSpc>
                <a:spcPct val="100000"/>
              </a:lnSpc>
              <a:spcBef>
                <a:spcPts val="400"/>
              </a:spcBef>
              <a:spcAft>
                <a:spcPts val="0"/>
              </a:spcAft>
              <a:buSzPts val="1200"/>
              <a:buNone/>
            </a:pPr>
            <a:r>
              <a:t/>
            </a:r>
            <a:endParaRPr sz="2000"/>
          </a:p>
          <a:p>
            <a:pPr indent="-342900" lvl="0" marL="342900" rtl="0" algn="l">
              <a:lnSpc>
                <a:spcPct val="100000"/>
              </a:lnSpc>
              <a:spcBef>
                <a:spcPts val="400"/>
              </a:spcBef>
              <a:spcAft>
                <a:spcPts val="0"/>
              </a:spcAft>
              <a:buSzPts val="1200"/>
              <a:buNone/>
            </a:pPr>
            <a:r>
              <a:t/>
            </a:r>
            <a:endParaRPr sz="2000"/>
          </a:p>
        </p:txBody>
      </p:sp>
      <p:sp>
        <p:nvSpPr>
          <p:cNvPr id="1665" name="Google Shape;1665;p62"/>
          <p:cNvSpPr txBox="1"/>
          <p:nvPr/>
        </p:nvSpPr>
        <p:spPr>
          <a:xfrm>
            <a:off x="5654675" y="2748548"/>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66" name="Google Shape;1666;p62"/>
          <p:cNvSpPr txBox="1"/>
          <p:nvPr/>
        </p:nvSpPr>
        <p:spPr>
          <a:xfrm>
            <a:off x="3849688" y="4151898"/>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67" name="Google Shape;1667;p62"/>
          <p:cNvSpPr/>
          <p:nvPr/>
        </p:nvSpPr>
        <p:spPr>
          <a:xfrm>
            <a:off x="47164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8" name="Google Shape;1668;p62"/>
          <p:cNvSpPr/>
          <p:nvPr/>
        </p:nvSpPr>
        <p:spPr>
          <a:xfrm>
            <a:off x="53260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9" name="Google Shape;1669;p62"/>
          <p:cNvSpPr/>
          <p:nvPr/>
        </p:nvSpPr>
        <p:spPr>
          <a:xfrm>
            <a:off x="59356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0" name="Google Shape;1670;p62"/>
          <p:cNvSpPr/>
          <p:nvPr/>
        </p:nvSpPr>
        <p:spPr>
          <a:xfrm>
            <a:off x="65452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1" name="Google Shape;1671;p62"/>
          <p:cNvSpPr/>
          <p:nvPr/>
        </p:nvSpPr>
        <p:spPr>
          <a:xfrm>
            <a:off x="47164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2" name="Google Shape;1672;p62"/>
          <p:cNvSpPr/>
          <p:nvPr/>
        </p:nvSpPr>
        <p:spPr>
          <a:xfrm>
            <a:off x="53260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3" name="Google Shape;1673;p62"/>
          <p:cNvSpPr/>
          <p:nvPr/>
        </p:nvSpPr>
        <p:spPr>
          <a:xfrm>
            <a:off x="59356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4" name="Google Shape;1674;p62"/>
          <p:cNvSpPr/>
          <p:nvPr/>
        </p:nvSpPr>
        <p:spPr>
          <a:xfrm>
            <a:off x="65452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5" name="Google Shape;1675;p62"/>
          <p:cNvSpPr/>
          <p:nvPr/>
        </p:nvSpPr>
        <p:spPr>
          <a:xfrm>
            <a:off x="47164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6" name="Google Shape;1676;p62"/>
          <p:cNvSpPr/>
          <p:nvPr/>
        </p:nvSpPr>
        <p:spPr>
          <a:xfrm>
            <a:off x="53260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7" name="Google Shape;1677;p62"/>
          <p:cNvSpPr/>
          <p:nvPr/>
        </p:nvSpPr>
        <p:spPr>
          <a:xfrm>
            <a:off x="59356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8" name="Google Shape;1678;p62"/>
          <p:cNvSpPr/>
          <p:nvPr/>
        </p:nvSpPr>
        <p:spPr>
          <a:xfrm>
            <a:off x="65452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9" name="Google Shape;1679;p62"/>
          <p:cNvSpPr/>
          <p:nvPr/>
        </p:nvSpPr>
        <p:spPr>
          <a:xfrm>
            <a:off x="47164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80" name="Google Shape;1680;p62"/>
          <p:cNvSpPr/>
          <p:nvPr/>
        </p:nvSpPr>
        <p:spPr>
          <a:xfrm>
            <a:off x="53260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1" name="Google Shape;1681;p62"/>
          <p:cNvSpPr/>
          <p:nvPr/>
        </p:nvSpPr>
        <p:spPr>
          <a:xfrm>
            <a:off x="59356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2" name="Google Shape;1682;p62"/>
          <p:cNvSpPr/>
          <p:nvPr/>
        </p:nvSpPr>
        <p:spPr>
          <a:xfrm>
            <a:off x="65452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3" name="Google Shape;1683;p62"/>
          <p:cNvSpPr txBox="1"/>
          <p:nvPr/>
        </p:nvSpPr>
        <p:spPr>
          <a:xfrm>
            <a:off x="4868863" y="294957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84" name="Google Shape;1684;p62"/>
          <p:cNvSpPr txBox="1"/>
          <p:nvPr/>
        </p:nvSpPr>
        <p:spPr>
          <a:xfrm>
            <a:off x="5478463" y="296545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85" name="Google Shape;1685;p62"/>
          <p:cNvSpPr txBox="1"/>
          <p:nvPr/>
        </p:nvSpPr>
        <p:spPr>
          <a:xfrm>
            <a:off x="60960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86" name="Google Shape;1686;p62"/>
          <p:cNvSpPr txBox="1"/>
          <p:nvPr/>
        </p:nvSpPr>
        <p:spPr>
          <a:xfrm>
            <a:off x="67056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7" name="Google Shape;1687;p62"/>
          <p:cNvSpPr txBox="1"/>
          <p:nvPr/>
        </p:nvSpPr>
        <p:spPr>
          <a:xfrm>
            <a:off x="4411663" y="33909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88" name="Google Shape;1688;p62"/>
          <p:cNvSpPr txBox="1"/>
          <p:nvPr/>
        </p:nvSpPr>
        <p:spPr>
          <a:xfrm>
            <a:off x="4411663" y="39243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89" name="Google Shape;1689;p62"/>
          <p:cNvSpPr txBox="1"/>
          <p:nvPr/>
        </p:nvSpPr>
        <p:spPr>
          <a:xfrm>
            <a:off x="4411663" y="44577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90" name="Google Shape;1690;p62"/>
          <p:cNvSpPr txBox="1"/>
          <p:nvPr/>
        </p:nvSpPr>
        <p:spPr>
          <a:xfrm>
            <a:off x="4411663" y="49911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91" name="Google Shape;1691;p62"/>
          <p:cNvSpPr/>
          <p:nvPr/>
        </p:nvSpPr>
        <p:spPr>
          <a:xfrm>
            <a:off x="4713288" y="3270250"/>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2" name="Google Shape;1692;p62"/>
          <p:cNvSpPr/>
          <p:nvPr/>
        </p:nvSpPr>
        <p:spPr>
          <a:xfrm>
            <a:off x="59324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3" name="Google Shape;1693;p62"/>
          <p:cNvSpPr/>
          <p:nvPr/>
        </p:nvSpPr>
        <p:spPr>
          <a:xfrm>
            <a:off x="65420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4" name="Google Shape;1694;p62"/>
          <p:cNvSpPr txBox="1"/>
          <p:nvPr/>
        </p:nvSpPr>
        <p:spPr>
          <a:xfrm>
            <a:off x="5152421" y="6301373"/>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95" name="Google Shape;1695;p62"/>
          <p:cNvSpPr/>
          <p:nvPr/>
        </p:nvSpPr>
        <p:spPr>
          <a:xfrm>
            <a:off x="3878263" y="2676525"/>
            <a:ext cx="36449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6" name="Google Shape;1696;p62"/>
          <p:cNvSpPr txBox="1"/>
          <p:nvPr/>
        </p:nvSpPr>
        <p:spPr>
          <a:xfrm>
            <a:off x="3759200" y="2355850"/>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97" name="Google Shape;1697;p62"/>
          <p:cNvSpPr txBox="1"/>
          <p:nvPr/>
        </p:nvSpPr>
        <p:spPr>
          <a:xfrm>
            <a:off x="2778125" y="3086100"/>
            <a:ext cx="10398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CAS = 1</a:t>
            </a:r>
            <a:endParaRPr b="0" i="0" sz="1400" u="none" cap="none" strike="noStrike">
              <a:solidFill>
                <a:srgbClr val="000000"/>
              </a:solidFill>
              <a:latin typeface="Arial"/>
              <a:ea typeface="Arial"/>
              <a:cs typeface="Arial"/>
              <a:sym typeface="Arial"/>
            </a:endParaRPr>
          </a:p>
        </p:txBody>
      </p:sp>
      <p:cxnSp>
        <p:nvCxnSpPr>
          <p:cNvPr id="1698" name="Google Shape;1698;p62"/>
          <p:cNvCxnSpPr/>
          <p:nvPr/>
        </p:nvCxnSpPr>
        <p:spPr>
          <a:xfrm flipH="1" rot="10800000">
            <a:off x="2697163" y="3635375"/>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99" name="Google Shape;1699;p62"/>
          <p:cNvSpPr txBox="1"/>
          <p:nvPr/>
        </p:nvSpPr>
        <p:spPr>
          <a:xfrm>
            <a:off x="2971800" y="36957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700" name="Google Shape;1700;p62"/>
          <p:cNvCxnSpPr/>
          <p:nvPr/>
        </p:nvCxnSpPr>
        <p:spPr>
          <a:xfrm>
            <a:off x="2697163" y="5403850"/>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701" name="Google Shape;1701;p62"/>
          <p:cNvSpPr txBox="1"/>
          <p:nvPr/>
        </p:nvSpPr>
        <p:spPr>
          <a:xfrm>
            <a:off x="2940050" y="54483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702" name="Google Shape;1702;p62"/>
          <p:cNvSpPr txBox="1"/>
          <p:nvPr/>
        </p:nvSpPr>
        <p:spPr>
          <a:xfrm>
            <a:off x="3148013" y="3316288"/>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703" name="Google Shape;1703;p62"/>
          <p:cNvSpPr txBox="1"/>
          <p:nvPr/>
        </p:nvSpPr>
        <p:spPr>
          <a:xfrm>
            <a:off x="3154363" y="5099050"/>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704" name="Google Shape;1704;p62"/>
          <p:cNvSpPr/>
          <p:nvPr/>
        </p:nvSpPr>
        <p:spPr>
          <a:xfrm>
            <a:off x="1554163" y="2965450"/>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705" name="Google Shape;1705;p62"/>
          <p:cNvSpPr/>
          <p:nvPr/>
        </p:nvSpPr>
        <p:spPr>
          <a:xfrm>
            <a:off x="47132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6" name="Google Shape;1706;p62"/>
          <p:cNvSpPr/>
          <p:nvPr/>
        </p:nvSpPr>
        <p:spPr>
          <a:xfrm>
            <a:off x="5322888" y="568960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7" name="Google Shape;1707;p62"/>
          <p:cNvSpPr/>
          <p:nvPr/>
        </p:nvSpPr>
        <p:spPr>
          <a:xfrm>
            <a:off x="5311775" y="5708650"/>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8" name="Google Shape;1708;p62"/>
          <p:cNvSpPr/>
          <p:nvPr/>
        </p:nvSpPr>
        <p:spPr>
          <a:xfrm>
            <a:off x="4703763" y="5697538"/>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9" name="Google Shape;1709;p62"/>
          <p:cNvSpPr/>
          <p:nvPr/>
        </p:nvSpPr>
        <p:spPr>
          <a:xfrm rot="6382932">
            <a:off x="4505326" y="4778375"/>
            <a:ext cx="304800" cy="1724025"/>
          </a:xfrm>
          <a:prstGeom prst="downArrow">
            <a:avLst>
              <a:gd fmla="val 58333" name="adj1"/>
              <a:gd fmla="val 10267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710" name="Google Shape;1710;p62"/>
          <p:cNvGrpSpPr/>
          <p:nvPr/>
        </p:nvGrpSpPr>
        <p:grpSpPr>
          <a:xfrm>
            <a:off x="2852738" y="5748341"/>
            <a:ext cx="923925" cy="1020763"/>
            <a:chOff x="1797" y="3621"/>
            <a:chExt cx="582" cy="643"/>
          </a:xfrm>
        </p:grpSpPr>
        <p:sp>
          <p:nvSpPr>
            <p:cNvPr id="1711" name="Google Shape;1711;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12" name="Google Shape;1712;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grpSp>
        <p:nvGrpSpPr>
          <p:cNvPr id="1713" name="Google Shape;1713;p62"/>
          <p:cNvGrpSpPr/>
          <p:nvPr/>
        </p:nvGrpSpPr>
        <p:grpSpPr>
          <a:xfrm>
            <a:off x="415925" y="3886200"/>
            <a:ext cx="1117600" cy="1603379"/>
            <a:chOff x="415925" y="3886200"/>
            <a:chExt cx="1117600" cy="1603379"/>
          </a:xfrm>
        </p:grpSpPr>
        <p:grpSp>
          <p:nvGrpSpPr>
            <p:cNvPr id="1714" name="Google Shape;1714;p62"/>
            <p:cNvGrpSpPr/>
            <p:nvPr/>
          </p:nvGrpSpPr>
          <p:grpSpPr>
            <a:xfrm>
              <a:off x="527050" y="4468816"/>
              <a:ext cx="923925" cy="1020763"/>
              <a:chOff x="1797" y="3621"/>
              <a:chExt cx="582" cy="643"/>
            </a:xfrm>
          </p:grpSpPr>
          <p:sp>
            <p:nvSpPr>
              <p:cNvPr id="1715" name="Google Shape;1715;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16" name="Google Shape;1716;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cxnSp>
          <p:nvCxnSpPr>
            <p:cNvPr id="1717" name="Google Shape;1717;p62"/>
            <p:cNvCxnSpPr/>
            <p:nvPr/>
          </p:nvCxnSpPr>
          <p:spPr>
            <a:xfrm rot="10800000">
              <a:off x="415925" y="4316413"/>
              <a:ext cx="1117600" cy="0"/>
            </a:xfrm>
            <a:prstGeom prst="straightConnector1">
              <a:avLst/>
            </a:prstGeom>
            <a:noFill/>
            <a:ln cap="flat" cmpd="sng" w="19050">
              <a:solidFill>
                <a:schemeClr val="dk2"/>
              </a:solidFill>
              <a:prstDash val="solid"/>
              <a:round/>
              <a:headEnd len="sm" w="sm" type="none"/>
              <a:tailEnd len="sm" w="sm" type="triangle"/>
            </a:ln>
          </p:spPr>
        </p:cxnSp>
        <p:sp>
          <p:nvSpPr>
            <p:cNvPr id="1718" name="Google Shape;1718;p62"/>
            <p:cNvSpPr txBox="1"/>
            <p:nvPr/>
          </p:nvSpPr>
          <p:spPr>
            <a:xfrm>
              <a:off x="535373" y="3886200"/>
              <a:ext cx="836227" cy="40011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To CPU</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6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Modules</a:t>
            </a:r>
            <a:endParaRPr/>
          </a:p>
        </p:txBody>
      </p:sp>
      <p:sp>
        <p:nvSpPr>
          <p:cNvPr id="1724" name="Google Shape;1724;p63"/>
          <p:cNvSpPr/>
          <p:nvPr/>
        </p:nvSpPr>
        <p:spPr>
          <a:xfrm>
            <a:off x="1549400" y="1327150"/>
            <a:ext cx="5062538" cy="2692400"/>
          </a:xfrm>
          <a:prstGeom prst="rect">
            <a:avLst/>
          </a:prstGeom>
          <a:solidFill>
            <a:schemeClr val="lt1"/>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5" name="Google Shape;1725;p63"/>
          <p:cNvSpPr/>
          <p:nvPr/>
        </p:nvSpPr>
        <p:spPr>
          <a:xfrm>
            <a:off x="2044700" y="4710113"/>
            <a:ext cx="4510088" cy="1279525"/>
          </a:xfrm>
          <a:prstGeom prst="rect">
            <a:avLst/>
          </a:prstGeom>
          <a:solidFill>
            <a:srgbClr val="FFFFFF"/>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6" name="Google Shape;1726;p63"/>
          <p:cNvSpPr/>
          <p:nvPr/>
        </p:nvSpPr>
        <p:spPr>
          <a:xfrm>
            <a:off x="5099050" y="2073275"/>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7" name="Google Shape;1727;p63"/>
          <p:cNvSpPr/>
          <p:nvPr/>
        </p:nvSpPr>
        <p:spPr>
          <a:xfrm>
            <a:off x="4611688" y="21955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8" name="Google Shape;1728;p63"/>
          <p:cNvSpPr/>
          <p:nvPr/>
        </p:nvSpPr>
        <p:spPr>
          <a:xfrm>
            <a:off x="4124325" y="23177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9" name="Google Shape;1729;p63"/>
          <p:cNvSpPr/>
          <p:nvPr/>
        </p:nvSpPr>
        <p:spPr>
          <a:xfrm>
            <a:off x="3636963" y="2438400"/>
            <a:ext cx="1096962" cy="976313"/>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0" name="Google Shape;1730;p63"/>
          <p:cNvSpPr/>
          <p:nvPr/>
        </p:nvSpPr>
        <p:spPr>
          <a:xfrm>
            <a:off x="3149600" y="2560638"/>
            <a:ext cx="1096963" cy="97631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1" name="Google Shape;1731;p63"/>
          <p:cNvSpPr/>
          <p:nvPr/>
        </p:nvSpPr>
        <p:spPr>
          <a:xfrm>
            <a:off x="2662238" y="2682875"/>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2" name="Google Shape;1732;p63"/>
          <p:cNvSpPr/>
          <p:nvPr/>
        </p:nvSpPr>
        <p:spPr>
          <a:xfrm>
            <a:off x="2173288" y="28051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3" name="Google Shape;1733;p63"/>
          <p:cNvSpPr/>
          <p:nvPr/>
        </p:nvSpPr>
        <p:spPr>
          <a:xfrm>
            <a:off x="1685925" y="29273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34" name="Google Shape;1734;p63"/>
          <p:cNvSpPr/>
          <p:nvPr/>
        </p:nvSpPr>
        <p:spPr>
          <a:xfrm>
            <a:off x="6743700" y="17129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5" name="Google Shape;1735;p63"/>
          <p:cNvSpPr txBox="1"/>
          <p:nvPr/>
        </p:nvSpPr>
        <p:spPr>
          <a:xfrm>
            <a:off x="6815138" y="1598613"/>
            <a:ext cx="156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supercell (i,j)</a:t>
            </a:r>
            <a:endParaRPr b="0" i="0" sz="1400" u="none" cap="none" strike="noStrike">
              <a:solidFill>
                <a:srgbClr val="000000"/>
              </a:solidFill>
              <a:latin typeface="Arial"/>
              <a:ea typeface="Arial"/>
              <a:cs typeface="Arial"/>
              <a:sym typeface="Arial"/>
            </a:endParaRPr>
          </a:p>
        </p:txBody>
      </p:sp>
      <p:sp>
        <p:nvSpPr>
          <p:cNvPr id="1736" name="Google Shape;1736;p63"/>
          <p:cNvSpPr txBox="1"/>
          <p:nvPr/>
        </p:nvSpPr>
        <p:spPr>
          <a:xfrm>
            <a:off x="6648450" y="2273300"/>
            <a:ext cx="20097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 MB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consisting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eight 8Mx8 DRAMs</a:t>
            </a:r>
            <a:endParaRPr b="1" i="0" sz="1600" u="none" cap="none" strike="noStrike">
              <a:solidFill>
                <a:schemeClr val="dk1"/>
              </a:solidFill>
              <a:latin typeface="Arial Narrow"/>
              <a:ea typeface="Arial Narrow"/>
              <a:cs typeface="Arial Narrow"/>
              <a:sym typeface="Arial Narrow"/>
            </a:endParaRPr>
          </a:p>
        </p:txBody>
      </p:sp>
      <p:grpSp>
        <p:nvGrpSpPr>
          <p:cNvPr id="1737" name="Google Shape;1737;p63"/>
          <p:cNvGrpSpPr/>
          <p:nvPr/>
        </p:nvGrpSpPr>
        <p:grpSpPr>
          <a:xfrm>
            <a:off x="1219200" y="1293813"/>
            <a:ext cx="4164013" cy="4035425"/>
            <a:chOff x="768" y="719"/>
            <a:chExt cx="2623" cy="2542"/>
          </a:xfrm>
        </p:grpSpPr>
        <p:cxnSp>
          <p:nvCxnSpPr>
            <p:cNvPr id="1738" name="Google Shape;1738;p63"/>
            <p:cNvCxnSpPr/>
            <p:nvPr/>
          </p:nvCxnSpPr>
          <p:spPr>
            <a:xfrm>
              <a:off x="768" y="913"/>
              <a:ext cx="2623" cy="0"/>
            </a:xfrm>
            <a:prstGeom prst="straightConnector1">
              <a:avLst/>
            </a:prstGeom>
            <a:noFill/>
            <a:ln cap="flat" cmpd="sng" w="38100">
              <a:solidFill>
                <a:srgbClr val="99CCFF"/>
              </a:solidFill>
              <a:prstDash val="solid"/>
              <a:round/>
              <a:headEnd len="sm" w="sm" type="none"/>
              <a:tailEnd len="sm" w="sm" type="none"/>
            </a:ln>
          </p:spPr>
        </p:cxnSp>
        <p:grpSp>
          <p:nvGrpSpPr>
            <p:cNvPr id="1739" name="Google Shape;1739;p63"/>
            <p:cNvGrpSpPr/>
            <p:nvPr/>
          </p:nvGrpSpPr>
          <p:grpSpPr>
            <a:xfrm>
              <a:off x="768" y="719"/>
              <a:ext cx="2610" cy="2542"/>
              <a:chOff x="768" y="719"/>
              <a:chExt cx="2610" cy="2542"/>
            </a:xfrm>
          </p:grpSpPr>
          <p:sp>
            <p:nvSpPr>
              <p:cNvPr id="1740" name="Google Shape;1740;p63"/>
              <p:cNvSpPr txBox="1"/>
              <p:nvPr/>
            </p:nvSpPr>
            <p:spPr>
              <a:xfrm>
                <a:off x="1433" y="719"/>
                <a:ext cx="1887" cy="2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 (row = i, col = j)</a:t>
                </a:r>
                <a:endParaRPr b="0" i="0" sz="1400" u="none" cap="none" strike="noStrike">
                  <a:solidFill>
                    <a:srgbClr val="000000"/>
                  </a:solidFill>
                  <a:latin typeface="Arial"/>
                  <a:ea typeface="Arial"/>
                  <a:cs typeface="Arial"/>
                  <a:sym typeface="Arial"/>
                </a:endParaRPr>
              </a:p>
            </p:txBody>
          </p:sp>
          <p:cxnSp>
            <p:nvCxnSpPr>
              <p:cNvPr id="1741" name="Google Shape;1741;p63"/>
              <p:cNvCxnSpPr/>
              <p:nvPr/>
            </p:nvCxnSpPr>
            <p:spPr>
              <a:xfrm>
                <a:off x="3378" y="913"/>
                <a:ext cx="0" cy="300"/>
              </a:xfrm>
              <a:prstGeom prst="straightConnector1">
                <a:avLst/>
              </a:prstGeom>
              <a:noFill/>
              <a:ln cap="flat" cmpd="sng" w="38100">
                <a:solidFill>
                  <a:srgbClr val="99CCFF"/>
                </a:solidFill>
                <a:prstDash val="solid"/>
                <a:round/>
                <a:headEnd len="sm" w="sm" type="none"/>
                <a:tailEnd len="med" w="med" type="triangle"/>
              </a:ln>
            </p:spPr>
          </p:cxnSp>
          <p:cxnSp>
            <p:nvCxnSpPr>
              <p:cNvPr id="1742" name="Google Shape;1742;p63"/>
              <p:cNvCxnSpPr/>
              <p:nvPr/>
            </p:nvCxnSpPr>
            <p:spPr>
              <a:xfrm>
                <a:off x="3033" y="913"/>
                <a:ext cx="0" cy="377"/>
              </a:xfrm>
              <a:prstGeom prst="straightConnector1">
                <a:avLst/>
              </a:prstGeom>
              <a:noFill/>
              <a:ln cap="flat" cmpd="sng" w="38100">
                <a:solidFill>
                  <a:srgbClr val="99CCFF"/>
                </a:solidFill>
                <a:prstDash val="solid"/>
                <a:round/>
                <a:headEnd len="sm" w="sm" type="none"/>
                <a:tailEnd len="med" w="med" type="triangle"/>
              </a:ln>
            </p:spPr>
          </p:cxnSp>
          <p:cxnSp>
            <p:nvCxnSpPr>
              <p:cNvPr id="1743" name="Google Shape;1743;p63"/>
              <p:cNvCxnSpPr/>
              <p:nvPr/>
            </p:nvCxnSpPr>
            <p:spPr>
              <a:xfrm>
                <a:off x="2726" y="913"/>
                <a:ext cx="0" cy="460"/>
              </a:xfrm>
              <a:prstGeom prst="straightConnector1">
                <a:avLst/>
              </a:prstGeom>
              <a:noFill/>
              <a:ln cap="flat" cmpd="sng" w="38100">
                <a:solidFill>
                  <a:srgbClr val="99CCFF"/>
                </a:solidFill>
                <a:prstDash val="solid"/>
                <a:round/>
                <a:headEnd len="sm" w="sm" type="none"/>
                <a:tailEnd len="med" w="med" type="triangle"/>
              </a:ln>
            </p:spPr>
          </p:cxnSp>
          <p:cxnSp>
            <p:nvCxnSpPr>
              <p:cNvPr id="1744" name="Google Shape;1744;p63"/>
              <p:cNvCxnSpPr/>
              <p:nvPr/>
            </p:nvCxnSpPr>
            <p:spPr>
              <a:xfrm>
                <a:off x="2419" y="913"/>
                <a:ext cx="0" cy="537"/>
              </a:xfrm>
              <a:prstGeom prst="straightConnector1">
                <a:avLst/>
              </a:prstGeom>
              <a:noFill/>
              <a:ln cap="flat" cmpd="sng" w="38100">
                <a:solidFill>
                  <a:srgbClr val="99CCFF"/>
                </a:solidFill>
                <a:prstDash val="solid"/>
                <a:round/>
                <a:headEnd len="sm" w="sm" type="none"/>
                <a:tailEnd len="med" w="med" type="triangle"/>
              </a:ln>
            </p:spPr>
          </p:cxnSp>
          <p:cxnSp>
            <p:nvCxnSpPr>
              <p:cNvPr id="1745" name="Google Shape;1745;p63"/>
              <p:cNvCxnSpPr/>
              <p:nvPr/>
            </p:nvCxnSpPr>
            <p:spPr>
              <a:xfrm>
                <a:off x="2112" y="913"/>
                <a:ext cx="0" cy="614"/>
              </a:xfrm>
              <a:prstGeom prst="straightConnector1">
                <a:avLst/>
              </a:prstGeom>
              <a:noFill/>
              <a:ln cap="flat" cmpd="sng" w="38100">
                <a:solidFill>
                  <a:srgbClr val="99CCFF"/>
                </a:solidFill>
                <a:prstDash val="solid"/>
                <a:round/>
                <a:headEnd len="sm" w="sm" type="none"/>
                <a:tailEnd len="med" w="med" type="triangle"/>
              </a:ln>
            </p:spPr>
          </p:cxnSp>
          <p:cxnSp>
            <p:nvCxnSpPr>
              <p:cNvPr id="1746" name="Google Shape;1746;p63"/>
              <p:cNvCxnSpPr/>
              <p:nvPr/>
            </p:nvCxnSpPr>
            <p:spPr>
              <a:xfrm>
                <a:off x="1766" y="913"/>
                <a:ext cx="0" cy="691"/>
              </a:xfrm>
              <a:prstGeom prst="straightConnector1">
                <a:avLst/>
              </a:prstGeom>
              <a:noFill/>
              <a:ln cap="flat" cmpd="sng" w="38100">
                <a:solidFill>
                  <a:srgbClr val="99CCFF"/>
                </a:solidFill>
                <a:prstDash val="solid"/>
                <a:round/>
                <a:headEnd len="sm" w="sm" type="none"/>
                <a:tailEnd len="med" w="med" type="triangle"/>
              </a:ln>
            </p:spPr>
          </p:cxnSp>
          <p:cxnSp>
            <p:nvCxnSpPr>
              <p:cNvPr id="1747" name="Google Shape;1747;p63"/>
              <p:cNvCxnSpPr/>
              <p:nvPr/>
            </p:nvCxnSpPr>
            <p:spPr>
              <a:xfrm>
                <a:off x="1497" y="913"/>
                <a:ext cx="0" cy="767"/>
              </a:xfrm>
              <a:prstGeom prst="straightConnector1">
                <a:avLst/>
              </a:prstGeom>
              <a:noFill/>
              <a:ln cap="flat" cmpd="sng" w="38100">
                <a:solidFill>
                  <a:srgbClr val="99CCFF"/>
                </a:solidFill>
                <a:prstDash val="solid"/>
                <a:round/>
                <a:headEnd len="sm" w="sm" type="none"/>
                <a:tailEnd len="med" w="med" type="triangle"/>
              </a:ln>
            </p:spPr>
          </p:cxnSp>
          <p:cxnSp>
            <p:nvCxnSpPr>
              <p:cNvPr id="1748" name="Google Shape;1748;p63"/>
              <p:cNvCxnSpPr/>
              <p:nvPr/>
            </p:nvCxnSpPr>
            <p:spPr>
              <a:xfrm>
                <a:off x="1190" y="913"/>
                <a:ext cx="0" cy="844"/>
              </a:xfrm>
              <a:prstGeom prst="straightConnector1">
                <a:avLst/>
              </a:prstGeom>
              <a:noFill/>
              <a:ln cap="flat" cmpd="sng" w="38100">
                <a:solidFill>
                  <a:srgbClr val="99CCFF"/>
                </a:solidFill>
                <a:prstDash val="solid"/>
                <a:round/>
                <a:headEnd len="sm" w="sm" type="none"/>
                <a:tailEnd len="med" w="med" type="triangle"/>
              </a:ln>
            </p:spPr>
          </p:cxnSp>
          <p:cxnSp>
            <p:nvCxnSpPr>
              <p:cNvPr id="1749" name="Google Shape;1749;p63"/>
              <p:cNvCxnSpPr/>
              <p:nvPr/>
            </p:nvCxnSpPr>
            <p:spPr>
              <a:xfrm rot="10800000">
                <a:off x="768" y="3255"/>
                <a:ext cx="518" cy="6"/>
              </a:xfrm>
              <a:prstGeom prst="straightConnector1">
                <a:avLst/>
              </a:prstGeom>
              <a:noFill/>
              <a:ln cap="flat" cmpd="sng" w="38100">
                <a:solidFill>
                  <a:srgbClr val="99CCFF"/>
                </a:solidFill>
                <a:prstDash val="solid"/>
                <a:round/>
                <a:headEnd len="sm" w="sm" type="none"/>
                <a:tailEnd len="sm" w="sm" type="none"/>
              </a:ln>
            </p:spPr>
          </p:cxnSp>
          <p:cxnSp>
            <p:nvCxnSpPr>
              <p:cNvPr id="1750" name="Google Shape;1750;p63"/>
              <p:cNvCxnSpPr/>
              <p:nvPr/>
            </p:nvCxnSpPr>
            <p:spPr>
              <a:xfrm rot="10800000">
                <a:off x="768" y="913"/>
                <a:ext cx="0" cy="2342"/>
              </a:xfrm>
              <a:prstGeom prst="straightConnector1">
                <a:avLst/>
              </a:prstGeom>
              <a:noFill/>
              <a:ln cap="flat" cmpd="sng" w="38100">
                <a:solidFill>
                  <a:srgbClr val="99CCFF"/>
                </a:solidFill>
                <a:prstDash val="solid"/>
                <a:round/>
                <a:headEnd len="sm" w="sm" type="none"/>
                <a:tailEnd len="sm" w="sm" type="none"/>
              </a:ln>
            </p:spPr>
          </p:cxnSp>
        </p:grpSp>
      </p:grpSp>
      <p:sp>
        <p:nvSpPr>
          <p:cNvPr id="1751" name="Google Shape;1751;p63"/>
          <p:cNvSpPr txBox="1"/>
          <p:nvPr/>
        </p:nvSpPr>
        <p:spPr>
          <a:xfrm>
            <a:off x="6578600" y="4994275"/>
            <a:ext cx="1122363" cy="5810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752" name="Google Shape;1752;p63"/>
          <p:cNvSpPr/>
          <p:nvPr/>
        </p:nvSpPr>
        <p:spPr>
          <a:xfrm>
            <a:off x="3078163" y="3221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3" name="Google Shape;1753;p63"/>
          <p:cNvSpPr/>
          <p:nvPr/>
        </p:nvSpPr>
        <p:spPr>
          <a:xfrm>
            <a:off x="2611438" y="33385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4" name="Google Shape;1754;p63"/>
          <p:cNvSpPr/>
          <p:nvPr/>
        </p:nvSpPr>
        <p:spPr>
          <a:xfrm>
            <a:off x="3565525" y="3094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5" name="Google Shape;1755;p63"/>
          <p:cNvSpPr/>
          <p:nvPr/>
        </p:nvSpPr>
        <p:spPr>
          <a:xfrm>
            <a:off x="4057650" y="2967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6" name="Google Shape;1756;p63"/>
          <p:cNvSpPr/>
          <p:nvPr/>
        </p:nvSpPr>
        <p:spPr>
          <a:xfrm>
            <a:off x="4560888" y="2835275"/>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7" name="Google Shape;1757;p63"/>
          <p:cNvSpPr/>
          <p:nvPr/>
        </p:nvSpPr>
        <p:spPr>
          <a:xfrm>
            <a:off x="5038725" y="2724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8" name="Google Shape;1758;p63"/>
          <p:cNvSpPr/>
          <p:nvPr/>
        </p:nvSpPr>
        <p:spPr>
          <a:xfrm>
            <a:off x="5526088" y="2590800"/>
            <a:ext cx="101600" cy="112713"/>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9" name="Google Shape;1759;p63"/>
          <p:cNvSpPr/>
          <p:nvPr/>
        </p:nvSpPr>
        <p:spPr>
          <a:xfrm>
            <a:off x="6003925" y="2470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60" name="Google Shape;1760;p63"/>
          <p:cNvSpPr txBox="1"/>
          <p:nvPr/>
        </p:nvSpPr>
        <p:spPr>
          <a:xfrm>
            <a:off x="2209800" y="289560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7</a:t>
            </a:r>
            <a:endParaRPr b="0" i="0" sz="1400" u="none" cap="none" strike="noStrike">
              <a:solidFill>
                <a:srgbClr val="000000"/>
              </a:solidFill>
              <a:latin typeface="Arial"/>
              <a:ea typeface="Arial"/>
              <a:cs typeface="Arial"/>
              <a:sym typeface="Arial"/>
            </a:endParaRPr>
          </a:p>
        </p:txBody>
      </p:sp>
      <p:sp>
        <p:nvSpPr>
          <p:cNvPr id="1761" name="Google Shape;1761;p63"/>
          <p:cNvSpPr txBox="1"/>
          <p:nvPr/>
        </p:nvSpPr>
        <p:spPr>
          <a:xfrm>
            <a:off x="5638800" y="202439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0</a:t>
            </a:r>
            <a:endParaRPr b="0" i="0" sz="1400" u="none" cap="none" strike="noStrike">
              <a:solidFill>
                <a:srgbClr val="000000"/>
              </a:solidFill>
              <a:latin typeface="Arial"/>
              <a:ea typeface="Arial"/>
              <a:cs typeface="Arial"/>
              <a:sym typeface="Arial"/>
            </a:endParaRPr>
          </a:p>
        </p:txBody>
      </p:sp>
      <p:grpSp>
        <p:nvGrpSpPr>
          <p:cNvPr id="1762" name="Google Shape;1762;p63"/>
          <p:cNvGrpSpPr/>
          <p:nvPr/>
        </p:nvGrpSpPr>
        <p:grpSpPr>
          <a:xfrm>
            <a:off x="2330450" y="2576513"/>
            <a:ext cx="4144963" cy="3154362"/>
            <a:chOff x="1468" y="1527"/>
            <a:chExt cx="2611" cy="1987"/>
          </a:xfrm>
        </p:grpSpPr>
        <p:grpSp>
          <p:nvGrpSpPr>
            <p:cNvPr id="1763" name="Google Shape;1763;p63"/>
            <p:cNvGrpSpPr/>
            <p:nvPr/>
          </p:nvGrpSpPr>
          <p:grpSpPr>
            <a:xfrm>
              <a:off x="1468" y="3023"/>
              <a:ext cx="2581" cy="491"/>
              <a:chOff x="1468" y="3023"/>
              <a:chExt cx="2581" cy="491"/>
            </a:xfrm>
          </p:grpSpPr>
          <p:sp>
            <p:nvSpPr>
              <p:cNvPr id="1764" name="Google Shape;1764;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765" name="Google Shape;1765;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766" name="Google Shape;1766;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767" name="Google Shape;1767;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768" name="Google Shape;1768;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769" name="Google Shape;1769;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770" name="Google Shape;1770;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771" name="Google Shape;1771;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772" name="Google Shape;1772;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773" name="Google Shape;1773;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774" name="Google Shape;1774;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775" name="Google Shape;1775;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776" name="Google Shape;1776;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777" name="Google Shape;1777;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778" name="Google Shape;1778;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779" name="Google Shape;1779;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780" name="Google Shape;1780;p63"/>
              <p:cNvGrpSpPr/>
              <p:nvPr/>
            </p:nvGrpSpPr>
            <p:grpSpPr>
              <a:xfrm>
                <a:off x="1536" y="3153"/>
                <a:ext cx="2446" cy="361"/>
                <a:chOff x="1536" y="3153"/>
                <a:chExt cx="2446" cy="361"/>
              </a:xfrm>
            </p:grpSpPr>
            <p:grpSp>
              <p:nvGrpSpPr>
                <p:cNvPr id="1781" name="Google Shape;1781;p63"/>
                <p:cNvGrpSpPr/>
                <p:nvPr/>
              </p:nvGrpSpPr>
              <p:grpSpPr>
                <a:xfrm>
                  <a:off x="1536" y="3153"/>
                  <a:ext cx="2446" cy="154"/>
                  <a:chOff x="1536" y="3153"/>
                  <a:chExt cx="2446" cy="154"/>
                </a:xfrm>
              </p:grpSpPr>
              <p:sp>
                <p:nvSpPr>
                  <p:cNvPr id="1782" name="Google Shape;1782;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3" name="Google Shape;1783;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4" name="Google Shape;1784;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5" name="Google Shape;1785;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6" name="Google Shape;1786;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7" name="Google Shape;1787;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8" name="Google Shape;1788;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9" name="Google Shape;1789;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790" name="Google Shape;1790;p63"/>
                <p:cNvSpPr txBox="1"/>
                <p:nvPr/>
              </p:nvSpPr>
              <p:spPr>
                <a:xfrm>
                  <a:off x="1733" y="3301"/>
                  <a:ext cx="1958" cy="21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 main memory address </a:t>
                  </a: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grpSp>
        </p:grpSp>
        <p:grpSp>
          <p:nvGrpSpPr>
            <p:cNvPr id="1791" name="Google Shape;1791;p63"/>
            <p:cNvGrpSpPr/>
            <p:nvPr/>
          </p:nvGrpSpPr>
          <p:grpSpPr>
            <a:xfrm>
              <a:off x="1651" y="1527"/>
              <a:ext cx="2428" cy="1497"/>
              <a:chOff x="1651" y="1527"/>
              <a:chExt cx="2428" cy="1497"/>
            </a:xfrm>
          </p:grpSpPr>
          <p:grpSp>
            <p:nvGrpSpPr>
              <p:cNvPr id="1792" name="Google Shape;1792;p63"/>
              <p:cNvGrpSpPr/>
              <p:nvPr/>
            </p:nvGrpSpPr>
            <p:grpSpPr>
              <a:xfrm>
                <a:off x="1677" y="1527"/>
                <a:ext cx="2137" cy="1497"/>
                <a:chOff x="1677" y="1527"/>
                <a:chExt cx="2137" cy="1497"/>
              </a:xfrm>
            </p:grpSpPr>
            <p:cxnSp>
              <p:nvCxnSpPr>
                <p:cNvPr id="1793" name="Google Shape;1793;p63"/>
                <p:cNvCxnSpPr/>
                <p:nvPr/>
              </p:nvCxnSpPr>
              <p:spPr>
                <a:xfrm>
                  <a:off x="3814" y="1527"/>
                  <a:ext cx="0" cy="1497"/>
                </a:xfrm>
                <a:prstGeom prst="straightConnector1">
                  <a:avLst/>
                </a:prstGeom>
                <a:noFill/>
                <a:ln cap="flat" cmpd="sng" w="38100">
                  <a:solidFill>
                    <a:srgbClr val="99CCFF"/>
                  </a:solidFill>
                  <a:prstDash val="solid"/>
                  <a:round/>
                  <a:headEnd len="sm" w="sm" type="none"/>
                  <a:tailEnd len="med" w="med" type="triangle"/>
                </a:ln>
              </p:spPr>
            </p:cxnSp>
            <p:cxnSp>
              <p:nvCxnSpPr>
                <p:cNvPr id="1794" name="Google Shape;1794;p63"/>
                <p:cNvCxnSpPr/>
                <p:nvPr/>
              </p:nvCxnSpPr>
              <p:spPr>
                <a:xfrm>
                  <a:off x="3513" y="1604"/>
                  <a:ext cx="0" cy="1414"/>
                </a:xfrm>
                <a:prstGeom prst="straightConnector1">
                  <a:avLst/>
                </a:prstGeom>
                <a:noFill/>
                <a:ln cap="flat" cmpd="sng" w="38100">
                  <a:solidFill>
                    <a:srgbClr val="99CCFF"/>
                  </a:solidFill>
                  <a:prstDash val="solid"/>
                  <a:round/>
                  <a:headEnd len="sm" w="sm" type="none"/>
                  <a:tailEnd len="med" w="med" type="triangle"/>
                </a:ln>
              </p:spPr>
            </p:cxnSp>
            <p:cxnSp>
              <p:nvCxnSpPr>
                <p:cNvPr id="1795" name="Google Shape;1795;p63"/>
                <p:cNvCxnSpPr/>
                <p:nvPr/>
              </p:nvCxnSpPr>
              <p:spPr>
                <a:xfrm>
                  <a:off x="3206" y="1680"/>
                  <a:ext cx="0" cy="1344"/>
                </a:xfrm>
                <a:prstGeom prst="straightConnector1">
                  <a:avLst/>
                </a:prstGeom>
                <a:noFill/>
                <a:ln cap="flat" cmpd="sng" w="38100">
                  <a:solidFill>
                    <a:srgbClr val="99CCFF"/>
                  </a:solidFill>
                  <a:prstDash val="solid"/>
                  <a:round/>
                  <a:headEnd len="sm" w="sm" type="none"/>
                  <a:tailEnd len="med" w="med" type="triangle"/>
                </a:ln>
              </p:spPr>
            </p:cxnSp>
            <p:cxnSp>
              <p:nvCxnSpPr>
                <p:cNvPr id="1796" name="Google Shape;1796;p63"/>
                <p:cNvCxnSpPr/>
                <p:nvPr/>
              </p:nvCxnSpPr>
              <p:spPr>
                <a:xfrm>
                  <a:off x="2905" y="1757"/>
                  <a:ext cx="0" cy="1261"/>
                </a:xfrm>
                <a:prstGeom prst="straightConnector1">
                  <a:avLst/>
                </a:prstGeom>
                <a:noFill/>
                <a:ln cap="flat" cmpd="sng" w="38100">
                  <a:solidFill>
                    <a:srgbClr val="99CCFF"/>
                  </a:solidFill>
                  <a:prstDash val="solid"/>
                  <a:round/>
                  <a:headEnd len="sm" w="sm" type="none"/>
                  <a:tailEnd len="med" w="med" type="triangle"/>
                </a:ln>
              </p:spPr>
            </p:cxnSp>
            <p:cxnSp>
              <p:nvCxnSpPr>
                <p:cNvPr id="1797" name="Google Shape;1797;p63"/>
                <p:cNvCxnSpPr/>
                <p:nvPr/>
              </p:nvCxnSpPr>
              <p:spPr>
                <a:xfrm>
                  <a:off x="2592" y="1834"/>
                  <a:ext cx="0" cy="1190"/>
                </a:xfrm>
                <a:prstGeom prst="straightConnector1">
                  <a:avLst/>
                </a:prstGeom>
                <a:noFill/>
                <a:ln cap="flat" cmpd="sng" w="38100">
                  <a:solidFill>
                    <a:srgbClr val="99CCFF"/>
                  </a:solidFill>
                  <a:prstDash val="solid"/>
                  <a:round/>
                  <a:headEnd len="sm" w="sm" type="none"/>
                  <a:tailEnd len="med" w="med" type="triangle"/>
                </a:ln>
              </p:spPr>
            </p:cxnSp>
            <p:cxnSp>
              <p:nvCxnSpPr>
                <p:cNvPr id="1798" name="Google Shape;1798;p63"/>
                <p:cNvCxnSpPr/>
                <p:nvPr/>
              </p:nvCxnSpPr>
              <p:spPr>
                <a:xfrm>
                  <a:off x="2278" y="1911"/>
                  <a:ext cx="0" cy="1113"/>
                </a:xfrm>
                <a:prstGeom prst="straightConnector1">
                  <a:avLst/>
                </a:prstGeom>
                <a:noFill/>
                <a:ln cap="flat" cmpd="sng" w="38100">
                  <a:solidFill>
                    <a:srgbClr val="99CCFF"/>
                  </a:solidFill>
                  <a:prstDash val="solid"/>
                  <a:round/>
                  <a:headEnd len="sm" w="sm" type="none"/>
                  <a:tailEnd len="med" w="med" type="triangle"/>
                </a:ln>
              </p:spPr>
            </p:cxnSp>
            <p:cxnSp>
              <p:nvCxnSpPr>
                <p:cNvPr id="1799" name="Google Shape;1799;p63"/>
                <p:cNvCxnSpPr/>
                <p:nvPr/>
              </p:nvCxnSpPr>
              <p:spPr>
                <a:xfrm>
                  <a:off x="1971" y="1988"/>
                  <a:ext cx="0" cy="1036"/>
                </a:xfrm>
                <a:prstGeom prst="straightConnector1">
                  <a:avLst/>
                </a:prstGeom>
                <a:noFill/>
                <a:ln cap="flat" cmpd="sng" w="38100">
                  <a:solidFill>
                    <a:srgbClr val="99CCFF"/>
                  </a:solidFill>
                  <a:prstDash val="solid"/>
                  <a:round/>
                  <a:headEnd len="sm" w="sm" type="none"/>
                  <a:tailEnd len="med" w="med" type="triangle"/>
                </a:ln>
              </p:spPr>
            </p:cxnSp>
            <p:cxnSp>
              <p:nvCxnSpPr>
                <p:cNvPr id="1800" name="Google Shape;1800;p63"/>
                <p:cNvCxnSpPr/>
                <p:nvPr/>
              </p:nvCxnSpPr>
              <p:spPr>
                <a:xfrm>
                  <a:off x="1677" y="2064"/>
                  <a:ext cx="0" cy="954"/>
                </a:xfrm>
                <a:prstGeom prst="straightConnector1">
                  <a:avLst/>
                </a:prstGeom>
                <a:noFill/>
                <a:ln cap="flat" cmpd="sng" w="38100">
                  <a:solidFill>
                    <a:srgbClr val="99CCFF"/>
                  </a:solidFill>
                  <a:prstDash val="solid"/>
                  <a:round/>
                  <a:headEnd len="sm" w="sm" type="none"/>
                  <a:tailEnd len="med" w="med" type="triangle"/>
                </a:ln>
              </p:spPr>
            </p:cxnSp>
          </p:grpSp>
          <p:sp>
            <p:nvSpPr>
              <p:cNvPr id="1801" name="Google Shape;1801;p63"/>
              <p:cNvSpPr txBox="1"/>
              <p:nvPr/>
            </p:nvSpPr>
            <p:spPr>
              <a:xfrm>
                <a:off x="3792" y="2497"/>
                <a:ext cx="28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0-7</a:t>
                </a:r>
                <a:endParaRPr b="0" i="0" sz="1400" u="none" cap="none" strike="noStrike">
                  <a:solidFill>
                    <a:srgbClr val="000000"/>
                  </a:solidFill>
                  <a:latin typeface="Arial"/>
                  <a:ea typeface="Arial"/>
                  <a:cs typeface="Arial"/>
                  <a:sym typeface="Arial"/>
                </a:endParaRPr>
              </a:p>
            </p:txBody>
          </p:sp>
          <p:sp>
            <p:nvSpPr>
              <p:cNvPr id="1802" name="Google Shape;1802;p63"/>
              <p:cNvSpPr txBox="1"/>
              <p:nvPr/>
            </p:nvSpPr>
            <p:spPr>
              <a:xfrm>
                <a:off x="3494" y="2497"/>
                <a:ext cx="30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8-15</a:t>
                </a:r>
                <a:endParaRPr b="0" i="0" sz="1400" u="none" cap="none" strike="noStrike">
                  <a:solidFill>
                    <a:srgbClr val="000000"/>
                  </a:solidFill>
                  <a:latin typeface="Arial"/>
                  <a:ea typeface="Arial"/>
                  <a:cs typeface="Arial"/>
                  <a:sym typeface="Arial"/>
                </a:endParaRPr>
              </a:p>
            </p:txBody>
          </p:sp>
          <p:sp>
            <p:nvSpPr>
              <p:cNvPr id="1803" name="Google Shape;1803;p63"/>
              <p:cNvSpPr txBox="1"/>
              <p:nvPr/>
            </p:nvSpPr>
            <p:spPr>
              <a:xfrm>
                <a:off x="3186"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16-23</a:t>
                </a:r>
                <a:endParaRPr b="0" i="0" sz="1400" u="none" cap="none" strike="noStrike">
                  <a:solidFill>
                    <a:srgbClr val="000000"/>
                  </a:solidFill>
                  <a:latin typeface="Arial"/>
                  <a:ea typeface="Arial"/>
                  <a:cs typeface="Arial"/>
                  <a:sym typeface="Arial"/>
                </a:endParaRPr>
              </a:p>
            </p:txBody>
          </p:sp>
          <p:sp>
            <p:nvSpPr>
              <p:cNvPr id="1804" name="Google Shape;1804;p63"/>
              <p:cNvSpPr txBox="1"/>
              <p:nvPr/>
            </p:nvSpPr>
            <p:spPr>
              <a:xfrm>
                <a:off x="2879"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24-31</a:t>
                </a:r>
                <a:endParaRPr b="0" i="0" sz="1400" u="none" cap="none" strike="noStrike">
                  <a:solidFill>
                    <a:srgbClr val="000000"/>
                  </a:solidFill>
                  <a:latin typeface="Arial"/>
                  <a:ea typeface="Arial"/>
                  <a:cs typeface="Arial"/>
                  <a:sym typeface="Arial"/>
                </a:endParaRPr>
              </a:p>
            </p:txBody>
          </p:sp>
          <p:sp>
            <p:nvSpPr>
              <p:cNvPr id="1805" name="Google Shape;1805;p63"/>
              <p:cNvSpPr txBox="1"/>
              <p:nvPr/>
            </p:nvSpPr>
            <p:spPr>
              <a:xfrm>
                <a:off x="2572"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32-39</a:t>
                </a:r>
                <a:endParaRPr b="0" i="0" sz="1400" u="none" cap="none" strike="noStrike">
                  <a:solidFill>
                    <a:srgbClr val="000000"/>
                  </a:solidFill>
                  <a:latin typeface="Arial"/>
                  <a:ea typeface="Arial"/>
                  <a:cs typeface="Arial"/>
                  <a:sym typeface="Arial"/>
                </a:endParaRPr>
              </a:p>
            </p:txBody>
          </p:sp>
          <p:sp>
            <p:nvSpPr>
              <p:cNvPr id="1806" name="Google Shape;1806;p63"/>
              <p:cNvSpPr txBox="1"/>
              <p:nvPr/>
            </p:nvSpPr>
            <p:spPr>
              <a:xfrm>
                <a:off x="2245"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40-47</a:t>
                </a:r>
                <a:endParaRPr b="0" i="0" sz="1400" u="none" cap="none" strike="noStrike">
                  <a:solidFill>
                    <a:srgbClr val="000000"/>
                  </a:solidFill>
                  <a:latin typeface="Arial"/>
                  <a:ea typeface="Arial"/>
                  <a:cs typeface="Arial"/>
                  <a:sym typeface="Arial"/>
                </a:endParaRPr>
              </a:p>
            </p:txBody>
          </p:sp>
          <p:sp>
            <p:nvSpPr>
              <p:cNvPr id="1807" name="Google Shape;1807;p63"/>
              <p:cNvSpPr txBox="1"/>
              <p:nvPr/>
            </p:nvSpPr>
            <p:spPr>
              <a:xfrm>
                <a:off x="1938"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48-55</a:t>
                </a:r>
                <a:endParaRPr b="0" i="0" sz="1400" u="none" cap="none" strike="noStrike">
                  <a:solidFill>
                    <a:srgbClr val="000000"/>
                  </a:solidFill>
                  <a:latin typeface="Arial"/>
                  <a:ea typeface="Arial"/>
                  <a:cs typeface="Arial"/>
                  <a:sym typeface="Arial"/>
                </a:endParaRPr>
              </a:p>
            </p:txBody>
          </p:sp>
          <p:sp>
            <p:nvSpPr>
              <p:cNvPr id="1808" name="Google Shape;1808;p63"/>
              <p:cNvSpPr txBox="1"/>
              <p:nvPr/>
            </p:nvSpPr>
            <p:spPr>
              <a:xfrm>
                <a:off x="1651"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56-63</a:t>
                </a:r>
                <a:endParaRPr b="0" i="0" sz="1400" u="none" cap="none" strike="noStrike">
                  <a:solidFill>
                    <a:srgbClr val="000000"/>
                  </a:solidFill>
                  <a:latin typeface="Arial"/>
                  <a:ea typeface="Arial"/>
                  <a:cs typeface="Arial"/>
                  <a:sym typeface="Arial"/>
                </a:endParaRPr>
              </a:p>
            </p:txBody>
          </p:sp>
        </p:grpSp>
      </p:grpSp>
      <p:grpSp>
        <p:nvGrpSpPr>
          <p:cNvPr id="1809" name="Google Shape;1809;p63"/>
          <p:cNvGrpSpPr/>
          <p:nvPr/>
        </p:nvGrpSpPr>
        <p:grpSpPr>
          <a:xfrm>
            <a:off x="2330450" y="4951413"/>
            <a:ext cx="4097338" cy="1830387"/>
            <a:chOff x="1468" y="3023"/>
            <a:chExt cx="2581" cy="1153"/>
          </a:xfrm>
        </p:grpSpPr>
        <p:grpSp>
          <p:nvGrpSpPr>
            <p:cNvPr id="1810" name="Google Shape;1810;p63"/>
            <p:cNvGrpSpPr/>
            <p:nvPr/>
          </p:nvGrpSpPr>
          <p:grpSpPr>
            <a:xfrm>
              <a:off x="2476" y="3677"/>
              <a:ext cx="1158" cy="499"/>
              <a:chOff x="2476" y="3677"/>
              <a:chExt cx="1158" cy="499"/>
            </a:xfrm>
          </p:grpSpPr>
          <p:sp>
            <p:nvSpPr>
              <p:cNvPr id="1811" name="Google Shape;1811;p63"/>
              <p:cNvSpPr/>
              <p:nvPr/>
            </p:nvSpPr>
            <p:spPr>
              <a:xfrm>
                <a:off x="2476" y="3677"/>
                <a:ext cx="538" cy="499"/>
              </a:xfrm>
              <a:prstGeom prst="downArrow">
                <a:avLst>
                  <a:gd fmla="val 50000" name="adj1"/>
                  <a:gd fmla="val 25000" name="adj2"/>
                </a:avLst>
              </a:prstGeom>
              <a:solidFill>
                <a:srgbClr val="FF99CC"/>
              </a:solidFill>
              <a:ln cap="flat" cmpd="sng" w="12700">
                <a:solidFill>
                  <a:srgbClr val="000004"/>
                </a:solidFill>
                <a:prstDash val="solid"/>
                <a:miter lim="800000"/>
                <a:headEnd len="sm" w="sm" type="none"/>
                <a:tailEnd len="sm" w="sm" type="none"/>
              </a:ln>
              <a:effectLst>
                <a:outerShdw blurRad="63500" rotWithShape="0" algn="ctr" dir="2700000" dist="38099">
                  <a:srgbClr val="000004">
                    <a:alpha val="73725"/>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12" name="Google Shape;1812;p63"/>
              <p:cNvSpPr txBox="1"/>
              <p:nvPr/>
            </p:nvSpPr>
            <p:spPr>
              <a:xfrm>
                <a:off x="2952" y="3754"/>
                <a:ext cx="682" cy="21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a:t>
                </a:r>
                <a:endParaRPr b="1" i="0" sz="1600" u="none" cap="none" strike="noStrike">
                  <a:solidFill>
                    <a:schemeClr val="dk1"/>
                  </a:solidFill>
                  <a:latin typeface="Arial Narrow"/>
                  <a:ea typeface="Arial Narrow"/>
                  <a:cs typeface="Arial Narrow"/>
                  <a:sym typeface="Arial Narrow"/>
                </a:endParaRPr>
              </a:p>
            </p:txBody>
          </p:sp>
        </p:grpSp>
        <p:grpSp>
          <p:nvGrpSpPr>
            <p:cNvPr id="1813" name="Google Shape;1813;p63"/>
            <p:cNvGrpSpPr/>
            <p:nvPr/>
          </p:nvGrpSpPr>
          <p:grpSpPr>
            <a:xfrm>
              <a:off x="1468" y="3023"/>
              <a:ext cx="2581" cy="284"/>
              <a:chOff x="1468" y="3023"/>
              <a:chExt cx="2581" cy="284"/>
            </a:xfrm>
          </p:grpSpPr>
          <p:sp>
            <p:nvSpPr>
              <p:cNvPr id="1814" name="Google Shape;1814;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15" name="Google Shape;1815;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816" name="Google Shape;1816;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817" name="Google Shape;1817;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818" name="Google Shape;1818;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819" name="Google Shape;1819;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820" name="Google Shape;1820;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821" name="Google Shape;1821;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822" name="Google Shape;1822;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823" name="Google Shape;1823;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824" name="Google Shape;1824;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825" name="Google Shape;1825;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826" name="Google Shape;1826;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827" name="Google Shape;1827;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828" name="Google Shape;1828;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829" name="Google Shape;1829;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830" name="Google Shape;1830;p63"/>
              <p:cNvGrpSpPr/>
              <p:nvPr/>
            </p:nvGrpSpPr>
            <p:grpSpPr>
              <a:xfrm>
                <a:off x="1536" y="3153"/>
                <a:ext cx="2446" cy="154"/>
                <a:chOff x="1536" y="3153"/>
                <a:chExt cx="2446" cy="154"/>
              </a:xfrm>
            </p:grpSpPr>
            <p:sp>
              <p:nvSpPr>
                <p:cNvPr id="1831" name="Google Shape;1831;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2" name="Google Shape;1832;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3" name="Google Shape;1833;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4" name="Google Shape;1834;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5" name="Google Shape;1835;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6" name="Google Shape;1836;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7" name="Google Shape;1837;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8" name="Google Shape;1838;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Enhanced DRAMs</a:t>
            </a:r>
            <a:endParaRPr/>
          </a:p>
        </p:txBody>
      </p:sp>
      <p:sp>
        <p:nvSpPr>
          <p:cNvPr id="1844" name="Google Shape;1844;p64"/>
          <p:cNvSpPr txBox="1"/>
          <p:nvPr>
            <p:ph idx="1" type="body"/>
          </p:nvPr>
        </p:nvSpPr>
        <p:spPr>
          <a:xfrm>
            <a:off x="396875" y="1362074"/>
            <a:ext cx="8594725" cy="5114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Basic DRAM cell has not changed since its invention in 1966.</a:t>
            </a:r>
            <a:endParaRPr/>
          </a:p>
          <a:p>
            <a:pPr indent="-285750" lvl="1" marL="742950" rtl="0" algn="l">
              <a:lnSpc>
                <a:spcPct val="100000"/>
              </a:lnSpc>
              <a:spcBef>
                <a:spcPts val="400"/>
              </a:spcBef>
              <a:spcAft>
                <a:spcPts val="0"/>
              </a:spcAft>
              <a:buSzPts val="2200"/>
              <a:buChar char="▪"/>
            </a:pPr>
            <a:r>
              <a:rPr lang="en-US"/>
              <a:t>Commercialized by Intel in 1970. </a:t>
            </a:r>
            <a:endParaRPr/>
          </a:p>
          <a:p>
            <a:pPr indent="-342900" lvl="0" marL="342900" rtl="0" algn="l">
              <a:lnSpc>
                <a:spcPct val="100000"/>
              </a:lnSpc>
              <a:spcBef>
                <a:spcPts val="480"/>
              </a:spcBef>
              <a:spcAft>
                <a:spcPts val="0"/>
              </a:spcAft>
              <a:buSzPts val="1440"/>
              <a:buChar char="⬛"/>
            </a:pPr>
            <a:r>
              <a:rPr lang="en-US"/>
              <a:t>DRAM cores with better interface logic and faster I/O :</a:t>
            </a:r>
            <a:endParaRPr/>
          </a:p>
          <a:p>
            <a:pPr indent="-285750" lvl="1" marL="742950" rtl="0" algn="l">
              <a:lnSpc>
                <a:spcPct val="100000"/>
              </a:lnSpc>
              <a:spcBef>
                <a:spcPts val="400"/>
              </a:spcBef>
              <a:spcAft>
                <a:spcPts val="0"/>
              </a:spcAft>
              <a:buSzPts val="2200"/>
              <a:buChar char="▪"/>
            </a:pPr>
            <a:r>
              <a:rPr lang="en-US"/>
              <a:t>Synchronous DRAM (</a:t>
            </a:r>
            <a:r>
              <a:rPr lang="en-US">
                <a:solidFill>
                  <a:srgbClr val="FF0000"/>
                </a:solidFill>
              </a:rPr>
              <a:t>SDRAM</a:t>
            </a:r>
            <a:r>
              <a:rPr lang="en-US"/>
              <a:t>)</a:t>
            </a:r>
            <a:endParaRPr/>
          </a:p>
          <a:p>
            <a:pPr indent="-228600" lvl="2" marL="1143000" rtl="0" algn="l">
              <a:lnSpc>
                <a:spcPct val="100000"/>
              </a:lnSpc>
              <a:spcBef>
                <a:spcPts val="400"/>
              </a:spcBef>
              <a:spcAft>
                <a:spcPts val="0"/>
              </a:spcAft>
              <a:buClr>
                <a:schemeClr val="dk1"/>
              </a:buClr>
              <a:buSzPts val="1600"/>
              <a:buChar char="▪"/>
            </a:pPr>
            <a:r>
              <a:rPr lang="en-US"/>
              <a:t>Uses a conventional clock signal instead of asynchronous control</a:t>
            </a:r>
            <a:endParaRPr/>
          </a:p>
          <a:p>
            <a:pPr indent="-228600" lvl="2" marL="1143000" rtl="0" algn="l">
              <a:lnSpc>
                <a:spcPct val="100000"/>
              </a:lnSpc>
              <a:spcBef>
                <a:spcPts val="400"/>
              </a:spcBef>
              <a:spcAft>
                <a:spcPts val="0"/>
              </a:spcAft>
              <a:buClr>
                <a:schemeClr val="dk1"/>
              </a:buClr>
              <a:buSzPts val="1600"/>
              <a:buChar char="▪"/>
            </a:pPr>
            <a:r>
              <a:rPr lang="en-US"/>
              <a:t>Allows reuse of the row addresses (e.g., RAS, CAS, CAS, CAS)</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Double data-rate synchronous DRAM (</a:t>
            </a:r>
            <a:r>
              <a:rPr lang="en-US">
                <a:solidFill>
                  <a:srgbClr val="FF0000"/>
                </a:solidFill>
              </a:rPr>
              <a:t>DDR SDRAM</a:t>
            </a:r>
            <a:r>
              <a:rPr lang="en-US"/>
              <a:t>)</a:t>
            </a:r>
            <a:endParaRPr/>
          </a:p>
          <a:p>
            <a:pPr indent="-228600" lvl="2" marL="1143000" rtl="0" algn="l">
              <a:lnSpc>
                <a:spcPct val="100000"/>
              </a:lnSpc>
              <a:spcBef>
                <a:spcPts val="400"/>
              </a:spcBef>
              <a:spcAft>
                <a:spcPts val="0"/>
              </a:spcAft>
              <a:buClr>
                <a:schemeClr val="dk1"/>
              </a:buClr>
              <a:buSzPts val="1600"/>
              <a:buChar char="▪"/>
            </a:pPr>
            <a:r>
              <a:rPr lang="en-US"/>
              <a:t>Double edge clocking sends two bits per cycle per pin</a:t>
            </a:r>
            <a:endParaRPr/>
          </a:p>
          <a:p>
            <a:pPr indent="-228600" lvl="2" marL="1143000" rtl="0" algn="l">
              <a:lnSpc>
                <a:spcPct val="100000"/>
              </a:lnSpc>
              <a:spcBef>
                <a:spcPts val="400"/>
              </a:spcBef>
              <a:spcAft>
                <a:spcPts val="0"/>
              </a:spcAft>
              <a:buClr>
                <a:schemeClr val="dk1"/>
              </a:buClr>
              <a:buSzPts val="1600"/>
              <a:buChar char="▪"/>
            </a:pPr>
            <a:r>
              <a:rPr lang="en-US"/>
              <a:t>Different types distinguished by size of small prefetch buffer:</a:t>
            </a:r>
            <a:endParaRPr/>
          </a:p>
          <a:p>
            <a:pPr indent="-228600" lvl="3" marL="1600200" rtl="0" algn="l">
              <a:lnSpc>
                <a:spcPct val="100000"/>
              </a:lnSpc>
              <a:spcBef>
                <a:spcPts val="400"/>
              </a:spcBef>
              <a:spcAft>
                <a:spcPts val="0"/>
              </a:spcAft>
              <a:buClr>
                <a:srgbClr val="FF0000"/>
              </a:buClr>
              <a:buSzPts val="2000"/>
              <a:buFont typeface="Calibri"/>
              <a:buChar char="–"/>
            </a:pPr>
            <a:r>
              <a:rPr lang="en-US">
                <a:solidFill>
                  <a:srgbClr val="FF0000"/>
                </a:solidFill>
              </a:rPr>
              <a:t>DDR</a:t>
            </a:r>
            <a:r>
              <a:rPr lang="en-US"/>
              <a:t> (2 bits), </a:t>
            </a:r>
            <a:r>
              <a:rPr lang="en-US">
                <a:solidFill>
                  <a:srgbClr val="FF0000"/>
                </a:solidFill>
              </a:rPr>
              <a:t>DDR2</a:t>
            </a:r>
            <a:r>
              <a:rPr lang="en-US"/>
              <a:t> (4 bits), </a:t>
            </a:r>
            <a:r>
              <a:rPr lang="en-US">
                <a:solidFill>
                  <a:srgbClr val="FF0000"/>
                </a:solidFill>
              </a:rPr>
              <a:t>DDR3</a:t>
            </a:r>
            <a:r>
              <a:rPr lang="en-US"/>
              <a:t> (8 bits)</a:t>
            </a:r>
            <a:endParaRPr/>
          </a:p>
          <a:p>
            <a:pPr indent="-228600" lvl="2" marL="1143000" rtl="0" algn="l">
              <a:lnSpc>
                <a:spcPct val="100000"/>
              </a:lnSpc>
              <a:spcBef>
                <a:spcPts val="400"/>
              </a:spcBef>
              <a:spcAft>
                <a:spcPts val="0"/>
              </a:spcAft>
              <a:buClr>
                <a:schemeClr val="dk1"/>
              </a:buClr>
              <a:buSzPts val="1600"/>
              <a:buChar char="▪"/>
            </a:pPr>
            <a:r>
              <a:rPr lang="en-US"/>
              <a:t>By 2010, standard for most server and desktop systems</a:t>
            </a:r>
            <a:endParaRPr/>
          </a:p>
          <a:p>
            <a:pPr indent="-228600" lvl="2" marL="1143000" rtl="0" algn="l">
              <a:lnSpc>
                <a:spcPct val="100000"/>
              </a:lnSpc>
              <a:spcBef>
                <a:spcPts val="400"/>
              </a:spcBef>
              <a:spcAft>
                <a:spcPts val="0"/>
              </a:spcAft>
              <a:buClr>
                <a:schemeClr val="dk1"/>
              </a:buClr>
              <a:buSzPts val="1600"/>
              <a:buChar char="▪"/>
            </a:pPr>
            <a:r>
              <a:rPr lang="en-US"/>
              <a:t>Intel Core i7 supports only DDR3 SDRAM</a:t>
            </a:r>
            <a:endParaRPr/>
          </a:p>
          <a:p>
            <a:pPr indent="-101600" lvl="3" marL="1600200" rtl="0" algn="l">
              <a:lnSpc>
                <a:spcPct val="100000"/>
              </a:lnSpc>
              <a:spcBef>
                <a:spcPts val="400"/>
              </a:spcBef>
              <a:spcAft>
                <a:spcPts val="0"/>
              </a:spcAft>
              <a:buClr>
                <a:schemeClr val="dk1"/>
              </a:buClr>
              <a:buSzPts val="2000"/>
              <a:buFont typeface="Calibri"/>
              <a:buNone/>
            </a:pPr>
            <a:r>
              <a:t/>
            </a:r>
            <a:endParaRPr/>
          </a:p>
          <a:p>
            <a:pPr indent="-101600" lvl="3" marL="1600200" rtl="0" algn="l">
              <a:lnSpc>
                <a:spcPct val="100000"/>
              </a:lnSpc>
              <a:spcBef>
                <a:spcPts val="400"/>
              </a:spcBef>
              <a:spcAft>
                <a:spcPts val="0"/>
              </a:spcAft>
              <a:buClr>
                <a:schemeClr val="dk1"/>
              </a:buClr>
              <a:buSzPts val="2000"/>
              <a:buFont typeface="Calibri"/>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sp>
        <p:nvSpPr>
          <p:cNvPr id="1849" name="Google Shape;1849;p65"/>
          <p:cNvSpPr/>
          <p:nvPr/>
        </p:nvSpPr>
        <p:spPr>
          <a:xfrm>
            <a:off x="76200" y="30321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50" name="Google Shape;1850;p65"/>
          <p:cNvSpPr/>
          <p:nvPr/>
        </p:nvSpPr>
        <p:spPr>
          <a:xfrm>
            <a:off x="76200" y="3032125"/>
            <a:ext cx="8893175" cy="1751762"/>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0"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880	100	30	1	0.1	0.06	0.02	</a:t>
            </a:r>
            <a:r>
              <a:rPr b="1" i="1" lang="en-US" sz="1800" u="none" cap="none" strike="noStrike">
                <a:solidFill>
                  <a:srgbClr val="22228B"/>
                </a:solidFill>
                <a:latin typeface="Arial Narrow"/>
                <a:ea typeface="Arial Narrow"/>
                <a:cs typeface="Arial Narrow"/>
                <a:sym typeface="Arial Narrow"/>
              </a:rPr>
              <a:t>44,000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200	100	70	60	50	40	20	</a:t>
            </a:r>
            <a:r>
              <a:rPr b="1" i="1" lang="en-US" sz="1800" u="none" cap="none" strike="noStrike">
                <a:solidFill>
                  <a:srgbClr val="22228B"/>
                </a:solidFill>
                <a:latin typeface="Arial Narrow"/>
                <a:ea typeface="Arial Narrow"/>
                <a:cs typeface="Arial Narrow"/>
                <a:sym typeface="Arial Narrow"/>
              </a:rPr>
              <a:t>10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(MB) 	0.256	4	16	64	2,000	8,000	16.000	</a:t>
            </a:r>
            <a:r>
              <a:rPr b="1" i="1" lang="en-US" sz="1800" u="none" cap="none" strike="noStrike">
                <a:solidFill>
                  <a:srgbClr val="22228B"/>
                </a:solidFill>
                <a:latin typeface="Arial Narrow"/>
                <a:ea typeface="Arial Narrow"/>
                <a:cs typeface="Arial Narrow"/>
                <a:sym typeface="Arial Narrow"/>
              </a:rPr>
              <a:t>62,500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2228B"/>
              </a:solidFill>
              <a:latin typeface="Arial Narrow"/>
              <a:ea typeface="Arial Narrow"/>
              <a:cs typeface="Arial Narrow"/>
              <a:sym typeface="Arial Narrow"/>
            </a:endParaRPr>
          </a:p>
        </p:txBody>
      </p:sp>
      <p:sp>
        <p:nvSpPr>
          <p:cNvPr id="1851" name="Google Shape;1851;p65"/>
          <p:cNvSpPr/>
          <p:nvPr/>
        </p:nvSpPr>
        <p:spPr>
          <a:xfrm>
            <a:off x="76200" y="5229225"/>
            <a:ext cx="8893175" cy="422275"/>
          </a:xfrm>
          <a:prstGeom prst="rect">
            <a:avLst/>
          </a:prstGeom>
          <a:solidFill>
            <a:srgbClr val="E2E2E2"/>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52" name="Google Shape;1852;p65"/>
          <p:cNvSpPr/>
          <p:nvPr/>
        </p:nvSpPr>
        <p:spPr>
          <a:xfrm>
            <a:off x="98425" y="14827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000000"/>
              </a:solidFill>
              <a:latin typeface="Calibri"/>
              <a:ea typeface="Calibri"/>
              <a:cs typeface="Calibri"/>
              <a:sym typeface="Calibri"/>
            </a:endParaRPr>
          </a:p>
        </p:txBody>
      </p:sp>
      <p:sp>
        <p:nvSpPr>
          <p:cNvPr id="1853" name="Google Shape;1853;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Storage Trends</a:t>
            </a:r>
            <a:endParaRPr/>
          </a:p>
        </p:txBody>
      </p:sp>
      <p:sp>
        <p:nvSpPr>
          <p:cNvPr id="1854" name="Google Shape;1854;p65"/>
          <p:cNvSpPr/>
          <p:nvPr/>
        </p:nvSpPr>
        <p:spPr>
          <a:xfrm>
            <a:off x="0" y="2727325"/>
            <a:ext cx="75024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DRAM</a:t>
            </a:r>
            <a:endParaRPr b="0" i="0" sz="1400" u="none" cap="none" strike="noStrike">
              <a:solidFill>
                <a:srgbClr val="000000"/>
              </a:solidFill>
              <a:latin typeface="Arial"/>
              <a:ea typeface="Arial"/>
              <a:cs typeface="Arial"/>
              <a:sym typeface="Arial"/>
            </a:endParaRPr>
          </a:p>
        </p:txBody>
      </p:sp>
      <p:sp>
        <p:nvSpPr>
          <p:cNvPr id="1855" name="Google Shape;1855;p65"/>
          <p:cNvSpPr/>
          <p:nvPr/>
        </p:nvSpPr>
        <p:spPr>
          <a:xfrm>
            <a:off x="22225" y="1143000"/>
            <a:ext cx="73987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SRAM</a:t>
            </a:r>
            <a:endParaRPr b="0" i="0" sz="1400" u="none" cap="none" strike="noStrike">
              <a:solidFill>
                <a:srgbClr val="000000"/>
              </a:solidFill>
              <a:latin typeface="Arial"/>
              <a:ea typeface="Arial"/>
              <a:cs typeface="Arial"/>
              <a:sym typeface="Arial"/>
            </a:endParaRPr>
          </a:p>
        </p:txBody>
      </p:sp>
      <p:sp>
        <p:nvSpPr>
          <p:cNvPr id="1856" name="Google Shape;1856;p65"/>
          <p:cNvSpPr/>
          <p:nvPr/>
        </p:nvSpPr>
        <p:spPr>
          <a:xfrm>
            <a:off x="76200" y="5229225"/>
            <a:ext cx="8893175" cy="1474763"/>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1"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$/GB		100,000	8,000	300	10	5	0.3	0.03	</a:t>
            </a:r>
            <a:r>
              <a:rPr b="1" i="1" lang="en-US" sz="1800" u="none" cap="none" strike="noStrike">
                <a:solidFill>
                  <a:srgbClr val="22228B"/>
                </a:solidFill>
                <a:latin typeface="Arial Narrow"/>
                <a:ea typeface="Arial Narrow"/>
                <a:cs typeface="Arial Narrow"/>
                <a:sym typeface="Arial Narrow"/>
              </a:rPr>
              <a:t>3,333,333</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(ms)	75	28	10	8	</a:t>
            </a:r>
            <a:r>
              <a:rPr b="1" i="1" lang="en-US" sz="1800" u="none" cap="none" strike="noStrike">
                <a:solidFill>
                  <a:srgbClr val="22228B"/>
                </a:solidFill>
                <a:latin typeface="Arial Narrow"/>
                <a:ea typeface="Arial Narrow"/>
                <a:cs typeface="Arial Narrow"/>
                <a:sym typeface="Arial Narrow"/>
              </a:rPr>
              <a:t>5	3	3	25</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(GB) 	0.01	0.16	1	20	160	1,500	3,000	</a:t>
            </a:r>
            <a:r>
              <a:rPr b="1" i="1" lang="en-US" sz="1800" u="none" cap="none" strike="noStrike">
                <a:solidFill>
                  <a:srgbClr val="22228B"/>
                </a:solidFill>
                <a:latin typeface="Arial Narrow"/>
                <a:ea typeface="Arial Narrow"/>
                <a:cs typeface="Arial Narrow"/>
                <a:sym typeface="Arial Narrow"/>
              </a:rPr>
              <a:t>300,000</a:t>
            </a:r>
            <a:endParaRPr b="1" i="1" sz="1800" u="none" cap="none" strike="noStrike">
              <a:solidFill>
                <a:srgbClr val="22228B"/>
              </a:solidFill>
              <a:latin typeface="Arial Narrow"/>
              <a:ea typeface="Arial Narrow"/>
              <a:cs typeface="Arial Narrow"/>
              <a:sym typeface="Arial Narrow"/>
            </a:endParaRPr>
          </a:p>
        </p:txBody>
      </p:sp>
      <p:sp>
        <p:nvSpPr>
          <p:cNvPr id="1857" name="Google Shape;1857;p65"/>
          <p:cNvSpPr/>
          <p:nvPr/>
        </p:nvSpPr>
        <p:spPr>
          <a:xfrm>
            <a:off x="22225" y="4903788"/>
            <a:ext cx="593110"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Disk</a:t>
            </a:r>
            <a:endParaRPr b="0" i="0" sz="1400" u="none" cap="none" strike="noStrike">
              <a:solidFill>
                <a:srgbClr val="000000"/>
              </a:solidFill>
              <a:latin typeface="Arial"/>
              <a:ea typeface="Arial"/>
              <a:cs typeface="Arial"/>
              <a:sym typeface="Arial"/>
            </a:endParaRPr>
          </a:p>
        </p:txBody>
      </p:sp>
      <p:sp>
        <p:nvSpPr>
          <p:cNvPr id="1858" name="Google Shape;1858;p65"/>
          <p:cNvSpPr/>
          <p:nvPr/>
        </p:nvSpPr>
        <p:spPr>
          <a:xfrm>
            <a:off x="98425" y="1482725"/>
            <a:ext cx="8893175" cy="1197764"/>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2,900	320	256	100	75	60	</a:t>
            </a:r>
            <a:r>
              <a:rPr b="1" i="1" lang="en-US" sz="1800" u="none" cap="none" strike="noStrike">
                <a:solidFill>
                  <a:srgbClr val="22228B"/>
                </a:solidFill>
                <a:latin typeface="Arial Narrow"/>
                <a:ea typeface="Arial Narrow"/>
                <a:cs typeface="Arial Narrow"/>
                <a:sym typeface="Arial Narrow"/>
              </a:rPr>
              <a:t>320	116</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150	35	15	3	2	1.5	</a:t>
            </a:r>
            <a:r>
              <a:rPr b="1" i="1" lang="en-US" sz="1800" u="none" cap="none" strike="noStrike">
                <a:solidFill>
                  <a:srgbClr val="22228B"/>
                </a:solidFill>
                <a:latin typeface="Arial Narrow"/>
                <a:ea typeface="Arial Narrow"/>
                <a:cs typeface="Arial Narrow"/>
                <a:sym typeface="Arial Narrow"/>
              </a:rPr>
              <a:t>200	115</a:t>
            </a:r>
            <a:endParaRPr b="1" i="1" sz="1800" u="none" cap="none" strike="noStrike">
              <a:solidFill>
                <a:srgbClr val="22228B"/>
              </a:solidFill>
              <a:latin typeface="Arial Narrow"/>
              <a:ea typeface="Arial Narrow"/>
              <a:cs typeface="Arial Narrow"/>
              <a:sym typeface="Arial Narro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66"/>
          <p:cNvSpPr/>
          <p:nvPr/>
        </p:nvSpPr>
        <p:spPr>
          <a:xfrm>
            <a:off x="76200" y="1814513"/>
            <a:ext cx="8826500" cy="395287"/>
          </a:xfrm>
          <a:prstGeom prst="rect">
            <a:avLst/>
          </a:prstGeom>
          <a:solidFill>
            <a:srgbClr val="E0E0E0"/>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64" name="Google Shape;1864;p6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CPU Clock Rates</a:t>
            </a:r>
            <a:endParaRPr/>
          </a:p>
        </p:txBody>
      </p:sp>
      <p:sp>
        <p:nvSpPr>
          <p:cNvPr id="1865" name="Google Shape;1865;p66"/>
          <p:cNvSpPr/>
          <p:nvPr/>
        </p:nvSpPr>
        <p:spPr>
          <a:xfrm>
            <a:off x="76200" y="1814513"/>
            <a:ext cx="8826500" cy="4213975"/>
          </a:xfrm>
          <a:prstGeom prst="rect">
            <a:avLst/>
          </a:prstGeom>
          <a:noFill/>
          <a:ln cap="flat" cmpd="sng" w="28575">
            <a:solidFill>
              <a:srgbClr val="000000"/>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1985	1990	1995	</a:t>
            </a:r>
            <a:r>
              <a:rPr b="1" i="0" lang="en-US" sz="1800" u="none" cap="none" strike="noStrike">
                <a:solidFill>
                  <a:schemeClr val="dk1"/>
                </a:solidFill>
                <a:latin typeface="Arial Narrow"/>
                <a:ea typeface="Arial Narrow"/>
                <a:cs typeface="Arial Narrow"/>
                <a:sym typeface="Arial Narrow"/>
              </a:rPr>
              <a:t>2003	2005	2010	2015	</a:t>
            </a:r>
            <a:r>
              <a:rPr b="1" i="1" lang="en-US" sz="1800" u="none" cap="none" strike="noStrike">
                <a:solidFill>
                  <a:schemeClr val="dk1"/>
                </a:solidFill>
                <a:latin typeface="Arial Narrow"/>
                <a:ea typeface="Arial Narrow"/>
                <a:cs typeface="Arial Narrow"/>
                <a:sym typeface="Arial Narrow"/>
              </a:rPr>
              <a:t>2015:1985</a:t>
            </a:r>
            <a:endParaRPr b="1" i="1"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CPU	 80286	80386	Pentium	P-4	Core 2	Core i7(n)	Core i7(h)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rate (MHz) 6	20	150	3,300	2,000	2,500	3,000	500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	166	50	6	0.30	0.50	0.4	0.33	500</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Cores	 1  	1	1	1	2	4	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Effective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166	50	6	0.30	0.25	0.10	0.08	2,075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a:t>
            </a:r>
            <a:endParaRPr b="1" i="0" sz="1800" u="none" cap="none" strike="noStrike">
              <a:solidFill>
                <a:schemeClr val="dk1"/>
              </a:solidFill>
              <a:latin typeface="Arial Narrow"/>
              <a:ea typeface="Arial Narrow"/>
              <a:cs typeface="Arial Narrow"/>
              <a:sym typeface="Arial Narrow"/>
            </a:endParaRPr>
          </a:p>
        </p:txBody>
      </p:sp>
      <p:sp>
        <p:nvSpPr>
          <p:cNvPr id="1866" name="Google Shape;1866;p66"/>
          <p:cNvSpPr txBox="1"/>
          <p:nvPr/>
        </p:nvSpPr>
        <p:spPr>
          <a:xfrm>
            <a:off x="4470400" y="621268"/>
            <a:ext cx="37121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Inflection point in computer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when designers hit the “Power Wall”</a:t>
            </a:r>
            <a:endParaRPr b="0" i="0" sz="1400" u="none" cap="none" strike="noStrike">
              <a:solidFill>
                <a:srgbClr val="000000"/>
              </a:solidFill>
              <a:latin typeface="Arial"/>
              <a:ea typeface="Arial"/>
              <a:cs typeface="Arial"/>
              <a:sym typeface="Arial"/>
            </a:endParaRPr>
          </a:p>
        </p:txBody>
      </p:sp>
      <p:cxnSp>
        <p:nvCxnSpPr>
          <p:cNvPr id="1867" name="Google Shape;1867;p66"/>
          <p:cNvCxnSpPr/>
          <p:nvPr/>
        </p:nvCxnSpPr>
        <p:spPr>
          <a:xfrm flipH="1">
            <a:off x="4470402" y="1267598"/>
            <a:ext cx="457198" cy="332606"/>
          </a:xfrm>
          <a:prstGeom prst="straightConnector1">
            <a:avLst/>
          </a:prstGeom>
          <a:noFill/>
          <a:ln cap="flat" cmpd="sng" w="25400">
            <a:solidFill>
              <a:schemeClr val="dk1"/>
            </a:solidFill>
            <a:prstDash val="solid"/>
            <a:round/>
            <a:headEnd len="sm" w="sm" type="none"/>
            <a:tailEnd len="med" w="med" type="stealth"/>
          </a:ln>
        </p:spPr>
      </p:cxnSp>
      <p:sp>
        <p:nvSpPr>
          <p:cNvPr id="1868" name="Google Shape;1868;p66"/>
          <p:cNvSpPr/>
          <p:nvPr/>
        </p:nvSpPr>
        <p:spPr>
          <a:xfrm>
            <a:off x="3683000" y="1600205"/>
            <a:ext cx="685800" cy="4724396"/>
          </a:xfrm>
          <a:prstGeom prst="rect">
            <a:avLst/>
          </a:prstGeom>
          <a:noFill/>
          <a:ln cap="flat" cmpd="sng" w="12700">
            <a:solidFill>
              <a:schemeClr val="dk1"/>
            </a:solidFill>
            <a:prstDash val="dash"/>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69" name="Google Shape;1869;p66"/>
          <p:cNvSpPr txBox="1"/>
          <p:nvPr/>
        </p:nvSpPr>
        <p:spPr>
          <a:xfrm>
            <a:off x="5295900" y="6197601"/>
            <a:ext cx="2356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 Nehalem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 Haswell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(1)</a:t>
            </a:r>
            <a:endParaRPr/>
          </a:p>
        </p:txBody>
      </p:sp>
      <p:sp>
        <p:nvSpPr>
          <p:cNvPr id="135" name="Google Shape;135;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places address A on the memory bus.</a:t>
            </a:r>
            <a:endParaRPr/>
          </a:p>
        </p:txBody>
      </p:sp>
      <p:sp>
        <p:nvSpPr>
          <p:cNvPr id="136" name="Google Shape;136;p7"/>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7" name="Google Shape;137;p7"/>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8" name="Google Shape;138;p7"/>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9" name="Google Shape;139;p7"/>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0" name="Google Shape;140;p7"/>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1" name="Google Shape;141;p7"/>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2" name="Google Shape;142;p7"/>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3" name="Google Shape;143;p7"/>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4" name="Google Shape;144;p7"/>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5" name="Google Shape;145;p7"/>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 name="Google Shape;146;p7"/>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7" name="Google Shape;147;p7"/>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16764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50" name="Google Shape;150;p7"/>
          <p:cNvCxnSpPr/>
          <p:nvPr/>
        </p:nvCxnSpPr>
        <p:spPr>
          <a:xfrm>
            <a:off x="2800350"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151" name="Google Shape;151;p7"/>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5757169"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3" name="Google Shape;153;p7"/>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6762750"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6553200" y="3472448"/>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4302038"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1247259"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59" name="Google Shape;159;p7"/>
          <p:cNvSpPr txBox="1"/>
          <p:nvPr/>
        </p:nvSpPr>
        <p:spPr>
          <a:xfrm>
            <a:off x="4629150" y="2438400"/>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(2)</a:t>
            </a:r>
            <a:endParaRPr/>
          </a:p>
        </p:txBody>
      </p:sp>
      <p:sp>
        <p:nvSpPr>
          <p:cNvPr id="165" name="Google Shape;165;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Main memory reads A from the memory bus, retrieves word x, and places it on the bus.</a:t>
            </a:r>
            <a:endParaRPr/>
          </a:p>
        </p:txBody>
      </p:sp>
      <p:sp>
        <p:nvSpPr>
          <p:cNvPr id="166" name="Google Shape;166;p8"/>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 name="Google Shape;167;p8"/>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8" name="Google Shape;168;p8"/>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 name="Google Shape;169;p8"/>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 name="Google Shape;170;p8"/>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 name="Google Shape;171;p8"/>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 name="Google Shape;172;p8"/>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 name="Google Shape;173;p8"/>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 name="Google Shape;174;p8"/>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 name="Google Shape;175;p8"/>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6" name="Google Shape;176;p8"/>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77" name="Google Shape;177;p8"/>
          <p:cNvSpPr txBox="1"/>
          <p:nvPr/>
        </p:nvSpPr>
        <p:spPr>
          <a:xfrm>
            <a:off x="1689100"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79" name="Google Shape;179;p8"/>
          <p:cNvCxnSpPr/>
          <p:nvPr/>
        </p:nvCxnSpPr>
        <p:spPr>
          <a:xfrm>
            <a:off x="2805113" y="4187825"/>
            <a:ext cx="3962400" cy="0"/>
          </a:xfrm>
          <a:prstGeom prst="straightConnector1">
            <a:avLst/>
          </a:prstGeom>
          <a:noFill/>
          <a:ln cap="flat" cmpd="sng" w="76200">
            <a:solidFill>
              <a:srgbClr val="00FFFF"/>
            </a:solidFill>
            <a:prstDash val="solid"/>
            <a:round/>
            <a:headEnd len="med" w="med" type="triangle"/>
            <a:tailEnd len="sm" w="sm" type="none"/>
          </a:ln>
        </p:spPr>
      </p:cxnSp>
      <p:sp>
        <p:nvSpPr>
          <p:cNvPr id="180" name="Google Shape;180;p8"/>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81" name="Google Shape;181;p8"/>
          <p:cNvSpPr txBox="1"/>
          <p:nvPr/>
        </p:nvSpPr>
        <p:spPr>
          <a:xfrm>
            <a:off x="5772844" y="3729623"/>
            <a:ext cx="31770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83" name="Google Shape;183;p8"/>
          <p:cNvSpPr txBox="1"/>
          <p:nvPr/>
        </p:nvSpPr>
        <p:spPr>
          <a:xfrm>
            <a:off x="7678738" y="36845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4" name="Google Shape;184;p8"/>
          <p:cNvSpPr txBox="1"/>
          <p:nvPr/>
        </p:nvSpPr>
        <p:spPr>
          <a:xfrm>
            <a:off x="7662863" y="41878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6767513" y="42799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186" name="Google Shape;186;p8"/>
          <p:cNvSpPr txBox="1"/>
          <p:nvPr/>
        </p:nvSpPr>
        <p:spPr>
          <a:xfrm>
            <a:off x="6553200" y="3471446"/>
            <a:ext cx="131971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1252021" y="30120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88" name="Google Shape;188;p8"/>
          <p:cNvSpPr txBox="1"/>
          <p:nvPr/>
        </p:nvSpPr>
        <p:spPr>
          <a:xfrm>
            <a:off x="4306800" y="37137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4648200" y="2466975"/>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(3)</a:t>
            </a:r>
            <a:endParaRPr/>
          </a:p>
        </p:txBody>
      </p:sp>
      <p:sp>
        <p:nvSpPr>
          <p:cNvPr id="195" name="Google Shape;195;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read word x from the bus and copies it into register %rax.</a:t>
            </a:r>
            <a:endParaRPr/>
          </a:p>
        </p:txBody>
      </p:sp>
      <p:sp>
        <p:nvSpPr>
          <p:cNvPr id="196" name="Google Shape;196;p9"/>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7" name="Google Shape;197;p9"/>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8" name="Google Shape;198;p9"/>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9" name="Google Shape;199;p9"/>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0" name="Google Shape;200;p9"/>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1" name="Google Shape;201;p9"/>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2" name="Google Shape;202;p9"/>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03" name="Google Shape;203;p9"/>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4" name="Google Shape;204;p9"/>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5" name="Google Shape;205;p9"/>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6" name="Google Shape;206;p9"/>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07" name="Google Shape;207;p9"/>
          <p:cNvSpPr txBox="1"/>
          <p:nvPr/>
        </p:nvSpPr>
        <p:spPr>
          <a:xfrm>
            <a:off x="16891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9" name="Google Shape;209;p9"/>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cxnSp>
        <p:nvCxnSpPr>
          <p:cNvPr id="210" name="Google Shape;210;p9"/>
          <p:cNvCxnSpPr/>
          <p:nvPr/>
        </p:nvCxnSpPr>
        <p:spPr>
          <a:xfrm rot="10800000">
            <a:off x="2271713" y="3276600"/>
            <a:ext cx="0" cy="762000"/>
          </a:xfrm>
          <a:prstGeom prst="straightConnector1">
            <a:avLst/>
          </a:prstGeom>
          <a:noFill/>
          <a:ln cap="flat" cmpd="sng" w="76200">
            <a:solidFill>
              <a:srgbClr val="00FFFF"/>
            </a:solidFill>
            <a:prstDash val="solid"/>
            <a:round/>
            <a:headEnd len="sm" w="sm" type="none"/>
            <a:tailEnd len="med" w="med" type="triangle"/>
          </a:ln>
        </p:spPr>
      </p:cxnSp>
      <p:sp>
        <p:nvSpPr>
          <p:cNvPr id="211" name="Google Shape;211;p9"/>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12" name="Google Shape;212;p9"/>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13" name="Google Shape;213;p9"/>
          <p:cNvSpPr txBox="1"/>
          <p:nvPr/>
        </p:nvSpPr>
        <p:spPr>
          <a:xfrm>
            <a:off x="6477000" y="3471446"/>
            <a:ext cx="149909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14" name="Google Shape;214;p9"/>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15" name="Google Shape;215;p9"/>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17" name="Google Shape;217;p9"/>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18" name="Google Shape;218;p9"/>
          <p:cNvSpPr txBox="1"/>
          <p:nvPr/>
        </p:nvSpPr>
        <p:spPr>
          <a:xfrm>
            <a:off x="4648200" y="2438400"/>
            <a:ext cx="29848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cp:coreProperties>
</file>