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g3korRqdJI2btbz0NGuWZAzMWC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655E90-4D4B-4EE6-8E3D-8D15390D6A5A}">
  <a:tblStyle styleId="{55655E90-4D4B-4EE6-8E3D-8D15390D6A5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None/>
              <a:defRPr/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  <a:defRPr/>
            </a:lvl2pPr>
            <a:lvl3pPr lvl="2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3" type="body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sp>
        <p:nvSpPr>
          <p:cNvPr id="58" name="Google Shape;58;p3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20"/>
          <p:cNvSpPr txBox="1"/>
          <p:nvPr/>
        </p:nvSpPr>
        <p:spPr>
          <a:xfrm>
            <a:off x="7308050" y="-20250"/>
            <a:ext cx="18996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Times New Roman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0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Attack Lab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685800" y="2914650"/>
            <a:ext cx="7677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Ilia Badzaghua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15th of May 2025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Demonstration: Generating Byte Codes</a:t>
            </a:r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</a:t>
            </a:r>
            <a:r>
              <a:rPr b="1" lang="en"/>
              <a:t>gcc</a:t>
            </a:r>
            <a:r>
              <a:rPr lang="en"/>
              <a:t> and </a:t>
            </a:r>
            <a:r>
              <a:rPr b="1" lang="en"/>
              <a:t>objdump</a:t>
            </a:r>
            <a:r>
              <a:rPr lang="en"/>
              <a:t> to generate byte codes for assembly instruction sequences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Attack Lab Overview: Phases 4-5</a:t>
            </a:r>
            <a:endParaRPr/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Overview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Utilize return-oriented programming to execute arbitrary code</a:t>
            </a:r>
            <a:endParaRPr/>
          </a:p>
          <a:p>
            <a:pPr indent="-152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 Useful when stack is non-executable or randomized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Find gadgets, string together to form injected code</a:t>
            </a:r>
            <a:endParaRPr/>
          </a:p>
          <a:p>
            <a:pPr indent="-1625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914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Key Advice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mixture of pop &amp; mov instructions + constants to perform specific task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ROP Example</a:t>
            </a:r>
            <a:endParaRPr/>
          </a:p>
        </p:txBody>
      </p:sp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396875" y="1021556"/>
            <a:ext cx="3870325" cy="24645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Draw a stack diagram and ROP exploit to </a:t>
            </a:r>
            <a:r>
              <a:rPr b="1" lang="en"/>
              <a:t>pop a value 0xBBBBBBBB into %rbx </a:t>
            </a:r>
            <a:r>
              <a:rPr lang="en"/>
              <a:t>and </a:t>
            </a:r>
            <a:r>
              <a:rPr b="1" lang="en"/>
              <a:t>move it into %rax</a:t>
            </a:r>
            <a:endParaRPr/>
          </a:p>
          <a:p>
            <a:pPr indent="-1625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 txBox="1"/>
          <p:nvPr/>
        </p:nvSpPr>
        <p:spPr>
          <a:xfrm>
            <a:off x="76200" y="4781550"/>
            <a:ext cx="5257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Inspired by content created by Professor David Brumley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4419600" y="836045"/>
            <a:ext cx="4343400" cy="2308324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foo(char *input){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char buf[32]; </a:t>
            </a:r>
            <a:endParaRPr b="0" i="0" sz="2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strcpy (buf, input);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return;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762000" y="3144369"/>
            <a:ext cx="6705600" cy="1348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Gadgets: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0" baseline="-2500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mov %rbx, %rax; ret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0" baseline="-2500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pop %rbx;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ROP Example: Solution</a:t>
            </a:r>
            <a:endParaRPr/>
          </a:p>
        </p:txBody>
      </p:sp>
      <p:graphicFrame>
        <p:nvGraphicFramePr>
          <p:cNvPr id="162" name="Google Shape;162;p14"/>
          <p:cNvGraphicFramePr/>
          <p:nvPr/>
        </p:nvGraphicFramePr>
        <p:xfrm>
          <a:off x="5867400" y="74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{55655E90-4D4B-4EE6-8E3D-8D15390D6A5A}</a:tableStyleId>
              </a:tblPr>
              <a:tblGrid>
                <a:gridCol w="2819400"/>
              </a:tblGrid>
              <a:tr h="36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Next address in ROP chain….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6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Address 1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6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0xBBBBBBBB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6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Address 2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225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   (filler…..)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3" name="Google Shape;163;p14"/>
          <p:cNvSpPr/>
          <p:nvPr/>
        </p:nvSpPr>
        <p:spPr>
          <a:xfrm>
            <a:off x="358589" y="1047750"/>
            <a:ext cx="6705600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Gadgets: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1: mov %rbx, %rax; ret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2: pop %rbx; ret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4"/>
          <p:cNvCxnSpPr/>
          <p:nvPr/>
        </p:nvCxnSpPr>
        <p:spPr>
          <a:xfrm flipH="1" rot="10800000">
            <a:off x="5112684" y="2050438"/>
            <a:ext cx="790500" cy="6129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sp>
        <p:nvSpPr>
          <p:cNvPr id="165" name="Google Shape;165;p14"/>
          <p:cNvSpPr txBox="1"/>
          <p:nvPr/>
        </p:nvSpPr>
        <p:spPr>
          <a:xfrm>
            <a:off x="3886200" y="2350585"/>
            <a:ext cx="13312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Return address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4"/>
          <p:cNvCxnSpPr/>
          <p:nvPr/>
        </p:nvCxnSpPr>
        <p:spPr>
          <a:xfrm>
            <a:off x="4912659" y="4324350"/>
            <a:ext cx="99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sp>
        <p:nvSpPr>
          <p:cNvPr id="167" name="Google Shape;167;p14"/>
          <p:cNvSpPr txBox="1"/>
          <p:nvPr/>
        </p:nvSpPr>
        <p:spPr>
          <a:xfrm>
            <a:off x="4255434" y="4155073"/>
            <a:ext cx="8572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buf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48236" y="2637369"/>
            <a:ext cx="3211607" cy="1754326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void foo(char *input){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char buf[32];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strcpy (buf, input);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return;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ROP Demonstration: Looking for Gadgets</a:t>
            </a:r>
            <a:endParaRPr/>
          </a:p>
        </p:txBody>
      </p:sp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How to identify useful gadgets in your code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objdump –d </a:t>
            </a:r>
            <a:endParaRPr/>
          </a:p>
          <a:p>
            <a:pPr indent="-342900" lvl="1" marL="882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View byte code and assembly instructions, determine stack offsets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./hex2raw</a:t>
            </a:r>
            <a:endParaRPr/>
          </a:p>
          <a:p>
            <a:pPr indent="-342900" lvl="1" marL="882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Pass raw ASCII strings to targets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gdb</a:t>
            </a:r>
            <a:endParaRPr b="1"/>
          </a:p>
          <a:p>
            <a:pPr indent="-342900" lvl="1" marL="882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Step through execution, determine stack addresses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gcc –c</a:t>
            </a:r>
            <a:endParaRPr/>
          </a:p>
          <a:p>
            <a:pPr indent="-342900" lvl="1" marL="882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Generate object file from assembly language file</a:t>
            </a:r>
            <a:endParaRPr/>
          </a:p>
          <a:p>
            <a:pPr indent="-2540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90500" lvl="1" marL="882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190500" lvl="1" marL="882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More Tips</a:t>
            </a:r>
            <a:endParaRPr/>
          </a:p>
        </p:txBody>
      </p:sp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Draw stack diagrams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Be careful of byte ordering (little endian)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Also...</a:t>
            </a:r>
            <a:endParaRPr/>
          </a:p>
        </p:txBody>
      </p:sp>
      <p:pic>
        <p:nvPicPr>
          <p:cNvPr id="192" name="Google Shape;1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5575" y="326750"/>
            <a:ext cx="35528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9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Stack review</a:t>
            </a:r>
            <a:endParaRPr/>
          </a:p>
          <a:p>
            <a:pPr indent="-3149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Attack lab overview</a:t>
            </a:r>
            <a:endParaRPr/>
          </a:p>
          <a:p>
            <a:pPr indent="-88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Phases 1-3: Buffer overflow attacks</a:t>
            </a:r>
            <a:endParaRPr/>
          </a:p>
          <a:p>
            <a:pPr indent="-88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 Phases 4-5: ROP attacks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x86-64: Register Conventions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96874" y="1021556"/>
            <a:ext cx="6994526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Arguments passed in registers: </a:t>
            </a:r>
            <a:endParaRPr/>
          </a:p>
          <a:p>
            <a:pPr indent="0" lvl="1" marL="539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%rdi, %rsi, %rdx, %rcx, %r8, %r9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Return value: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Callee-saved: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%rbx, %r12, %r13, %r14, %rbp, %rsp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Caller-saved: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%rdi, %rsi, %rdx, %rcx, %r8, %r9, %rax, %r10, %r11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Stack pointer: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Instruction pointer: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%rip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x86-64: The Stack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Grows </a:t>
            </a:r>
            <a:r>
              <a:rPr b="1" lang="en"/>
              <a:t>downward</a:t>
            </a:r>
            <a:r>
              <a:rPr lang="en"/>
              <a:t> towards </a:t>
            </a:r>
            <a:r>
              <a:rPr b="1" lang="en"/>
              <a:t>lower</a:t>
            </a:r>
            <a:r>
              <a:rPr lang="en"/>
              <a:t> memory addresses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lang="en"/>
              <a:t> points to </a:t>
            </a:r>
            <a:r>
              <a:rPr b="1" lang="en"/>
              <a:t>top</a:t>
            </a:r>
            <a:r>
              <a:rPr lang="en"/>
              <a:t> of stack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push %reg</a:t>
            </a:r>
            <a:r>
              <a:rPr lang="en"/>
              <a:t>: subtract  8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lang="en"/>
              <a:t>, put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	val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%reg</a:t>
            </a:r>
            <a:r>
              <a:rPr lang="en"/>
              <a:t>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(%rsp)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pop %reg</a:t>
            </a:r>
            <a:r>
              <a:rPr lang="en"/>
              <a:t>: put val at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(%rsp)</a:t>
            </a:r>
            <a:r>
              <a:rPr lang="en"/>
              <a:t>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%reg</a:t>
            </a:r>
            <a:r>
              <a:rPr lang="en"/>
              <a:t>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	add 8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3" name="Google Shape;83;p5"/>
          <p:cNvGrpSpPr/>
          <p:nvPr/>
        </p:nvGrpSpPr>
        <p:grpSpPr>
          <a:xfrm>
            <a:off x="3886201" y="1669672"/>
            <a:ext cx="4987590" cy="3080363"/>
            <a:chOff x="3996211" y="1573537"/>
            <a:chExt cx="4191864" cy="3080363"/>
          </a:xfrm>
        </p:grpSpPr>
        <p:sp>
          <p:nvSpPr>
            <p:cNvPr id="84" name="Google Shape;84;p5"/>
            <p:cNvSpPr/>
            <p:nvPr/>
          </p:nvSpPr>
          <p:spPr>
            <a:xfrm>
              <a:off x="6469750" y="1960525"/>
              <a:ext cx="1479299" cy="23064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6469750" y="1960525"/>
              <a:ext cx="1479299" cy="2883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6469750" y="2248825"/>
              <a:ext cx="1479299" cy="2883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6469750" y="2537125"/>
              <a:ext cx="1479299" cy="2883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469750" y="2825425"/>
              <a:ext cx="1479299" cy="2883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6469750" y="3113725"/>
              <a:ext cx="1479299" cy="2883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6469750" y="3402025"/>
              <a:ext cx="1479299" cy="2883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6469750" y="3690325"/>
              <a:ext cx="1479299" cy="2883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6469750" y="3978625"/>
              <a:ext cx="1479299" cy="288300"/>
            </a:xfrm>
            <a:prstGeom prst="rect">
              <a:avLst/>
            </a:prstGeom>
            <a:solidFill>
              <a:srgbClr val="D9D9D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 txBox="1"/>
            <p:nvPr/>
          </p:nvSpPr>
          <p:spPr>
            <a:xfrm>
              <a:off x="5217025" y="3834925"/>
              <a:ext cx="1013700" cy="4319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 New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%rsp</a:t>
              </a:r>
              <a:endPara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4" name="Google Shape;94;p5"/>
            <p:cNvCxnSpPr>
              <a:endCxn id="92" idx="1"/>
            </p:cNvCxnSpPr>
            <p:nvPr/>
          </p:nvCxnSpPr>
          <p:spPr>
            <a:xfrm flipH="1" rot="10800000">
              <a:off x="5973850" y="4122775"/>
              <a:ext cx="495900" cy="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cxnSp>
          <p:nvCxnSpPr>
            <p:cNvPr id="95" name="Google Shape;95;p5"/>
            <p:cNvCxnSpPr/>
            <p:nvPr/>
          </p:nvCxnSpPr>
          <p:spPr>
            <a:xfrm>
              <a:off x="8188075" y="1966225"/>
              <a:ext cx="0" cy="2294999"/>
            </a:xfrm>
            <a:prstGeom prst="straightConnector1">
              <a:avLst/>
            </a:prstGeom>
            <a:noFill/>
            <a:ln cap="flat" cmpd="sng" w="38100">
              <a:solidFill>
                <a:srgbClr val="980000"/>
              </a:solidFill>
              <a:prstDash val="dash"/>
              <a:round/>
              <a:headEnd len="sm" w="sm" type="none"/>
              <a:tailEnd len="lg" w="lg" type="triangle"/>
            </a:ln>
          </p:spPr>
        </p:cxnSp>
        <p:sp>
          <p:nvSpPr>
            <p:cNvPr id="96" name="Google Shape;96;p5"/>
            <p:cNvSpPr txBox="1"/>
            <p:nvPr/>
          </p:nvSpPr>
          <p:spPr>
            <a:xfrm>
              <a:off x="6469750" y="4365600"/>
              <a:ext cx="1479299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 txBox="1"/>
            <p:nvPr/>
          </p:nvSpPr>
          <p:spPr>
            <a:xfrm>
              <a:off x="6469750" y="1573537"/>
              <a:ext cx="1479299" cy="28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Bottom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" name="Google Shape;98;p5"/>
            <p:cNvCxnSpPr/>
            <p:nvPr/>
          </p:nvCxnSpPr>
          <p:spPr>
            <a:xfrm flipH="1" rot="10800000">
              <a:off x="5973850" y="2101674"/>
              <a:ext cx="495899" cy="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lg" w="lg" type="triangle"/>
            </a:ln>
          </p:spPr>
        </p:cxnSp>
        <p:sp>
          <p:nvSpPr>
            <p:cNvPr id="99" name="Google Shape;99;p5"/>
            <p:cNvSpPr txBox="1"/>
            <p:nvPr/>
          </p:nvSpPr>
          <p:spPr>
            <a:xfrm>
              <a:off x="3996211" y="1816825"/>
              <a:ext cx="2049375" cy="431999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ourier New"/>
                <a:buNone/>
              </a:pPr>
              <a:r>
                <a:rPr b="0" i="0" lang="en" sz="20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0x7fffffffffff</a:t>
              </a:r>
              <a:endPara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x86-64: Stack Frames</a:t>
            </a:r>
            <a:endParaRPr/>
          </a:p>
        </p:txBody>
      </p:sp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357025" y="813975"/>
            <a:ext cx="4977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Every function call has its own </a:t>
            </a:r>
            <a:r>
              <a:rPr b="1" lang="en"/>
              <a:t>stack frame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Think of a frame as a workspace for each call.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Local variables 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Callee &amp; Caller-saved registers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Optional arguments for a function call</a:t>
            </a:r>
            <a:endParaRPr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285749"/>
            <a:ext cx="3365106" cy="483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x86-64: Function Call Setup</a:t>
            </a:r>
            <a:endParaRPr/>
          </a:p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396874" y="1021556"/>
            <a:ext cx="8594725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Caller: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Allocates stack frame large enough for saved registers, optional arguments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Save any caller-saved registers in frame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Save any optional arguments (in </a:t>
            </a:r>
            <a:r>
              <a:rPr b="1" lang="en"/>
              <a:t>reverse order</a:t>
            </a:r>
            <a:r>
              <a:rPr lang="en"/>
              <a:t>) in frame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foo</a:t>
            </a:r>
            <a:r>
              <a:rPr lang="en"/>
              <a:t>: push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%rip</a:t>
            </a:r>
            <a:r>
              <a:rPr lang="en"/>
              <a:t> to stack, jump to label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None/>
            </a:pPr>
            <a:r>
              <a:rPr lang="en"/>
              <a:t>Callee: 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Push any callee-saved registers, decrease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lang="en"/>
              <a:t> to make room for new frame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x86-64: Function Call Return</a:t>
            </a:r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Callee: 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Increase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%rsp,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pop any callee-saved registers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(in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reverse order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"/>
              <a:t>execute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ret: pop %rip</a:t>
            </a:r>
            <a:endParaRPr/>
          </a:p>
          <a:p>
            <a:pPr indent="0" lvl="0" marL="914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Attack Lab Overview: Phases 1-3</a:t>
            </a:r>
            <a:endParaRPr/>
          </a:p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None/>
            </a:pPr>
            <a:r>
              <a:rPr lang="en"/>
              <a:t>Overview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Exploit x86-64 by overwriting the stack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Overflow a buffer, overwrite return address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Execute injected code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None/>
            </a:pPr>
            <a:r>
              <a:rPr lang="en"/>
              <a:t>Key Advice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Brush up on your x86-64 conventions!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b="1" lang="en">
                <a:solidFill>
                  <a:srgbClr val="C00000"/>
                </a:solidFill>
              </a:rPr>
              <a:t>Use objdump –d </a:t>
            </a:r>
            <a:r>
              <a:rPr lang="en"/>
              <a:t>to determine relevant offsets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b="1" lang="en">
                <a:solidFill>
                  <a:srgbClr val="C00000"/>
                </a:solidFill>
              </a:rPr>
              <a:t>Use GDB </a:t>
            </a:r>
            <a:r>
              <a:rPr lang="en"/>
              <a:t>to determine stack addresses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Buffer Overflows</a:t>
            </a:r>
            <a:endParaRPr/>
          </a:p>
        </p:txBody>
      </p:sp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396875" y="1021556"/>
            <a:ext cx="385855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Exploit </a:t>
            </a:r>
            <a:r>
              <a:rPr i="1" lang="en"/>
              <a:t>strcpy vulnerability </a:t>
            </a:r>
            <a:r>
              <a:rPr lang="en"/>
              <a:t>to overwrite important info on stack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this function returns, where will it begin executing?</a:t>
            </a:r>
            <a:endParaRPr/>
          </a:p>
          <a:p>
            <a:pPr indent="-1524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/>
              <a:t> Recall </a:t>
            </a:r>
            <a:endParaRPr/>
          </a:p>
          <a:p>
            <a:pPr indent="0" lvl="1" marL="59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ret:pop %rip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if we want to inject new code to execute?</a:t>
            </a:r>
            <a:endParaRPr/>
          </a:p>
          <a:p>
            <a:pPr indent="-1625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10"/>
          <p:cNvGraphicFramePr/>
          <p:nvPr/>
        </p:nvGraphicFramePr>
        <p:xfrm>
          <a:off x="5903259" y="1458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{55655E90-4D4B-4EE6-8E3D-8D15390D6A5A}</a:tableStyleId>
              </a:tblPr>
              <a:tblGrid>
                <a:gridCol w="2819400"/>
              </a:tblGrid>
              <a:tr h="3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3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0xAABBCCDD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  <a:tr h="238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0xFFFFFFFF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32" name="Google Shape;132;p10"/>
          <p:cNvCxnSpPr/>
          <p:nvPr/>
        </p:nvCxnSpPr>
        <p:spPr>
          <a:xfrm>
            <a:off x="4912659" y="4476750"/>
            <a:ext cx="990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sp>
        <p:nvSpPr>
          <p:cNvPr id="133" name="Google Shape;133;p10"/>
          <p:cNvSpPr txBox="1"/>
          <p:nvPr/>
        </p:nvSpPr>
        <p:spPr>
          <a:xfrm>
            <a:off x="4343400" y="4307473"/>
            <a:ext cx="7692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0"/>
          <p:cNvCxnSpPr/>
          <p:nvPr/>
        </p:nvCxnSpPr>
        <p:spPr>
          <a:xfrm flipH="1" rot="10800000">
            <a:off x="5112684" y="2050438"/>
            <a:ext cx="790500" cy="6129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3000">
              <a:srgbClr val="000000">
                <a:alpha val="34117"/>
              </a:srgbClr>
            </a:outerShdw>
          </a:effectLst>
        </p:spPr>
      </p:cxnSp>
      <p:sp>
        <p:nvSpPr>
          <p:cNvPr id="135" name="Google Shape;135;p10"/>
          <p:cNvSpPr txBox="1"/>
          <p:nvPr/>
        </p:nvSpPr>
        <p:spPr>
          <a:xfrm>
            <a:off x="3886200" y="2350585"/>
            <a:ext cx="13312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Old Return address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