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302500" cy="95869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4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hNlgR9mp7d6+EEeXeiaA2dbPsp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617D2-6351-4339-A166-7B70A575CA5C}">
  <a:tblStyle styleId="{D36617D2-6351-4339-A166-7B70A575CA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1.xml"/><Relationship Id="rId49" Type="http://schemas.openxmlformats.org/officeDocument/2006/relationships/font" Target="fonts/Arial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+ 0x8 = 0xf008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+ 0x0100 = 0xf100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+ 4*0x0100 = 0xf400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2*0xf000 + 0x80 = 0x1d080</a:t>
            </a:r>
            <a:endParaRPr/>
          </a:p>
        </p:txBody>
      </p:sp>
      <p:sp>
        <p:nvSpPr>
          <p:cNvPr id="579" name="Google Shape;579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6" name="Google Shape;26;p4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700977" y="-27000"/>
            <a:ext cx="150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I: Basics</a:t>
            </a:r>
            <a:br>
              <a:rPr lang="en-US"/>
            </a:br>
            <a:br>
              <a:rPr lang="en-US"/>
            </a:br>
            <a:r>
              <a:rPr b="0" lang="en-US" sz="2000"/>
              <a:t>Computer Organization</a:t>
            </a: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lang="en-US" sz="2000"/>
            </a:br>
            <a:r>
              <a:rPr b="0" lang="en-US" sz="2000"/>
              <a:t>Oct. 23, 2023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Amiran Malania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304800" y="304800"/>
            <a:ext cx="72263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Assembly/Machine Code View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519113" y="3352800"/>
            <a:ext cx="4852987" cy="309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Programmer-Visible State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PC: Program counter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Address of next instruction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Called “RIP” (x86-64)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Register file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Heavily used program data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Condition codes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Store status information about most recent arithmetic or logical operation</a:t>
            </a:r>
            <a:endParaRPr sz="18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Used for conditional branching</a:t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6019800" y="1066800"/>
            <a:ext cx="1752600" cy="2209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6324600" y="1730102"/>
            <a:ext cx="1143000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2"/>
          <p:cNvCxnSpPr/>
          <p:nvPr/>
        </p:nvCxnSpPr>
        <p:spPr>
          <a:xfrm>
            <a:off x="4267200" y="17018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3" name="Google Shape;133;p12"/>
          <p:cNvCxnSpPr/>
          <p:nvPr/>
        </p:nvCxnSpPr>
        <p:spPr>
          <a:xfrm>
            <a:off x="4267200" y="22352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4" name="Google Shape;134;p12"/>
          <p:cNvCxnSpPr/>
          <p:nvPr/>
        </p:nvCxnSpPr>
        <p:spPr>
          <a:xfrm>
            <a:off x="4267200" y="27686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135" name="Google Shape;135;p12"/>
          <p:cNvSpPr txBox="1"/>
          <p:nvPr/>
        </p:nvSpPr>
        <p:spPr>
          <a:xfrm>
            <a:off x="4267200" y="12954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4267200" y="18542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267200" y="2387600"/>
            <a:ext cx="16764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5372100" y="3702050"/>
            <a:ext cx="36195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Memory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Byte addressable array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Code and user data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Stack to support procedures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1101725" y="25146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101725" y="36557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28675" y="4724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28675" y="5867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3"/>
          <p:cNvCxnSpPr/>
          <p:nvPr/>
        </p:nvCxnSpPr>
        <p:spPr>
          <a:xfrm>
            <a:off x="3989388" y="2977233"/>
            <a:ext cx="0" cy="6803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13"/>
          <p:cNvSpPr/>
          <p:nvPr/>
        </p:nvSpPr>
        <p:spPr>
          <a:xfrm>
            <a:off x="4295774" y="3124200"/>
            <a:ext cx="30321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-S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4279900" y="4191000"/>
            <a:ext cx="30480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295775" y="5334000"/>
            <a:ext cx="26384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p1.s p2.s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144713" y="4800600"/>
            <a:ext cx="3721100" cy="397545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p1.o p2.o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3"/>
          <p:cNvCxnSpPr/>
          <p:nvPr/>
        </p:nvCxnSpPr>
        <p:spPr>
          <a:xfrm>
            <a:off x="3989388" y="4055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989388" y="5198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3"/>
          <p:cNvSpPr/>
          <p:nvPr/>
        </p:nvSpPr>
        <p:spPr>
          <a:xfrm>
            <a:off x="6858000" y="4800600"/>
            <a:ext cx="2044700" cy="705321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 flipH="1">
            <a:off x="5865813" y="5334000"/>
            <a:ext cx="9906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3"/>
          <p:cNvSpPr txBox="1"/>
          <p:nvPr>
            <p:ph type="title"/>
          </p:nvPr>
        </p:nvSpPr>
        <p:spPr>
          <a:xfrm>
            <a:off x="381000" y="3413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Turning C into Object Code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290513" y="990600"/>
            <a:ext cx="83073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1" marL="5603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in files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with command: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–Og p1.c p2.c -o 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basic optimizations (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r>
              <a:rPr lang="en-US"/>
              <a:t>) [New to recent versions of GCC]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Put resulting binary in file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228600" y="434975"/>
            <a:ext cx="68453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Compiling Into Assembly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28600" y="946150"/>
            <a:ext cx="2438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 Code (sum.c)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plus(long x, long y);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sumstore(long x, long y,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long *dest)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plus(x,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4419600" y="914400"/>
            <a:ext cx="41148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Generated x86-64 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call    plus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54025" y="3638098"/>
            <a:ext cx="7467600" cy="341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(on shark machine) with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–S sum.c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file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sum.s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Will get very different results on non-Intel machines (Mac OS-X, …) due to different versions of gcc and different compiler settings.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Data Types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290513" y="1250950"/>
            <a:ext cx="85486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“Integer” data of 1, 2, 4, or 8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Addresses (untyped pointers)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Code: Byte sequences encoding series of instructions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aggregate types such as arrays or 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Just contiguously allocated bytes in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Operations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290513" y="1327150"/>
            <a:ext cx="8548687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 arithmetic function on register or memory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data between memory and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 data from memory into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register data into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Unconditional jumps to/from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342900" y="914400"/>
            <a:ext cx="30099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488" y="1447800"/>
            <a:ext cx="2511425" cy="424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304800"/>
            <a:ext cx="5524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Code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505200" y="11430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Translates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Binary encoding of each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Nearly-complete image of executable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Missing linkages between code in different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Resolves references between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Combines with static run-time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code for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US"/>
              <a:t>,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libraries are </a:t>
            </a:r>
            <a:r>
              <a:rPr i="1" lang="en-US"/>
              <a:t>dynamically linked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Linking occurs when program begins execution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295400" y="4038600"/>
            <a:ext cx="2362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2250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of 14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instruction 1, 3, or 5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Starts at address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0x0400595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533400" y="304800"/>
            <a:ext cx="7264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Instruction Example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value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where designated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Move 8-byte value to memory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Quad words in x86-64 parlance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Operands: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US"/>
              <a:t>:	</a:t>
            </a:r>
            <a:r>
              <a:rPr lang="en-US"/>
              <a:t>Register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1" lang="en-US"/>
              <a:t>:</a:t>
            </a:r>
            <a:r>
              <a:rPr lang="en-US"/>
              <a:t>	Register	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*dest</a:t>
            </a:r>
            <a:r>
              <a:rPr b="1" lang="en-US"/>
              <a:t>:</a:t>
            </a:r>
            <a:r>
              <a:rPr lang="en-US"/>
              <a:t> 	Memory	</a:t>
            </a:r>
            <a:r>
              <a:rPr b="1" lang="en-US"/>
              <a:t>M[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%rbx]</a:t>
            </a:r>
            <a:endParaRPr b="1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Object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3-byte instruction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Stored at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0x40059e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*dest = 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(%rbx)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0x40059e:  48 89 03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901700" y="103505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381000" y="381000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Disassembling Object Code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4114800"/>
            <a:ext cx="8140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objdump –d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tool for examining object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Analyzes bit pattern of series of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Produces approximate rendition of assembly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run on either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US"/>
              <a:t> (complete executable)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0000000000400595 &lt;sumstore&gt;: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400595:  53              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400596:  48 89 d3        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400599:  e8 f2 ff ff ff   callq  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40059e:  48 89 03        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4005a1:  5b               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4005a2:  c3               retq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Dump of assembler code for function 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0x0000000000400595 &lt;+0&gt;: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0x0000000000400596 &lt;+1&gt;: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0x0000000000400599 &lt;+4&gt;: callq  0x400590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0x000000000040059e &lt;+9&gt;: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0x00000000004005a1 &lt;+12&gt;:pop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0x00000000004005a2 &lt;+13&gt;:retq </a:t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33400" y="417512"/>
            <a:ext cx="6248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Alternate Disassembly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2297113" y="4195763"/>
            <a:ext cx="6300787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gdb Debugger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gdb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disassemble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Disassemble procedure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x/14xb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Examine the 14 bytes starting 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04800" y="1524000"/>
            <a:ext cx="1828800" cy="424475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4 bytes (also low-order 1 &amp; 2 bytes)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History: IA32 Registers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272" name="Google Shape;272;p24"/>
            <p:cNvSpPr/>
            <p:nvPr/>
          </p:nvSpPr>
          <p:spPr>
            <a:xfrm>
              <a:off x="3984" y="100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984" y="1296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984" y="1584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984" y="1872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84" y="2160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984" y="244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184326" y="1404970"/>
            <a:ext cx="2819400" cy="342900"/>
            <a:chOff x="4495800" y="1404970"/>
            <a:chExt cx="2819400" cy="342900"/>
          </a:xfrm>
        </p:grpSpPr>
        <p:sp>
          <p:nvSpPr>
            <p:cNvPr id="281" name="Google Shape;281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2" name="Google Shape;282;p24"/>
            <p:cNvCxnSpPr>
              <a:stCxn id="281" idx="0"/>
              <a:endCxn id="281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4"/>
          <p:cNvGrpSpPr/>
          <p:nvPr/>
        </p:nvGrpSpPr>
        <p:grpSpPr>
          <a:xfrm>
            <a:off x="4184326" y="1989024"/>
            <a:ext cx="2819400" cy="342900"/>
            <a:chOff x="4495800" y="1404970"/>
            <a:chExt cx="2819400" cy="342900"/>
          </a:xfrm>
        </p:grpSpPr>
        <p:sp>
          <p:nvSpPr>
            <p:cNvPr id="284" name="Google Shape;284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5" name="Google Shape;285;p24"/>
            <p:cNvCxnSpPr>
              <a:stCxn id="284" idx="0"/>
              <a:endCxn id="284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24"/>
          <p:cNvGrpSpPr/>
          <p:nvPr/>
        </p:nvGrpSpPr>
        <p:grpSpPr>
          <a:xfrm>
            <a:off x="4184326" y="2558580"/>
            <a:ext cx="2819400" cy="342900"/>
            <a:chOff x="4495800" y="1404970"/>
            <a:chExt cx="2819400" cy="342900"/>
          </a:xfrm>
        </p:grpSpPr>
        <p:sp>
          <p:nvSpPr>
            <p:cNvPr id="287" name="Google Shape;287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8" name="Google Shape;288;p24"/>
            <p:cNvCxnSpPr>
              <a:stCxn id="287" idx="0"/>
              <a:endCxn id="287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9" name="Google Shape;289;p24"/>
          <p:cNvGrpSpPr/>
          <p:nvPr/>
        </p:nvGrpSpPr>
        <p:grpSpPr>
          <a:xfrm>
            <a:off x="4184326" y="3141484"/>
            <a:ext cx="2819400" cy="342900"/>
            <a:chOff x="4495800" y="1404970"/>
            <a:chExt cx="2819400" cy="342900"/>
          </a:xfrm>
        </p:grpSpPr>
        <p:sp>
          <p:nvSpPr>
            <p:cNvPr id="290" name="Google Shape;290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91" name="Google Shape;291;p24"/>
            <p:cNvCxnSpPr>
              <a:stCxn id="290" idx="0"/>
              <a:endCxn id="290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24"/>
          <p:cNvSpPr/>
          <p:nvPr/>
        </p:nvSpPr>
        <p:spPr>
          <a:xfrm>
            <a:off x="4184326" y="3717666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4184326" y="4301720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/>
          <p:nvPr/>
        </p:nvSpPr>
        <p:spPr>
          <a:xfrm rot="5400000">
            <a:off x="5451983" y="4671257"/>
            <a:ext cx="279400" cy="2824085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virtual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(backwards compatibility)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 rot="10800000">
            <a:off x="914400" y="1333500"/>
            <a:ext cx="279400" cy="337631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 rot="-5400000">
            <a:off x="-221736" y="2812536"/>
            <a:ext cx="1727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accumulate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(mostly obsolete)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228600" y="457200"/>
            <a:ext cx="553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Moving Data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90513" y="1100138"/>
            <a:ext cx="83962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Moving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b="1" lang="en-US"/>
              <a:t> </a:t>
            </a:r>
            <a:r>
              <a:rPr b="1" i="1" lang="en-US"/>
              <a:t>Source</a:t>
            </a:r>
            <a:r>
              <a:rPr b="1" lang="en-US"/>
              <a:t>, </a:t>
            </a:r>
            <a:r>
              <a:rPr b="1" i="1" lang="en-US"/>
              <a:t>Dest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Operand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Immediate:</a:t>
            </a:r>
            <a:r>
              <a:rPr lang="en-US"/>
              <a:t> Constant integer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$0x400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$-533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Like C constant, but prefixed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‘$’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Encoded with 1, 2,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Register: </a:t>
            </a:r>
            <a:r>
              <a:rPr lang="en-US"/>
              <a:t>One of 16 integer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%rax, %r13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 </a:t>
            </a:r>
            <a:r>
              <a:rPr lang="en-US"/>
              <a:t>reserved for special use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Others have special uses for particular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Memory:</a:t>
            </a:r>
            <a:r>
              <a:rPr lang="en-US"/>
              <a:t> 8 consecutive bytes of memory at address given by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Simplest 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(%rax)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Various other “address modes”</a:t>
            </a:r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332" name="Google Shape;332;p25"/>
            <p:cNvSpPr/>
            <p:nvPr/>
          </p:nvSpPr>
          <p:spPr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%rN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304800" y="685800"/>
            <a:ext cx="71659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/>
              <a:t> Operand Combinations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457200" y="5943600"/>
            <a:ext cx="814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Cannot do memory-memory transfer with a single instruction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228600" y="3771900"/>
            <a:ext cx="936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600200" y="2705100"/>
            <a:ext cx="760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600200" y="3771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600200" y="49149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819400" y="2476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819400" y="29337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819400" y="3619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2819400" y="4065588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2819400" y="4914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447800" y="1752600"/>
            <a:ext cx="1049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819400" y="1752600"/>
            <a:ext cx="7614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295400" y="2628900"/>
            <a:ext cx="304800" cy="27432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2514600" y="2552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514600" y="3695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858000" y="1752600"/>
            <a:ext cx="1306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3733800" y="2506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$0x4,%rax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6673850" y="2506663"/>
            <a:ext cx="1860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0x4;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733800" y="2963863"/>
            <a:ext cx="2801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$-147,(%rax)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673850" y="29638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-147;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733800" y="3649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6673850" y="3649663"/>
            <a:ext cx="231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temp2 = temp1;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733800" y="4095750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%rax,(%rdx)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6673850" y="4095750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733800" y="4945063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(%rax),%rdx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673850" y="49450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72000" y="1752600"/>
            <a:ext cx="122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Src,Dest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533400" y="304800"/>
            <a:ext cx="7658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Simple Addressing Modes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4495800" y="2154198"/>
            <a:ext cx="41910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391" name="Google Shape;391;p29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090370" y="833735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33400" y="4114800"/>
            <a:ext cx="2438400" cy="1676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	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	xp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	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	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	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3048000" y="48006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16399" y="1219200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9"/>
          <p:cNvCxnSpPr>
            <a:endCxn id="406" idx="1"/>
          </p:cNvCxnSpPr>
          <p:nvPr/>
        </p:nvCxnSpPr>
        <p:spPr>
          <a:xfrm flipH="1" rot="10800000">
            <a:off x="5715078" y="1647175"/>
            <a:ext cx="1466100" cy="333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5715000" y="2438400"/>
            <a:ext cx="1451237" cy="685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29"/>
          <p:cNvSpPr/>
          <p:nvPr/>
        </p:nvSpPr>
        <p:spPr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406" name="Google Shape;406;p29"/>
            <p:cNvSpPr/>
            <p:nvPr/>
          </p:nvSpPr>
          <p:spPr>
            <a:xfrm>
              <a:off x="7181178" y="1456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181178" y="1837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181178" y="2218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81178" y="2599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181178" y="2980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26" name="Google Shape;426;p30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4" name="Google Shape;434;p30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7" name="Google Shape;437;p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38" name="Google Shape;438;p30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30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30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55" name="Google Shape;455;p31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31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1"/>
          <p:cNvCxnSpPr>
            <a:stCxn id="449" idx="1"/>
            <a:endCxn id="461" idx="3"/>
          </p:cNvCxnSpPr>
          <p:nvPr/>
        </p:nvCxnSpPr>
        <p:spPr>
          <a:xfrm flipH="1">
            <a:off x="2863500" y="1852210"/>
            <a:ext cx="2089500" cy="1066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6" name="Google Shape;466;p31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(%rdi), %rax  # t0 = *xp  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7" name="Google Shape;467;p31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68" name="Google Shape;468;p31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1" name="Google Shape;471;p31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2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85" name="Google Shape;485;p32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93" name="Google Shape;493;p32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32"/>
          <p:cNvCxnSpPr>
            <a:stCxn id="483" idx="1"/>
            <a:endCxn id="492" idx="3"/>
          </p:cNvCxnSpPr>
          <p:nvPr/>
        </p:nvCxnSpPr>
        <p:spPr>
          <a:xfrm rot="10800000">
            <a:off x="2863500" y="3376210"/>
            <a:ext cx="2089500" cy="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32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(%rsi), %rdx  # t1 = *yp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98" name="Google Shape;498;p32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Dominate laptop/desktop/server market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Evolutionary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Backwards compatible up until 8086, introduced in 1978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Added more features as time goes 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Complex instruction set computer (CISC)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different instructions with many different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small subset encountered with Linux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 to match performance of Reduced Instruction Set Computers (RISC)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But, Intel has done just that!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 terms of speed.  Less so for low power.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15" name="Google Shape;515;p33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23" name="Google Shape;523;p33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3"/>
          <p:cNvCxnSpPr>
            <a:stCxn id="522" idx="3"/>
            <a:endCxn id="509" idx="1"/>
          </p:cNvCxnSpPr>
          <p:nvPr/>
        </p:nvCxnSpPr>
        <p:spPr>
          <a:xfrm flipH="1" rot="10800000">
            <a:off x="2863423" y="1852210"/>
            <a:ext cx="2089500" cy="15240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6" name="Google Shape;526;p33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%rdx, (%rdi)  # *xp = t1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28" name="Google Shape;528;p33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33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Google Shape;530;p33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Google Shape;531;p33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Google Shape;532;p33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4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45" name="Google Shape;545;p34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3" name="Google Shape;553;p34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34"/>
          <p:cNvCxnSpPr>
            <a:stCxn id="551" idx="3"/>
          </p:cNvCxnSpPr>
          <p:nvPr/>
        </p:nvCxnSpPr>
        <p:spPr>
          <a:xfrm>
            <a:off x="2863423" y="2919010"/>
            <a:ext cx="2074500" cy="4191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6" name="Google Shape;556;p34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%rax, (%rsi)  # *yp = t0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7" name="Google Shape;557;p34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58" name="Google Shape;558;p34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34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34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34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34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569" name="Google Shape;569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304800" y="493712"/>
            <a:ext cx="807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Complete Memory Addressing Modes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290513" y="1250950"/>
            <a:ext cx="83073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General Form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D(Rb,Ri,S)	Mem[Reg[Rb]+S*Reg[Ri]+ 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D: 	Constant “displacement” 1, 2, or 4 bytes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Rb: 	Base register: Any of 16 integer registers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Ri:	Index register: Any, except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S: 	Scale: 1, 2, 4, or 8 (</a:t>
            </a:r>
            <a:r>
              <a:rPr i="1" lang="en-US">
                <a:solidFill>
                  <a:srgbClr val="C00000"/>
                </a:solidFill>
              </a:rPr>
              <a:t>why these numbers?</a:t>
            </a:r>
            <a:r>
              <a:rPr lang="en-US"/>
              <a:t>)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Special Cases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(Rb,Ri)	Mem[Reg[Rb]+Reg[Ri]]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D(Rb,Ri)	Mem[Reg[Rb]+Reg[Ri]+D]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(Rb,Ri,S)	Mem[Reg[Rb]+S*Reg[Ri]]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37"/>
          <p:cNvGraphicFramePr/>
          <p:nvPr/>
        </p:nvGraphicFramePr>
        <p:xfrm>
          <a:off x="105058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{D36617D2-6351-4339-A166-7B70A575CA5C}</a:tableStyleId>
              </a:tblPr>
              <a:tblGrid>
                <a:gridCol w="2671775"/>
                <a:gridCol w="2741600"/>
                <a:gridCol w="1520825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37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Computation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1050585" y="3893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{D36617D2-6351-4339-A166-7B70A575CA5C}</a:tableStyleId>
              </a:tblPr>
              <a:tblGrid>
                <a:gridCol w="2671775"/>
                <a:gridCol w="2741600"/>
                <a:gridCol w="15208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+ 4*0x100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0xf400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2*0xf000 + 0x80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0x1e080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37"/>
          <p:cNvGraphicFramePr/>
          <p:nvPr/>
        </p:nvGraphicFramePr>
        <p:xfrm>
          <a:off x="1066800" y="15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{D36617D2-6351-4339-A166-7B70A575CA5C}</a:tableStyleId>
              </a:tblPr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%rdx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%rcx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Address Computation Instruction</a:t>
            </a:r>
            <a:endParaRPr/>
          </a:p>
        </p:txBody>
      </p:sp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 is address mode expression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r>
              <a:rPr lang="en-US"/>
              <a:t> to address denoted by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addresses without a memory reference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translation of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 = &amp;x[i];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arithmetic expressions of the form x + k*y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 = 1, 2, 4, or 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</a:t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8627"/>
              </a:schemeClr>
            </a:outerShdw>
          </a:effectLst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m12(long 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x*12;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8627"/>
              </a:schemeClr>
            </a:outerShdw>
          </a:effectLst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 %rax # t &lt;- x+x*2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salq $2, %rax            # return t&lt;&lt;2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3297238" y="5295900"/>
            <a:ext cx="3949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to ASM by compiler: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Operand Instructions: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Format	Computation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+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en-US"/>
              <a:t>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*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&lt;&lt;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Also called shlq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shrq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^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&amp;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| Src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Watch out for argument order!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distinction between signed and unsigned int (why?)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16" name="Google Shape;616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Operand Instructions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+ 1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− 1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negq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− 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~Dest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 book for more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Arithmetic Expression Example</a:t>
            </a:r>
            <a:endParaRPr/>
          </a:p>
        </p:txBody>
      </p:sp>
      <p:sp>
        <p:nvSpPr>
          <p:cNvPr id="623" name="Google Shape;623;p42"/>
          <p:cNvSpPr txBox="1"/>
          <p:nvPr>
            <p:ph idx="1" type="body"/>
          </p:nvPr>
        </p:nvSpPr>
        <p:spPr>
          <a:xfrm>
            <a:off x="3886200" y="3505199"/>
            <a:ext cx="440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Interesting Instructions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leaq</a:t>
            </a:r>
            <a:r>
              <a:rPr lang="en-US"/>
              <a:t>: address computation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lang="en-US"/>
              <a:t>: shift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lang="en-US"/>
              <a:t>: multiplication</a:t>
            </a:r>
            <a:endParaRPr/>
          </a:p>
          <a:p>
            <a:pPr indent="-342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used once</a:t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862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4249737" y="1193800"/>
            <a:ext cx="41275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569912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Evolution: Milestones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810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	Name	       Date	Transistors	  MHz</a:t>
            </a:r>
            <a:endParaRPr i="1">
              <a:solidFill>
                <a:srgbClr val="C00000"/>
              </a:solidFill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8086			1978	29K	5-10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16-bit Intel processor.  Basis for IBM PC &amp; DOS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386			1985	275K	16-33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32 bit Intel processor , referred to as IA32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Pentium 	4E	2004	125M	2800-3800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64-bit Intel x86 processor, referred to as x86-64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Core 2		2006	291M	1060-3500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multi-core Intel processor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Xeon Processor 	2019	8B	2095.076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virtual machines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Arithmetic Expression Example</a:t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862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3810000" y="1193800"/>
            <a:ext cx="51816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   #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          # t2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            # t4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  # t5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          # rval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4" name="Google Shape;634;p43"/>
          <p:cNvGraphicFramePr/>
          <p:nvPr/>
        </p:nvGraphicFramePr>
        <p:xfrm>
          <a:off x="46482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{D36617D2-6351-4339-A166-7B70A575CA5C}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rval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%rcx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Programming I: Summary</a:t>
            </a:r>
            <a:endParaRPr/>
          </a:p>
        </p:txBody>
      </p:sp>
      <p:sp>
        <p:nvSpPr>
          <p:cNvPr id="641" name="Google Shape;641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Evolutionary design leads to many quirks and artifacts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New forms of visible state: program counter, registers, 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must transform statements, expressions, procedures into low-level instruction sequences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x86-64 move instructions cover wide range of data movement 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 compiler will figure out different instruction combinations to carry out computation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304800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Processors, cont.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04800" y="87788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Machine Evolution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386			1985	0.3M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		1993	3.1M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Pentium/MMX	1997	4.5M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Pro	1995	6.5M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III		1999	8.2M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4		2001	42M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2 Duo		2006	291M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i7	2008	731M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Added Features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support multimedia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enable more efficient conditional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Transition from 32 bits to 64 bits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cores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43000"/>
            <a:ext cx="4248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 Clones: Advanced Micro Devices (AMD)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Historically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followed just behind Intel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little bit slower, a lot cheaper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Then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Recruited top circuit designers from Digital Equipment Corp. and other downward trending companies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Built Opteron: tough competitor to Pentium 4</a:t>
            </a:r>
            <a:endParaRPr/>
          </a:p>
          <a:p>
            <a:pPr indent="-165100" lvl="1" marL="439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Developed x86-64, their own extension to 64 bits</a:t>
            </a:r>
            <a:endParaRPr/>
          </a:p>
          <a:p>
            <a:pPr indent="-91440" lvl="0" marL="396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Recent Years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 got its act together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Leads the world in semiconductor technology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fallen behind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Relies on external semiconductor manufacturer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Coverage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–m64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178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All labs assume Linux x86-64 machines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Book covers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aside on IA32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will only cover x86-64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81000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Architecture:</a:t>
            </a:r>
            <a:r>
              <a:rPr lang="en-US"/>
              <a:t> (also ISA: instruction set architecture) The parts of a processor design that one needs to understand to write assembly/machine code.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instruction set specification, registers.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Microarchitecture:</a:t>
            </a:r>
            <a:r>
              <a:rPr lang="en-US"/>
              <a:t> Implementation of the architecture.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cache sizes and core frequency.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 Forms: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Machine Code</a:t>
            </a:r>
            <a:r>
              <a:rPr lang="en-US"/>
              <a:t>: The byte-level programs that a processor executes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Assembly Code</a:t>
            </a:r>
            <a:r>
              <a:rPr lang="en-US"/>
              <a:t>: A text representation of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ISAs: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Intel: x86, IA32, Itanium,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ARM: Used in almost all mobile phones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2012-09-11T15:51:41Z</dcterms:created>
  <dc:creator>Markus Pueschel</dc:creator>
</cp:coreProperties>
</file>