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60" r:id="rId6"/>
    <p:sldMasterId id="2147483672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</p:sldIdLst>
  <p:sldSz cy="6858000" cx="9144000"/>
  <p:notesSz cx="6858000" cy="9144000"/>
  <p:embeddedFontLst>
    <p:embeddedFont>
      <p:font typeface="Arial Narrow"/>
      <p:regular r:id="rId34"/>
      <p:bold r:id="rId35"/>
      <p:italic r:id="rId36"/>
      <p:boldItalic r:id="rId37"/>
    </p:embeddedFont>
    <p:embeddedFont>
      <p:font typeface="Gill Sans"/>
      <p:regular r:id="rId38"/>
      <p:bold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GoogleSlidesCustomDataVersion2">
      <go:slidesCustomData xmlns:go="http://customooxmlschemas.google.com/" r:id="rId40" roundtripDataSignature="AMtx7mhIqv4W2dEYnv96qXo6iM2fG0B1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C300D93-9C52-4F42-9DB1-B26011E6A868}">
  <a:tblStyle styleId="{AC300D93-9C52-4F42-9DB1-B26011E6A868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4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slide" Target="slides/slide20.xml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slide" Target="slides/slide21.xml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31" Type="http://schemas.openxmlformats.org/officeDocument/2006/relationships/slide" Target="slides/slide23.xml"/><Relationship Id="rId30" Type="http://schemas.openxmlformats.org/officeDocument/2006/relationships/slide" Target="slides/slide22.xml"/><Relationship Id="rId11" Type="http://schemas.openxmlformats.org/officeDocument/2006/relationships/slide" Target="slides/slide3.xml"/><Relationship Id="rId33" Type="http://schemas.openxmlformats.org/officeDocument/2006/relationships/slide" Target="slides/slide25.xml"/><Relationship Id="rId10" Type="http://schemas.openxmlformats.org/officeDocument/2006/relationships/slide" Target="slides/slide2.xml"/><Relationship Id="rId32" Type="http://schemas.openxmlformats.org/officeDocument/2006/relationships/slide" Target="slides/slide24.xml"/><Relationship Id="rId13" Type="http://schemas.openxmlformats.org/officeDocument/2006/relationships/slide" Target="slides/slide5.xml"/><Relationship Id="rId35" Type="http://schemas.openxmlformats.org/officeDocument/2006/relationships/font" Target="fonts/ArialNarrow-bold.fntdata"/><Relationship Id="rId12" Type="http://schemas.openxmlformats.org/officeDocument/2006/relationships/slide" Target="slides/slide4.xml"/><Relationship Id="rId34" Type="http://schemas.openxmlformats.org/officeDocument/2006/relationships/font" Target="fonts/ArialNarrow-regular.fntdata"/><Relationship Id="rId15" Type="http://schemas.openxmlformats.org/officeDocument/2006/relationships/slide" Target="slides/slide7.xml"/><Relationship Id="rId37" Type="http://schemas.openxmlformats.org/officeDocument/2006/relationships/font" Target="fonts/ArialNarrow-boldItalic.fntdata"/><Relationship Id="rId14" Type="http://schemas.openxmlformats.org/officeDocument/2006/relationships/slide" Target="slides/slide6.xml"/><Relationship Id="rId36" Type="http://schemas.openxmlformats.org/officeDocument/2006/relationships/font" Target="fonts/ArialNarrow-italic.fntdata"/><Relationship Id="rId17" Type="http://schemas.openxmlformats.org/officeDocument/2006/relationships/slide" Target="slides/slide9.xml"/><Relationship Id="rId39" Type="http://schemas.openxmlformats.org/officeDocument/2006/relationships/font" Target="fonts/GillSans-bold.fntdata"/><Relationship Id="rId16" Type="http://schemas.openxmlformats.org/officeDocument/2006/relationships/slide" Target="slides/slide8.xml"/><Relationship Id="rId38" Type="http://schemas.openxmlformats.org/officeDocument/2006/relationships/font" Target="fonts/GillSans-regular.fntdata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1" name="Google Shape;22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7" name="Google Shape;237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4" name="Google Shape;25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2" name="Google Shape;26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0" name="Google Shape;270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8" name="Google Shape;278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6" name="Google Shape;286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4" name="Google Shape;294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8" name="Google Shape;1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2" name="Google Shape;302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0" name="Google Shape;310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8" name="Google Shape;318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6" name="Google Shape;326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4" name="Google Shape;334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2" name="Google Shape;342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3ba68e718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6" name="Google Shape;146;gf3ba68e71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0" name="Google Shape;18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1"/>
          <p:cNvSpPr txBox="1"/>
          <p:nvPr>
            <p:ph type="title"/>
          </p:nvPr>
        </p:nvSpPr>
        <p:spPr>
          <a:xfrm>
            <a:off x="685800" y="998538"/>
            <a:ext cx="7772400" cy="2887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41"/>
          <p:cNvSpPr txBox="1"/>
          <p:nvPr>
            <p:ph idx="1" type="body"/>
          </p:nvPr>
        </p:nvSpPr>
        <p:spPr>
          <a:xfrm>
            <a:off x="685800" y="3886200"/>
            <a:ext cx="767715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55"/>
          <p:cNvSpPr txBox="1"/>
          <p:nvPr>
            <p:ph type="title"/>
          </p:nvPr>
        </p:nvSpPr>
        <p:spPr>
          <a:xfrm>
            <a:off x="685800" y="998538"/>
            <a:ext cx="7772400" cy="2887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5"/>
          <p:cNvSpPr txBox="1"/>
          <p:nvPr>
            <p:ph idx="1" type="body"/>
          </p:nvPr>
        </p:nvSpPr>
        <p:spPr>
          <a:xfrm rot="5400000">
            <a:off x="3038475" y="1533525"/>
            <a:ext cx="2971800" cy="767715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6"/>
          <p:cNvSpPr txBox="1"/>
          <p:nvPr>
            <p:ph type="title"/>
          </p:nvPr>
        </p:nvSpPr>
        <p:spPr>
          <a:xfrm rot="5400000">
            <a:off x="4556919" y="2956719"/>
            <a:ext cx="5859462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6"/>
          <p:cNvSpPr txBox="1"/>
          <p:nvPr>
            <p:ph idx="1" type="body"/>
          </p:nvPr>
        </p:nvSpPr>
        <p:spPr>
          <a:xfrm rot="5400000">
            <a:off x="594519" y="1089819"/>
            <a:ext cx="5859462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3"/>
          <p:cNvSpPr txBox="1"/>
          <p:nvPr>
            <p:ph type="title"/>
          </p:nvPr>
        </p:nvSpPr>
        <p:spPr>
          <a:xfrm>
            <a:off x="381000" y="254000"/>
            <a:ext cx="83820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3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46"/>
          <p:cNvSpPr txBox="1"/>
          <p:nvPr>
            <p:ph type="title"/>
          </p:nvPr>
        </p:nvSpPr>
        <p:spPr>
          <a:xfrm>
            <a:off x="381000" y="254000"/>
            <a:ext cx="83820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5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  <a:defRPr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5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80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80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9"/>
          <p:cNvSpPr txBox="1"/>
          <p:nvPr>
            <p:ph type="title"/>
          </p:nvPr>
        </p:nvSpPr>
        <p:spPr>
          <a:xfrm>
            <a:off x="381000" y="254000"/>
            <a:ext cx="83820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59"/>
          <p:cNvSpPr txBox="1"/>
          <p:nvPr>
            <p:ph idx="1" type="body"/>
          </p:nvPr>
        </p:nvSpPr>
        <p:spPr>
          <a:xfrm>
            <a:off x="381000" y="1397000"/>
            <a:ext cx="41148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Char char="⬛"/>
              <a:defRPr sz="2800"/>
            </a:lvl1pPr>
            <a:lvl2pPr indent="-39624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640"/>
              <a:buChar char="▪"/>
              <a:defRPr sz="2400"/>
            </a:lvl2pPr>
            <a:lvl3pPr indent="-3302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/>
        </p:txBody>
      </p:sp>
      <p:sp>
        <p:nvSpPr>
          <p:cNvPr id="66" name="Google Shape;66;p59"/>
          <p:cNvSpPr txBox="1"/>
          <p:nvPr>
            <p:ph idx="2" type="body"/>
          </p:nvPr>
        </p:nvSpPr>
        <p:spPr>
          <a:xfrm>
            <a:off x="4648200" y="1397000"/>
            <a:ext cx="41148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3528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80"/>
              <a:buChar char="⬛"/>
              <a:defRPr sz="2800"/>
            </a:lvl1pPr>
            <a:lvl2pPr indent="-39624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640"/>
              <a:buChar char="▪"/>
              <a:defRPr sz="2400"/>
            </a:lvl2pPr>
            <a:lvl3pPr indent="-3302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6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0" name="Google Shape;70;p6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  <a:defRPr sz="2400"/>
            </a:lvl1pPr>
            <a:lvl2pPr indent="-3683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  <a:defRPr sz="2000"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  <p:sp>
        <p:nvSpPr>
          <p:cNvPr id="71" name="Google Shape;71;p6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72" name="Google Shape;72;p6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2004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  <a:defRPr sz="2400"/>
            </a:lvl1pPr>
            <a:lvl2pPr indent="-3683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  <a:defRPr sz="2000"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»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6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6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5052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920"/>
              <a:buChar char="⬛"/>
              <a:defRPr sz="3200"/>
            </a:lvl1pPr>
            <a:lvl2pPr indent="-42418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3080"/>
              <a:buChar char="▪"/>
              <a:defRPr sz="2800"/>
            </a:lvl2pPr>
            <a:lvl3pPr indent="-35051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20"/>
              <a:buChar char="▪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»"/>
              <a:defRPr sz="2000"/>
            </a:lvl9pPr>
          </a:lstStyle>
          <a:p/>
        </p:txBody>
      </p:sp>
      <p:sp>
        <p:nvSpPr>
          <p:cNvPr id="77" name="Google Shape;77;p6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3pPr>
            <a:lvl4pPr lvl="3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4pPr>
            <a:lvl5pPr lvl="4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5pPr>
            <a:lvl6pPr lvl="5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6pPr>
            <a:lvl7pPr lvl="6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7pPr>
            <a:lvl8pPr lvl="7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8pPr>
            <a:lvl9pPr lvl="8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6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81" name="Google Shape;81;p6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2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4"/>
          <p:cNvSpPr txBox="1"/>
          <p:nvPr>
            <p:ph type="title"/>
          </p:nvPr>
        </p:nvSpPr>
        <p:spPr>
          <a:xfrm>
            <a:off x="381000" y="254000"/>
            <a:ext cx="83820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64"/>
          <p:cNvSpPr txBox="1"/>
          <p:nvPr>
            <p:ph idx="1" type="body"/>
          </p:nvPr>
        </p:nvSpPr>
        <p:spPr>
          <a:xfrm rot="5400000">
            <a:off x="1854200" y="-76200"/>
            <a:ext cx="5435600" cy="83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65"/>
          <p:cNvSpPr txBox="1"/>
          <p:nvPr>
            <p:ph type="title"/>
          </p:nvPr>
        </p:nvSpPr>
        <p:spPr>
          <a:xfrm rot="5400000">
            <a:off x="4425950" y="2495550"/>
            <a:ext cx="65786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65"/>
          <p:cNvSpPr txBox="1"/>
          <p:nvPr>
            <p:ph idx="1" type="body"/>
          </p:nvPr>
        </p:nvSpPr>
        <p:spPr>
          <a:xfrm rot="5400000">
            <a:off x="158750" y="476250"/>
            <a:ext cx="6578600" cy="61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9718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80"/>
              <a:buChar char="⬛"/>
              <a:defRPr/>
            </a:lvl1pPr>
            <a:lvl2pPr indent="-35433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980"/>
              <a:buChar char="▪"/>
              <a:defRPr/>
            </a:lvl2pPr>
            <a:lvl3pPr indent="-320039" lvl="2" marL="1371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40"/>
              <a:buChar char="▪"/>
              <a:defRPr/>
            </a:lvl3pPr>
            <a:lvl4pPr indent="-342900" lvl="3" marL="1828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800"/>
              <a:buChar char="»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5"/>
          <p:cNvSpPr txBox="1"/>
          <p:nvPr>
            <p:ph type="title"/>
          </p:nvPr>
        </p:nvSpPr>
        <p:spPr>
          <a:xfrm>
            <a:off x="357188" y="50800"/>
            <a:ext cx="7591425" cy="15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6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6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67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67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198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alibri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8"/>
          <p:cNvSpPr txBox="1"/>
          <p:nvPr>
            <p:ph type="title"/>
          </p:nvPr>
        </p:nvSpPr>
        <p:spPr>
          <a:xfrm>
            <a:off x="357188" y="50800"/>
            <a:ext cx="7591425" cy="15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68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680"/>
              <a:buFont typeface="Noto Sans Symbols"/>
              <a:buChar char="⬛"/>
              <a:defRPr b="1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9624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64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68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528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680"/>
              <a:buFont typeface="Noto Sans Symbols"/>
              <a:buChar char="⬛"/>
              <a:defRPr b="1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9624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64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6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8" name="Google Shape;108;p6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0039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6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6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0039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4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0"/>
          <p:cNvSpPr txBox="1"/>
          <p:nvPr>
            <p:ph type="title"/>
          </p:nvPr>
        </p:nvSpPr>
        <p:spPr>
          <a:xfrm>
            <a:off x="357188" y="50800"/>
            <a:ext cx="7591425" cy="15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/>
            </a:lvl1pPr>
            <a:lvl2pPr indent="-22860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2pPr>
            <a:lvl3pPr indent="-228600" lvl="2" marL="1371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indent="-228600" lvl="3" marL="1828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4pPr>
            <a:lvl5pPr indent="-228600" lvl="4" marL="22860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5pPr>
            <a:lvl6pPr indent="-228600" lvl="5" marL="2743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6pPr>
            <a:lvl7pPr indent="-228600" lvl="6" marL="3200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7pPr>
            <a:lvl8pPr indent="-228600" lvl="7" marL="3657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8pPr>
            <a:lvl9pPr indent="-228600" lvl="8" marL="4114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9pPr>
          </a:lstStyle>
          <a:p/>
        </p:txBody>
      </p:sp>
      <p:sp>
        <p:nvSpPr>
          <p:cNvPr id="19" name="Google Shape;19;p48"/>
          <p:cNvSpPr txBox="1"/>
          <p:nvPr/>
        </p:nvSpPr>
        <p:spPr>
          <a:xfrm>
            <a:off x="0" y="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7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920"/>
              <a:buFont typeface="Noto Sans Symbols"/>
              <a:buChar char="⬛"/>
              <a:defRPr b="1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2418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3080"/>
              <a:buFont typeface="Noto Sans Symbols"/>
              <a:buChar char="▪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0519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92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Google Shape;117;p7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840"/>
              <a:buFont typeface="Noto Sans Symbols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132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3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73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21" name="Google Shape;121;p73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840"/>
              <a:buFont typeface="Noto Sans Symbols"/>
              <a:buNone/>
              <a:defRPr b="1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132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Calibri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4"/>
          <p:cNvSpPr txBox="1"/>
          <p:nvPr>
            <p:ph type="title"/>
          </p:nvPr>
        </p:nvSpPr>
        <p:spPr>
          <a:xfrm>
            <a:off x="357188" y="50800"/>
            <a:ext cx="7591425" cy="15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74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5"/>
          <p:cNvSpPr txBox="1"/>
          <p:nvPr>
            <p:ph type="title"/>
          </p:nvPr>
        </p:nvSpPr>
        <p:spPr>
          <a:xfrm rot="5400000">
            <a:off x="4608513" y="2047876"/>
            <a:ext cx="6075363" cy="2081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75"/>
          <p:cNvSpPr txBox="1"/>
          <p:nvPr>
            <p:ph idx="1" type="body"/>
          </p:nvPr>
        </p:nvSpPr>
        <p:spPr>
          <a:xfrm rot="5400000">
            <a:off x="367506" y="40481"/>
            <a:ext cx="6075363" cy="6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9"/>
          <p:cNvSpPr txBox="1"/>
          <p:nvPr>
            <p:ph type="title"/>
          </p:nvPr>
        </p:nvSpPr>
        <p:spPr>
          <a:xfrm>
            <a:off x="685800" y="998538"/>
            <a:ext cx="7772400" cy="2887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9"/>
          <p:cNvSpPr txBox="1"/>
          <p:nvPr>
            <p:ph idx="1" type="body"/>
          </p:nvPr>
        </p:nvSpPr>
        <p:spPr>
          <a:xfrm>
            <a:off x="685800" y="3886200"/>
            <a:ext cx="3762375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49"/>
          <p:cNvSpPr txBox="1"/>
          <p:nvPr>
            <p:ph idx="2" type="body"/>
          </p:nvPr>
        </p:nvSpPr>
        <p:spPr>
          <a:xfrm>
            <a:off x="4600575" y="3886200"/>
            <a:ext cx="3762375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800"/>
            </a:lvl1pPr>
            <a:lvl2pPr indent="-22860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400"/>
            </a:lvl2pPr>
            <a:lvl3pPr indent="-228600" lvl="2" marL="1371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1" sz="2400"/>
            </a:lvl1pPr>
            <a:lvl2pPr indent="-22860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2pPr>
            <a:lvl3pPr indent="-228600" lvl="2" marL="1371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1" sz="1800"/>
            </a:lvl3pPr>
            <a:lvl4pPr indent="-228600" lvl="3" marL="1828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6pPr>
            <a:lvl7pPr indent="-228600" lvl="6" marL="3200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7pPr>
            <a:lvl8pPr indent="-228600" lvl="7" marL="3657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8pPr>
            <a:lvl9pPr indent="-228600" lvl="8" marL="4114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27" name="Google Shape;27;p5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28" name="Google Shape;28;p5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b="1" sz="2400"/>
            </a:lvl1pPr>
            <a:lvl2pPr indent="-22860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2pPr>
            <a:lvl3pPr indent="-228600" lvl="2" marL="1371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b="1" sz="1800"/>
            </a:lvl3pPr>
            <a:lvl4pPr indent="-228600" lvl="3" marL="1828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4pPr>
            <a:lvl5pPr indent="-228600" lvl="4" marL="22860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5pPr>
            <a:lvl6pPr indent="-228600" lvl="5" marL="2743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6pPr>
            <a:lvl7pPr indent="-228600" lvl="6" marL="3200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7pPr>
            <a:lvl8pPr indent="-228600" lvl="7" marL="3657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8pPr>
            <a:lvl9pPr indent="-228600" lvl="8" marL="4114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29" name="Google Shape;29;p5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400"/>
            </a:lvl1pPr>
            <a:lvl2pPr indent="-22860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2pPr>
            <a:lvl3pPr indent="-228600" lvl="2" marL="1371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1"/>
          <p:cNvSpPr txBox="1"/>
          <p:nvPr>
            <p:ph type="title"/>
          </p:nvPr>
        </p:nvSpPr>
        <p:spPr>
          <a:xfrm>
            <a:off x="685800" y="998538"/>
            <a:ext cx="7772400" cy="2887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3200"/>
            </a:lvl1pPr>
            <a:lvl2pPr indent="-22860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800"/>
            </a:lvl2pPr>
            <a:lvl3pPr indent="-228600" lvl="2" marL="1371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400"/>
            </a:lvl3pPr>
            <a:lvl4pPr indent="-228600" lvl="3" marL="1828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4pPr>
            <a:lvl5pPr indent="-228600" lvl="4" marL="22860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5pPr>
            <a:lvl6pPr indent="-228600" lvl="5" marL="2743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6pPr>
            <a:lvl7pPr indent="-228600" lvl="6" marL="3200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7pPr>
            <a:lvl8pPr indent="-228600" lvl="7" marL="3657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8pPr>
            <a:lvl9pPr indent="-228600" lvl="8" marL="4114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2000"/>
            </a:lvl9pPr>
          </a:lstStyle>
          <a:p/>
        </p:txBody>
      </p:sp>
      <p:sp>
        <p:nvSpPr>
          <p:cNvPr id="36" name="Google Shape;36;p5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1pPr>
            <a:lvl2pPr indent="-22860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/>
            </a:lvl2pPr>
            <a:lvl3pPr indent="-228600" lvl="2" marL="1371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/>
            </a:lvl3pPr>
            <a:lvl4pPr indent="-228600" lvl="3" marL="1828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4pPr>
            <a:lvl5pPr indent="-228600" lvl="4" marL="22860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5pPr>
            <a:lvl6pPr indent="-228600" lvl="5" marL="2743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6pPr>
            <a:lvl7pPr indent="-228600" lvl="6" marL="3200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7pPr>
            <a:lvl8pPr indent="-228600" lvl="7" marL="3657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8pPr>
            <a:lvl9pPr indent="-228600" lvl="8" marL="4114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38100" lIns="38100" spcFirstLastPara="1" rIns="38100" wrap="square" tIns="381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5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/>
            </a:lvl1pPr>
            <a:lvl2pPr indent="-228600" lvl="1" marL="914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/>
            </a:lvl2pPr>
            <a:lvl3pPr indent="-228600" lvl="2" marL="1371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/>
            </a:lvl3pPr>
            <a:lvl4pPr indent="-228600" lvl="3" marL="1828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4pPr>
            <a:lvl5pPr indent="-228600" lvl="4" marL="22860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5pPr>
            <a:lvl6pPr indent="-228600" lvl="5" marL="27432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6pPr>
            <a:lvl7pPr indent="-228600" lvl="6" marL="32004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7pPr>
            <a:lvl8pPr indent="-228600" lvl="7" marL="36576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8pPr>
            <a:lvl9pPr indent="-228600" lvl="8" marL="411480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alibri"/>
              <a:buNone/>
              <a:defRPr sz="9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0"/>
          <p:cNvSpPr txBox="1"/>
          <p:nvPr>
            <p:ph type="title"/>
          </p:nvPr>
        </p:nvSpPr>
        <p:spPr>
          <a:xfrm>
            <a:off x="685800" y="998538"/>
            <a:ext cx="7772400" cy="2887662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40"/>
          <p:cNvSpPr txBox="1"/>
          <p:nvPr>
            <p:ph idx="1" type="body"/>
          </p:nvPr>
        </p:nvSpPr>
        <p:spPr>
          <a:xfrm>
            <a:off x="685800" y="3886200"/>
            <a:ext cx="767715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40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1" i="0" lang="en-US" sz="1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1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" name="Google Shape;9;p40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Bryant and O’Hallaron, Computer Systems: A Programmer’s Perspective, Third Edition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2"/>
          <p:cNvSpPr txBox="1"/>
          <p:nvPr>
            <p:ph type="title"/>
          </p:nvPr>
        </p:nvSpPr>
        <p:spPr>
          <a:xfrm>
            <a:off x="381000" y="254000"/>
            <a:ext cx="83820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9" name="Google Shape;49;p42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0000"/>
              </a:buClr>
              <a:buSzPts val="1440"/>
              <a:buFont typeface="Noto Sans Symbols"/>
              <a:buChar char="⬛"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683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990000"/>
              </a:buClr>
              <a:buSzPts val="22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0" name="Google Shape;50;p42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1" i="0" lang="en-US" sz="1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1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1" name="Google Shape;51;p42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Bryant and O’Hallaron, Computer Systems: A Programmer’s Perspective, Third Edition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4"/>
          <p:cNvSpPr txBox="1"/>
          <p:nvPr>
            <p:ph type="title"/>
          </p:nvPr>
        </p:nvSpPr>
        <p:spPr>
          <a:xfrm>
            <a:off x="357188" y="50800"/>
            <a:ext cx="7591425" cy="15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0" name="Google Shape;90;p44"/>
          <p:cNvSpPr/>
          <p:nvPr/>
        </p:nvSpPr>
        <p:spPr>
          <a:xfrm>
            <a:off x="8830843" y="6611779"/>
            <a:ext cx="313157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b="1" i="0" lang="en-US" sz="1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b="0" i="0" sz="10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1" name="Google Shape;91;p44"/>
          <p:cNvSpPr txBox="1"/>
          <p:nvPr/>
        </p:nvSpPr>
        <p:spPr>
          <a:xfrm>
            <a:off x="-16031" y="6629400"/>
            <a:ext cx="4649342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Bryant and O’Hallaron, Computer Systems: A Programmer’s Perspective, Third Edition</a:t>
            </a:r>
            <a:endParaRPr b="0" i="0" sz="1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3" name="Google Shape;133;p1"/>
          <p:cNvSpPr/>
          <p:nvPr/>
        </p:nvSpPr>
        <p:spPr>
          <a:xfrm>
            <a:off x="7340949" y="22225"/>
            <a:ext cx="20427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1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	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1"/>
          <p:cNvSpPr txBox="1"/>
          <p:nvPr/>
        </p:nvSpPr>
        <p:spPr>
          <a:xfrm>
            <a:off x="685800" y="2012950"/>
            <a:ext cx="7772400" cy="17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Course Overview</a:t>
            </a:r>
            <a:b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b="1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Systems Programming	</a:t>
            </a:r>
            <a:br>
              <a:rPr b="0" i="0" lang="en-US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baseline="3000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Lecture, Mar 24. 2022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"/>
          <p:cNvSpPr txBox="1"/>
          <p:nvPr/>
        </p:nvSpPr>
        <p:spPr>
          <a:xfrm>
            <a:off x="685800" y="4074500"/>
            <a:ext cx="7678800" cy="21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 Symbols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Instructor:</a:t>
            </a: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 Symbols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Amiran Malania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90000"/>
              </a:buClr>
              <a:buSzPts val="12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9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9" name="Google Shape;209;p9"/>
          <p:cNvSpPr/>
          <p:nvPr/>
        </p:nvSpPr>
        <p:spPr>
          <a:xfrm>
            <a:off x="7856127" y="22225"/>
            <a:ext cx="15276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9"/>
          <p:cNvSpPr txBox="1"/>
          <p:nvPr>
            <p:ph type="title"/>
          </p:nvPr>
        </p:nvSpPr>
        <p:spPr>
          <a:xfrm>
            <a:off x="357188" y="50800"/>
            <a:ext cx="7591425" cy="15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Memory Referencing Bug Example</a:t>
            </a:r>
            <a:endParaRPr/>
          </a:p>
        </p:txBody>
      </p:sp>
      <p:sp>
        <p:nvSpPr>
          <p:cNvPr id="211" name="Google Shape;211;p9"/>
          <p:cNvSpPr/>
          <p:nvPr/>
        </p:nvSpPr>
        <p:spPr>
          <a:xfrm>
            <a:off x="762000" y="1270000"/>
            <a:ext cx="2209800" cy="1320800"/>
          </a:xfrm>
          <a:prstGeom prst="rect">
            <a:avLst/>
          </a:prstGeom>
          <a:solidFill>
            <a:srgbClr val="F8F6D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63500" lIns="63500" spcFirstLastPara="1" rIns="63500" wrap="square" tIns="635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typedef struct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a[2];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double d;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struct_t;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9"/>
          <p:cNvSpPr/>
          <p:nvPr/>
        </p:nvSpPr>
        <p:spPr>
          <a:xfrm>
            <a:off x="3581400" y="1295400"/>
            <a:ext cx="4419600" cy="1371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fun(0)  ➙	3.14</a:t>
            </a:r>
            <a:endParaRPr b="0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fun(1)  ➙	3.14</a:t>
            </a:r>
            <a:endParaRPr b="0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fun(2)  ➙	3.1399998664856</a:t>
            </a:r>
            <a:endParaRPr b="0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fun(3)  ➙	2.00000061035156</a:t>
            </a:r>
            <a:endParaRPr b="0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fun(4)  ➙	3.14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fun(6)  ➙	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Segmentation fault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3" name="Google Shape;213;p9"/>
          <p:cNvSpPr/>
          <p:nvPr/>
        </p:nvSpPr>
        <p:spPr>
          <a:xfrm>
            <a:off x="4648200" y="3733800"/>
            <a:ext cx="304800" cy="2667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5965" y="0"/>
                  <a:pt x="10800" y="631"/>
                  <a:pt x="10800" y="1409"/>
                </a:cubicBezTo>
                <a:lnTo>
                  <a:pt x="10800" y="9391"/>
                </a:lnTo>
                <a:cubicBezTo>
                  <a:pt x="10800" y="10169"/>
                  <a:pt x="15635" y="10800"/>
                  <a:pt x="21600" y="10800"/>
                </a:cubicBezTo>
                <a:cubicBezTo>
                  <a:pt x="15635" y="10800"/>
                  <a:pt x="10800" y="11431"/>
                  <a:pt x="10800" y="12209"/>
                </a:cubicBezTo>
                <a:lnTo>
                  <a:pt x="10800" y="20191"/>
                </a:lnTo>
                <a:cubicBezTo>
                  <a:pt x="10800" y="20969"/>
                  <a:pt x="5965" y="21600"/>
                  <a:pt x="0" y="21600"/>
                </a:cubicBezTo>
              </a:path>
            </a:pathLst>
          </a:custGeom>
          <a:noFill/>
          <a:ln cap="flat" cmpd="sng" w="2857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4" name="Google Shape;214;p9"/>
          <p:cNvSpPr/>
          <p:nvPr/>
        </p:nvSpPr>
        <p:spPr>
          <a:xfrm>
            <a:off x="5105400" y="4800600"/>
            <a:ext cx="21209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Location accessed by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fun(i)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9"/>
          <p:cNvSpPr/>
          <p:nvPr/>
        </p:nvSpPr>
        <p:spPr>
          <a:xfrm>
            <a:off x="762000" y="3200400"/>
            <a:ext cx="1668462" cy="44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Explanation: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6" name="Google Shape;216;p9"/>
          <p:cNvGraphicFramePr/>
          <p:nvPr/>
        </p:nvGraphicFramePr>
        <p:xfrm>
          <a:off x="2514600" y="3733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{AC300D93-9C52-4F42-9DB1-B26011E6A868}</a:tableStyleId>
              </a:tblPr>
              <a:tblGrid>
                <a:gridCol w="1638300"/>
                <a:gridCol w="4318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Critical State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</a:t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?</a:t>
                      </a:r>
                      <a:endParaRPr b="1" i="0" sz="1800" u="none" cap="none" strike="noStrik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d7 ... d4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d3 ... d0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a[1]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a[0]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90000"/>
                        </a:buClr>
                        <a:buSzPts val="1080"/>
                        <a:buFont typeface="Noto Sans Symbols"/>
                        <a:buNone/>
                      </a:pP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400" u="none" cap="none" strike="noStrike"/>
                    </a:p>
                  </a:txBody>
                  <a:tcPr marT="50800" marB="50800" marR="50800" marL="5080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17" name="Google Shape;217;p9"/>
          <p:cNvSpPr/>
          <p:nvPr/>
        </p:nvSpPr>
        <p:spPr>
          <a:xfrm flipH="1">
            <a:off x="2057400" y="4876800"/>
            <a:ext cx="304800" cy="152400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cubicBezTo>
                  <a:pt x="5965" y="0"/>
                  <a:pt x="10800" y="631"/>
                  <a:pt x="10800" y="1409"/>
                </a:cubicBezTo>
                <a:lnTo>
                  <a:pt x="10800" y="9391"/>
                </a:lnTo>
                <a:cubicBezTo>
                  <a:pt x="10800" y="10169"/>
                  <a:pt x="15635" y="10800"/>
                  <a:pt x="21600" y="10800"/>
                </a:cubicBezTo>
                <a:cubicBezTo>
                  <a:pt x="15635" y="10800"/>
                  <a:pt x="10800" y="11431"/>
                  <a:pt x="10800" y="12209"/>
                </a:cubicBezTo>
                <a:lnTo>
                  <a:pt x="10800" y="20191"/>
                </a:lnTo>
                <a:cubicBezTo>
                  <a:pt x="10800" y="20969"/>
                  <a:pt x="5965" y="21600"/>
                  <a:pt x="0" y="21600"/>
                </a:cubicBezTo>
              </a:path>
            </a:pathLst>
          </a:custGeom>
          <a:noFill/>
          <a:ln cap="flat" cmpd="sng" w="2857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8" name="Google Shape;218;p9"/>
          <p:cNvSpPr/>
          <p:nvPr/>
        </p:nvSpPr>
        <p:spPr>
          <a:xfrm>
            <a:off x="609600" y="5486400"/>
            <a:ext cx="129284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struct_t</a:t>
            </a:r>
            <a:endParaRPr b="0" i="0" sz="1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0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24" name="Google Shape;224;p10"/>
          <p:cNvSpPr/>
          <p:nvPr/>
        </p:nvSpPr>
        <p:spPr>
          <a:xfrm>
            <a:off x="7872202" y="22225"/>
            <a:ext cx="15114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10"/>
          <p:cNvSpPr txBox="1"/>
          <p:nvPr>
            <p:ph type="title"/>
          </p:nvPr>
        </p:nvSpPr>
        <p:spPr>
          <a:xfrm>
            <a:off x="381000" y="254000"/>
            <a:ext cx="83820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Memory Referencing Errors</a:t>
            </a:r>
            <a:endParaRPr/>
          </a:p>
        </p:txBody>
      </p:sp>
      <p:sp>
        <p:nvSpPr>
          <p:cNvPr id="226" name="Google Shape;226;p10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b="1" lang="en-US"/>
              <a:t>C and C++ do not provide any memory protection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Out of bounds array references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Invalid pointer values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Abuses of malloc/free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b="1" lang="en-US"/>
              <a:t>Can lead to nasty bugs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Whether or not bug has any effect depends on system and compiler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Action at a distance</a:t>
            </a:r>
            <a:endParaRPr/>
          </a:p>
          <a:p>
            <a:pPr indent="-203200" lvl="2" marL="838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Corrupted object logically unrelated to one being accessed</a:t>
            </a:r>
            <a:endParaRPr/>
          </a:p>
          <a:p>
            <a:pPr indent="-203200" lvl="2" marL="838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Effect of bug may be first observed long after it is generated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b="1" lang="en-US"/>
              <a:t>How can I deal with this?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Program in Go, Rust, Python …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Understand what possible interactions may occur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Use or develop tools to detect referencing errors (e.g. Valgrind)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2" name="Google Shape;232;p11"/>
          <p:cNvSpPr/>
          <p:nvPr/>
        </p:nvSpPr>
        <p:spPr>
          <a:xfrm>
            <a:off x="7807826" y="25400"/>
            <a:ext cx="14793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33" name="Google Shape;233;p11"/>
          <p:cNvSpPr txBox="1"/>
          <p:nvPr>
            <p:ph type="title"/>
          </p:nvPr>
        </p:nvSpPr>
        <p:spPr>
          <a:xfrm>
            <a:off x="381000" y="457200"/>
            <a:ext cx="83820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rmAutofit fontScale="90000"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8888"/>
              <a:buNone/>
            </a:pPr>
            <a:r>
              <a:rPr b="1" lang="en-US" sz="4000"/>
              <a:t>Great Reality #4: There’s more to performance than asymptotic complexity</a:t>
            </a:r>
            <a:br>
              <a:rPr lang="en-US"/>
            </a:br>
            <a:endParaRPr/>
          </a:p>
        </p:txBody>
      </p:sp>
      <p:sp>
        <p:nvSpPr>
          <p:cNvPr id="234" name="Google Shape;234;p11"/>
          <p:cNvSpPr txBox="1"/>
          <p:nvPr>
            <p:ph idx="1" type="body"/>
          </p:nvPr>
        </p:nvSpPr>
        <p:spPr>
          <a:xfrm>
            <a:off x="381000" y="1651000"/>
            <a:ext cx="83820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b="1" lang="en-US"/>
              <a:t>Constant factors matter too!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b="1" lang="en-US"/>
              <a:t>And even exact op count does not predict performance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Easily see 10:1 performance range depending on how code written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Must optimize at multiple levels: algorithm, data representations, procedures, and loops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b="1" lang="en-US"/>
              <a:t>Must understand system to optimize performance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How programs compiled and executed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How to measure program performance and identify bottlenecks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How to improve performance without destroying code modularity and generality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2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0" name="Google Shape;240;p12"/>
          <p:cNvSpPr/>
          <p:nvPr/>
        </p:nvSpPr>
        <p:spPr>
          <a:xfrm>
            <a:off x="7823927" y="22225"/>
            <a:ext cx="15597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41" name="Google Shape;241;p12"/>
          <p:cNvSpPr txBox="1"/>
          <p:nvPr>
            <p:ph type="title"/>
          </p:nvPr>
        </p:nvSpPr>
        <p:spPr>
          <a:xfrm>
            <a:off x="381000" y="254000"/>
            <a:ext cx="83820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Memory System Performance Example</a:t>
            </a:r>
            <a:endParaRPr/>
          </a:p>
        </p:txBody>
      </p:sp>
      <p:sp>
        <p:nvSpPr>
          <p:cNvPr id="242" name="Google Shape;242;p12"/>
          <p:cNvSpPr txBox="1"/>
          <p:nvPr>
            <p:ph idx="1" type="body"/>
          </p:nvPr>
        </p:nvSpPr>
        <p:spPr>
          <a:xfrm>
            <a:off x="381000" y="4610100"/>
            <a:ext cx="8382000" cy="22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Hierarchical memory organization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Performance depends on access patterns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Including how step through multi-dimensional array</a:t>
            </a:r>
            <a:endParaRPr/>
          </a:p>
        </p:txBody>
      </p:sp>
      <p:sp>
        <p:nvSpPr>
          <p:cNvPr id="243" name="Google Shape;243;p12"/>
          <p:cNvSpPr/>
          <p:nvPr/>
        </p:nvSpPr>
        <p:spPr>
          <a:xfrm>
            <a:off x="4622800" y="1603375"/>
            <a:ext cx="4114800" cy="2273300"/>
          </a:xfrm>
          <a:prstGeom prst="rect">
            <a:avLst/>
          </a:prstGeom>
          <a:solidFill>
            <a:srgbClr val="D3F2D3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63500" lIns="63500" spcFirstLastPara="1" rIns="63500" wrap="square" tIns="635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copyji(int src[2048][2048],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int dst[2048][2048])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i,j;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600" u="none" cap="none" strike="noStrike">
                <a:solidFill>
                  <a:srgbClr val="21218A"/>
                </a:solidFill>
                <a:latin typeface="Courier New"/>
                <a:ea typeface="Courier New"/>
                <a:cs typeface="Courier New"/>
                <a:sym typeface="Courier New"/>
              </a:rPr>
              <a:t>for (j = 0; j &lt; 2048; j++)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6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for (i = 0; i &lt; 2048; i++)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dst[i][j] = src[i][j];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12"/>
          <p:cNvSpPr/>
          <p:nvPr/>
        </p:nvSpPr>
        <p:spPr>
          <a:xfrm>
            <a:off x="393700" y="1603375"/>
            <a:ext cx="4114800" cy="2273300"/>
          </a:xfrm>
          <a:prstGeom prst="rect">
            <a:avLst/>
          </a:prstGeom>
          <a:solidFill>
            <a:srgbClr val="F8F6D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63500" lIns="63500" spcFirstLastPara="1" rIns="63500" wrap="square" tIns="635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void copyij(int src[2048][2048],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int dst[2048][2048])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i,j;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i="0" lang="en-US" sz="1600" u="none" cap="none" strike="noStrike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for (i = 0; i &lt; 2048; i++)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i="0" lang="en-US" sz="1600" u="none" cap="none" strike="noStrike">
                <a:solidFill>
                  <a:srgbClr val="21218A"/>
                </a:solidFill>
                <a:latin typeface="Courier New"/>
                <a:ea typeface="Courier New"/>
                <a:cs typeface="Courier New"/>
                <a:sym typeface="Courier New"/>
              </a:rPr>
              <a:t>for (j = 0; j &lt; 2048; j++)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dst[i][j] = src[i][j];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5" name="Google Shape;245;p12"/>
          <p:cNvGrpSpPr/>
          <p:nvPr/>
        </p:nvGrpSpPr>
        <p:grpSpPr>
          <a:xfrm>
            <a:off x="4130675" y="2860675"/>
            <a:ext cx="762000" cy="228600"/>
            <a:chOff x="0" y="0"/>
            <a:chExt cx="480" cy="144"/>
          </a:xfrm>
        </p:grpSpPr>
        <p:cxnSp>
          <p:nvCxnSpPr>
            <p:cNvPr id="246" name="Google Shape;246;p12"/>
            <p:cNvCxnSpPr/>
            <p:nvPr/>
          </p:nvCxnSpPr>
          <p:spPr>
            <a:xfrm>
              <a:off x="0" y="0"/>
              <a:ext cx="480" cy="144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triangle"/>
            </a:ln>
          </p:spPr>
        </p:cxnSp>
        <p:cxnSp>
          <p:nvCxnSpPr>
            <p:cNvPr id="247" name="Google Shape;247;p12"/>
            <p:cNvCxnSpPr/>
            <p:nvPr/>
          </p:nvCxnSpPr>
          <p:spPr>
            <a:xfrm flipH="1" rot="10800000">
              <a:off x="0" y="0"/>
              <a:ext cx="480" cy="144"/>
            </a:xfrm>
            <a:prstGeom prst="straightConnector1">
              <a:avLst/>
            </a:prstGeom>
            <a:noFill/>
            <a:ln cap="flat" cmpd="sng" w="38100">
              <a:solidFill>
                <a:schemeClr val="dk1"/>
              </a:solidFill>
              <a:prstDash val="solid"/>
              <a:round/>
              <a:headEnd len="sm" w="sm" type="none"/>
              <a:tailEnd len="sm" w="sm" type="triangle"/>
            </a:ln>
          </p:spPr>
        </p:cxnSp>
      </p:grpSp>
      <p:grpSp>
        <p:nvGrpSpPr>
          <p:cNvPr id="248" name="Google Shape;248;p12"/>
          <p:cNvGrpSpPr/>
          <p:nvPr/>
        </p:nvGrpSpPr>
        <p:grpSpPr>
          <a:xfrm>
            <a:off x="1875047" y="3886200"/>
            <a:ext cx="5871668" cy="674876"/>
            <a:chOff x="1875047" y="3886200"/>
            <a:chExt cx="5871668" cy="674876"/>
          </a:xfrm>
        </p:grpSpPr>
        <p:sp>
          <p:nvSpPr>
            <p:cNvPr id="249" name="Google Shape;249;p12"/>
            <p:cNvSpPr/>
            <p:nvPr/>
          </p:nvSpPr>
          <p:spPr>
            <a:xfrm>
              <a:off x="6605878" y="3886200"/>
              <a:ext cx="1140837" cy="5078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7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81.8ms</a:t>
              </a:r>
              <a:endParaRPr b="1" i="0" sz="27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0" name="Google Shape;250;p12"/>
            <p:cNvSpPr txBox="1"/>
            <p:nvPr/>
          </p:nvSpPr>
          <p:spPr>
            <a:xfrm>
              <a:off x="1875047" y="3886200"/>
              <a:ext cx="1066500" cy="507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7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4.3ms</a:t>
              </a:r>
              <a:endParaRPr b="1" i="0" sz="27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1" name="Google Shape;251;p12"/>
            <p:cNvSpPr/>
            <p:nvPr/>
          </p:nvSpPr>
          <p:spPr>
            <a:xfrm>
              <a:off x="2870694" y="4114800"/>
              <a:ext cx="3675585" cy="4462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38100" lIns="38100" spcFirstLastPara="1" rIns="38100" wrap="square" tIns="381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1" i="0" lang="en-US" sz="23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2.0 GHz Intel Core i7 Haswell</a:t>
              </a:r>
              <a:endParaRPr b="1" i="0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4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7" name="Google Shape;257;p14"/>
          <p:cNvSpPr/>
          <p:nvPr/>
        </p:nvSpPr>
        <p:spPr>
          <a:xfrm>
            <a:off x="7743428" y="22225"/>
            <a:ext cx="16404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4"/>
          <p:cNvSpPr txBox="1"/>
          <p:nvPr>
            <p:ph type="title"/>
          </p:nvPr>
        </p:nvSpPr>
        <p:spPr>
          <a:xfrm>
            <a:off x="381000" y="254000"/>
            <a:ext cx="8534400" cy="116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Great Reality #5:</a:t>
            </a:r>
            <a:br>
              <a:rPr b="1" lang="en-US"/>
            </a:br>
            <a:r>
              <a:rPr b="1" lang="en-US"/>
              <a:t>Computers do more than execute programs</a:t>
            </a:r>
            <a:endParaRPr/>
          </a:p>
        </p:txBody>
      </p:sp>
      <p:sp>
        <p:nvSpPr>
          <p:cNvPr id="259" name="Google Shape;259;p14"/>
          <p:cNvSpPr txBox="1"/>
          <p:nvPr>
            <p:ph idx="1" type="body"/>
          </p:nvPr>
        </p:nvSpPr>
        <p:spPr>
          <a:xfrm>
            <a:off x="381000" y="1600200"/>
            <a:ext cx="8382000" cy="52324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b="1" lang="en-US"/>
              <a:t>They need to get data in and out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I/O system critical to program reliability and performance</a:t>
            </a:r>
            <a:endParaRPr/>
          </a:p>
          <a:p>
            <a:pPr indent="-16256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b="1" lang="en-US"/>
              <a:t>They communicate with each other over networks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Many system-level issues arise in presence of network</a:t>
            </a:r>
            <a:endParaRPr/>
          </a:p>
          <a:p>
            <a:pPr indent="-203200" lvl="2" marL="838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Concurrent operations by autonomous processes</a:t>
            </a:r>
            <a:endParaRPr/>
          </a:p>
          <a:p>
            <a:pPr indent="-203200" lvl="2" marL="838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Coping with unreliable media</a:t>
            </a:r>
            <a:endParaRPr/>
          </a:p>
          <a:p>
            <a:pPr indent="-203200" lvl="2" marL="838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Cross platform compatibility</a:t>
            </a:r>
            <a:endParaRPr/>
          </a:p>
          <a:p>
            <a:pPr indent="-203200" lvl="2" marL="838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Complex performance issues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5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65" name="Google Shape;265;p15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5"/>
          <p:cNvSpPr txBox="1"/>
          <p:nvPr>
            <p:ph type="title"/>
          </p:nvPr>
        </p:nvSpPr>
        <p:spPr>
          <a:xfrm>
            <a:off x="381000" y="254000"/>
            <a:ext cx="83820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Course Perspective</a:t>
            </a:r>
            <a:endParaRPr/>
          </a:p>
        </p:txBody>
      </p:sp>
      <p:sp>
        <p:nvSpPr>
          <p:cNvPr id="267" name="Google Shape;267;p15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Most Systems Courses are Builder-Centric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Computer Architecture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Design pipelined processor in Verilog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Operating Systems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Implement sample portions of operating system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Compilers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Write compiler for simple language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Networking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Implement and simulate network protocols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6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3" name="Google Shape;273;p16"/>
          <p:cNvSpPr/>
          <p:nvPr/>
        </p:nvSpPr>
        <p:spPr>
          <a:xfrm>
            <a:off x="7856127" y="22225"/>
            <a:ext cx="15276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6"/>
          <p:cNvSpPr txBox="1"/>
          <p:nvPr>
            <p:ph type="title"/>
          </p:nvPr>
        </p:nvSpPr>
        <p:spPr>
          <a:xfrm>
            <a:off x="381000" y="254000"/>
            <a:ext cx="83820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Course Perspective (Cont.)</a:t>
            </a:r>
            <a:endParaRPr/>
          </a:p>
        </p:txBody>
      </p:sp>
      <p:sp>
        <p:nvSpPr>
          <p:cNvPr id="275" name="Google Shape;275;p16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Our Course is Programmer-Centric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Purpose is to show that by knowing more about the underlying system, one can be more effective as a programmer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Enable you to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Write programs that are more reliable and efficient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Incorporate features that require hooks into OS</a:t>
            </a:r>
            <a:endParaRPr/>
          </a:p>
          <a:p>
            <a:pPr indent="-228600" lvl="3" marL="11430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Char char="–"/>
            </a:pPr>
            <a:r>
              <a:rPr lang="en-US"/>
              <a:t>E.g., concurrency, signal handlers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Cover material in this course that you won’t see elsewhere</a:t>
            </a:r>
            <a:endParaRPr/>
          </a:p>
          <a:p>
            <a:pPr indent="0" lvl="1" marL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1" name="Google Shape;281;p21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2" name="Google Shape;282;p21"/>
          <p:cNvSpPr txBox="1"/>
          <p:nvPr>
            <p:ph type="title"/>
          </p:nvPr>
        </p:nvSpPr>
        <p:spPr>
          <a:xfrm>
            <a:off x="381000" y="254000"/>
            <a:ext cx="83820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Textbooks</a:t>
            </a:r>
            <a:endParaRPr/>
          </a:p>
        </p:txBody>
      </p:sp>
      <p:sp>
        <p:nvSpPr>
          <p:cNvPr id="283" name="Google Shape;283;p21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Randal E. Bryant and David R. O’Hallaron, 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i="1" lang="en-US"/>
              <a:t>Computer Systems: A Programmer’s Perspective</a:t>
            </a:r>
            <a:r>
              <a:rPr lang="en-US"/>
              <a:t>, </a:t>
            </a:r>
            <a:r>
              <a:rPr b="1" lang="en-US">
                <a:solidFill>
                  <a:srgbClr val="FF0000"/>
                </a:solidFill>
              </a:rPr>
              <a:t>Third Edition </a:t>
            </a:r>
            <a:r>
              <a:rPr lang="en-US"/>
              <a:t>(CS:APP3e), Pearson, 2016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This book really matters for the course!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How to solve labs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Practice problems typical of exam problems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40"/>
              <a:buChar char="⬛"/>
            </a:pPr>
            <a:r>
              <a:rPr lang="en-US"/>
              <a:t>Robert C. Seacord, </a:t>
            </a:r>
            <a:endParaRPr/>
          </a:p>
          <a:p>
            <a:pPr indent="-24892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▪"/>
            </a:pPr>
            <a:r>
              <a:rPr i="1" lang="en-US"/>
              <a:t>Effective C: An Introduction To Professional C Programming</a:t>
            </a:r>
            <a:endParaRPr/>
          </a:p>
          <a:p>
            <a:pPr indent="-24892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2200"/>
              <a:buChar char="▪"/>
            </a:pPr>
            <a:r>
              <a:rPr lang="en-US"/>
              <a:t>Personal favourite modern C book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Brian Kernighan and Dennis Ritchie, 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i="1" lang="en-US"/>
              <a:t>The C Programming Language</a:t>
            </a:r>
            <a:r>
              <a:rPr lang="en-US"/>
              <a:t>, Second Edition, Prentice Hall, 1988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Classic C book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2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89" name="Google Shape;289;p22"/>
          <p:cNvSpPr/>
          <p:nvPr/>
        </p:nvSpPr>
        <p:spPr>
          <a:xfrm>
            <a:off x="7743428" y="22225"/>
            <a:ext cx="16404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0" name="Google Shape;290;p22"/>
          <p:cNvSpPr txBox="1"/>
          <p:nvPr>
            <p:ph type="title"/>
          </p:nvPr>
        </p:nvSpPr>
        <p:spPr>
          <a:xfrm>
            <a:off x="381000" y="254000"/>
            <a:ext cx="83820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Course Components</a:t>
            </a:r>
            <a:endParaRPr/>
          </a:p>
        </p:txBody>
      </p:sp>
      <p:sp>
        <p:nvSpPr>
          <p:cNvPr id="291" name="Google Shape;291;p22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Lectures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Higher level concepts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Practices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Applied concepts, important tools and skills for labs, clarification of lectures, exam coverage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Labs (7)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The heart of the course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1-2 weeks each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Provide in-depth understanding of an aspect of systems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Programming and measurement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Exams (midterm + final)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Test your understanding of concepts &amp; mathematical principles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0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7" name="Google Shape;297;p30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8" name="Google Shape;298;p30"/>
          <p:cNvSpPr txBox="1"/>
          <p:nvPr>
            <p:ph type="title"/>
          </p:nvPr>
        </p:nvSpPr>
        <p:spPr>
          <a:xfrm>
            <a:off x="381000" y="254000"/>
            <a:ext cx="83820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Programs and Data</a:t>
            </a:r>
            <a:endParaRPr/>
          </a:p>
        </p:txBody>
      </p:sp>
      <p:sp>
        <p:nvSpPr>
          <p:cNvPr id="299" name="Google Shape;299;p30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Topics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Bits operations, arithmetic, assembly language programs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Representation of C control and data structures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Includes aspects of architecture and compilers </a:t>
            </a:r>
            <a:endParaRPr/>
          </a:p>
          <a:p>
            <a:pPr indent="-16256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Assignments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L1 (datalab): Manipulating bits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L2 (bomblab): Defusing a binary bomb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L3 (attacklab): The basics of code injection attacks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1" name="Google Shape;141;p2"/>
          <p:cNvSpPr/>
          <p:nvPr/>
        </p:nvSpPr>
        <p:spPr>
          <a:xfrm>
            <a:off x="7852327" y="22225"/>
            <a:ext cx="15315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2" name="Google Shape;142;p2"/>
          <p:cNvSpPr txBox="1"/>
          <p:nvPr>
            <p:ph type="title"/>
          </p:nvPr>
        </p:nvSpPr>
        <p:spPr>
          <a:xfrm>
            <a:off x="381000" y="254000"/>
            <a:ext cx="83820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Overview</a:t>
            </a:r>
            <a:endParaRPr/>
          </a:p>
        </p:txBody>
      </p:sp>
      <p:sp>
        <p:nvSpPr>
          <p:cNvPr id="143" name="Google Shape;143;p2"/>
          <p:cNvSpPr txBox="1"/>
          <p:nvPr>
            <p:ph idx="1" type="body"/>
          </p:nvPr>
        </p:nvSpPr>
        <p:spPr>
          <a:xfrm>
            <a:off x="381000" y="1397000"/>
            <a:ext cx="8382000" cy="54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1459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⬛"/>
            </a:pPr>
            <a:r>
              <a:rPr lang="en-US"/>
              <a:t>Introduction</a:t>
            </a:r>
            <a:endParaRPr/>
          </a:p>
          <a:p>
            <a:pPr indent="-251459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⬛"/>
            </a:pPr>
            <a:r>
              <a:rPr lang="en-US"/>
              <a:t>Course theme</a:t>
            </a:r>
            <a:endParaRPr/>
          </a:p>
          <a:p>
            <a:pPr indent="-251459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⬛"/>
            </a:pPr>
            <a:r>
              <a:rPr lang="en-US"/>
              <a:t>Five realities</a:t>
            </a:r>
            <a:endParaRPr/>
          </a:p>
          <a:p>
            <a:pPr indent="-251459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⬛"/>
            </a:pPr>
            <a:r>
              <a:rPr lang="en-US"/>
              <a:t>How the course fits into the CS/ECE curriculum</a:t>
            </a:r>
            <a:endParaRPr/>
          </a:p>
          <a:p>
            <a:pPr indent="-251459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⬛"/>
            </a:pPr>
            <a:r>
              <a:rPr lang="en-US"/>
              <a:t>Academic integrity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31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5" name="Google Shape;305;p31"/>
          <p:cNvSpPr/>
          <p:nvPr/>
        </p:nvSpPr>
        <p:spPr>
          <a:xfrm>
            <a:off x="7775628" y="22225"/>
            <a:ext cx="16080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6" name="Google Shape;306;p31"/>
          <p:cNvSpPr txBox="1"/>
          <p:nvPr>
            <p:ph type="title"/>
          </p:nvPr>
        </p:nvSpPr>
        <p:spPr>
          <a:xfrm>
            <a:off x="381000" y="254000"/>
            <a:ext cx="83820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The Memory Hierarchy</a:t>
            </a:r>
            <a:endParaRPr/>
          </a:p>
        </p:txBody>
      </p:sp>
      <p:sp>
        <p:nvSpPr>
          <p:cNvPr id="307" name="Google Shape;307;p31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Topics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Memory technology, memory hierarchy, caches, disks, locality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Includes aspects of architecture and OS</a:t>
            </a:r>
            <a:endParaRPr/>
          </a:p>
          <a:p>
            <a:pPr indent="-952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254000" lvl="0" marL="2921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Assignments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L4 (cachelab): Building a cache simulator and optimizing for locality.</a:t>
            </a:r>
            <a:endParaRPr/>
          </a:p>
          <a:p>
            <a:pPr indent="-203200" lvl="2" marL="838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Learn how to exploit locality in your programs.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2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3" name="Google Shape;313;p32"/>
          <p:cNvSpPr/>
          <p:nvPr/>
        </p:nvSpPr>
        <p:spPr>
          <a:xfrm>
            <a:off x="7759528" y="22225"/>
            <a:ext cx="16242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14" name="Google Shape;314;p32"/>
          <p:cNvSpPr txBox="1"/>
          <p:nvPr>
            <p:ph type="title"/>
          </p:nvPr>
        </p:nvSpPr>
        <p:spPr>
          <a:xfrm>
            <a:off x="381000" y="254000"/>
            <a:ext cx="83820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Exceptional  Control Flow</a:t>
            </a:r>
            <a:endParaRPr/>
          </a:p>
        </p:txBody>
      </p:sp>
      <p:sp>
        <p:nvSpPr>
          <p:cNvPr id="315" name="Google Shape;315;p32"/>
          <p:cNvSpPr txBox="1"/>
          <p:nvPr>
            <p:ph idx="1" type="body"/>
          </p:nvPr>
        </p:nvSpPr>
        <p:spPr>
          <a:xfrm>
            <a:off x="381000" y="1397000"/>
            <a:ext cx="78232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Topics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Hardware exceptions, processes, process control, Unix signals, nonlocal jumps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Includes aspects of compilers, OS, and architecture</a:t>
            </a:r>
            <a:endParaRPr/>
          </a:p>
          <a:p>
            <a:pPr indent="-952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Assignments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L5 (tshlab): Writing your own Unix shell.</a:t>
            </a:r>
            <a:endParaRPr/>
          </a:p>
          <a:p>
            <a:pPr indent="-203200" lvl="2" marL="838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A first introduction to concurrency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3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1" name="Google Shape;321;p33"/>
          <p:cNvSpPr/>
          <p:nvPr/>
        </p:nvSpPr>
        <p:spPr>
          <a:xfrm>
            <a:off x="7840027" y="22225"/>
            <a:ext cx="15438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2" name="Google Shape;322;p33"/>
          <p:cNvSpPr txBox="1"/>
          <p:nvPr>
            <p:ph type="title"/>
          </p:nvPr>
        </p:nvSpPr>
        <p:spPr>
          <a:xfrm>
            <a:off x="381000" y="254000"/>
            <a:ext cx="83820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Virtual Memory</a:t>
            </a:r>
            <a:endParaRPr/>
          </a:p>
        </p:txBody>
      </p:sp>
      <p:sp>
        <p:nvSpPr>
          <p:cNvPr id="323" name="Google Shape;323;p33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Topics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Virtual memory, address translation, dynamic storage allocation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Includes aspects of architecture and OS</a:t>
            </a:r>
            <a:endParaRPr/>
          </a:p>
          <a:p>
            <a:pPr indent="-16256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Assignments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L6 (malloclab): Writing your own malloc package</a:t>
            </a:r>
            <a:endParaRPr/>
          </a:p>
          <a:p>
            <a:pPr indent="-203200" lvl="2" marL="838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Get a real feel for systems-level programming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4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29" name="Google Shape;329;p34"/>
          <p:cNvSpPr/>
          <p:nvPr/>
        </p:nvSpPr>
        <p:spPr>
          <a:xfrm>
            <a:off x="7711228" y="22225"/>
            <a:ext cx="16725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0" name="Google Shape;330;p34"/>
          <p:cNvSpPr txBox="1"/>
          <p:nvPr>
            <p:ph type="title"/>
          </p:nvPr>
        </p:nvSpPr>
        <p:spPr>
          <a:xfrm>
            <a:off x="381000" y="254000"/>
            <a:ext cx="83820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 Networking, and Concurrency</a:t>
            </a:r>
            <a:endParaRPr/>
          </a:p>
        </p:txBody>
      </p:sp>
      <p:sp>
        <p:nvSpPr>
          <p:cNvPr id="331" name="Google Shape;331;p34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Topics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High level and low-level I/O, network programming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Internet services, Web servers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concurrency, concurrent server design, threads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I/O multiplexing with select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Includes aspects of networking, OS, and architecture</a:t>
            </a:r>
            <a:endParaRPr/>
          </a:p>
          <a:p>
            <a:pPr indent="-16256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Assignments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L7 (proxylab): Writing your own Web proxy</a:t>
            </a:r>
            <a:endParaRPr/>
          </a:p>
          <a:p>
            <a:pPr indent="-203200" lvl="2" marL="838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Learn network programming and more about concurrency and synchronization.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5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7" name="Google Shape;337;p35"/>
          <p:cNvSpPr/>
          <p:nvPr/>
        </p:nvSpPr>
        <p:spPr>
          <a:xfrm>
            <a:off x="7679028" y="22225"/>
            <a:ext cx="17046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38" name="Google Shape;338;p35"/>
          <p:cNvSpPr txBox="1"/>
          <p:nvPr>
            <p:ph type="title"/>
          </p:nvPr>
        </p:nvSpPr>
        <p:spPr>
          <a:xfrm>
            <a:off x="381000" y="254000"/>
            <a:ext cx="83820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Lab Rationale </a:t>
            </a:r>
            <a:endParaRPr/>
          </a:p>
        </p:txBody>
      </p:sp>
      <p:sp>
        <p:nvSpPr>
          <p:cNvPr id="339" name="Google Shape;339;p35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Each lab has a well-defined goal such as solving a puzzle or winning a contest</a:t>
            </a:r>
            <a:endParaRPr/>
          </a:p>
          <a:p>
            <a:pPr indent="-16256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lang="en-US"/>
              <a:t>Doing the lab should result in new skills and concepts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9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5" name="Google Shape;345;p39"/>
          <p:cNvSpPr/>
          <p:nvPr/>
        </p:nvSpPr>
        <p:spPr>
          <a:xfrm>
            <a:off x="7775628" y="22225"/>
            <a:ext cx="16080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39"/>
          <p:cNvSpPr txBox="1"/>
          <p:nvPr>
            <p:ph type="title"/>
          </p:nvPr>
        </p:nvSpPr>
        <p:spPr>
          <a:xfrm>
            <a:off x="2971800" y="2720975"/>
            <a:ext cx="2870200" cy="784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80963" lvl="0" marL="809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i="1" lang="en-US" sz="4800">
                <a:solidFill>
                  <a:srgbClr val="606060"/>
                </a:solidFill>
                <a:latin typeface="Calibri"/>
                <a:ea typeface="Calibri"/>
                <a:cs typeface="Calibri"/>
                <a:sym typeface="Calibri"/>
              </a:rPr>
              <a:t>Welcome and Enjoy! </a:t>
            </a:r>
            <a:endParaRPr i="1" sz="4800">
              <a:solidFill>
                <a:srgbClr val="606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f3ba68e718_0_0"/>
          <p:cNvSpPr/>
          <p:nvPr/>
        </p:nvSpPr>
        <p:spPr>
          <a:xfrm>
            <a:off x="0" y="0"/>
            <a:ext cx="91566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9" name="Google Shape;149;gf3ba68e718_0_0"/>
          <p:cNvSpPr/>
          <p:nvPr/>
        </p:nvSpPr>
        <p:spPr>
          <a:xfrm>
            <a:off x="7852327" y="22225"/>
            <a:ext cx="15315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0" name="Google Shape;150;gf3ba68e718_0_0"/>
          <p:cNvSpPr txBox="1"/>
          <p:nvPr>
            <p:ph type="title"/>
          </p:nvPr>
        </p:nvSpPr>
        <p:spPr>
          <a:xfrm>
            <a:off x="381000" y="254000"/>
            <a:ext cx="8382000" cy="10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51" name="Google Shape;151;gf3ba68e718_0_0"/>
          <p:cNvSpPr txBox="1"/>
          <p:nvPr>
            <p:ph idx="1" type="body"/>
          </p:nvPr>
        </p:nvSpPr>
        <p:spPr>
          <a:xfrm>
            <a:off x="381000" y="1397000"/>
            <a:ext cx="8382000" cy="54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1459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⬛"/>
            </a:pPr>
            <a:r>
              <a:rPr lang="en-US"/>
              <a:t>I’m Amiran Malania</a:t>
            </a:r>
            <a:endParaRPr/>
          </a:p>
          <a:p>
            <a:pPr indent="-251459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⬛"/>
            </a:pPr>
            <a:r>
              <a:rPr lang="en-US"/>
              <a:t>BSc in computer science from San Diego State University</a:t>
            </a:r>
            <a:endParaRPr/>
          </a:p>
          <a:p>
            <a:pPr indent="-251459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⬛"/>
            </a:pPr>
            <a:r>
              <a:rPr lang="en-US"/>
              <a:t>Systems Software Engineer at Qarva</a:t>
            </a:r>
            <a:endParaRPr/>
          </a:p>
          <a:p>
            <a:pPr indent="-251459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⬛"/>
            </a:pPr>
            <a:r>
              <a:rPr lang="en-US"/>
              <a:t>Interested in networked computer systems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"/>
          <p:cNvSpPr/>
          <p:nvPr/>
        </p:nvSpPr>
        <p:spPr>
          <a:xfrm>
            <a:off x="0" y="0"/>
            <a:ext cx="91566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7" name="Google Shape;157;p3"/>
          <p:cNvSpPr/>
          <p:nvPr/>
        </p:nvSpPr>
        <p:spPr>
          <a:xfrm>
            <a:off x="7823927" y="22225"/>
            <a:ext cx="15597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FFFFFF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8" name="Google Shape;158;p3"/>
          <p:cNvSpPr txBox="1"/>
          <p:nvPr>
            <p:ph type="title"/>
          </p:nvPr>
        </p:nvSpPr>
        <p:spPr>
          <a:xfrm>
            <a:off x="381000" y="254000"/>
            <a:ext cx="85344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Course Theme:</a:t>
            </a:r>
            <a:br>
              <a:rPr b="1" lang="en-US"/>
            </a:br>
            <a:r>
              <a:rPr b="1" lang="en-US"/>
              <a:t>Abstraction Is Good But Don’t Forget Reality</a:t>
            </a:r>
            <a:endParaRPr b="1"/>
          </a:p>
        </p:txBody>
      </p:sp>
      <p:sp>
        <p:nvSpPr>
          <p:cNvPr id="159" name="Google Shape;159;p3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b="1" lang="en-US"/>
              <a:t>Most CS and CE courses emphasize abstraction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Abstract data types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Asymptotic analysis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b="1" lang="en-US"/>
              <a:t>These abstractions have limits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Especially in the presence of bugs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Need to understand details of underlying implementations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b="1" lang="en-US"/>
              <a:t>Useful outcomes from taking</a:t>
            </a:r>
            <a:r>
              <a:rPr lang="en-US"/>
              <a:t> this class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Become more effective programmers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Able to find and eliminate bugs efficiently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Able to understand and tune for program performance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Prepare for later “systems” classes in CS &amp; CE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Compilers, Operating Systems, Networks, Computer Architecture, Embedded Systems, Storage Systems, etc.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5" name="Google Shape;165;p4"/>
          <p:cNvSpPr/>
          <p:nvPr/>
        </p:nvSpPr>
        <p:spPr>
          <a:xfrm>
            <a:off x="7823927" y="22225"/>
            <a:ext cx="15597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4"/>
          <p:cNvSpPr txBox="1"/>
          <p:nvPr>
            <p:ph type="title"/>
          </p:nvPr>
        </p:nvSpPr>
        <p:spPr>
          <a:xfrm>
            <a:off x="381000" y="254000"/>
            <a:ext cx="8382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Great Reality #1: </a:t>
            </a:r>
            <a:br>
              <a:rPr b="1" lang="en-US"/>
            </a:br>
            <a:r>
              <a:rPr b="1" lang="en-US"/>
              <a:t>Ints are not Integers</a:t>
            </a:r>
            <a:endParaRPr b="1"/>
          </a:p>
        </p:txBody>
      </p:sp>
      <p:sp>
        <p:nvSpPr>
          <p:cNvPr id="167" name="Google Shape;167;p4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b="1" lang="en-US"/>
              <a:t>Example 1: Is x</a:t>
            </a:r>
            <a:r>
              <a:rPr b="1" baseline="30000" lang="en-US"/>
              <a:t>2</a:t>
            </a:r>
            <a:r>
              <a:rPr b="1" lang="en-US"/>
              <a:t> ≥ 0?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Float’s: Yes!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96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Int’s:</a:t>
            </a:r>
            <a:endParaRPr/>
          </a:p>
          <a:p>
            <a:pPr indent="-203200" lvl="2" marL="838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 40000 * 40000  ➙ 1600000000</a:t>
            </a:r>
            <a:endParaRPr/>
          </a:p>
          <a:p>
            <a:pPr indent="-203200" lvl="2" marL="8382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 50000 * 50000  ➙ ??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80"/>
              <a:buNone/>
            </a:pPr>
            <a:r>
              <a:t/>
            </a:r>
            <a:endParaRPr/>
          </a:p>
        </p:txBody>
      </p:sp>
      <p:pic>
        <p:nvPicPr>
          <p:cNvPr id="168" name="Google Shape;16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98800" y="1900238"/>
            <a:ext cx="5524500" cy="1820862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4"/>
          <p:cNvSpPr/>
          <p:nvPr/>
        </p:nvSpPr>
        <p:spPr>
          <a:xfrm>
            <a:off x="7342188" y="6578600"/>
            <a:ext cx="1727200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xkcd.com/571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5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5" name="Google Shape;175;p5"/>
          <p:cNvSpPr/>
          <p:nvPr/>
        </p:nvSpPr>
        <p:spPr>
          <a:xfrm>
            <a:off x="7904401" y="22225"/>
            <a:ext cx="14793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5"/>
          <p:cNvSpPr txBox="1"/>
          <p:nvPr>
            <p:ph type="title"/>
          </p:nvPr>
        </p:nvSpPr>
        <p:spPr>
          <a:xfrm>
            <a:off x="381000" y="254000"/>
            <a:ext cx="83820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Computer Arithmetic</a:t>
            </a:r>
            <a:endParaRPr b="1"/>
          </a:p>
        </p:txBody>
      </p:sp>
      <p:sp>
        <p:nvSpPr>
          <p:cNvPr id="177" name="Google Shape;177;p5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b="1" lang="en-US"/>
              <a:t>Does not generate random values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Arithmetic operations have important mathematical properties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b="1" lang="en-US"/>
              <a:t>Cannot assume all “usual” mathematical properties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Due to finiteness of representations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Integer operations satisfy “ring” properties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Commutativity, associativity, distributivity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Floating point operations satisfy “ordering” properties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Monotonicity, values of signs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b="1" lang="en-US"/>
              <a:t>Observation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Need to understand which abstractions apply in which contexts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Important issues for compiler writers and serious application programmers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83" name="Google Shape;183;p6"/>
          <p:cNvSpPr/>
          <p:nvPr/>
        </p:nvSpPr>
        <p:spPr>
          <a:xfrm>
            <a:off x="7791727" y="22225"/>
            <a:ext cx="15921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6"/>
          <p:cNvSpPr txBox="1"/>
          <p:nvPr>
            <p:ph type="title"/>
          </p:nvPr>
        </p:nvSpPr>
        <p:spPr>
          <a:xfrm>
            <a:off x="381000" y="254000"/>
            <a:ext cx="83820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Great Reality #2: </a:t>
            </a:r>
            <a:br>
              <a:rPr b="1" lang="en-US"/>
            </a:br>
            <a:r>
              <a:rPr b="1" lang="en-US"/>
              <a:t>You’ve Got to Know Assembly</a:t>
            </a:r>
            <a:endParaRPr b="1"/>
          </a:p>
        </p:txBody>
      </p:sp>
      <p:sp>
        <p:nvSpPr>
          <p:cNvPr id="185" name="Google Shape;185;p6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254000" lvl="0" marL="254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⬛"/>
            </a:pPr>
            <a:r>
              <a:rPr b="1" lang="en-US"/>
              <a:t>Chances are, you’ll never write programs in assembly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Compilers are much better &amp; more patient than you are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b="1" lang="en-US"/>
              <a:t>But: Understanding assembly is key to machine-level execution model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Behavior of programs in presence of bugs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High-level language models break down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Tuning program performance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Understand optimizations done / not done by the compiler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Understanding sources of program inefficiency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Implementing system software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Compiler has machine code as target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Operating systems must manage process state</a:t>
            </a:r>
            <a:endParaRPr/>
          </a:p>
          <a:p>
            <a:pPr indent="-234950" lvl="1" marL="5143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Creating / fighting malware</a:t>
            </a:r>
            <a:endParaRPr/>
          </a:p>
          <a:p>
            <a:pPr indent="-203200" lvl="2" marL="8001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600"/>
              <a:buChar char="▪"/>
            </a:pPr>
            <a:r>
              <a:rPr lang="en-US"/>
              <a:t>x86 assembly is the language of choice!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1" name="Google Shape;191;p7"/>
          <p:cNvSpPr/>
          <p:nvPr/>
        </p:nvSpPr>
        <p:spPr>
          <a:xfrm>
            <a:off x="7807827" y="22225"/>
            <a:ext cx="15759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7"/>
          <p:cNvSpPr txBox="1"/>
          <p:nvPr>
            <p:ph type="title"/>
          </p:nvPr>
        </p:nvSpPr>
        <p:spPr>
          <a:xfrm>
            <a:off x="381000" y="254000"/>
            <a:ext cx="83820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Great Reality #3: Memory Matters</a:t>
            </a:r>
            <a:br>
              <a:rPr b="1" lang="en-US"/>
            </a:br>
            <a:r>
              <a:rPr b="1" lang="en-US" sz="2900"/>
              <a:t>Random Access Memory Is an Unphysical Abstraction</a:t>
            </a:r>
            <a:endParaRPr b="1" sz="2900"/>
          </a:p>
        </p:txBody>
      </p:sp>
      <p:sp>
        <p:nvSpPr>
          <p:cNvPr id="193" name="Google Shape;193;p7"/>
          <p:cNvSpPr txBox="1"/>
          <p:nvPr>
            <p:ph idx="1" type="body"/>
          </p:nvPr>
        </p:nvSpPr>
        <p:spPr>
          <a:xfrm>
            <a:off x="381000" y="1397000"/>
            <a:ext cx="8382000" cy="5435600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101600" lvl="2" marL="838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b="1" lang="en-US"/>
              <a:t>Memory is not unbounded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It must be allocated and managed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Many applications are memory dominated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b="1" lang="en-US"/>
              <a:t>Memory referencing bugs especially pernicious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Effects are distant in both time and space</a:t>
            </a:r>
            <a:endParaRPr/>
          </a:p>
          <a:p>
            <a:pPr indent="-254000" lvl="0" marL="2540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⬛"/>
            </a:pPr>
            <a:r>
              <a:rPr b="1" lang="en-US"/>
              <a:t>Memory performance is not uniform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Cache and virtual memory effects can greatly affect program performance</a:t>
            </a:r>
            <a:endParaRPr/>
          </a:p>
          <a:p>
            <a:pPr indent="-234950" lvl="1" marL="55245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Adapting program to characteristics of memory system can lead to major speed improvements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"/>
          <p:cNvSpPr/>
          <p:nvPr/>
        </p:nvSpPr>
        <p:spPr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t/>
            </a:r>
            <a:endParaRPr b="0" i="0" sz="42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99" name="Google Shape;199;p8"/>
          <p:cNvSpPr/>
          <p:nvPr/>
        </p:nvSpPr>
        <p:spPr>
          <a:xfrm>
            <a:off x="7840027" y="22225"/>
            <a:ext cx="1543800" cy="1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FFFFFF"/>
                </a:solidFill>
                <a:latin typeface="Gill Sans"/>
                <a:ea typeface="Gill Sans"/>
                <a:cs typeface="Gill Sans"/>
                <a:sym typeface="Gill Sans"/>
              </a:rPr>
              <a:t>Ilia State University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8"/>
          <p:cNvSpPr txBox="1"/>
          <p:nvPr>
            <p:ph type="title"/>
          </p:nvPr>
        </p:nvSpPr>
        <p:spPr>
          <a:xfrm>
            <a:off x="381000" y="254000"/>
            <a:ext cx="8382000" cy="109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8100" lIns="38100" spcFirstLastPara="1" rIns="38100" wrap="square" tIns="38100">
            <a:noAutofit/>
          </a:bodyPr>
          <a:lstStyle/>
          <a:p>
            <a:pPr indent="-119063" lvl="0" marL="11906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-US"/>
              <a:t>Memory Referencing Bug Example</a:t>
            </a:r>
            <a:endParaRPr/>
          </a:p>
        </p:txBody>
      </p:sp>
      <p:sp>
        <p:nvSpPr>
          <p:cNvPr id="201" name="Google Shape;201;p8"/>
          <p:cNvSpPr txBox="1"/>
          <p:nvPr>
            <p:ph idx="1" type="body"/>
          </p:nvPr>
        </p:nvSpPr>
        <p:spPr>
          <a:xfrm>
            <a:off x="457200" y="6096000"/>
            <a:ext cx="8229600" cy="563563"/>
          </a:xfrm>
          <a:prstGeom prst="rect">
            <a:avLst/>
          </a:prstGeom>
          <a:noFill/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-342900" lvl="1" marL="5143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▪"/>
            </a:pPr>
            <a:r>
              <a:rPr lang="en-US"/>
              <a:t>Result is system specific</a:t>
            </a:r>
            <a:endParaRPr/>
          </a:p>
        </p:txBody>
      </p:sp>
      <p:sp>
        <p:nvSpPr>
          <p:cNvPr id="202" name="Google Shape;202;p8"/>
          <p:cNvSpPr/>
          <p:nvPr/>
        </p:nvSpPr>
        <p:spPr>
          <a:xfrm>
            <a:off x="825500" y="4267200"/>
            <a:ext cx="7327900" cy="1828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38100" lIns="38100" spcFirstLastPara="1" rIns="38100" wrap="square" tIns="381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fun(0)  ➙	3.14</a:t>
            </a:r>
            <a:endParaRPr b="0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fun(1)  ➙	3.14</a:t>
            </a:r>
            <a:endParaRPr b="0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fun(2)  ➙	3.1399998664856</a:t>
            </a:r>
            <a:endParaRPr b="0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fun(3)  ➙	2.00000061035156</a:t>
            </a:r>
            <a:endParaRPr b="0" i="0" sz="24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fun(4)  ➙	3.14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fun(6)  ➙	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Segmentation fault</a:t>
            </a:r>
            <a:endParaRPr b="0" i="0" sz="1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3" name="Google Shape;203;p8"/>
          <p:cNvSpPr/>
          <p:nvPr/>
        </p:nvSpPr>
        <p:spPr>
          <a:xfrm>
            <a:off x="838200" y="1295400"/>
            <a:ext cx="6553200" cy="2844800"/>
          </a:xfrm>
          <a:prstGeom prst="rect">
            <a:avLst/>
          </a:prstGeom>
          <a:solidFill>
            <a:srgbClr val="F8F6D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63500" lIns="63500" spcFirstLastPara="1" rIns="63500" wrap="square" tIns="635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typedef struct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int a[2];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double d;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 struct_t;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double fun(int i) {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volatile struct_t s;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s.d = 3.14;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s.a[i] = 1073741824; /* Possibly out of bounds */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return s.d;</a:t>
            </a:r>
            <a:endParaRPr b="1" i="0" sz="16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tle and Content">
  <a:themeElements>
    <a:clrScheme name="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itle Only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itle Slid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990000"/>
      </a:accent1>
      <a:accent2>
        <a:srgbClr val="333399"/>
      </a:accent2>
      <a:accent3>
        <a:srgbClr val="FFFFFF"/>
      </a:accent3>
      <a:accent4>
        <a:srgbClr val="000000"/>
      </a:accent4>
      <a:accent5>
        <a:srgbClr val="CAAAAA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2012-08-28T17:04:18Z</dcterms:created>
  <dc:creator>Markus Pueschel</dc:creator>
</cp:coreProperties>
</file>