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7302500" cy="9586900"/>
  <p:embeddedFontLs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4" roundtripDataSignature="AMtx7mirjzsk56Xa7fOie0sEk45zLBa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C8D728-7A0E-4394-B58A-080CD254C55F}">
  <a:tblStyle styleId="{CFC8D728-7A0E-4394-B58A-080CD254C55F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B8F21928-5287-443E-A34B-9A647F921CC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4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Google Shape;667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2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Google Shape;682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1" name="Google Shape;85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9" name="Google Shape;869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3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3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Board: show 3D example: a[2][3][2] to illustrate the idea of row major as enumerating indices from right to left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5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8" name="Google Shape;48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56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7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7"/>
          <p:cNvSpPr txBox="1"/>
          <p:nvPr/>
        </p:nvSpPr>
        <p:spPr>
          <a:xfrm>
            <a:off x="7536275" y="-27000"/>
            <a:ext cx="167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5800" y="1784350"/>
            <a:ext cx="7772400" cy="2406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Machine-Level Programming IV: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2000">
                <a:latin typeface="Calibri"/>
                <a:ea typeface="Calibri"/>
                <a:cs typeface="Calibri"/>
                <a:sym typeface="Calibri"/>
              </a:rPr>
              <a:t>Systems Programming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685800" y="44196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57912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"/>
          <p:cNvSpPr txBox="1"/>
          <p:nvPr>
            <p:ph type="title"/>
          </p:nvPr>
        </p:nvSpPr>
        <p:spPr>
          <a:xfrm>
            <a:off x="381000" y="569913"/>
            <a:ext cx="6934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Row Access</a:t>
            </a:r>
            <a:endParaRPr/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442913" y="1292225"/>
            <a:ext cx="59578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Vectors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array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element of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Starting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380" name="Google Shape;380;p10"/>
          <p:cNvGrpSpPr/>
          <p:nvPr/>
        </p:nvGrpSpPr>
        <p:grpSpPr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381" name="Google Shape;381;p10"/>
            <p:cNvGrpSpPr/>
            <p:nvPr/>
          </p:nvGrpSpPr>
          <p:grpSpPr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82" name="Google Shape;382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D5F4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1497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5" name="Google Shape;385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10"/>
            <p:cNvCxnSpPr/>
            <p:nvPr/>
          </p:nvCxnSpPr>
          <p:spPr>
            <a:xfrm>
              <a:off x="3024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10"/>
            <p:cNvCxnSpPr/>
            <p:nvPr/>
          </p:nvCxnSpPr>
          <p:spPr>
            <a:xfrm>
              <a:off x="1680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89" name="Google Shape;389;p10"/>
            <p:cNvSpPr/>
            <p:nvPr/>
          </p:nvSpPr>
          <p:spPr>
            <a:xfrm>
              <a:off x="2112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391" name="Google Shape;391;p10"/>
            <p:cNvGrpSpPr/>
            <p:nvPr/>
          </p:nvGrpSpPr>
          <p:grpSpPr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392" name="Google Shape;392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95" name="Google Shape;395;p10"/>
            <p:cNvCxnSpPr/>
            <p:nvPr/>
          </p:nvCxnSpPr>
          <p:spPr>
            <a:xfrm>
              <a:off x="417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10"/>
            <p:cNvCxnSpPr/>
            <p:nvPr/>
          </p:nvCxnSpPr>
          <p:spPr>
            <a:xfrm>
              <a:off x="552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10"/>
            <p:cNvCxnSpPr/>
            <p:nvPr/>
          </p:nvCxnSpPr>
          <p:spPr>
            <a:xfrm>
              <a:off x="417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98" name="Google Shape;398;p10"/>
            <p:cNvSpPr/>
            <p:nvPr/>
          </p:nvSpPr>
          <p:spPr>
            <a:xfrm>
              <a:off x="460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10"/>
          <p:cNvSpPr/>
          <p:nvPr/>
        </p:nvSpPr>
        <p:spPr>
          <a:xfrm>
            <a:off x="26670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338138" y="5718175"/>
            <a:ext cx="396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0"/>
          <p:cNvCxnSpPr/>
          <p:nvPr/>
        </p:nvCxnSpPr>
        <p:spPr>
          <a:xfrm rot="10800000">
            <a:off x="5334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10"/>
          <p:cNvCxnSpPr/>
          <p:nvPr/>
        </p:nvCxnSpPr>
        <p:spPr>
          <a:xfrm rot="10800000">
            <a:off x="3657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3" name="Google Shape;403;p10"/>
          <p:cNvGrpSpPr/>
          <p:nvPr/>
        </p:nvGrpSpPr>
        <p:grpSpPr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404" name="Google Shape;404;p10"/>
            <p:cNvGrpSpPr/>
            <p:nvPr/>
          </p:nvGrpSpPr>
          <p:grpSpPr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405" name="Google Shape;405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08" name="Google Shape;408;p10"/>
            <p:cNvCxnSpPr/>
            <p:nvPr/>
          </p:nvCxnSpPr>
          <p:spPr>
            <a:xfrm>
              <a:off x="33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10"/>
            <p:cNvCxnSpPr/>
            <p:nvPr/>
          </p:nvCxnSpPr>
          <p:spPr>
            <a:xfrm>
              <a:off x="33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10" name="Google Shape;410;p10"/>
            <p:cNvSpPr/>
            <p:nvPr/>
          </p:nvSpPr>
          <p:spPr>
            <a:xfrm>
              <a:off x="76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2" name="Google Shape;412;p10"/>
          <p:cNvSpPr txBox="1"/>
          <p:nvPr/>
        </p:nvSpPr>
        <p:spPr>
          <a:xfrm>
            <a:off x="3595688" y="5715000"/>
            <a:ext cx="1814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A+(i*C*4)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6553200" y="5715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A+((R-1)*C*4)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4" name="Google Shape;414;p10"/>
          <p:cNvCxnSpPr/>
          <p:nvPr/>
        </p:nvCxnSpPr>
        <p:spPr>
          <a:xfrm rot="10800000">
            <a:off x="6705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10"/>
          <p:cNvSpPr txBox="1"/>
          <p:nvPr/>
        </p:nvSpPr>
        <p:spPr>
          <a:xfrm>
            <a:off x="425450" y="34290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 txBox="1"/>
          <p:nvPr>
            <p:ph type="title"/>
          </p:nvPr>
        </p:nvSpPr>
        <p:spPr>
          <a:xfrm>
            <a:off x="490538" y="493713"/>
            <a:ext cx="7645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Row Access Code</a:t>
            </a:r>
            <a:endParaRPr/>
          </a:p>
        </p:txBody>
      </p:sp>
      <p:sp>
        <p:nvSpPr>
          <p:cNvPr id="421" name="Google Shape;421;p11"/>
          <p:cNvSpPr txBox="1"/>
          <p:nvPr>
            <p:ph idx="1" type="body"/>
          </p:nvPr>
        </p:nvSpPr>
        <p:spPr>
          <a:xfrm>
            <a:off x="520700" y="4267200"/>
            <a:ext cx="7404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Vector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pgh[index]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array of 5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Starting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pgh+20*index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Computes and returns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+ 4*(index+4*index)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*get_pgh_zip(int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495300" y="3204779"/>
            <a:ext cx="6781800" cy="9255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%rdi =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(%rdi,%rdi,4),%rax		# 5 *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pgh(,%rax,4), %rax		# pgh + (20 *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1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cxnSp>
          <p:nvCxnSpPr>
            <p:cNvPr id="425" name="Google Shape;425;p11"/>
            <p:cNvCxnSpPr/>
            <p:nvPr/>
          </p:nvCxnSpPr>
          <p:spPr>
            <a:xfrm rot="10800000">
              <a:off x="1295400" y="34385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6" name="Google Shape;426;p11"/>
            <p:cNvSpPr txBox="1"/>
            <p:nvPr/>
          </p:nvSpPr>
          <p:spPr>
            <a:xfrm>
              <a:off x="1066800" y="3590925"/>
              <a:ext cx="60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pgh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427" name="Google Shape;427;p11"/>
            <p:cNvGrpSpPr/>
            <p:nvPr/>
          </p:nvGrpSpPr>
          <p:grpSpPr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1" name="Google Shape;451;p11"/>
            <p:cNvSpPr/>
            <p:nvPr/>
          </p:nvSpPr>
          <p:spPr>
            <a:xfrm>
              <a:off x="1295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2819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343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5867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/>
          <p:nvPr/>
        </p:nvSpPr>
        <p:spPr>
          <a:xfrm>
            <a:off x="57912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2"/>
          <p:cNvSpPr txBox="1"/>
          <p:nvPr>
            <p:ph type="title"/>
          </p:nvPr>
        </p:nvSpPr>
        <p:spPr>
          <a:xfrm>
            <a:off x="381000" y="569913"/>
            <a:ext cx="6934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Element Access</a:t>
            </a:r>
            <a:endParaRPr/>
          </a:p>
        </p:txBody>
      </p:sp>
      <p:sp>
        <p:nvSpPr>
          <p:cNvPr id="461" name="Google Shape;461;p12"/>
          <p:cNvSpPr txBox="1"/>
          <p:nvPr>
            <p:ph idx="1" type="body"/>
          </p:nvPr>
        </p:nvSpPr>
        <p:spPr>
          <a:xfrm>
            <a:off x="442913" y="1292225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A[i][j]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element of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= A +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 * C +  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* 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2" name="Google Shape;462;p12"/>
          <p:cNvGrpSpPr/>
          <p:nvPr/>
        </p:nvGrpSpPr>
        <p:grpSpPr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463" name="Google Shape;463;p12"/>
            <p:cNvGrpSpPr/>
            <p:nvPr/>
          </p:nvGrpSpPr>
          <p:grpSpPr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464" name="Google Shape;464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D5F4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• • •                      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2"/>
              <p:cNvSpPr/>
              <p:nvPr/>
            </p:nvSpPr>
            <p:spPr>
              <a:xfrm>
                <a:off x="1920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[j]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6" name="Google Shape;466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12"/>
            <p:cNvCxnSpPr/>
            <p:nvPr/>
          </p:nvCxnSpPr>
          <p:spPr>
            <a:xfrm>
              <a:off x="3024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12"/>
            <p:cNvCxnSpPr/>
            <p:nvPr/>
          </p:nvCxnSpPr>
          <p:spPr>
            <a:xfrm>
              <a:off x="1680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70" name="Google Shape;470;p12"/>
            <p:cNvSpPr/>
            <p:nvPr/>
          </p:nvSpPr>
          <p:spPr>
            <a:xfrm>
              <a:off x="2112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12"/>
          <p:cNvGrpSpPr/>
          <p:nvPr/>
        </p:nvGrpSpPr>
        <p:grpSpPr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472" name="Google Shape;472;p12"/>
            <p:cNvGrpSpPr/>
            <p:nvPr/>
          </p:nvGrpSpPr>
          <p:grpSpPr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473" name="Google Shape;473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6" name="Google Shape;476;p12"/>
            <p:cNvCxnSpPr/>
            <p:nvPr/>
          </p:nvCxnSpPr>
          <p:spPr>
            <a:xfrm>
              <a:off x="417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12"/>
            <p:cNvCxnSpPr/>
            <p:nvPr/>
          </p:nvCxnSpPr>
          <p:spPr>
            <a:xfrm>
              <a:off x="552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12"/>
            <p:cNvCxnSpPr/>
            <p:nvPr/>
          </p:nvCxnSpPr>
          <p:spPr>
            <a:xfrm>
              <a:off x="417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79" name="Google Shape;479;p12"/>
            <p:cNvSpPr/>
            <p:nvPr/>
          </p:nvSpPr>
          <p:spPr>
            <a:xfrm>
              <a:off x="460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12"/>
          <p:cNvSpPr/>
          <p:nvPr/>
        </p:nvSpPr>
        <p:spPr>
          <a:xfrm>
            <a:off x="26670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"/>
          <p:cNvSpPr txBox="1"/>
          <p:nvPr/>
        </p:nvSpPr>
        <p:spPr>
          <a:xfrm>
            <a:off x="331788" y="5724525"/>
            <a:ext cx="396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12"/>
          <p:cNvCxnSpPr/>
          <p:nvPr/>
        </p:nvCxnSpPr>
        <p:spPr>
          <a:xfrm rot="10800000">
            <a:off x="5334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12"/>
          <p:cNvCxnSpPr/>
          <p:nvPr/>
        </p:nvCxnSpPr>
        <p:spPr>
          <a:xfrm rot="10800000">
            <a:off x="3657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84" name="Google Shape;484;p12"/>
          <p:cNvGrpSpPr/>
          <p:nvPr/>
        </p:nvGrpSpPr>
        <p:grpSpPr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9" name="Google Shape;489;p12"/>
            <p:cNvCxnSpPr/>
            <p:nvPr/>
          </p:nvCxnSpPr>
          <p:spPr>
            <a:xfrm>
              <a:off x="33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12"/>
            <p:cNvCxnSpPr/>
            <p:nvPr/>
          </p:nvCxnSpPr>
          <p:spPr>
            <a:xfrm>
              <a:off x="33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91" name="Google Shape;491;p12"/>
            <p:cNvSpPr/>
            <p:nvPr/>
          </p:nvSpPr>
          <p:spPr>
            <a:xfrm>
              <a:off x="76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2" name="Google Shape;492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3" name="Google Shape;493;p12"/>
          <p:cNvSpPr txBox="1"/>
          <p:nvPr/>
        </p:nvSpPr>
        <p:spPr>
          <a:xfrm>
            <a:off x="2944813" y="5724525"/>
            <a:ext cx="1447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A+(i*C*4)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12"/>
          <p:cNvSpPr txBox="1"/>
          <p:nvPr/>
        </p:nvSpPr>
        <p:spPr>
          <a:xfrm>
            <a:off x="6324600" y="5724525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A+((R-1)*C*4)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Google Shape;495;p12"/>
          <p:cNvCxnSpPr/>
          <p:nvPr/>
        </p:nvCxnSpPr>
        <p:spPr>
          <a:xfrm rot="10800000">
            <a:off x="6705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6" name="Google Shape;496;p12"/>
          <p:cNvSpPr txBox="1"/>
          <p:nvPr/>
        </p:nvSpPr>
        <p:spPr>
          <a:xfrm>
            <a:off x="425450" y="34290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12"/>
          <p:cNvCxnSpPr/>
          <p:nvPr/>
        </p:nvCxnSpPr>
        <p:spPr>
          <a:xfrm rot="10800000">
            <a:off x="4648200" y="5497513"/>
            <a:ext cx="0" cy="674687"/>
          </a:xfrm>
          <a:prstGeom prst="straightConnector1">
            <a:avLst/>
          </a:prstGeom>
          <a:noFill/>
          <a:ln cap="flat" cmpd="sng" w="57150">
            <a:solidFill>
              <a:srgbClr val="99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8" name="Google Shape;498;p12"/>
          <p:cNvSpPr txBox="1"/>
          <p:nvPr/>
        </p:nvSpPr>
        <p:spPr>
          <a:xfrm>
            <a:off x="3370263" y="6259513"/>
            <a:ext cx="29543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A+(i*C*4)+(j*4)</a:t>
            </a:r>
            <a:endParaRPr b="1" i="0" sz="24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"/>
          <p:cNvSpPr txBox="1"/>
          <p:nvPr>
            <p:ph type="title"/>
          </p:nvPr>
        </p:nvSpPr>
        <p:spPr>
          <a:xfrm>
            <a:off x="406400" y="493713"/>
            <a:ext cx="8280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Element Access Code</a:t>
            </a:r>
            <a:endParaRPr/>
          </a:p>
        </p:txBody>
      </p:sp>
      <p:sp>
        <p:nvSpPr>
          <p:cNvPr id="504" name="Google Shape;504;p13"/>
          <p:cNvSpPr txBox="1"/>
          <p:nvPr>
            <p:ph idx="1" type="body"/>
          </p:nvPr>
        </p:nvSpPr>
        <p:spPr>
          <a:xfrm>
            <a:off x="457200" y="4653136"/>
            <a:ext cx="8320088" cy="174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pgh[index][dig]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+ 20*index + 4*dig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=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+ 4*(5*index + dig)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13"/>
          <p:cNvSpPr/>
          <p:nvPr/>
        </p:nvSpPr>
        <p:spPr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get_pgh_digit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 index, int dig)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pgh[index][dig];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>
            <a:off x="474140" y="3680778"/>
            <a:ext cx="8001000" cy="92076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	(%rdi,%rdi,4), %rax	# 5*index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	%rax, %rsi			# 5*index+dig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	pgh(,%rsi,4), %eax	# M[pgh + 4*(5*index+dig)]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07" name="Google Shape;507;p13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cxnSp>
          <p:nvCxnSpPr>
            <p:cNvPr id="508" name="Google Shape;508;p13"/>
            <p:cNvCxnSpPr/>
            <p:nvPr/>
          </p:nvCxnSpPr>
          <p:spPr>
            <a:xfrm rot="10800000">
              <a:off x="1295400" y="34385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9" name="Google Shape;509;p13"/>
            <p:cNvSpPr txBox="1"/>
            <p:nvPr/>
          </p:nvSpPr>
          <p:spPr>
            <a:xfrm>
              <a:off x="1066800" y="3590925"/>
              <a:ext cx="60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pgh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3"/>
            <p:cNvGrpSpPr/>
            <p:nvPr/>
          </p:nvGrpSpPr>
          <p:grpSpPr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517" name="Google Shape;517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13"/>
            <p:cNvGrpSpPr/>
            <p:nvPr/>
          </p:nvGrpSpPr>
          <p:grpSpPr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523" name="Google Shape;523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13"/>
            <p:cNvGrpSpPr/>
            <p:nvPr/>
          </p:nvGrpSpPr>
          <p:grpSpPr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529" name="Google Shape;529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13"/>
            <p:cNvSpPr/>
            <p:nvPr/>
          </p:nvSpPr>
          <p:spPr>
            <a:xfrm>
              <a:off x="1295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819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343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867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/>
          <p:nvPr>
            <p:ph type="title"/>
          </p:nvPr>
        </p:nvSpPr>
        <p:spPr>
          <a:xfrm>
            <a:off x="381000" y="533400"/>
            <a:ext cx="711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Multi-Level Array Example</a:t>
            </a:r>
            <a:endParaRPr/>
          </a:p>
        </p:txBody>
      </p:sp>
      <p:sp>
        <p:nvSpPr>
          <p:cNvPr id="543" name="Google Shape;543;p14"/>
          <p:cNvSpPr txBox="1"/>
          <p:nvPr>
            <p:ph idx="1" type="body"/>
          </p:nvPr>
        </p:nvSpPr>
        <p:spPr>
          <a:xfrm>
            <a:off x="5638800" y="1265238"/>
            <a:ext cx="3505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univ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denotes array of 3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element is a pointer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8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pointer points to array of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’s </a:t>
            </a: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 = { 1, 5, 2, 1, 3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 = { 0, 2, 1, 3, 9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ucb = { 9, 4, 7, 2, 0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UCOUNT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*univ[UCOUNT] = {mit, cmu, ucb};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14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547" name="Google Shape;547;p14"/>
            <p:cNvGrpSpPr/>
            <p:nvPr/>
          </p:nvGrpSpPr>
          <p:grpSpPr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548" name="Google Shape;548;p14"/>
              <p:cNvSpPr/>
              <p:nvPr/>
            </p:nvSpPr>
            <p:spPr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Google Shape;549;p14"/>
              <p:cNvCxnSpPr/>
              <p:nvPr/>
            </p:nvCxnSpPr>
            <p:spPr>
              <a:xfrm>
                <a:off x="576" y="248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50" name="Google Shape;550;p14"/>
              <p:cNvSpPr txBox="1"/>
              <p:nvPr/>
            </p:nvSpPr>
            <p:spPr>
              <a:xfrm>
                <a:off x="201" y="2363"/>
                <a:ext cx="37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3" name="Google Shape;553;p14"/>
              <p:cNvCxnSpPr/>
              <p:nvPr/>
            </p:nvCxnSpPr>
            <p:spPr>
              <a:xfrm>
                <a:off x="576" y="272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54" name="Google Shape;554;p14"/>
              <p:cNvCxnSpPr/>
              <p:nvPr/>
            </p:nvCxnSpPr>
            <p:spPr>
              <a:xfrm>
                <a:off x="576" y="296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55" name="Google Shape;555;p14"/>
              <p:cNvSpPr txBox="1"/>
              <p:nvPr/>
            </p:nvSpPr>
            <p:spPr>
              <a:xfrm>
                <a:off x="191" y="2612"/>
                <a:ext cx="37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168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6" name="Google Shape;556;p14"/>
              <p:cNvSpPr txBox="1"/>
              <p:nvPr/>
            </p:nvSpPr>
            <p:spPr>
              <a:xfrm>
                <a:off x="188" y="2843"/>
                <a:ext cx="37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176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7" name="Google Shape;557;p14"/>
              <p:cNvSpPr txBox="1"/>
              <p:nvPr/>
            </p:nvSpPr>
            <p:spPr>
              <a:xfrm>
                <a:off x="864" y="2112"/>
                <a:ext cx="46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univ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Google Shape;561;p14"/>
            <p:cNvSpPr txBox="1"/>
            <p:nvPr/>
          </p:nvSpPr>
          <p:spPr>
            <a:xfrm>
              <a:off x="3122613" y="3733800"/>
              <a:ext cx="59531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cmu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 txBox="1"/>
            <p:nvPr/>
          </p:nvSpPr>
          <p:spPr>
            <a:xfrm>
              <a:off x="3198813" y="4572000"/>
              <a:ext cx="59531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 txBox="1"/>
            <p:nvPr/>
          </p:nvSpPr>
          <p:spPr>
            <a:xfrm>
              <a:off x="3122613" y="5272088"/>
              <a:ext cx="5953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ucb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4" name="Google Shape;564;p14"/>
            <p:cNvGrpSpPr/>
            <p:nvPr/>
          </p:nvGrpSpPr>
          <p:grpSpPr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565" name="Google Shape;565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66" name="Google Shape;566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1" name="Google Shape;571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3" name="Google Shape;573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4" name="Google Shape;574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5" name="Google Shape;575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6" name="Google Shape;576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7" name="Google Shape;577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8" name="Google Shape;578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9" name="Google Shape;579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0" name="Google Shape;580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81" name="Google Shape;581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2" name="Google Shape;582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583" name="Google Shape;583;p14"/>
            <p:cNvGrpSpPr/>
            <p:nvPr/>
          </p:nvGrpSpPr>
          <p:grpSpPr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584" name="Google Shape;584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85" name="Google Shape;585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0" name="Google Shape;590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2" name="Google Shape;592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3" name="Google Shape;593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4" name="Google Shape;594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5" name="Google Shape;595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6" name="Google Shape;596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7" name="Google Shape;597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8" name="Google Shape;598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9" name="Google Shape;599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00" name="Google Shape;600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602" name="Google Shape;602;p14"/>
            <p:cNvGrpSpPr/>
            <p:nvPr/>
          </p:nvGrpSpPr>
          <p:grpSpPr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603" name="Google Shape;603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04" name="Google Shape;604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9" name="Google Shape;609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1" name="Google Shape;611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12" name="Google Shape;612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3" name="Google Shape;613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4" name="Google Shape;614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5" name="Google Shape;615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6" name="Google Shape;616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7" name="Google Shape;617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8" name="Google Shape;618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9" name="Google Shape;619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0" name="Google Shape;620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621" name="Google Shape;621;p14"/>
            <p:cNvSpPr/>
            <p:nvPr/>
          </p:nvSpPr>
          <p:spPr>
            <a:xfrm>
              <a:off x="2052638" y="4159250"/>
              <a:ext cx="1693862" cy="1022350"/>
            </a:xfrm>
            <a:custGeom>
              <a:rect b="b" l="l" r="r" t="t"/>
              <a:pathLst>
                <a:path extrusionOk="0" h="1021976" w="1694329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2070100" y="4787900"/>
              <a:ext cx="1703388" cy="330200"/>
            </a:xfrm>
            <a:custGeom>
              <a:rect b="b" l="l" r="r" t="t"/>
              <a:pathLst>
                <a:path extrusionOk="0" h="331694" w="17032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052638" y="5557838"/>
              <a:ext cx="1739900" cy="385762"/>
            </a:xfrm>
            <a:custGeom>
              <a:rect b="b" l="l" r="r" t="t"/>
              <a:pathLst>
                <a:path extrusionOk="0" h="385482" w="1739153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5"/>
          <p:cNvSpPr txBox="1"/>
          <p:nvPr>
            <p:ph type="title"/>
          </p:nvPr>
        </p:nvSpPr>
        <p:spPr>
          <a:xfrm>
            <a:off x="461963" y="493713"/>
            <a:ext cx="77676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Element Access in Multi-Level Array</a:t>
            </a:r>
            <a:endParaRPr/>
          </a:p>
        </p:txBody>
      </p:sp>
      <p:sp>
        <p:nvSpPr>
          <p:cNvPr id="629" name="Google Shape;629;p15"/>
          <p:cNvSpPr txBox="1"/>
          <p:nvPr>
            <p:ph idx="1" type="body"/>
          </p:nvPr>
        </p:nvSpPr>
        <p:spPr>
          <a:xfrm>
            <a:off x="442913" y="4648200"/>
            <a:ext cx="8472487" cy="212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Element access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Mem[Mem[univ+8*index]+4*digit]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do two memory reads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First get pointer to row array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Then access element within array</a:t>
            </a:r>
            <a:endParaRPr/>
          </a:p>
        </p:txBody>
      </p:sp>
      <p:sp>
        <p:nvSpPr>
          <p:cNvPr id="630" name="Google Shape;630;p15"/>
          <p:cNvSpPr/>
          <p:nvPr/>
        </p:nvSpPr>
        <p:spPr>
          <a:xfrm>
            <a:off x="533400" y="3021013"/>
            <a:ext cx="8382000" cy="119776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$2, %rsi            # 4*digit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univ(,%rdi,8), %rsi # p = univ[index] + 4*digit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(%rsi), %eax        # return *p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15"/>
          <p:cNvSpPr/>
          <p:nvPr/>
        </p:nvSpPr>
        <p:spPr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get_univ_digit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univ[index][digit];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Google Shape;6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1195599"/>
            <a:ext cx="3996721" cy="13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6"/>
          <p:cNvSpPr txBox="1"/>
          <p:nvPr>
            <p:ph type="title"/>
          </p:nvPr>
        </p:nvSpPr>
        <p:spPr>
          <a:xfrm>
            <a:off x="409575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 Accesses</a:t>
            </a:r>
            <a:endParaRPr/>
          </a:p>
        </p:txBody>
      </p:sp>
      <p:sp>
        <p:nvSpPr>
          <p:cNvPr id="638" name="Google Shape;638;p16"/>
          <p:cNvSpPr/>
          <p:nvPr/>
        </p:nvSpPr>
        <p:spPr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get_pgh_digit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get_univ_digit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univ[index][digit];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6"/>
          <p:cNvSpPr txBox="1"/>
          <p:nvPr/>
        </p:nvSpPr>
        <p:spPr>
          <a:xfrm>
            <a:off x="368300" y="1382713"/>
            <a:ext cx="1406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6"/>
          <p:cNvSpPr txBox="1"/>
          <p:nvPr/>
        </p:nvSpPr>
        <p:spPr>
          <a:xfrm>
            <a:off x="4559300" y="1371600"/>
            <a:ext cx="17653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pueschel\My Documents\teaching\18-243-CMUspring09\08-05Feb09\multi.png" id="642" name="Google Shape;6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657600"/>
            <a:ext cx="3505200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6"/>
          <p:cNvSpPr txBox="1"/>
          <p:nvPr/>
        </p:nvSpPr>
        <p:spPr>
          <a:xfrm>
            <a:off x="248904" y="4961720"/>
            <a:ext cx="87162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Accesses looks similar in C, but address computations very different: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262036" y="5802313"/>
            <a:ext cx="4032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Mem[pgh+20*index+4*digit]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16"/>
          <p:cNvSpPr/>
          <p:nvPr/>
        </p:nvSpPr>
        <p:spPr>
          <a:xfrm>
            <a:off x="4376793" y="5791200"/>
            <a:ext cx="48020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Mem[Mem[univ+8*index]+4*digit]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46" name="Google Shape;6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558" y="3429000"/>
            <a:ext cx="3973140" cy="122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7"/>
          <p:cNvSpPr txBox="1"/>
          <p:nvPr>
            <p:ph type="title"/>
          </p:nvPr>
        </p:nvSpPr>
        <p:spPr>
          <a:xfrm>
            <a:off x="261622" y="277320"/>
            <a:ext cx="3428504" cy="1127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X N Matrix Code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7"/>
          <p:cNvSpPr txBox="1"/>
          <p:nvPr>
            <p:ph idx="1" type="body"/>
          </p:nvPr>
        </p:nvSpPr>
        <p:spPr>
          <a:xfrm>
            <a:off x="304800" y="1404938"/>
            <a:ext cx="3481382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Fixed dimensions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Know value of N at compile time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dimensions, explicit indexing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way to implement dynamic arrays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dimensions, implicit indexing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Now supported by gcc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7"/>
          <p:cNvSpPr/>
          <p:nvPr/>
        </p:nvSpPr>
        <p:spPr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N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fix_matrix[N][N];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fix_ele(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fix_matrix 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7"/>
          <p:cNvSpPr/>
          <p:nvPr/>
        </p:nvSpPr>
        <p:spPr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IDX(n, i, j) ((i)*(n)+(j))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vec_ele(size_t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*a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a[IDX(n,i,j)];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7"/>
          <p:cNvSpPr/>
          <p:nvPr/>
        </p:nvSpPr>
        <p:spPr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a[n][n]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8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 X 16 Matrix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8"/>
          <p:cNvSpPr/>
          <p:nvPr/>
        </p:nvSpPr>
        <p:spPr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fix_ele(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fix_matrix 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18"/>
          <p:cNvSpPr/>
          <p:nvPr/>
        </p:nvSpPr>
        <p:spPr>
          <a:xfrm>
            <a:off x="1000100" y="4249006"/>
            <a:ext cx="7239000" cy="147476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a in %rdi, i in %rsi, j in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$6, %rsi             # 64*i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%rsi, %rdi           # a + 64*i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(%rdi,%rdx,4), %eax  # M[a + 64*i + 4*j]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442913" y="1292225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16, K = 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8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X n Matrix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9"/>
          <p:cNvSpPr/>
          <p:nvPr/>
        </p:nvSpPr>
        <p:spPr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a[n][n]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19"/>
          <p:cNvSpPr/>
          <p:nvPr/>
        </p:nvSpPr>
        <p:spPr>
          <a:xfrm>
            <a:off x="857224" y="4365104"/>
            <a:ext cx="7239000" cy="147476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n in %rdi, a in %rsi, i in %rdx, j in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%rdx, %rdi           # n*i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(%rsi,%rdi,4), %rax  # a + 4*n*i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(%rax,%rcx,4), %eax  # a + 4*n*i + 4*j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 txBox="1"/>
          <p:nvPr/>
        </p:nvSpPr>
        <p:spPr>
          <a:xfrm>
            <a:off x="442913" y="1185937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n, K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perform integer multiplication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0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679" name="Google Shape;679;p2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/>
          <p:nvPr>
            <p:ph type="title"/>
          </p:nvPr>
        </p:nvSpPr>
        <p:spPr>
          <a:xfrm>
            <a:off x="381000" y="4572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 Representation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 txBox="1"/>
          <p:nvPr>
            <p:ph idx="1" type="body"/>
          </p:nvPr>
        </p:nvSpPr>
        <p:spPr>
          <a:xfrm>
            <a:off x="290512" y="3170238"/>
            <a:ext cx="7737871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 represented as block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Big enough to hold all of the fields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Fields ordered according to 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Even if another ordering could yield a more compact representation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Compiler determines overall size + positions of fields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Machine-level program has no understanding of the structures in the source code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4427984" y="1826627"/>
            <a:ext cx="1739478" cy="431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2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cxnSp>
          <p:nvCxnSpPr>
            <p:cNvPr id="688" name="Google Shape;688;p21"/>
            <p:cNvCxnSpPr/>
            <p:nvPr/>
          </p:nvCxnSpPr>
          <p:spPr>
            <a:xfrm>
              <a:off x="4436368" y="140592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9" name="Google Shape;689;p21"/>
            <p:cNvSpPr/>
            <p:nvPr/>
          </p:nvSpPr>
          <p:spPr>
            <a:xfrm>
              <a:off x="4283968" y="1024921"/>
              <a:ext cx="3667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355976" y="2242552"/>
              <a:ext cx="3333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86488" y="2239367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6794518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7772419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96" name="Google Shape;696;p21"/>
          <p:cNvSpPr/>
          <p:nvPr/>
        </p:nvSpPr>
        <p:spPr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"/>
          <p:cNvSpPr/>
          <p:nvPr/>
        </p:nvSpPr>
        <p:spPr>
          <a:xfrm>
            <a:off x="4062482" y="4929198"/>
            <a:ext cx="5089525" cy="92076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r in %rdi, idx in %rsi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(%rdi,%rsi,4),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22"/>
          <p:cNvSpPr/>
          <p:nvPr/>
        </p:nvSpPr>
        <p:spPr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*get_ap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(struct rec *r, size_t idx)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&amp;r-&gt;a[idx];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2"/>
          <p:cNvSpPr txBox="1"/>
          <p:nvPr>
            <p:ph type="title"/>
          </p:nvPr>
        </p:nvSpPr>
        <p:spPr>
          <a:xfrm>
            <a:off x="381000" y="4572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Pointer to Structure Member</a:t>
            </a:r>
            <a:endParaRPr/>
          </a:p>
        </p:txBody>
      </p:sp>
      <p:sp>
        <p:nvSpPr>
          <p:cNvPr id="704" name="Google Shape;704;p22"/>
          <p:cNvSpPr txBox="1"/>
          <p:nvPr>
            <p:ph idx="1" type="body"/>
          </p:nvPr>
        </p:nvSpPr>
        <p:spPr>
          <a:xfrm>
            <a:off x="290513" y="3170238"/>
            <a:ext cx="39243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Pointer to Array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Offset of each structure member determined at compile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 + 4*idx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5" name="Google Shape;705;p22"/>
          <p:cNvCxnSpPr/>
          <p:nvPr/>
        </p:nvCxnSpPr>
        <p:spPr>
          <a:xfrm>
            <a:off x="5322905" y="1405921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6" name="Google Shape;706;p22"/>
          <p:cNvSpPr/>
          <p:nvPr/>
        </p:nvSpPr>
        <p:spPr>
          <a:xfrm>
            <a:off x="5170505" y="1024921"/>
            <a:ext cx="14775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r+4*idx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22"/>
          <p:cNvSpPr/>
          <p:nvPr/>
        </p:nvSpPr>
        <p:spPr>
          <a:xfrm>
            <a:off x="4427984" y="1826627"/>
            <a:ext cx="1739478" cy="431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22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cxnSp>
          <p:nvCxnSpPr>
            <p:cNvPr id="709" name="Google Shape;709;p22"/>
            <p:cNvCxnSpPr/>
            <p:nvPr/>
          </p:nvCxnSpPr>
          <p:spPr>
            <a:xfrm>
              <a:off x="4436368" y="140592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0" name="Google Shape;710;p22"/>
            <p:cNvSpPr/>
            <p:nvPr/>
          </p:nvSpPr>
          <p:spPr>
            <a:xfrm>
              <a:off x="4283968" y="1024921"/>
              <a:ext cx="3667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4355976" y="2242552"/>
              <a:ext cx="3333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886488" y="2239367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794518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7772419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7" name="Google Shape;717;p22"/>
          <p:cNvSpPr/>
          <p:nvPr/>
        </p:nvSpPr>
        <p:spPr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3"/>
          <p:cNvSpPr/>
          <p:nvPr/>
        </p:nvSpPr>
        <p:spPr>
          <a:xfrm>
            <a:off x="1019196" y="4898710"/>
            <a:ext cx="7159604" cy="175176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.L11:                         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movslq  16(%rdi), %rax      #   i = M[r+16]	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%esi, (%rdi,%rax,4) #   M[r+4*i] = 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24(%rdi), %rdi      #   r = M[r+24]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          #   Test 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jne     .L11                #   if !=0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set_val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(struct rec *r, int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r-&gt;i;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r-&gt;a[i] =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r-&gt;next;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23"/>
          <p:cNvSpPr txBox="1"/>
          <p:nvPr>
            <p:ph type="title"/>
          </p:nvPr>
        </p:nvSpPr>
        <p:spPr>
          <a:xfrm>
            <a:off x="381000" y="569913"/>
            <a:ext cx="7226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Following Linked List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3"/>
          <p:cNvSpPr txBox="1"/>
          <p:nvPr>
            <p:ph idx="1" type="body"/>
          </p:nvPr>
        </p:nvSpPr>
        <p:spPr>
          <a:xfrm>
            <a:off x="381000" y="1219200"/>
            <a:ext cx="3044825" cy="7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graphicFrame>
        <p:nvGraphicFramePr>
          <p:cNvPr id="726" name="Google Shape;726;p23"/>
          <p:cNvGraphicFramePr/>
          <p:nvPr/>
        </p:nvGraphicFramePr>
        <p:xfrm>
          <a:off x="4292600" y="3699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{CFC8D728-7A0E-4394-B58A-080CD254C55F}</a:tableStyleId>
              </a:tblPr>
              <a:tblGrid>
                <a:gridCol w="1447800"/>
                <a:gridCol w="144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7" name="Google Shape;727;p23"/>
          <p:cNvSpPr/>
          <p:nvPr/>
        </p:nvSpPr>
        <p:spPr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23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cxnSp>
          <p:nvCxnSpPr>
            <p:cNvPr id="729" name="Google Shape;729;p23"/>
            <p:cNvCxnSpPr/>
            <p:nvPr/>
          </p:nvCxnSpPr>
          <p:spPr>
            <a:xfrm rot="10800000">
              <a:off x="5454489" y="227969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30" name="Google Shape;730;p23"/>
            <p:cNvSpPr/>
            <p:nvPr/>
          </p:nvSpPr>
          <p:spPr>
            <a:xfrm>
              <a:off x="4616289" y="2660691"/>
              <a:ext cx="1524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223838" lvl="0" marL="22383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Element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23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732" name="Google Shape;732;p23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cxnSp>
              <p:nvCxnSpPr>
                <p:cNvPr id="733" name="Google Shape;733;p23"/>
                <p:cNvCxnSpPr/>
                <p:nvPr/>
              </p:nvCxnSpPr>
              <p:spPr>
                <a:xfrm>
                  <a:off x="4436368" y="1405921"/>
                  <a:ext cx="0" cy="381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734" name="Google Shape;734;p23"/>
                <p:cNvSpPr/>
                <p:nvPr/>
              </p:nvSpPr>
              <p:spPr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23"/>
                <p:cNvSpPr/>
                <p:nvPr/>
              </p:nvSpPr>
              <p:spPr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i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6" name="Google Shape;736;p23"/>
                <p:cNvSpPr/>
                <p:nvPr/>
              </p:nvSpPr>
              <p:spPr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next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7" name="Google Shape;737;p23"/>
                <p:cNvSpPr/>
                <p:nvPr/>
              </p:nvSpPr>
              <p:spPr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23"/>
                <p:cNvSpPr/>
                <p:nvPr/>
              </p:nvSpPr>
              <p:spPr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16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9" name="Google Shape;739;p23"/>
                <p:cNvSpPr/>
                <p:nvPr/>
              </p:nvSpPr>
              <p:spPr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24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32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  <p:sp>
            <p:nvSpPr>
              <p:cNvPr id="741" name="Google Shape;741;p23"/>
              <p:cNvSpPr/>
              <p:nvPr/>
            </p:nvSpPr>
            <p:spPr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rgbClr val="D5D5F4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2" name="Google Shape;742;p23"/>
            <p:cNvSpPr/>
            <p:nvPr/>
          </p:nvSpPr>
          <p:spPr>
            <a:xfrm flipH="1">
              <a:off x="7683500" y="1506560"/>
              <a:ext cx="990600" cy="457200"/>
            </a:xfrm>
            <a:custGeom>
              <a:rect b="b" l="l" r="r" t="t"/>
              <a:pathLst>
                <a:path extrusionOk="0" h="288" w="624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Structures &amp; Alignment</a:t>
            </a:r>
            <a:endParaRPr/>
          </a:p>
        </p:txBody>
      </p:sp>
      <p:sp>
        <p:nvSpPr>
          <p:cNvPr id="748" name="Google Shape;748;p24"/>
          <p:cNvSpPr txBox="1"/>
          <p:nvPr>
            <p:ph idx="1" type="body"/>
          </p:nvPr>
        </p:nvSpPr>
        <p:spPr>
          <a:xfrm>
            <a:off x="396875" y="1197679"/>
            <a:ext cx="7896225" cy="3602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Unaligned Data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Aligned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Primitive data type requires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must be multiple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749" name="Google Shape;749;p24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4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4"/>
          <p:cNvSpPr/>
          <p:nvPr/>
        </p:nvSpPr>
        <p:spPr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4"/>
          <p:cNvSpPr/>
          <p:nvPr/>
        </p:nvSpPr>
        <p:spPr>
          <a:xfrm>
            <a:off x="3810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4"/>
          <p:cNvSpPr/>
          <p:nvPr/>
        </p:nvSpPr>
        <p:spPr>
          <a:xfrm>
            <a:off x="1652588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4"/>
          <p:cNvSpPr/>
          <p:nvPr/>
        </p:nvSpPr>
        <p:spPr>
          <a:xfrm>
            <a:off x="29083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538797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4"/>
          <p:cNvSpPr/>
          <p:nvPr/>
        </p:nvSpPr>
        <p:spPr>
          <a:xfrm>
            <a:off x="793432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0" name="Google Shape;760;p24"/>
          <p:cNvCxnSpPr/>
          <p:nvPr/>
        </p:nvCxnSpPr>
        <p:spPr>
          <a:xfrm rot="10800000">
            <a:off x="190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24"/>
          <p:cNvSpPr/>
          <p:nvPr/>
        </p:nvSpPr>
        <p:spPr>
          <a:xfrm>
            <a:off x="1382713" y="5648325"/>
            <a:ext cx="207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4"/>
          <p:cNvSpPr/>
          <p:nvPr/>
        </p:nvSpPr>
        <p:spPr>
          <a:xfrm>
            <a:off x="4799013" y="5648325"/>
            <a:ext cx="190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24"/>
          <p:cNvCxnSpPr/>
          <p:nvPr/>
        </p:nvCxnSpPr>
        <p:spPr>
          <a:xfrm rot="10800000">
            <a:off x="571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4" name="Google Shape;764;p24"/>
          <p:cNvSpPr/>
          <p:nvPr/>
        </p:nvSpPr>
        <p:spPr>
          <a:xfrm>
            <a:off x="4048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p24"/>
          <p:cNvCxnSpPr/>
          <p:nvPr/>
        </p:nvCxnSpPr>
        <p:spPr>
          <a:xfrm rot="10800000">
            <a:off x="63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6" name="Google Shape;766;p24"/>
          <p:cNvSpPr/>
          <p:nvPr/>
        </p:nvSpPr>
        <p:spPr>
          <a:xfrm>
            <a:off x="69453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24"/>
          <p:cNvCxnSpPr/>
          <p:nvPr/>
        </p:nvCxnSpPr>
        <p:spPr>
          <a:xfrm rot="10800000">
            <a:off x="825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8" name="Google Shape;768;p24"/>
          <p:cNvSpPr/>
          <p:nvPr/>
        </p:nvSpPr>
        <p:spPr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4"/>
          <p:cNvSpPr/>
          <p:nvPr/>
        </p:nvSpPr>
        <p:spPr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4"/>
          <p:cNvSpPr/>
          <p:nvPr/>
        </p:nvSpPr>
        <p:spPr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4"/>
          <p:cNvSpPr/>
          <p:nvPr/>
        </p:nvSpPr>
        <p:spPr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4"/>
          <p:cNvSpPr/>
          <p:nvPr/>
        </p:nvSpPr>
        <p:spPr>
          <a:xfrm>
            <a:off x="533400" y="2146300"/>
            <a:ext cx="21480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24"/>
          <p:cNvSpPr/>
          <p:nvPr/>
        </p:nvSpPr>
        <p:spPr>
          <a:xfrm>
            <a:off x="838200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p24"/>
          <p:cNvSpPr/>
          <p:nvPr/>
        </p:nvSpPr>
        <p:spPr>
          <a:xfrm>
            <a:off x="1941512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p+5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Google Shape;775;p24"/>
          <p:cNvSpPr/>
          <p:nvPr/>
        </p:nvSpPr>
        <p:spPr>
          <a:xfrm>
            <a:off x="3124200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p+9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Google Shape;776;p24"/>
          <p:cNvSpPr/>
          <p:nvPr/>
        </p:nvSpPr>
        <p:spPr>
          <a:xfrm>
            <a:off x="5670550" y="21463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p+17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24"/>
          <p:cNvSpPr/>
          <p:nvPr/>
        </p:nvSpPr>
        <p:spPr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S1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Alignment Principles</a:t>
            </a:r>
            <a:endParaRPr/>
          </a:p>
        </p:txBody>
      </p:sp>
      <p:sp>
        <p:nvSpPr>
          <p:cNvPr id="783" name="Google Shape;783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Aligned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Primitive data type requires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must be multiple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Required on some machines; advised on x86-64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Motivation for Aligning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accessed by (aligned) chunks of 4 or 8 bytes (system dependent)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Inefficient to load or store datum that spans quad word boundaries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Virtual memory trickier when datum spans 2 pages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Compiler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Inserts gaps in structure to ensure correct alignment of fields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Specific Cases of Alignment (x86-64)</a:t>
            </a:r>
            <a:endParaRPr/>
          </a:p>
        </p:txBody>
      </p:sp>
      <p:sp>
        <p:nvSpPr>
          <p:cNvPr id="789" name="Google Shape;789;p26"/>
          <p:cNvSpPr txBox="1"/>
          <p:nvPr>
            <p:ph idx="1" type="body"/>
          </p:nvPr>
        </p:nvSpPr>
        <p:spPr>
          <a:xfrm>
            <a:off x="396875" y="12192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 byte: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restrictions on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2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short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1 bit of address must be 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4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2 bits of address must be 00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8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long,</a:t>
            </a:r>
            <a:r>
              <a:rPr lang="en-US"/>
              <a:t>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char *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3 bits of address must be 000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16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long double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 (GCC on Linux)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4 bits of address must be 0000</a:t>
            </a:r>
            <a:r>
              <a:rPr baseline="-25000" lang="en-US"/>
              <a:t>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"/>
          <p:cNvSpPr/>
          <p:nvPr/>
        </p:nvSpPr>
        <p:spPr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S1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Satisfying Alignment with Structures</a:t>
            </a:r>
            <a:endParaRPr/>
          </a:p>
        </p:txBody>
      </p:sp>
      <p:sp>
        <p:nvSpPr>
          <p:cNvPr id="796" name="Google Shape;796;p27"/>
          <p:cNvSpPr txBox="1"/>
          <p:nvPr>
            <p:ph idx="1" type="body"/>
          </p:nvPr>
        </p:nvSpPr>
        <p:spPr>
          <a:xfrm>
            <a:off x="381000" y="1130300"/>
            <a:ext cx="8382000" cy="3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Within structure: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satisfy each element’s alignment requirement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placement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structure has alignment requirement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= Largest alignment of any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Initial address &amp; structure length must be multiples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 = 8, due to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/>
              <a:t> element</a:t>
            </a:r>
            <a:endParaRPr/>
          </a:p>
        </p:txBody>
      </p:sp>
      <p:sp>
        <p:nvSpPr>
          <p:cNvPr id="797" name="Google Shape;797;p27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7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7"/>
          <p:cNvSpPr/>
          <p:nvPr/>
        </p:nvSpPr>
        <p:spPr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7"/>
          <p:cNvSpPr/>
          <p:nvPr/>
        </p:nvSpPr>
        <p:spPr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7"/>
          <p:cNvSpPr/>
          <p:nvPr/>
        </p:nvSpPr>
        <p:spPr>
          <a:xfrm>
            <a:off x="3810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7"/>
          <p:cNvSpPr/>
          <p:nvPr/>
        </p:nvSpPr>
        <p:spPr>
          <a:xfrm>
            <a:off x="1652588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29083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7"/>
          <p:cNvSpPr/>
          <p:nvPr/>
        </p:nvSpPr>
        <p:spPr>
          <a:xfrm>
            <a:off x="538797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7"/>
          <p:cNvSpPr/>
          <p:nvPr/>
        </p:nvSpPr>
        <p:spPr>
          <a:xfrm>
            <a:off x="793432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27"/>
          <p:cNvCxnSpPr/>
          <p:nvPr/>
        </p:nvCxnSpPr>
        <p:spPr>
          <a:xfrm rot="10800000">
            <a:off x="190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p27"/>
          <p:cNvSpPr/>
          <p:nvPr/>
        </p:nvSpPr>
        <p:spPr>
          <a:xfrm>
            <a:off x="1382713" y="5648325"/>
            <a:ext cx="207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4799013" y="5648325"/>
            <a:ext cx="190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27"/>
          <p:cNvCxnSpPr/>
          <p:nvPr/>
        </p:nvCxnSpPr>
        <p:spPr>
          <a:xfrm rot="10800000">
            <a:off x="571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27"/>
          <p:cNvSpPr/>
          <p:nvPr/>
        </p:nvSpPr>
        <p:spPr>
          <a:xfrm>
            <a:off x="4048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3" name="Google Shape;813;p27"/>
          <p:cNvCxnSpPr/>
          <p:nvPr/>
        </p:nvCxnSpPr>
        <p:spPr>
          <a:xfrm rot="10800000">
            <a:off x="63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4" name="Google Shape;814;p27"/>
          <p:cNvSpPr/>
          <p:nvPr/>
        </p:nvSpPr>
        <p:spPr>
          <a:xfrm>
            <a:off x="69453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p27"/>
          <p:cNvCxnSpPr/>
          <p:nvPr/>
        </p:nvCxnSpPr>
        <p:spPr>
          <a:xfrm rot="10800000">
            <a:off x="825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8"/>
          <p:cNvSpPr txBox="1"/>
          <p:nvPr>
            <p:ph type="title"/>
          </p:nvPr>
        </p:nvSpPr>
        <p:spPr>
          <a:xfrm>
            <a:off x="357018" y="435678"/>
            <a:ext cx="835994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Meeting Overall Alignment Requirement</a:t>
            </a:r>
            <a:endParaRPr/>
          </a:p>
        </p:txBody>
      </p:sp>
      <p:sp>
        <p:nvSpPr>
          <p:cNvPr id="821" name="Google Shape;821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largest alignment requirement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must be multiple of K</a:t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S2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3" name="Google Shape;823;p28"/>
          <p:cNvGraphicFramePr/>
          <p:nvPr/>
        </p:nvGraphicFramePr>
        <p:xfrm>
          <a:off x="38100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{B8F21928-5287-443E-A34B-9A647F921CC0}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p+16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cxnSp>
        <p:nvCxnSpPr>
          <p:cNvPr id="824" name="Google Shape;824;p28"/>
          <p:cNvCxnSpPr/>
          <p:nvPr/>
        </p:nvCxnSpPr>
        <p:spPr>
          <a:xfrm flipH="1" rot="10800000">
            <a:off x="7467600" y="5257800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5" name="Google Shape;825;p28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K=8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9"/>
          <p:cNvSpPr/>
          <p:nvPr/>
        </p:nvSpPr>
        <p:spPr>
          <a:xfrm>
            <a:off x="711200" y="3708400"/>
            <a:ext cx="7670800" cy="2032000"/>
          </a:xfrm>
          <a:custGeom>
            <a:rect b="b" l="l" r="r" t="t"/>
            <a:pathLst>
              <a:path extrusionOk="0" h="21600" w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1" name="Google Shape;831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Structures</a:t>
            </a:r>
            <a:endParaRPr/>
          </a:p>
        </p:txBody>
      </p:sp>
      <p:sp>
        <p:nvSpPr>
          <p:cNvPr id="832" name="Google Shape;832;p29"/>
          <p:cNvSpPr txBox="1"/>
          <p:nvPr>
            <p:ph idx="1" type="body"/>
          </p:nvPr>
        </p:nvSpPr>
        <p:spPr>
          <a:xfrm>
            <a:off x="381000" y="1397000"/>
            <a:ext cx="45085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length multiple of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Satisfy alignment requirement </a:t>
            </a:r>
            <a:br>
              <a:rPr lang="en-US"/>
            </a:br>
            <a:r>
              <a:rPr lang="en-US"/>
              <a:t>for every element</a:t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S2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4" name="Google Shape;834;p29"/>
          <p:cNvGraphicFramePr/>
          <p:nvPr/>
        </p:nvGraphicFramePr>
        <p:xfrm>
          <a:off x="381000" y="57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{B8F21928-5287-443E-A34B-9A647F921CC0}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a+32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a+40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a+48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35" name="Google Shape;835;p29"/>
          <p:cNvGraphicFramePr/>
          <p:nvPr/>
        </p:nvGraphicFramePr>
        <p:xfrm>
          <a:off x="1181100" y="33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{B8F21928-5287-443E-A34B-9A647F921CC0}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639750"/>
                <a:gridCol w="320675"/>
                <a:gridCol w="320675"/>
                <a:gridCol w="320675"/>
                <a:gridCol w="320675"/>
                <a:gridCol w="320675"/>
                <a:gridCol w="320675"/>
                <a:gridCol w="639775"/>
                <a:gridCol w="320675"/>
                <a:gridCol w="228050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a[2]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a+48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a+72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36" name="Google Shape;836;p29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457200" y="228600"/>
            <a:ext cx="5943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Allocation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290513" y="838200"/>
            <a:ext cx="8307387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Principle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length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Contiguously allocated region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 in memory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8575" y="2617788"/>
            <a:ext cx="2135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string[12];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100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5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296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440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584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72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87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016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160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304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44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59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" name="Google Shape;109;p3"/>
            <p:cNvSpPr txBox="1"/>
            <p:nvPr/>
          </p:nvSpPr>
          <p:spPr>
            <a:xfrm>
              <a:off x="2514600" y="3062512"/>
              <a:ext cx="396875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5029200" y="3062512"/>
              <a:ext cx="990600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3"/>
            <p:cNvCxnSpPr/>
            <p:nvPr/>
          </p:nvCxnSpPr>
          <p:spPr>
            <a:xfrm rot="10800000">
              <a:off x="2743200" y="2895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5486400" y="2895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3" name="Google Shape;113;p3"/>
          <p:cNvSpPr txBox="1"/>
          <p:nvPr/>
        </p:nvSpPr>
        <p:spPr>
          <a:xfrm>
            <a:off x="638175" y="3585642"/>
            <a:ext cx="152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115" name="Google Shape;115;p3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3"/>
            <p:cNvSpPr txBox="1"/>
            <p:nvPr/>
          </p:nvSpPr>
          <p:spPr>
            <a:xfrm>
              <a:off x="2514600" y="3809393"/>
              <a:ext cx="396875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182938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+ 4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" name="Google Shape;123;p3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" name="Google Shape;124;p3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5" name="Google Shape;125;p3"/>
            <p:cNvSpPr txBox="1"/>
            <p:nvPr/>
          </p:nvSpPr>
          <p:spPr>
            <a:xfrm>
              <a:off x="4097338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3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7" name="Google Shape;127;p3"/>
            <p:cNvSpPr txBox="1"/>
            <p:nvPr/>
          </p:nvSpPr>
          <p:spPr>
            <a:xfrm>
              <a:off x="50292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" name="Google Shape;129;p3"/>
            <p:cNvSpPr txBox="1"/>
            <p:nvPr/>
          </p:nvSpPr>
          <p:spPr>
            <a:xfrm>
              <a:off x="59436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3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" name="Google Shape;131;p3"/>
            <p:cNvSpPr txBox="1"/>
            <p:nvPr/>
          </p:nvSpPr>
          <p:spPr>
            <a:xfrm>
              <a:off x="68580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+ 20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3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3" name="Google Shape;133;p3"/>
          <p:cNvSpPr txBox="1"/>
          <p:nvPr/>
        </p:nvSpPr>
        <p:spPr>
          <a:xfrm>
            <a:off x="515938" y="4581128"/>
            <a:ext cx="1647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1008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2160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312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9" name="Google Shape;139;p3"/>
            <p:cNvCxnSpPr/>
            <p:nvPr/>
          </p:nvCxnSpPr>
          <p:spPr>
            <a:xfrm rot="10800000">
              <a:off x="8383100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" name="Google Shape;140;p3"/>
            <p:cNvSpPr txBox="1"/>
            <p:nvPr/>
          </p:nvSpPr>
          <p:spPr>
            <a:xfrm>
              <a:off x="7902498" y="4724402"/>
              <a:ext cx="101290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+ 24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2515700" y="4710115"/>
              <a:ext cx="406431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3"/>
            <p:cNvCxnSpPr/>
            <p:nvPr/>
          </p:nvCxnSpPr>
          <p:spPr>
            <a:xfrm rot="10800000">
              <a:off x="2749578" y="4570322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" name="Google Shape;143;p3"/>
            <p:cNvSpPr txBox="1"/>
            <p:nvPr/>
          </p:nvSpPr>
          <p:spPr>
            <a:xfrm>
              <a:off x="4114434" y="4724402"/>
              <a:ext cx="101449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3"/>
            <p:cNvCxnSpPr/>
            <p:nvPr/>
          </p:nvCxnSpPr>
          <p:spPr>
            <a:xfrm rot="10800000">
              <a:off x="4620601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5" name="Google Shape;145;p3"/>
            <p:cNvSpPr txBox="1"/>
            <p:nvPr/>
          </p:nvSpPr>
          <p:spPr>
            <a:xfrm>
              <a:off x="5997353" y="4724402"/>
              <a:ext cx="101290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3"/>
            <p:cNvCxnSpPr/>
            <p:nvPr/>
          </p:nvCxnSpPr>
          <p:spPr>
            <a:xfrm rot="10800000">
              <a:off x="6491624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47" name="Google Shape;147;p3"/>
          <p:cNvSpPr txBox="1"/>
          <p:nvPr/>
        </p:nvSpPr>
        <p:spPr>
          <a:xfrm>
            <a:off x="638175" y="5580488"/>
            <a:ext cx="152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*p[3];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1652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804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3956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3"/>
            <p:cNvSpPr txBox="1"/>
            <p:nvPr/>
          </p:nvSpPr>
          <p:spPr>
            <a:xfrm>
              <a:off x="2438400" y="6386721"/>
              <a:ext cx="396875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 rot="10800000">
              <a:off x="2667000" y="62198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5" name="Google Shape;155;p3"/>
            <p:cNvSpPr txBox="1"/>
            <p:nvPr/>
          </p:nvSpPr>
          <p:spPr>
            <a:xfrm>
              <a:off x="4038600" y="6401017"/>
              <a:ext cx="990600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3"/>
            <p:cNvCxnSpPr/>
            <p:nvPr/>
          </p:nvCxnSpPr>
          <p:spPr>
            <a:xfrm rot="10800000">
              <a:off x="4495800" y="62341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7" name="Google Shape;157;p3"/>
            <p:cNvSpPr txBox="1"/>
            <p:nvPr/>
          </p:nvSpPr>
          <p:spPr>
            <a:xfrm>
              <a:off x="5867400" y="6401017"/>
              <a:ext cx="990600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"/>
            <p:cNvCxnSpPr/>
            <p:nvPr/>
          </p:nvCxnSpPr>
          <p:spPr>
            <a:xfrm rot="10800000">
              <a:off x="6324600" y="62341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p3"/>
            <p:cNvCxnSpPr/>
            <p:nvPr/>
          </p:nvCxnSpPr>
          <p:spPr>
            <a:xfrm rot="10800000">
              <a:off x="8153400" y="62484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0" name="Google Shape;160;p3"/>
            <p:cNvSpPr txBox="1"/>
            <p:nvPr/>
          </p:nvSpPr>
          <p:spPr>
            <a:xfrm>
              <a:off x="7696200" y="6415312"/>
              <a:ext cx="990600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+ 24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0"/>
          <p:cNvSpPr/>
          <p:nvPr/>
        </p:nvSpPr>
        <p:spPr>
          <a:xfrm>
            <a:off x="3111500" y="3860800"/>
            <a:ext cx="4445000" cy="812800"/>
          </a:xfrm>
          <a:custGeom>
            <a:rect b="b" l="l" r="r" t="t"/>
            <a:pathLst>
              <a:path extrusionOk="0" h="21600" w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2" name="Google Shape;842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Accessing Array Elements</a:t>
            </a:r>
            <a:endParaRPr/>
          </a:p>
        </p:txBody>
      </p:sp>
      <p:sp>
        <p:nvSpPr>
          <p:cNvPr id="843" name="Google Shape;843;p30"/>
          <p:cNvSpPr txBox="1"/>
          <p:nvPr>
            <p:ph idx="1" type="body"/>
          </p:nvPr>
        </p:nvSpPr>
        <p:spPr>
          <a:xfrm>
            <a:off x="381000" y="1397000"/>
            <a:ext cx="838200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Compute array offset 12*idx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sizeof(S3)</a:t>
            </a:r>
            <a:r>
              <a:rPr lang="en-US"/>
              <a:t>, including alignment spacers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Element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-US"/>
              <a:t> is at offset 8 within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gives offset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a+8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Resolved during linking</a:t>
            </a:r>
            <a:endParaRPr/>
          </a:p>
        </p:txBody>
      </p:sp>
      <p:sp>
        <p:nvSpPr>
          <p:cNvPr id="844" name="Google Shape;844;p30"/>
          <p:cNvSpPr/>
          <p:nvPr/>
        </p:nvSpPr>
        <p:spPr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S3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v;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j;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0"/>
          <p:cNvSpPr/>
          <p:nvPr/>
        </p:nvSpPr>
        <p:spPr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 get_j(int idx)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a[idx].j;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0"/>
          <p:cNvSpPr/>
          <p:nvPr/>
        </p:nvSpPr>
        <p:spPr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%rdi = 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(%rdi,%rdi,2),%rax # 3*idx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movzwl a+8(,%rax,4),%eax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47" name="Google Shape;847;p30"/>
          <p:cNvGraphicFramePr/>
          <p:nvPr/>
        </p:nvGraphicFramePr>
        <p:xfrm>
          <a:off x="241300" y="34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{B8F21928-5287-443E-A34B-9A647F921CC0}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639750"/>
                <a:gridCol w="320675"/>
                <a:gridCol w="639775"/>
                <a:gridCol w="639750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a[idx]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48" name="Google Shape;848;p30"/>
          <p:cNvGraphicFramePr/>
          <p:nvPr/>
        </p:nvGraphicFramePr>
        <p:xfrm>
          <a:off x="1370013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{B8F21928-5287-443E-A34B-9A647F921CC0}</a:tableStyleId>
              </a:tblPr>
              <a:tblGrid>
                <a:gridCol w="247650"/>
                <a:gridCol w="247650"/>
                <a:gridCol w="247650"/>
                <a:gridCol w="247650"/>
                <a:gridCol w="741350"/>
                <a:gridCol w="741375"/>
                <a:gridCol w="247650"/>
                <a:gridCol w="493700"/>
                <a:gridCol w="493725"/>
                <a:gridCol w="247650"/>
                <a:gridCol w="741350"/>
                <a:gridCol w="741375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a+12*idx+8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Saving Space</a:t>
            </a:r>
            <a:endParaRPr/>
          </a:p>
        </p:txBody>
      </p:sp>
      <p:sp>
        <p:nvSpPr>
          <p:cNvPr id="854" name="Google Shape;854;p3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Put large data types first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Effect (K=4)</a:t>
            </a:r>
            <a:endParaRPr/>
          </a:p>
        </p:txBody>
      </p:sp>
      <p:sp>
        <p:nvSpPr>
          <p:cNvPr id="855" name="Google Shape;855;p31"/>
          <p:cNvSpPr/>
          <p:nvPr/>
        </p:nvSpPr>
        <p:spPr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S4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1"/>
          <p:cNvSpPr/>
          <p:nvPr/>
        </p:nvSpPr>
        <p:spPr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S5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4140200" y="2298700"/>
            <a:ext cx="914400" cy="6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1D1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8" name="Google Shape;858;p31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31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1"/>
          <p:cNvSpPr/>
          <p:nvPr/>
        </p:nvSpPr>
        <p:spPr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1"/>
          <p:cNvSpPr/>
          <p:nvPr/>
        </p:nvSpPr>
        <p:spPr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2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873" name="Google Shape;873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880" name="Google Shape;880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packed into contiguous region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index arithmetic to locate individual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packed into single region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using offsets determined by compiler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require internal and external padding to ensure alignment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nest structure and array code arbitrarily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457200" y="417513"/>
            <a:ext cx="5562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Access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457200" y="1066800"/>
            <a:ext cx="8064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Principle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length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can be used as a pointer to array element 0: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T*</a:t>
            </a:r>
            <a:endParaRPr/>
          </a:p>
          <a:p>
            <a:pPr indent="-13239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25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Reference	Type	Value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val[4]		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			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val+1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+ 4    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&amp;val[2]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+ 8   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val[5]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??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*(val+1)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          </a:t>
            </a:r>
            <a:endParaRPr/>
          </a:p>
          <a:p>
            <a:pPr indent="-222248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 +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+ 4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017588" y="2819400"/>
            <a:ext cx="1701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4"/>
            <p:cNvSpPr txBox="1"/>
            <p:nvPr/>
          </p:nvSpPr>
          <p:spPr>
            <a:xfrm>
              <a:off x="2514600" y="3810494"/>
              <a:ext cx="396875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3182938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+ 4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9" name="Google Shape;179;p4"/>
            <p:cNvSpPr txBox="1"/>
            <p:nvPr/>
          </p:nvSpPr>
          <p:spPr>
            <a:xfrm>
              <a:off x="4097338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4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1" name="Google Shape;181;p4"/>
            <p:cNvSpPr txBox="1"/>
            <p:nvPr/>
          </p:nvSpPr>
          <p:spPr>
            <a:xfrm>
              <a:off x="50292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4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3" name="Google Shape;183;p4"/>
            <p:cNvSpPr txBox="1"/>
            <p:nvPr/>
          </p:nvSpPr>
          <p:spPr>
            <a:xfrm>
              <a:off x="59436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4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5" name="Google Shape;185;p4"/>
            <p:cNvSpPr txBox="1"/>
            <p:nvPr/>
          </p:nvSpPr>
          <p:spPr>
            <a:xfrm>
              <a:off x="68580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+ 20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4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533400" y="457200"/>
            <a:ext cx="5473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Example</a:t>
            </a:r>
            <a:endParaRPr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455613" y="5556250"/>
            <a:ext cx="838200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Declaration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zip_dig cmu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 equivalent to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cmu[5]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arrays were allocated in successive 20 byte blocks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guaranteed to happen in general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ZLEN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zip_dig[ZLEN];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isu = { 1, 5, 2, 1, 3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 = { 0, 2, 1, 3, 9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 = { 9, 4, 7, 2, 0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76200" y="2932113"/>
            <a:ext cx="2235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5"/>
          <p:cNvGrpSpPr/>
          <p:nvPr/>
        </p:nvGrpSpPr>
        <p:grpSpPr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196" name="Google Shape;19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" name="Google Shape;20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6" name="Google Shape;20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8" name="Google Shape;20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0" name="Google Shape;21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" name="Google Shape;21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4" name="Google Shape;214;p5"/>
          <p:cNvSpPr txBox="1"/>
          <p:nvPr/>
        </p:nvSpPr>
        <p:spPr>
          <a:xfrm>
            <a:off x="77788" y="3733800"/>
            <a:ext cx="22336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216" name="Google Shape;21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" name="Google Shape;22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5" name="Google Shape;22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6" name="Google Shape;22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8" name="Google Shape;22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0" name="Google Shape;23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2" name="Google Shape;23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34" name="Google Shape;234;p5"/>
          <p:cNvSpPr txBox="1"/>
          <p:nvPr/>
        </p:nvSpPr>
        <p:spPr>
          <a:xfrm>
            <a:off x="76200" y="4572000"/>
            <a:ext cx="2235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ucb;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236" name="Google Shape;23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5" name="Google Shape;24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" name="Google Shape;24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8" name="Google Shape;24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0" name="Google Shape;25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2" name="Google Shape;25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Accessing Example</a:t>
            </a:r>
            <a:endParaRPr/>
          </a:p>
        </p:txBody>
      </p:sp>
      <p:sp>
        <p:nvSpPr>
          <p:cNvPr id="260" name="Google Shape;260;p6"/>
          <p:cNvSpPr txBox="1"/>
          <p:nvPr>
            <p:ph idx="2" type="body"/>
          </p:nvPr>
        </p:nvSpPr>
        <p:spPr>
          <a:xfrm>
            <a:off x="5638800" y="3810000"/>
            <a:ext cx="34290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3" lvl="0" marL="401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contains starting address of array</a:t>
            </a:r>
            <a:endParaRPr/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contains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array index</a:t>
            </a:r>
            <a:endParaRPr/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Desired digit at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%rdi + 4*%rsi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memory reference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(%rdi,%rsi,4)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(zip_dig z, int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z[digit];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304800" y="4876800"/>
            <a:ext cx="5334000" cy="92076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%rdi =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%rsi = 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 (%rdi,%rsi,4), %eax  # z[digit]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420688" y="4392613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304800" y="1408113"/>
            <a:ext cx="193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6"/>
          <p:cNvGrpSpPr/>
          <p:nvPr/>
        </p:nvGrpSpPr>
        <p:grpSpPr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266" name="Google Shape;266;p6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6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" name="Google Shape;274;p6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" name="Google Shape;275;p6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6" name="Google Shape;276;p6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6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8" name="Google Shape;278;p6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6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0" name="Google Shape;280;p6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6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2" name="Google Shape;282;p6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6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/>
          <p:nvPr/>
        </p:nvSpPr>
        <p:spPr>
          <a:xfrm>
            <a:off x="928662" y="3500438"/>
            <a:ext cx="7099722" cy="285975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%rdi =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          #   i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jmp     .L3               #   goto middle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                 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addl    $1, (%rdi,%rax,4) #   z[i]++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$1, %rax          #   i++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                        # middle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cmpq    $4, %rax          #   i:4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jbe     .L4               #   if &lt;=,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>
            <p:ph type="title"/>
          </p:nvPr>
        </p:nvSpPr>
        <p:spPr>
          <a:xfrm>
            <a:off x="304800" y="4175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Loop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zincr(zip_dig z)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ZLEN;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z[i]++;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title"/>
          </p:nvPr>
        </p:nvSpPr>
        <p:spPr>
          <a:xfrm>
            <a:off x="381000" y="493713"/>
            <a:ext cx="8077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Multidimensional (Nested) Arrays</a:t>
            </a:r>
            <a:endParaRPr/>
          </a:p>
        </p:txBody>
      </p:sp>
      <p:sp>
        <p:nvSpPr>
          <p:cNvPr id="296" name="Google Shape;296;p8"/>
          <p:cNvSpPr txBox="1"/>
          <p:nvPr>
            <p:ph idx="1" type="body"/>
          </p:nvPr>
        </p:nvSpPr>
        <p:spPr>
          <a:xfrm>
            <a:off x="381000" y="1135063"/>
            <a:ext cx="4433888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2D 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rows,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columns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element 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Arrangement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Row-Major Ordering</a:t>
            </a:r>
            <a:endParaRPr/>
          </a:p>
        </p:txBody>
      </p:sp>
      <p:grpSp>
        <p:nvGrpSpPr>
          <p:cNvPr id="297" name="Google Shape;297;p8"/>
          <p:cNvGrpSpPr/>
          <p:nvPr/>
        </p:nvGrpSpPr>
        <p:grpSpPr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298" name="Google Shape;298;p8"/>
            <p:cNvSpPr/>
            <p:nvPr/>
          </p:nvSpPr>
          <p:spPr>
            <a:xfrm>
              <a:off x="2304" y="278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A[0][0]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936" y="278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A[0][C-1]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304" y="374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A[R-1][0]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120" y="278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 • 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168" y="374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 • 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936" y="374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A[R-1][C-1]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92" y="3168"/>
              <a:ext cx="288" cy="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080" y="3168"/>
              <a:ext cx="288" cy="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208" y="2688"/>
              <a:ext cx="96" cy="1392"/>
            </a:xfrm>
            <a:custGeom>
              <a:rect b="b" l="l" r="r" t="t"/>
              <a:pathLst>
                <a:path extrusionOk="0" h="1392" w="96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flipH="1">
              <a:off x="4656" y="2688"/>
              <a:ext cx="96" cy="1392"/>
            </a:xfrm>
            <a:custGeom>
              <a:rect b="b" l="l" r="r" t="t"/>
              <a:pathLst>
                <a:path extrusionOk="0" h="1392" w="96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8"/>
          <p:cNvSpPr txBox="1"/>
          <p:nvPr/>
        </p:nvSpPr>
        <p:spPr>
          <a:xfrm>
            <a:off x="323850" y="485775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8"/>
          <p:cNvGrpSpPr/>
          <p:nvPr/>
        </p:nvGrpSpPr>
        <p:grpSpPr>
          <a:xfrm>
            <a:off x="457200" y="5257800"/>
            <a:ext cx="8229600" cy="992850"/>
            <a:chOff x="336" y="3408"/>
            <a:chExt cx="5184" cy="625"/>
          </a:xfrm>
        </p:grpSpPr>
        <p:grpSp>
          <p:nvGrpSpPr>
            <p:cNvPr id="310" name="Google Shape;310;p8"/>
            <p:cNvGrpSpPr/>
            <p:nvPr/>
          </p:nvGrpSpPr>
          <p:grpSpPr>
            <a:xfrm>
              <a:off x="336" y="3408"/>
              <a:ext cx="1344" cy="625"/>
              <a:chOff x="1488" y="3504"/>
              <a:chExt cx="1344" cy="625"/>
            </a:xfrm>
          </p:grpSpPr>
          <p:sp>
            <p:nvSpPr>
              <p:cNvPr id="311" name="Google Shape;311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2364" y="3529"/>
                <a:ext cx="300" cy="60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7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p8"/>
            <p:cNvGrpSpPr/>
            <p:nvPr/>
          </p:nvGrpSpPr>
          <p:grpSpPr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315" name="Google Shape;315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8"/>
            <p:cNvSpPr/>
            <p:nvPr/>
          </p:nvSpPr>
          <p:spPr>
            <a:xfrm>
              <a:off x="3024" y="3408"/>
              <a:ext cx="1152" cy="62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  •  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3" name="Google Shape;323;p8"/>
          <p:cNvCxnSpPr/>
          <p:nvPr/>
        </p:nvCxnSpPr>
        <p:spPr>
          <a:xfrm>
            <a:off x="457200" y="6324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8"/>
          <p:cNvCxnSpPr/>
          <p:nvPr/>
        </p:nvCxnSpPr>
        <p:spPr>
          <a:xfrm>
            <a:off x="8686800" y="6324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8"/>
          <p:cNvCxnSpPr/>
          <p:nvPr/>
        </p:nvCxnSpPr>
        <p:spPr>
          <a:xfrm>
            <a:off x="457200" y="6477000"/>
            <a:ext cx="822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6" name="Google Shape;326;p8"/>
          <p:cNvSpPr/>
          <p:nvPr/>
        </p:nvSpPr>
        <p:spPr>
          <a:xfrm>
            <a:off x="3505200" y="6324600"/>
            <a:ext cx="14478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4*R*C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406400" y="4572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Example</a:t>
            </a:r>
            <a:endParaRPr/>
          </a:p>
        </p:txBody>
      </p:sp>
      <p:sp>
        <p:nvSpPr>
          <p:cNvPr id="332" name="Google Shape;332;p9"/>
          <p:cNvSpPr txBox="1"/>
          <p:nvPr>
            <p:ph idx="1" type="body"/>
          </p:nvPr>
        </p:nvSpPr>
        <p:spPr>
          <a:xfrm>
            <a:off x="457200" y="4953000"/>
            <a:ext cx="8001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zip_dig pgh[4]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 equivalent to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pgh[4][5]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array of 4 elements, allocated contiguously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element is an array of 5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’s, allocated contiguously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“Row-Major” ordering of all elements in memory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PCOUNT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pgh[PCOUNT]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{{1, 5, 2, 0, 6},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1, 3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1, 7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2, 1 }};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455613" y="3519488"/>
            <a:ext cx="11445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pgh[4];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9"/>
          <p:cNvCxnSpPr/>
          <p:nvPr/>
        </p:nvCxnSpPr>
        <p:spPr>
          <a:xfrm rot="10800000">
            <a:off x="1905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9"/>
          <p:cNvSpPr txBox="1"/>
          <p:nvPr/>
        </p:nvSpPr>
        <p:spPr>
          <a:xfrm>
            <a:off x="1676400" y="4357688"/>
            <a:ext cx="458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9"/>
          <p:cNvCxnSpPr/>
          <p:nvPr/>
        </p:nvCxnSpPr>
        <p:spPr>
          <a:xfrm rot="10800000">
            <a:off x="3429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9"/>
          <p:cNvSpPr txBox="1"/>
          <p:nvPr/>
        </p:nvSpPr>
        <p:spPr>
          <a:xfrm>
            <a:off x="3200400" y="4357688"/>
            <a:ext cx="458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9"/>
          <p:cNvCxnSpPr/>
          <p:nvPr/>
        </p:nvCxnSpPr>
        <p:spPr>
          <a:xfrm rot="10800000">
            <a:off x="4953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9"/>
          <p:cNvSpPr txBox="1"/>
          <p:nvPr/>
        </p:nvSpPr>
        <p:spPr>
          <a:xfrm>
            <a:off x="4656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9"/>
          <p:cNvCxnSpPr/>
          <p:nvPr/>
        </p:nvCxnSpPr>
        <p:spPr>
          <a:xfrm rot="10800000">
            <a:off x="6477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9"/>
          <p:cNvSpPr txBox="1"/>
          <p:nvPr/>
        </p:nvSpPr>
        <p:spPr>
          <a:xfrm>
            <a:off x="6180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9"/>
          <p:cNvCxnSpPr/>
          <p:nvPr/>
        </p:nvCxnSpPr>
        <p:spPr>
          <a:xfrm rot="10800000">
            <a:off x="8001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9"/>
          <p:cNvSpPr txBox="1"/>
          <p:nvPr/>
        </p:nvSpPr>
        <p:spPr>
          <a:xfrm>
            <a:off x="7704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9"/>
          <p:cNvGrpSpPr/>
          <p:nvPr/>
        </p:nvGrpSpPr>
        <p:grpSpPr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346" name="Google Shape;346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9"/>
          <p:cNvGrpSpPr/>
          <p:nvPr/>
        </p:nvGrpSpPr>
        <p:grpSpPr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352" name="Google Shape;352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58" name="Google Shape;358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9"/>
          <p:cNvGrpSpPr/>
          <p:nvPr/>
        </p:nvGrpSpPr>
        <p:grpSpPr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364" name="Google Shape;364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9"/>
          <p:cNvSpPr/>
          <p:nvPr/>
        </p:nvSpPr>
        <p:spPr>
          <a:xfrm>
            <a:off x="1905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3429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4953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6477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2012-09-20T14:26:38Z</dcterms:created>
  <dc:creator>Markus Pueschel</dc:creator>
</cp:coreProperties>
</file>