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60" r:id="rId6"/>
    <p:sldMasterId id="2147483672" r:id="rId7"/>
    <p:sldMasterId id="2147483684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  <p:sldId id="300" r:id="rId54"/>
    <p:sldId id="301" r:id="rId55"/>
    <p:sldId id="302" r:id="rId56"/>
    <p:sldId id="303" r:id="rId57"/>
    <p:sldId id="304" r:id="rId58"/>
    <p:sldId id="305" r:id="rId59"/>
    <p:sldId id="306" r:id="rId60"/>
    <p:sldId id="307" r:id="rId61"/>
    <p:sldId id="308" r:id="rId62"/>
    <p:sldId id="309" r:id="rId63"/>
  </p:sldIdLst>
  <p:sldSz cy="6858000" cx="9144000"/>
  <p:notesSz cx="6858000" cy="9144000"/>
  <p:embeddedFontLst>
    <p:embeddedFont>
      <p:font typeface="Arial Narrow"/>
      <p:regular r:id="rId64"/>
      <p:bold r:id="rId65"/>
      <p:italic r:id="rId66"/>
      <p:boldItalic r:id="rId67"/>
    </p:embeddedFont>
    <p:embeddedFont>
      <p:font typeface="Gill Sans"/>
      <p:regular r:id="rId68"/>
      <p:bold r:id="rId6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70" roundtripDataSignature="AMtx7mjTVT6TUa1E8gFOyMHn/VAolsIn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1D778FD-8D43-4667-B428-C99CCCE1CE20}">
  <a:tblStyle styleId="{D1D778FD-8D43-4667-B428-C99CCCE1CE2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0A5327C7-BDD0-4DBB-9080-D99B317D7423}" styleName="Table_1">
    <a:wholeTbl>
      <a:tcTxStyle b="off" i="off">
        <a:font>
          <a:latin typeface="Calibri Bold"/>
          <a:ea typeface="Calibri Bold"/>
          <a:cs typeface="Calibri Bold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FE6E6"/>
          </a:solidFill>
        </a:fill>
      </a:tcStyle>
    </a:wholeTbl>
    <a:band1H>
      <a:tcTxStyle b="off" i="off"/>
      <a:tcStyle>
        <a:fill>
          <a:solidFill>
            <a:srgbClr val="DDCAC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DDCACA"/>
          </a:solidFill>
        </a:fill>
      </a:tcStyle>
    </a:band1V>
    <a:band2V>
      <a:tcTxStyle b="off" i="off"/>
    </a:band2V>
    <a:lastCol>
      <a:tcTxStyle b="on" i="off">
        <a:font>
          <a:latin typeface="Calibri Bold"/>
          <a:ea typeface="Calibri Bold"/>
          <a:cs typeface="Calibri Bold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 Bold"/>
          <a:ea typeface="Calibri Bold"/>
          <a:cs typeface="Calibri Bold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 Bold"/>
          <a:ea typeface="Calibri Bold"/>
          <a:cs typeface="Calibri Bold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 Bold"/>
          <a:ea typeface="Calibri Bold"/>
          <a:cs typeface="Calibri Bold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1.xml"/><Relationship Id="rId42" Type="http://schemas.openxmlformats.org/officeDocument/2006/relationships/slide" Target="slides/slide33.xml"/><Relationship Id="rId41" Type="http://schemas.openxmlformats.org/officeDocument/2006/relationships/slide" Target="slides/slide32.xml"/><Relationship Id="rId44" Type="http://schemas.openxmlformats.org/officeDocument/2006/relationships/slide" Target="slides/slide35.xml"/><Relationship Id="rId43" Type="http://schemas.openxmlformats.org/officeDocument/2006/relationships/slide" Target="slides/slide34.xml"/><Relationship Id="rId46" Type="http://schemas.openxmlformats.org/officeDocument/2006/relationships/slide" Target="slides/slide37.xml"/><Relationship Id="rId45" Type="http://schemas.openxmlformats.org/officeDocument/2006/relationships/slide" Target="slides/slide36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notesMaster" Target="notesMasters/notesMaster1.xml"/><Relationship Id="rId48" Type="http://schemas.openxmlformats.org/officeDocument/2006/relationships/slide" Target="slides/slide39.xml"/><Relationship Id="rId47" Type="http://schemas.openxmlformats.org/officeDocument/2006/relationships/slide" Target="slides/slide38.xml"/><Relationship Id="rId49" Type="http://schemas.openxmlformats.org/officeDocument/2006/relationships/slide" Target="slides/slide4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33" Type="http://schemas.openxmlformats.org/officeDocument/2006/relationships/slide" Target="slides/slide24.xml"/><Relationship Id="rId32" Type="http://schemas.openxmlformats.org/officeDocument/2006/relationships/slide" Target="slides/slide23.xml"/><Relationship Id="rId35" Type="http://schemas.openxmlformats.org/officeDocument/2006/relationships/slide" Target="slides/slide26.xml"/><Relationship Id="rId34" Type="http://schemas.openxmlformats.org/officeDocument/2006/relationships/slide" Target="slides/slide25.xml"/><Relationship Id="rId70" Type="http://customschemas.google.com/relationships/presentationmetadata" Target="metadata"/><Relationship Id="rId37" Type="http://schemas.openxmlformats.org/officeDocument/2006/relationships/slide" Target="slides/slide28.xml"/><Relationship Id="rId36" Type="http://schemas.openxmlformats.org/officeDocument/2006/relationships/slide" Target="slides/slide27.xml"/><Relationship Id="rId39" Type="http://schemas.openxmlformats.org/officeDocument/2006/relationships/slide" Target="slides/slide30.xml"/><Relationship Id="rId38" Type="http://schemas.openxmlformats.org/officeDocument/2006/relationships/slide" Target="slides/slide29.xml"/><Relationship Id="rId62" Type="http://schemas.openxmlformats.org/officeDocument/2006/relationships/slide" Target="slides/slide53.xml"/><Relationship Id="rId61" Type="http://schemas.openxmlformats.org/officeDocument/2006/relationships/slide" Target="slides/slide52.xml"/><Relationship Id="rId20" Type="http://schemas.openxmlformats.org/officeDocument/2006/relationships/slide" Target="slides/slide11.xml"/><Relationship Id="rId64" Type="http://schemas.openxmlformats.org/officeDocument/2006/relationships/font" Target="fonts/ArialNarrow-regular.fntdata"/><Relationship Id="rId63" Type="http://schemas.openxmlformats.org/officeDocument/2006/relationships/slide" Target="slides/slide54.xml"/><Relationship Id="rId22" Type="http://schemas.openxmlformats.org/officeDocument/2006/relationships/slide" Target="slides/slide13.xml"/><Relationship Id="rId66" Type="http://schemas.openxmlformats.org/officeDocument/2006/relationships/font" Target="fonts/ArialNarrow-italic.fntdata"/><Relationship Id="rId21" Type="http://schemas.openxmlformats.org/officeDocument/2006/relationships/slide" Target="slides/slide12.xml"/><Relationship Id="rId65" Type="http://schemas.openxmlformats.org/officeDocument/2006/relationships/font" Target="fonts/ArialNarrow-bold.fntdata"/><Relationship Id="rId24" Type="http://schemas.openxmlformats.org/officeDocument/2006/relationships/slide" Target="slides/slide15.xml"/><Relationship Id="rId68" Type="http://schemas.openxmlformats.org/officeDocument/2006/relationships/font" Target="fonts/GillSans-regular.fntdata"/><Relationship Id="rId23" Type="http://schemas.openxmlformats.org/officeDocument/2006/relationships/slide" Target="slides/slide14.xml"/><Relationship Id="rId67" Type="http://schemas.openxmlformats.org/officeDocument/2006/relationships/font" Target="fonts/ArialNarrow-boldItalic.fntdata"/><Relationship Id="rId60" Type="http://schemas.openxmlformats.org/officeDocument/2006/relationships/slide" Target="slides/slide51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69" Type="http://schemas.openxmlformats.org/officeDocument/2006/relationships/font" Target="fonts/GillSans-bold.fntdata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29" Type="http://schemas.openxmlformats.org/officeDocument/2006/relationships/slide" Target="slides/slide20.xml"/><Relationship Id="rId51" Type="http://schemas.openxmlformats.org/officeDocument/2006/relationships/slide" Target="slides/slide42.xml"/><Relationship Id="rId50" Type="http://schemas.openxmlformats.org/officeDocument/2006/relationships/slide" Target="slides/slide41.xml"/><Relationship Id="rId53" Type="http://schemas.openxmlformats.org/officeDocument/2006/relationships/slide" Target="slides/slide44.xml"/><Relationship Id="rId52" Type="http://schemas.openxmlformats.org/officeDocument/2006/relationships/slide" Target="slides/slide43.xml"/><Relationship Id="rId11" Type="http://schemas.openxmlformats.org/officeDocument/2006/relationships/slide" Target="slides/slide2.xml"/><Relationship Id="rId55" Type="http://schemas.openxmlformats.org/officeDocument/2006/relationships/slide" Target="slides/slide46.xml"/><Relationship Id="rId10" Type="http://schemas.openxmlformats.org/officeDocument/2006/relationships/slide" Target="slides/slide1.xml"/><Relationship Id="rId54" Type="http://schemas.openxmlformats.org/officeDocument/2006/relationships/slide" Target="slides/slide45.xml"/><Relationship Id="rId13" Type="http://schemas.openxmlformats.org/officeDocument/2006/relationships/slide" Target="slides/slide4.xml"/><Relationship Id="rId57" Type="http://schemas.openxmlformats.org/officeDocument/2006/relationships/slide" Target="slides/slide48.xml"/><Relationship Id="rId12" Type="http://schemas.openxmlformats.org/officeDocument/2006/relationships/slide" Target="slides/slide3.xml"/><Relationship Id="rId56" Type="http://schemas.openxmlformats.org/officeDocument/2006/relationships/slide" Target="slides/slide47.xml"/><Relationship Id="rId15" Type="http://schemas.openxmlformats.org/officeDocument/2006/relationships/slide" Target="slides/slide6.xml"/><Relationship Id="rId59" Type="http://schemas.openxmlformats.org/officeDocument/2006/relationships/slide" Target="slides/slide50.xml"/><Relationship Id="rId14" Type="http://schemas.openxmlformats.org/officeDocument/2006/relationships/slide" Target="slides/slide5.xml"/><Relationship Id="rId58" Type="http://schemas.openxmlformats.org/officeDocument/2006/relationships/slide" Target="slides/slide49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6" name="Google Shape;30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3" name="Google Shape;323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4" name="Google Shape;344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5" name="Google Shape;365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2" name="Google Shape;38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0" name="Google Shape;390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4" name="Google Shape;414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3" name="Google Shape;423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1" name="Google Shape;431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9" name="Google Shape;439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3" name="Google Shape;463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9" name="Google Shape;479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8" name="Google Shape;508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8" name="Google Shape;538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9" name="Google Shape;569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1" name="Google Shape;601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4" name="Google Shape;634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6" name="Google Shape;666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7" name="Google Shape;697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7" name="Google Shape;727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8" name="Google Shape;758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8" name="Google Shape;788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7" name="Google Shape;817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8" name="Google Shape;838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8" name="Google Shape;848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1" name="Google Shape;871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0" name="Google Shape;890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9" name="Google Shape;909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3" name="Google Shape;933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2" name="Google Shape;952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3" name="Google Shape;20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2" name="Google Shape;962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0" name="Google Shape;970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2" name="Google Shape;992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0" name="Google Shape;1010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4" name="Google Shape;1034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8" name="Google Shape;1058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6" name="Google Shape;1066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5" name="Google Shape;1075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5" name="Google Shape;1085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0" name="Google Shape;1100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4" name="Google Shape;22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0" name="Google Shape;1110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0" name="Google Shape;1120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0" name="Google Shape;1130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3" name="Google Shape;1143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1" name="Google Shape;1151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2" name="Google Shape;25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1" name="Google Shape;28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9" name="Google Shape;28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8" name="Google Shape;29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56"/>
          <p:cNvSpPr txBox="1"/>
          <p:nvPr>
            <p:ph type="title"/>
          </p:nvPr>
        </p:nvSpPr>
        <p:spPr>
          <a:xfrm>
            <a:off x="635000" y="2032000"/>
            <a:ext cx="7772400" cy="7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5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3"/>
          <p:cNvSpPr txBox="1"/>
          <p:nvPr>
            <p:ph type="title"/>
          </p:nvPr>
        </p:nvSpPr>
        <p:spPr>
          <a:xfrm>
            <a:off x="635000" y="2032000"/>
            <a:ext cx="7772400" cy="7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3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4"/>
          <p:cNvSpPr txBox="1"/>
          <p:nvPr>
            <p:ph type="title"/>
          </p:nvPr>
        </p:nvSpPr>
        <p:spPr>
          <a:xfrm rot="5400000">
            <a:off x="5395119" y="2834482"/>
            <a:ext cx="452596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4"/>
          <p:cNvSpPr txBox="1"/>
          <p:nvPr>
            <p:ph idx="1" type="body"/>
          </p:nvPr>
        </p:nvSpPr>
        <p:spPr>
          <a:xfrm rot="5400000">
            <a:off x="1204119" y="853281"/>
            <a:ext cx="4525963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8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8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1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1" name="Google Shape;61;p6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  <a:defRPr sz="2400"/>
            </a:lvl1pPr>
            <a:lvl2pPr indent="-3683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  <a:defRPr sz="2000"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sp>
        <p:nvSpPr>
          <p:cNvPr id="62" name="Google Shape;62;p6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3" name="Google Shape;63;p6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  <a:defRPr sz="2400"/>
            </a:lvl1pPr>
            <a:lvl2pPr indent="-3683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  <a:defRPr sz="2000"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7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/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  <a:defRPr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7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8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7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77"/>
          <p:cNvSpPr txBox="1"/>
          <p:nvPr>
            <p:ph idx="1" type="body"/>
          </p:nvPr>
        </p:nvSpPr>
        <p:spPr>
          <a:xfrm>
            <a:off x="381000" y="1397000"/>
            <a:ext cx="41148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Char char="⬛"/>
              <a:defRPr sz="2800"/>
            </a:lvl1pPr>
            <a:lvl2pPr indent="-39624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640"/>
              <a:buChar char="▪"/>
              <a:defRPr sz="2400"/>
            </a:lvl2pPr>
            <a:lvl3pPr indent="-3302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/>
        </p:txBody>
      </p:sp>
      <p:sp>
        <p:nvSpPr>
          <p:cNvPr id="73" name="Google Shape;73;p77"/>
          <p:cNvSpPr txBox="1"/>
          <p:nvPr>
            <p:ph idx="2" type="body"/>
          </p:nvPr>
        </p:nvSpPr>
        <p:spPr>
          <a:xfrm>
            <a:off x="4648200" y="1397000"/>
            <a:ext cx="41148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Char char="⬛"/>
              <a:defRPr sz="2800"/>
            </a:lvl1pPr>
            <a:lvl2pPr indent="-39624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640"/>
              <a:buChar char="▪"/>
              <a:defRPr sz="2400"/>
            </a:lvl2pPr>
            <a:lvl3pPr indent="-3302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7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5052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Char char="⬛"/>
              <a:defRPr sz="3200"/>
            </a:lvl1pPr>
            <a:lvl2pPr indent="-42418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3080"/>
              <a:buChar char="▪"/>
              <a:defRPr sz="2800"/>
            </a:lvl2pPr>
            <a:lvl3pPr indent="-35051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9pPr>
          </a:lstStyle>
          <a:p/>
        </p:txBody>
      </p:sp>
      <p:sp>
        <p:nvSpPr>
          <p:cNvPr id="78" name="Google Shape;78;p7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8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8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8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1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81"/>
          <p:cNvSpPr txBox="1"/>
          <p:nvPr>
            <p:ph idx="1" type="body"/>
          </p:nvPr>
        </p:nvSpPr>
        <p:spPr>
          <a:xfrm rot="5400000">
            <a:off x="1854200" y="-76200"/>
            <a:ext cx="5435600" cy="83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2"/>
          <p:cNvSpPr txBox="1"/>
          <p:nvPr>
            <p:ph type="title"/>
          </p:nvPr>
        </p:nvSpPr>
        <p:spPr>
          <a:xfrm rot="5400000">
            <a:off x="4425950" y="2495550"/>
            <a:ext cx="65786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82"/>
          <p:cNvSpPr txBox="1"/>
          <p:nvPr>
            <p:ph idx="1" type="body"/>
          </p:nvPr>
        </p:nvSpPr>
        <p:spPr>
          <a:xfrm rot="5400000">
            <a:off x="158750" y="476250"/>
            <a:ext cx="6578600" cy="61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0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60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9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/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  <a:defRPr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9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8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5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95"/>
          <p:cNvSpPr txBox="1"/>
          <p:nvPr>
            <p:ph idx="1" type="body"/>
          </p:nvPr>
        </p:nvSpPr>
        <p:spPr>
          <a:xfrm>
            <a:off x="381000" y="1397000"/>
            <a:ext cx="41148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Char char="⬛"/>
              <a:defRPr sz="2800"/>
            </a:lvl1pPr>
            <a:lvl2pPr indent="-39624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640"/>
              <a:buChar char="▪"/>
              <a:defRPr sz="2400"/>
            </a:lvl2pPr>
            <a:lvl3pPr indent="-3302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/>
        </p:txBody>
      </p:sp>
      <p:sp>
        <p:nvSpPr>
          <p:cNvPr id="106" name="Google Shape;106;p95"/>
          <p:cNvSpPr txBox="1"/>
          <p:nvPr>
            <p:ph idx="2" type="body"/>
          </p:nvPr>
        </p:nvSpPr>
        <p:spPr>
          <a:xfrm>
            <a:off x="4648200" y="1397000"/>
            <a:ext cx="41148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Char char="⬛"/>
              <a:defRPr sz="2800"/>
            </a:lvl1pPr>
            <a:lvl2pPr indent="-39624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640"/>
              <a:buChar char="▪"/>
              <a:defRPr sz="2400"/>
            </a:lvl2pPr>
            <a:lvl3pPr indent="-3302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9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10" name="Google Shape;110;p9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  <a:defRPr sz="2400"/>
            </a:lvl1pPr>
            <a:lvl2pPr indent="-3683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  <a:defRPr sz="2000"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sp>
        <p:nvSpPr>
          <p:cNvPr id="111" name="Google Shape;111;p9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12" name="Google Shape;112;p9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  <a:defRPr sz="2400"/>
            </a:lvl1pPr>
            <a:lvl2pPr indent="-3683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  <a:defRPr sz="2000"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7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6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9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5052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Char char="⬛"/>
              <a:defRPr sz="3200"/>
            </a:lvl1pPr>
            <a:lvl2pPr indent="-42418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3080"/>
              <a:buChar char="▪"/>
              <a:defRPr sz="2800"/>
            </a:lvl2pPr>
            <a:lvl3pPr indent="-35051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9pPr>
          </a:lstStyle>
          <a:p/>
        </p:txBody>
      </p:sp>
      <p:sp>
        <p:nvSpPr>
          <p:cNvPr id="119" name="Google Shape;119;p9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0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10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1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01"/>
          <p:cNvSpPr txBox="1"/>
          <p:nvPr>
            <p:ph idx="1" type="body"/>
          </p:nvPr>
        </p:nvSpPr>
        <p:spPr>
          <a:xfrm rot="5400000">
            <a:off x="1854200" y="-76200"/>
            <a:ext cx="5435600" cy="83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2"/>
          <p:cNvSpPr txBox="1"/>
          <p:nvPr>
            <p:ph type="title"/>
          </p:nvPr>
        </p:nvSpPr>
        <p:spPr>
          <a:xfrm rot="5400000">
            <a:off x="4425950" y="2495550"/>
            <a:ext cx="65786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02"/>
          <p:cNvSpPr txBox="1"/>
          <p:nvPr>
            <p:ph idx="1" type="body"/>
          </p:nvPr>
        </p:nvSpPr>
        <p:spPr>
          <a:xfrm rot="5400000">
            <a:off x="158750" y="476250"/>
            <a:ext cx="6578600" cy="61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4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6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8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8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1980"/>
              <a:buFont typeface="Noto Sans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80"/>
              <a:buFont typeface="Noto Sans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5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8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680"/>
              <a:buFont typeface="Noto Sans"/>
              <a:buChar char="⬛"/>
              <a:defRPr b="1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9624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640"/>
              <a:buFont typeface="Noto San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Google Shape;146;p8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680"/>
              <a:buFont typeface="Noto Sans"/>
              <a:buChar char="⬛"/>
              <a:defRPr b="1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9624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640"/>
              <a:buFont typeface="Noto San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8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0" name="Google Shape;150;p8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0039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1" name="Google Shape;151;p8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2" name="Google Shape;152;p8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0039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7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7"/>
          <p:cNvSpPr txBox="1"/>
          <p:nvPr>
            <p:ph type="title"/>
          </p:nvPr>
        </p:nvSpPr>
        <p:spPr>
          <a:xfrm>
            <a:off x="635000" y="2032000"/>
            <a:ext cx="7772400" cy="7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6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8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920"/>
              <a:buFont typeface="Noto Sans"/>
              <a:buChar char="⬛"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2418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3080"/>
              <a:buFont typeface="Noto Sans"/>
              <a:buChar char="▪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0519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920"/>
              <a:buFont typeface="Noto San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9" name="Google Shape;159;p8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840"/>
              <a:buFont typeface="Noto Sans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1320"/>
              <a:buFont typeface="Noto Sans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Noto Sans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9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9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840"/>
              <a:buFont typeface="Noto Sans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1320"/>
              <a:buFont typeface="Noto Sans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Noto Sans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1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9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2"/>
          <p:cNvSpPr txBox="1"/>
          <p:nvPr>
            <p:ph type="title"/>
          </p:nvPr>
        </p:nvSpPr>
        <p:spPr>
          <a:xfrm rot="5400000">
            <a:off x="4779169" y="2142332"/>
            <a:ext cx="5872163" cy="20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92"/>
          <p:cNvSpPr txBox="1"/>
          <p:nvPr>
            <p:ph idx="1" type="body"/>
          </p:nvPr>
        </p:nvSpPr>
        <p:spPr>
          <a:xfrm rot="5400000">
            <a:off x="511969" y="123031"/>
            <a:ext cx="5872163" cy="61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6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6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6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9"/>
          <p:cNvSpPr txBox="1"/>
          <p:nvPr>
            <p:ph type="title"/>
          </p:nvPr>
        </p:nvSpPr>
        <p:spPr>
          <a:xfrm>
            <a:off x="635000" y="2032000"/>
            <a:ext cx="7772400" cy="7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7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7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7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5"/>
          <p:cNvSpPr txBox="1"/>
          <p:nvPr>
            <p:ph type="title"/>
          </p:nvPr>
        </p:nvSpPr>
        <p:spPr>
          <a:xfrm>
            <a:off x="635000" y="2032000"/>
            <a:ext cx="7772400" cy="7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55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Bryant and O’Hallaron, Computer Systems: A Programmer’s Perspective, Third Edition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7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57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57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1" i="0" lang="en-US" sz="1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2" name="Google Shape;52;p5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Bryant and O’Hallaron, Computer Systems: A Programmer’s Perspective, Third Edition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9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59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59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1" i="0" lang="en-US" sz="1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3" name="Google Shape;93;p59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Bryant and O’Hallaron, Computer Systems: A Programmer’s Perspective, Third Edition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3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Google Shape;132;p63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1" i="0" lang="en-US" sz="1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3" name="Google Shape;133;p63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Bryant and O’Hallaron, Computer Systems: A Programmer’s Perspective, Third Edition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4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5" name="Google Shape;175;p1"/>
          <p:cNvSpPr/>
          <p:nvPr/>
        </p:nvSpPr>
        <p:spPr>
          <a:xfrm>
            <a:off x="7759526" y="-27000"/>
            <a:ext cx="14592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2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1"/>
          <p:cNvSpPr/>
          <p:nvPr/>
        </p:nvSpPr>
        <p:spPr>
          <a:xfrm>
            <a:off x="685800" y="4572000"/>
            <a:ext cx="4319642" cy="753411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Instructors: 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Amiran Malania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"/>
          <p:cNvSpPr txBox="1"/>
          <p:nvPr>
            <p:ph type="title"/>
          </p:nvPr>
        </p:nvSpPr>
        <p:spPr>
          <a:xfrm>
            <a:off x="609600" y="1752600"/>
            <a:ext cx="83566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Machine-Level Programming III:</a:t>
            </a:r>
            <a:r>
              <a:rPr lang="en-US"/>
              <a:t> </a:t>
            </a:r>
            <a:r>
              <a:rPr b="1" lang="en-US"/>
              <a:t>Procedures</a:t>
            </a:r>
            <a:br>
              <a:rPr b="1" lang="en-US"/>
            </a:br>
            <a:br>
              <a:rPr b="1" lang="en-US"/>
            </a:br>
            <a:r>
              <a:rPr lang="en-US" sz="2000"/>
              <a:t>Systems Programming</a:t>
            </a:r>
            <a:br>
              <a:rPr lang="en-US" sz="2000"/>
            </a:br>
            <a:r>
              <a:rPr lang="en-US" sz="2000"/>
              <a:t>6</a:t>
            </a:r>
            <a:r>
              <a:rPr baseline="30000" lang="en-US" sz="2000"/>
              <a:t>th</a:t>
            </a:r>
            <a:r>
              <a:rPr lang="en-US" sz="2000"/>
              <a:t> Lecture, Apr. 21, 2022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0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Control Flow Example #1</a:t>
            </a:r>
            <a:endParaRPr/>
          </a:p>
        </p:txBody>
      </p:sp>
      <p:sp>
        <p:nvSpPr>
          <p:cNvPr id="309" name="Google Shape;309;p10"/>
          <p:cNvSpPr/>
          <p:nvPr/>
        </p:nvSpPr>
        <p:spPr>
          <a:xfrm>
            <a:off x="228600" y="3962400"/>
            <a:ext cx="4495800" cy="1524000"/>
          </a:xfrm>
          <a:prstGeom prst="rect">
            <a:avLst/>
          </a:prstGeom>
          <a:solidFill>
            <a:srgbClr val="CCFF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0000000000400550 &lt;mult2&gt;: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400550:  mov    %rdi,%rax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400557:  retq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0" name="Google Shape;310;p10"/>
          <p:cNvSpPr/>
          <p:nvPr/>
        </p:nvSpPr>
        <p:spPr>
          <a:xfrm>
            <a:off x="228600" y="1295400"/>
            <a:ext cx="4495800" cy="20574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0000000000400540 &lt;multstore&gt;: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400544: callq  400550 &lt;mult2&gt;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400549: mov    %rax,(%rbx)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0"/>
          <p:cNvSpPr/>
          <p:nvPr/>
        </p:nvSpPr>
        <p:spPr>
          <a:xfrm>
            <a:off x="6248400" y="3505200"/>
            <a:ext cx="1346200" cy="381000"/>
          </a:xfrm>
          <a:prstGeom prst="rect">
            <a:avLst/>
          </a:prstGeom>
          <a:solidFill>
            <a:srgbClr val="FFCCCC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0x400544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12" name="Google Shape;312;p10"/>
          <p:cNvSpPr/>
          <p:nvPr/>
        </p:nvSpPr>
        <p:spPr>
          <a:xfrm>
            <a:off x="6248400" y="2895600"/>
            <a:ext cx="1346200" cy="381000"/>
          </a:xfrm>
          <a:prstGeom prst="rect">
            <a:avLst/>
          </a:prstGeom>
          <a:solidFill>
            <a:srgbClr val="D5F1C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0x120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13" name="Google Shape;313;p10"/>
          <p:cNvSpPr/>
          <p:nvPr/>
        </p:nvSpPr>
        <p:spPr>
          <a:xfrm>
            <a:off x="6248400" y="381000"/>
            <a:ext cx="1346200" cy="19050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•</a:t>
            </a:r>
            <a:endParaRPr b="0" i="0" sz="2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4" name="Google Shape;314;p10"/>
          <p:cNvSpPr/>
          <p:nvPr/>
        </p:nvSpPr>
        <p:spPr>
          <a:xfrm flipH="1" rot="10800000">
            <a:off x="6629400" y="2133600"/>
            <a:ext cx="1676400" cy="990600"/>
          </a:xfrm>
          <a:prstGeom prst="arc">
            <a:avLst>
              <a:gd fmla="val 17108922" name="adj1"/>
              <a:gd fmla="val 4768750" name="adj2"/>
            </a:avLst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med" w="med" type="stealth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Gill Sans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15" name="Google Shape;315;p10"/>
          <p:cNvCxnSpPr>
            <a:stCxn id="311" idx="1"/>
          </p:cNvCxnSpPr>
          <p:nvPr/>
        </p:nvCxnSpPr>
        <p:spPr>
          <a:xfrm rot="10800000">
            <a:off x="4572000" y="2362200"/>
            <a:ext cx="1676400" cy="133350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16" name="Google Shape;316;p10"/>
          <p:cNvSpPr/>
          <p:nvPr/>
        </p:nvSpPr>
        <p:spPr>
          <a:xfrm>
            <a:off x="5472112" y="2895600"/>
            <a:ext cx="638175" cy="38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%rsp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17" name="Google Shape;317;p10"/>
          <p:cNvSpPr/>
          <p:nvPr/>
        </p:nvSpPr>
        <p:spPr>
          <a:xfrm>
            <a:off x="5334000" y="1905000"/>
            <a:ext cx="776287" cy="38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0x120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18" name="Google Shape;318;p10"/>
          <p:cNvSpPr/>
          <p:nvPr/>
        </p:nvSpPr>
        <p:spPr>
          <a:xfrm>
            <a:off x="5334000" y="1524000"/>
            <a:ext cx="776287" cy="38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0x128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19" name="Google Shape;319;p10"/>
          <p:cNvSpPr/>
          <p:nvPr/>
        </p:nvSpPr>
        <p:spPr>
          <a:xfrm>
            <a:off x="5334000" y="1143000"/>
            <a:ext cx="776287" cy="38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0x130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20" name="Google Shape;320;p10"/>
          <p:cNvSpPr/>
          <p:nvPr/>
        </p:nvSpPr>
        <p:spPr>
          <a:xfrm>
            <a:off x="5472112" y="3505200"/>
            <a:ext cx="638175" cy="38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%rip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1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Control Flow Example #2</a:t>
            </a:r>
            <a:endParaRPr/>
          </a:p>
        </p:txBody>
      </p:sp>
      <p:sp>
        <p:nvSpPr>
          <p:cNvPr id="326" name="Google Shape;326;p11"/>
          <p:cNvSpPr/>
          <p:nvPr/>
        </p:nvSpPr>
        <p:spPr>
          <a:xfrm>
            <a:off x="228600" y="3962400"/>
            <a:ext cx="4495800" cy="1524000"/>
          </a:xfrm>
          <a:prstGeom prst="rect">
            <a:avLst/>
          </a:prstGeom>
          <a:solidFill>
            <a:srgbClr val="CCFF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0000000000400550 &lt;mult2&gt;: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400550:  mov    %rdi,%rax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400557:  retq		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7" name="Google Shape;327;p11"/>
          <p:cNvSpPr/>
          <p:nvPr/>
        </p:nvSpPr>
        <p:spPr>
          <a:xfrm>
            <a:off x="228600" y="1295400"/>
            <a:ext cx="4495800" cy="20574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0000000000400540 &lt;multstore&gt;: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400544: callq  400550 &lt;mult2&gt;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400549: mov    %rax,(%rbx)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11"/>
          <p:cNvSpPr/>
          <p:nvPr/>
        </p:nvSpPr>
        <p:spPr>
          <a:xfrm>
            <a:off x="6248400" y="3505200"/>
            <a:ext cx="1346200" cy="381000"/>
          </a:xfrm>
          <a:prstGeom prst="rect">
            <a:avLst/>
          </a:prstGeom>
          <a:solidFill>
            <a:srgbClr val="FFCCCC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0x400550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29" name="Google Shape;329;p11"/>
          <p:cNvSpPr/>
          <p:nvPr/>
        </p:nvSpPr>
        <p:spPr>
          <a:xfrm>
            <a:off x="6248400" y="2895600"/>
            <a:ext cx="1346200" cy="381000"/>
          </a:xfrm>
          <a:prstGeom prst="rect">
            <a:avLst/>
          </a:prstGeom>
          <a:solidFill>
            <a:srgbClr val="D5F1C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0x118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30" name="Google Shape;330;p11"/>
          <p:cNvSpPr/>
          <p:nvPr/>
        </p:nvSpPr>
        <p:spPr>
          <a:xfrm>
            <a:off x="6248400" y="2286000"/>
            <a:ext cx="1346200" cy="3810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0x400549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31" name="Google Shape;331;p11"/>
          <p:cNvSpPr/>
          <p:nvPr/>
        </p:nvSpPr>
        <p:spPr>
          <a:xfrm>
            <a:off x="6248400" y="381000"/>
            <a:ext cx="1346200" cy="19050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•</a:t>
            </a:r>
            <a:endParaRPr b="0" i="0" sz="2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2" name="Google Shape;332;p11"/>
          <p:cNvSpPr/>
          <p:nvPr/>
        </p:nvSpPr>
        <p:spPr>
          <a:xfrm flipH="1" rot="10800000">
            <a:off x="6629400" y="2438400"/>
            <a:ext cx="1676400" cy="685800"/>
          </a:xfrm>
          <a:prstGeom prst="arc">
            <a:avLst>
              <a:gd fmla="val 17108922" name="adj1"/>
              <a:gd fmla="val 4394693" name="adj2"/>
            </a:avLst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med" w="med" type="stealth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Gill Sans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33" name="Google Shape;333;p11"/>
          <p:cNvCxnSpPr>
            <a:stCxn id="328" idx="1"/>
          </p:cNvCxnSpPr>
          <p:nvPr/>
        </p:nvCxnSpPr>
        <p:spPr>
          <a:xfrm flipH="1">
            <a:off x="4038600" y="3695700"/>
            <a:ext cx="2209800" cy="72390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34" name="Google Shape;334;p11"/>
          <p:cNvCxnSpPr/>
          <p:nvPr/>
        </p:nvCxnSpPr>
        <p:spPr>
          <a:xfrm flipH="1">
            <a:off x="4114800" y="2514600"/>
            <a:ext cx="2133600" cy="7620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335" name="Google Shape;335;p11"/>
          <p:cNvGrpSpPr/>
          <p:nvPr/>
        </p:nvGrpSpPr>
        <p:grpSpPr>
          <a:xfrm>
            <a:off x="5334000" y="1143000"/>
            <a:ext cx="776287" cy="2743200"/>
            <a:chOff x="5334000" y="1143000"/>
            <a:chExt cx="776287" cy="2743200"/>
          </a:xfrm>
        </p:grpSpPr>
        <p:sp>
          <p:nvSpPr>
            <p:cNvPr id="336" name="Google Shape;336;p11"/>
            <p:cNvSpPr/>
            <p:nvPr/>
          </p:nvSpPr>
          <p:spPr>
            <a:xfrm>
              <a:off x="5472112" y="2895600"/>
              <a:ext cx="638175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%rsp</a:t>
              </a:r>
              <a:endParaRPr b="1" i="0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337" name="Google Shape;337;p11"/>
            <p:cNvSpPr/>
            <p:nvPr/>
          </p:nvSpPr>
          <p:spPr>
            <a:xfrm>
              <a:off x="5334000" y="1905000"/>
              <a:ext cx="776287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0x120</a:t>
              </a:r>
              <a:endParaRPr b="1" i="0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338" name="Google Shape;338;p11"/>
            <p:cNvSpPr/>
            <p:nvPr/>
          </p:nvSpPr>
          <p:spPr>
            <a:xfrm>
              <a:off x="5334000" y="1524000"/>
              <a:ext cx="776287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0x128</a:t>
              </a:r>
              <a:endParaRPr b="1" i="0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339" name="Google Shape;339;p11"/>
            <p:cNvSpPr/>
            <p:nvPr/>
          </p:nvSpPr>
          <p:spPr>
            <a:xfrm>
              <a:off x="5334000" y="1143000"/>
              <a:ext cx="776287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0x130</a:t>
              </a:r>
              <a:endParaRPr b="1" i="0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340" name="Google Shape;340;p11"/>
            <p:cNvSpPr/>
            <p:nvPr/>
          </p:nvSpPr>
          <p:spPr>
            <a:xfrm>
              <a:off x="5334000" y="2286000"/>
              <a:ext cx="776287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0x118</a:t>
              </a:r>
              <a:endParaRPr b="1" i="0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341" name="Google Shape;341;p11"/>
            <p:cNvSpPr/>
            <p:nvPr/>
          </p:nvSpPr>
          <p:spPr>
            <a:xfrm>
              <a:off x="5472112" y="3505200"/>
              <a:ext cx="638175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%rip</a:t>
              </a:r>
              <a:endParaRPr b="1" i="0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2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Control Flow Example #3</a:t>
            </a:r>
            <a:endParaRPr/>
          </a:p>
        </p:txBody>
      </p:sp>
      <p:sp>
        <p:nvSpPr>
          <p:cNvPr id="347" name="Google Shape;347;p12"/>
          <p:cNvSpPr/>
          <p:nvPr/>
        </p:nvSpPr>
        <p:spPr>
          <a:xfrm>
            <a:off x="228600" y="3962400"/>
            <a:ext cx="4495800" cy="1524000"/>
          </a:xfrm>
          <a:prstGeom prst="rect">
            <a:avLst/>
          </a:prstGeom>
          <a:solidFill>
            <a:srgbClr val="CCFF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0000000000400550 &lt;mult2&gt;: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400550:  mov    %rdi,%rax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400557:  retq		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8" name="Google Shape;348;p12"/>
          <p:cNvSpPr/>
          <p:nvPr/>
        </p:nvSpPr>
        <p:spPr>
          <a:xfrm>
            <a:off x="228600" y="1295400"/>
            <a:ext cx="4495800" cy="20574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0000000000400540 &lt;multstore&gt;: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400544: callq  400550 &lt;mult2&gt;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400549: mov    %rax,(%rbx)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12"/>
          <p:cNvSpPr/>
          <p:nvPr/>
        </p:nvSpPr>
        <p:spPr>
          <a:xfrm>
            <a:off x="6248400" y="3505200"/>
            <a:ext cx="1346200" cy="381000"/>
          </a:xfrm>
          <a:prstGeom prst="rect">
            <a:avLst/>
          </a:prstGeom>
          <a:solidFill>
            <a:srgbClr val="FFCCCC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0x400557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50" name="Google Shape;350;p12"/>
          <p:cNvSpPr/>
          <p:nvPr/>
        </p:nvSpPr>
        <p:spPr>
          <a:xfrm>
            <a:off x="6248400" y="2895600"/>
            <a:ext cx="1346200" cy="381000"/>
          </a:xfrm>
          <a:prstGeom prst="rect">
            <a:avLst/>
          </a:prstGeom>
          <a:solidFill>
            <a:srgbClr val="D5F1C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0x118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51" name="Google Shape;351;p12"/>
          <p:cNvSpPr/>
          <p:nvPr/>
        </p:nvSpPr>
        <p:spPr>
          <a:xfrm>
            <a:off x="6248400" y="2286000"/>
            <a:ext cx="1346200" cy="3810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0x400549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52" name="Google Shape;352;p12"/>
          <p:cNvSpPr/>
          <p:nvPr/>
        </p:nvSpPr>
        <p:spPr>
          <a:xfrm>
            <a:off x="6248400" y="381000"/>
            <a:ext cx="1346200" cy="19050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•</a:t>
            </a:r>
            <a:endParaRPr b="0" i="0" sz="2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3" name="Google Shape;353;p12"/>
          <p:cNvSpPr/>
          <p:nvPr/>
        </p:nvSpPr>
        <p:spPr>
          <a:xfrm flipH="1" rot="10800000">
            <a:off x="6629400" y="2438400"/>
            <a:ext cx="1676400" cy="685800"/>
          </a:xfrm>
          <a:prstGeom prst="arc">
            <a:avLst>
              <a:gd fmla="val 17108922" name="adj1"/>
              <a:gd fmla="val 4394693" name="adj2"/>
            </a:avLst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med" w="med" type="stealth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Gill Sans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54" name="Google Shape;354;p12"/>
          <p:cNvCxnSpPr>
            <a:stCxn id="349" idx="1"/>
          </p:cNvCxnSpPr>
          <p:nvPr/>
        </p:nvCxnSpPr>
        <p:spPr>
          <a:xfrm flipH="1">
            <a:off x="2362200" y="3695700"/>
            <a:ext cx="3886200" cy="156210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55" name="Google Shape;355;p12"/>
          <p:cNvCxnSpPr/>
          <p:nvPr/>
        </p:nvCxnSpPr>
        <p:spPr>
          <a:xfrm flipH="1">
            <a:off x="4114800" y="2514600"/>
            <a:ext cx="2133600" cy="7620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356" name="Google Shape;356;p12"/>
          <p:cNvGrpSpPr/>
          <p:nvPr/>
        </p:nvGrpSpPr>
        <p:grpSpPr>
          <a:xfrm>
            <a:off x="5334000" y="1143000"/>
            <a:ext cx="776287" cy="2743200"/>
            <a:chOff x="5334000" y="1143000"/>
            <a:chExt cx="776287" cy="2743200"/>
          </a:xfrm>
        </p:grpSpPr>
        <p:sp>
          <p:nvSpPr>
            <p:cNvPr id="357" name="Google Shape;357;p12"/>
            <p:cNvSpPr/>
            <p:nvPr/>
          </p:nvSpPr>
          <p:spPr>
            <a:xfrm>
              <a:off x="5472112" y="2895600"/>
              <a:ext cx="638175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%rsp</a:t>
              </a:r>
              <a:endParaRPr b="1" i="0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358" name="Google Shape;358;p12"/>
            <p:cNvSpPr/>
            <p:nvPr/>
          </p:nvSpPr>
          <p:spPr>
            <a:xfrm>
              <a:off x="5334000" y="1905000"/>
              <a:ext cx="776287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0x120</a:t>
              </a:r>
              <a:endParaRPr b="1" i="0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359" name="Google Shape;359;p12"/>
            <p:cNvSpPr/>
            <p:nvPr/>
          </p:nvSpPr>
          <p:spPr>
            <a:xfrm>
              <a:off x="5334000" y="1524000"/>
              <a:ext cx="776287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0x128</a:t>
              </a:r>
              <a:endParaRPr b="1" i="0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360" name="Google Shape;360;p12"/>
            <p:cNvSpPr/>
            <p:nvPr/>
          </p:nvSpPr>
          <p:spPr>
            <a:xfrm>
              <a:off x="5334000" y="1143000"/>
              <a:ext cx="776287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0x130</a:t>
              </a:r>
              <a:endParaRPr b="1" i="0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361" name="Google Shape;361;p12"/>
            <p:cNvSpPr/>
            <p:nvPr/>
          </p:nvSpPr>
          <p:spPr>
            <a:xfrm>
              <a:off x="5334000" y="2286000"/>
              <a:ext cx="776287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0x118</a:t>
              </a:r>
              <a:endParaRPr b="1" i="0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362" name="Google Shape;362;p12"/>
            <p:cNvSpPr/>
            <p:nvPr/>
          </p:nvSpPr>
          <p:spPr>
            <a:xfrm>
              <a:off x="5472112" y="3505200"/>
              <a:ext cx="638175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%rip</a:t>
              </a:r>
              <a:endParaRPr b="1" i="0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3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Control Flow Example #4</a:t>
            </a:r>
            <a:endParaRPr/>
          </a:p>
        </p:txBody>
      </p:sp>
      <p:sp>
        <p:nvSpPr>
          <p:cNvPr id="368" name="Google Shape;368;p13"/>
          <p:cNvSpPr/>
          <p:nvPr/>
        </p:nvSpPr>
        <p:spPr>
          <a:xfrm>
            <a:off x="228600" y="3962400"/>
            <a:ext cx="4495800" cy="1524000"/>
          </a:xfrm>
          <a:prstGeom prst="rect">
            <a:avLst/>
          </a:prstGeom>
          <a:solidFill>
            <a:srgbClr val="CCFF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0000000000400550 &lt;mult2&gt;: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400550:  mov    %rdi,%rax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400557:  retq		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9" name="Google Shape;369;p13"/>
          <p:cNvSpPr/>
          <p:nvPr/>
        </p:nvSpPr>
        <p:spPr>
          <a:xfrm>
            <a:off x="228600" y="1295400"/>
            <a:ext cx="4495800" cy="20574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0000000000400540 &lt;multstore&gt;: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400544: callq  400550 &lt;mult2&gt;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400549: mov    %rax,(%rbx)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13"/>
          <p:cNvSpPr/>
          <p:nvPr/>
        </p:nvSpPr>
        <p:spPr>
          <a:xfrm>
            <a:off x="6248400" y="3505200"/>
            <a:ext cx="1346200" cy="381000"/>
          </a:xfrm>
          <a:prstGeom prst="rect">
            <a:avLst/>
          </a:prstGeom>
          <a:solidFill>
            <a:srgbClr val="FFCCCC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0x400549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71" name="Google Shape;371;p13"/>
          <p:cNvSpPr/>
          <p:nvPr/>
        </p:nvSpPr>
        <p:spPr>
          <a:xfrm>
            <a:off x="6248400" y="2895600"/>
            <a:ext cx="1346200" cy="381000"/>
          </a:xfrm>
          <a:prstGeom prst="rect">
            <a:avLst/>
          </a:prstGeom>
          <a:solidFill>
            <a:srgbClr val="D5F1C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0x120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72" name="Google Shape;372;p13"/>
          <p:cNvSpPr/>
          <p:nvPr/>
        </p:nvSpPr>
        <p:spPr>
          <a:xfrm>
            <a:off x="6248400" y="381000"/>
            <a:ext cx="1346200" cy="19050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•</a:t>
            </a:r>
            <a:endParaRPr b="0" i="0" sz="2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73" name="Google Shape;373;p13"/>
          <p:cNvSpPr/>
          <p:nvPr/>
        </p:nvSpPr>
        <p:spPr>
          <a:xfrm flipH="1" rot="10800000">
            <a:off x="6629400" y="2133600"/>
            <a:ext cx="1676400" cy="990600"/>
          </a:xfrm>
          <a:prstGeom prst="arc">
            <a:avLst>
              <a:gd fmla="val 17108922" name="adj1"/>
              <a:gd fmla="val 4768750" name="adj2"/>
            </a:avLst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med" w="med" type="stealth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Gill Sans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74" name="Google Shape;374;p13"/>
          <p:cNvCxnSpPr>
            <a:stCxn id="370" idx="1"/>
          </p:cNvCxnSpPr>
          <p:nvPr/>
        </p:nvCxnSpPr>
        <p:spPr>
          <a:xfrm rot="10800000">
            <a:off x="4114800" y="2590800"/>
            <a:ext cx="2133600" cy="110490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75" name="Google Shape;375;p13"/>
          <p:cNvSpPr/>
          <p:nvPr/>
        </p:nvSpPr>
        <p:spPr>
          <a:xfrm>
            <a:off x="5472112" y="2895600"/>
            <a:ext cx="638175" cy="38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%rsp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76" name="Google Shape;376;p13"/>
          <p:cNvSpPr/>
          <p:nvPr/>
        </p:nvSpPr>
        <p:spPr>
          <a:xfrm>
            <a:off x="5334000" y="1905000"/>
            <a:ext cx="776287" cy="38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0x120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77" name="Google Shape;377;p13"/>
          <p:cNvSpPr/>
          <p:nvPr/>
        </p:nvSpPr>
        <p:spPr>
          <a:xfrm>
            <a:off x="5334000" y="1524000"/>
            <a:ext cx="776287" cy="38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0x128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78" name="Google Shape;378;p13"/>
          <p:cNvSpPr/>
          <p:nvPr/>
        </p:nvSpPr>
        <p:spPr>
          <a:xfrm>
            <a:off x="5334000" y="1143000"/>
            <a:ext cx="776287" cy="38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0x130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79" name="Google Shape;379;p13"/>
          <p:cNvSpPr/>
          <p:nvPr/>
        </p:nvSpPr>
        <p:spPr>
          <a:xfrm>
            <a:off x="5472112" y="3505200"/>
            <a:ext cx="638175" cy="38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%rip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4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85" name="Google Shape;385;p14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86" name="Google Shape;386;p14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Today</a:t>
            </a:r>
            <a:endParaRPr/>
          </a:p>
        </p:txBody>
      </p:sp>
      <p:sp>
        <p:nvSpPr>
          <p:cNvPr id="387" name="Google Shape;387;p14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Procedures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solidFill>
                  <a:srgbClr val="7F7F7F"/>
                </a:solidFill>
              </a:rPr>
              <a:t>Stack Structure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solidFill>
                  <a:srgbClr val="7F7F7F"/>
                </a:solidFill>
              </a:rPr>
              <a:t>Calling Conventions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b="1" lang="en-US">
                <a:solidFill>
                  <a:srgbClr val="7F7F7F"/>
                </a:solidFill>
              </a:rPr>
              <a:t>Passing control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b="1" lang="en-US"/>
              <a:t>Passing data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b="1" lang="en-US">
                <a:solidFill>
                  <a:srgbClr val="7F7F7F"/>
                </a:solidFill>
              </a:rPr>
              <a:t>Managing local data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solidFill>
                  <a:srgbClr val="7F7F7F"/>
                </a:solidFill>
              </a:rPr>
              <a:t>Illustrations of Recursion &amp; Pointers</a:t>
            </a:r>
            <a:endParaRPr b="1"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5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93" name="Google Shape;393;p15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94" name="Google Shape;394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Procedure Data Flow</a:t>
            </a:r>
            <a:endParaRPr/>
          </a:p>
        </p:txBody>
      </p:sp>
      <p:sp>
        <p:nvSpPr>
          <p:cNvPr id="395" name="Google Shape;395;p1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Registers</a:t>
            </a:r>
            <a:endParaRPr/>
          </a:p>
        </p:txBody>
      </p:sp>
      <p:sp>
        <p:nvSpPr>
          <p:cNvPr id="396" name="Google Shape;396;p1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First 6 arguments</a:t>
            </a:r>
            <a:endParaRPr/>
          </a:p>
          <a:p>
            <a:pPr indent="-16256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16256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16256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16256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Return value</a:t>
            </a:r>
            <a:endParaRPr/>
          </a:p>
        </p:txBody>
      </p:sp>
      <p:sp>
        <p:nvSpPr>
          <p:cNvPr id="397" name="Google Shape;397;p1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Stack</a:t>
            </a:r>
            <a:endParaRPr/>
          </a:p>
        </p:txBody>
      </p:sp>
      <p:sp>
        <p:nvSpPr>
          <p:cNvPr id="398" name="Google Shape;398;p15"/>
          <p:cNvSpPr txBox="1"/>
          <p:nvPr>
            <p:ph idx="4" type="body"/>
          </p:nvPr>
        </p:nvSpPr>
        <p:spPr>
          <a:xfrm>
            <a:off x="4645025" y="5791199"/>
            <a:ext cx="4041775" cy="33496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Only allocate stack space when needed</a:t>
            </a:r>
            <a:endParaRPr/>
          </a:p>
        </p:txBody>
      </p:sp>
      <p:sp>
        <p:nvSpPr>
          <p:cNvPr id="399" name="Google Shape;399;p15"/>
          <p:cNvSpPr/>
          <p:nvPr/>
        </p:nvSpPr>
        <p:spPr>
          <a:xfrm>
            <a:off x="762000" y="2819400"/>
            <a:ext cx="1346200" cy="381000"/>
          </a:xfrm>
          <a:prstGeom prst="rect">
            <a:avLst/>
          </a:prstGeom>
          <a:solidFill>
            <a:srgbClr val="D5F1C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%rdi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00" name="Google Shape;400;p15"/>
          <p:cNvSpPr/>
          <p:nvPr/>
        </p:nvSpPr>
        <p:spPr>
          <a:xfrm>
            <a:off x="762000" y="3200400"/>
            <a:ext cx="1346200" cy="381000"/>
          </a:xfrm>
          <a:prstGeom prst="rect">
            <a:avLst/>
          </a:prstGeom>
          <a:solidFill>
            <a:srgbClr val="D5F1C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%rsi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01" name="Google Shape;401;p15"/>
          <p:cNvSpPr/>
          <p:nvPr/>
        </p:nvSpPr>
        <p:spPr>
          <a:xfrm>
            <a:off x="762000" y="3581400"/>
            <a:ext cx="1346200" cy="381000"/>
          </a:xfrm>
          <a:prstGeom prst="rect">
            <a:avLst/>
          </a:prstGeom>
          <a:solidFill>
            <a:srgbClr val="D5F1C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%rdx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02" name="Google Shape;402;p15"/>
          <p:cNvSpPr/>
          <p:nvPr/>
        </p:nvSpPr>
        <p:spPr>
          <a:xfrm>
            <a:off x="762000" y="3962400"/>
            <a:ext cx="1346200" cy="381000"/>
          </a:xfrm>
          <a:prstGeom prst="rect">
            <a:avLst/>
          </a:prstGeom>
          <a:solidFill>
            <a:srgbClr val="D5F1C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%rcx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03" name="Google Shape;403;p15"/>
          <p:cNvSpPr/>
          <p:nvPr/>
        </p:nvSpPr>
        <p:spPr>
          <a:xfrm>
            <a:off x="762000" y="4343400"/>
            <a:ext cx="1346200" cy="381000"/>
          </a:xfrm>
          <a:prstGeom prst="rect">
            <a:avLst/>
          </a:prstGeom>
          <a:solidFill>
            <a:srgbClr val="D5F1C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%r8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04" name="Google Shape;404;p15"/>
          <p:cNvSpPr/>
          <p:nvPr/>
        </p:nvSpPr>
        <p:spPr>
          <a:xfrm>
            <a:off x="762000" y="4724400"/>
            <a:ext cx="1346200" cy="381000"/>
          </a:xfrm>
          <a:prstGeom prst="rect">
            <a:avLst/>
          </a:prstGeom>
          <a:solidFill>
            <a:srgbClr val="D5F1C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%r9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05" name="Google Shape;405;p15"/>
          <p:cNvSpPr/>
          <p:nvPr/>
        </p:nvSpPr>
        <p:spPr>
          <a:xfrm>
            <a:off x="762000" y="5791200"/>
            <a:ext cx="1346200" cy="381000"/>
          </a:xfrm>
          <a:prstGeom prst="rect">
            <a:avLst/>
          </a:prstGeom>
          <a:solidFill>
            <a:srgbClr val="D5F1C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%rax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grpSp>
        <p:nvGrpSpPr>
          <p:cNvPr id="406" name="Google Shape;406;p15"/>
          <p:cNvGrpSpPr/>
          <p:nvPr/>
        </p:nvGrpSpPr>
        <p:grpSpPr>
          <a:xfrm>
            <a:off x="5638800" y="2438400"/>
            <a:ext cx="1346200" cy="2667000"/>
            <a:chOff x="5943600" y="2057400"/>
            <a:chExt cx="1346200" cy="2667000"/>
          </a:xfrm>
        </p:grpSpPr>
        <p:sp>
          <p:nvSpPr>
            <p:cNvPr id="407" name="Google Shape;407;p15"/>
            <p:cNvSpPr/>
            <p:nvPr/>
          </p:nvSpPr>
          <p:spPr>
            <a:xfrm>
              <a:off x="5943600" y="4343400"/>
              <a:ext cx="1346200" cy="381000"/>
            </a:xfrm>
            <a:prstGeom prst="rect">
              <a:avLst/>
            </a:prstGeom>
            <a:solidFill>
              <a:srgbClr val="D6D6F4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Arg 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7</a:t>
              </a:r>
              <a:endParaRPr b="1" i="0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408" name="Google Shape;408;p15"/>
            <p:cNvSpPr/>
            <p:nvPr/>
          </p:nvSpPr>
          <p:spPr>
            <a:xfrm>
              <a:off x="5943600" y="3200400"/>
              <a:ext cx="1346200" cy="762000"/>
            </a:xfrm>
            <a:prstGeom prst="rect">
              <a:avLst/>
            </a:prstGeom>
            <a:solidFill>
              <a:srgbClr val="D6D6F4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• • •</a:t>
              </a:r>
              <a:endPara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09" name="Google Shape;409;p15"/>
            <p:cNvSpPr/>
            <p:nvPr/>
          </p:nvSpPr>
          <p:spPr>
            <a:xfrm>
              <a:off x="5943600" y="3962400"/>
              <a:ext cx="1346200" cy="381000"/>
            </a:xfrm>
            <a:prstGeom prst="rect">
              <a:avLst/>
            </a:prstGeom>
            <a:solidFill>
              <a:srgbClr val="D6D6F4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Arg 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8</a:t>
              </a:r>
              <a:endParaRPr b="1" i="0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5943600" y="2819400"/>
              <a:ext cx="1346200" cy="381000"/>
            </a:xfrm>
            <a:prstGeom prst="rect">
              <a:avLst/>
            </a:prstGeom>
            <a:solidFill>
              <a:srgbClr val="D6D6F4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Arg </a:t>
              </a:r>
              <a:r>
                <a:rPr b="1" i="1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</a:t>
              </a:r>
              <a:endParaRPr b="1" i="1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5943600" y="2057400"/>
              <a:ext cx="1346200" cy="762000"/>
            </a:xfrm>
            <a:prstGeom prst="rect">
              <a:avLst/>
            </a:prstGeom>
            <a:solidFill>
              <a:srgbClr val="D6D6F4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• • •</a:t>
              </a:r>
              <a:endParaRPr b="0" i="0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6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 Flow</a:t>
            </a:r>
            <a:br>
              <a:rPr lang="en-US"/>
            </a:br>
            <a:r>
              <a:rPr lang="en-US"/>
              <a:t>Examples</a:t>
            </a:r>
            <a:endParaRPr/>
          </a:p>
        </p:txBody>
      </p:sp>
      <p:sp>
        <p:nvSpPr>
          <p:cNvPr id="417" name="Google Shape;417;p16"/>
          <p:cNvSpPr/>
          <p:nvPr/>
        </p:nvSpPr>
        <p:spPr>
          <a:xfrm>
            <a:off x="76200" y="4800600"/>
            <a:ext cx="2667000" cy="1828800"/>
          </a:xfrm>
          <a:prstGeom prst="rect">
            <a:avLst/>
          </a:prstGeom>
          <a:solidFill>
            <a:srgbClr val="CCFF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mult2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(long a, long b)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long s = a * b;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s;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8" name="Google Shape;418;p16"/>
          <p:cNvSpPr/>
          <p:nvPr/>
        </p:nvSpPr>
        <p:spPr>
          <a:xfrm>
            <a:off x="3505200" y="152400"/>
            <a:ext cx="4267200" cy="18288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multstore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(long x, long y, long *dest)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t = mult2(x, y);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*dest = 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16"/>
          <p:cNvSpPr/>
          <p:nvPr/>
        </p:nvSpPr>
        <p:spPr>
          <a:xfrm>
            <a:off x="2971800" y="4800600"/>
            <a:ext cx="5867400" cy="1828800"/>
          </a:xfrm>
          <a:prstGeom prst="rect">
            <a:avLst/>
          </a:prstGeom>
          <a:solidFill>
            <a:srgbClr val="CCFF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0000000000400550 &lt;mult2&gt;: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# a in %rdi, b in %rsi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400550:  mov    %rdi,%rax	# a 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400553:  imul   %rsi,%rax	# a *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# s in %rax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400557:  retq					# Return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0" name="Google Shape;420;p16"/>
          <p:cNvSpPr/>
          <p:nvPr/>
        </p:nvSpPr>
        <p:spPr>
          <a:xfrm>
            <a:off x="1066800" y="2362200"/>
            <a:ext cx="6781800" cy="22860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0000000000400540 &lt;multstore&gt;: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# x in %rdi, y in %rsi, dest in %rdx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• • •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400541: mov    %rdx,%rbx			# Save dest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400544: callq  400550 &lt;mult2&gt;	# mult2(x,y)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# t in %rax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400549: mov    %rax,(%rbx)		# Save at dest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• • •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7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26" name="Google Shape;426;p17"/>
          <p:cNvSpPr/>
          <p:nvPr/>
        </p:nvSpPr>
        <p:spPr>
          <a:xfrm>
            <a:off x="7759526" y="25400"/>
            <a:ext cx="13845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27" name="Google Shape;427;p17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Today</a:t>
            </a:r>
            <a:endParaRPr/>
          </a:p>
        </p:txBody>
      </p:sp>
      <p:sp>
        <p:nvSpPr>
          <p:cNvPr id="428" name="Google Shape;428;p17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Procedures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solidFill>
                  <a:srgbClr val="7F7F7F"/>
                </a:solidFill>
              </a:rPr>
              <a:t>Stack Structure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solidFill>
                  <a:srgbClr val="7F7F7F"/>
                </a:solidFill>
              </a:rPr>
              <a:t>Calling Conventions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b="1" lang="en-US">
                <a:solidFill>
                  <a:srgbClr val="7F7F7F"/>
                </a:solidFill>
              </a:rPr>
              <a:t>Passing control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b="1" lang="en-US">
                <a:solidFill>
                  <a:srgbClr val="7F7F7F"/>
                </a:solidFill>
              </a:rPr>
              <a:t>Passing data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b="1" lang="en-US"/>
              <a:t>Managing local data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solidFill>
                  <a:srgbClr val="7F7F7F"/>
                </a:solidFill>
              </a:rPr>
              <a:t>Illustration of Recursion</a:t>
            </a:r>
            <a:endParaRPr b="1"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18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34" name="Google Shape;434;p18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35" name="Google Shape;435;p18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Stack-Based Languages</a:t>
            </a:r>
            <a:endParaRPr/>
          </a:p>
        </p:txBody>
      </p:sp>
      <p:sp>
        <p:nvSpPr>
          <p:cNvPr id="436" name="Google Shape;436;p18"/>
          <p:cNvSpPr txBox="1"/>
          <p:nvPr>
            <p:ph idx="1" type="body"/>
          </p:nvPr>
        </p:nvSpPr>
        <p:spPr>
          <a:xfrm>
            <a:off x="381000" y="12192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Languages that support recursion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e.g., C, Pascal, Java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Code must be “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Reentrant</a:t>
            </a:r>
            <a:r>
              <a:rPr lang="en-US"/>
              <a:t>”</a:t>
            </a:r>
            <a:endParaRPr/>
          </a:p>
          <a:p>
            <a:pPr indent="-203200" lvl="2" marL="838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Multiple simultaneous instantiations of single procedure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Need some place to store state of each instantiation</a:t>
            </a:r>
            <a:endParaRPr/>
          </a:p>
          <a:p>
            <a:pPr indent="-203200" lvl="2" marL="838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Arguments</a:t>
            </a:r>
            <a:endParaRPr/>
          </a:p>
          <a:p>
            <a:pPr indent="-203200" lvl="2" marL="838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Local variables</a:t>
            </a:r>
            <a:endParaRPr/>
          </a:p>
          <a:p>
            <a:pPr indent="-203200" lvl="2" marL="838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Return pointer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Stack discipline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State for given procedure needed for limited time</a:t>
            </a:r>
            <a:endParaRPr/>
          </a:p>
          <a:p>
            <a:pPr indent="-203200" lvl="2" marL="838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From when called to when return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Callee returns before caller does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Stack allocated in </a:t>
            </a:r>
            <a:r>
              <a:rPr b="1" i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Frames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state for single procedure instantiation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9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42" name="Google Shape;442;p19"/>
          <p:cNvSpPr/>
          <p:nvPr/>
        </p:nvSpPr>
        <p:spPr>
          <a:xfrm>
            <a:off x="7770828" y="22225"/>
            <a:ext cx="16128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43" name="Google Shape;443;p19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Call Chain Example</a:t>
            </a:r>
            <a:endParaRPr/>
          </a:p>
        </p:txBody>
      </p:sp>
      <p:sp>
        <p:nvSpPr>
          <p:cNvPr id="444" name="Google Shape;444;p19"/>
          <p:cNvSpPr/>
          <p:nvPr/>
        </p:nvSpPr>
        <p:spPr>
          <a:xfrm>
            <a:off x="457200" y="1447800"/>
            <a:ext cx="1536700" cy="23622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yoo(…)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who();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 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5" name="Google Shape;445;p19"/>
          <p:cNvSpPr/>
          <p:nvPr/>
        </p:nvSpPr>
        <p:spPr>
          <a:xfrm>
            <a:off x="2286000" y="2362200"/>
            <a:ext cx="1612900" cy="23622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who(…)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19"/>
          <p:cNvSpPr/>
          <p:nvPr/>
        </p:nvSpPr>
        <p:spPr>
          <a:xfrm>
            <a:off x="4191000" y="3276600"/>
            <a:ext cx="1536700" cy="2362200"/>
          </a:xfrm>
          <a:prstGeom prst="rect">
            <a:avLst/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amI(…)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19"/>
          <p:cNvSpPr/>
          <p:nvPr/>
        </p:nvSpPr>
        <p:spPr>
          <a:xfrm>
            <a:off x="6883400" y="1676400"/>
            <a:ext cx="1549400" cy="35814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48" name="Google Shape;448;p19"/>
          <p:cNvSpPr/>
          <p:nvPr/>
        </p:nvSpPr>
        <p:spPr>
          <a:xfrm>
            <a:off x="7096125" y="19050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yoo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19"/>
          <p:cNvSpPr/>
          <p:nvPr/>
        </p:nvSpPr>
        <p:spPr>
          <a:xfrm>
            <a:off x="7096125" y="25908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who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19"/>
          <p:cNvSpPr/>
          <p:nvPr/>
        </p:nvSpPr>
        <p:spPr>
          <a:xfrm>
            <a:off x="7085013" y="3265488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19"/>
          <p:cNvSpPr/>
          <p:nvPr/>
        </p:nvSpPr>
        <p:spPr>
          <a:xfrm>
            <a:off x="7096125" y="39624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19"/>
          <p:cNvSpPr/>
          <p:nvPr/>
        </p:nvSpPr>
        <p:spPr>
          <a:xfrm>
            <a:off x="7096125" y="47244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3" name="Google Shape;453;p19"/>
          <p:cNvCxnSpPr/>
          <p:nvPr/>
        </p:nvCxnSpPr>
        <p:spPr>
          <a:xfrm>
            <a:off x="7402513" y="2209800"/>
            <a:ext cx="0" cy="431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4" name="Google Shape;454;p19"/>
          <p:cNvCxnSpPr/>
          <p:nvPr/>
        </p:nvCxnSpPr>
        <p:spPr>
          <a:xfrm>
            <a:off x="7402513" y="2895600"/>
            <a:ext cx="0" cy="431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5" name="Google Shape;455;p19"/>
          <p:cNvCxnSpPr/>
          <p:nvPr/>
        </p:nvCxnSpPr>
        <p:spPr>
          <a:xfrm>
            <a:off x="7402513" y="3581400"/>
            <a:ext cx="0" cy="431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6" name="Google Shape;456;p19"/>
          <p:cNvCxnSpPr/>
          <p:nvPr/>
        </p:nvCxnSpPr>
        <p:spPr>
          <a:xfrm>
            <a:off x="7402513" y="4343400"/>
            <a:ext cx="0" cy="431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57" name="Google Shape;457;p19"/>
          <p:cNvSpPr/>
          <p:nvPr/>
        </p:nvSpPr>
        <p:spPr>
          <a:xfrm>
            <a:off x="6848475" y="1066800"/>
            <a:ext cx="1020763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b="1" i="0" sz="42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 Chain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19"/>
          <p:cNvSpPr/>
          <p:nvPr/>
        </p:nvSpPr>
        <p:spPr>
          <a:xfrm>
            <a:off x="7762875" y="3265488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9" name="Google Shape;459;p19"/>
          <p:cNvCxnSpPr/>
          <p:nvPr/>
        </p:nvCxnSpPr>
        <p:spPr>
          <a:xfrm>
            <a:off x="7543800" y="2895600"/>
            <a:ext cx="536575" cy="431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60" name="Google Shape;460;p19"/>
          <p:cNvSpPr/>
          <p:nvPr/>
        </p:nvSpPr>
        <p:spPr>
          <a:xfrm>
            <a:off x="3505200" y="5715000"/>
            <a:ext cx="29083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Procedure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amI()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recursive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Mechanisms in Procedures</a:t>
            </a:r>
            <a:endParaRPr/>
          </a:p>
        </p:txBody>
      </p:sp>
      <p:sp>
        <p:nvSpPr>
          <p:cNvPr id="183" name="Google Shape;183;p2"/>
          <p:cNvSpPr txBox="1"/>
          <p:nvPr>
            <p:ph idx="1" type="body"/>
          </p:nvPr>
        </p:nvSpPr>
        <p:spPr>
          <a:xfrm>
            <a:off x="381000" y="1219200"/>
            <a:ext cx="52578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Passing control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To beginning of procedure code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Back to return point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Passing data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Procedure arguments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Return value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Memory management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Allocate during procedure execution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Deallocate upon return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Mechanisms all implemented with machine instructions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x86-64 implementation of a procedure uses only those mechanisms required</a:t>
            </a:r>
            <a:endParaRPr/>
          </a:p>
        </p:txBody>
      </p:sp>
      <p:sp>
        <p:nvSpPr>
          <p:cNvPr id="184" name="Google Shape;184;p2"/>
          <p:cNvSpPr/>
          <p:nvPr/>
        </p:nvSpPr>
        <p:spPr>
          <a:xfrm>
            <a:off x="5791200" y="990600"/>
            <a:ext cx="1841500" cy="23622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P(…) {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y = Q(x);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print(y)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 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5" name="Google Shape;185;p2"/>
          <p:cNvSpPr/>
          <p:nvPr/>
        </p:nvSpPr>
        <p:spPr>
          <a:xfrm>
            <a:off x="5791200" y="3581400"/>
            <a:ext cx="2133600" cy="23622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Q(int i)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t = 3*i;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v[10];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v[t];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86" name="Google Shape;186;p2"/>
          <p:cNvGrpSpPr/>
          <p:nvPr/>
        </p:nvGrpSpPr>
        <p:grpSpPr>
          <a:xfrm>
            <a:off x="5334000" y="2057400"/>
            <a:ext cx="3352800" cy="3352800"/>
            <a:chOff x="5334000" y="2057400"/>
            <a:chExt cx="3352800" cy="3352800"/>
          </a:xfrm>
        </p:grpSpPr>
        <p:sp>
          <p:nvSpPr>
            <p:cNvPr id="187" name="Google Shape;187;p2"/>
            <p:cNvSpPr/>
            <p:nvPr/>
          </p:nvSpPr>
          <p:spPr>
            <a:xfrm>
              <a:off x="6477000" y="2057400"/>
              <a:ext cx="2209800" cy="2286000"/>
            </a:xfrm>
            <a:prstGeom prst="arc">
              <a:avLst>
                <a:gd fmla="val 16200000" name="adj1"/>
                <a:gd fmla="val 4768750" name="adj2"/>
              </a:avLst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Gill Sans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8" name="Google Shape;188;p2"/>
            <p:cNvSpPr/>
            <p:nvPr/>
          </p:nvSpPr>
          <p:spPr>
            <a:xfrm rot="10800000">
              <a:off x="5334000" y="2362200"/>
              <a:ext cx="1371600" cy="3048000"/>
            </a:xfrm>
            <a:prstGeom prst="arc">
              <a:avLst>
                <a:gd fmla="val 16200000" name="adj1"/>
                <a:gd fmla="val 5567493" name="adj2"/>
              </a:avLst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Gill Sans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189" name="Google Shape;189;p2"/>
          <p:cNvGrpSpPr/>
          <p:nvPr/>
        </p:nvGrpSpPr>
        <p:grpSpPr>
          <a:xfrm>
            <a:off x="6248400" y="2133600"/>
            <a:ext cx="990600" cy="3200400"/>
            <a:chOff x="6248400" y="2133600"/>
            <a:chExt cx="990600" cy="3200400"/>
          </a:xfrm>
        </p:grpSpPr>
        <p:cxnSp>
          <p:nvCxnSpPr>
            <p:cNvPr id="190" name="Google Shape;190;p2"/>
            <p:cNvCxnSpPr/>
            <p:nvPr/>
          </p:nvCxnSpPr>
          <p:spPr>
            <a:xfrm>
              <a:off x="7010400" y="2133600"/>
              <a:ext cx="228600" cy="1524000"/>
            </a:xfrm>
            <a:prstGeom prst="straightConnector1">
              <a:avLst/>
            </a:prstGeom>
            <a:solidFill>
              <a:schemeClr val="accent1"/>
            </a:solidFill>
            <a:ln cap="flat" cmpd="sng" w="25400">
              <a:solidFill>
                <a:srgbClr val="008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91" name="Google Shape;191;p2"/>
            <p:cNvCxnSpPr/>
            <p:nvPr/>
          </p:nvCxnSpPr>
          <p:spPr>
            <a:xfrm rot="10800000">
              <a:off x="6248400" y="2133600"/>
              <a:ext cx="914400" cy="3200400"/>
            </a:xfrm>
            <a:prstGeom prst="straightConnector1">
              <a:avLst/>
            </a:prstGeom>
            <a:solidFill>
              <a:schemeClr val="accent1"/>
            </a:solidFill>
            <a:ln cap="flat" cmpd="sng" w="25400">
              <a:solidFill>
                <a:srgbClr val="008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sp>
        <p:nvSpPr>
          <p:cNvPr id="192" name="Google Shape;192;p2"/>
          <p:cNvSpPr/>
          <p:nvPr/>
        </p:nvSpPr>
        <p:spPr>
          <a:xfrm>
            <a:off x="6019800" y="4419600"/>
            <a:ext cx="1447800" cy="381000"/>
          </a:xfrm>
          <a:prstGeom prst="rect">
            <a:avLst/>
          </a:prstGeom>
          <a:solidFill>
            <a:schemeClr val="accent1">
              <a:alpha val="22352"/>
            </a:schemeClr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Gill Sans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0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6" name="Google Shape;466;p20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467" name="Google Shape;467;p20"/>
          <p:cNvCxnSpPr/>
          <p:nvPr/>
        </p:nvCxnSpPr>
        <p:spPr>
          <a:xfrm>
            <a:off x="6535737" y="2271713"/>
            <a:ext cx="717550" cy="0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68" name="Google Shape;468;p20"/>
          <p:cNvSpPr/>
          <p:nvPr/>
        </p:nvSpPr>
        <p:spPr>
          <a:xfrm>
            <a:off x="4019550" y="2084388"/>
            <a:ext cx="243998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Frame Pointer: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%rbp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69" name="Google Shape;469;p20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Stack Frames</a:t>
            </a:r>
            <a:endParaRPr/>
          </a:p>
        </p:txBody>
      </p:sp>
      <p:sp>
        <p:nvSpPr>
          <p:cNvPr id="470" name="Google Shape;470;p20"/>
          <p:cNvSpPr txBox="1"/>
          <p:nvPr>
            <p:ph idx="1" type="body"/>
          </p:nvPr>
        </p:nvSpPr>
        <p:spPr>
          <a:xfrm>
            <a:off x="381000" y="1397000"/>
            <a:ext cx="46482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Contents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Return information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Local storage (if needed)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Temporary space (if needed)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16256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Management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Space allocated when enter procedure</a:t>
            </a:r>
            <a:endParaRPr/>
          </a:p>
          <a:p>
            <a:pPr indent="-203200" lvl="2" marL="838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“Set-up” code</a:t>
            </a:r>
            <a:endParaRPr/>
          </a:p>
          <a:p>
            <a:pPr indent="-203200" lvl="2" marL="838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Includes push by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call</a:t>
            </a:r>
            <a:r>
              <a:rPr lang="en-US"/>
              <a:t> instruction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Deallocated when return</a:t>
            </a:r>
            <a:endParaRPr/>
          </a:p>
          <a:p>
            <a:pPr indent="-203200" lvl="2" marL="838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“Finish” code</a:t>
            </a:r>
            <a:endParaRPr/>
          </a:p>
          <a:p>
            <a:pPr indent="-203200" lvl="2" marL="838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Includes pop by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ret</a:t>
            </a:r>
            <a:r>
              <a:rPr lang="en-US"/>
              <a:t> instruction</a:t>
            </a:r>
            <a:endParaRPr/>
          </a:p>
        </p:txBody>
      </p:sp>
      <p:cxnSp>
        <p:nvCxnSpPr>
          <p:cNvPr id="471" name="Google Shape;471;p20"/>
          <p:cNvCxnSpPr/>
          <p:nvPr/>
        </p:nvCxnSpPr>
        <p:spPr>
          <a:xfrm>
            <a:off x="6545262" y="3641725"/>
            <a:ext cx="71755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72" name="Google Shape;472;p20"/>
          <p:cNvSpPr/>
          <p:nvPr/>
        </p:nvSpPr>
        <p:spPr>
          <a:xfrm>
            <a:off x="4068762" y="3452813"/>
            <a:ext cx="2438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 Pointer: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%rsp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73" name="Google Shape;473;p20"/>
          <p:cNvSpPr/>
          <p:nvPr/>
        </p:nvSpPr>
        <p:spPr>
          <a:xfrm>
            <a:off x="7205662" y="4279900"/>
            <a:ext cx="1557338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62699"/>
                </a:solidFill>
                <a:latin typeface="Calibri"/>
                <a:ea typeface="Calibri"/>
                <a:cs typeface="Calibri"/>
                <a:sym typeface="Calibri"/>
              </a:rPr>
              <a:t>Stack “Top”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20"/>
          <p:cNvSpPr/>
          <p:nvPr/>
        </p:nvSpPr>
        <p:spPr>
          <a:xfrm flipH="1" rot="10800000">
            <a:off x="7672387" y="3902075"/>
            <a:ext cx="609600" cy="381000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>
            <a:noFill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aphicFrame>
        <p:nvGraphicFramePr>
          <p:cNvPr id="475" name="Google Shape;475;p20"/>
          <p:cNvGraphicFramePr/>
          <p:nvPr/>
        </p:nvGraphicFramePr>
        <p:xfrm>
          <a:off x="7310437" y="396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{D1D778FD-8D43-4667-B428-C99CCCE1CE20}</a:tableStyleId>
              </a:tblPr>
              <a:tblGrid>
                <a:gridCol w="1320800"/>
              </a:tblGrid>
              <a:tr h="170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Previous Frame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0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Frame for</a:t>
                      </a:r>
                      <a:b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proc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CF3"/>
                    </a:solidFill>
                  </a:tcPr>
                </a:tc>
              </a:tr>
            </a:tbl>
          </a:graphicData>
        </a:graphic>
      </p:graphicFrame>
      <p:sp>
        <p:nvSpPr>
          <p:cNvPr id="476" name="Google Shape;476;p20"/>
          <p:cNvSpPr/>
          <p:nvPr/>
        </p:nvSpPr>
        <p:spPr>
          <a:xfrm>
            <a:off x="4021137" y="2365375"/>
            <a:ext cx="243998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(Optional)	</a:t>
            </a: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1" i="0" sz="1800" u="none" cap="none" strike="noStrike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82" name="Google Shape;482;p21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83" name="Google Shape;483;p21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484" name="Google Shape;484;p21"/>
          <p:cNvSpPr/>
          <p:nvPr/>
        </p:nvSpPr>
        <p:spPr>
          <a:xfrm>
            <a:off x="3514725" y="1446213"/>
            <a:ext cx="622300" cy="331787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yoo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21"/>
          <p:cNvSpPr/>
          <p:nvPr/>
        </p:nvSpPr>
        <p:spPr>
          <a:xfrm>
            <a:off x="3514725" y="21336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who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21"/>
          <p:cNvSpPr/>
          <p:nvPr/>
        </p:nvSpPr>
        <p:spPr>
          <a:xfrm>
            <a:off x="3503613" y="2808288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21"/>
          <p:cNvSpPr/>
          <p:nvPr/>
        </p:nvSpPr>
        <p:spPr>
          <a:xfrm>
            <a:off x="3514725" y="35052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1"/>
          <p:cNvSpPr/>
          <p:nvPr/>
        </p:nvSpPr>
        <p:spPr>
          <a:xfrm>
            <a:off x="3514725" y="42672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9" name="Google Shape;489;p21"/>
          <p:cNvCxnSpPr/>
          <p:nvPr/>
        </p:nvCxnSpPr>
        <p:spPr>
          <a:xfrm>
            <a:off x="3821113" y="1752600"/>
            <a:ext cx="0" cy="43180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90" name="Google Shape;490;p21"/>
          <p:cNvCxnSpPr/>
          <p:nvPr/>
        </p:nvCxnSpPr>
        <p:spPr>
          <a:xfrm>
            <a:off x="3821113" y="2438400"/>
            <a:ext cx="0" cy="43180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91" name="Google Shape;491;p21"/>
          <p:cNvCxnSpPr/>
          <p:nvPr/>
        </p:nvCxnSpPr>
        <p:spPr>
          <a:xfrm>
            <a:off x="3821113" y="3124200"/>
            <a:ext cx="0" cy="43180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92" name="Google Shape;492;p21"/>
          <p:cNvCxnSpPr/>
          <p:nvPr/>
        </p:nvCxnSpPr>
        <p:spPr>
          <a:xfrm>
            <a:off x="3821113" y="3886200"/>
            <a:ext cx="0" cy="43180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93" name="Google Shape;493;p21"/>
          <p:cNvSpPr/>
          <p:nvPr/>
        </p:nvSpPr>
        <p:spPr>
          <a:xfrm>
            <a:off x="4181475" y="2795588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4" name="Google Shape;494;p21"/>
          <p:cNvCxnSpPr/>
          <p:nvPr/>
        </p:nvCxnSpPr>
        <p:spPr>
          <a:xfrm>
            <a:off x="3962400" y="2438400"/>
            <a:ext cx="536575" cy="43180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95" name="Google Shape;495;p21"/>
          <p:cNvSpPr/>
          <p:nvPr/>
        </p:nvSpPr>
        <p:spPr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yoo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6" name="Google Shape;496;p21"/>
          <p:cNvGrpSpPr/>
          <p:nvPr/>
        </p:nvGrpSpPr>
        <p:grpSpPr>
          <a:xfrm>
            <a:off x="5397500" y="1592263"/>
            <a:ext cx="1493838" cy="928687"/>
            <a:chOff x="0" y="0"/>
            <a:chExt cx="941" cy="585"/>
          </a:xfrm>
        </p:grpSpPr>
        <p:cxnSp>
          <p:nvCxnSpPr>
            <p:cNvPr id="497" name="Google Shape;497;p21"/>
            <p:cNvCxnSpPr/>
            <p:nvPr/>
          </p:nvCxnSpPr>
          <p:spPr>
            <a:xfrm>
              <a:off x="489" y="110"/>
              <a:ext cx="452" cy="0"/>
            </a:xfrm>
            <a:prstGeom prst="straightConnector1">
              <a:avLst/>
            </a:prstGeom>
            <a:noFill/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498" name="Google Shape;498;p21"/>
            <p:cNvSpPr/>
            <p:nvPr/>
          </p:nvSpPr>
          <p:spPr>
            <a:xfrm>
              <a:off x="1" y="0"/>
              <a:ext cx="496" cy="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%rbp</a:t>
              </a:r>
              <a:endParaRPr b="1" i="0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cxnSp>
          <p:nvCxnSpPr>
            <p:cNvPr id="499" name="Google Shape;499;p21"/>
            <p:cNvCxnSpPr/>
            <p:nvPr/>
          </p:nvCxnSpPr>
          <p:spPr>
            <a:xfrm>
              <a:off x="488" y="499"/>
              <a:ext cx="452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500" name="Google Shape;500;p21"/>
            <p:cNvSpPr/>
            <p:nvPr/>
          </p:nvSpPr>
          <p:spPr>
            <a:xfrm>
              <a:off x="0" y="377"/>
              <a:ext cx="496" cy="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%rsp</a:t>
              </a:r>
              <a:endParaRPr b="1" i="0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</p:grpSp>
      <p:sp>
        <p:nvSpPr>
          <p:cNvPr id="501" name="Google Shape;501;p21"/>
          <p:cNvSpPr/>
          <p:nvPr/>
        </p:nvSpPr>
        <p:spPr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02" name="Google Shape;502;p21"/>
          <p:cNvSpPr/>
          <p:nvPr/>
        </p:nvSpPr>
        <p:spPr>
          <a:xfrm>
            <a:off x="7194550" y="381000"/>
            <a:ext cx="760413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03" name="Google Shape;503;p21"/>
          <p:cNvGraphicFramePr/>
          <p:nvPr/>
        </p:nvGraphicFramePr>
        <p:xfrm>
          <a:off x="6934200" y="83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{D1D778FD-8D43-4667-B428-C99CCCE1CE20}</a:tableStyleId>
              </a:tblPr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yoo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04" name="Google Shape;504;p21"/>
          <p:cNvSpPr/>
          <p:nvPr/>
        </p:nvSpPr>
        <p:spPr>
          <a:xfrm>
            <a:off x="203200" y="2032000"/>
            <a:ext cx="685800" cy="431800"/>
          </a:xfrm>
          <a:prstGeom prst="rightArrow">
            <a:avLst>
              <a:gd fmla="val 41185" name="adj1"/>
              <a:gd fmla="val 76471" name="adj2"/>
            </a:avLst>
          </a:prstGeom>
          <a:solidFill>
            <a:srgbClr val="C00000"/>
          </a:solidFill>
          <a:ln>
            <a:noFill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05" name="Google Shape;505;p21"/>
          <p:cNvSpPr/>
          <p:nvPr/>
        </p:nvSpPr>
        <p:spPr>
          <a:xfrm>
            <a:off x="977900" y="1524000"/>
            <a:ext cx="1536700" cy="23622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yoo(…)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who();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 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22"/>
          <p:cNvSpPr/>
          <p:nvPr/>
        </p:nvSpPr>
        <p:spPr>
          <a:xfrm>
            <a:off x="977900" y="1447800"/>
            <a:ext cx="1536700" cy="21336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yoo(…)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who();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 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1" name="Google Shape;511;p22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12" name="Google Shape;512;p22"/>
          <p:cNvSpPr/>
          <p:nvPr/>
        </p:nvSpPr>
        <p:spPr>
          <a:xfrm>
            <a:off x="7770828" y="22225"/>
            <a:ext cx="16128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13" name="Google Shape;513;p22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514" name="Google Shape;514;p22"/>
          <p:cNvSpPr/>
          <p:nvPr/>
        </p:nvSpPr>
        <p:spPr>
          <a:xfrm>
            <a:off x="3514725" y="1446213"/>
            <a:ext cx="622300" cy="331787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yoo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22"/>
          <p:cNvSpPr/>
          <p:nvPr/>
        </p:nvSpPr>
        <p:spPr>
          <a:xfrm>
            <a:off x="3514725" y="21336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who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22"/>
          <p:cNvSpPr/>
          <p:nvPr/>
        </p:nvSpPr>
        <p:spPr>
          <a:xfrm>
            <a:off x="3503613" y="2808288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22"/>
          <p:cNvSpPr/>
          <p:nvPr/>
        </p:nvSpPr>
        <p:spPr>
          <a:xfrm>
            <a:off x="3514725" y="35052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22"/>
          <p:cNvSpPr/>
          <p:nvPr/>
        </p:nvSpPr>
        <p:spPr>
          <a:xfrm>
            <a:off x="3514725" y="42672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9" name="Google Shape;519;p22"/>
          <p:cNvCxnSpPr/>
          <p:nvPr/>
        </p:nvCxnSpPr>
        <p:spPr>
          <a:xfrm>
            <a:off x="3821113" y="1752600"/>
            <a:ext cx="0" cy="431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20" name="Google Shape;520;p22"/>
          <p:cNvCxnSpPr/>
          <p:nvPr/>
        </p:nvCxnSpPr>
        <p:spPr>
          <a:xfrm>
            <a:off x="3821113" y="2438400"/>
            <a:ext cx="0" cy="43180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21" name="Google Shape;521;p22"/>
          <p:cNvCxnSpPr/>
          <p:nvPr/>
        </p:nvCxnSpPr>
        <p:spPr>
          <a:xfrm>
            <a:off x="3821113" y="3124200"/>
            <a:ext cx="0" cy="43180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22" name="Google Shape;522;p22"/>
          <p:cNvCxnSpPr/>
          <p:nvPr/>
        </p:nvCxnSpPr>
        <p:spPr>
          <a:xfrm>
            <a:off x="3821113" y="3886200"/>
            <a:ext cx="0" cy="43180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23" name="Google Shape;523;p22"/>
          <p:cNvSpPr/>
          <p:nvPr/>
        </p:nvSpPr>
        <p:spPr>
          <a:xfrm>
            <a:off x="4181475" y="2795588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4" name="Google Shape;524;p22"/>
          <p:cNvCxnSpPr/>
          <p:nvPr/>
        </p:nvCxnSpPr>
        <p:spPr>
          <a:xfrm>
            <a:off x="3962400" y="2438400"/>
            <a:ext cx="536575" cy="43180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25" name="Google Shape;525;p22"/>
          <p:cNvSpPr/>
          <p:nvPr/>
        </p:nvSpPr>
        <p:spPr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yoo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6" name="Google Shape;526;p22"/>
          <p:cNvGrpSpPr/>
          <p:nvPr/>
        </p:nvGrpSpPr>
        <p:grpSpPr>
          <a:xfrm>
            <a:off x="5391150" y="2379663"/>
            <a:ext cx="1495425" cy="928687"/>
            <a:chOff x="0" y="0"/>
            <a:chExt cx="941" cy="585"/>
          </a:xfrm>
        </p:grpSpPr>
        <p:cxnSp>
          <p:nvCxnSpPr>
            <p:cNvPr id="527" name="Google Shape;527;p22"/>
            <p:cNvCxnSpPr/>
            <p:nvPr/>
          </p:nvCxnSpPr>
          <p:spPr>
            <a:xfrm>
              <a:off x="489" y="110"/>
              <a:ext cx="452" cy="0"/>
            </a:xfrm>
            <a:prstGeom prst="straightConnector1">
              <a:avLst/>
            </a:prstGeom>
            <a:noFill/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528" name="Google Shape;528;p22"/>
            <p:cNvSpPr/>
            <p:nvPr/>
          </p:nvSpPr>
          <p:spPr>
            <a:xfrm>
              <a:off x="1" y="0"/>
              <a:ext cx="496" cy="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%rbp</a:t>
              </a:r>
              <a:endParaRPr b="1" i="0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cxnSp>
          <p:nvCxnSpPr>
            <p:cNvPr id="529" name="Google Shape;529;p22"/>
            <p:cNvCxnSpPr/>
            <p:nvPr/>
          </p:nvCxnSpPr>
          <p:spPr>
            <a:xfrm>
              <a:off x="488" y="499"/>
              <a:ext cx="452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530" name="Google Shape;530;p22"/>
            <p:cNvSpPr/>
            <p:nvPr/>
          </p:nvSpPr>
          <p:spPr>
            <a:xfrm>
              <a:off x="0" y="377"/>
              <a:ext cx="496" cy="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%rsp</a:t>
              </a:r>
              <a:endParaRPr b="1" i="0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</p:grpSp>
      <p:sp>
        <p:nvSpPr>
          <p:cNvPr id="531" name="Google Shape;531;p22"/>
          <p:cNvSpPr/>
          <p:nvPr/>
        </p:nvSpPr>
        <p:spPr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32" name="Google Shape;532;p22"/>
          <p:cNvSpPr/>
          <p:nvPr/>
        </p:nvSpPr>
        <p:spPr>
          <a:xfrm>
            <a:off x="7194550" y="381000"/>
            <a:ext cx="760413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33" name="Google Shape;533;p22"/>
          <p:cNvGraphicFramePr/>
          <p:nvPr/>
        </p:nvGraphicFramePr>
        <p:xfrm>
          <a:off x="6934200" y="83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{D1D778FD-8D43-4667-B428-C99CCCE1CE20}</a:tableStyleId>
              </a:tblPr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yoo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who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F1C5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34" name="Google Shape;534;p22"/>
          <p:cNvSpPr/>
          <p:nvPr/>
        </p:nvSpPr>
        <p:spPr>
          <a:xfrm>
            <a:off x="508000" y="2374900"/>
            <a:ext cx="685800" cy="431800"/>
          </a:xfrm>
          <a:prstGeom prst="rightArrow">
            <a:avLst>
              <a:gd fmla="val 41185" name="adj1"/>
              <a:gd fmla="val 76471" name="adj2"/>
            </a:avLst>
          </a:prstGeom>
          <a:solidFill>
            <a:srgbClr val="C00000"/>
          </a:solidFill>
          <a:ln>
            <a:noFill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35" name="Google Shape;535;p22"/>
          <p:cNvSpPr/>
          <p:nvPr/>
        </p:nvSpPr>
        <p:spPr>
          <a:xfrm>
            <a:off x="1295400" y="1676400"/>
            <a:ext cx="1612900" cy="21336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who(…)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3"/>
          <p:cNvSpPr/>
          <p:nvPr/>
        </p:nvSpPr>
        <p:spPr>
          <a:xfrm>
            <a:off x="977900" y="1447800"/>
            <a:ext cx="1536700" cy="21336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yoo(…)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who();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 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1" name="Google Shape;541;p23"/>
          <p:cNvSpPr/>
          <p:nvPr/>
        </p:nvSpPr>
        <p:spPr>
          <a:xfrm>
            <a:off x="1295400" y="1676400"/>
            <a:ext cx="1612900" cy="21336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who(…)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23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43" name="Google Shape;543;p23"/>
          <p:cNvSpPr/>
          <p:nvPr/>
        </p:nvSpPr>
        <p:spPr>
          <a:xfrm>
            <a:off x="7770827" y="22225"/>
            <a:ext cx="16128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44" name="Google Shape;544;p23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545" name="Google Shape;545;p23"/>
          <p:cNvSpPr/>
          <p:nvPr/>
        </p:nvSpPr>
        <p:spPr>
          <a:xfrm>
            <a:off x="3514725" y="1446213"/>
            <a:ext cx="622300" cy="331787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yoo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23"/>
          <p:cNvSpPr/>
          <p:nvPr/>
        </p:nvSpPr>
        <p:spPr>
          <a:xfrm>
            <a:off x="3514725" y="21336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who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23"/>
          <p:cNvSpPr/>
          <p:nvPr/>
        </p:nvSpPr>
        <p:spPr>
          <a:xfrm>
            <a:off x="3503613" y="2808288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23"/>
          <p:cNvSpPr/>
          <p:nvPr/>
        </p:nvSpPr>
        <p:spPr>
          <a:xfrm>
            <a:off x="3514725" y="35052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23"/>
          <p:cNvSpPr/>
          <p:nvPr/>
        </p:nvSpPr>
        <p:spPr>
          <a:xfrm>
            <a:off x="3514725" y="42672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0" name="Google Shape;550;p23"/>
          <p:cNvCxnSpPr/>
          <p:nvPr/>
        </p:nvCxnSpPr>
        <p:spPr>
          <a:xfrm>
            <a:off x="3821113" y="1752600"/>
            <a:ext cx="0" cy="431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51" name="Google Shape;551;p23"/>
          <p:cNvCxnSpPr/>
          <p:nvPr/>
        </p:nvCxnSpPr>
        <p:spPr>
          <a:xfrm>
            <a:off x="3821113" y="2438400"/>
            <a:ext cx="0" cy="431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52" name="Google Shape;552;p23"/>
          <p:cNvCxnSpPr/>
          <p:nvPr/>
        </p:nvCxnSpPr>
        <p:spPr>
          <a:xfrm>
            <a:off x="3821113" y="3124200"/>
            <a:ext cx="0" cy="43180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53" name="Google Shape;553;p23"/>
          <p:cNvCxnSpPr/>
          <p:nvPr/>
        </p:nvCxnSpPr>
        <p:spPr>
          <a:xfrm>
            <a:off x="3821113" y="3886200"/>
            <a:ext cx="0" cy="43180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54" name="Google Shape;554;p23"/>
          <p:cNvSpPr/>
          <p:nvPr/>
        </p:nvSpPr>
        <p:spPr>
          <a:xfrm>
            <a:off x="4181475" y="2795588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5" name="Google Shape;555;p23"/>
          <p:cNvCxnSpPr/>
          <p:nvPr/>
        </p:nvCxnSpPr>
        <p:spPr>
          <a:xfrm>
            <a:off x="3962400" y="2438400"/>
            <a:ext cx="536575" cy="43180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56" name="Google Shape;556;p23"/>
          <p:cNvSpPr/>
          <p:nvPr/>
        </p:nvSpPr>
        <p:spPr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yoo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7" name="Google Shape;557;p23"/>
          <p:cNvGrpSpPr/>
          <p:nvPr/>
        </p:nvGrpSpPr>
        <p:grpSpPr>
          <a:xfrm>
            <a:off x="5397500" y="3225800"/>
            <a:ext cx="1493838" cy="928688"/>
            <a:chOff x="0" y="0"/>
            <a:chExt cx="941" cy="585"/>
          </a:xfrm>
        </p:grpSpPr>
        <p:cxnSp>
          <p:nvCxnSpPr>
            <p:cNvPr id="558" name="Google Shape;558;p23"/>
            <p:cNvCxnSpPr/>
            <p:nvPr/>
          </p:nvCxnSpPr>
          <p:spPr>
            <a:xfrm>
              <a:off x="489" y="110"/>
              <a:ext cx="452" cy="0"/>
            </a:xfrm>
            <a:prstGeom prst="straightConnector1">
              <a:avLst/>
            </a:prstGeom>
            <a:noFill/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559" name="Google Shape;559;p23"/>
            <p:cNvSpPr/>
            <p:nvPr/>
          </p:nvSpPr>
          <p:spPr>
            <a:xfrm>
              <a:off x="1" y="0"/>
              <a:ext cx="496" cy="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%rbp</a:t>
              </a:r>
              <a:endParaRPr b="1" i="0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cxnSp>
          <p:nvCxnSpPr>
            <p:cNvPr id="560" name="Google Shape;560;p23"/>
            <p:cNvCxnSpPr/>
            <p:nvPr/>
          </p:nvCxnSpPr>
          <p:spPr>
            <a:xfrm>
              <a:off x="488" y="499"/>
              <a:ext cx="452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561" name="Google Shape;561;p23"/>
            <p:cNvSpPr/>
            <p:nvPr/>
          </p:nvSpPr>
          <p:spPr>
            <a:xfrm>
              <a:off x="0" y="377"/>
              <a:ext cx="496" cy="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%rsp</a:t>
              </a:r>
              <a:endParaRPr b="1" i="0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</p:grpSp>
      <p:sp>
        <p:nvSpPr>
          <p:cNvPr id="562" name="Google Shape;562;p23"/>
          <p:cNvSpPr/>
          <p:nvPr/>
        </p:nvSpPr>
        <p:spPr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63" name="Google Shape;563;p23"/>
          <p:cNvSpPr/>
          <p:nvPr/>
        </p:nvSpPr>
        <p:spPr>
          <a:xfrm>
            <a:off x="7194550" y="381000"/>
            <a:ext cx="760413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64" name="Google Shape;564;p23"/>
          <p:cNvGraphicFramePr/>
          <p:nvPr/>
        </p:nvGraphicFramePr>
        <p:xfrm>
          <a:off x="6934200" y="83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{D1D778FD-8D43-4667-B428-C99CCCE1CE20}</a:tableStyleId>
              </a:tblPr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yoo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who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F1C5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amI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65" name="Google Shape;565;p23"/>
          <p:cNvSpPr/>
          <p:nvPr/>
        </p:nvSpPr>
        <p:spPr>
          <a:xfrm>
            <a:off x="914400" y="2730500"/>
            <a:ext cx="685800" cy="431800"/>
          </a:xfrm>
          <a:prstGeom prst="rightArrow">
            <a:avLst>
              <a:gd fmla="val 41185" name="adj1"/>
              <a:gd fmla="val 76471" name="adj2"/>
            </a:avLst>
          </a:prstGeom>
          <a:solidFill>
            <a:srgbClr val="C00000"/>
          </a:solidFill>
          <a:ln>
            <a:noFill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66" name="Google Shape;566;p23"/>
          <p:cNvSpPr/>
          <p:nvPr/>
        </p:nvSpPr>
        <p:spPr>
          <a:xfrm>
            <a:off x="1600200" y="2133600"/>
            <a:ext cx="1536700" cy="2286000"/>
          </a:xfrm>
          <a:prstGeom prst="rect">
            <a:avLst/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amI(…)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4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72" name="Google Shape;572;p24"/>
          <p:cNvSpPr/>
          <p:nvPr/>
        </p:nvSpPr>
        <p:spPr>
          <a:xfrm>
            <a:off x="7770827" y="22225"/>
            <a:ext cx="16128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73" name="Google Shape;573;p24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574" name="Google Shape;574;p24"/>
          <p:cNvSpPr/>
          <p:nvPr/>
        </p:nvSpPr>
        <p:spPr>
          <a:xfrm>
            <a:off x="3514725" y="1446213"/>
            <a:ext cx="622300" cy="331787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yoo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24"/>
          <p:cNvSpPr/>
          <p:nvPr/>
        </p:nvSpPr>
        <p:spPr>
          <a:xfrm>
            <a:off x="3514725" y="21336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who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24"/>
          <p:cNvSpPr/>
          <p:nvPr/>
        </p:nvSpPr>
        <p:spPr>
          <a:xfrm>
            <a:off x="3503613" y="2808288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24"/>
          <p:cNvSpPr/>
          <p:nvPr/>
        </p:nvSpPr>
        <p:spPr>
          <a:xfrm>
            <a:off x="3514725" y="35052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24"/>
          <p:cNvSpPr/>
          <p:nvPr/>
        </p:nvSpPr>
        <p:spPr>
          <a:xfrm>
            <a:off x="3514725" y="42672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9" name="Google Shape;579;p24"/>
          <p:cNvCxnSpPr/>
          <p:nvPr/>
        </p:nvCxnSpPr>
        <p:spPr>
          <a:xfrm>
            <a:off x="3821113" y="1752600"/>
            <a:ext cx="0" cy="431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80" name="Google Shape;580;p24"/>
          <p:cNvCxnSpPr/>
          <p:nvPr/>
        </p:nvCxnSpPr>
        <p:spPr>
          <a:xfrm>
            <a:off x="3821113" y="2438400"/>
            <a:ext cx="0" cy="431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81" name="Google Shape;581;p24"/>
          <p:cNvCxnSpPr/>
          <p:nvPr/>
        </p:nvCxnSpPr>
        <p:spPr>
          <a:xfrm>
            <a:off x="3821113" y="3124200"/>
            <a:ext cx="0" cy="431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82" name="Google Shape;582;p24"/>
          <p:cNvCxnSpPr/>
          <p:nvPr/>
        </p:nvCxnSpPr>
        <p:spPr>
          <a:xfrm>
            <a:off x="3821113" y="3886200"/>
            <a:ext cx="0" cy="43180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83" name="Google Shape;583;p24"/>
          <p:cNvSpPr/>
          <p:nvPr/>
        </p:nvSpPr>
        <p:spPr>
          <a:xfrm>
            <a:off x="4181475" y="2795588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4" name="Google Shape;584;p24"/>
          <p:cNvCxnSpPr/>
          <p:nvPr/>
        </p:nvCxnSpPr>
        <p:spPr>
          <a:xfrm>
            <a:off x="3962400" y="2438400"/>
            <a:ext cx="536575" cy="43180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85" name="Google Shape;585;p24"/>
          <p:cNvSpPr/>
          <p:nvPr/>
        </p:nvSpPr>
        <p:spPr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yoo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6" name="Google Shape;586;p24"/>
          <p:cNvGrpSpPr/>
          <p:nvPr/>
        </p:nvGrpSpPr>
        <p:grpSpPr>
          <a:xfrm>
            <a:off x="5391150" y="4056063"/>
            <a:ext cx="1495425" cy="928687"/>
            <a:chOff x="0" y="0"/>
            <a:chExt cx="941" cy="585"/>
          </a:xfrm>
        </p:grpSpPr>
        <p:cxnSp>
          <p:nvCxnSpPr>
            <p:cNvPr id="587" name="Google Shape;587;p24"/>
            <p:cNvCxnSpPr/>
            <p:nvPr/>
          </p:nvCxnSpPr>
          <p:spPr>
            <a:xfrm>
              <a:off x="489" y="110"/>
              <a:ext cx="452" cy="0"/>
            </a:xfrm>
            <a:prstGeom prst="straightConnector1">
              <a:avLst/>
            </a:prstGeom>
            <a:noFill/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588" name="Google Shape;588;p24"/>
            <p:cNvSpPr/>
            <p:nvPr/>
          </p:nvSpPr>
          <p:spPr>
            <a:xfrm>
              <a:off x="1" y="0"/>
              <a:ext cx="496" cy="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%rbp</a:t>
              </a:r>
              <a:endParaRPr b="1" i="0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cxnSp>
          <p:nvCxnSpPr>
            <p:cNvPr id="589" name="Google Shape;589;p24"/>
            <p:cNvCxnSpPr/>
            <p:nvPr/>
          </p:nvCxnSpPr>
          <p:spPr>
            <a:xfrm>
              <a:off x="488" y="499"/>
              <a:ext cx="452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590" name="Google Shape;590;p24"/>
            <p:cNvSpPr/>
            <p:nvPr/>
          </p:nvSpPr>
          <p:spPr>
            <a:xfrm>
              <a:off x="0" y="377"/>
              <a:ext cx="496" cy="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%rsp</a:t>
              </a:r>
              <a:endParaRPr b="1" i="0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</p:grpSp>
      <p:sp>
        <p:nvSpPr>
          <p:cNvPr id="591" name="Google Shape;591;p24"/>
          <p:cNvSpPr/>
          <p:nvPr/>
        </p:nvSpPr>
        <p:spPr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92" name="Google Shape;592;p24"/>
          <p:cNvSpPr/>
          <p:nvPr/>
        </p:nvSpPr>
        <p:spPr>
          <a:xfrm>
            <a:off x="7194550" y="381000"/>
            <a:ext cx="760413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93" name="Google Shape;593;p24"/>
          <p:cNvGraphicFramePr/>
          <p:nvPr/>
        </p:nvGraphicFramePr>
        <p:xfrm>
          <a:off x="6934200" y="83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{D1D778FD-8D43-4667-B428-C99CCCE1CE20}</a:tableStyleId>
              </a:tblPr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yoo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who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F1C5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amI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amI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94" name="Google Shape;594;p24"/>
          <p:cNvSpPr/>
          <p:nvPr/>
        </p:nvSpPr>
        <p:spPr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yoo(…)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who();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 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5" name="Google Shape;595;p24"/>
          <p:cNvSpPr/>
          <p:nvPr/>
        </p:nvSpPr>
        <p:spPr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who(…)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24"/>
          <p:cNvSpPr/>
          <p:nvPr/>
        </p:nvSpPr>
        <p:spPr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amI(…)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24"/>
          <p:cNvSpPr/>
          <p:nvPr/>
        </p:nvSpPr>
        <p:spPr>
          <a:xfrm>
            <a:off x="1358900" y="2590800"/>
            <a:ext cx="1536700" cy="2286000"/>
          </a:xfrm>
          <a:prstGeom prst="rect">
            <a:avLst/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amI(…)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24"/>
          <p:cNvSpPr/>
          <p:nvPr/>
        </p:nvSpPr>
        <p:spPr>
          <a:xfrm>
            <a:off x="609600" y="2730500"/>
            <a:ext cx="685800" cy="431800"/>
          </a:xfrm>
          <a:prstGeom prst="rightArrow">
            <a:avLst>
              <a:gd fmla="val 41185" name="adj1"/>
              <a:gd fmla="val 76471" name="adj2"/>
            </a:avLst>
          </a:prstGeom>
          <a:solidFill>
            <a:srgbClr val="C00000"/>
          </a:solidFill>
          <a:ln>
            <a:noFill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25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04" name="Google Shape;604;p25"/>
          <p:cNvSpPr/>
          <p:nvPr/>
        </p:nvSpPr>
        <p:spPr>
          <a:xfrm>
            <a:off x="7770828" y="22225"/>
            <a:ext cx="16128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05" name="Google Shape;605;p25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606" name="Google Shape;606;p25"/>
          <p:cNvSpPr/>
          <p:nvPr/>
        </p:nvSpPr>
        <p:spPr>
          <a:xfrm>
            <a:off x="3514725" y="1446213"/>
            <a:ext cx="622300" cy="331787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yoo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25"/>
          <p:cNvSpPr/>
          <p:nvPr/>
        </p:nvSpPr>
        <p:spPr>
          <a:xfrm>
            <a:off x="3514725" y="21336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who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25"/>
          <p:cNvSpPr/>
          <p:nvPr/>
        </p:nvSpPr>
        <p:spPr>
          <a:xfrm>
            <a:off x="3503613" y="2808288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25"/>
          <p:cNvSpPr/>
          <p:nvPr/>
        </p:nvSpPr>
        <p:spPr>
          <a:xfrm>
            <a:off x="3514725" y="35052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25"/>
          <p:cNvSpPr/>
          <p:nvPr/>
        </p:nvSpPr>
        <p:spPr>
          <a:xfrm>
            <a:off x="3514725" y="42672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1" name="Google Shape;611;p25"/>
          <p:cNvCxnSpPr/>
          <p:nvPr/>
        </p:nvCxnSpPr>
        <p:spPr>
          <a:xfrm>
            <a:off x="3821113" y="1752600"/>
            <a:ext cx="0" cy="431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12" name="Google Shape;612;p25"/>
          <p:cNvCxnSpPr/>
          <p:nvPr/>
        </p:nvCxnSpPr>
        <p:spPr>
          <a:xfrm>
            <a:off x="3821113" y="2438400"/>
            <a:ext cx="0" cy="431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13" name="Google Shape;613;p25"/>
          <p:cNvCxnSpPr/>
          <p:nvPr/>
        </p:nvCxnSpPr>
        <p:spPr>
          <a:xfrm>
            <a:off x="3821113" y="3124200"/>
            <a:ext cx="0" cy="431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14" name="Google Shape;614;p25"/>
          <p:cNvCxnSpPr/>
          <p:nvPr/>
        </p:nvCxnSpPr>
        <p:spPr>
          <a:xfrm>
            <a:off x="3821113" y="3886200"/>
            <a:ext cx="0" cy="431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15" name="Google Shape;615;p25"/>
          <p:cNvSpPr/>
          <p:nvPr/>
        </p:nvSpPr>
        <p:spPr>
          <a:xfrm>
            <a:off x="4181475" y="2795588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6" name="Google Shape;616;p25"/>
          <p:cNvCxnSpPr/>
          <p:nvPr/>
        </p:nvCxnSpPr>
        <p:spPr>
          <a:xfrm>
            <a:off x="3962400" y="2438400"/>
            <a:ext cx="536575" cy="43180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17" name="Google Shape;617;p25"/>
          <p:cNvSpPr/>
          <p:nvPr/>
        </p:nvSpPr>
        <p:spPr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yoo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8" name="Google Shape;618;p25"/>
          <p:cNvGrpSpPr/>
          <p:nvPr/>
        </p:nvGrpSpPr>
        <p:grpSpPr>
          <a:xfrm>
            <a:off x="5391150" y="4919663"/>
            <a:ext cx="1495425" cy="928687"/>
            <a:chOff x="0" y="0"/>
            <a:chExt cx="941" cy="585"/>
          </a:xfrm>
        </p:grpSpPr>
        <p:cxnSp>
          <p:nvCxnSpPr>
            <p:cNvPr id="619" name="Google Shape;619;p25"/>
            <p:cNvCxnSpPr/>
            <p:nvPr/>
          </p:nvCxnSpPr>
          <p:spPr>
            <a:xfrm>
              <a:off x="489" y="110"/>
              <a:ext cx="452" cy="0"/>
            </a:xfrm>
            <a:prstGeom prst="straightConnector1">
              <a:avLst/>
            </a:prstGeom>
            <a:noFill/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620" name="Google Shape;620;p25"/>
            <p:cNvSpPr/>
            <p:nvPr/>
          </p:nvSpPr>
          <p:spPr>
            <a:xfrm>
              <a:off x="1" y="0"/>
              <a:ext cx="496" cy="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%rbp</a:t>
              </a:r>
              <a:endParaRPr b="1" i="0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cxnSp>
          <p:nvCxnSpPr>
            <p:cNvPr id="621" name="Google Shape;621;p25"/>
            <p:cNvCxnSpPr/>
            <p:nvPr/>
          </p:nvCxnSpPr>
          <p:spPr>
            <a:xfrm>
              <a:off x="488" y="499"/>
              <a:ext cx="452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622" name="Google Shape;622;p25"/>
            <p:cNvSpPr/>
            <p:nvPr/>
          </p:nvSpPr>
          <p:spPr>
            <a:xfrm>
              <a:off x="0" y="377"/>
              <a:ext cx="496" cy="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%rsp</a:t>
              </a:r>
              <a:endParaRPr b="1" i="0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</p:grpSp>
      <p:sp>
        <p:nvSpPr>
          <p:cNvPr id="623" name="Google Shape;623;p25"/>
          <p:cNvSpPr/>
          <p:nvPr/>
        </p:nvSpPr>
        <p:spPr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24" name="Google Shape;624;p25"/>
          <p:cNvSpPr/>
          <p:nvPr/>
        </p:nvSpPr>
        <p:spPr>
          <a:xfrm>
            <a:off x="7194550" y="381000"/>
            <a:ext cx="760413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25" name="Google Shape;625;p25"/>
          <p:cNvGraphicFramePr/>
          <p:nvPr/>
        </p:nvGraphicFramePr>
        <p:xfrm>
          <a:off x="6934200" y="83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{D1D778FD-8D43-4667-B428-C99CCCE1CE20}</a:tableStyleId>
              </a:tblPr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yoo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who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F1C5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amI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amI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amI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26" name="Google Shape;626;p25"/>
          <p:cNvSpPr/>
          <p:nvPr/>
        </p:nvSpPr>
        <p:spPr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yoo(…)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who();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 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7" name="Google Shape;627;p25"/>
          <p:cNvSpPr/>
          <p:nvPr/>
        </p:nvSpPr>
        <p:spPr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who(…)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25"/>
          <p:cNvSpPr/>
          <p:nvPr/>
        </p:nvSpPr>
        <p:spPr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amI(…)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25"/>
          <p:cNvSpPr/>
          <p:nvPr/>
        </p:nvSpPr>
        <p:spPr>
          <a:xfrm>
            <a:off x="1358900" y="2590800"/>
            <a:ext cx="1536700" cy="2286000"/>
          </a:xfrm>
          <a:prstGeom prst="rect">
            <a:avLst/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amI(…)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25"/>
          <p:cNvSpPr/>
          <p:nvPr/>
        </p:nvSpPr>
        <p:spPr>
          <a:xfrm>
            <a:off x="1066800" y="3733800"/>
            <a:ext cx="685800" cy="431800"/>
          </a:xfrm>
          <a:prstGeom prst="rightArrow">
            <a:avLst>
              <a:gd fmla="val 41185" name="adj1"/>
              <a:gd fmla="val 76471" name="adj2"/>
            </a:avLst>
          </a:prstGeom>
          <a:solidFill>
            <a:srgbClr val="C00000"/>
          </a:solidFill>
          <a:ln>
            <a:noFill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31" name="Google Shape;631;p25"/>
          <p:cNvSpPr/>
          <p:nvPr/>
        </p:nvSpPr>
        <p:spPr>
          <a:xfrm>
            <a:off x="1816100" y="3048000"/>
            <a:ext cx="1536700" cy="2286000"/>
          </a:xfrm>
          <a:prstGeom prst="rect">
            <a:avLst/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amI(…)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26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37" name="Google Shape;637;p26"/>
          <p:cNvSpPr/>
          <p:nvPr/>
        </p:nvSpPr>
        <p:spPr>
          <a:xfrm>
            <a:off x="7770827" y="22225"/>
            <a:ext cx="16128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38" name="Google Shape;638;p26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639" name="Google Shape;639;p26"/>
          <p:cNvSpPr/>
          <p:nvPr/>
        </p:nvSpPr>
        <p:spPr>
          <a:xfrm>
            <a:off x="3514725" y="1446213"/>
            <a:ext cx="622300" cy="331787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yoo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26"/>
          <p:cNvSpPr/>
          <p:nvPr/>
        </p:nvSpPr>
        <p:spPr>
          <a:xfrm>
            <a:off x="3514725" y="21336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who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26"/>
          <p:cNvSpPr/>
          <p:nvPr/>
        </p:nvSpPr>
        <p:spPr>
          <a:xfrm>
            <a:off x="3503613" y="2808288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26"/>
          <p:cNvSpPr/>
          <p:nvPr/>
        </p:nvSpPr>
        <p:spPr>
          <a:xfrm>
            <a:off x="3514725" y="35052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26"/>
          <p:cNvSpPr/>
          <p:nvPr/>
        </p:nvSpPr>
        <p:spPr>
          <a:xfrm>
            <a:off x="3514725" y="42672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4" name="Google Shape;644;p26"/>
          <p:cNvCxnSpPr/>
          <p:nvPr/>
        </p:nvCxnSpPr>
        <p:spPr>
          <a:xfrm>
            <a:off x="3821113" y="1752600"/>
            <a:ext cx="0" cy="431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45" name="Google Shape;645;p26"/>
          <p:cNvCxnSpPr/>
          <p:nvPr/>
        </p:nvCxnSpPr>
        <p:spPr>
          <a:xfrm>
            <a:off x="3821113" y="2438400"/>
            <a:ext cx="0" cy="431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46" name="Google Shape;646;p26"/>
          <p:cNvCxnSpPr/>
          <p:nvPr/>
        </p:nvCxnSpPr>
        <p:spPr>
          <a:xfrm>
            <a:off x="3821113" y="3124200"/>
            <a:ext cx="0" cy="431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47" name="Google Shape;647;p26"/>
          <p:cNvCxnSpPr/>
          <p:nvPr/>
        </p:nvCxnSpPr>
        <p:spPr>
          <a:xfrm>
            <a:off x="3821113" y="3886200"/>
            <a:ext cx="0" cy="43180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48" name="Google Shape;648;p26"/>
          <p:cNvSpPr/>
          <p:nvPr/>
        </p:nvSpPr>
        <p:spPr>
          <a:xfrm>
            <a:off x="4181475" y="2795588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9" name="Google Shape;649;p26"/>
          <p:cNvCxnSpPr/>
          <p:nvPr/>
        </p:nvCxnSpPr>
        <p:spPr>
          <a:xfrm>
            <a:off x="3962400" y="2438400"/>
            <a:ext cx="536575" cy="43180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50" name="Google Shape;650;p26"/>
          <p:cNvSpPr/>
          <p:nvPr/>
        </p:nvSpPr>
        <p:spPr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yoo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1" name="Google Shape;651;p26"/>
          <p:cNvGrpSpPr/>
          <p:nvPr/>
        </p:nvGrpSpPr>
        <p:grpSpPr>
          <a:xfrm>
            <a:off x="5391150" y="4056063"/>
            <a:ext cx="1495425" cy="928687"/>
            <a:chOff x="0" y="0"/>
            <a:chExt cx="941" cy="585"/>
          </a:xfrm>
        </p:grpSpPr>
        <p:cxnSp>
          <p:nvCxnSpPr>
            <p:cNvPr id="652" name="Google Shape;652;p26"/>
            <p:cNvCxnSpPr/>
            <p:nvPr/>
          </p:nvCxnSpPr>
          <p:spPr>
            <a:xfrm>
              <a:off x="489" y="110"/>
              <a:ext cx="452" cy="0"/>
            </a:xfrm>
            <a:prstGeom prst="straightConnector1">
              <a:avLst/>
            </a:prstGeom>
            <a:noFill/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653" name="Google Shape;653;p26"/>
            <p:cNvSpPr/>
            <p:nvPr/>
          </p:nvSpPr>
          <p:spPr>
            <a:xfrm>
              <a:off x="1" y="0"/>
              <a:ext cx="496" cy="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%rbp</a:t>
              </a:r>
              <a:endParaRPr b="1" i="0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cxnSp>
          <p:nvCxnSpPr>
            <p:cNvPr id="654" name="Google Shape;654;p26"/>
            <p:cNvCxnSpPr/>
            <p:nvPr/>
          </p:nvCxnSpPr>
          <p:spPr>
            <a:xfrm>
              <a:off x="488" y="499"/>
              <a:ext cx="452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655" name="Google Shape;655;p26"/>
            <p:cNvSpPr/>
            <p:nvPr/>
          </p:nvSpPr>
          <p:spPr>
            <a:xfrm>
              <a:off x="0" y="377"/>
              <a:ext cx="496" cy="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%rsp</a:t>
              </a:r>
              <a:endParaRPr b="1" i="0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</p:grpSp>
      <p:sp>
        <p:nvSpPr>
          <p:cNvPr id="656" name="Google Shape;656;p26"/>
          <p:cNvSpPr/>
          <p:nvPr/>
        </p:nvSpPr>
        <p:spPr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57" name="Google Shape;657;p26"/>
          <p:cNvSpPr/>
          <p:nvPr/>
        </p:nvSpPr>
        <p:spPr>
          <a:xfrm>
            <a:off x="7194550" y="381000"/>
            <a:ext cx="760413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58" name="Google Shape;658;p26"/>
          <p:cNvGraphicFramePr/>
          <p:nvPr/>
        </p:nvGraphicFramePr>
        <p:xfrm>
          <a:off x="6934200" y="83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{D1D778FD-8D43-4667-B428-C99CCCE1CE20}</a:tableStyleId>
              </a:tblPr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yoo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who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F1C5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amI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amI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59" name="Google Shape;659;p26"/>
          <p:cNvSpPr/>
          <p:nvPr/>
        </p:nvSpPr>
        <p:spPr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yoo(…)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who();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 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0" name="Google Shape;660;p26"/>
          <p:cNvSpPr/>
          <p:nvPr/>
        </p:nvSpPr>
        <p:spPr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who(…)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26"/>
          <p:cNvSpPr/>
          <p:nvPr/>
        </p:nvSpPr>
        <p:spPr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amI(…)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26"/>
          <p:cNvSpPr/>
          <p:nvPr/>
        </p:nvSpPr>
        <p:spPr>
          <a:xfrm>
            <a:off x="1358900" y="2590800"/>
            <a:ext cx="1536700" cy="2286000"/>
          </a:xfrm>
          <a:prstGeom prst="rect">
            <a:avLst/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amI(…)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26"/>
          <p:cNvSpPr/>
          <p:nvPr/>
        </p:nvSpPr>
        <p:spPr>
          <a:xfrm>
            <a:off x="685800" y="3429000"/>
            <a:ext cx="685800" cy="431800"/>
          </a:xfrm>
          <a:prstGeom prst="rightArrow">
            <a:avLst>
              <a:gd fmla="val 41185" name="adj1"/>
              <a:gd fmla="val 76471" name="adj2"/>
            </a:avLst>
          </a:prstGeom>
          <a:solidFill>
            <a:srgbClr val="C00000"/>
          </a:solidFill>
          <a:ln>
            <a:noFill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27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69" name="Google Shape;669;p27"/>
          <p:cNvSpPr/>
          <p:nvPr/>
        </p:nvSpPr>
        <p:spPr>
          <a:xfrm>
            <a:off x="7770828" y="22225"/>
            <a:ext cx="16128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70" name="Google Shape;670;p27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671" name="Google Shape;671;p27"/>
          <p:cNvSpPr/>
          <p:nvPr/>
        </p:nvSpPr>
        <p:spPr>
          <a:xfrm>
            <a:off x="3514725" y="1446213"/>
            <a:ext cx="622300" cy="331787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yoo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27"/>
          <p:cNvSpPr/>
          <p:nvPr/>
        </p:nvSpPr>
        <p:spPr>
          <a:xfrm>
            <a:off x="3514725" y="21336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who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27"/>
          <p:cNvSpPr/>
          <p:nvPr/>
        </p:nvSpPr>
        <p:spPr>
          <a:xfrm>
            <a:off x="3503613" y="2808288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27"/>
          <p:cNvSpPr/>
          <p:nvPr/>
        </p:nvSpPr>
        <p:spPr>
          <a:xfrm>
            <a:off x="3514725" y="35052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27"/>
          <p:cNvSpPr/>
          <p:nvPr/>
        </p:nvSpPr>
        <p:spPr>
          <a:xfrm>
            <a:off x="3514725" y="42672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6" name="Google Shape;676;p27"/>
          <p:cNvCxnSpPr/>
          <p:nvPr/>
        </p:nvCxnSpPr>
        <p:spPr>
          <a:xfrm>
            <a:off x="3821113" y="1752600"/>
            <a:ext cx="0" cy="431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77" name="Google Shape;677;p27"/>
          <p:cNvCxnSpPr/>
          <p:nvPr/>
        </p:nvCxnSpPr>
        <p:spPr>
          <a:xfrm>
            <a:off x="3821113" y="2438400"/>
            <a:ext cx="0" cy="431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78" name="Google Shape;678;p27"/>
          <p:cNvCxnSpPr/>
          <p:nvPr/>
        </p:nvCxnSpPr>
        <p:spPr>
          <a:xfrm>
            <a:off x="3821113" y="3124200"/>
            <a:ext cx="0" cy="43180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79" name="Google Shape;679;p27"/>
          <p:cNvCxnSpPr/>
          <p:nvPr/>
        </p:nvCxnSpPr>
        <p:spPr>
          <a:xfrm>
            <a:off x="3821113" y="3886200"/>
            <a:ext cx="0" cy="43180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80" name="Google Shape;680;p27"/>
          <p:cNvSpPr/>
          <p:nvPr/>
        </p:nvSpPr>
        <p:spPr>
          <a:xfrm>
            <a:off x="4181475" y="2795588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81" name="Google Shape;681;p27"/>
          <p:cNvCxnSpPr/>
          <p:nvPr/>
        </p:nvCxnSpPr>
        <p:spPr>
          <a:xfrm>
            <a:off x="3962400" y="2438400"/>
            <a:ext cx="536575" cy="43180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82" name="Google Shape;682;p27"/>
          <p:cNvSpPr/>
          <p:nvPr/>
        </p:nvSpPr>
        <p:spPr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yoo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3" name="Google Shape;683;p27"/>
          <p:cNvGrpSpPr/>
          <p:nvPr/>
        </p:nvGrpSpPr>
        <p:grpSpPr>
          <a:xfrm>
            <a:off x="5397500" y="3225800"/>
            <a:ext cx="1493838" cy="928688"/>
            <a:chOff x="0" y="0"/>
            <a:chExt cx="941" cy="585"/>
          </a:xfrm>
        </p:grpSpPr>
        <p:cxnSp>
          <p:nvCxnSpPr>
            <p:cNvPr id="684" name="Google Shape;684;p27"/>
            <p:cNvCxnSpPr/>
            <p:nvPr/>
          </p:nvCxnSpPr>
          <p:spPr>
            <a:xfrm>
              <a:off x="489" y="110"/>
              <a:ext cx="452" cy="0"/>
            </a:xfrm>
            <a:prstGeom prst="straightConnector1">
              <a:avLst/>
            </a:prstGeom>
            <a:noFill/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685" name="Google Shape;685;p27"/>
            <p:cNvSpPr/>
            <p:nvPr/>
          </p:nvSpPr>
          <p:spPr>
            <a:xfrm>
              <a:off x="1" y="0"/>
              <a:ext cx="496" cy="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%rbp</a:t>
              </a:r>
              <a:endParaRPr b="1" i="0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cxnSp>
          <p:nvCxnSpPr>
            <p:cNvPr id="686" name="Google Shape;686;p27"/>
            <p:cNvCxnSpPr/>
            <p:nvPr/>
          </p:nvCxnSpPr>
          <p:spPr>
            <a:xfrm>
              <a:off x="488" y="499"/>
              <a:ext cx="452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687" name="Google Shape;687;p27"/>
            <p:cNvSpPr/>
            <p:nvPr/>
          </p:nvSpPr>
          <p:spPr>
            <a:xfrm>
              <a:off x="0" y="377"/>
              <a:ext cx="496" cy="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%rsp</a:t>
              </a:r>
              <a:endParaRPr b="1" i="0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</p:grpSp>
      <p:sp>
        <p:nvSpPr>
          <p:cNvPr id="688" name="Google Shape;688;p27"/>
          <p:cNvSpPr/>
          <p:nvPr/>
        </p:nvSpPr>
        <p:spPr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89" name="Google Shape;689;p27"/>
          <p:cNvSpPr/>
          <p:nvPr/>
        </p:nvSpPr>
        <p:spPr>
          <a:xfrm>
            <a:off x="7194550" y="381000"/>
            <a:ext cx="760413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90" name="Google Shape;690;p27"/>
          <p:cNvGraphicFramePr/>
          <p:nvPr/>
        </p:nvGraphicFramePr>
        <p:xfrm>
          <a:off x="6934200" y="83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{D1D778FD-8D43-4667-B428-C99CCCE1CE20}</a:tableStyleId>
              </a:tblPr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yoo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who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F1C5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amI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91" name="Google Shape;691;p27"/>
          <p:cNvSpPr/>
          <p:nvPr/>
        </p:nvSpPr>
        <p:spPr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yoo(…)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who();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 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2" name="Google Shape;692;p27"/>
          <p:cNvSpPr/>
          <p:nvPr/>
        </p:nvSpPr>
        <p:spPr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who(…)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27"/>
          <p:cNvSpPr/>
          <p:nvPr/>
        </p:nvSpPr>
        <p:spPr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amI(…)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27"/>
          <p:cNvSpPr/>
          <p:nvPr/>
        </p:nvSpPr>
        <p:spPr>
          <a:xfrm>
            <a:off x="228600" y="2971800"/>
            <a:ext cx="685800" cy="431800"/>
          </a:xfrm>
          <a:prstGeom prst="rightArrow">
            <a:avLst>
              <a:gd fmla="val 41185" name="adj1"/>
              <a:gd fmla="val 76471" name="adj2"/>
            </a:avLst>
          </a:prstGeom>
          <a:solidFill>
            <a:srgbClr val="C00000"/>
          </a:solidFill>
          <a:ln>
            <a:noFill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28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00" name="Google Shape;700;p28"/>
          <p:cNvSpPr/>
          <p:nvPr/>
        </p:nvSpPr>
        <p:spPr>
          <a:xfrm>
            <a:off x="7770828" y="22225"/>
            <a:ext cx="16128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01" name="Google Shape;701;p28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702" name="Google Shape;702;p28"/>
          <p:cNvSpPr/>
          <p:nvPr/>
        </p:nvSpPr>
        <p:spPr>
          <a:xfrm>
            <a:off x="3514725" y="1446213"/>
            <a:ext cx="622300" cy="331787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yoo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28"/>
          <p:cNvSpPr/>
          <p:nvPr/>
        </p:nvSpPr>
        <p:spPr>
          <a:xfrm>
            <a:off x="3514725" y="21336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who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p28"/>
          <p:cNvSpPr/>
          <p:nvPr/>
        </p:nvSpPr>
        <p:spPr>
          <a:xfrm>
            <a:off x="3503613" y="2808288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28"/>
          <p:cNvSpPr/>
          <p:nvPr/>
        </p:nvSpPr>
        <p:spPr>
          <a:xfrm>
            <a:off x="3514725" y="35052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28"/>
          <p:cNvSpPr/>
          <p:nvPr/>
        </p:nvSpPr>
        <p:spPr>
          <a:xfrm>
            <a:off x="3514725" y="42672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7" name="Google Shape;707;p28"/>
          <p:cNvCxnSpPr/>
          <p:nvPr/>
        </p:nvCxnSpPr>
        <p:spPr>
          <a:xfrm>
            <a:off x="3821113" y="1752600"/>
            <a:ext cx="0" cy="431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08" name="Google Shape;708;p28"/>
          <p:cNvCxnSpPr/>
          <p:nvPr/>
        </p:nvCxnSpPr>
        <p:spPr>
          <a:xfrm>
            <a:off x="3821113" y="2438400"/>
            <a:ext cx="0" cy="43180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09" name="Google Shape;709;p28"/>
          <p:cNvCxnSpPr/>
          <p:nvPr/>
        </p:nvCxnSpPr>
        <p:spPr>
          <a:xfrm>
            <a:off x="3821113" y="3124200"/>
            <a:ext cx="0" cy="43180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10" name="Google Shape;710;p28"/>
          <p:cNvCxnSpPr/>
          <p:nvPr/>
        </p:nvCxnSpPr>
        <p:spPr>
          <a:xfrm>
            <a:off x="3821113" y="3886200"/>
            <a:ext cx="0" cy="43180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11" name="Google Shape;711;p28"/>
          <p:cNvSpPr/>
          <p:nvPr/>
        </p:nvSpPr>
        <p:spPr>
          <a:xfrm>
            <a:off x="4181475" y="2795588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2" name="Google Shape;712;p28"/>
          <p:cNvCxnSpPr/>
          <p:nvPr/>
        </p:nvCxnSpPr>
        <p:spPr>
          <a:xfrm>
            <a:off x="3962400" y="2438400"/>
            <a:ext cx="536575" cy="43180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13" name="Google Shape;713;p28"/>
          <p:cNvSpPr/>
          <p:nvPr/>
        </p:nvSpPr>
        <p:spPr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yoo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14" name="Google Shape;714;p28"/>
          <p:cNvGrpSpPr/>
          <p:nvPr/>
        </p:nvGrpSpPr>
        <p:grpSpPr>
          <a:xfrm>
            <a:off x="5391150" y="2379663"/>
            <a:ext cx="1495425" cy="928687"/>
            <a:chOff x="0" y="0"/>
            <a:chExt cx="941" cy="585"/>
          </a:xfrm>
        </p:grpSpPr>
        <p:cxnSp>
          <p:nvCxnSpPr>
            <p:cNvPr id="715" name="Google Shape;715;p28"/>
            <p:cNvCxnSpPr/>
            <p:nvPr/>
          </p:nvCxnSpPr>
          <p:spPr>
            <a:xfrm>
              <a:off x="489" y="110"/>
              <a:ext cx="452" cy="0"/>
            </a:xfrm>
            <a:prstGeom prst="straightConnector1">
              <a:avLst/>
            </a:prstGeom>
            <a:noFill/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716" name="Google Shape;716;p28"/>
            <p:cNvSpPr/>
            <p:nvPr/>
          </p:nvSpPr>
          <p:spPr>
            <a:xfrm>
              <a:off x="1" y="0"/>
              <a:ext cx="496" cy="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%rbp</a:t>
              </a:r>
              <a:endParaRPr b="1" i="0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cxnSp>
          <p:nvCxnSpPr>
            <p:cNvPr id="717" name="Google Shape;717;p28"/>
            <p:cNvCxnSpPr/>
            <p:nvPr/>
          </p:nvCxnSpPr>
          <p:spPr>
            <a:xfrm>
              <a:off x="488" y="499"/>
              <a:ext cx="452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718" name="Google Shape;718;p28"/>
            <p:cNvSpPr/>
            <p:nvPr/>
          </p:nvSpPr>
          <p:spPr>
            <a:xfrm>
              <a:off x="0" y="377"/>
              <a:ext cx="496" cy="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%rsp</a:t>
              </a:r>
              <a:endParaRPr b="1" i="0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</p:grpSp>
      <p:sp>
        <p:nvSpPr>
          <p:cNvPr id="719" name="Google Shape;719;p28"/>
          <p:cNvSpPr/>
          <p:nvPr/>
        </p:nvSpPr>
        <p:spPr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20" name="Google Shape;720;p28"/>
          <p:cNvSpPr/>
          <p:nvPr/>
        </p:nvSpPr>
        <p:spPr>
          <a:xfrm>
            <a:off x="7194550" y="381000"/>
            <a:ext cx="760413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21" name="Google Shape;721;p28"/>
          <p:cNvGraphicFramePr/>
          <p:nvPr/>
        </p:nvGraphicFramePr>
        <p:xfrm>
          <a:off x="6934200" y="83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{D1D778FD-8D43-4667-B428-C99CCCE1CE20}</a:tableStyleId>
              </a:tblPr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yoo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who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F1C5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22" name="Google Shape;722;p28"/>
          <p:cNvSpPr/>
          <p:nvPr/>
        </p:nvSpPr>
        <p:spPr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yoo(…)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who();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 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3" name="Google Shape;723;p28"/>
          <p:cNvSpPr/>
          <p:nvPr/>
        </p:nvSpPr>
        <p:spPr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who(…)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28"/>
          <p:cNvSpPr/>
          <p:nvPr/>
        </p:nvSpPr>
        <p:spPr>
          <a:xfrm>
            <a:off x="-152400" y="2514600"/>
            <a:ext cx="685800" cy="431800"/>
          </a:xfrm>
          <a:prstGeom prst="rightArrow">
            <a:avLst>
              <a:gd fmla="val 41185" name="adj1"/>
              <a:gd fmla="val 76471" name="adj2"/>
            </a:avLst>
          </a:prstGeom>
          <a:solidFill>
            <a:srgbClr val="C00000"/>
          </a:solidFill>
          <a:ln>
            <a:noFill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29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30" name="Google Shape;730;p29"/>
          <p:cNvSpPr/>
          <p:nvPr/>
        </p:nvSpPr>
        <p:spPr>
          <a:xfrm>
            <a:off x="7770828" y="22225"/>
            <a:ext cx="16128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31" name="Google Shape;731;p29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732" name="Google Shape;732;p29"/>
          <p:cNvSpPr/>
          <p:nvPr/>
        </p:nvSpPr>
        <p:spPr>
          <a:xfrm>
            <a:off x="3514725" y="1446213"/>
            <a:ext cx="622300" cy="331787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yoo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29"/>
          <p:cNvSpPr/>
          <p:nvPr/>
        </p:nvSpPr>
        <p:spPr>
          <a:xfrm>
            <a:off x="3514725" y="21336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who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29"/>
          <p:cNvSpPr/>
          <p:nvPr/>
        </p:nvSpPr>
        <p:spPr>
          <a:xfrm>
            <a:off x="3503613" y="2808288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A6A6A6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29"/>
          <p:cNvSpPr/>
          <p:nvPr/>
        </p:nvSpPr>
        <p:spPr>
          <a:xfrm>
            <a:off x="3514725" y="35052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29"/>
          <p:cNvSpPr/>
          <p:nvPr/>
        </p:nvSpPr>
        <p:spPr>
          <a:xfrm>
            <a:off x="3514725" y="42672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37" name="Google Shape;737;p29"/>
          <p:cNvCxnSpPr/>
          <p:nvPr/>
        </p:nvCxnSpPr>
        <p:spPr>
          <a:xfrm>
            <a:off x="3821113" y="1752600"/>
            <a:ext cx="0" cy="431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38" name="Google Shape;738;p29"/>
          <p:cNvCxnSpPr/>
          <p:nvPr/>
        </p:nvCxnSpPr>
        <p:spPr>
          <a:xfrm>
            <a:off x="3821113" y="2438400"/>
            <a:ext cx="0" cy="431800"/>
          </a:xfrm>
          <a:prstGeom prst="straightConnector1">
            <a:avLst/>
          </a:prstGeom>
          <a:noFill/>
          <a:ln cap="flat" cmpd="sng" w="25400">
            <a:solidFill>
              <a:srgbClr val="A6A6A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39" name="Google Shape;739;p29"/>
          <p:cNvCxnSpPr/>
          <p:nvPr/>
        </p:nvCxnSpPr>
        <p:spPr>
          <a:xfrm>
            <a:off x="3821113" y="3124200"/>
            <a:ext cx="0" cy="43180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40" name="Google Shape;740;p29"/>
          <p:cNvCxnSpPr/>
          <p:nvPr/>
        </p:nvCxnSpPr>
        <p:spPr>
          <a:xfrm>
            <a:off x="3821113" y="3886200"/>
            <a:ext cx="0" cy="43180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41" name="Google Shape;741;p29"/>
          <p:cNvSpPr/>
          <p:nvPr/>
        </p:nvSpPr>
        <p:spPr>
          <a:xfrm>
            <a:off x="4181475" y="2795588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42" name="Google Shape;742;p29"/>
          <p:cNvCxnSpPr/>
          <p:nvPr/>
        </p:nvCxnSpPr>
        <p:spPr>
          <a:xfrm>
            <a:off x="3962400" y="2438400"/>
            <a:ext cx="536575" cy="431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43" name="Google Shape;743;p29"/>
          <p:cNvSpPr/>
          <p:nvPr/>
        </p:nvSpPr>
        <p:spPr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yoo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4" name="Google Shape;744;p29"/>
          <p:cNvGrpSpPr/>
          <p:nvPr/>
        </p:nvGrpSpPr>
        <p:grpSpPr>
          <a:xfrm>
            <a:off x="5397500" y="3225800"/>
            <a:ext cx="1493838" cy="928688"/>
            <a:chOff x="0" y="0"/>
            <a:chExt cx="941" cy="585"/>
          </a:xfrm>
        </p:grpSpPr>
        <p:cxnSp>
          <p:nvCxnSpPr>
            <p:cNvPr id="745" name="Google Shape;745;p29"/>
            <p:cNvCxnSpPr/>
            <p:nvPr/>
          </p:nvCxnSpPr>
          <p:spPr>
            <a:xfrm>
              <a:off x="489" y="110"/>
              <a:ext cx="452" cy="0"/>
            </a:xfrm>
            <a:prstGeom prst="straightConnector1">
              <a:avLst/>
            </a:prstGeom>
            <a:noFill/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746" name="Google Shape;746;p29"/>
            <p:cNvSpPr/>
            <p:nvPr/>
          </p:nvSpPr>
          <p:spPr>
            <a:xfrm>
              <a:off x="1" y="0"/>
              <a:ext cx="496" cy="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%rbp</a:t>
              </a:r>
              <a:endParaRPr b="1" i="0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cxnSp>
          <p:nvCxnSpPr>
            <p:cNvPr id="747" name="Google Shape;747;p29"/>
            <p:cNvCxnSpPr/>
            <p:nvPr/>
          </p:nvCxnSpPr>
          <p:spPr>
            <a:xfrm>
              <a:off x="488" y="499"/>
              <a:ext cx="452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748" name="Google Shape;748;p29"/>
            <p:cNvSpPr/>
            <p:nvPr/>
          </p:nvSpPr>
          <p:spPr>
            <a:xfrm>
              <a:off x="0" y="377"/>
              <a:ext cx="496" cy="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%rsp</a:t>
              </a:r>
              <a:endParaRPr b="1" i="0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</p:grpSp>
      <p:sp>
        <p:nvSpPr>
          <p:cNvPr id="749" name="Google Shape;749;p29"/>
          <p:cNvSpPr/>
          <p:nvPr/>
        </p:nvSpPr>
        <p:spPr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50" name="Google Shape;750;p29"/>
          <p:cNvSpPr/>
          <p:nvPr/>
        </p:nvSpPr>
        <p:spPr>
          <a:xfrm>
            <a:off x="7194550" y="381000"/>
            <a:ext cx="760413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51" name="Google Shape;751;p29"/>
          <p:cNvGraphicFramePr/>
          <p:nvPr/>
        </p:nvGraphicFramePr>
        <p:xfrm>
          <a:off x="6934200" y="83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{D1D778FD-8D43-4667-B428-C99CCCE1CE20}</a:tableStyleId>
              </a:tblPr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yoo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who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F1C5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amI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7C7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52" name="Google Shape;752;p29"/>
          <p:cNvSpPr/>
          <p:nvPr/>
        </p:nvSpPr>
        <p:spPr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yoo(…)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who();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 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53" name="Google Shape;753;p29"/>
          <p:cNvSpPr/>
          <p:nvPr/>
        </p:nvSpPr>
        <p:spPr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who(…)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29"/>
          <p:cNvSpPr/>
          <p:nvPr/>
        </p:nvSpPr>
        <p:spPr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amI(…)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29"/>
          <p:cNvSpPr/>
          <p:nvPr/>
        </p:nvSpPr>
        <p:spPr>
          <a:xfrm>
            <a:off x="228600" y="2971800"/>
            <a:ext cx="685800" cy="431800"/>
          </a:xfrm>
          <a:prstGeom prst="rightArrow">
            <a:avLst>
              <a:gd fmla="val 41185" name="adj1"/>
              <a:gd fmla="val 76471" name="adj2"/>
            </a:avLst>
          </a:prstGeom>
          <a:solidFill>
            <a:srgbClr val="C00000"/>
          </a:solidFill>
          <a:ln>
            <a:noFill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9" name="Google Shape;199;p3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Today</a:t>
            </a:r>
            <a:endParaRPr/>
          </a:p>
        </p:txBody>
      </p:sp>
      <p:sp>
        <p:nvSpPr>
          <p:cNvPr id="200" name="Google Shape;200;p3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Procedures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/>
              <a:t>Stack Structure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solidFill>
                  <a:srgbClr val="7F7F7F"/>
                </a:solidFill>
              </a:rPr>
              <a:t>Calling Conventions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b="1" lang="en-US">
                <a:solidFill>
                  <a:srgbClr val="7F7F7F"/>
                </a:solidFill>
              </a:rPr>
              <a:t>Passing control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b="1" lang="en-US">
                <a:solidFill>
                  <a:srgbClr val="7F7F7F"/>
                </a:solidFill>
              </a:rPr>
              <a:t>Passing data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b="1" lang="en-US">
                <a:solidFill>
                  <a:srgbClr val="7F7F7F"/>
                </a:solidFill>
              </a:rPr>
              <a:t>Managing local data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solidFill>
                  <a:srgbClr val="7F7F7F"/>
                </a:solidFill>
              </a:rPr>
              <a:t>Illustration of Recursion</a:t>
            </a:r>
            <a:endParaRPr b="1"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30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61" name="Google Shape;761;p30"/>
          <p:cNvSpPr/>
          <p:nvPr/>
        </p:nvSpPr>
        <p:spPr>
          <a:xfrm>
            <a:off x="7770828" y="22225"/>
            <a:ext cx="16128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62" name="Google Shape;762;p30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763" name="Google Shape;763;p30"/>
          <p:cNvSpPr/>
          <p:nvPr/>
        </p:nvSpPr>
        <p:spPr>
          <a:xfrm>
            <a:off x="3514725" y="1446213"/>
            <a:ext cx="622300" cy="331787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yoo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4" name="Google Shape;764;p30"/>
          <p:cNvSpPr/>
          <p:nvPr/>
        </p:nvSpPr>
        <p:spPr>
          <a:xfrm>
            <a:off x="3514725" y="21336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who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p30"/>
          <p:cNvSpPr/>
          <p:nvPr/>
        </p:nvSpPr>
        <p:spPr>
          <a:xfrm>
            <a:off x="3503613" y="2808288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30"/>
          <p:cNvSpPr/>
          <p:nvPr/>
        </p:nvSpPr>
        <p:spPr>
          <a:xfrm>
            <a:off x="3514725" y="35052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p30"/>
          <p:cNvSpPr/>
          <p:nvPr/>
        </p:nvSpPr>
        <p:spPr>
          <a:xfrm>
            <a:off x="3514725" y="42672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8" name="Google Shape;768;p30"/>
          <p:cNvCxnSpPr/>
          <p:nvPr/>
        </p:nvCxnSpPr>
        <p:spPr>
          <a:xfrm>
            <a:off x="3821113" y="1752600"/>
            <a:ext cx="0" cy="431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69" name="Google Shape;769;p30"/>
          <p:cNvCxnSpPr/>
          <p:nvPr/>
        </p:nvCxnSpPr>
        <p:spPr>
          <a:xfrm>
            <a:off x="3821113" y="2438400"/>
            <a:ext cx="0" cy="43180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70" name="Google Shape;770;p30"/>
          <p:cNvCxnSpPr/>
          <p:nvPr/>
        </p:nvCxnSpPr>
        <p:spPr>
          <a:xfrm>
            <a:off x="3821113" y="3124200"/>
            <a:ext cx="0" cy="43180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71" name="Google Shape;771;p30"/>
          <p:cNvCxnSpPr/>
          <p:nvPr/>
        </p:nvCxnSpPr>
        <p:spPr>
          <a:xfrm>
            <a:off x="3821113" y="3886200"/>
            <a:ext cx="0" cy="43180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72" name="Google Shape;772;p30"/>
          <p:cNvSpPr/>
          <p:nvPr/>
        </p:nvSpPr>
        <p:spPr>
          <a:xfrm>
            <a:off x="4181475" y="2795588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73" name="Google Shape;773;p30"/>
          <p:cNvCxnSpPr/>
          <p:nvPr/>
        </p:nvCxnSpPr>
        <p:spPr>
          <a:xfrm>
            <a:off x="3962400" y="2438400"/>
            <a:ext cx="536575" cy="43180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74" name="Google Shape;774;p30"/>
          <p:cNvSpPr/>
          <p:nvPr/>
        </p:nvSpPr>
        <p:spPr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yoo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5" name="Google Shape;775;p30"/>
          <p:cNvGrpSpPr/>
          <p:nvPr/>
        </p:nvGrpSpPr>
        <p:grpSpPr>
          <a:xfrm>
            <a:off x="5391150" y="2379663"/>
            <a:ext cx="1495425" cy="928687"/>
            <a:chOff x="0" y="0"/>
            <a:chExt cx="941" cy="585"/>
          </a:xfrm>
        </p:grpSpPr>
        <p:cxnSp>
          <p:nvCxnSpPr>
            <p:cNvPr id="776" name="Google Shape;776;p30"/>
            <p:cNvCxnSpPr/>
            <p:nvPr/>
          </p:nvCxnSpPr>
          <p:spPr>
            <a:xfrm>
              <a:off x="489" y="110"/>
              <a:ext cx="452" cy="0"/>
            </a:xfrm>
            <a:prstGeom prst="straightConnector1">
              <a:avLst/>
            </a:prstGeom>
            <a:noFill/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777" name="Google Shape;777;p30"/>
            <p:cNvSpPr/>
            <p:nvPr/>
          </p:nvSpPr>
          <p:spPr>
            <a:xfrm>
              <a:off x="1" y="0"/>
              <a:ext cx="496" cy="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%rbp</a:t>
              </a:r>
              <a:endParaRPr b="1" i="0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cxnSp>
          <p:nvCxnSpPr>
            <p:cNvPr id="778" name="Google Shape;778;p30"/>
            <p:cNvCxnSpPr/>
            <p:nvPr/>
          </p:nvCxnSpPr>
          <p:spPr>
            <a:xfrm>
              <a:off x="488" y="499"/>
              <a:ext cx="452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779" name="Google Shape;779;p30"/>
            <p:cNvSpPr/>
            <p:nvPr/>
          </p:nvSpPr>
          <p:spPr>
            <a:xfrm>
              <a:off x="0" y="377"/>
              <a:ext cx="496" cy="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%rsp</a:t>
              </a:r>
              <a:endParaRPr b="1" i="0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</p:grpSp>
      <p:sp>
        <p:nvSpPr>
          <p:cNvPr id="780" name="Google Shape;780;p30"/>
          <p:cNvSpPr/>
          <p:nvPr/>
        </p:nvSpPr>
        <p:spPr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81" name="Google Shape;781;p30"/>
          <p:cNvSpPr/>
          <p:nvPr/>
        </p:nvSpPr>
        <p:spPr>
          <a:xfrm>
            <a:off x="7194550" y="381000"/>
            <a:ext cx="760413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82" name="Google Shape;782;p30"/>
          <p:cNvGraphicFramePr/>
          <p:nvPr/>
        </p:nvGraphicFramePr>
        <p:xfrm>
          <a:off x="6934200" y="83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{D1D778FD-8D43-4667-B428-C99CCCE1CE20}</a:tableStyleId>
              </a:tblPr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yoo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who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F1C5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83" name="Google Shape;783;p30"/>
          <p:cNvSpPr/>
          <p:nvPr/>
        </p:nvSpPr>
        <p:spPr>
          <a:xfrm>
            <a:off x="431800" y="1447800"/>
            <a:ext cx="1536700" cy="21336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yoo(…)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who();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 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4" name="Google Shape;784;p30"/>
          <p:cNvSpPr/>
          <p:nvPr/>
        </p:nvSpPr>
        <p:spPr>
          <a:xfrm>
            <a:off x="749300" y="1676400"/>
            <a:ext cx="1612900" cy="21336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who(…)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amI();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 • 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p30"/>
          <p:cNvSpPr/>
          <p:nvPr/>
        </p:nvSpPr>
        <p:spPr>
          <a:xfrm>
            <a:off x="139700" y="2514600"/>
            <a:ext cx="685800" cy="431800"/>
          </a:xfrm>
          <a:prstGeom prst="rightArrow">
            <a:avLst>
              <a:gd fmla="val 41185" name="adj1"/>
              <a:gd fmla="val 76471" name="adj2"/>
            </a:avLst>
          </a:prstGeom>
          <a:solidFill>
            <a:srgbClr val="C00000"/>
          </a:solidFill>
          <a:ln>
            <a:noFill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3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91" name="Google Shape;791;p31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92" name="Google Shape;792;p31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793" name="Google Shape;793;p31"/>
          <p:cNvSpPr/>
          <p:nvPr/>
        </p:nvSpPr>
        <p:spPr>
          <a:xfrm>
            <a:off x="3514725" y="1446213"/>
            <a:ext cx="622300" cy="331787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yoo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Google Shape;794;p31"/>
          <p:cNvSpPr/>
          <p:nvPr/>
        </p:nvSpPr>
        <p:spPr>
          <a:xfrm>
            <a:off x="3514725" y="21336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who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p31"/>
          <p:cNvSpPr/>
          <p:nvPr/>
        </p:nvSpPr>
        <p:spPr>
          <a:xfrm>
            <a:off x="3503613" y="2808288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p31"/>
          <p:cNvSpPr/>
          <p:nvPr/>
        </p:nvSpPr>
        <p:spPr>
          <a:xfrm>
            <a:off x="3514725" y="35052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p31"/>
          <p:cNvSpPr/>
          <p:nvPr/>
        </p:nvSpPr>
        <p:spPr>
          <a:xfrm>
            <a:off x="3514725" y="4267200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98" name="Google Shape;798;p31"/>
          <p:cNvCxnSpPr/>
          <p:nvPr/>
        </p:nvCxnSpPr>
        <p:spPr>
          <a:xfrm>
            <a:off x="3821113" y="1752600"/>
            <a:ext cx="0" cy="43180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99" name="Google Shape;799;p31"/>
          <p:cNvCxnSpPr/>
          <p:nvPr/>
        </p:nvCxnSpPr>
        <p:spPr>
          <a:xfrm>
            <a:off x="3821113" y="2438400"/>
            <a:ext cx="0" cy="43180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00" name="Google Shape;800;p31"/>
          <p:cNvCxnSpPr/>
          <p:nvPr/>
        </p:nvCxnSpPr>
        <p:spPr>
          <a:xfrm>
            <a:off x="3821113" y="3124200"/>
            <a:ext cx="0" cy="43180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01" name="Google Shape;801;p31"/>
          <p:cNvCxnSpPr/>
          <p:nvPr/>
        </p:nvCxnSpPr>
        <p:spPr>
          <a:xfrm>
            <a:off x="3821113" y="3886200"/>
            <a:ext cx="0" cy="43180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02" name="Google Shape;802;p31"/>
          <p:cNvSpPr/>
          <p:nvPr/>
        </p:nvSpPr>
        <p:spPr>
          <a:xfrm>
            <a:off x="4181475" y="2795588"/>
            <a:ext cx="622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A5A5A5"/>
                </a:solidFill>
                <a:latin typeface="Courier"/>
                <a:ea typeface="Courier"/>
                <a:cs typeface="Courier"/>
                <a:sym typeface="Courier"/>
              </a:rPr>
              <a:t>amI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03" name="Google Shape;803;p31"/>
          <p:cNvCxnSpPr/>
          <p:nvPr/>
        </p:nvCxnSpPr>
        <p:spPr>
          <a:xfrm>
            <a:off x="3962400" y="2438400"/>
            <a:ext cx="536575" cy="431800"/>
          </a:xfrm>
          <a:prstGeom prst="straightConnector1">
            <a:avLst/>
          </a:prstGeom>
          <a:noFill/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04" name="Google Shape;804;p31"/>
          <p:cNvSpPr/>
          <p:nvPr/>
        </p:nvSpPr>
        <p:spPr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yoo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5" name="Google Shape;805;p31"/>
          <p:cNvGrpSpPr/>
          <p:nvPr/>
        </p:nvGrpSpPr>
        <p:grpSpPr>
          <a:xfrm>
            <a:off x="5397500" y="1592263"/>
            <a:ext cx="1493838" cy="928687"/>
            <a:chOff x="0" y="0"/>
            <a:chExt cx="941" cy="585"/>
          </a:xfrm>
        </p:grpSpPr>
        <p:cxnSp>
          <p:nvCxnSpPr>
            <p:cNvPr id="806" name="Google Shape;806;p31"/>
            <p:cNvCxnSpPr/>
            <p:nvPr/>
          </p:nvCxnSpPr>
          <p:spPr>
            <a:xfrm>
              <a:off x="489" y="110"/>
              <a:ext cx="452" cy="0"/>
            </a:xfrm>
            <a:prstGeom prst="straightConnector1">
              <a:avLst/>
            </a:prstGeom>
            <a:noFill/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807" name="Google Shape;807;p31"/>
            <p:cNvSpPr/>
            <p:nvPr/>
          </p:nvSpPr>
          <p:spPr>
            <a:xfrm>
              <a:off x="1" y="0"/>
              <a:ext cx="496" cy="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%rbp</a:t>
              </a:r>
              <a:endParaRPr b="1" i="0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cxnSp>
          <p:nvCxnSpPr>
            <p:cNvPr id="808" name="Google Shape;808;p31"/>
            <p:cNvCxnSpPr/>
            <p:nvPr/>
          </p:nvCxnSpPr>
          <p:spPr>
            <a:xfrm>
              <a:off x="488" y="499"/>
              <a:ext cx="452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809" name="Google Shape;809;p31"/>
            <p:cNvSpPr/>
            <p:nvPr/>
          </p:nvSpPr>
          <p:spPr>
            <a:xfrm>
              <a:off x="0" y="377"/>
              <a:ext cx="496" cy="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%rsp</a:t>
              </a:r>
              <a:endParaRPr b="1" i="0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</p:grpSp>
      <p:sp>
        <p:nvSpPr>
          <p:cNvPr id="810" name="Google Shape;810;p31"/>
          <p:cNvSpPr/>
          <p:nvPr/>
        </p:nvSpPr>
        <p:spPr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11" name="Google Shape;811;p31"/>
          <p:cNvSpPr/>
          <p:nvPr/>
        </p:nvSpPr>
        <p:spPr>
          <a:xfrm>
            <a:off x="7194550" y="381000"/>
            <a:ext cx="760413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12" name="Google Shape;812;p31"/>
          <p:cNvGraphicFramePr/>
          <p:nvPr/>
        </p:nvGraphicFramePr>
        <p:xfrm>
          <a:off x="6934200" y="83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{D1D778FD-8D43-4667-B428-C99CCCE1CE20}</a:tableStyleId>
              </a:tblPr>
              <a:tblGrid>
                <a:gridCol w="1397000"/>
              </a:tblGrid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CF3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yoo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EB2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200"/>
                        <a:buFont typeface="Noto Sans"/>
                        <a:buNone/>
                      </a:pPr>
                      <a:r>
                        <a:t/>
                      </a:r>
                      <a:endParaRPr b="1" i="0" sz="2000" u="none" cap="none" strike="noStrike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50800" marB="50800" marR="50800" marL="508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13" name="Google Shape;813;p31"/>
          <p:cNvSpPr/>
          <p:nvPr/>
        </p:nvSpPr>
        <p:spPr>
          <a:xfrm>
            <a:off x="825500" y="1676400"/>
            <a:ext cx="1536700" cy="21336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yoo(…)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who();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•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 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14" name="Google Shape;814;p31"/>
          <p:cNvSpPr/>
          <p:nvPr/>
        </p:nvSpPr>
        <p:spPr>
          <a:xfrm>
            <a:off x="139700" y="2514600"/>
            <a:ext cx="685800" cy="431800"/>
          </a:xfrm>
          <a:prstGeom prst="rightArrow">
            <a:avLst>
              <a:gd fmla="val 41185" name="adj1"/>
              <a:gd fmla="val 76471" name="adj2"/>
            </a:avLst>
          </a:prstGeom>
          <a:solidFill>
            <a:srgbClr val="C00000"/>
          </a:solidFill>
          <a:ln>
            <a:noFill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32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20" name="Google Shape;820;p32"/>
          <p:cNvSpPr/>
          <p:nvPr/>
        </p:nvSpPr>
        <p:spPr>
          <a:xfrm>
            <a:off x="7775628" y="25350"/>
            <a:ext cx="16404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21" name="Google Shape;821;p32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x86-64/Linux Stack Frame</a:t>
            </a:r>
            <a:endParaRPr/>
          </a:p>
        </p:txBody>
      </p:sp>
      <p:sp>
        <p:nvSpPr>
          <p:cNvPr id="822" name="Google Shape;822;p32"/>
          <p:cNvSpPr txBox="1"/>
          <p:nvPr>
            <p:ph idx="1" type="body"/>
          </p:nvPr>
        </p:nvSpPr>
        <p:spPr>
          <a:xfrm>
            <a:off x="381000" y="1397000"/>
            <a:ext cx="53721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Current Stack Frame (“Top” to Bottom)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“Argument build:”</a:t>
            </a:r>
            <a:br>
              <a:rPr lang="en-US"/>
            </a:br>
            <a:r>
              <a:rPr lang="en-US"/>
              <a:t>Parameters for function about to call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Local variables</a:t>
            </a:r>
            <a:br>
              <a:rPr lang="en-US"/>
            </a:br>
            <a:r>
              <a:rPr lang="en-US"/>
              <a:t>If can’t keep in registers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Saved register context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Old frame pointer (optional)</a:t>
            </a:r>
            <a:endParaRPr/>
          </a:p>
          <a:p>
            <a:pPr indent="-16256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Caller Stack Frame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Return address</a:t>
            </a:r>
            <a:endParaRPr/>
          </a:p>
          <a:p>
            <a:pPr indent="-203200" lvl="2" marL="838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Pushed by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call</a:t>
            </a:r>
            <a:r>
              <a:rPr lang="en-US"/>
              <a:t> instruction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Arguments for this call</a:t>
            </a:r>
            <a:endParaRPr/>
          </a:p>
        </p:txBody>
      </p:sp>
      <p:sp>
        <p:nvSpPr>
          <p:cNvPr id="823" name="Google Shape;823;p32"/>
          <p:cNvSpPr/>
          <p:nvPr/>
        </p:nvSpPr>
        <p:spPr>
          <a:xfrm>
            <a:off x="7366000" y="3276600"/>
            <a:ext cx="1270000" cy="304800"/>
          </a:xfrm>
          <a:prstGeom prst="rect">
            <a:avLst/>
          </a:prstGeom>
          <a:solidFill>
            <a:srgbClr val="F2F2F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Addr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p32"/>
          <p:cNvSpPr/>
          <p:nvPr/>
        </p:nvSpPr>
        <p:spPr>
          <a:xfrm>
            <a:off x="7366000" y="3886200"/>
            <a:ext cx="1270000" cy="18161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p32"/>
          <p:cNvSpPr/>
          <p:nvPr/>
        </p:nvSpPr>
        <p:spPr>
          <a:xfrm>
            <a:off x="7366000" y="5699124"/>
            <a:ext cx="1270000" cy="854075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Argument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(Optional)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6" name="Google Shape;826;p32"/>
          <p:cNvSpPr/>
          <p:nvPr/>
        </p:nvSpPr>
        <p:spPr>
          <a:xfrm>
            <a:off x="7366000" y="1295400"/>
            <a:ext cx="1270000" cy="1371600"/>
          </a:xfrm>
          <a:prstGeom prst="rect">
            <a:avLst/>
          </a:prstGeom>
          <a:solidFill>
            <a:srgbClr val="F2F2F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27" name="Google Shape;827;p32"/>
          <p:cNvSpPr/>
          <p:nvPr/>
        </p:nvSpPr>
        <p:spPr>
          <a:xfrm>
            <a:off x="7366000" y="3581400"/>
            <a:ext cx="1270000" cy="30480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Old </a:t>
            </a:r>
            <a:r>
              <a:rPr b="1" i="0" lang="en-US" sz="1800" u="none" cap="none" strike="noStrike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%rbp</a:t>
            </a:r>
            <a:endParaRPr b="1" i="0" sz="1800" u="none" cap="none" strike="noStrike">
              <a:solidFill>
                <a:srgbClr val="7F7F7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8" name="Google Shape;828;p32"/>
          <p:cNvSpPr/>
          <p:nvPr/>
        </p:nvSpPr>
        <p:spPr>
          <a:xfrm>
            <a:off x="7366000" y="2667000"/>
            <a:ext cx="1270000" cy="609600"/>
          </a:xfrm>
          <a:prstGeom prst="rect">
            <a:avLst/>
          </a:prstGeom>
          <a:solidFill>
            <a:srgbClr val="F2F2F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Arguments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7+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9" name="Google Shape;829;p32"/>
          <p:cNvSpPr/>
          <p:nvPr/>
        </p:nvSpPr>
        <p:spPr>
          <a:xfrm>
            <a:off x="6235700" y="2125663"/>
            <a:ext cx="684213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Caller</a:t>
            </a:r>
            <a:endParaRPr b="1" i="0" sz="42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0" name="Google Shape;830;p32"/>
          <p:cNvSpPr/>
          <p:nvPr/>
        </p:nvSpPr>
        <p:spPr>
          <a:xfrm>
            <a:off x="6981825" y="1295400"/>
            <a:ext cx="228600" cy="2260600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cubicBezTo>
                  <a:pt x="15635" y="21600"/>
                  <a:pt x="10800" y="20875"/>
                  <a:pt x="10800" y="19980"/>
                </a:cubicBezTo>
                <a:lnTo>
                  <a:pt x="10800" y="12420"/>
                </a:lnTo>
                <a:cubicBezTo>
                  <a:pt x="10800" y="11525"/>
                  <a:pt x="5965" y="10800"/>
                  <a:pt x="0" y="10800"/>
                </a:cubicBezTo>
                <a:cubicBezTo>
                  <a:pt x="5965" y="10800"/>
                  <a:pt x="10800" y="10075"/>
                  <a:pt x="10800" y="9180"/>
                </a:cubicBezTo>
                <a:lnTo>
                  <a:pt x="10800" y="1620"/>
                </a:lnTo>
                <a:cubicBezTo>
                  <a:pt x="10800" y="725"/>
                  <a:pt x="15635" y="0"/>
                  <a:pt x="21600" y="0"/>
                </a:cubicBezTo>
              </a:path>
            </a:pathLst>
          </a:cu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831" name="Google Shape;831;p32"/>
          <p:cNvCxnSpPr/>
          <p:nvPr/>
        </p:nvCxnSpPr>
        <p:spPr>
          <a:xfrm>
            <a:off x="6469063" y="3732213"/>
            <a:ext cx="717550" cy="0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32" name="Google Shape;832;p32"/>
          <p:cNvSpPr/>
          <p:nvPr/>
        </p:nvSpPr>
        <p:spPr>
          <a:xfrm>
            <a:off x="4927600" y="3268663"/>
            <a:ext cx="15621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Frame pointer</a:t>
            </a:r>
            <a:b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%rbp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833" name="Google Shape;833;p32"/>
          <p:cNvCxnSpPr/>
          <p:nvPr/>
        </p:nvCxnSpPr>
        <p:spPr>
          <a:xfrm>
            <a:off x="6478588" y="6488112"/>
            <a:ext cx="719137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34" name="Google Shape;834;p32"/>
          <p:cNvSpPr/>
          <p:nvPr/>
        </p:nvSpPr>
        <p:spPr>
          <a:xfrm>
            <a:off x="5005388" y="6019800"/>
            <a:ext cx="14859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 pointer</a:t>
            </a:r>
            <a:endParaRPr b="1" i="0" sz="42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%rsp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835" name="Google Shape;835;p32"/>
          <p:cNvSpPr/>
          <p:nvPr/>
        </p:nvSpPr>
        <p:spPr>
          <a:xfrm>
            <a:off x="4953000" y="3810000"/>
            <a:ext cx="15621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(Optional)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33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41" name="Google Shape;841;p33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42" name="Google Shape;842;p33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Example: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incr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843" name="Google Shape;843;p33"/>
          <p:cNvSpPr/>
          <p:nvPr/>
        </p:nvSpPr>
        <p:spPr>
          <a:xfrm>
            <a:off x="381000" y="1371600"/>
            <a:ext cx="4876800" cy="18288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incr(long *p, long val)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x = *p;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y = x + val;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*p = y;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x;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Google Shape;844;p33"/>
          <p:cNvSpPr/>
          <p:nvPr/>
        </p:nvSpPr>
        <p:spPr>
          <a:xfrm>
            <a:off x="381000" y="4038600"/>
            <a:ext cx="4279900" cy="1524000"/>
          </a:xfrm>
          <a:prstGeom prst="rect">
            <a:avLst/>
          </a:prstGeom>
          <a:solidFill>
            <a:srgbClr val="CDF1C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incr: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movq    (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%rdi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b="1" i="0" lang="en-US" sz="18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%rax</a:t>
            </a:r>
            <a:endParaRPr b="1" i="0" sz="1800" u="none" cap="none" strike="noStrike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addq    %rax, %rsi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movq   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%rsi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(%rdi)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845" name="Google Shape;845;p33"/>
          <p:cNvGraphicFramePr/>
          <p:nvPr/>
        </p:nvGraphicFramePr>
        <p:xfrm>
          <a:off x="5257800" y="4114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{0A5327C7-BDD0-4DBB-9080-D99B317D7423}</a:tableStyleId>
              </a:tblPr>
              <a:tblGrid>
                <a:gridCol w="1219200"/>
                <a:gridCol w="2133600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Use(s)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%rdi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 </a:t>
                      </a: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%rsi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 </a:t>
                      </a: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val</a:t>
                      </a: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</a:t>
                      </a: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%rax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Return value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34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51" name="Google Shape;851;p34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52" name="Google Shape;852;p34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Example: Calling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incr</a:t>
            </a:r>
            <a:r>
              <a:rPr lang="en-US"/>
              <a:t> #1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853" name="Google Shape;853;p34"/>
          <p:cNvSpPr/>
          <p:nvPr/>
        </p:nvSpPr>
        <p:spPr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call_incr: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subq    $16, %rsp</a:t>
            </a:r>
            <a:endParaRPr b="1" i="0" sz="18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movq    $15213, 8(%rsp)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movl    $3000, %esi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leaq    8(%rsp), %rdi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call    incr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addq    8(%rsp), %rax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addq    $16, %rsp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54" name="Google Shape;854;p34"/>
          <p:cNvSpPr/>
          <p:nvPr/>
        </p:nvSpPr>
        <p:spPr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call_incr()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long v1 = 15213;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v2 = incr(&amp;v1, 3000);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v1+v2;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855" name="Google Shape;855;p34"/>
          <p:cNvCxnSpPr/>
          <p:nvPr/>
        </p:nvCxnSpPr>
        <p:spPr>
          <a:xfrm rot="10800000">
            <a:off x="6477000" y="2743200"/>
            <a:ext cx="4572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56" name="Google Shape;856;p34"/>
          <p:cNvSpPr/>
          <p:nvPr/>
        </p:nvSpPr>
        <p:spPr>
          <a:xfrm>
            <a:off x="6983413" y="2584450"/>
            <a:ext cx="654025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%rsp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857" name="Google Shape;857;p34"/>
          <p:cNvSpPr/>
          <p:nvPr/>
        </p:nvSpPr>
        <p:spPr>
          <a:xfrm>
            <a:off x="5181600" y="987000"/>
            <a:ext cx="23016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 Stack Structure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8" name="Google Shape;858;p34"/>
          <p:cNvSpPr/>
          <p:nvPr/>
        </p:nvSpPr>
        <p:spPr>
          <a:xfrm>
            <a:off x="5181600" y="1600200"/>
            <a:ext cx="1295400" cy="9144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. .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9" name="Google Shape;859;p34"/>
          <p:cNvSpPr/>
          <p:nvPr/>
        </p:nvSpPr>
        <p:spPr>
          <a:xfrm>
            <a:off x="5181600" y="2514600"/>
            <a:ext cx="1295400" cy="3810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Rtn address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0" name="Google Shape;860;p34"/>
          <p:cNvSpPr/>
          <p:nvPr/>
        </p:nvSpPr>
        <p:spPr>
          <a:xfrm>
            <a:off x="5181600" y="5715000"/>
            <a:ext cx="1295400" cy="3810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15213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861" name="Google Shape;861;p34"/>
          <p:cNvSpPr/>
          <p:nvPr/>
        </p:nvSpPr>
        <p:spPr>
          <a:xfrm>
            <a:off x="5181600" y="6096000"/>
            <a:ext cx="1295400" cy="3810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Unused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62" name="Google Shape;862;p34"/>
          <p:cNvCxnSpPr/>
          <p:nvPr/>
        </p:nvCxnSpPr>
        <p:spPr>
          <a:xfrm rot="10800000">
            <a:off x="6503987" y="6330950"/>
            <a:ext cx="4572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63" name="Google Shape;863;p34"/>
          <p:cNvSpPr/>
          <p:nvPr/>
        </p:nvSpPr>
        <p:spPr>
          <a:xfrm>
            <a:off x="7010400" y="6102350"/>
            <a:ext cx="654025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%rsp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864" name="Google Shape;864;p34"/>
          <p:cNvSpPr/>
          <p:nvPr/>
        </p:nvSpPr>
        <p:spPr>
          <a:xfrm>
            <a:off x="5081725" y="3658963"/>
            <a:ext cx="26778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Resulting Stack Structure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5" name="Google Shape;865;p34"/>
          <p:cNvSpPr/>
          <p:nvPr/>
        </p:nvSpPr>
        <p:spPr>
          <a:xfrm>
            <a:off x="5181600" y="4419600"/>
            <a:ext cx="1295400" cy="9144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. .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6" name="Google Shape;866;p34"/>
          <p:cNvSpPr/>
          <p:nvPr/>
        </p:nvSpPr>
        <p:spPr>
          <a:xfrm>
            <a:off x="5181600" y="5334000"/>
            <a:ext cx="1295400" cy="3810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Rtn address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67" name="Google Shape;867;p34"/>
          <p:cNvCxnSpPr/>
          <p:nvPr/>
        </p:nvCxnSpPr>
        <p:spPr>
          <a:xfrm rot="10800000">
            <a:off x="6477000" y="5943600"/>
            <a:ext cx="4572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68" name="Google Shape;868;p34"/>
          <p:cNvSpPr/>
          <p:nvPr/>
        </p:nvSpPr>
        <p:spPr>
          <a:xfrm>
            <a:off x="6983413" y="5715000"/>
            <a:ext cx="908076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%rsp+8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35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74" name="Google Shape;874;p35"/>
          <p:cNvSpPr/>
          <p:nvPr/>
        </p:nvSpPr>
        <p:spPr>
          <a:xfrm>
            <a:off x="7791727" y="22225"/>
            <a:ext cx="15921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5" name="Google Shape;875;p35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Example: Calling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incr</a:t>
            </a:r>
            <a:r>
              <a:rPr lang="en-US"/>
              <a:t> #2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876" name="Google Shape;876;p35"/>
          <p:cNvSpPr/>
          <p:nvPr/>
        </p:nvSpPr>
        <p:spPr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call_incr: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subq    $16, %rsp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movq    $15213, 8(%rsp)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movl    $3000, %esi</a:t>
            </a:r>
            <a:endParaRPr b="1" i="0" sz="18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leaq    8(%rsp), %rdi</a:t>
            </a:r>
            <a:endParaRPr b="1" i="0" sz="18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call    incr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addq    8(%rsp), %rax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addq    $16, %rsp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7" name="Google Shape;877;p35"/>
          <p:cNvSpPr/>
          <p:nvPr/>
        </p:nvSpPr>
        <p:spPr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call_incr()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v1 = 15213;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long v2 = incr(&amp;v1, 3000);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v1+v2;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8" name="Google Shape;878;p35"/>
          <p:cNvSpPr/>
          <p:nvPr/>
        </p:nvSpPr>
        <p:spPr>
          <a:xfrm>
            <a:off x="5181600" y="2971800"/>
            <a:ext cx="1295400" cy="3810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15213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879" name="Google Shape;879;p35"/>
          <p:cNvSpPr/>
          <p:nvPr/>
        </p:nvSpPr>
        <p:spPr>
          <a:xfrm>
            <a:off x="5181600" y="3352800"/>
            <a:ext cx="1295400" cy="3810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Unused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80" name="Google Shape;880;p35"/>
          <p:cNvCxnSpPr/>
          <p:nvPr/>
        </p:nvCxnSpPr>
        <p:spPr>
          <a:xfrm rot="10800000">
            <a:off x="6503987" y="3587750"/>
            <a:ext cx="4572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81" name="Google Shape;881;p35"/>
          <p:cNvSpPr/>
          <p:nvPr/>
        </p:nvSpPr>
        <p:spPr>
          <a:xfrm>
            <a:off x="7010400" y="3359150"/>
            <a:ext cx="654025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%rsp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882" name="Google Shape;882;p35"/>
          <p:cNvSpPr/>
          <p:nvPr/>
        </p:nvSpPr>
        <p:spPr>
          <a:xfrm>
            <a:off x="5943600" y="1143000"/>
            <a:ext cx="1660661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 Structure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3" name="Google Shape;883;p35"/>
          <p:cNvSpPr/>
          <p:nvPr/>
        </p:nvSpPr>
        <p:spPr>
          <a:xfrm>
            <a:off x="5181600" y="1676400"/>
            <a:ext cx="1295400" cy="9144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. .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4" name="Google Shape;884;p35"/>
          <p:cNvSpPr/>
          <p:nvPr/>
        </p:nvSpPr>
        <p:spPr>
          <a:xfrm>
            <a:off x="5181600" y="2590800"/>
            <a:ext cx="1295400" cy="3810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Rtn address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85" name="Google Shape;885;p35"/>
          <p:cNvCxnSpPr/>
          <p:nvPr/>
        </p:nvCxnSpPr>
        <p:spPr>
          <a:xfrm rot="10800000">
            <a:off x="6477000" y="3200400"/>
            <a:ext cx="4572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86" name="Google Shape;886;p35"/>
          <p:cNvSpPr/>
          <p:nvPr/>
        </p:nvSpPr>
        <p:spPr>
          <a:xfrm>
            <a:off x="6983413" y="2971800"/>
            <a:ext cx="908076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%rsp+8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graphicFrame>
        <p:nvGraphicFramePr>
          <p:cNvPr id="887" name="Google Shape;887;p35"/>
          <p:cNvGraphicFramePr/>
          <p:nvPr/>
        </p:nvGraphicFramePr>
        <p:xfrm>
          <a:off x="5257800" y="4114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{0A5327C7-BDD0-4DBB-9080-D99B317D7423}</a:tableStyleId>
              </a:tblPr>
              <a:tblGrid>
                <a:gridCol w="1219200"/>
                <a:gridCol w="2133600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Use(s)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%rdi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&amp;v1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%rsi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3000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36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93" name="Google Shape;893;p36"/>
          <p:cNvSpPr/>
          <p:nvPr/>
        </p:nvSpPr>
        <p:spPr>
          <a:xfrm>
            <a:off x="7791727" y="22225"/>
            <a:ext cx="15921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94" name="Google Shape;894;p36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Example: Calling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incr</a:t>
            </a:r>
            <a:r>
              <a:rPr lang="en-US"/>
              <a:t> #3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895" name="Google Shape;895;p36"/>
          <p:cNvSpPr/>
          <p:nvPr/>
        </p:nvSpPr>
        <p:spPr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call_incr: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subq    $16, %rsp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movq    $15213, 8(%rsp)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movl    $3000, %esi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leaq    8(%rsp), %rdi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call    incr</a:t>
            </a:r>
            <a:endParaRPr b="1" i="0" sz="18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addq    8(%rsp), %rax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addq    $16, %rsp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6" name="Google Shape;896;p36"/>
          <p:cNvSpPr/>
          <p:nvPr/>
        </p:nvSpPr>
        <p:spPr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call_incr()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v1 = 15213;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long v2 = incr(&amp;v1, 3000);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v1+v2;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7" name="Google Shape;897;p36"/>
          <p:cNvSpPr/>
          <p:nvPr/>
        </p:nvSpPr>
        <p:spPr>
          <a:xfrm>
            <a:off x="5181600" y="2971800"/>
            <a:ext cx="1295400" cy="3810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18213</a:t>
            </a:r>
            <a:endParaRPr b="1" i="0" sz="1800" u="none" cap="none" strike="noStrike">
              <a:solidFill>
                <a:srgbClr val="FF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898" name="Google Shape;898;p36"/>
          <p:cNvSpPr/>
          <p:nvPr/>
        </p:nvSpPr>
        <p:spPr>
          <a:xfrm>
            <a:off x="5181600" y="3352800"/>
            <a:ext cx="1295400" cy="3810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Unused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99" name="Google Shape;899;p36"/>
          <p:cNvCxnSpPr/>
          <p:nvPr/>
        </p:nvCxnSpPr>
        <p:spPr>
          <a:xfrm rot="10800000">
            <a:off x="6503987" y="3587750"/>
            <a:ext cx="4572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00" name="Google Shape;900;p36"/>
          <p:cNvSpPr/>
          <p:nvPr/>
        </p:nvSpPr>
        <p:spPr>
          <a:xfrm>
            <a:off x="7010400" y="3359150"/>
            <a:ext cx="654025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%rsp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901" name="Google Shape;901;p36"/>
          <p:cNvSpPr/>
          <p:nvPr/>
        </p:nvSpPr>
        <p:spPr>
          <a:xfrm>
            <a:off x="5181600" y="1063075"/>
            <a:ext cx="16608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 Structure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2" name="Google Shape;902;p36"/>
          <p:cNvSpPr/>
          <p:nvPr/>
        </p:nvSpPr>
        <p:spPr>
          <a:xfrm>
            <a:off x="5181600" y="1676400"/>
            <a:ext cx="1295400" cy="9144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. .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3" name="Google Shape;903;p36"/>
          <p:cNvSpPr/>
          <p:nvPr/>
        </p:nvSpPr>
        <p:spPr>
          <a:xfrm>
            <a:off x="5181600" y="2590800"/>
            <a:ext cx="1295400" cy="3810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Rtn address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04" name="Google Shape;904;p36"/>
          <p:cNvCxnSpPr/>
          <p:nvPr/>
        </p:nvCxnSpPr>
        <p:spPr>
          <a:xfrm rot="10800000">
            <a:off x="6477000" y="3200400"/>
            <a:ext cx="4572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05" name="Google Shape;905;p36"/>
          <p:cNvSpPr/>
          <p:nvPr/>
        </p:nvSpPr>
        <p:spPr>
          <a:xfrm>
            <a:off x="6983413" y="2971800"/>
            <a:ext cx="908076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%rsp+8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graphicFrame>
        <p:nvGraphicFramePr>
          <p:cNvPr id="906" name="Google Shape;906;p36"/>
          <p:cNvGraphicFramePr/>
          <p:nvPr/>
        </p:nvGraphicFramePr>
        <p:xfrm>
          <a:off x="5257800" y="4114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{0A5327C7-BDD0-4DBB-9080-D99B317D7423}</a:tableStyleId>
              </a:tblPr>
              <a:tblGrid>
                <a:gridCol w="1219200"/>
                <a:gridCol w="2133600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Use(s)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%rdi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&amp;v1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%rsi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3000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37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12" name="Google Shape;912;p37"/>
          <p:cNvSpPr/>
          <p:nvPr/>
        </p:nvSpPr>
        <p:spPr>
          <a:xfrm>
            <a:off x="7791727" y="22225"/>
            <a:ext cx="15921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13" name="Google Shape;913;p37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Example: Calling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incr</a:t>
            </a:r>
            <a:r>
              <a:rPr lang="en-US"/>
              <a:t> #4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914" name="Google Shape;914;p37"/>
          <p:cNvSpPr/>
          <p:nvPr/>
        </p:nvSpPr>
        <p:spPr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call_incr: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subq    $16, %rsp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movq    $15213, 8(%rsp)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movl    $3000, %esi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leaq    8(%rsp), %rdi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call    incr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addq    8(%rsp), %rax</a:t>
            </a:r>
            <a:endParaRPr b="1" i="0" sz="18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addq    $16, %rsp</a:t>
            </a:r>
            <a:endParaRPr b="1" i="0" sz="18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ret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15" name="Google Shape;915;p37"/>
          <p:cNvSpPr/>
          <p:nvPr/>
        </p:nvSpPr>
        <p:spPr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call_incr()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v1 = 15213;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v2 = incr(&amp;v1, 3000);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v1+v2;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16" name="Google Shape;916;p37"/>
          <p:cNvSpPr/>
          <p:nvPr/>
        </p:nvSpPr>
        <p:spPr>
          <a:xfrm>
            <a:off x="5181600" y="2590800"/>
            <a:ext cx="1295400" cy="3810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18213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917" name="Google Shape;917;p37"/>
          <p:cNvSpPr/>
          <p:nvPr/>
        </p:nvSpPr>
        <p:spPr>
          <a:xfrm>
            <a:off x="5181600" y="2971800"/>
            <a:ext cx="1295400" cy="3810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Unused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18" name="Google Shape;918;p37"/>
          <p:cNvCxnSpPr/>
          <p:nvPr/>
        </p:nvCxnSpPr>
        <p:spPr>
          <a:xfrm rot="10800000">
            <a:off x="6503987" y="3206750"/>
            <a:ext cx="4572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19" name="Google Shape;919;p37"/>
          <p:cNvSpPr/>
          <p:nvPr/>
        </p:nvSpPr>
        <p:spPr>
          <a:xfrm>
            <a:off x="7010400" y="2978150"/>
            <a:ext cx="654025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%rsp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920" name="Google Shape;920;p37"/>
          <p:cNvSpPr/>
          <p:nvPr/>
        </p:nvSpPr>
        <p:spPr>
          <a:xfrm>
            <a:off x="5181600" y="910800"/>
            <a:ext cx="16608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 Structure</a:t>
            </a:r>
            <a:endParaRPr b="1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1" name="Google Shape;921;p37"/>
          <p:cNvSpPr/>
          <p:nvPr/>
        </p:nvSpPr>
        <p:spPr>
          <a:xfrm>
            <a:off x="5181600" y="1295400"/>
            <a:ext cx="1295400" cy="9144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. .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2" name="Google Shape;922;p37"/>
          <p:cNvSpPr/>
          <p:nvPr/>
        </p:nvSpPr>
        <p:spPr>
          <a:xfrm>
            <a:off x="5181600" y="2209800"/>
            <a:ext cx="1295400" cy="3810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Rtn address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23" name="Google Shape;923;p37"/>
          <p:cNvCxnSpPr/>
          <p:nvPr/>
        </p:nvCxnSpPr>
        <p:spPr>
          <a:xfrm rot="10800000">
            <a:off x="6477000" y="2819400"/>
            <a:ext cx="4572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24" name="Google Shape;924;p37"/>
          <p:cNvSpPr/>
          <p:nvPr/>
        </p:nvSpPr>
        <p:spPr>
          <a:xfrm>
            <a:off x="6983413" y="2590800"/>
            <a:ext cx="908076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%rsp+8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graphicFrame>
        <p:nvGraphicFramePr>
          <p:cNvPr id="925" name="Google Shape;925;p37"/>
          <p:cNvGraphicFramePr/>
          <p:nvPr/>
        </p:nvGraphicFramePr>
        <p:xfrm>
          <a:off x="5257800" y="3733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{0A5327C7-BDD0-4DBB-9080-D99B317D7423}</a:tableStyleId>
              </a:tblPr>
              <a:tblGrid>
                <a:gridCol w="1219200"/>
                <a:gridCol w="2133600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Use(s)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%rax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 value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926" name="Google Shape;926;p37"/>
          <p:cNvCxnSpPr/>
          <p:nvPr/>
        </p:nvCxnSpPr>
        <p:spPr>
          <a:xfrm rot="10800000">
            <a:off x="6477000" y="6324600"/>
            <a:ext cx="4572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27" name="Google Shape;927;p37"/>
          <p:cNvSpPr/>
          <p:nvPr/>
        </p:nvSpPr>
        <p:spPr>
          <a:xfrm>
            <a:off x="6983413" y="6096000"/>
            <a:ext cx="654025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%rsp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928" name="Google Shape;928;p37"/>
          <p:cNvSpPr/>
          <p:nvPr/>
        </p:nvSpPr>
        <p:spPr>
          <a:xfrm>
            <a:off x="5181600" y="4797000"/>
            <a:ext cx="26238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Updated Stack Structure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9" name="Google Shape;929;p37"/>
          <p:cNvSpPr/>
          <p:nvPr/>
        </p:nvSpPr>
        <p:spPr>
          <a:xfrm>
            <a:off x="5181600" y="5181600"/>
            <a:ext cx="1295400" cy="9144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. .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0" name="Google Shape;930;p37"/>
          <p:cNvSpPr/>
          <p:nvPr/>
        </p:nvSpPr>
        <p:spPr>
          <a:xfrm>
            <a:off x="5181600" y="6096000"/>
            <a:ext cx="1295400" cy="3810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Rtn address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38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36" name="Google Shape;936;p38"/>
          <p:cNvSpPr/>
          <p:nvPr/>
        </p:nvSpPr>
        <p:spPr>
          <a:xfrm>
            <a:off x="7807825" y="22225"/>
            <a:ext cx="15759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37" name="Google Shape;937;p38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Example: Calling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incr</a:t>
            </a:r>
            <a:r>
              <a:rPr lang="en-US"/>
              <a:t> #5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938" name="Google Shape;938;p38"/>
          <p:cNvSpPr/>
          <p:nvPr/>
        </p:nvSpPr>
        <p:spPr>
          <a:xfrm>
            <a:off x="381000" y="3581400"/>
            <a:ext cx="4419600" cy="29718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call_incr: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subq    $16, %rsp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movq    $15213, 8(%rsp)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movl    $3000, %esi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leaq    8(%rsp), %rdi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call    incr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addq    8(%rsp), %rax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addq    $16, %rsp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ret</a:t>
            </a:r>
            <a:endParaRPr b="1" i="0" sz="18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9" name="Google Shape;939;p38"/>
          <p:cNvSpPr/>
          <p:nvPr/>
        </p:nvSpPr>
        <p:spPr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call_incr()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v1 = 15213;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v2 = incr(&amp;v1, 3000);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return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v1+v2;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940" name="Google Shape;940;p38"/>
          <p:cNvGraphicFramePr/>
          <p:nvPr/>
        </p:nvGraphicFramePr>
        <p:xfrm>
          <a:off x="5257800" y="3733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{0A5327C7-BDD0-4DBB-9080-D99B317D7423}</a:tableStyleId>
              </a:tblPr>
              <a:tblGrid>
                <a:gridCol w="1219200"/>
                <a:gridCol w="2133600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Use(s)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%rax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 value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941" name="Google Shape;941;p38"/>
          <p:cNvCxnSpPr/>
          <p:nvPr/>
        </p:nvCxnSpPr>
        <p:spPr>
          <a:xfrm rot="10800000">
            <a:off x="6553200" y="2895600"/>
            <a:ext cx="4572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42" name="Google Shape;942;p38"/>
          <p:cNvSpPr/>
          <p:nvPr/>
        </p:nvSpPr>
        <p:spPr>
          <a:xfrm>
            <a:off x="7059613" y="2667000"/>
            <a:ext cx="654025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%rsp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943" name="Google Shape;943;p38"/>
          <p:cNvSpPr/>
          <p:nvPr/>
        </p:nvSpPr>
        <p:spPr>
          <a:xfrm>
            <a:off x="6019800" y="1219200"/>
            <a:ext cx="2623840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Updated Stack Structure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4" name="Google Shape;944;p38"/>
          <p:cNvSpPr/>
          <p:nvPr/>
        </p:nvSpPr>
        <p:spPr>
          <a:xfrm>
            <a:off x="5257800" y="1752600"/>
            <a:ext cx="1295400" cy="9144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. .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5" name="Google Shape;945;p38"/>
          <p:cNvSpPr/>
          <p:nvPr/>
        </p:nvSpPr>
        <p:spPr>
          <a:xfrm>
            <a:off x="5257800" y="2667000"/>
            <a:ext cx="1295400" cy="3810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Rtn address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46" name="Google Shape;946;p38"/>
          <p:cNvCxnSpPr/>
          <p:nvPr/>
        </p:nvCxnSpPr>
        <p:spPr>
          <a:xfrm rot="10800000">
            <a:off x="6553200" y="5943600"/>
            <a:ext cx="4572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47" name="Google Shape;947;p38"/>
          <p:cNvSpPr/>
          <p:nvPr/>
        </p:nvSpPr>
        <p:spPr>
          <a:xfrm>
            <a:off x="7059613" y="5715000"/>
            <a:ext cx="654025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%rsp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948" name="Google Shape;948;p38"/>
          <p:cNvSpPr/>
          <p:nvPr/>
        </p:nvSpPr>
        <p:spPr>
          <a:xfrm>
            <a:off x="6019800" y="4648200"/>
            <a:ext cx="2211818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Stack Structure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9" name="Google Shape;949;p38"/>
          <p:cNvSpPr/>
          <p:nvPr/>
        </p:nvSpPr>
        <p:spPr>
          <a:xfrm>
            <a:off x="5257800" y="5181600"/>
            <a:ext cx="1295400" cy="9144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. .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39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55" name="Google Shape;955;p39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56" name="Google Shape;956;p39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Register Saving Conventions</a:t>
            </a:r>
            <a:endParaRPr/>
          </a:p>
        </p:txBody>
      </p:sp>
      <p:sp>
        <p:nvSpPr>
          <p:cNvPr id="957" name="Google Shape;957;p39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When procedure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yoo</a:t>
            </a:r>
            <a:r>
              <a:rPr lang="en-US"/>
              <a:t> calls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who</a:t>
            </a:r>
            <a:r>
              <a:rPr lang="en-US"/>
              <a:t>: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yoo</a:t>
            </a:r>
            <a:r>
              <a:rPr lang="en-US"/>
              <a:t> is the </a:t>
            </a:r>
            <a:r>
              <a:rPr b="1" i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caller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who</a:t>
            </a:r>
            <a:r>
              <a:rPr lang="en-US"/>
              <a:t> is the </a:t>
            </a:r>
            <a:r>
              <a:rPr b="1" i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callee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Can register be used for temporary storage?</a:t>
            </a:r>
            <a:endParaRPr/>
          </a:p>
          <a:p>
            <a:pPr indent="-16256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16256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16256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16256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16256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Contents of register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%rdx</a:t>
            </a:r>
            <a:r>
              <a:rPr lang="en-US"/>
              <a:t> overwritten by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who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This could be trouble ➙ something should be done!</a:t>
            </a:r>
            <a:endParaRPr sz="1800"/>
          </a:p>
          <a:p>
            <a:pPr indent="-203200" lvl="2" marL="838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Need some coordination</a:t>
            </a:r>
            <a:endParaRPr/>
          </a:p>
        </p:txBody>
      </p:sp>
      <p:sp>
        <p:nvSpPr>
          <p:cNvPr id="958" name="Google Shape;958;p39"/>
          <p:cNvSpPr/>
          <p:nvPr/>
        </p:nvSpPr>
        <p:spPr>
          <a:xfrm>
            <a:off x="760413" y="3200400"/>
            <a:ext cx="3797300" cy="1976438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yoo: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• • •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movq $15213, </a:t>
            </a:r>
            <a:r>
              <a:rPr b="1" i="0" lang="en-US" sz="18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%rdx</a:t>
            </a:r>
            <a:endParaRPr b="1" i="0" sz="2400" u="none" cap="none" strike="noStrike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who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addq </a:t>
            </a:r>
            <a:r>
              <a:rPr b="1" i="0" lang="en-US" sz="18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%rdx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%rax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• • •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9" name="Google Shape;959;p39"/>
          <p:cNvSpPr/>
          <p:nvPr/>
        </p:nvSpPr>
        <p:spPr>
          <a:xfrm>
            <a:off x="4751388" y="3200400"/>
            <a:ext cx="3797300" cy="19812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who: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• • •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subq $18213, </a:t>
            </a:r>
            <a:r>
              <a:rPr b="1" i="0" lang="en-US" sz="18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%rdx</a:t>
            </a:r>
            <a:endParaRPr b="1" i="0" sz="2400" u="none" cap="none" strike="noStrike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• • •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6" name="Google Shape;206;p4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7" name="Google Shape;207;p4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x86-64 Stack</a:t>
            </a:r>
            <a:endParaRPr/>
          </a:p>
        </p:txBody>
      </p:sp>
      <p:sp>
        <p:nvSpPr>
          <p:cNvPr id="208" name="Google Shape;208;p4"/>
          <p:cNvSpPr txBox="1"/>
          <p:nvPr>
            <p:ph idx="1" type="body"/>
          </p:nvPr>
        </p:nvSpPr>
        <p:spPr>
          <a:xfrm>
            <a:off x="381000" y="1397000"/>
            <a:ext cx="44577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Region of memory managed with stack discipline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Grows toward lower addresses</a:t>
            </a:r>
            <a:endParaRPr/>
          </a:p>
          <a:p>
            <a:pPr indent="-16256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Register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%rsp</a:t>
            </a:r>
            <a:r>
              <a:rPr lang="en-US"/>
              <a:t> contains </a:t>
            </a:r>
            <a:br>
              <a:rPr lang="en-US"/>
            </a:br>
            <a:r>
              <a:rPr lang="en-US"/>
              <a:t>lowest  stack address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address of “top” element</a:t>
            </a:r>
            <a:endParaRPr/>
          </a:p>
        </p:txBody>
      </p:sp>
      <p:grpSp>
        <p:nvGrpSpPr>
          <p:cNvPr id="209" name="Google Shape;209;p4"/>
          <p:cNvGrpSpPr/>
          <p:nvPr/>
        </p:nvGrpSpPr>
        <p:grpSpPr>
          <a:xfrm>
            <a:off x="2463800" y="1066800"/>
            <a:ext cx="6559550" cy="5013325"/>
            <a:chOff x="0" y="0"/>
            <a:chExt cx="4131" cy="3158"/>
          </a:xfrm>
        </p:grpSpPr>
        <p:cxnSp>
          <p:nvCxnSpPr>
            <p:cNvPr id="210" name="Google Shape;210;p4"/>
            <p:cNvCxnSpPr/>
            <p:nvPr/>
          </p:nvCxnSpPr>
          <p:spPr>
            <a:xfrm>
              <a:off x="1679" y="2496"/>
              <a:ext cx="320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11" name="Google Shape;211;p4"/>
            <p:cNvSpPr/>
            <p:nvPr/>
          </p:nvSpPr>
          <p:spPr>
            <a:xfrm>
              <a:off x="0" y="2350"/>
              <a:ext cx="1659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262699"/>
                  </a:solidFill>
                  <a:latin typeface="Calibri"/>
                  <a:ea typeface="Calibri"/>
                  <a:cs typeface="Calibri"/>
                  <a:sym typeface="Calibri"/>
                </a:rPr>
                <a:t>Stack Pointer: </a:t>
              </a:r>
              <a:r>
                <a:rPr b="1" i="0" lang="en-US" sz="24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%rsp</a:t>
              </a:r>
              <a:endParaRPr b="1" i="0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212" name="Google Shape;212;p4"/>
            <p:cNvSpPr/>
            <p:nvPr/>
          </p:nvSpPr>
          <p:spPr>
            <a:xfrm>
              <a:off x="2073" y="576"/>
              <a:ext cx="822" cy="2016"/>
            </a:xfrm>
            <a:prstGeom prst="rect">
              <a:avLst/>
            </a:prstGeom>
            <a:solidFill>
              <a:srgbClr val="D6D6F4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ctr" dir="2700000" dist="76199">
                <a:schemeClr val="lt2">
                  <a:alpha val="74509"/>
                </a:scheme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cxnSp>
          <p:nvCxnSpPr>
            <p:cNvPr id="213" name="Google Shape;213;p4"/>
            <p:cNvCxnSpPr/>
            <p:nvPr/>
          </p:nvCxnSpPr>
          <p:spPr>
            <a:xfrm>
              <a:off x="3418" y="1824"/>
              <a:ext cx="0" cy="864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14" name="Google Shape;214;p4"/>
            <p:cNvSpPr/>
            <p:nvPr/>
          </p:nvSpPr>
          <p:spPr>
            <a:xfrm>
              <a:off x="3477" y="1918"/>
              <a:ext cx="512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 Grows</a:t>
              </a:r>
              <a:endParaRPr b="0" i="0" sz="4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Down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5" name="Google Shape;215;p4"/>
            <p:cNvCxnSpPr/>
            <p:nvPr/>
          </p:nvCxnSpPr>
          <p:spPr>
            <a:xfrm rot="10800000">
              <a:off x="3418" y="432"/>
              <a:ext cx="0" cy="912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16" name="Google Shape;216;p4"/>
            <p:cNvSpPr/>
            <p:nvPr/>
          </p:nvSpPr>
          <p:spPr>
            <a:xfrm>
              <a:off x="3480" y="690"/>
              <a:ext cx="651" cy="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38100" lIns="38100" spcFirstLastPara="1" rIns="38100" wrap="square" tIns="381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Increasing</a:t>
              </a:r>
              <a:endParaRPr b="0" i="0" sz="4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Addresses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1994" y="2878"/>
              <a:ext cx="981" cy="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262699"/>
                  </a:solidFill>
                  <a:latin typeface="Calibri"/>
                  <a:ea typeface="Calibri"/>
                  <a:cs typeface="Calibri"/>
                  <a:sym typeface="Calibri"/>
                </a:rPr>
                <a:t>Stack “Top”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8" name="Google Shape;218;p4"/>
            <p:cNvCxnSpPr/>
            <p:nvPr/>
          </p:nvCxnSpPr>
          <p:spPr>
            <a:xfrm>
              <a:off x="2072" y="2400"/>
              <a:ext cx="816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19" name="Google Shape;219;p4"/>
            <p:cNvSpPr/>
            <p:nvPr/>
          </p:nvSpPr>
          <p:spPr>
            <a:xfrm>
              <a:off x="1842" y="0"/>
              <a:ext cx="1285" cy="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262699"/>
                  </a:solidFill>
                  <a:latin typeface="Calibri"/>
                  <a:ea typeface="Calibri"/>
                  <a:cs typeface="Calibri"/>
                  <a:sym typeface="Calibri"/>
                </a:rPr>
                <a:t>Stack “Bottom”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2288" y="288"/>
              <a:ext cx="384" cy="240"/>
            </a:xfrm>
            <a:custGeom>
              <a:rect b="b" l="l" r="r" t="t"/>
              <a:pathLst>
                <a:path extrusionOk="0" h="21600" w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>
              <a:noFill/>
            </a:ln>
            <a:effectLst>
              <a:outerShdw rotWithShape="0" algn="ctr" dir="2700000" dist="76199">
                <a:schemeClr val="lt2">
                  <a:alpha val="74509"/>
                </a:scheme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1" name="Google Shape;221;p4"/>
            <p:cNvSpPr/>
            <p:nvPr/>
          </p:nvSpPr>
          <p:spPr>
            <a:xfrm flipH="1" rot="10800000">
              <a:off x="2288" y="2640"/>
              <a:ext cx="384" cy="240"/>
            </a:xfrm>
            <a:custGeom>
              <a:rect b="b" l="l" r="r" t="t"/>
              <a:pathLst>
                <a:path extrusionOk="0" h="21600" w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>
              <a:noFill/>
            </a:ln>
            <a:effectLst>
              <a:outerShdw rotWithShape="0" algn="ctr" dir="2700000" dist="76199">
                <a:schemeClr val="lt2">
                  <a:alpha val="74509"/>
                </a:scheme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40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65" name="Google Shape;965;p40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66" name="Google Shape;966;p40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Register Saving Conventions</a:t>
            </a:r>
            <a:endParaRPr/>
          </a:p>
        </p:txBody>
      </p:sp>
      <p:sp>
        <p:nvSpPr>
          <p:cNvPr id="967" name="Google Shape;967;p40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When procedure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yoo</a:t>
            </a:r>
            <a:r>
              <a:rPr lang="en-US"/>
              <a:t> calls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who</a:t>
            </a:r>
            <a:r>
              <a:rPr lang="en-US"/>
              <a:t>: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yoo</a:t>
            </a:r>
            <a:r>
              <a:rPr lang="en-US"/>
              <a:t> is the </a:t>
            </a:r>
            <a:r>
              <a:rPr b="1" i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caller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who</a:t>
            </a:r>
            <a:r>
              <a:rPr lang="en-US"/>
              <a:t> is the </a:t>
            </a:r>
            <a:r>
              <a:rPr b="1" i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callee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Can register be used for temporary storage?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Conventions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i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“Caller Saved”</a:t>
            </a:r>
            <a:endParaRPr b="1" i="1">
              <a:solidFill>
                <a:srgbClr val="98000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2" marL="838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Caller saves temporary values in its frame before the call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i="1" lang="en-US">
                <a:solidFill>
                  <a:srgbClr val="980002"/>
                </a:solidFill>
                <a:latin typeface="Calibri"/>
                <a:ea typeface="Calibri"/>
                <a:cs typeface="Calibri"/>
                <a:sym typeface="Calibri"/>
              </a:rPr>
              <a:t>“Callee Saved”</a:t>
            </a:r>
            <a:endParaRPr b="1" i="1">
              <a:solidFill>
                <a:srgbClr val="98000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2" marL="838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Callee saves temporary values in its frame before using</a:t>
            </a:r>
            <a:endParaRPr/>
          </a:p>
          <a:p>
            <a:pPr indent="-203200" lvl="2" marL="838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Callee restores them before returning to caller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4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73" name="Google Shape;973;p41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74" name="Google Shape;974;p41"/>
          <p:cNvSpPr txBox="1"/>
          <p:nvPr>
            <p:ph type="title"/>
          </p:nvPr>
        </p:nvSpPr>
        <p:spPr>
          <a:xfrm>
            <a:off x="381000" y="254000"/>
            <a:ext cx="6477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x86-64 Linux Register Usage #1</a:t>
            </a:r>
            <a:endParaRPr/>
          </a:p>
        </p:txBody>
      </p:sp>
      <p:sp>
        <p:nvSpPr>
          <p:cNvPr id="975" name="Google Shape;975;p41"/>
          <p:cNvSpPr txBox="1"/>
          <p:nvPr>
            <p:ph idx="1" type="body"/>
          </p:nvPr>
        </p:nvSpPr>
        <p:spPr>
          <a:xfrm>
            <a:off x="381000" y="1397000"/>
            <a:ext cx="4064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%rax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Return value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Also caller-saved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Can be modified by procedure</a:t>
            </a:r>
            <a:endParaRPr/>
          </a:p>
          <a:p>
            <a:pPr indent="-254000" lvl="0" marL="2921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%rdi</a:t>
            </a:r>
            <a:r>
              <a:rPr b="0" lang="en-US"/>
              <a:t>, ...,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%r9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Arguments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Also caller-saved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Can be modified by procedure</a:t>
            </a:r>
            <a:endParaRPr/>
          </a:p>
          <a:p>
            <a:pPr indent="-254000" lvl="0" marL="2921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%r10</a:t>
            </a:r>
            <a:r>
              <a:rPr b="0" lang="en-US"/>
              <a:t>,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%r11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Caller-saved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Can be modified by procedure</a:t>
            </a:r>
            <a:endParaRPr/>
          </a:p>
          <a:p>
            <a:pPr indent="-952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952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952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sp>
        <p:nvSpPr>
          <p:cNvPr id="976" name="Google Shape;976;p41"/>
          <p:cNvSpPr/>
          <p:nvPr/>
        </p:nvSpPr>
        <p:spPr>
          <a:xfrm>
            <a:off x="6324600" y="1600200"/>
            <a:ext cx="2540000" cy="381000"/>
          </a:xfrm>
          <a:prstGeom prst="rect">
            <a:avLst/>
          </a:prstGeom>
          <a:solidFill>
            <a:srgbClr val="FFB7B7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%rax</a:t>
            </a:r>
            <a:endParaRPr b="1" i="0" sz="2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977" name="Google Shape;977;p41"/>
          <p:cNvSpPr/>
          <p:nvPr/>
        </p:nvSpPr>
        <p:spPr>
          <a:xfrm>
            <a:off x="6324600" y="2971800"/>
            <a:ext cx="2540000" cy="381000"/>
          </a:xfrm>
          <a:prstGeom prst="rect">
            <a:avLst/>
          </a:prstGeom>
          <a:solidFill>
            <a:srgbClr val="D0D0E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%rdx</a:t>
            </a:r>
            <a:endParaRPr b="1" i="0" sz="2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978" name="Google Shape;978;p41"/>
          <p:cNvSpPr/>
          <p:nvPr/>
        </p:nvSpPr>
        <p:spPr>
          <a:xfrm>
            <a:off x="6324600" y="3429000"/>
            <a:ext cx="2540000" cy="381000"/>
          </a:xfrm>
          <a:prstGeom prst="rect">
            <a:avLst/>
          </a:prstGeom>
          <a:solidFill>
            <a:srgbClr val="D0D0E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%rcx</a:t>
            </a:r>
            <a:endParaRPr b="1" i="0" sz="2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979" name="Google Shape;979;p41"/>
          <p:cNvSpPr/>
          <p:nvPr/>
        </p:nvSpPr>
        <p:spPr>
          <a:xfrm>
            <a:off x="5867400" y="2057400"/>
            <a:ext cx="304800" cy="2667000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80" name="Google Shape;980;p41"/>
          <p:cNvSpPr/>
          <p:nvPr/>
        </p:nvSpPr>
        <p:spPr>
          <a:xfrm>
            <a:off x="4522513" y="1600200"/>
            <a:ext cx="1273598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value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1" name="Google Shape;981;p41"/>
          <p:cNvSpPr/>
          <p:nvPr/>
        </p:nvSpPr>
        <p:spPr>
          <a:xfrm>
            <a:off x="6324600" y="3886200"/>
            <a:ext cx="2540000" cy="381000"/>
          </a:xfrm>
          <a:prstGeom prst="rect">
            <a:avLst/>
          </a:prstGeom>
          <a:solidFill>
            <a:srgbClr val="D0D0E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%r8</a:t>
            </a:r>
            <a:endParaRPr b="1" i="0" sz="2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982" name="Google Shape;982;p41"/>
          <p:cNvSpPr/>
          <p:nvPr/>
        </p:nvSpPr>
        <p:spPr>
          <a:xfrm>
            <a:off x="6324600" y="4343400"/>
            <a:ext cx="2540000" cy="381000"/>
          </a:xfrm>
          <a:prstGeom prst="rect">
            <a:avLst/>
          </a:prstGeom>
          <a:solidFill>
            <a:srgbClr val="D0D0E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%r9</a:t>
            </a:r>
            <a:endParaRPr b="1" i="0" sz="2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983" name="Google Shape;983;p41"/>
          <p:cNvSpPr/>
          <p:nvPr/>
        </p:nvSpPr>
        <p:spPr>
          <a:xfrm>
            <a:off x="6324600" y="4800600"/>
            <a:ext cx="2540000" cy="381000"/>
          </a:xfrm>
          <a:prstGeom prst="rect">
            <a:avLst/>
          </a:prstGeom>
          <a:solidFill>
            <a:srgbClr val="F6F5BD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%r10</a:t>
            </a:r>
            <a:endParaRPr b="1" i="0" sz="2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984" name="Google Shape;984;p41"/>
          <p:cNvSpPr/>
          <p:nvPr/>
        </p:nvSpPr>
        <p:spPr>
          <a:xfrm>
            <a:off x="6324600" y="5257800"/>
            <a:ext cx="2540000" cy="381000"/>
          </a:xfrm>
          <a:prstGeom prst="rect">
            <a:avLst/>
          </a:prstGeom>
          <a:solidFill>
            <a:srgbClr val="F6F5BD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%r11</a:t>
            </a:r>
            <a:endParaRPr b="1" i="0" sz="2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985" name="Google Shape;985;p41"/>
          <p:cNvSpPr/>
          <p:nvPr/>
        </p:nvSpPr>
        <p:spPr>
          <a:xfrm>
            <a:off x="6324600" y="2057400"/>
            <a:ext cx="2540000" cy="381000"/>
          </a:xfrm>
          <a:prstGeom prst="rect">
            <a:avLst/>
          </a:prstGeom>
          <a:solidFill>
            <a:srgbClr val="D0D0E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%rdi</a:t>
            </a:r>
            <a:endParaRPr b="1" i="0" sz="2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986" name="Google Shape;986;p41"/>
          <p:cNvSpPr/>
          <p:nvPr/>
        </p:nvSpPr>
        <p:spPr>
          <a:xfrm>
            <a:off x="6324600" y="2514600"/>
            <a:ext cx="2540000" cy="381000"/>
          </a:xfrm>
          <a:prstGeom prst="rect">
            <a:avLst/>
          </a:prstGeom>
          <a:solidFill>
            <a:srgbClr val="D0D0E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%rsi</a:t>
            </a:r>
            <a:endParaRPr b="1" i="0" sz="2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987" name="Google Shape;987;p41"/>
          <p:cNvSpPr/>
          <p:nvPr/>
        </p:nvSpPr>
        <p:spPr>
          <a:xfrm>
            <a:off x="4687071" y="3200400"/>
            <a:ext cx="110904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Arguments</a:t>
            </a:r>
            <a:endParaRPr b="1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8" name="Google Shape;988;p41"/>
          <p:cNvSpPr/>
          <p:nvPr/>
        </p:nvSpPr>
        <p:spPr>
          <a:xfrm>
            <a:off x="4486772" y="5029200"/>
            <a:ext cx="1270468" cy="630942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Caller-saved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temporaries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9" name="Google Shape;989;p41"/>
          <p:cNvSpPr/>
          <p:nvPr/>
        </p:nvSpPr>
        <p:spPr>
          <a:xfrm>
            <a:off x="5867400" y="4800600"/>
            <a:ext cx="304800" cy="838200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42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95" name="Google Shape;995;p42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96" name="Google Shape;996;p42"/>
          <p:cNvSpPr txBox="1"/>
          <p:nvPr>
            <p:ph type="title"/>
          </p:nvPr>
        </p:nvSpPr>
        <p:spPr>
          <a:xfrm>
            <a:off x="381000" y="254000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x86-64 Linux Register Usage #2</a:t>
            </a:r>
            <a:endParaRPr/>
          </a:p>
        </p:txBody>
      </p:sp>
      <p:sp>
        <p:nvSpPr>
          <p:cNvPr id="997" name="Google Shape;997;p42"/>
          <p:cNvSpPr txBox="1"/>
          <p:nvPr>
            <p:ph idx="1" type="body"/>
          </p:nvPr>
        </p:nvSpPr>
        <p:spPr>
          <a:xfrm>
            <a:off x="381000" y="1397000"/>
            <a:ext cx="4064000" cy="4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%rbx</a:t>
            </a:r>
            <a:r>
              <a:rPr lang="en-US"/>
              <a:t>,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%r12</a:t>
            </a:r>
            <a:r>
              <a:rPr lang="en-US"/>
              <a:t>,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%r13</a:t>
            </a:r>
            <a:r>
              <a:rPr lang="en-US"/>
              <a:t>,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%r14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Callee-saved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Callee must save &amp; restore</a:t>
            </a:r>
            <a:endParaRPr/>
          </a:p>
          <a:p>
            <a:pPr indent="-254000" lvl="0" marL="2921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%rbp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Callee-saved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Callee must save &amp; restore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May be used as frame pointer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Can mix &amp; match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%rsp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Special form of callee save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Restored to original value upon exit from procedure</a:t>
            </a:r>
            <a:endParaRPr/>
          </a:p>
        </p:txBody>
      </p:sp>
      <p:sp>
        <p:nvSpPr>
          <p:cNvPr id="998" name="Google Shape;998;p42"/>
          <p:cNvSpPr/>
          <p:nvPr/>
        </p:nvSpPr>
        <p:spPr>
          <a:xfrm>
            <a:off x="6400800" y="1371600"/>
            <a:ext cx="2540000" cy="381000"/>
          </a:xfrm>
          <a:prstGeom prst="rect">
            <a:avLst/>
          </a:prstGeom>
          <a:solidFill>
            <a:srgbClr val="D5F1C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%rbx</a:t>
            </a:r>
            <a:endParaRPr b="1" i="0" sz="2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999" name="Google Shape;999;p42"/>
          <p:cNvSpPr/>
          <p:nvPr/>
        </p:nvSpPr>
        <p:spPr>
          <a:xfrm>
            <a:off x="6400800" y="3657600"/>
            <a:ext cx="2540000" cy="381000"/>
          </a:xfrm>
          <a:prstGeom prst="rect">
            <a:avLst/>
          </a:prstGeom>
          <a:solidFill>
            <a:srgbClr val="F1C7C7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%rsp</a:t>
            </a:r>
            <a:endParaRPr b="1" i="0" sz="2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000" name="Google Shape;1000;p42"/>
          <p:cNvSpPr/>
          <p:nvPr/>
        </p:nvSpPr>
        <p:spPr>
          <a:xfrm>
            <a:off x="5943600" y="1371600"/>
            <a:ext cx="304800" cy="2209800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01" name="Google Shape;1001;p42"/>
          <p:cNvSpPr/>
          <p:nvPr/>
        </p:nvSpPr>
        <p:spPr>
          <a:xfrm>
            <a:off x="5715000" y="3200400"/>
            <a:ext cx="304800" cy="838200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cubicBezTo>
                  <a:pt x="15635" y="21600"/>
                  <a:pt x="10800" y="21139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02" name="Google Shape;1002;p42"/>
          <p:cNvSpPr/>
          <p:nvPr/>
        </p:nvSpPr>
        <p:spPr>
          <a:xfrm>
            <a:off x="4572000" y="1981200"/>
            <a:ext cx="1262062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Callee-saved</a:t>
            </a:r>
            <a:endParaRPr b="1" i="0" sz="42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Temporaries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3" name="Google Shape;1003;p42"/>
          <p:cNvSpPr/>
          <p:nvPr/>
        </p:nvSpPr>
        <p:spPr>
          <a:xfrm>
            <a:off x="4933950" y="3429000"/>
            <a:ext cx="755650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4" name="Google Shape;1004;p42"/>
          <p:cNvSpPr/>
          <p:nvPr/>
        </p:nvSpPr>
        <p:spPr>
          <a:xfrm>
            <a:off x="6400800" y="3200400"/>
            <a:ext cx="2540000" cy="381000"/>
          </a:xfrm>
          <a:prstGeom prst="rect">
            <a:avLst/>
          </a:prstGeom>
          <a:solidFill>
            <a:srgbClr val="D0D0E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%rbp</a:t>
            </a:r>
            <a:endParaRPr b="1" i="0" sz="2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005" name="Google Shape;1005;p42"/>
          <p:cNvSpPr/>
          <p:nvPr/>
        </p:nvSpPr>
        <p:spPr>
          <a:xfrm>
            <a:off x="6400800" y="1828800"/>
            <a:ext cx="2540000" cy="381000"/>
          </a:xfrm>
          <a:prstGeom prst="rect">
            <a:avLst/>
          </a:prstGeom>
          <a:solidFill>
            <a:srgbClr val="D5F1C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%r12</a:t>
            </a:r>
            <a:endParaRPr b="1" i="0" sz="2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006" name="Google Shape;1006;p42"/>
          <p:cNvSpPr/>
          <p:nvPr/>
        </p:nvSpPr>
        <p:spPr>
          <a:xfrm>
            <a:off x="6400800" y="2286000"/>
            <a:ext cx="2540000" cy="381000"/>
          </a:xfrm>
          <a:prstGeom prst="rect">
            <a:avLst/>
          </a:prstGeom>
          <a:solidFill>
            <a:srgbClr val="D5F1C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%r13</a:t>
            </a:r>
            <a:endParaRPr b="1" i="0" sz="2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007" name="Google Shape;1007;p42"/>
          <p:cNvSpPr/>
          <p:nvPr/>
        </p:nvSpPr>
        <p:spPr>
          <a:xfrm>
            <a:off x="6400800" y="2743200"/>
            <a:ext cx="2540000" cy="381000"/>
          </a:xfrm>
          <a:prstGeom prst="rect">
            <a:avLst/>
          </a:prstGeom>
          <a:solidFill>
            <a:srgbClr val="D5F1C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%r14</a:t>
            </a:r>
            <a:endParaRPr b="1" i="0" sz="2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43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13" name="Google Shape;1013;p43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14" name="Google Shape;1014;p43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Callee-Saved Example #1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015" name="Google Shape;1015;p43"/>
          <p:cNvSpPr/>
          <p:nvPr/>
        </p:nvSpPr>
        <p:spPr>
          <a:xfrm>
            <a:off x="381000" y="3200400"/>
            <a:ext cx="4419600" cy="35052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call_incr2: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pushq   %rbx</a:t>
            </a:r>
            <a:endParaRPr b="1" i="0" sz="18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subq    $16, %rsp</a:t>
            </a:r>
            <a:endParaRPr b="1" i="0" sz="18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movq    %rdi, %rbx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movq    $15213, 8(%rsp)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movl    $3000, %esi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leaq    8(%rsp), %rdi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call    incr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addq    %rbx, %rax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addq    $16, %rsp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popq    %rbx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16" name="Google Shape;1016;p43"/>
          <p:cNvSpPr/>
          <p:nvPr/>
        </p:nvSpPr>
        <p:spPr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call_incr2(long x)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v1 = 15213;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v2 = incr(&amp;v1, 3000);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x+v2;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7" name="Google Shape;1017;p43"/>
          <p:cNvCxnSpPr/>
          <p:nvPr/>
        </p:nvCxnSpPr>
        <p:spPr>
          <a:xfrm rot="10800000">
            <a:off x="6477000" y="2743200"/>
            <a:ext cx="4572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18" name="Google Shape;1018;p43"/>
          <p:cNvSpPr/>
          <p:nvPr/>
        </p:nvSpPr>
        <p:spPr>
          <a:xfrm>
            <a:off x="6983413" y="2584450"/>
            <a:ext cx="654025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%rsp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019" name="Google Shape;1019;p43"/>
          <p:cNvSpPr/>
          <p:nvPr/>
        </p:nvSpPr>
        <p:spPr>
          <a:xfrm>
            <a:off x="5943600" y="1066800"/>
            <a:ext cx="2301486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 Stack Structure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0" name="Google Shape;1020;p43"/>
          <p:cNvSpPr/>
          <p:nvPr/>
        </p:nvSpPr>
        <p:spPr>
          <a:xfrm>
            <a:off x="5181600" y="1600200"/>
            <a:ext cx="1295400" cy="9144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. .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1" name="Google Shape;1021;p43"/>
          <p:cNvSpPr/>
          <p:nvPr/>
        </p:nvSpPr>
        <p:spPr>
          <a:xfrm>
            <a:off x="5181600" y="2514600"/>
            <a:ext cx="1295400" cy="3810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Rtn address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2" name="Google Shape;1022;p43"/>
          <p:cNvSpPr/>
          <p:nvPr/>
        </p:nvSpPr>
        <p:spPr>
          <a:xfrm>
            <a:off x="5181600" y="5791200"/>
            <a:ext cx="1295400" cy="3810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15213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023" name="Google Shape;1023;p43"/>
          <p:cNvSpPr/>
          <p:nvPr/>
        </p:nvSpPr>
        <p:spPr>
          <a:xfrm>
            <a:off x="5181600" y="6172200"/>
            <a:ext cx="1295400" cy="3810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Unused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4" name="Google Shape;1024;p43"/>
          <p:cNvCxnSpPr/>
          <p:nvPr/>
        </p:nvCxnSpPr>
        <p:spPr>
          <a:xfrm rot="10800000">
            <a:off x="6503987" y="6407150"/>
            <a:ext cx="4572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25" name="Google Shape;1025;p43"/>
          <p:cNvSpPr/>
          <p:nvPr/>
        </p:nvSpPr>
        <p:spPr>
          <a:xfrm>
            <a:off x="7010400" y="6178550"/>
            <a:ext cx="654025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%rsp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026" name="Google Shape;1026;p43"/>
          <p:cNvSpPr/>
          <p:nvPr/>
        </p:nvSpPr>
        <p:spPr>
          <a:xfrm>
            <a:off x="5943600" y="3581400"/>
            <a:ext cx="2677816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Resulting Stack Structure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7" name="Google Shape;1027;p43"/>
          <p:cNvSpPr/>
          <p:nvPr/>
        </p:nvSpPr>
        <p:spPr>
          <a:xfrm>
            <a:off x="5181600" y="4114800"/>
            <a:ext cx="1295400" cy="9144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. .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8" name="Google Shape;1028;p43"/>
          <p:cNvSpPr/>
          <p:nvPr/>
        </p:nvSpPr>
        <p:spPr>
          <a:xfrm>
            <a:off x="5181600" y="5029200"/>
            <a:ext cx="1295400" cy="3810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Rtn address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9" name="Google Shape;1029;p43"/>
          <p:cNvCxnSpPr/>
          <p:nvPr/>
        </p:nvCxnSpPr>
        <p:spPr>
          <a:xfrm rot="10800000">
            <a:off x="6477000" y="6019800"/>
            <a:ext cx="4572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30" name="Google Shape;1030;p43"/>
          <p:cNvSpPr/>
          <p:nvPr/>
        </p:nvSpPr>
        <p:spPr>
          <a:xfrm>
            <a:off x="6983413" y="5791200"/>
            <a:ext cx="908076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%rsp+8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031" name="Google Shape;1031;p43"/>
          <p:cNvSpPr/>
          <p:nvPr/>
        </p:nvSpPr>
        <p:spPr>
          <a:xfrm>
            <a:off x="5181600" y="5410200"/>
            <a:ext cx="1295400" cy="3810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Saved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%rbx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4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37" name="Google Shape;1037;p44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38" name="Google Shape;1038;p44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Callee-Saved Example #2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039" name="Google Shape;1039;p44"/>
          <p:cNvSpPr/>
          <p:nvPr/>
        </p:nvSpPr>
        <p:spPr>
          <a:xfrm>
            <a:off x="381000" y="3200400"/>
            <a:ext cx="4419600" cy="34290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call_incr2: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pushq   %rbx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subq    $16, %rsp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movq    %rdi, %rbx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movq    $15213, 8(%rsp)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movl    $3000, %esi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leaq    8(%rsp), %rdi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call    incr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addq    %rbx, %rax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addq    $16, %rsp</a:t>
            </a:r>
            <a:endParaRPr b="1" i="0" sz="18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popq    %rbx</a:t>
            </a:r>
            <a:endParaRPr b="1" i="0" sz="18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0" name="Google Shape;1040;p44"/>
          <p:cNvSpPr/>
          <p:nvPr/>
        </p:nvSpPr>
        <p:spPr>
          <a:xfrm>
            <a:off x="381000" y="1371600"/>
            <a:ext cx="4343400" cy="16002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call_incr2(long x)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v1 = 15213;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v2 = incr(&amp;v1, 3000);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x+v2;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41" name="Google Shape;1041;p44"/>
          <p:cNvCxnSpPr/>
          <p:nvPr/>
        </p:nvCxnSpPr>
        <p:spPr>
          <a:xfrm rot="10800000">
            <a:off x="6477000" y="5943600"/>
            <a:ext cx="4572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42" name="Google Shape;1042;p44"/>
          <p:cNvSpPr/>
          <p:nvPr/>
        </p:nvSpPr>
        <p:spPr>
          <a:xfrm>
            <a:off x="6983413" y="5784850"/>
            <a:ext cx="654025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%rsp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043" name="Google Shape;1043;p44"/>
          <p:cNvSpPr/>
          <p:nvPr/>
        </p:nvSpPr>
        <p:spPr>
          <a:xfrm>
            <a:off x="5943600" y="4267200"/>
            <a:ext cx="2808561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Pre-return Stack Structure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4" name="Google Shape;1044;p44"/>
          <p:cNvSpPr/>
          <p:nvPr/>
        </p:nvSpPr>
        <p:spPr>
          <a:xfrm>
            <a:off x="5181600" y="4800600"/>
            <a:ext cx="1295400" cy="9144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. .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5" name="Google Shape;1045;p44"/>
          <p:cNvSpPr/>
          <p:nvPr/>
        </p:nvSpPr>
        <p:spPr>
          <a:xfrm>
            <a:off x="5181600" y="5715000"/>
            <a:ext cx="1295400" cy="3810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Rtn address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6" name="Google Shape;1046;p44"/>
          <p:cNvSpPr/>
          <p:nvPr/>
        </p:nvSpPr>
        <p:spPr>
          <a:xfrm>
            <a:off x="5181600" y="3048000"/>
            <a:ext cx="1295400" cy="3810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15213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047" name="Google Shape;1047;p44"/>
          <p:cNvSpPr/>
          <p:nvPr/>
        </p:nvSpPr>
        <p:spPr>
          <a:xfrm>
            <a:off x="5181600" y="3429000"/>
            <a:ext cx="1295400" cy="3810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Unused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8" name="Google Shape;1048;p44"/>
          <p:cNvCxnSpPr/>
          <p:nvPr/>
        </p:nvCxnSpPr>
        <p:spPr>
          <a:xfrm rot="10800000">
            <a:off x="6503987" y="3663950"/>
            <a:ext cx="4572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49" name="Google Shape;1049;p44"/>
          <p:cNvSpPr/>
          <p:nvPr/>
        </p:nvSpPr>
        <p:spPr>
          <a:xfrm>
            <a:off x="7010400" y="3435350"/>
            <a:ext cx="654025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%rsp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050" name="Google Shape;1050;p44"/>
          <p:cNvSpPr/>
          <p:nvPr/>
        </p:nvSpPr>
        <p:spPr>
          <a:xfrm>
            <a:off x="5943600" y="838200"/>
            <a:ext cx="2677816" cy="384721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Resulting Stack Structure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1" name="Google Shape;1051;p44"/>
          <p:cNvSpPr/>
          <p:nvPr/>
        </p:nvSpPr>
        <p:spPr>
          <a:xfrm>
            <a:off x="5181600" y="1371600"/>
            <a:ext cx="1295400" cy="9144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. .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2" name="Google Shape;1052;p44"/>
          <p:cNvSpPr/>
          <p:nvPr/>
        </p:nvSpPr>
        <p:spPr>
          <a:xfrm>
            <a:off x="5181600" y="2286000"/>
            <a:ext cx="1295400" cy="3810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Rtn address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53" name="Google Shape;1053;p44"/>
          <p:cNvCxnSpPr/>
          <p:nvPr/>
        </p:nvCxnSpPr>
        <p:spPr>
          <a:xfrm rot="10800000">
            <a:off x="6477000" y="3276600"/>
            <a:ext cx="4572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54" name="Google Shape;1054;p44"/>
          <p:cNvSpPr/>
          <p:nvPr/>
        </p:nvSpPr>
        <p:spPr>
          <a:xfrm>
            <a:off x="6983413" y="3048000"/>
            <a:ext cx="908076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%rsp+8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055" name="Google Shape;1055;p44"/>
          <p:cNvSpPr/>
          <p:nvPr/>
        </p:nvSpPr>
        <p:spPr>
          <a:xfrm>
            <a:off x="5181600" y="2667000"/>
            <a:ext cx="1295400" cy="3810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Saved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%rbx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45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61" name="Google Shape;1061;p45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62" name="Google Shape;1062;p45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Today</a:t>
            </a:r>
            <a:endParaRPr/>
          </a:p>
        </p:txBody>
      </p:sp>
      <p:sp>
        <p:nvSpPr>
          <p:cNvPr id="1063" name="Google Shape;1063;p45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Procedures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solidFill>
                  <a:srgbClr val="7F7F7F"/>
                </a:solidFill>
              </a:rPr>
              <a:t>Stack Structure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solidFill>
                  <a:srgbClr val="7F7F7F"/>
                </a:solidFill>
              </a:rPr>
              <a:t>Calling Conventions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b="1" lang="en-US">
                <a:solidFill>
                  <a:srgbClr val="7F7F7F"/>
                </a:solidFill>
              </a:rPr>
              <a:t>Passing control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b="1" lang="en-US">
                <a:solidFill>
                  <a:srgbClr val="7F7F7F"/>
                </a:solidFill>
              </a:rPr>
              <a:t>Passing data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b="1" lang="en-US">
                <a:solidFill>
                  <a:srgbClr val="7F7F7F"/>
                </a:solidFill>
              </a:rPr>
              <a:t>Managing local data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solidFill>
                  <a:srgbClr val="000000"/>
                </a:solidFill>
              </a:rPr>
              <a:t>Illustration of Recursion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46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69" name="Google Shape;1069;p46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70" name="Google Shape;1070;p46"/>
          <p:cNvSpPr/>
          <p:nvPr/>
        </p:nvSpPr>
        <p:spPr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Recursive popcount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pcount_r(unsigned long x)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(x == 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(x &amp; 1) 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+ pcount_r(x &gt;&gt; 1);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1" name="Google Shape;1071;p46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Recursive Function</a:t>
            </a:r>
            <a:endParaRPr/>
          </a:p>
        </p:txBody>
      </p:sp>
      <p:sp>
        <p:nvSpPr>
          <p:cNvPr id="1072" name="Google Shape;1072;p46"/>
          <p:cNvSpPr/>
          <p:nvPr/>
        </p:nvSpPr>
        <p:spPr>
          <a:xfrm>
            <a:off x="5486400" y="762000"/>
            <a:ext cx="3447406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pcount_r: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movl    $0, %eax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testq   %rdi, %rdi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je      .L6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pushq   %rbx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movq    %rdi, %rbx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andl    $1, %ebx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shrq    %rdi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call    pcount_r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addq    %rbx, %rax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popq    %rbx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.L6: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rep; ret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47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78" name="Google Shape;1078;p47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79" name="Google Shape;1079;p47"/>
          <p:cNvSpPr/>
          <p:nvPr/>
        </p:nvSpPr>
        <p:spPr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Recursive popcount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pcount_r(unsigned long x)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if (x == 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(x &amp; 1) 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+ pcount_r(x &gt;&gt; 1);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0" name="Google Shape;1080;p47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Recursive Function Terminal Case</a:t>
            </a:r>
            <a:endParaRPr/>
          </a:p>
        </p:txBody>
      </p:sp>
      <p:sp>
        <p:nvSpPr>
          <p:cNvPr id="1081" name="Google Shape;1081;p47"/>
          <p:cNvSpPr/>
          <p:nvPr/>
        </p:nvSpPr>
        <p:spPr>
          <a:xfrm>
            <a:off x="5486400" y="1295400"/>
            <a:ext cx="3447406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pcount_r: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movl    $0, %eax</a:t>
            </a:r>
            <a:endParaRPr b="1" i="0" sz="18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testq   %rdi, %rdi</a:t>
            </a:r>
            <a:endParaRPr b="1" i="0" sz="18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je      .L6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pushq   %rbx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movq    %rdi, %rbx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andl    $1, %ebx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shrq    %rdi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call    pcount_r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addq    %rbx, %rax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popq    %rbx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.L6: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rep; ret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82" name="Google Shape;1082;p47"/>
          <p:cNvGraphicFramePr/>
          <p:nvPr/>
        </p:nvGraphicFramePr>
        <p:xfrm>
          <a:off x="228600" y="4724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{0A5327C7-BDD0-4DBB-9080-D99B317D7423}</a:tableStyleId>
              </a:tblPr>
              <a:tblGrid>
                <a:gridCol w="1151475"/>
                <a:gridCol w="2015075"/>
                <a:gridCol w="2015075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Use(s)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Type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%rdi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</a:t>
                      </a:r>
                      <a:endParaRPr b="1" i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%rax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 value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 value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48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88" name="Google Shape;1088;p48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89" name="Google Shape;1089;p48"/>
          <p:cNvSpPr/>
          <p:nvPr/>
        </p:nvSpPr>
        <p:spPr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Recursive popcount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pcount_r(unsigned long x)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(x == 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(x &amp; 1) 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+ pcount_r(x &gt;&gt; 1);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0" name="Google Shape;1090;p48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Recursive Function Register Save</a:t>
            </a:r>
            <a:endParaRPr/>
          </a:p>
        </p:txBody>
      </p:sp>
      <p:sp>
        <p:nvSpPr>
          <p:cNvPr id="1091" name="Google Shape;1091;p48"/>
          <p:cNvSpPr/>
          <p:nvPr/>
        </p:nvSpPr>
        <p:spPr>
          <a:xfrm>
            <a:off x="5486400" y="990600"/>
            <a:ext cx="3447406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pcount_r: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movl    $0, %eax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testq   %rdi, %rdi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je      .L6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pushq   %rbx</a:t>
            </a:r>
            <a:endParaRPr b="1" i="0" sz="18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movq    %rdi, %rbx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andl    $1, %ebx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shrq    %rdi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call    pcount_r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addq    %rbx, %rax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popq    %rbx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.L6: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rep; ret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92" name="Google Shape;1092;p48"/>
          <p:cNvGraphicFramePr/>
          <p:nvPr/>
        </p:nvGraphicFramePr>
        <p:xfrm>
          <a:off x="228600" y="4724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{0A5327C7-BDD0-4DBB-9080-D99B317D7423}</a:tableStyleId>
              </a:tblPr>
              <a:tblGrid>
                <a:gridCol w="1151475"/>
                <a:gridCol w="2015075"/>
                <a:gridCol w="2015075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Use(s)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Type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%rdi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Argument</a:t>
                      </a:r>
                      <a:endParaRPr b="1" i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1093" name="Google Shape;1093;p48"/>
          <p:cNvCxnSpPr/>
          <p:nvPr/>
        </p:nvCxnSpPr>
        <p:spPr>
          <a:xfrm rot="10800000">
            <a:off x="7086600" y="6553200"/>
            <a:ext cx="4572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94" name="Google Shape;1094;p48"/>
          <p:cNvSpPr/>
          <p:nvPr/>
        </p:nvSpPr>
        <p:spPr>
          <a:xfrm>
            <a:off x="7593013" y="6324600"/>
            <a:ext cx="654025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%rsp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095" name="Google Shape;1095;p48"/>
          <p:cNvSpPr/>
          <p:nvPr/>
        </p:nvSpPr>
        <p:spPr>
          <a:xfrm>
            <a:off x="5791200" y="5029200"/>
            <a:ext cx="1295400" cy="9144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. .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6" name="Google Shape;1096;p48"/>
          <p:cNvSpPr/>
          <p:nvPr/>
        </p:nvSpPr>
        <p:spPr>
          <a:xfrm>
            <a:off x="5791200" y="5943600"/>
            <a:ext cx="1295400" cy="3810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Rtn address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7" name="Google Shape;1097;p48"/>
          <p:cNvSpPr/>
          <p:nvPr/>
        </p:nvSpPr>
        <p:spPr>
          <a:xfrm>
            <a:off x="5791200" y="6324600"/>
            <a:ext cx="1295400" cy="3810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Saved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%rbx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49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03" name="Google Shape;1103;p49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04" name="Google Shape;1104;p49"/>
          <p:cNvSpPr/>
          <p:nvPr/>
        </p:nvSpPr>
        <p:spPr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Recursive popcount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pcount_r(unsigned long x)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(x == 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(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 &amp; 1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+ pcount_r(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 &gt;&gt; 1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5" name="Google Shape;1105;p49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Recursive Function Call Setup</a:t>
            </a:r>
            <a:endParaRPr/>
          </a:p>
        </p:txBody>
      </p:sp>
      <p:sp>
        <p:nvSpPr>
          <p:cNvPr id="1106" name="Google Shape;1106;p49"/>
          <p:cNvSpPr/>
          <p:nvPr/>
        </p:nvSpPr>
        <p:spPr>
          <a:xfrm>
            <a:off x="5486400" y="1295400"/>
            <a:ext cx="3447406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pcount_r: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movl    $0, %eax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testq   %rdi, %rdi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je      .L6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pushq   %rbx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movq    %rdi, %rbx</a:t>
            </a:r>
            <a:endParaRPr b="1" i="0" sz="18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andl    $1, %ebx</a:t>
            </a:r>
            <a:endParaRPr b="1" i="0" sz="18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shrq    %rdi</a:t>
            </a:r>
            <a:endParaRPr b="1" i="0" sz="18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call    pcount_r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addq    %rbx, %rax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popq    %rbx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.L6: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rep; ret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07" name="Google Shape;1107;p49"/>
          <p:cNvGraphicFramePr/>
          <p:nvPr/>
        </p:nvGraphicFramePr>
        <p:xfrm>
          <a:off x="228600" y="4724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{0A5327C7-BDD0-4DBB-9080-D99B317D7423}</a:tableStyleId>
              </a:tblPr>
              <a:tblGrid>
                <a:gridCol w="1151475"/>
                <a:gridCol w="2015075"/>
                <a:gridCol w="2015075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Use(s)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Type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%rdi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 &gt;&gt; 1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Rec. argument</a:t>
                      </a:r>
                      <a:endParaRPr b="1" i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%rbx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 &amp; 1</a:t>
                      </a:r>
                      <a:endParaRPr b="1" i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Callee-saved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7" name="Google Shape;227;p5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8" name="Google Shape;228;p5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x86-64 Stack: Push</a:t>
            </a:r>
            <a:endParaRPr/>
          </a:p>
        </p:txBody>
      </p:sp>
      <p:sp>
        <p:nvSpPr>
          <p:cNvPr id="229" name="Google Shape;229;p5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pushq </a:t>
            </a:r>
            <a:r>
              <a:rPr b="1" i="1" lang="en-US">
                <a:latin typeface="Calibri"/>
                <a:ea typeface="Calibri"/>
                <a:cs typeface="Calibri"/>
                <a:sym typeface="Calibri"/>
              </a:rPr>
              <a:t>Src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Fetch operand at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Src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Decrement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%rsp</a:t>
            </a:r>
            <a:r>
              <a:rPr lang="en-US"/>
              <a:t> by 8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Write operand at address given by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%rsp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230" name="Google Shape;230;p5"/>
          <p:cNvCxnSpPr/>
          <p:nvPr/>
        </p:nvCxnSpPr>
        <p:spPr>
          <a:xfrm>
            <a:off x="5130800" y="5029200"/>
            <a:ext cx="508000" cy="0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1" name="Google Shape;231;p5"/>
          <p:cNvCxnSpPr/>
          <p:nvPr/>
        </p:nvCxnSpPr>
        <p:spPr>
          <a:xfrm>
            <a:off x="5754688" y="4876800"/>
            <a:ext cx="12954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32" name="Google Shape;232;p5"/>
          <p:cNvGrpSpPr/>
          <p:nvPr/>
        </p:nvGrpSpPr>
        <p:grpSpPr>
          <a:xfrm>
            <a:off x="5040313" y="5011738"/>
            <a:ext cx="2016125" cy="474662"/>
            <a:chOff x="0" y="0"/>
            <a:chExt cx="1270" cy="298"/>
          </a:xfrm>
        </p:grpSpPr>
        <p:sp>
          <p:nvSpPr>
            <p:cNvPr id="233" name="Google Shape;233;p5"/>
            <p:cNvSpPr/>
            <p:nvPr/>
          </p:nvSpPr>
          <p:spPr>
            <a:xfrm>
              <a:off x="450" y="106"/>
              <a:ext cx="820" cy="192"/>
            </a:xfrm>
            <a:prstGeom prst="rect">
              <a:avLst/>
            </a:prstGeom>
            <a:solidFill>
              <a:srgbClr val="8484E0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cxnSp>
          <p:nvCxnSpPr>
            <p:cNvPr id="234" name="Google Shape;234;p5"/>
            <p:cNvCxnSpPr/>
            <p:nvPr/>
          </p:nvCxnSpPr>
          <p:spPr>
            <a:xfrm>
              <a:off x="56" y="203"/>
              <a:ext cx="320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35" name="Google Shape;235;p5"/>
            <p:cNvSpPr/>
            <p:nvPr/>
          </p:nvSpPr>
          <p:spPr>
            <a:xfrm>
              <a:off x="222" y="0"/>
              <a:ext cx="154" cy="2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-8</a:t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0" y="53"/>
              <a:ext cx="232" cy="120"/>
            </a:xfrm>
            <a:custGeom>
              <a:rect b="b" l="l" r="r" t="t"/>
              <a:pathLst>
                <a:path extrusionOk="0" h="21600" w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>
              <a:noFill/>
            </a:ln>
            <a:effectLst>
              <a:outerShdw rotWithShape="0" algn="ctr" dir="2700000" dist="76199">
                <a:schemeClr val="lt2">
                  <a:alpha val="74509"/>
                </a:scheme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cxnSp>
        <p:nvCxnSpPr>
          <p:cNvPr id="237" name="Google Shape;237;p5"/>
          <p:cNvCxnSpPr/>
          <p:nvPr/>
        </p:nvCxnSpPr>
        <p:spPr>
          <a:xfrm>
            <a:off x="5130800" y="5029200"/>
            <a:ext cx="5080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8" name="Google Shape;238;p5"/>
          <p:cNvSpPr/>
          <p:nvPr/>
        </p:nvSpPr>
        <p:spPr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39" name="Google Shape;239;p5"/>
          <p:cNvCxnSpPr/>
          <p:nvPr/>
        </p:nvCxnSpPr>
        <p:spPr>
          <a:xfrm>
            <a:off x="7891463" y="3962400"/>
            <a:ext cx="0" cy="1371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0" name="Google Shape;240;p5"/>
          <p:cNvSpPr/>
          <p:nvPr/>
        </p:nvSpPr>
        <p:spPr>
          <a:xfrm>
            <a:off x="7985125" y="4111625"/>
            <a:ext cx="812800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 Grows</a:t>
            </a:r>
            <a:endParaRPr b="0" i="0" sz="42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Down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1" name="Google Shape;241;p5"/>
          <p:cNvCxnSpPr/>
          <p:nvPr/>
        </p:nvCxnSpPr>
        <p:spPr>
          <a:xfrm rot="10800000">
            <a:off x="7891463" y="1752600"/>
            <a:ext cx="0" cy="1447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2" name="Google Shape;242;p5"/>
          <p:cNvSpPr/>
          <p:nvPr/>
        </p:nvSpPr>
        <p:spPr>
          <a:xfrm>
            <a:off x="7989888" y="2162175"/>
            <a:ext cx="1033462" cy="63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Increasing</a:t>
            </a:r>
            <a:endParaRPr b="0" i="0" sz="42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3" name="Google Shape;243;p5"/>
          <p:cNvCxnSpPr/>
          <p:nvPr/>
        </p:nvCxnSpPr>
        <p:spPr>
          <a:xfrm>
            <a:off x="5754688" y="4876800"/>
            <a:ext cx="12954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4" name="Google Shape;244;p5"/>
          <p:cNvSpPr/>
          <p:nvPr/>
        </p:nvSpPr>
        <p:spPr>
          <a:xfrm>
            <a:off x="5387975" y="1066800"/>
            <a:ext cx="2041525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62699"/>
                </a:solidFill>
                <a:latin typeface="Calibri"/>
                <a:ea typeface="Calibri"/>
                <a:cs typeface="Calibri"/>
                <a:sym typeface="Calibri"/>
              </a:rPr>
              <a:t>Stack “Bottom”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5"/>
          <p:cNvSpPr/>
          <p:nvPr/>
        </p:nvSpPr>
        <p:spPr>
          <a:xfrm>
            <a:off x="6097588" y="1524000"/>
            <a:ext cx="609600" cy="381000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>
            <a:noFill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246" name="Google Shape;246;p5"/>
          <p:cNvGrpSpPr/>
          <p:nvPr/>
        </p:nvGrpSpPr>
        <p:grpSpPr>
          <a:xfrm>
            <a:off x="2544763" y="4759325"/>
            <a:ext cx="4641850" cy="1628775"/>
            <a:chOff x="59" y="0"/>
            <a:chExt cx="2924" cy="1026"/>
          </a:xfrm>
        </p:grpSpPr>
        <p:sp>
          <p:nvSpPr>
            <p:cNvPr id="247" name="Google Shape;247;p5"/>
            <p:cNvSpPr/>
            <p:nvPr/>
          </p:nvSpPr>
          <p:spPr>
            <a:xfrm>
              <a:off x="59" y="0"/>
              <a:ext cx="1600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262699"/>
                  </a:solidFill>
                  <a:latin typeface="Calibri"/>
                  <a:ea typeface="Calibri"/>
                  <a:cs typeface="Calibri"/>
                  <a:sym typeface="Calibri"/>
                </a:rPr>
                <a:t>Stack Pointer: </a:t>
              </a:r>
              <a:r>
                <a:rPr b="1" i="0" lang="en-US" sz="2400" u="none" cap="none" strike="noStrike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rPr>
                <a:t>%rsp</a:t>
              </a:r>
              <a:endParaRPr b="1" i="0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2002" y="746"/>
              <a:ext cx="981" cy="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262699"/>
                  </a:solidFill>
                  <a:latin typeface="Calibri"/>
                  <a:ea typeface="Calibri"/>
                  <a:cs typeface="Calibri"/>
                  <a:sym typeface="Calibri"/>
                </a:rPr>
                <a:t>Stack “Top”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5"/>
            <p:cNvSpPr/>
            <p:nvPr/>
          </p:nvSpPr>
          <p:spPr>
            <a:xfrm flipH="1" rot="10800000">
              <a:off x="2296" y="506"/>
              <a:ext cx="384" cy="240"/>
            </a:xfrm>
            <a:custGeom>
              <a:rect b="b" l="l" r="r" t="t"/>
              <a:pathLst>
                <a:path extrusionOk="0" h="21600" w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>
              <a:noFill/>
            </a:ln>
            <a:effectLst>
              <a:outerShdw rotWithShape="0" algn="ctr" dir="2700000" dist="76199">
                <a:schemeClr val="lt2">
                  <a:alpha val="74509"/>
                </a:scheme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50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13" name="Google Shape;1113;p50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14" name="Google Shape;1114;p50"/>
          <p:cNvSpPr/>
          <p:nvPr/>
        </p:nvSpPr>
        <p:spPr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Recursive popcount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pcount_r(unsigned long x)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(x == 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(x &amp; 1) 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+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pcount_r(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&gt;&gt; 1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5" name="Google Shape;1115;p50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Recursive Function Call</a:t>
            </a:r>
            <a:endParaRPr/>
          </a:p>
        </p:txBody>
      </p:sp>
      <p:sp>
        <p:nvSpPr>
          <p:cNvPr id="1116" name="Google Shape;1116;p50"/>
          <p:cNvSpPr/>
          <p:nvPr/>
        </p:nvSpPr>
        <p:spPr>
          <a:xfrm>
            <a:off x="5486400" y="1295400"/>
            <a:ext cx="3447406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pcount_r: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movl    $0, %eax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testq   %rdi, %rdi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je      .L6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pushq   %rbx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movq    %rdi, %rbx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andl    $1, %ebx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shrq    %rdi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call    pcount_r</a:t>
            </a:r>
            <a:endParaRPr b="1" i="0" sz="18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addq    %rbx, %rax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popq    %rbx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.L6: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rep; ret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17" name="Google Shape;1117;p50"/>
          <p:cNvGraphicFramePr/>
          <p:nvPr/>
        </p:nvGraphicFramePr>
        <p:xfrm>
          <a:off x="228600" y="4724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{0A5327C7-BDD0-4DBB-9080-D99B317D7423}</a:tableStyleId>
              </a:tblPr>
              <a:tblGrid>
                <a:gridCol w="1151475"/>
                <a:gridCol w="2015075"/>
                <a:gridCol w="2015075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Use(s)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Type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%rbx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 &amp; 1</a:t>
                      </a:r>
                      <a:endParaRPr b="1" i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Callee-saved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%rax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Recursive call return value</a:t>
                      </a:r>
                      <a:endParaRPr b="1" i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5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23" name="Google Shape;1123;p51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24" name="Google Shape;1124;p51"/>
          <p:cNvSpPr/>
          <p:nvPr/>
        </p:nvSpPr>
        <p:spPr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Recursive popcount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pcount_r(unsigned long x)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(x == 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(x &amp; 1) 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pcount_r(x &gt;&gt; 1);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5" name="Google Shape;1125;p51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Recursive Function Result</a:t>
            </a:r>
            <a:endParaRPr/>
          </a:p>
        </p:txBody>
      </p:sp>
      <p:sp>
        <p:nvSpPr>
          <p:cNvPr id="1126" name="Google Shape;1126;p51"/>
          <p:cNvSpPr/>
          <p:nvPr/>
        </p:nvSpPr>
        <p:spPr>
          <a:xfrm>
            <a:off x="5486400" y="1295400"/>
            <a:ext cx="3447406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pcount_r: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movl    $0, %eax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testq   %rdi, %rdi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je      .L6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pushq   %rbx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movq    %rdi, %rbx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andl    $1, %ebx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shrq    %rdi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call    pcount_r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addq    %rbx, %rax</a:t>
            </a:r>
            <a:endParaRPr b="1" i="0" sz="18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popq    %rbx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.L6: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rep; ret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27" name="Google Shape;1127;p51"/>
          <p:cNvGraphicFramePr/>
          <p:nvPr/>
        </p:nvGraphicFramePr>
        <p:xfrm>
          <a:off x="228600" y="4724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{0A5327C7-BDD0-4DBB-9080-D99B317D7423}</a:tableStyleId>
              </a:tblPr>
              <a:tblGrid>
                <a:gridCol w="1151475"/>
                <a:gridCol w="2015075"/>
                <a:gridCol w="2015075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Use(s)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Type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%rbx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 &amp; 1</a:t>
                      </a:r>
                      <a:endParaRPr b="1" i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Callee-saved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%rax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 value</a:t>
                      </a:r>
                      <a:endParaRPr b="1" i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i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p52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33" name="Google Shape;1133;p52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34" name="Google Shape;1134;p52"/>
          <p:cNvSpPr/>
          <p:nvPr/>
        </p:nvSpPr>
        <p:spPr>
          <a:xfrm>
            <a:off x="228600" y="1295400"/>
            <a:ext cx="4953000" cy="23622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Recursive popcount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pcount_r(unsigned long x)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(x == 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(x &amp; 1) 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+ pcount_r(x &gt;&gt; 1);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5" name="Google Shape;1135;p52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Recursive Function Completion</a:t>
            </a:r>
            <a:endParaRPr/>
          </a:p>
        </p:txBody>
      </p:sp>
      <p:sp>
        <p:nvSpPr>
          <p:cNvPr id="1136" name="Google Shape;1136;p52"/>
          <p:cNvSpPr/>
          <p:nvPr/>
        </p:nvSpPr>
        <p:spPr>
          <a:xfrm>
            <a:off x="5486400" y="990600"/>
            <a:ext cx="3447406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pcount_r: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movl    $0, %eax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testq   %rdi, %rdi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je      .L6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pushq   %rbx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movq    %rdi, %rbx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andl    $1, %ebx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shrq    %rdi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call    pcount_r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addq    %rbx, %rax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popq    %rbx</a:t>
            </a:r>
            <a:endParaRPr b="1" i="0" sz="18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.L6: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rep; ret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37" name="Google Shape;1137;p52"/>
          <p:cNvGraphicFramePr/>
          <p:nvPr/>
        </p:nvGraphicFramePr>
        <p:xfrm>
          <a:off x="228600" y="4724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{0A5327C7-BDD0-4DBB-9080-D99B317D7423}</a:tableStyleId>
              </a:tblPr>
              <a:tblGrid>
                <a:gridCol w="1151475"/>
                <a:gridCol w="2015075"/>
                <a:gridCol w="2015075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Use(s)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Type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%rax</a:t>
                      </a:r>
                      <a:endParaRPr b="1" i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 value</a:t>
                      </a:r>
                      <a:endParaRPr b="1" i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 value</a:t>
                      </a:r>
                      <a:endParaRPr b="1" i="0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1138" name="Google Shape;1138;p52"/>
          <p:cNvCxnSpPr/>
          <p:nvPr/>
        </p:nvCxnSpPr>
        <p:spPr>
          <a:xfrm rot="10800000">
            <a:off x="7086600" y="5791200"/>
            <a:ext cx="4572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39" name="Google Shape;1139;p52"/>
          <p:cNvSpPr/>
          <p:nvPr/>
        </p:nvSpPr>
        <p:spPr>
          <a:xfrm>
            <a:off x="7593013" y="5562600"/>
            <a:ext cx="654025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%rsp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140" name="Google Shape;1140;p52"/>
          <p:cNvSpPr/>
          <p:nvPr/>
        </p:nvSpPr>
        <p:spPr>
          <a:xfrm>
            <a:off x="5791200" y="5029200"/>
            <a:ext cx="1295400" cy="9144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. .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53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46" name="Google Shape;1146;p53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47" name="Google Shape;1147;p53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Observations About Recursion</a:t>
            </a:r>
            <a:endParaRPr/>
          </a:p>
        </p:txBody>
      </p:sp>
      <p:sp>
        <p:nvSpPr>
          <p:cNvPr id="1148" name="Google Shape;1148;p53"/>
          <p:cNvSpPr txBox="1"/>
          <p:nvPr>
            <p:ph idx="1" type="body"/>
          </p:nvPr>
        </p:nvSpPr>
        <p:spPr>
          <a:xfrm>
            <a:off x="381000" y="12192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Handled Without Special Consideration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Stack frames mean that each function call has private storage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Saved registers &amp; local variables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Saved return pointer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Register saving conventions prevent one function call from corrupting another’s data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Unless the C code explicitly does so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Stack discipline follows call / return pattern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If P calls Q, then Q returns before P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Last-In, First-Out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Also works for mutual recursion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 calls Q; Q calls P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54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54" name="Google Shape;1154;p54"/>
          <p:cNvSpPr/>
          <p:nvPr/>
        </p:nvSpPr>
        <p:spPr>
          <a:xfrm>
            <a:off x="7821628" y="22225"/>
            <a:ext cx="15621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55" name="Google Shape;1155;p54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x86-64 Procedure Summary</a:t>
            </a:r>
            <a:endParaRPr/>
          </a:p>
        </p:txBody>
      </p:sp>
      <p:sp>
        <p:nvSpPr>
          <p:cNvPr id="1156" name="Google Shape;1156;p54"/>
          <p:cNvSpPr txBox="1"/>
          <p:nvPr>
            <p:ph idx="1" type="body"/>
          </p:nvPr>
        </p:nvSpPr>
        <p:spPr>
          <a:xfrm>
            <a:off x="381000" y="1397000"/>
            <a:ext cx="5867400" cy="52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Important Points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Stack is the right data structure for procedure call / return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If P calls Q, then Q returns before P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Recursion (&amp; mutual recursion) handled by normal calling conventions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Can safely store values in local stack frame and in callee-saved registers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Put function arguments at top of stack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Result return in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%rax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b="0" lang="en-US"/>
              <a:t>Pointers are addresses of values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On stack or global</a:t>
            </a:r>
            <a:endParaRPr/>
          </a:p>
        </p:txBody>
      </p:sp>
      <p:sp>
        <p:nvSpPr>
          <p:cNvPr id="1157" name="Google Shape;1157;p54"/>
          <p:cNvSpPr/>
          <p:nvPr/>
        </p:nvSpPr>
        <p:spPr>
          <a:xfrm>
            <a:off x="7620000" y="3276600"/>
            <a:ext cx="1270000" cy="304800"/>
          </a:xfrm>
          <a:prstGeom prst="rect">
            <a:avLst/>
          </a:prstGeom>
          <a:solidFill>
            <a:srgbClr val="F2F2F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Addr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8" name="Google Shape;1158;p54"/>
          <p:cNvSpPr/>
          <p:nvPr/>
        </p:nvSpPr>
        <p:spPr>
          <a:xfrm>
            <a:off x="7620000" y="3886200"/>
            <a:ext cx="1270000" cy="18161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Saved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Registers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9" name="Google Shape;1159;p54"/>
          <p:cNvSpPr/>
          <p:nvPr/>
        </p:nvSpPr>
        <p:spPr>
          <a:xfrm>
            <a:off x="7620000" y="5699125"/>
            <a:ext cx="1270000" cy="7366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Argument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0" name="Google Shape;1160;p54"/>
          <p:cNvSpPr/>
          <p:nvPr/>
        </p:nvSpPr>
        <p:spPr>
          <a:xfrm>
            <a:off x="7620000" y="1295400"/>
            <a:ext cx="1270000" cy="1371600"/>
          </a:xfrm>
          <a:prstGeom prst="rect">
            <a:avLst/>
          </a:prstGeom>
          <a:solidFill>
            <a:srgbClr val="F2F2F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61" name="Google Shape;1161;p54"/>
          <p:cNvSpPr/>
          <p:nvPr/>
        </p:nvSpPr>
        <p:spPr>
          <a:xfrm>
            <a:off x="7620000" y="3581400"/>
            <a:ext cx="1270000" cy="304800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Old %rbp</a:t>
            </a:r>
            <a:endParaRPr b="1" i="0" sz="1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2" name="Google Shape;1162;p54"/>
          <p:cNvSpPr/>
          <p:nvPr/>
        </p:nvSpPr>
        <p:spPr>
          <a:xfrm>
            <a:off x="7620000" y="2667000"/>
            <a:ext cx="1270000" cy="609600"/>
          </a:xfrm>
          <a:prstGeom prst="rect">
            <a:avLst/>
          </a:prstGeom>
          <a:solidFill>
            <a:srgbClr val="F2F2F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Arguments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7+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3" name="Google Shape;1163;p54"/>
          <p:cNvSpPr/>
          <p:nvPr/>
        </p:nvSpPr>
        <p:spPr>
          <a:xfrm>
            <a:off x="6535738" y="2125663"/>
            <a:ext cx="684212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Caller</a:t>
            </a:r>
            <a:endParaRPr b="1" i="0" sz="42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4" name="Google Shape;1164;p54"/>
          <p:cNvSpPr/>
          <p:nvPr/>
        </p:nvSpPr>
        <p:spPr>
          <a:xfrm>
            <a:off x="7283450" y="1295400"/>
            <a:ext cx="228600" cy="2286000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cubicBezTo>
                  <a:pt x="15635" y="21600"/>
                  <a:pt x="10800" y="20875"/>
                  <a:pt x="10800" y="19980"/>
                </a:cubicBezTo>
                <a:lnTo>
                  <a:pt x="10800" y="12420"/>
                </a:lnTo>
                <a:cubicBezTo>
                  <a:pt x="10800" y="11525"/>
                  <a:pt x="5965" y="10800"/>
                  <a:pt x="0" y="10800"/>
                </a:cubicBezTo>
                <a:cubicBezTo>
                  <a:pt x="5965" y="10800"/>
                  <a:pt x="10800" y="10075"/>
                  <a:pt x="10800" y="9180"/>
                </a:cubicBezTo>
                <a:lnTo>
                  <a:pt x="10800" y="1620"/>
                </a:lnTo>
                <a:cubicBezTo>
                  <a:pt x="10800" y="725"/>
                  <a:pt x="15635" y="0"/>
                  <a:pt x="21600" y="0"/>
                </a:cubicBezTo>
              </a:path>
            </a:pathLst>
          </a:cu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165" name="Google Shape;1165;p54"/>
          <p:cNvCxnSpPr/>
          <p:nvPr/>
        </p:nvCxnSpPr>
        <p:spPr>
          <a:xfrm>
            <a:off x="7207250" y="3732213"/>
            <a:ext cx="280988" cy="0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66" name="Google Shape;1166;p54"/>
          <p:cNvSpPr/>
          <p:nvPr/>
        </p:nvSpPr>
        <p:spPr>
          <a:xfrm>
            <a:off x="5646738" y="3552825"/>
            <a:ext cx="15621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%rbp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(Optional)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7" name="Google Shape;1167;p54"/>
          <p:cNvCxnSpPr/>
          <p:nvPr/>
        </p:nvCxnSpPr>
        <p:spPr>
          <a:xfrm>
            <a:off x="7207250" y="6365875"/>
            <a:ext cx="290513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68" name="Google Shape;1168;p54"/>
          <p:cNvSpPr/>
          <p:nvPr/>
        </p:nvSpPr>
        <p:spPr>
          <a:xfrm>
            <a:off x="5765800" y="6184900"/>
            <a:ext cx="14859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%rsp</a:t>
            </a:r>
            <a:endParaRPr b="1" i="0" sz="18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6"/>
          <p:cNvSpPr/>
          <p:nvPr/>
        </p:nvSpPr>
        <p:spPr>
          <a:xfrm flipH="1" rot="10800000">
            <a:off x="6108700" y="5257800"/>
            <a:ext cx="609600" cy="381000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>
            <a:noFill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55" name="Google Shape;255;p6"/>
          <p:cNvCxnSpPr/>
          <p:nvPr/>
        </p:nvCxnSpPr>
        <p:spPr>
          <a:xfrm>
            <a:off x="5130800" y="5029200"/>
            <a:ext cx="5080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6" name="Google Shape;256;p6"/>
          <p:cNvSpPr/>
          <p:nvPr/>
        </p:nvSpPr>
        <p:spPr>
          <a:xfrm>
            <a:off x="2559593" y="4797425"/>
            <a:ext cx="25394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62699"/>
                </a:solidFill>
                <a:latin typeface="Calibri"/>
                <a:ea typeface="Calibri"/>
                <a:cs typeface="Calibri"/>
                <a:sym typeface="Calibri"/>
              </a:rPr>
              <a:t>Stack Pointer: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%rsp</a:t>
            </a:r>
            <a:endParaRPr b="1" i="0" sz="2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57" name="Google Shape;257;p6"/>
          <p:cNvSpPr/>
          <p:nvPr/>
        </p:nvSpPr>
        <p:spPr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58" name="Google Shape;258;p6"/>
          <p:cNvCxnSpPr/>
          <p:nvPr/>
        </p:nvCxnSpPr>
        <p:spPr>
          <a:xfrm>
            <a:off x="7891463" y="3962400"/>
            <a:ext cx="0" cy="1371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9" name="Google Shape;259;p6"/>
          <p:cNvSpPr/>
          <p:nvPr/>
        </p:nvSpPr>
        <p:spPr>
          <a:xfrm>
            <a:off x="7985125" y="4111625"/>
            <a:ext cx="812800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 Grows</a:t>
            </a:r>
            <a:endParaRPr b="0" i="0" sz="42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Down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0" name="Google Shape;260;p6"/>
          <p:cNvCxnSpPr/>
          <p:nvPr/>
        </p:nvCxnSpPr>
        <p:spPr>
          <a:xfrm rot="10800000">
            <a:off x="7891463" y="1752600"/>
            <a:ext cx="0" cy="1447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1" name="Google Shape;261;p6"/>
          <p:cNvSpPr/>
          <p:nvPr/>
        </p:nvSpPr>
        <p:spPr>
          <a:xfrm>
            <a:off x="7989888" y="2162175"/>
            <a:ext cx="1033462" cy="63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Increasing</a:t>
            </a:r>
            <a:endParaRPr b="0" i="0" sz="42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6"/>
          <p:cNvSpPr/>
          <p:nvPr/>
        </p:nvSpPr>
        <p:spPr>
          <a:xfrm>
            <a:off x="5630863" y="5635625"/>
            <a:ext cx="155575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62699"/>
                </a:solidFill>
                <a:latin typeface="Calibri"/>
                <a:ea typeface="Calibri"/>
                <a:cs typeface="Calibri"/>
                <a:sym typeface="Calibri"/>
              </a:rPr>
              <a:t>Stack “Top”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3" name="Google Shape;263;p6"/>
          <p:cNvCxnSpPr/>
          <p:nvPr/>
        </p:nvCxnSpPr>
        <p:spPr>
          <a:xfrm>
            <a:off x="5754688" y="4876800"/>
            <a:ext cx="12954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4" name="Google Shape;264;p6"/>
          <p:cNvSpPr/>
          <p:nvPr/>
        </p:nvSpPr>
        <p:spPr>
          <a:xfrm>
            <a:off x="5387975" y="1066800"/>
            <a:ext cx="2041525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62699"/>
                </a:solidFill>
                <a:latin typeface="Calibri"/>
                <a:ea typeface="Calibri"/>
                <a:cs typeface="Calibri"/>
                <a:sym typeface="Calibri"/>
              </a:rPr>
              <a:t>Stack “Bottom”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6"/>
          <p:cNvSpPr/>
          <p:nvPr/>
        </p:nvSpPr>
        <p:spPr>
          <a:xfrm>
            <a:off x="6097588" y="1524000"/>
            <a:ext cx="609600" cy="381000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>
            <a:noFill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6" name="Google Shape;266;p6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7" name="Google Shape;267;p6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8" name="Google Shape;268;p6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x86-64 Stack: Pop</a:t>
            </a:r>
            <a:endParaRPr/>
          </a:p>
        </p:txBody>
      </p:sp>
      <p:sp>
        <p:nvSpPr>
          <p:cNvPr id="269" name="Google Shape;269;p6"/>
          <p:cNvSpPr/>
          <p:nvPr/>
        </p:nvSpPr>
        <p:spPr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70" name="Google Shape;270;p6"/>
          <p:cNvCxnSpPr/>
          <p:nvPr/>
        </p:nvCxnSpPr>
        <p:spPr>
          <a:xfrm>
            <a:off x="5754688" y="4876800"/>
            <a:ext cx="12954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71" name="Google Shape;271;p6"/>
          <p:cNvGrpSpPr/>
          <p:nvPr/>
        </p:nvGrpSpPr>
        <p:grpSpPr>
          <a:xfrm>
            <a:off x="5040313" y="4706938"/>
            <a:ext cx="635000" cy="323850"/>
            <a:chOff x="0" y="0"/>
            <a:chExt cx="400" cy="204"/>
          </a:xfrm>
        </p:grpSpPr>
        <p:cxnSp>
          <p:nvCxnSpPr>
            <p:cNvPr id="272" name="Google Shape;272;p6"/>
            <p:cNvCxnSpPr/>
            <p:nvPr/>
          </p:nvCxnSpPr>
          <p:spPr>
            <a:xfrm>
              <a:off x="56" y="10"/>
              <a:ext cx="320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73" name="Google Shape;273;p6"/>
            <p:cNvSpPr/>
            <p:nvPr/>
          </p:nvSpPr>
          <p:spPr>
            <a:xfrm>
              <a:off x="222" y="0"/>
              <a:ext cx="178" cy="2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+8</a:t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6"/>
            <p:cNvSpPr/>
            <p:nvPr/>
          </p:nvSpPr>
          <p:spPr>
            <a:xfrm flipH="1" rot="10800000">
              <a:off x="0" y="53"/>
              <a:ext cx="232" cy="120"/>
            </a:xfrm>
            <a:custGeom>
              <a:rect b="b" l="l" r="r" t="t"/>
              <a:pathLst>
                <a:path extrusionOk="0" h="21600" w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>
              <a:noFill/>
            </a:ln>
            <a:effectLst>
              <a:outerShdw rotWithShape="0" algn="ctr" dir="2700000" dist="76199">
                <a:schemeClr val="lt2">
                  <a:alpha val="74509"/>
                </a:scheme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200"/>
                <a:buFont typeface="Arial"/>
                <a:buNone/>
              </a:pPr>
              <a:r>
                <a:t/>
              </a:r>
              <a:endPara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75" name="Google Shape;275;p6"/>
          <p:cNvSpPr/>
          <p:nvPr/>
        </p:nvSpPr>
        <p:spPr>
          <a:xfrm>
            <a:off x="5754688" y="4876800"/>
            <a:ext cx="1301750" cy="3048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6" name="Google Shape;276;p6"/>
          <p:cNvSpPr/>
          <p:nvPr/>
        </p:nvSpPr>
        <p:spPr>
          <a:xfrm>
            <a:off x="5753100" y="4876800"/>
            <a:ext cx="1301750" cy="304800"/>
          </a:xfrm>
          <a:prstGeom prst="rect">
            <a:avLst/>
          </a:prstGeom>
          <a:solidFill>
            <a:srgbClr val="D6D6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7" name="Google Shape;277;p6"/>
          <p:cNvSpPr/>
          <p:nvPr/>
        </p:nvSpPr>
        <p:spPr>
          <a:xfrm>
            <a:off x="6107113" y="4953000"/>
            <a:ext cx="604837" cy="685800"/>
          </a:xfrm>
          <a:custGeom>
            <a:rect b="b" l="l" r="r" t="t"/>
            <a:pathLst>
              <a:path extrusionOk="0" h="21600" w="21600">
                <a:moveTo>
                  <a:pt x="5263" y="6200"/>
                </a:moveTo>
                <a:lnTo>
                  <a:pt x="5263" y="21600"/>
                </a:lnTo>
                <a:lnTo>
                  <a:pt x="16144" y="21600"/>
                </a:lnTo>
                <a:lnTo>
                  <a:pt x="16144" y="6400"/>
                </a:lnTo>
                <a:lnTo>
                  <a:pt x="21600" y="6400"/>
                </a:lnTo>
                <a:lnTo>
                  <a:pt x="10929" y="0"/>
                </a:lnTo>
                <a:lnTo>
                  <a:pt x="0" y="6043"/>
                </a:lnTo>
                <a:lnTo>
                  <a:pt x="5263" y="6200"/>
                </a:lnTo>
                <a:close/>
                <a:moveTo>
                  <a:pt x="5263" y="6200"/>
                </a:moveTo>
              </a:path>
            </a:pathLst>
          </a:custGeom>
          <a:solidFill>
            <a:srgbClr val="980002"/>
          </a:solidFill>
          <a:ln>
            <a:noFill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8" name="Google Shape;278;p6"/>
          <p:cNvSpPr txBox="1"/>
          <p:nvPr/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"/>
              <a:buChar char="⬛"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popq </a:t>
            </a: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Dest</a:t>
            </a:r>
            <a:endParaRPr b="1" i="0" sz="2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234950" lvl="1" marL="5524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value at address given by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%rsp</a:t>
            </a:r>
            <a:endParaRPr b="1" i="0" sz="20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234950" lvl="1" marL="5524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Increment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%rsp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1" marL="5524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Store value at Dest (must be register)</a:t>
            </a:r>
            <a:endParaRPr b="1" i="0" sz="20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7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4" name="Google Shape;284;p7"/>
          <p:cNvSpPr/>
          <p:nvPr/>
        </p:nvSpPr>
        <p:spPr>
          <a:xfrm>
            <a:off x="7775625" y="22225"/>
            <a:ext cx="16083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5" name="Google Shape;285;p7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Today</a:t>
            </a:r>
            <a:endParaRPr/>
          </a:p>
        </p:txBody>
      </p:sp>
      <p:sp>
        <p:nvSpPr>
          <p:cNvPr id="286" name="Google Shape;286;p7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Procedures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solidFill>
                  <a:srgbClr val="7F7F7F"/>
                </a:solidFill>
              </a:rPr>
              <a:t>Stack Structure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solidFill>
                  <a:srgbClr val="7F7F7F"/>
                </a:solidFill>
              </a:rPr>
              <a:t>Calling Conventions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b="1" lang="en-US"/>
              <a:t>Passing control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b="1" lang="en-US">
                <a:solidFill>
                  <a:srgbClr val="7F7F7F"/>
                </a:solidFill>
              </a:rPr>
              <a:t>Passing data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b="1" lang="en-US">
                <a:solidFill>
                  <a:srgbClr val="7F7F7F"/>
                </a:solidFill>
              </a:rPr>
              <a:t>Managing local data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solidFill>
                  <a:srgbClr val="7F7F7F"/>
                </a:solidFill>
              </a:rPr>
              <a:t>Illustration of Recursion</a:t>
            </a:r>
            <a:endParaRPr b="1"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8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Code Examples</a:t>
            </a:r>
            <a:endParaRPr/>
          </a:p>
        </p:txBody>
      </p:sp>
      <p:sp>
        <p:nvSpPr>
          <p:cNvPr id="292" name="Google Shape;292;p8"/>
          <p:cNvSpPr/>
          <p:nvPr/>
        </p:nvSpPr>
        <p:spPr>
          <a:xfrm>
            <a:off x="76200" y="4800600"/>
            <a:ext cx="2667000" cy="1828800"/>
          </a:xfrm>
          <a:prstGeom prst="rect">
            <a:avLst/>
          </a:prstGeom>
          <a:solidFill>
            <a:srgbClr val="CCFF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mult2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(long a, long b)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long s = a * b;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s;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3" name="Google Shape;293;p8"/>
          <p:cNvSpPr/>
          <p:nvPr/>
        </p:nvSpPr>
        <p:spPr>
          <a:xfrm>
            <a:off x="3505200" y="381000"/>
            <a:ext cx="4267200" cy="18288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multstore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(long x, long y, long *dest)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long t = mult2(x, y);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*dest = 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8"/>
          <p:cNvSpPr/>
          <p:nvPr/>
        </p:nvSpPr>
        <p:spPr>
          <a:xfrm>
            <a:off x="2971800" y="4800600"/>
            <a:ext cx="5867400" cy="1828800"/>
          </a:xfrm>
          <a:prstGeom prst="rect">
            <a:avLst/>
          </a:prstGeom>
          <a:solidFill>
            <a:srgbClr val="CCFF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0000000000400550 &lt;mult2&gt;: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400550:  mov    %rdi,%rax	# a 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400553:  imul   %rsi,%rax	# a * b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400557:  retq					# Return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5" name="Google Shape;295;p8"/>
          <p:cNvSpPr/>
          <p:nvPr/>
        </p:nvSpPr>
        <p:spPr>
          <a:xfrm>
            <a:off x="1066800" y="2362200"/>
            <a:ext cx="6781800" cy="20574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76199">
              <a:schemeClr val="lt2">
                <a:alpha val="74509"/>
              </a:scheme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0000000000400540 &lt;multstore&gt;: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400540: push   %rbx				# Save %rbx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400541: mov    %rdx,%rbx			# Save dest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400544: callq  400550 &lt;mult2&gt;	# mult2(x,y)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400549: mov    %rax,(%rbx)		# Save at dest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40054c: pop    %rbx				# Restore %rbx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40054d: retq						# Return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9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1" name="Google Shape;301;p9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2" name="Google Shape;302;p9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Procedure Control Flow</a:t>
            </a:r>
            <a:endParaRPr/>
          </a:p>
        </p:txBody>
      </p:sp>
      <p:sp>
        <p:nvSpPr>
          <p:cNvPr id="303" name="Google Shape;303;p9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Use stack to support procedure call and return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980002"/>
                </a:solidFill>
              </a:rPr>
              <a:t>Procedure call:</a:t>
            </a:r>
            <a:r>
              <a:rPr lang="en-US"/>
              <a:t>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call label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Push return address on stack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Jump to </a:t>
            </a:r>
            <a:r>
              <a:rPr b="1" i="1" lang="en-US">
                <a:latin typeface="Calibri"/>
                <a:ea typeface="Calibri"/>
                <a:cs typeface="Calibri"/>
                <a:sym typeface="Calibri"/>
              </a:rPr>
              <a:t>label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Return address: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Address of the next instruction right after call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Example from disassembly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980002"/>
                </a:solidFill>
              </a:rPr>
              <a:t>Procedure return:</a:t>
            </a:r>
            <a:r>
              <a:rPr lang="en-US"/>
              <a:t>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ret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Pop address from stack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Jump to address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itle and Content: Build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2012-09-18T14:16:22Z</dcterms:created>
  <dc:creator>Markus Pueschel</dc:creator>
</cp:coreProperties>
</file>