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spreadsheetml.sheet" PartName="/ppt/embeddings/Microsoft_Excel_Sheet3.xlsx"/>
  <Override ContentType="application/vnd.openxmlformats-officedocument.spreadsheetml.sheet" PartName="/ppt/embeddings/Microsoft_Excel_Sheet2.xlsx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6858000" cx="9144000"/>
  <p:notesSz cx="7302500" cy="9586900"/>
  <p:embeddedFontLst>
    <p:embeddedFont>
      <p:font typeface="Arial Narrow"/>
      <p:regular r:id="rId41"/>
      <p:bold r:id="rId42"/>
      <p:italic r:id="rId43"/>
      <p:boldItalic r:id="rId44"/>
    </p:embeddedFont>
    <p:embeddedFont>
      <p:font typeface="Gill Sans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36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3019">
          <p15:clr>
            <a:srgbClr val="000000"/>
          </p15:clr>
        </p15:guide>
        <p15:guide id="2" pos="2300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47" roundtripDataSignature="AMtx7mjU7bD3XkVUxdBws5JAA5cv2CVq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DB60B07-1A0C-4160-9932-679D4543852B}">
  <a:tblStyle styleId="{6DB60B07-1A0C-4160-9932-679D4543852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36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19" orient="horz"/>
        <p:guide pos="230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ArialNarrow-bold.fntdata"/><Relationship Id="rId41" Type="http://schemas.openxmlformats.org/officeDocument/2006/relationships/font" Target="fonts/ArialNarrow-regular.fntdata"/><Relationship Id="rId22" Type="http://schemas.openxmlformats.org/officeDocument/2006/relationships/slide" Target="slides/slide15.xml"/><Relationship Id="rId44" Type="http://schemas.openxmlformats.org/officeDocument/2006/relationships/font" Target="fonts/ArialNarrow-boldItalic.fntdata"/><Relationship Id="rId21" Type="http://schemas.openxmlformats.org/officeDocument/2006/relationships/slide" Target="slides/slide14.xml"/><Relationship Id="rId43" Type="http://schemas.openxmlformats.org/officeDocument/2006/relationships/font" Target="fonts/ArialNarrow-italic.fntdata"/><Relationship Id="rId24" Type="http://schemas.openxmlformats.org/officeDocument/2006/relationships/slide" Target="slides/slide17.xml"/><Relationship Id="rId46" Type="http://schemas.openxmlformats.org/officeDocument/2006/relationships/font" Target="fonts/GillSans-bold.fntdata"/><Relationship Id="rId23" Type="http://schemas.openxmlformats.org/officeDocument/2006/relationships/slide" Target="slides/slide16.xml"/><Relationship Id="rId45" Type="http://schemas.openxmlformats.org/officeDocument/2006/relationships/font" Target="fonts/GillSans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customschemas.google.com/relationships/presentationmetadata" Target="meta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6" name="Google Shape;526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7" name="Google Shape;557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2" name="Google Shape;572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8" name="Google Shape;578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p25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1" name="Google Shape;591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7" name="Google Shape;597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4" name="Google Shape;604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5" name="Google Shape;625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9" name="Google Shape;649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7" name="Google Shape;657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3" name="Google Shape;683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9" name="Google Shape;719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6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9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1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1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2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62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3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3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63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6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6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6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6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6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7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7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2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3"/>
          <p:cNvSpPr txBox="1"/>
          <p:nvPr>
            <p:ph type="title"/>
          </p:nvPr>
        </p:nvSpPr>
        <p:spPr>
          <a:xfrm rot="5400000">
            <a:off x="4608513" y="2047876"/>
            <a:ext cx="607536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3"/>
          <p:cNvSpPr txBox="1"/>
          <p:nvPr>
            <p:ph idx="1" type="body"/>
          </p:nvPr>
        </p:nvSpPr>
        <p:spPr>
          <a:xfrm rot="5400000">
            <a:off x="367506" y="40481"/>
            <a:ext cx="6075363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55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5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5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5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5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/>
          <p:nvPr>
            <p:ph type="title"/>
          </p:nvPr>
        </p:nvSpPr>
        <p:spPr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4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8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48"/>
          <p:cNvSpPr txBox="1"/>
          <p:nvPr/>
        </p:nvSpPr>
        <p:spPr>
          <a:xfrm>
            <a:off x="7645125" y="-27000"/>
            <a:ext cx="15627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8"/>
          <p:cNvSpPr/>
          <p:nvPr/>
        </p:nvSpPr>
        <p:spPr>
          <a:xfrm>
            <a:off x="8839200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48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2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5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5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Excel_Sheet1.xlsx"/><Relationship Id="rId9" Type="http://schemas.openxmlformats.org/officeDocument/2006/relationships/image" Target="../media/image3.png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1.png"/><Relationship Id="rId7" Type="http://schemas.openxmlformats.org/officeDocument/2006/relationships/package" Target="../embeddings/Microsoft_Excel_Sheet2.xlsx"/><Relationship Id="rId8" Type="http://schemas.openxmlformats.org/officeDocument/2006/relationships/package" Target="../embeddings/Microsoft_Excel_Sheet2.xlsx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vmlDrawing" Target="../drawings/vmlDrawing2.vml"/><Relationship Id="rId4" Type="http://schemas.openxmlformats.org/officeDocument/2006/relationships/package" Target="../embeddings/Microsoft_Excel_Sheet3.xlsx"/><Relationship Id="rId5" Type="http://schemas.openxmlformats.org/officeDocument/2006/relationships/package" Target="../embeddings/Microsoft_Excel_Sheet3.xlsx"/><Relationship Id="rId6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685800" y="1524000"/>
            <a:ext cx="7772400" cy="2178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Machine-Level Programming V:</a:t>
            </a:r>
            <a:br>
              <a:rPr lang="en-US"/>
            </a:br>
            <a:r>
              <a:rPr lang="en-US"/>
              <a:t>Advanced Topics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685800" y="4267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type="title"/>
          </p:nvPr>
        </p:nvSpPr>
        <p:spPr>
          <a:xfrm>
            <a:off x="381000" y="30480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String Library Code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381000" y="990600"/>
            <a:ext cx="81534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Implementation of Unix function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gets()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way to specify limit on number of characters to read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Similar problems with other library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strcat</a:t>
            </a:r>
            <a:r>
              <a:rPr lang="en-US"/>
              <a:t>: Copy strings of arbitrary length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fscanf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sscanf</a:t>
            </a:r>
            <a:r>
              <a:rPr b="1" lang="en-US"/>
              <a:t>, </a:t>
            </a:r>
            <a:r>
              <a:rPr lang="en-US"/>
              <a:t>when given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/>
              <a:t> conversion specification</a:t>
            </a:r>
            <a:endParaRPr/>
          </a:p>
        </p:txBody>
      </p:sp>
      <p:sp>
        <p:nvSpPr>
          <p:cNvPr id="227" name="Google Shape;227;p10"/>
          <p:cNvSpPr/>
          <p:nvPr/>
        </p:nvSpPr>
        <p:spPr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Get string from stdin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*gets(char *dest)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c = getchar();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*p = dest;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(c != EOF &amp;&amp; c != '\n')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*p++ = c;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 = getchar();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*p = '\0';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dest;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>
            <p:ph type="title"/>
          </p:nvPr>
        </p:nvSpPr>
        <p:spPr>
          <a:xfrm>
            <a:off x="533400" y="533400"/>
            <a:ext cx="6413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Vulnerable Buffer Code</a:t>
            </a:r>
            <a:endParaRPr/>
          </a:p>
        </p:txBody>
      </p:sp>
      <p:sp>
        <p:nvSpPr>
          <p:cNvPr id="233" name="Google Shape;233;p11"/>
          <p:cNvSpPr/>
          <p:nvPr/>
        </p:nvSpPr>
        <p:spPr>
          <a:xfrm>
            <a:off x="609600" y="3124200"/>
            <a:ext cx="3657600" cy="8283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call_echo()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echo();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11"/>
          <p:cNvSpPr/>
          <p:nvPr/>
        </p:nvSpPr>
        <p:spPr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/>
          <p:nvPr/>
        </p:nvSpPr>
        <p:spPr>
          <a:xfrm>
            <a:off x="3352800" y="413385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3352800" y="5267325"/>
            <a:ext cx="52578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unix&gt;./bufdemo-nsp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0123456789012345678901234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Segmentation Fault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5867400" y="1948934"/>
            <a:ext cx="293662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"/>
              <a:buChar char="🡸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btw, how big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is big enough?</a:t>
            </a:r>
            <a:endParaRPr b="1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/>
          <p:nvPr>
            <p:ph type="title"/>
          </p:nvPr>
        </p:nvSpPr>
        <p:spPr>
          <a:xfrm>
            <a:off x="444500" y="417513"/>
            <a:ext cx="7099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Disassembly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444500" y="1600200"/>
            <a:ext cx="8578850" cy="23057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00000000004006cf &lt;echo&gt;: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4006cf:	48 83 ec 18          	sub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$0x18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4006d3:	48 89 e7             	mov  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%rsp,%rdi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4006d6:	e8 a5 ff ff ff       	callq  400680 &lt;gets&gt;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4006db:	48 89 e7             	mov    %rsp,%rdi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4006de:	e8 3d fe ff ff       	callq  400520 &lt;puts@plt&gt;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4006e3:	48 83 c4 18          	add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4006e7:	c3                   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565150" y="4826501"/>
            <a:ext cx="8045450" cy="1474763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4006e8:	48 83 ec 08          	sub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4006ec:	b8 00 00 00 00       	mov    $0x0,%eax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e8 d9 ff ff ff       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48 83 c4 08          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4006fa:	c3                   	retq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/>
        </p:nvSpPr>
        <p:spPr>
          <a:xfrm>
            <a:off x="444500" y="4419600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444500" y="1138535"/>
            <a:ext cx="883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</a:t>
            </a: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6096000" y="51816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3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13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3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3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13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3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</a:t>
            </a:r>
            <a:endParaRPr/>
          </a:p>
        </p:txBody>
      </p:sp>
      <p:sp>
        <p:nvSpPr>
          <p:cNvPr id="270" name="Google Shape;270;p14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14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4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4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4" name="Google Shape;274;p14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14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14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4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4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14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4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14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5" name="Google Shape;285;p14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286" name="Google Shape;286;p14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90" name="Google Shape;290;p14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291" name="Google Shape;291;p14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#1</a:t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" name="Google Shape;303;p15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04" name="Google Shape;304;p15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6" name="Google Shape;306;p15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07" name="Google Shape;307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11" name="Google Shape;311;p15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15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5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15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6" name="Google Shape;316;p15"/>
          <p:cNvGrpSpPr/>
          <p:nvPr/>
        </p:nvGrpSpPr>
        <p:grpSpPr>
          <a:xfrm>
            <a:off x="533400" y="2811289"/>
            <a:ext cx="1797050" cy="304800"/>
            <a:chOff x="2377022" y="2811289"/>
            <a:chExt cx="1797050" cy="304800"/>
          </a:xfrm>
        </p:grpSpPr>
        <p:sp>
          <p:nvSpPr>
            <p:cNvPr id="317" name="Google Shape;317;p15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1" name="Google Shape;321;p15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22" name="Google Shape;322;p15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26" name="Google Shape;326;p15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27" name="Google Shape;327;p15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328" name="Google Shape;32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2" name="Google Shape;332;p15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333" name="Google Shape;333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2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37" name="Google Shape;337;p15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338" name="Google Shape;33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2" name="Google Shape;342;p15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343" name="Google Shape;343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47" name="Google Shape;347;p15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348" name="Google Shape;348;p15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52" name="Google Shape;352;p15"/>
          <p:cNvSpPr txBox="1"/>
          <p:nvPr/>
        </p:nvSpPr>
        <p:spPr>
          <a:xfrm>
            <a:off x="982663" y="6292334"/>
            <a:ext cx="44294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buffer, but did not corrupt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6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#2</a:t>
            </a:r>
            <a:endParaRPr/>
          </a:p>
        </p:txBody>
      </p:sp>
      <p:sp>
        <p:nvSpPr>
          <p:cNvPr id="358" name="Google Shape;358;p16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" name="Google Shape;361;p16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2" name="Google Shape;362;p16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538200" y="1355562"/>
            <a:ext cx="179700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64" name="Google Shape;364;p16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5" name="Google Shape;365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69" name="Google Shape;369;p16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16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16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6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375" name="Google Shape;375;p16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79" name="Google Shape;379;p16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0123456789012345678901234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Segmentation Fault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80" name="Google Shape;380;p16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381" name="Google Shape;38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85" name="Google Shape;385;p16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386" name="Google Shape;386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90" name="Google Shape;390;p16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391" name="Google Shape;39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95" name="Google Shape;395;p16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396" name="Google Shape;396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00" name="Google Shape;400;p16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401" name="Google Shape;401;p16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05" name="Google Shape;405;p16"/>
          <p:cNvSpPr txBox="1"/>
          <p:nvPr/>
        </p:nvSpPr>
        <p:spPr>
          <a:xfrm>
            <a:off x="982663" y="6292334"/>
            <a:ext cx="47871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 and corrupted return pointer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16"/>
          <p:cNvGrpSpPr/>
          <p:nvPr/>
        </p:nvGrpSpPr>
        <p:grpSpPr>
          <a:xfrm>
            <a:off x="533400" y="2787290"/>
            <a:ext cx="1797050" cy="304800"/>
            <a:chOff x="2377022" y="2811289"/>
            <a:chExt cx="1797050" cy="304800"/>
          </a:xfrm>
        </p:grpSpPr>
        <p:sp>
          <p:nvSpPr>
            <p:cNvPr id="407" name="Google Shape;407;p16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7"/>
          <p:cNvSpPr txBox="1"/>
          <p:nvPr>
            <p:ph type="title"/>
          </p:nvPr>
        </p:nvSpPr>
        <p:spPr>
          <a:xfrm>
            <a:off x="419099" y="493713"/>
            <a:ext cx="7229491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#3</a:t>
            </a:r>
            <a:endParaRPr/>
          </a:p>
        </p:txBody>
      </p:sp>
      <p:sp>
        <p:nvSpPr>
          <p:cNvPr id="416" name="Google Shape;416;p17"/>
          <p:cNvSpPr/>
          <p:nvPr/>
        </p:nvSpPr>
        <p:spPr>
          <a:xfrm>
            <a:off x="5486400" y="1219200"/>
            <a:ext cx="2601912" cy="132087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subq  $24, %rsp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movq  %rsp, %rdi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call  gets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17"/>
          <p:cNvSpPr/>
          <p:nvPr/>
        </p:nvSpPr>
        <p:spPr>
          <a:xfrm>
            <a:off x="3048000" y="1219200"/>
            <a:ext cx="2438400" cy="156709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 . .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7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17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0" name="Google Shape;420;p17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17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22" name="Google Shape;422;p17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423" name="Google Shape;423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27" name="Google Shape;427;p17"/>
          <p:cNvSpPr/>
          <p:nvPr/>
        </p:nvSpPr>
        <p:spPr>
          <a:xfrm>
            <a:off x="2330450" y="4648925"/>
            <a:ext cx="5937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17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17"/>
          <p:cNvSpPr/>
          <p:nvPr/>
        </p:nvSpPr>
        <p:spPr>
          <a:xfrm>
            <a:off x="3403600" y="3444014"/>
            <a:ext cx="4718485" cy="1197764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4006f1:	callq  4006cf &lt;echo&gt;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4006f6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	add    $0x8,%rsp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17"/>
          <p:cNvSpPr txBox="1"/>
          <p:nvPr/>
        </p:nvSpPr>
        <p:spPr>
          <a:xfrm>
            <a:off x="3282950" y="3037113"/>
            <a:ext cx="146912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call_echo: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p17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433" name="Google Shape;433;p17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37" name="Google Shape;437;p17"/>
          <p:cNvSpPr/>
          <p:nvPr/>
        </p:nvSpPr>
        <p:spPr>
          <a:xfrm>
            <a:off x="2390791" y="5334000"/>
            <a:ext cx="5257800" cy="82843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./bufdemo-nsp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012345678901234567890123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38" name="Google Shape;438;p17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39" name="Google Shape;43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3" name="Google Shape;443;p17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44" name="Google Shape;444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48" name="Google Shape;448;p17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449" name="Google Shape;44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3" name="Google Shape;453;p17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454" name="Google Shape;454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58" name="Google Shape;458;p17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459" name="Google Shape;459;p17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63" name="Google Shape;463;p17"/>
          <p:cNvSpPr txBox="1"/>
          <p:nvPr/>
        </p:nvSpPr>
        <p:spPr>
          <a:xfrm>
            <a:off x="982663" y="6292334"/>
            <a:ext cx="72767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Overflowed buffer, corrupted return pointer, but program seems to work!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4" name="Google Shape;464;p17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465" name="Google Shape;465;p17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 txBox="1"/>
          <p:nvPr>
            <p:ph type="title"/>
          </p:nvPr>
        </p:nvSpPr>
        <p:spPr>
          <a:xfrm>
            <a:off x="152401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Buffer Overflow Stack Example #3 Explained</a:t>
            </a:r>
            <a:endParaRPr/>
          </a:p>
        </p:txBody>
      </p:sp>
      <p:sp>
        <p:nvSpPr>
          <p:cNvPr id="474" name="Google Shape;474;p18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5" name="Google Shape;475;p18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6" name="Google Shape;476;p18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18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478" name="Google Shape;478;p18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479" name="Google Shape;47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FF0000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83" name="Google Shape;483;p18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18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18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18"/>
          <p:cNvSpPr/>
          <p:nvPr/>
        </p:nvSpPr>
        <p:spPr>
          <a:xfrm>
            <a:off x="2924175" y="1832820"/>
            <a:ext cx="4162425" cy="2582759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400600:	mov    %rsp,%rbp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400603:	mov    %rax,%rdx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400606:	shr    $0x3f,%rdx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40060a:	add    %rdx,%rax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40060d:	sar    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400610:	jne    400614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400612:	pop    %rbp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400613: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7" name="Google Shape;487;p18"/>
          <p:cNvSpPr txBox="1"/>
          <p:nvPr/>
        </p:nvSpPr>
        <p:spPr>
          <a:xfrm>
            <a:off x="2803525" y="1425919"/>
            <a:ext cx="27256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register_tm_clones: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18"/>
          <p:cNvGrpSpPr/>
          <p:nvPr/>
        </p:nvGrpSpPr>
        <p:grpSpPr>
          <a:xfrm>
            <a:off x="538208" y="2481496"/>
            <a:ext cx="1797050" cy="304800"/>
            <a:chOff x="2377022" y="2811289"/>
            <a:chExt cx="1797050" cy="304800"/>
          </a:xfrm>
        </p:grpSpPr>
        <p:sp>
          <p:nvSpPr>
            <p:cNvPr id="489" name="Google Shape;489;p18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3" name="Google Shape;493;p18"/>
          <p:cNvGrpSpPr/>
          <p:nvPr/>
        </p:nvGrpSpPr>
        <p:grpSpPr>
          <a:xfrm>
            <a:off x="533400" y="4336978"/>
            <a:ext cx="1797050" cy="304800"/>
            <a:chOff x="533400" y="4648200"/>
            <a:chExt cx="1797050" cy="304800"/>
          </a:xfrm>
        </p:grpSpPr>
        <p:sp>
          <p:nvSpPr>
            <p:cNvPr id="494" name="Google Shape;49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498" name="Google Shape;498;p18"/>
          <p:cNvGrpSpPr/>
          <p:nvPr/>
        </p:nvGrpSpPr>
        <p:grpSpPr>
          <a:xfrm>
            <a:off x="533400" y="4025756"/>
            <a:ext cx="1797050" cy="304800"/>
            <a:chOff x="533400" y="4648200"/>
            <a:chExt cx="1797050" cy="304800"/>
          </a:xfrm>
        </p:grpSpPr>
        <p:sp>
          <p:nvSpPr>
            <p:cNvPr id="499" name="Google Shape;49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3" name="Google Shape;503;p18"/>
          <p:cNvGrpSpPr/>
          <p:nvPr/>
        </p:nvGrpSpPr>
        <p:grpSpPr>
          <a:xfrm>
            <a:off x="533400" y="3714534"/>
            <a:ext cx="1797050" cy="304800"/>
            <a:chOff x="533400" y="4648200"/>
            <a:chExt cx="1797050" cy="304800"/>
          </a:xfrm>
        </p:grpSpPr>
        <p:sp>
          <p:nvSpPr>
            <p:cNvPr id="504" name="Google Shape;50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08" name="Google Shape;508;p18"/>
          <p:cNvGrpSpPr/>
          <p:nvPr/>
        </p:nvGrpSpPr>
        <p:grpSpPr>
          <a:xfrm>
            <a:off x="533400" y="3403312"/>
            <a:ext cx="1797050" cy="304800"/>
            <a:chOff x="533400" y="4648200"/>
            <a:chExt cx="1797050" cy="304800"/>
          </a:xfrm>
        </p:grpSpPr>
        <p:sp>
          <p:nvSpPr>
            <p:cNvPr id="509" name="Google Shape;509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39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38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513" name="Google Shape;513;p18"/>
          <p:cNvGrpSpPr/>
          <p:nvPr/>
        </p:nvGrpSpPr>
        <p:grpSpPr>
          <a:xfrm>
            <a:off x="533400" y="3092090"/>
            <a:ext cx="1797050" cy="304800"/>
            <a:chOff x="533400" y="4648200"/>
            <a:chExt cx="1797050" cy="304800"/>
          </a:xfrm>
        </p:grpSpPr>
        <p:sp>
          <p:nvSpPr>
            <p:cNvPr id="514" name="Google Shape;514;p18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18" name="Google Shape;518;p18"/>
          <p:cNvSpPr txBox="1"/>
          <p:nvPr/>
        </p:nvSpPr>
        <p:spPr>
          <a:xfrm>
            <a:off x="914400" y="5410200"/>
            <a:ext cx="53574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“Returns” to unrelated code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Lots of things happen, without modifying critical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 executes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retq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9" name="Google Shape;519;p18"/>
          <p:cNvGrpSpPr/>
          <p:nvPr/>
        </p:nvGrpSpPr>
        <p:grpSpPr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520" name="Google Shape;520;p18"/>
            <p:cNvSpPr/>
            <p:nvPr/>
          </p:nvSpPr>
          <p:spPr>
            <a:xfrm>
              <a:off x="2377022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826285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40</a:t>
              </a:r>
              <a:endParaRPr b="1" i="0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06</a:t>
              </a:r>
              <a:endParaRPr b="1" i="0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700" u="none" cap="none" strike="noStrike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"/>
          <p:cNvSpPr txBox="1"/>
          <p:nvPr>
            <p:ph type="title"/>
          </p:nvPr>
        </p:nvSpPr>
        <p:spPr>
          <a:xfrm>
            <a:off x="381000" y="533400"/>
            <a:ext cx="83058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Code Injection Attacks</a:t>
            </a:r>
            <a:endParaRPr/>
          </a:p>
        </p:txBody>
      </p:sp>
      <p:sp>
        <p:nvSpPr>
          <p:cNvPr id="529" name="Google Shape;529;p19"/>
          <p:cNvSpPr txBox="1"/>
          <p:nvPr>
            <p:ph idx="1" type="body"/>
          </p:nvPr>
        </p:nvSpPr>
        <p:spPr>
          <a:xfrm>
            <a:off x="457200" y="5562600"/>
            <a:ext cx="825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60338" lvl="0" marL="1603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Input string contains byte representation of executable code</a:t>
            </a:r>
            <a:endParaRPr/>
          </a:p>
          <a:p>
            <a:pPr indent="-160338" lvl="0" marL="1603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Overwrite return address A with address of buffer B</a:t>
            </a:r>
            <a:endParaRPr/>
          </a:p>
          <a:p>
            <a:pPr indent="-160338" lvl="0" marL="16033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When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US" sz="2000"/>
              <a:t> executes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ret</a:t>
            </a:r>
            <a:r>
              <a:rPr lang="en-US" sz="2000"/>
              <a:t>, will jump to exploit code</a:t>
            </a:r>
            <a:endParaRPr/>
          </a:p>
        </p:txBody>
      </p:sp>
      <p:sp>
        <p:nvSpPr>
          <p:cNvPr id="530" name="Google Shape;530;p19"/>
          <p:cNvSpPr/>
          <p:nvPr/>
        </p:nvSpPr>
        <p:spPr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Q()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buf[64];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gets(buf);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...;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19"/>
          <p:cNvSpPr/>
          <p:nvPr/>
        </p:nvSpPr>
        <p:spPr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P(){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Q();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19"/>
          <p:cNvSpPr txBox="1"/>
          <p:nvPr/>
        </p:nvSpPr>
        <p:spPr>
          <a:xfrm>
            <a:off x="2593975" y="2212975"/>
            <a:ext cx="911225" cy="923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19"/>
          <p:cNvCxnSpPr/>
          <p:nvPr/>
        </p:nvCxnSpPr>
        <p:spPr>
          <a:xfrm rot="10800000">
            <a:off x="1905000" y="2670175"/>
            <a:ext cx="68897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534" name="Google Shape;534;p19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535" name="Google Shape;535;p19"/>
            <p:cNvSpPr txBox="1"/>
            <p:nvPr/>
          </p:nvSpPr>
          <p:spPr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after call to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D5D5F4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9"/>
            <p:cNvSpPr txBox="1"/>
            <p:nvPr/>
          </p:nvSpPr>
          <p:spPr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 txBox="1"/>
            <p:nvPr/>
          </p:nvSpPr>
          <p:spPr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 txBox="1"/>
            <p:nvPr/>
          </p:nvSpPr>
          <p:spPr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" name="Google Shape;542;p19"/>
            <p:cNvCxnSpPr/>
            <p:nvPr/>
          </p:nvCxnSpPr>
          <p:spPr>
            <a:xfrm>
              <a:off x="5267325" y="4665663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43" name="Google Shape;543;p19"/>
            <p:cNvSpPr/>
            <p:nvPr/>
          </p:nvSpPr>
          <p:spPr>
            <a:xfrm>
              <a:off x="5727700" y="4078288"/>
              <a:ext cx="10668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 txBox="1"/>
            <p:nvPr/>
          </p:nvSpPr>
          <p:spPr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written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fmla="val 74991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fmla="val 74976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 flipH="1" rot="10800000">
              <a:off x="5359400" y="2819400"/>
              <a:ext cx="228600" cy="1905000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Recap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Memory Layout</a:t>
            </a:r>
            <a:endParaRPr>
              <a:solidFill>
                <a:srgbClr val="7F7F7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7F7F7F"/>
                </a:solidFill>
              </a:rPr>
              <a:t>Buffer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7F7F7F"/>
                </a:solidFill>
              </a:rPr>
              <a:t>Protection</a:t>
            </a:r>
            <a:endParaRPr/>
          </a:p>
          <a:p>
            <a:pPr indent="0" lvl="0" marL="9144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0"/>
          <p:cNvSpPr txBox="1"/>
          <p:nvPr>
            <p:ph type="title"/>
          </p:nvPr>
        </p:nvSpPr>
        <p:spPr>
          <a:xfrm>
            <a:off x="381000" y="493713"/>
            <a:ext cx="8534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Exploits Based on Buffer Overflows</a:t>
            </a:r>
            <a:endParaRPr/>
          </a:p>
        </p:txBody>
      </p:sp>
      <p:sp>
        <p:nvSpPr>
          <p:cNvPr id="554" name="Google Shape;554;p20"/>
          <p:cNvSpPr txBox="1"/>
          <p:nvPr>
            <p:ph idx="1" type="body"/>
          </p:nvPr>
        </p:nvSpPr>
        <p:spPr>
          <a:xfrm>
            <a:off x="404813" y="1327150"/>
            <a:ext cx="82819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>
                <a:solidFill>
                  <a:srgbClr val="C00000"/>
                </a:solidFill>
              </a:rPr>
              <a:t>Buffer overflow bugs can allow remote machines to execute arbitrary code on victim machines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Distressingly common in real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Programmers keep making the same mistakes ☹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Recent measures make these attacks much more difficult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 across the decades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Original “Internet worm” (1988)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“IM wars” (1999)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Twilight hack on Wii (2000s)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… and many, many more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You will learn some of the tricks in attacklab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Hopefully to convince you to never leave such holes in your programs!!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2"/>
          <p:cNvSpPr txBox="1"/>
          <p:nvPr>
            <p:ph type="title"/>
          </p:nvPr>
        </p:nvSpPr>
        <p:spPr>
          <a:xfrm>
            <a:off x="381000" y="417513"/>
            <a:ext cx="6858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 1: IM War</a:t>
            </a:r>
            <a:endParaRPr/>
          </a:p>
        </p:txBody>
      </p:sp>
      <p:sp>
        <p:nvSpPr>
          <p:cNvPr id="560" name="Google Shape;560;p22"/>
          <p:cNvSpPr txBox="1"/>
          <p:nvPr>
            <p:ph idx="1" type="body"/>
          </p:nvPr>
        </p:nvSpPr>
        <p:spPr>
          <a:xfrm>
            <a:off x="381000" y="1143000"/>
            <a:ext cx="8307388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July, 1999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Microsoft launches MSN Messenger (instant messaging system).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Messenger clients can access popular AOL Instant Messaging Service (AIM) servers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61" name="Google Shape;561;p22"/>
          <p:cNvSpPr/>
          <p:nvPr/>
        </p:nvSpPr>
        <p:spPr>
          <a:xfrm>
            <a:off x="5748337" y="3978275"/>
            <a:ext cx="1095375" cy="909638"/>
          </a:xfrm>
          <a:prstGeom prst="ellipse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2"/>
          <p:cNvSpPr/>
          <p:nvPr/>
        </p:nvSpPr>
        <p:spPr>
          <a:xfrm>
            <a:off x="4741862" y="2971800"/>
            <a:ext cx="998538" cy="909638"/>
          </a:xfrm>
          <a:prstGeom prst="ellipse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2"/>
          <p:cNvSpPr/>
          <p:nvPr/>
        </p:nvSpPr>
        <p:spPr>
          <a:xfrm>
            <a:off x="4808537" y="5029200"/>
            <a:ext cx="998538" cy="909638"/>
          </a:xfrm>
          <a:prstGeom prst="ellipse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2"/>
          <p:cNvSpPr/>
          <p:nvPr/>
        </p:nvSpPr>
        <p:spPr>
          <a:xfrm>
            <a:off x="4071937" y="3978275"/>
            <a:ext cx="998538" cy="909638"/>
          </a:xfrm>
          <a:prstGeom prst="ellipse">
            <a:avLst/>
          </a:prstGeom>
          <a:solidFill>
            <a:srgbClr val="F1C7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2"/>
          <p:cNvSpPr/>
          <p:nvPr/>
        </p:nvSpPr>
        <p:spPr>
          <a:xfrm>
            <a:off x="2286000" y="3978275"/>
            <a:ext cx="1095375" cy="909638"/>
          </a:xfrm>
          <a:prstGeom prst="ellipse">
            <a:avLst/>
          </a:prstGeom>
          <a:solidFill>
            <a:srgbClr val="F1C7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MSN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p22"/>
          <p:cNvCxnSpPr/>
          <p:nvPr/>
        </p:nvCxnSpPr>
        <p:spPr>
          <a:xfrm>
            <a:off x="3394075" y="44196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7" name="Google Shape;567;p22"/>
          <p:cNvCxnSpPr/>
          <p:nvPr/>
        </p:nvCxnSpPr>
        <p:spPr>
          <a:xfrm>
            <a:off x="5072062" y="4419600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8" name="Google Shape;568;p22"/>
          <p:cNvCxnSpPr/>
          <p:nvPr/>
        </p:nvCxnSpPr>
        <p:spPr>
          <a:xfrm>
            <a:off x="5646737" y="3717925"/>
            <a:ext cx="3048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69" name="Google Shape;569;p22"/>
          <p:cNvCxnSpPr/>
          <p:nvPr/>
        </p:nvCxnSpPr>
        <p:spPr>
          <a:xfrm rot="5400000">
            <a:off x="5641975" y="4762500"/>
            <a:ext cx="304800" cy="381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3"/>
          <p:cNvSpPr txBox="1"/>
          <p:nvPr>
            <p:ph type="title"/>
          </p:nvPr>
        </p:nvSpPr>
        <p:spPr>
          <a:xfrm>
            <a:off x="381000" y="417513"/>
            <a:ext cx="8686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IM War (cont.)</a:t>
            </a:r>
            <a:endParaRPr/>
          </a:p>
        </p:txBody>
      </p:sp>
      <p:sp>
        <p:nvSpPr>
          <p:cNvPr id="575" name="Google Shape;575;p23"/>
          <p:cNvSpPr txBox="1"/>
          <p:nvPr>
            <p:ph idx="1" type="body"/>
          </p:nvPr>
        </p:nvSpPr>
        <p:spPr>
          <a:xfrm>
            <a:off x="381000" y="1143000"/>
            <a:ext cx="8307388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August 1999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Mysteriously, Messenger clients can no longer access AIM servers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Microsoft and AOL begin the IM war: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AOL changes server to disallow Messenger clients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Microsoft makes changes to clients to defeat AOL changes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At least 13 such skirmishes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was really happening?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AOL had discovered a buffer overflow bug in their own AIM clients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They exploited it to detect and block Microsoft: the exploit code returned a 4-byte signature (the bytes at some location in the AIM client) to server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When Microsoft changed code to match signature, AOL changed signature location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4"/>
          <p:cNvSpPr txBox="1"/>
          <p:nvPr>
            <p:ph idx="1" type="body"/>
          </p:nvPr>
        </p:nvSpPr>
        <p:spPr>
          <a:xfrm>
            <a:off x="152400" y="304800"/>
            <a:ext cx="8991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Date: Wed, 11 Aug 1999 11:30:57 -0700 (PDT)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From: Phil Bucking &lt;philbucking@yahoo.com&gt;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Subject: AOL exploiting buffer overrun bug in their own software!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To: rms@pharlap.com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Mr. Smith,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 am writing you because I have discovered something that I think you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might find interesting because you are an Internet security expert with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experience in this area. I have also tried to contact AOL but received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no response.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 am a developer who has been working on a revolutionary new instant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messaging client that should be released later this year.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It appears that the AIM client has a buffer overrun bug. By itself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this might not be the end of the world, as MS surely has had its share.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But AOL is now *exploiting their own buffer overrun bug* to help in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its efforts to block MS Instant Messenger.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....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Since you have significant credibility with the press I hope that you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can use this information to help inform people that behind AOL's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friendly exterior they are nefariously compromising peoples' security.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t/>
            </a:r>
            <a:endParaRPr b="0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Sincerely,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Phil Bucking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Founder, Bucking Consulting </a:t>
            </a:r>
            <a:endParaRPr/>
          </a:p>
          <a:p>
            <a:pPr indent="-223838" lvl="0" marL="2238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40"/>
              <a:buFont typeface="Noto Sans"/>
              <a:buNone/>
            </a:pPr>
            <a:r>
              <a:rPr b="0" lang="en-US" sz="1400">
                <a:latin typeface="Courier New"/>
                <a:ea typeface="Courier New"/>
                <a:cs typeface="Courier New"/>
                <a:sym typeface="Courier New"/>
              </a:rPr>
              <a:t>philbucking@yahoo.com</a:t>
            </a:r>
            <a:endParaRPr/>
          </a:p>
        </p:txBody>
      </p:sp>
      <p:sp>
        <p:nvSpPr>
          <p:cNvPr id="581" name="Google Shape;581;p24"/>
          <p:cNvSpPr txBox="1"/>
          <p:nvPr/>
        </p:nvSpPr>
        <p:spPr>
          <a:xfrm>
            <a:off x="4114800" y="5429250"/>
            <a:ext cx="4419600" cy="12001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was later determined that this email originated from within Microsoft!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5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Aside: Worms and Viruses</a:t>
            </a:r>
            <a:endParaRPr/>
          </a:p>
        </p:txBody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Worm: A program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run by itself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Can propagate a fully working version of itself to other computers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Virus: Code that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Adds itself to other programs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Does not run independently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Both are (usually) designed to spread among computers and to wreak havoc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6"/>
          <p:cNvSpPr txBox="1"/>
          <p:nvPr>
            <p:ph type="title"/>
          </p:nvPr>
        </p:nvSpPr>
        <p:spPr>
          <a:xfrm>
            <a:off x="381000" y="493713"/>
            <a:ext cx="8763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OK, what to do about buffer overflow attacks</a:t>
            </a:r>
            <a:endParaRPr/>
          </a:p>
        </p:txBody>
      </p:sp>
      <p:sp>
        <p:nvSpPr>
          <p:cNvPr id="594" name="Google Shape;594;p26"/>
          <p:cNvSpPr txBox="1"/>
          <p:nvPr>
            <p:ph idx="1" type="body"/>
          </p:nvPr>
        </p:nvSpPr>
        <p:spPr>
          <a:xfrm>
            <a:off x="404813" y="1327150"/>
            <a:ext cx="8281987" cy="545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Avoid overflow vulnerabilities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Employ system-level protections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Have compiler use “stack canaries”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Lets talk about each…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7"/>
          <p:cNvSpPr txBox="1"/>
          <p:nvPr>
            <p:ph type="title"/>
          </p:nvPr>
        </p:nvSpPr>
        <p:spPr>
          <a:xfrm>
            <a:off x="485775" y="457200"/>
            <a:ext cx="86582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1. Avoid Overflow Vulnerabilities in Code (!)</a:t>
            </a:r>
            <a:endParaRPr/>
          </a:p>
        </p:txBody>
      </p:sp>
      <p:sp>
        <p:nvSpPr>
          <p:cNvPr id="600" name="Google Shape;600;p27"/>
          <p:cNvSpPr txBox="1"/>
          <p:nvPr>
            <p:ph idx="1" type="body"/>
          </p:nvPr>
        </p:nvSpPr>
        <p:spPr>
          <a:xfrm>
            <a:off x="519113" y="4038600"/>
            <a:ext cx="8091487" cy="2482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For example, use library routines that limit string lengths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instead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-US"/>
              <a:t> instead of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Don’t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r>
              <a:rPr lang="en-US"/>
              <a:t> with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-US"/>
              <a:t> conversion specification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-US"/>
              <a:t> to read the string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Or use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%ns</a:t>
            </a:r>
            <a:r>
              <a:rPr b="1" lang="en-US"/>
              <a:t>  </a:t>
            </a:r>
            <a:r>
              <a:rPr lang="en-US"/>
              <a:t>where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/>
              <a:t> is a suitable integer</a:t>
            </a: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609600" y="1447800"/>
            <a:ext cx="5943600" cy="202876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4, stdin);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System-Level Protections can help</a:t>
            </a:r>
            <a:endParaRPr/>
          </a:p>
        </p:txBody>
      </p:sp>
      <p:sp>
        <p:nvSpPr>
          <p:cNvPr id="607" name="Google Shape;607;p28"/>
          <p:cNvSpPr txBox="1"/>
          <p:nvPr>
            <p:ph idx="1" type="body"/>
          </p:nvPr>
        </p:nvSpPr>
        <p:spPr>
          <a:xfrm>
            <a:off x="366713" y="1328738"/>
            <a:ext cx="4433887" cy="2938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Randomized stack offsets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At start of program, allocate random amount of space on 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Shifts stack addresses for entire program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Makes it difficult for hacker to predict beginning of inserted 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E.g.: 5 executions of memory allocation code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Stack repositioned each time program executes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608" name="Google Shape;608;p28"/>
          <p:cNvGraphicFramePr/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>
              <mc:Choice Requires="v">
                <p:oleObj r:id="rId4" imgH="4763" imgW="6858000" progId="Excel.Sheet.12" spid="_x0000_s1">
                  <p:embed/>
                </p:oleObj>
              </mc:Choice>
              <mc:Fallback>
                <p:oleObj r:id="rId5" imgH="4763" imgW="6858000" progId="Excel.Sheet.12">
                  <p:embed/>
                  <p:pic>
                    <p:nvPicPr>
                      <p:cNvPr id="608" name="Google Shape;608;p28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9" name="Google Shape;609;p28"/>
          <p:cNvGraphicFramePr/>
          <p:nvPr/>
        </p:nvGraphicFramePr>
        <p:xfrm>
          <a:off x="357198" y="4876800"/>
          <a:ext cx="6553200" cy="203200"/>
        </p:xfrm>
        <a:graphic>
          <a:graphicData uri="http://schemas.openxmlformats.org/presentationml/2006/ole">
            <mc:AlternateContent>
              <mc:Choice Requires="v">
                <p:oleObj r:id="rId7" imgH="203200" imgW="6553200" progId="Excel.Sheet.12" spid="_x0000_s2">
                  <p:embed/>
                </p:oleObj>
              </mc:Choice>
              <mc:Fallback>
                <p:oleObj r:id="rId8" imgH="203200" imgW="6553200" progId="Excel.Sheet.12">
                  <p:embed/>
                  <p:pic>
                    <p:nvPicPr>
                      <p:cNvPr id="609" name="Google Shape;609;p28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7198" y="4876800"/>
                        <a:ext cx="655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0" name="Google Shape;610;p28"/>
          <p:cNvGrpSpPr/>
          <p:nvPr/>
        </p:nvGrpSpPr>
        <p:grpSpPr>
          <a:xfrm>
            <a:off x="5979949" y="1328738"/>
            <a:ext cx="2688595" cy="4949546"/>
            <a:chOff x="5979949" y="1328738"/>
            <a:chExt cx="2688595" cy="4949546"/>
          </a:xfrm>
        </p:grpSpPr>
        <p:sp>
          <p:nvSpPr>
            <p:cNvPr id="611" name="Google Shape;611;p28"/>
            <p:cNvSpPr/>
            <p:nvPr/>
          </p:nvSpPr>
          <p:spPr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ourier New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endParaRPr b="1" i="0" sz="18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2" name="Google Shape;612;p28"/>
            <p:cNvSpPr/>
            <p:nvPr/>
          </p:nvSpPr>
          <p:spPr>
            <a:xfrm>
              <a:off x="7398544" y="3690938"/>
              <a:ext cx="1270000" cy="95726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28"/>
            <p:cNvSpPr/>
            <p:nvPr/>
          </p:nvSpPr>
          <p:spPr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cap="flat" cmpd="sng" w="254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5979949" y="2243138"/>
              <a:ext cx="1002591" cy="6309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Random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allocation</a:t>
              </a:r>
              <a:endParaRPr b="1" i="0" sz="1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8"/>
            <p:cNvSpPr/>
            <p:nvPr/>
          </p:nvSpPr>
          <p:spPr>
            <a:xfrm>
              <a:off x="7150767" y="1704917"/>
              <a:ext cx="228600" cy="1681221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 Narrow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617" name="Google Shape;617;p28"/>
            <p:cNvSpPr/>
            <p:nvPr/>
          </p:nvSpPr>
          <p:spPr>
            <a:xfrm>
              <a:off x="6107341" y="1328738"/>
              <a:ext cx="1062603" cy="353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1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 base</a:t>
              </a:r>
              <a:endParaRPr b="1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8"/>
            <p:cNvSpPr/>
            <p:nvPr/>
          </p:nvSpPr>
          <p:spPr>
            <a:xfrm>
              <a:off x="7398544" y="4638842"/>
              <a:ext cx="12700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B?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28"/>
            <p:cNvSpPr txBox="1"/>
            <p:nvPr/>
          </p:nvSpPr>
          <p:spPr>
            <a:xfrm>
              <a:off x="6561519" y="5908952"/>
              <a:ext cx="4210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B?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0" name="Google Shape;620;p28"/>
            <p:cNvCxnSpPr/>
            <p:nvPr/>
          </p:nvCxnSpPr>
          <p:spPr>
            <a:xfrm>
              <a:off x="6982540" y="6096000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1" name="Google Shape;621;p28"/>
            <p:cNvSpPr/>
            <p:nvPr/>
          </p:nvSpPr>
          <p:spPr>
            <a:xfrm>
              <a:off x="7398544" y="5535098"/>
              <a:ext cx="12700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7398544" y="5016392"/>
              <a:ext cx="1270000" cy="518706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2. System-Level Protections can help</a:t>
            </a:r>
            <a:endParaRPr/>
          </a:p>
        </p:txBody>
      </p:sp>
      <p:sp>
        <p:nvSpPr>
          <p:cNvPr id="628" name="Google Shape;628;p29"/>
          <p:cNvSpPr txBox="1"/>
          <p:nvPr>
            <p:ph idx="1" type="body"/>
          </p:nvPr>
        </p:nvSpPr>
        <p:spPr>
          <a:xfrm>
            <a:off x="366713" y="1328738"/>
            <a:ext cx="40528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Non-executable code segments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 traditional x86, can mark region of memory as either “read-only” or “writable”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Can execute anything readable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X86-64 added  explicit “execute” permission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Stack marked as non-executable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graphicFrame>
        <p:nvGraphicFramePr>
          <p:cNvPr id="629" name="Google Shape;629;p29"/>
          <p:cNvGraphicFramePr/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>
              <mc:Choice Requires="v">
                <p:oleObj r:id="rId4" imgH="4763" imgW="6858000" progId="Excel.Sheet.12" spid="_x0000_s1">
                  <p:embed/>
                </p:oleObj>
              </mc:Choice>
              <mc:Fallback>
                <p:oleObj r:id="rId5" imgH="4763" imgW="6858000" progId="Excel.Sheet.12">
                  <p:embed/>
                  <p:pic>
                    <p:nvPicPr>
                      <p:cNvPr id="629" name="Google Shape;629;p2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0" name="Google Shape;630;p29"/>
          <p:cNvGrpSpPr/>
          <p:nvPr/>
        </p:nvGrpSpPr>
        <p:grpSpPr>
          <a:xfrm>
            <a:off x="4021138" y="1154113"/>
            <a:ext cx="4697008" cy="4203700"/>
            <a:chOff x="4021138" y="1154113"/>
            <a:chExt cx="4697008" cy="4203700"/>
          </a:xfrm>
        </p:grpSpPr>
        <p:sp>
          <p:nvSpPr>
            <p:cNvPr id="631" name="Google Shape;631;p29"/>
            <p:cNvSpPr txBox="1"/>
            <p:nvPr/>
          </p:nvSpPr>
          <p:spPr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after call to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5727700" y="2819400"/>
              <a:ext cx="1066800" cy="3810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5727700" y="1600200"/>
              <a:ext cx="1066800" cy="1219200"/>
            </a:xfrm>
            <a:prstGeom prst="rect">
              <a:avLst/>
            </a:prstGeom>
            <a:solidFill>
              <a:srgbClr val="F2F2F2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5727700" y="4724400"/>
              <a:ext cx="1066800" cy="622300"/>
            </a:xfrm>
            <a:prstGeom prst="rect">
              <a:avLst/>
            </a:prstGeom>
            <a:solidFill>
              <a:srgbClr val="D5D5F4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29"/>
            <p:cNvSpPr txBox="1"/>
            <p:nvPr/>
          </p:nvSpPr>
          <p:spPr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29"/>
            <p:cNvSpPr txBox="1"/>
            <p:nvPr/>
          </p:nvSpPr>
          <p:spPr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Q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stack 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29"/>
            <p:cNvSpPr txBox="1"/>
            <p:nvPr/>
          </p:nvSpPr>
          <p:spPr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8" name="Google Shape;638;p29"/>
            <p:cNvCxnSpPr/>
            <p:nvPr/>
          </p:nvCxnSpPr>
          <p:spPr>
            <a:xfrm>
              <a:off x="5267325" y="4665663"/>
              <a:ext cx="396875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39" name="Google Shape;639;p29"/>
            <p:cNvSpPr/>
            <p:nvPr/>
          </p:nvSpPr>
          <p:spPr>
            <a:xfrm>
              <a:off x="5727700" y="4078288"/>
              <a:ext cx="1066800" cy="646112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exploit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5727700" y="3159125"/>
              <a:ext cx="1065213" cy="936625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29"/>
            <p:cNvSpPr txBox="1"/>
            <p:nvPr/>
          </p:nvSpPr>
          <p:spPr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written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29"/>
            <p:cNvSpPr/>
            <p:nvPr/>
          </p:nvSpPr>
          <p:spPr>
            <a:xfrm rot="10800000">
              <a:off x="6892925" y="1600200"/>
              <a:ext cx="228600" cy="1600200"/>
            </a:xfrm>
            <a:prstGeom prst="leftBrace">
              <a:avLst>
                <a:gd fmla="val 74991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29"/>
            <p:cNvSpPr/>
            <p:nvPr/>
          </p:nvSpPr>
          <p:spPr>
            <a:xfrm rot="10800000">
              <a:off x="6892925" y="3200400"/>
              <a:ext cx="228600" cy="2157413"/>
            </a:xfrm>
            <a:prstGeom prst="leftBrace">
              <a:avLst>
                <a:gd fmla="val 74976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29"/>
            <p:cNvSpPr/>
            <p:nvPr/>
          </p:nvSpPr>
          <p:spPr>
            <a:xfrm flipH="1" rot="10800000">
              <a:off x="5359400" y="2819400"/>
              <a:ext cx="228600" cy="1905000"/>
            </a:xfrm>
            <a:prstGeom prst="leftBrace">
              <a:avLst>
                <a:gd fmla="val 75000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45" name="Google Shape;645;p29"/>
          <p:cNvCxnSpPr/>
          <p:nvPr/>
        </p:nvCxnSpPr>
        <p:spPr>
          <a:xfrm flipH="1" rot="10800000">
            <a:off x="4419600" y="4665663"/>
            <a:ext cx="1308100" cy="127793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46" name="Google Shape;646;p29"/>
          <p:cNvSpPr txBox="1"/>
          <p:nvPr/>
        </p:nvSpPr>
        <p:spPr>
          <a:xfrm>
            <a:off x="264144" y="5943600"/>
            <a:ext cx="4111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attempt to execute this code will fail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30"/>
          <p:cNvSpPr txBox="1"/>
          <p:nvPr>
            <p:ph type="title"/>
          </p:nvPr>
        </p:nvSpPr>
        <p:spPr>
          <a:xfrm>
            <a:off x="381000" y="533400"/>
            <a:ext cx="8077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3. Stack Canaries can help</a:t>
            </a:r>
            <a:endParaRPr/>
          </a:p>
        </p:txBody>
      </p:sp>
      <p:sp>
        <p:nvSpPr>
          <p:cNvPr id="652" name="Google Shape;652;p30"/>
          <p:cNvSpPr txBox="1"/>
          <p:nvPr>
            <p:ph idx="1" type="body"/>
          </p:nvPr>
        </p:nvSpPr>
        <p:spPr>
          <a:xfrm>
            <a:off x="366713" y="1328738"/>
            <a:ext cx="79390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Idea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Place special value (“canary”) on stack just beyond buffer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Check for corruption before exiting function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GCC Implementation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-fstack-protector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Now the default (disabled earlier)</a:t>
            </a:r>
            <a:endParaRPr/>
          </a:p>
        </p:txBody>
      </p:sp>
      <p:sp>
        <p:nvSpPr>
          <p:cNvPr id="653" name="Google Shape;653;p30"/>
          <p:cNvSpPr/>
          <p:nvPr/>
        </p:nvSpPr>
        <p:spPr>
          <a:xfrm>
            <a:off x="1828800" y="3981450"/>
            <a:ext cx="41529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./bufdemo-sp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4" name="Google Shape;654;p30"/>
          <p:cNvSpPr/>
          <p:nvPr/>
        </p:nvSpPr>
        <p:spPr>
          <a:xfrm>
            <a:off x="1828800" y="4886325"/>
            <a:ext cx="4152900" cy="828675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unix&gt;./bufdemo-sp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 a string:</a:t>
            </a:r>
            <a:r>
              <a:rPr b="1" i="1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01234567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 stack smashing detected ***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Linux Memory Layout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Stack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Runtime stack (8MB limit)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 g., local variables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Heap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Dynamically allocated as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call  malloc(), calloc(), new()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Statically allocated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global vars,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/>
              <a:t> vars, string constants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Text  / Shared Libraries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Executable machine instructions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Read-only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2950402" y="6169580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Hex Address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4456982" y="914400"/>
            <a:ext cx="24010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00007FFFFFFFFFFF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5842202" y="6412468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6858000" y="104195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6858000" y="1047750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5842202" y="6169580"/>
            <a:ext cx="10157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400000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0" name="Google Shape;130;p3"/>
          <p:cNvCxnSpPr/>
          <p:nvPr/>
        </p:nvCxnSpPr>
        <p:spPr>
          <a:xfrm>
            <a:off x="7581900" y="1428750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" name="Google Shape;131;p3"/>
          <p:cNvCxnSpPr/>
          <p:nvPr/>
        </p:nvCxnSpPr>
        <p:spPr>
          <a:xfrm rot="10800000">
            <a:off x="7581900" y="4876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2" name="Google Shape;132;p3"/>
          <p:cNvSpPr/>
          <p:nvPr/>
        </p:nvSpPr>
        <p:spPr>
          <a:xfrm>
            <a:off x="5181600" y="6115605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8D8D8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3"/>
          <p:cNvCxnSpPr/>
          <p:nvPr/>
        </p:nvCxnSpPr>
        <p:spPr>
          <a:xfrm>
            <a:off x="6858000" y="2189163"/>
            <a:ext cx="1447800" cy="1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"/>
          <p:cNvSpPr/>
          <p:nvPr/>
        </p:nvSpPr>
        <p:spPr>
          <a:xfrm rot="10800000">
            <a:off x="8364538" y="1047750"/>
            <a:ext cx="228600" cy="1141413"/>
          </a:xfrm>
          <a:prstGeom prst="leftBrace">
            <a:avLst>
              <a:gd fmla="val 75011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8564563" y="1435100"/>
            <a:ext cx="63341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8MB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1"/>
          <p:cNvSpPr txBox="1"/>
          <p:nvPr>
            <p:ph type="title"/>
          </p:nvPr>
        </p:nvSpPr>
        <p:spPr>
          <a:xfrm>
            <a:off x="444500" y="417513"/>
            <a:ext cx="7099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Protected Buffer Disassembly</a:t>
            </a:r>
            <a:endParaRPr/>
          </a:p>
        </p:txBody>
      </p:sp>
      <p:sp>
        <p:nvSpPr>
          <p:cNvPr id="660" name="Google Shape;660;p31"/>
          <p:cNvSpPr/>
          <p:nvPr/>
        </p:nvSpPr>
        <p:spPr>
          <a:xfrm>
            <a:off x="92075" y="1676400"/>
            <a:ext cx="8899526" cy="396775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40072f:	sub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400733:	mov    %fs:0x28,%rax</a:t>
            </a:r>
            <a:endParaRPr b="1" i="0" sz="18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40073c:	mov    %rax,0x8(%rsp)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400741:	xor    %eax,%eax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400743:	mov    %rsp,%rdi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400746:	callq  4006e0 &lt;gets&gt;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40074b:	mov    %rsp,%rdi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40074e:	callq  400570 &lt;puts@plt&gt;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400753:	mov    0x8(%rsp),%rax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400758:	xor    %fs:0x28,%rax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400761:	je     400768 &lt;echo+0x39&gt;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400763:	callq  400580 &lt;__stack_chk_fail@plt&gt;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400768:	add    $0x18,%rsp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40076c:	retq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31"/>
          <p:cNvSpPr txBox="1"/>
          <p:nvPr/>
        </p:nvSpPr>
        <p:spPr>
          <a:xfrm>
            <a:off x="92075" y="1221363"/>
            <a:ext cx="8835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2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Setting Up Canary</a:t>
            </a:r>
            <a:endParaRPr/>
          </a:p>
        </p:txBody>
      </p:sp>
      <p:sp>
        <p:nvSpPr>
          <p:cNvPr id="667" name="Google Shape;667;p32"/>
          <p:cNvSpPr/>
          <p:nvPr/>
        </p:nvSpPr>
        <p:spPr>
          <a:xfrm>
            <a:off x="2624432" y="5181600"/>
            <a:ext cx="6183312" cy="1567096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%fs:40, %rax  # Get canary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%rax, 8(%rsp) # Place on stack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xorl	%eax, %eax    # Erase 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2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0" name="Google Shape;670;p32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1" name="Google Shape;671;p32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32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533400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2"/>
          <p:cNvSpPr/>
          <p:nvPr/>
        </p:nvSpPr>
        <p:spPr>
          <a:xfrm>
            <a:off x="982663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2"/>
          <p:cNvSpPr/>
          <p:nvPr/>
        </p:nvSpPr>
        <p:spPr>
          <a:xfrm>
            <a:off x="1431925" y="4648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1881188" y="4648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32"/>
          <p:cNvSpPr txBox="1"/>
          <p:nvPr/>
        </p:nvSpPr>
        <p:spPr>
          <a:xfrm>
            <a:off x="457200" y="990600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2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32"/>
          <p:cNvSpPr/>
          <p:nvPr/>
        </p:nvSpPr>
        <p:spPr>
          <a:xfrm>
            <a:off x="533400" y="3735101"/>
            <a:ext cx="1797050" cy="608299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3"/>
          <p:cNvSpPr txBox="1"/>
          <p:nvPr>
            <p:ph type="title"/>
          </p:nvPr>
        </p:nvSpPr>
        <p:spPr>
          <a:xfrm>
            <a:off x="419100" y="493713"/>
            <a:ext cx="64897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Checking Canary</a:t>
            </a:r>
            <a:endParaRPr/>
          </a:p>
        </p:txBody>
      </p:sp>
      <p:sp>
        <p:nvSpPr>
          <p:cNvPr id="686" name="Google Shape;686;p33"/>
          <p:cNvSpPr/>
          <p:nvPr/>
        </p:nvSpPr>
        <p:spPr>
          <a:xfrm>
            <a:off x="2517775" y="5044683"/>
            <a:ext cx="6473825" cy="181331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movq	8(%rsp), %rax     	# Retrieve from stack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xorq	%fs:40, %rax      	# Compare to canary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je	.L6               		# If same, OK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call	__stack_chk_fail  	# FAIL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.L6:	. .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3"/>
          <p:cNvSpPr/>
          <p:nvPr/>
        </p:nvSpPr>
        <p:spPr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Echo Line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echo()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buf[4];  /* Way too small! */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puts(buf);</a:t>
            </a:r>
            <a:b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3"/>
          <p:cNvSpPr/>
          <p:nvPr/>
        </p:nvSpPr>
        <p:spPr>
          <a:xfrm>
            <a:off x="533400" y="2743200"/>
            <a:ext cx="1797050" cy="3048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3"/>
          <p:cNvSpPr/>
          <p:nvPr/>
        </p:nvSpPr>
        <p:spPr>
          <a:xfrm>
            <a:off x="533400" y="30480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%ebp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0" name="Google Shape;690;p33"/>
          <p:cNvSpPr/>
          <p:nvPr/>
        </p:nvSpPr>
        <p:spPr>
          <a:xfrm>
            <a:off x="533400" y="1600200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3"/>
          <p:cNvSpPr/>
          <p:nvPr/>
        </p:nvSpPr>
        <p:spPr>
          <a:xfrm>
            <a:off x="533400" y="4267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33"/>
          <p:cNvSpPr/>
          <p:nvPr/>
        </p:nvSpPr>
        <p:spPr>
          <a:xfrm>
            <a:off x="982663" y="4267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3"/>
          <p:cNvSpPr/>
          <p:nvPr/>
        </p:nvSpPr>
        <p:spPr>
          <a:xfrm>
            <a:off x="1431925" y="4267200"/>
            <a:ext cx="449263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3"/>
          <p:cNvSpPr/>
          <p:nvPr/>
        </p:nvSpPr>
        <p:spPr>
          <a:xfrm>
            <a:off x="1881188" y="4267200"/>
            <a:ext cx="449262" cy="304800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3"/>
          <p:cNvSpPr txBox="1"/>
          <p:nvPr/>
        </p:nvSpPr>
        <p:spPr>
          <a:xfrm>
            <a:off x="457200" y="1230313"/>
            <a:ext cx="190817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3"/>
          <p:cNvSpPr/>
          <p:nvPr/>
        </p:nvSpPr>
        <p:spPr>
          <a:xfrm>
            <a:off x="533400" y="33528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Saved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%ebx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33"/>
          <p:cNvSpPr/>
          <p:nvPr/>
        </p:nvSpPr>
        <p:spPr>
          <a:xfrm>
            <a:off x="533400" y="3962400"/>
            <a:ext cx="1797050" cy="304800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33"/>
          <p:cNvSpPr/>
          <p:nvPr/>
        </p:nvSpPr>
        <p:spPr>
          <a:xfrm>
            <a:off x="533400" y="2503486"/>
            <a:ext cx="1797050" cy="608299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9" name="Google Shape;699;p33"/>
          <p:cNvCxnSpPr/>
          <p:nvPr/>
        </p:nvCxnSpPr>
        <p:spPr>
          <a:xfrm rot="10800000">
            <a:off x="2952750" y="4814816"/>
            <a:ext cx="45085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00" name="Google Shape;700;p33"/>
          <p:cNvSpPr/>
          <p:nvPr/>
        </p:nvSpPr>
        <p:spPr>
          <a:xfrm>
            <a:off x="3365500" y="4641778"/>
            <a:ext cx="7387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%rsp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33"/>
          <p:cNvSpPr/>
          <p:nvPr/>
        </p:nvSpPr>
        <p:spPr>
          <a:xfrm>
            <a:off x="533400" y="1360487"/>
            <a:ext cx="1797050" cy="1143000"/>
          </a:xfrm>
          <a:prstGeom prst="rect">
            <a:avLst/>
          </a:prstGeom>
          <a:solidFill>
            <a:srgbClr val="F2F2F2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 Frame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call_echo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702" name="Google Shape;702;p33"/>
          <p:cNvGrpSpPr/>
          <p:nvPr/>
        </p:nvGrpSpPr>
        <p:grpSpPr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703" name="Google Shape;703;p33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33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4" name="Google Shape;704;p33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32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31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07" name="Google Shape;707;p33"/>
          <p:cNvSpPr/>
          <p:nvPr/>
        </p:nvSpPr>
        <p:spPr>
          <a:xfrm>
            <a:off x="2330450" y="4648200"/>
            <a:ext cx="5937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endParaRPr b="1" i="0" sz="17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33"/>
          <p:cNvSpPr txBox="1"/>
          <p:nvPr/>
        </p:nvSpPr>
        <p:spPr>
          <a:xfrm>
            <a:off x="457200" y="990600"/>
            <a:ext cx="18161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After call to gets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33"/>
          <p:cNvSpPr/>
          <p:nvPr/>
        </p:nvSpPr>
        <p:spPr>
          <a:xfrm>
            <a:off x="533400" y="3113087"/>
            <a:ext cx="1797050" cy="1531207"/>
          </a:xfrm>
          <a:prstGeom prst="rect">
            <a:avLst/>
          </a:prstGeom>
          <a:solidFill>
            <a:srgbClr val="D5D5F4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 bytes unused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0" name="Google Shape;710;p33"/>
          <p:cNvSpPr/>
          <p:nvPr/>
        </p:nvSpPr>
        <p:spPr>
          <a:xfrm>
            <a:off x="533400" y="3735101"/>
            <a:ext cx="1797050" cy="608299"/>
          </a:xfrm>
          <a:prstGeom prst="rect">
            <a:avLst/>
          </a:prstGeom>
          <a:solidFill>
            <a:srgbClr val="ACACEA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(8 bytes)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1" name="Google Shape;711;p33"/>
          <p:cNvGrpSpPr/>
          <p:nvPr/>
        </p:nvGrpSpPr>
        <p:grpSpPr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712" name="Google Shape;712;p33"/>
            <p:cNvSpPr/>
            <p:nvPr/>
          </p:nvSpPr>
          <p:spPr>
            <a:xfrm>
              <a:off x="533400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982663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36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1431925" y="4648200"/>
              <a:ext cx="449263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35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881188" y="4648200"/>
              <a:ext cx="449262" cy="304800"/>
            </a:xfrm>
            <a:prstGeom prst="rect">
              <a:avLst/>
            </a:prstGeom>
            <a:solidFill>
              <a:srgbClr val="ACACEA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i="0" lang="en-US" sz="11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34</a:t>
              </a:r>
              <a:endParaRPr b="1" i="0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16" name="Google Shape;716;p33"/>
          <p:cNvSpPr txBox="1"/>
          <p:nvPr/>
        </p:nvSpPr>
        <p:spPr>
          <a:xfrm>
            <a:off x="3581400" y="3810000"/>
            <a:ext cx="1676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0123456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4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 of Compound Types in C</a:t>
            </a:r>
            <a:endParaRPr/>
          </a:p>
        </p:txBody>
      </p:sp>
      <p:sp>
        <p:nvSpPr>
          <p:cNvPr id="722" name="Google Shape;722;p47"/>
          <p:cNvSpPr txBox="1"/>
          <p:nvPr>
            <p:ph idx="1" type="body"/>
          </p:nvPr>
        </p:nvSpPr>
        <p:spPr>
          <a:xfrm>
            <a:off x="396875" y="1362075"/>
            <a:ext cx="82899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Arrays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Contiguous allocation of memory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Aligned to satisfy every element’s alignment requirement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Pointer to first element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bounds checking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Structures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Allocate bytes in order declared</a:t>
            </a:r>
            <a:endParaRPr/>
          </a:p>
          <a:p>
            <a:pPr indent="-285750" lvl="1" marL="5524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Pad in middle and at end to satisfy alignment</a:t>
            </a:r>
            <a:endParaRPr/>
          </a:p>
          <a:p>
            <a:pPr indent="0" lvl="0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457200" y="493713"/>
            <a:ext cx="68453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Memory Allocation Example</a:t>
            </a:r>
            <a:endParaRPr/>
          </a:p>
        </p:txBody>
      </p:sp>
      <p:sp>
        <p:nvSpPr>
          <p:cNvPr id="143" name="Google Shape;143;p4"/>
          <p:cNvSpPr/>
          <p:nvPr/>
        </p:nvSpPr>
        <p:spPr>
          <a:xfrm>
            <a:off x="609600" y="1498600"/>
            <a:ext cx="5791200" cy="479875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big_array[1L&lt;&lt;24];  /* 16 MB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huge_array[1L&lt;&lt;31]; /*  2 GB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global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useless() { return 0;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*p1, *p2, *p3, *p4;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p1 = malloc(1L &lt;&lt; 28); /* 256 MB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p2 = malloc(1L &lt;&lt; 8);  /* 256  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p3 = malloc(1L &lt;&lt; 32); /*   4 GB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p4 = malloc(1L &lt;&lt; 8);  /* 256  B */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/* Some print statements ...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490538" y="6319837"/>
            <a:ext cx="367347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Where does everything go?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6858000" y="104195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6858000" y="1171575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6858000" y="601718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6858000" y="571238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858000" y="5105400"/>
            <a:ext cx="1447800" cy="60698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4"/>
          <p:cNvCxnSpPr/>
          <p:nvPr/>
        </p:nvCxnSpPr>
        <p:spPr>
          <a:xfrm>
            <a:off x="7581900" y="1552575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2" name="Google Shape;152;p4"/>
          <p:cNvCxnSpPr/>
          <p:nvPr/>
        </p:nvCxnSpPr>
        <p:spPr>
          <a:xfrm rot="10800000">
            <a:off x="7581900" y="4876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3" name="Google Shape;153;p4"/>
          <p:cNvCxnSpPr/>
          <p:nvPr/>
        </p:nvCxnSpPr>
        <p:spPr>
          <a:xfrm>
            <a:off x="6858000" y="2312988"/>
            <a:ext cx="1447800" cy="1587"/>
          </a:xfrm>
          <a:prstGeom prst="straightConnector1">
            <a:avLst/>
          </a:prstGeom>
          <a:noFill/>
          <a:ln cap="flat" cmpd="sng" w="254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4"/>
          <p:cNvSpPr/>
          <p:nvPr/>
        </p:nvSpPr>
        <p:spPr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2667000" y="3499005"/>
            <a:ext cx="2667000" cy="539595"/>
          </a:xfrm>
          <a:prstGeom prst="rect">
            <a:avLst/>
          </a:prstGeom>
          <a:solidFill>
            <a:srgbClr val="F1C7C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2667000" y="2073275"/>
            <a:ext cx="2667000" cy="304800"/>
          </a:xfrm>
          <a:prstGeom prst="rect">
            <a:avLst/>
          </a:prstGeom>
          <a:solidFill>
            <a:srgbClr val="D5D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 txBox="1"/>
          <p:nvPr>
            <p:ph type="title"/>
          </p:nvPr>
        </p:nvSpPr>
        <p:spPr>
          <a:xfrm>
            <a:off x="431800" y="533400"/>
            <a:ext cx="6578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x86-64 Example Addresses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>
            <a:off x="152400" y="2066925"/>
            <a:ext cx="5638800" cy="2582759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		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0x00007ffe4d3be87c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			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0x00007f7262a1e010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p3 			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0x00007f7162a1d010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p4	   			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0x000000008359d120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					 0x000000008359d010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big_array 		 0x0000000080601060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huge_array 		 0x0000000000601060 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				 0x000000000040060c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useless() 		 0x0000000000400590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5"/>
          <p:cNvSpPr txBox="1"/>
          <p:nvPr/>
        </p:nvSpPr>
        <p:spPr>
          <a:xfrm>
            <a:off x="457200" y="1214438"/>
            <a:ext cx="2474913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address range ~2</a:t>
            </a:r>
            <a:r>
              <a:rPr b="1" baseline="30000" i="1" lang="en-US" sz="2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47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5867400" y="715963"/>
            <a:ext cx="10112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00007F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5867400" y="6262688"/>
            <a:ext cx="1011238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000000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6858000" y="892175"/>
            <a:ext cx="1447800" cy="5584825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" name="Google Shape;172;p5"/>
          <p:cNvCxnSpPr/>
          <p:nvPr/>
        </p:nvCxnSpPr>
        <p:spPr>
          <a:xfrm>
            <a:off x="7581900" y="1038225"/>
            <a:ext cx="0" cy="4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3" name="Google Shape;173;p5"/>
          <p:cNvCxnSpPr/>
          <p:nvPr/>
        </p:nvCxnSpPr>
        <p:spPr>
          <a:xfrm rot="10800000">
            <a:off x="7581900" y="40386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4" name="Google Shape;174;p5"/>
          <p:cNvSpPr txBox="1"/>
          <p:nvPr/>
        </p:nvSpPr>
        <p:spPr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not drawn to scale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5"/>
          <p:cNvCxnSpPr/>
          <p:nvPr/>
        </p:nvCxnSpPr>
        <p:spPr>
          <a:xfrm>
            <a:off x="7581900" y="2209800"/>
            <a:ext cx="0" cy="228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7" name="Google Shape;177;p5"/>
          <p:cNvSpPr/>
          <p:nvPr/>
        </p:nvSpPr>
        <p:spPr>
          <a:xfrm>
            <a:off x="6858000" y="885825"/>
            <a:ext cx="1447800" cy="3810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5"/>
          <p:cNvGrpSpPr/>
          <p:nvPr/>
        </p:nvGrpSpPr>
        <p:grpSpPr>
          <a:xfrm>
            <a:off x="5334000" y="1752600"/>
            <a:ext cx="1544638" cy="3303759"/>
            <a:chOff x="4841481" y="1752600"/>
            <a:chExt cx="2037157" cy="3303759"/>
          </a:xfrm>
        </p:grpSpPr>
        <p:cxnSp>
          <p:nvCxnSpPr>
            <p:cNvPr id="179" name="Google Shape;179;p5"/>
            <p:cNvCxnSpPr/>
            <p:nvPr/>
          </p:nvCxnSpPr>
          <p:spPr>
            <a:xfrm flipH="1" rot="10800000">
              <a:off x="4876800" y="1752600"/>
              <a:ext cx="2001838" cy="762000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0" name="Google Shape;180;p5"/>
            <p:cNvCxnSpPr/>
            <p:nvPr/>
          </p:nvCxnSpPr>
          <p:spPr>
            <a:xfrm flipH="1" rot="10800000">
              <a:off x="4876800" y="2073275"/>
              <a:ext cx="2001838" cy="746125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1" name="Google Shape;181;p5"/>
            <p:cNvCxnSpPr/>
            <p:nvPr/>
          </p:nvCxnSpPr>
          <p:spPr>
            <a:xfrm>
              <a:off x="4870380" y="3066106"/>
              <a:ext cx="2008258" cy="165829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82" name="Google Shape;182;p5"/>
            <p:cNvCxnSpPr/>
            <p:nvPr/>
          </p:nvCxnSpPr>
          <p:spPr>
            <a:xfrm>
              <a:off x="4841481" y="3398065"/>
              <a:ext cx="2008258" cy="1658294"/>
            </a:xfrm>
            <a:prstGeom prst="straightConnector1">
              <a:avLst/>
            </a:prstGeom>
            <a:noFill/>
            <a:ln cap="flat" cmpd="sng" w="25400">
              <a:solidFill>
                <a:srgbClr val="7F7F7F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357188" y="434975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Today</a:t>
            </a:r>
            <a:endParaRPr/>
          </a:p>
        </p:txBody>
      </p:sp>
      <p:sp>
        <p:nvSpPr>
          <p:cNvPr id="189" name="Google Shape;189;p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808080"/>
                </a:solidFill>
              </a:rPr>
              <a:t>Memory Layout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Buffer Overflow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Vulnerability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Protection</a:t>
            </a:r>
            <a:endParaRPr/>
          </a:p>
          <a:p>
            <a:pPr indent="0" lvl="0" marL="91441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Font typeface="Noto Sans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>
            <p:ph type="title"/>
          </p:nvPr>
        </p:nvSpPr>
        <p:spPr>
          <a:xfrm>
            <a:off x="357188" y="50800"/>
            <a:ext cx="8558100" cy="15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Recall: Memory Referencing Bug Example</a:t>
            </a:r>
            <a:endParaRPr/>
          </a:p>
        </p:txBody>
      </p:sp>
      <p:sp>
        <p:nvSpPr>
          <p:cNvPr id="197" name="Google Shape;197;p7"/>
          <p:cNvSpPr txBox="1"/>
          <p:nvPr>
            <p:ph idx="1" type="body"/>
          </p:nvPr>
        </p:nvSpPr>
        <p:spPr>
          <a:xfrm>
            <a:off x="457200" y="60960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4290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is system specific</a:t>
            </a:r>
            <a:endParaRPr/>
          </a:p>
        </p:txBody>
      </p:sp>
      <p:sp>
        <p:nvSpPr>
          <p:cNvPr id="198" name="Google Shape;198;p7"/>
          <p:cNvSpPr/>
          <p:nvPr/>
        </p:nvSpPr>
        <p:spPr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fun(int i)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volatile struct_t s;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s.d = 3.14;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s.a[i] =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15213</a:t>
            </a: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/* Possibly out of bounds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s.d;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06" name="Google Shape;206;p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4648200" y="3733800"/>
            <a:ext cx="304800" cy="266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accessed by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762000" y="3200400"/>
            <a:ext cx="166846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8"/>
          <p:cNvGraphicFramePr/>
          <p:nvPr/>
        </p:nvGraphicFramePr>
        <p:xfrm>
          <a:off x="2514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{6DB60B07-1A0C-4160-9932-679D4543852B}</a:tableStyleId>
              </a:tblPr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State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d7 ... d4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 ... d0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3" name="Google Shape;213;p8"/>
          <p:cNvSpPr/>
          <p:nvPr/>
        </p:nvSpPr>
        <p:spPr>
          <a:xfrm flipH="1">
            <a:off x="2057400" y="4876800"/>
            <a:ext cx="304800" cy="15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struct_t</a:t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"/>
          <p:cNvSpPr txBox="1"/>
          <p:nvPr>
            <p:ph type="title"/>
          </p:nvPr>
        </p:nvSpPr>
        <p:spPr>
          <a:xfrm>
            <a:off x="381000" y="417513"/>
            <a:ext cx="6858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Such problems are a BIG deal</a:t>
            </a:r>
            <a:endParaRPr/>
          </a:p>
        </p:txBody>
      </p:sp>
      <p:sp>
        <p:nvSpPr>
          <p:cNvPr id="220" name="Google Shape;220;p9"/>
          <p:cNvSpPr txBox="1"/>
          <p:nvPr>
            <p:ph idx="1" type="body"/>
          </p:nvPr>
        </p:nvSpPr>
        <p:spPr>
          <a:xfrm>
            <a:off x="381000" y="1295400"/>
            <a:ext cx="8307388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Generally called a “buffer overflow”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when exceeding the memory size allocated for an array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 a big deal?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It’s the #1 technical cause of security vulnerabilities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#1 overall cause is social engineering / user ignorance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common form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Unchecked lengths on string inputs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Particularly for bounded character arrays on the stack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sometimes referred to as stack smashing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2012-10-15T22:47:51Z</dcterms:created>
  <dc:creator>Markus Pueschel</dc:creator>
</cp:coreProperties>
</file>