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drawingml.chart+xml" PartName="/ppt/charts/chart1.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themeOverride+xml" PartName="/ppt/theme/themeOverride1.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Lst>
  <p:sldSz cy="6858000" cx="9144000"/>
  <p:notesSz cx="7302500" cy="9586900"/>
  <p:embeddedFontLst>
    <p:embeddedFont>
      <p:font typeface="Arial Narrow"/>
      <p:regular r:id="rId73"/>
      <p:bold r:id="rId74"/>
      <p:italic r:id="rId75"/>
      <p:boldItalic r:id="rId76"/>
    </p:embeddedFont>
    <p:embeddedFont>
      <p:font typeface="Helvetica Neue"/>
      <p:regular r:id="rId77"/>
      <p:bold r:id="rId78"/>
      <p:italic r:id="rId79"/>
      <p:boldItalic r:id="rId8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28">
          <p15:clr>
            <a:srgbClr val="000000"/>
          </p15:clr>
        </p15:guide>
        <p15:guide id="2" pos="2880">
          <p15:clr>
            <a:srgbClr val="000000"/>
          </p15:clr>
        </p15:guide>
      </p15:sldGuideLst>
    </p:ext>
    <p:ext uri="GoogleSlidesCustomDataVersion2">
      <go:slidesCustomData xmlns:go="http://customooxmlschemas.google.com/" r:id="rId81" roundtripDataSignature="AMtx7mjAb7YBzVvOghgHUVbBcoOk7jPX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28"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font" Target="fonts/HelveticaNeue-boldItalic.fntdata"/><Relationship Id="rId81" Type="http://customschemas.google.com/relationships/presentationmetadata" Target="meta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font" Target="fonts/ArialNarrow-regular.fntdata"/><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ArialNarrow-italic.fntdata"/><Relationship Id="rId30" Type="http://schemas.openxmlformats.org/officeDocument/2006/relationships/slide" Target="slides/slide24.xml"/><Relationship Id="rId74" Type="http://schemas.openxmlformats.org/officeDocument/2006/relationships/font" Target="fonts/ArialNarrow-bold.fntdata"/><Relationship Id="rId33" Type="http://schemas.openxmlformats.org/officeDocument/2006/relationships/slide" Target="slides/slide27.xml"/><Relationship Id="rId77" Type="http://schemas.openxmlformats.org/officeDocument/2006/relationships/font" Target="fonts/HelveticaNeue-regular.fntdata"/><Relationship Id="rId32" Type="http://schemas.openxmlformats.org/officeDocument/2006/relationships/slide" Target="slides/slide26.xml"/><Relationship Id="rId76" Type="http://schemas.openxmlformats.org/officeDocument/2006/relationships/font" Target="fonts/ArialNarrow-boldItalic.fntdata"/><Relationship Id="rId35" Type="http://schemas.openxmlformats.org/officeDocument/2006/relationships/slide" Target="slides/slide29.xml"/><Relationship Id="rId79" Type="http://schemas.openxmlformats.org/officeDocument/2006/relationships/font" Target="fonts/HelveticaNeue-italic.fntdata"/><Relationship Id="rId34" Type="http://schemas.openxmlformats.org/officeDocument/2006/relationships/slide" Target="slides/slide28.xml"/><Relationship Id="rId78" Type="http://schemas.openxmlformats.org/officeDocument/2006/relationships/font" Target="fonts/HelveticaNeue-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harts/_rels/chart1.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oleObject" Target="Macintosh%20HD:Users:droh:Google%20Drive:ics3:mem:cpumemgap.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lrMapOvr bg1="lt1" tx1="dk1" bg2="lt2" tx2="dk2" accent1="accent1" accent2="accent2" accent3="accent3" accent4="accent4" accent5="accent5" accent6="accent6" hlink="hlink" folHlink="folHlink"/>
  <c:chart>
    <c:autoTitleDeleted val="0"/>
    <c:plotArea>
      <c:layout>
        <c:manualLayout>
          <c:layoutTarget val="inner"/>
          <c:xMode val="edge"/>
          <c:yMode val="edge"/>
          <c:x val="0.188800152991715"/>
          <c:y val="0.0601851851851852"/>
          <c:w val="0.511800209001653"/>
          <c:h val="0.807222222222222"/>
        </c:manualLayout>
      </c:layout>
      <c:lineChart>
        <c:grouping val="standard"/>
        <c:varyColors val="0"/>
        <c:ser>
          <c:idx val="0"/>
          <c:order val="0"/>
          <c:tx>
            <c:strRef>
              <c:f>data!$B$1</c:f>
              <c:strCache>
                <c:ptCount val="1"/>
                <c:pt idx="0">
                  <c:v>Disk seek time</c:v>
                </c:pt>
              </c:strCache>
            </c:strRef>
          </c:tx>
          <c:spPr>
            <a:ln w="12700" cmpd="sng">
              <a:solidFill>
                <a:schemeClr val="tx1"/>
              </a:solidFill>
            </a:ln>
          </c:spPr>
          <c:marker>
            <c:symbol val="diamond"/>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data!$B$2:$B$9</c:f>
              <c:numCache>
                <c:formatCode>#,##0</c:formatCode>
                <c:ptCount val="8"/>
                <c:pt idx="0">
                  <c:v>7.5E7</c:v>
                </c:pt>
                <c:pt idx="1">
                  <c:v>2.8E7</c:v>
                </c:pt>
                <c:pt idx="2">
                  <c:v>1.0E7</c:v>
                </c:pt>
                <c:pt idx="3">
                  <c:v>8.0E6</c:v>
                </c:pt>
                <c:pt idx="4">
                  <c:v>6.0E6</c:v>
                </c:pt>
                <c:pt idx="5">
                  <c:v>5.0E6</c:v>
                </c:pt>
                <c:pt idx="6">
                  <c:v>3.0E6</c:v>
                </c:pt>
                <c:pt idx="7">
                  <c:v>3.0E6</c:v>
                </c:pt>
              </c:numCache>
            </c:numRef>
          </c:val>
          <c:smooth val="0"/>
        </c:ser>
        <c:ser>
          <c:idx val="1"/>
          <c:order val="1"/>
          <c:tx>
            <c:strRef>
              <c:f>data!$C$1</c:f>
              <c:strCache>
                <c:ptCount val="1"/>
                <c:pt idx="0">
                  <c:v>SSD access time</c:v>
                </c:pt>
              </c:strCache>
            </c:strRef>
          </c:tx>
          <c:spPr>
            <a:ln w="12700">
              <a:solidFill>
                <a:schemeClr val="tx1"/>
              </a:solidFill>
            </a:ln>
          </c:spPr>
          <c:marker>
            <c:symbol val="triang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data!$C$2:$C$9</c:f>
              <c:numCache>
                <c:formatCode>General</c:formatCode>
                <c:ptCount val="8"/>
                <c:pt idx="7" formatCode="#,##0">
                  <c:v>50000.0</c:v>
                </c:pt>
              </c:numCache>
            </c:numRef>
          </c:val>
          <c:smooth val="0"/>
        </c:ser>
        <c:ser>
          <c:idx val="3"/>
          <c:order val="2"/>
          <c:tx>
            <c:strRef>
              <c:f>data!$D$1</c:f>
              <c:strCache>
                <c:ptCount val="1"/>
                <c:pt idx="0">
                  <c:v>DRAM access time</c:v>
                </c:pt>
              </c:strCache>
            </c:strRef>
          </c:tx>
          <c:spPr>
            <a:ln w="12700">
              <a:solidFill>
                <a:schemeClr val="tx1"/>
              </a:solidFill>
            </a:ln>
          </c:spPr>
          <c:marker>
            <c:symbol val="squar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data!$D$2:$D$9</c:f>
              <c:numCache>
                <c:formatCode>#,##0</c:formatCode>
                <c:ptCount val="8"/>
                <c:pt idx="0" formatCode="General">
                  <c:v>200.0</c:v>
                </c:pt>
                <c:pt idx="1">
                  <c:v>100.0</c:v>
                </c:pt>
                <c:pt idx="2" formatCode="General">
                  <c:v>70.0</c:v>
                </c:pt>
                <c:pt idx="3" formatCode="General">
                  <c:v>60.0</c:v>
                </c:pt>
                <c:pt idx="4" formatCode="General">
                  <c:v>55.0</c:v>
                </c:pt>
                <c:pt idx="5" formatCode="General">
                  <c:v>50.0</c:v>
                </c:pt>
                <c:pt idx="6" formatCode="General">
                  <c:v>40.0</c:v>
                </c:pt>
                <c:pt idx="7" formatCode="General">
                  <c:v>20.0</c:v>
                </c:pt>
              </c:numCache>
            </c:numRef>
          </c:val>
          <c:smooth val="0"/>
        </c:ser>
        <c:ser>
          <c:idx val="4"/>
          <c:order val="3"/>
          <c:tx>
            <c:strRef>
              <c:f>data!$E$1</c:f>
              <c:strCache>
                <c:ptCount val="1"/>
                <c:pt idx="0">
                  <c:v>SRAM access time</c:v>
                </c:pt>
              </c:strCache>
            </c:strRef>
          </c:tx>
          <c:spPr>
            <a:ln w="12700">
              <a:solidFill>
                <a:schemeClr val="tx1"/>
              </a:solidFill>
            </a:ln>
          </c:spPr>
          <c:marker>
            <c:symbol val="circle"/>
            <c:size val="8"/>
            <c:spPr>
              <a:solidFill>
                <a:schemeClr val="tx1"/>
              </a:solidFill>
              <a:ln>
                <a:no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data!$E$2:$E$9</c:f>
              <c:numCache>
                <c:formatCode>General</c:formatCode>
                <c:ptCount val="8"/>
                <c:pt idx="0">
                  <c:v>150.0</c:v>
                </c:pt>
                <c:pt idx="1">
                  <c:v>35.0</c:v>
                </c:pt>
                <c:pt idx="2">
                  <c:v>15.0</c:v>
                </c:pt>
                <c:pt idx="3">
                  <c:v>3.0</c:v>
                </c:pt>
                <c:pt idx="4">
                  <c:v>2.5</c:v>
                </c:pt>
                <c:pt idx="5">
                  <c:v>2.0</c:v>
                </c:pt>
                <c:pt idx="6">
                  <c:v>1.5</c:v>
                </c:pt>
                <c:pt idx="7">
                  <c:v>1.3</c:v>
                </c:pt>
              </c:numCache>
            </c:numRef>
          </c:val>
          <c:smooth val="0"/>
        </c:ser>
        <c:ser>
          <c:idx val="5"/>
          <c:order val="4"/>
          <c:tx>
            <c:strRef>
              <c:f>data!$F$1</c:f>
              <c:strCache>
                <c:ptCount val="1"/>
                <c:pt idx="0">
                  <c:v>CPU cycle time</c:v>
                </c:pt>
              </c:strCache>
            </c:strRef>
          </c:tx>
          <c:spPr>
            <a:ln w="12700">
              <a:solidFill>
                <a:schemeClr val="tx1"/>
              </a:solidFill>
            </a:ln>
          </c:spPr>
          <c:marker>
            <c:symbol val="squar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data!$F$2:$F$9</c:f>
              <c:numCache>
                <c:formatCode>General</c:formatCode>
                <c:ptCount val="8"/>
                <c:pt idx="0">
                  <c:v>166.0</c:v>
                </c:pt>
                <c:pt idx="1">
                  <c:v>50.0</c:v>
                </c:pt>
                <c:pt idx="2">
                  <c:v>6.0</c:v>
                </c:pt>
                <c:pt idx="3">
                  <c:v>1.6</c:v>
                </c:pt>
                <c:pt idx="4">
                  <c:v>0.3</c:v>
                </c:pt>
                <c:pt idx="5">
                  <c:v>0.5</c:v>
                </c:pt>
                <c:pt idx="6">
                  <c:v>0.4</c:v>
                </c:pt>
                <c:pt idx="7">
                  <c:v>0.33</c:v>
                </c:pt>
              </c:numCache>
            </c:numRef>
          </c:val>
          <c:smooth val="0"/>
        </c:ser>
        <c:ser>
          <c:idx val="6"/>
          <c:order val="5"/>
          <c:tx>
            <c:strRef>
              <c:f>data!$G$1</c:f>
              <c:strCache>
                <c:ptCount val="1"/>
                <c:pt idx="0">
                  <c:v>Effective CPU cycle time</c:v>
                </c:pt>
              </c:strCache>
            </c:strRef>
          </c:tx>
          <c:spPr>
            <a:ln w="12700">
              <a:solidFill>
                <a:schemeClr val="tx1"/>
              </a:solidFill>
            </a:ln>
          </c:spPr>
          <c:marker>
            <c:symbol val="circle"/>
            <c:size val="8"/>
            <c:spPr>
              <a:solidFill>
                <a:schemeClr val="bg1"/>
              </a:solidFill>
              <a:ln>
                <a:solidFill>
                  <a:schemeClr val="tx1"/>
                </a:solidFill>
              </a:ln>
            </c:spPr>
          </c:marker>
          <c:cat>
            <c:numRef>
              <c:f>data!$A$2:$A$9</c:f>
              <c:numCache>
                <c:formatCode>General</c:formatCode>
                <c:ptCount val="8"/>
                <c:pt idx="0">
                  <c:v>1985.0</c:v>
                </c:pt>
                <c:pt idx="1">
                  <c:v>1990.0</c:v>
                </c:pt>
                <c:pt idx="2">
                  <c:v>1995.0</c:v>
                </c:pt>
                <c:pt idx="3">
                  <c:v>2000.0</c:v>
                </c:pt>
                <c:pt idx="4">
                  <c:v>2003.0</c:v>
                </c:pt>
                <c:pt idx="5">
                  <c:v>2005.0</c:v>
                </c:pt>
                <c:pt idx="6">
                  <c:v>2010.0</c:v>
                </c:pt>
                <c:pt idx="7">
                  <c:v>2015.0</c:v>
                </c:pt>
              </c:numCache>
            </c:numRef>
          </c:cat>
          <c:val>
            <c:numRef>
              <c:f>data!$G$2:$G$9</c:f>
              <c:numCache>
                <c:formatCode>General</c:formatCode>
                <c:ptCount val="8"/>
                <c:pt idx="4">
                  <c:v>0.3</c:v>
                </c:pt>
                <c:pt idx="5">
                  <c:v>0.25</c:v>
                </c:pt>
                <c:pt idx="6">
                  <c:v>0.1</c:v>
                </c:pt>
                <c:pt idx="7">
                  <c:v>0.08</c:v>
                </c:pt>
              </c:numCache>
            </c:numRef>
          </c:val>
          <c:smooth val="0"/>
        </c:ser>
        <c:dLbls>
          <c:showLegendKey val="0"/>
          <c:showVal val="0"/>
          <c:showCatName val="0"/>
          <c:showSerName val="0"/>
          <c:showPercent val="0"/>
          <c:showBubbleSize val="0"/>
        </c:dLbls>
        <c:marker val="1"/>
        <c:smooth val="0"/>
        <c:axId val="2122593976"/>
        <c:axId val="2122887992"/>
      </c:lineChart>
      <c:catAx>
        <c:axId val="2122593976"/>
        <c:scaling>
          <c:orientation val="minMax"/>
        </c:scaling>
        <c:delete val="0"/>
        <c:axPos val="b"/>
        <c:title>
          <c:tx>
            <c:rich>
              <a:bodyPr/>
              <a:lstStyle/>
              <a:p>
                <a:pPr>
                  <a:defRPr/>
                </a:pPr>
                <a:r>
                  <a:rPr lang="en-US"/>
                  <a:t>Year</a:t>
                </a:r>
              </a:p>
            </c:rich>
          </c:tx>
          <c:layout/>
          <c:overlay val="0"/>
        </c:title>
        <c:numFmt formatCode="General" sourceLinked="1"/>
        <c:majorTickMark val="out"/>
        <c:minorTickMark val="none"/>
        <c:tickLblPos val="low"/>
        <c:txPr>
          <a:bodyPr rot="0" vert="horz" anchor="ctr" anchorCtr="1"/>
          <a:lstStyle/>
          <a:p>
            <a:pPr>
              <a:defRPr/>
            </a:pPr>
            <a:endParaRPr lang="en-US"/>
          </a:p>
        </c:txPr>
        <c:crossAx val="2122887992"/>
        <c:crossesAt val="0.0"/>
        <c:auto val="1"/>
        <c:lblAlgn val="ctr"/>
        <c:lblOffset val="100"/>
        <c:noMultiLvlLbl val="0"/>
      </c:catAx>
      <c:valAx>
        <c:axId val="2122887992"/>
        <c:scaling>
          <c:logBase val="10.0"/>
          <c:orientation val="minMax"/>
          <c:min val="0.01"/>
        </c:scaling>
        <c:delete val="0"/>
        <c:axPos val="l"/>
        <c:majorGridlines/>
        <c:title>
          <c:tx>
            <c:rich>
              <a:bodyPr rot="-5400000" vert="horz"/>
              <a:lstStyle/>
              <a:p>
                <a:pPr>
                  <a:defRPr/>
                </a:pPr>
                <a:r>
                  <a:rPr lang="en-US"/>
                  <a:t>Time (ns)</a:t>
                </a:r>
              </a:p>
            </c:rich>
          </c:tx>
          <c:layout/>
          <c:overlay val="0"/>
        </c:title>
        <c:numFmt formatCode="#,##0.0" sourceLinked="0"/>
        <c:majorTickMark val="out"/>
        <c:minorTickMark val="none"/>
        <c:tickLblPos val="nextTo"/>
        <c:crossAx val="2122593976"/>
        <c:crosses val="autoZero"/>
        <c:crossBetween val="between"/>
        <c:minorUnit val="10.0"/>
      </c:valAx>
      <c:spPr>
        <a:ln>
          <a:noFill/>
        </a:ln>
      </c:spPr>
    </c:plotArea>
    <c:legend>
      <c:legendPos val="r"/>
      <c:layout/>
      <c:overlay val="0"/>
      <c:spPr>
        <a:ln>
          <a:solidFill>
            <a:schemeClr val="tx1"/>
          </a:solidFill>
        </a:ln>
      </c:spPr>
    </c:legend>
    <c:plotVisOnly val="1"/>
    <c:dispBlanksAs val="gap"/>
    <c:showDLblsOverMax val="0"/>
  </c:chart>
  <c:txPr>
    <a:bodyPr/>
    <a:lstStyle/>
    <a:p>
      <a:pPr>
        <a:defRPr sz="1200">
          <a:latin typeface="Arial"/>
        </a:defRPr>
      </a:pPr>
      <a:endParaRPr lang="en-US"/>
    </a:p>
  </c:txPr>
  <c:externalData r:id="rId2">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 name="Google Shape;71;p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 name="Google Shape;72;p1: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13:notes"/>
          <p:cNvSpPr/>
          <p:nvPr>
            <p:ph idx="2" type="sldImg"/>
          </p:nvPr>
        </p:nvSpPr>
        <p:spPr>
          <a:xfrm>
            <a:off x="1409700" y="400050"/>
            <a:ext cx="4792663" cy="3594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10" name="Google Shape;310;p13:notes"/>
          <p:cNvSpPr txBox="1"/>
          <p:nvPr>
            <p:ph idx="1" type="body"/>
          </p:nvPr>
        </p:nvSpPr>
        <p:spPr>
          <a:xfrm>
            <a:off x="136123" y="4247554"/>
            <a:ext cx="6952232" cy="518034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1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1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1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418" name="Google Shape;418;p1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1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1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1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1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8" name="Google Shape;78;p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79" name="Google Shape;79;p2: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2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5" name="Google Shape;525;p2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21: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6" name="Google Shape;556;p21: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6" name="Shape 576"/>
        <p:cNvGrpSpPr/>
        <p:nvPr/>
      </p:nvGrpSpPr>
      <p:grpSpPr>
        <a:xfrm>
          <a:off x="0" y="0"/>
          <a:ext cx="0" cy="0"/>
          <a:chOff x="0" y="0"/>
          <a:chExt cx="0" cy="0"/>
        </a:xfrm>
      </p:grpSpPr>
      <p:sp>
        <p:nvSpPr>
          <p:cNvPr id="577" name="Google Shape;577;p22: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78" name="Google Shape;578;p22: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23: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7" name="Google Shape;597;p23: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24: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17" name="Google Shape;617;p24: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25: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40" name="Google Shape;640;p25: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26: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62" name="Google Shape;662;p26: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27: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87" name="Google Shape;687;p27: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28: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30" name="Google Shape;730;p28: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29: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792" name="Google Shape;792;p29: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30:notes"/>
          <p:cNvSpPr/>
          <p:nvPr>
            <p:ph idx="2" type="sldImg"/>
          </p:nvPr>
        </p:nvSpPr>
        <p:spPr>
          <a:xfrm>
            <a:off x="1230313" y="711200"/>
            <a:ext cx="4833937" cy="3624263"/>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72" name="Google Shape;872;p30:notes"/>
          <p:cNvSpPr txBox="1"/>
          <p:nvPr>
            <p:ph idx="1" type="body"/>
          </p:nvPr>
        </p:nvSpPr>
        <p:spPr>
          <a:xfrm>
            <a:off x="951202" y="4572145"/>
            <a:ext cx="5386817" cy="4331160"/>
          </a:xfrm>
          <a:prstGeom prst="rect">
            <a:avLst/>
          </a:prstGeom>
          <a:noFill/>
          <a:ln>
            <a:noFill/>
          </a:ln>
        </p:spPr>
        <p:txBody>
          <a:bodyPr anchorCtr="0" anchor="t" bIns="47425" lIns="94875" spcFirstLastPara="1" rIns="94875" wrap="square" tIns="47425">
            <a:noAutofit/>
          </a:bodyPr>
          <a:lstStyle/>
          <a:p>
            <a:pPr indent="0" lvl="0" marL="0" rtl="0" algn="l">
              <a:lnSpc>
                <a:spcPct val="100000"/>
              </a:lnSpc>
              <a:spcBef>
                <a:spcPts val="0"/>
              </a:spcBef>
              <a:spcAft>
                <a:spcPts val="0"/>
              </a:spcAft>
              <a:buSzPts val="1400"/>
              <a:buNone/>
            </a:pPr>
            <a:r>
              <a:rPr lang="en-US"/>
              <a:t>Goal:</a:t>
            </a:r>
            <a:endParaRPr/>
          </a:p>
          <a:p>
            <a:pPr indent="0" lvl="0" marL="0" rtl="0" algn="l">
              <a:lnSpc>
                <a:spcPct val="100000"/>
              </a:lnSpc>
              <a:spcBef>
                <a:spcPts val="360"/>
              </a:spcBef>
              <a:spcAft>
                <a:spcPts val="0"/>
              </a:spcAft>
              <a:buSzPts val="1400"/>
              <a:buNone/>
            </a:pPr>
            <a:r>
              <a:rPr lang="en-US"/>
              <a:t>	Show the inefficeincy of current disk requests.</a:t>
            </a:r>
            <a:endParaRPr/>
          </a:p>
          <a:p>
            <a:pPr indent="0" lvl="0" marL="0" rtl="0" algn="l">
              <a:lnSpc>
                <a:spcPct val="100000"/>
              </a:lnSpc>
              <a:spcBef>
                <a:spcPts val="360"/>
              </a:spcBef>
              <a:spcAft>
                <a:spcPts val="0"/>
              </a:spcAft>
              <a:buSzPts val="1400"/>
              <a:buNone/>
            </a:pPr>
            <a:r>
              <a:rPr lang="en-US"/>
              <a:t>Conveyed Ideas:</a:t>
            </a:r>
            <a:endParaRPr/>
          </a:p>
          <a:p>
            <a:pPr indent="0" lvl="0" marL="0" rtl="0" algn="l">
              <a:lnSpc>
                <a:spcPct val="100000"/>
              </a:lnSpc>
              <a:spcBef>
                <a:spcPts val="360"/>
              </a:spcBef>
              <a:spcAft>
                <a:spcPts val="0"/>
              </a:spcAft>
              <a:buSzPts val="1400"/>
              <a:buNone/>
            </a:pPr>
            <a:r>
              <a:rPr lang="en-US"/>
              <a:t>	Rotational latency is wasted time that can be used to service tasks</a:t>
            </a:r>
            <a:endParaRPr/>
          </a:p>
          <a:p>
            <a:pPr indent="0" lvl="0" marL="0" rtl="0" algn="l">
              <a:lnSpc>
                <a:spcPct val="100000"/>
              </a:lnSpc>
              <a:spcBef>
                <a:spcPts val="360"/>
              </a:spcBef>
              <a:spcAft>
                <a:spcPts val="0"/>
              </a:spcAft>
              <a:buSzPts val="1400"/>
              <a:buNone/>
            </a:pPr>
            <a:r>
              <a:rPr lang="en-US"/>
              <a:t>Background Information:</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rPr lang="en-US"/>
              <a:t>Slide Background:</a:t>
            </a:r>
            <a:endParaRPr/>
          </a:p>
          <a:p>
            <a:pPr indent="0" lvl="0" marL="0" rtl="0" algn="l">
              <a:lnSpc>
                <a:spcPct val="100000"/>
              </a:lnSpc>
              <a:spcBef>
                <a:spcPts val="360"/>
              </a:spcBef>
              <a:spcAft>
                <a:spcPts val="0"/>
              </a:spcAft>
              <a:buSzPts val="1400"/>
              <a:buNone/>
            </a:pPr>
            <a:r>
              <a:rPr lang="en-US"/>
              <a:t>	None.</a:t>
            </a:r>
            <a:endParaRPr/>
          </a:p>
          <a:p>
            <a:pPr indent="0" lvl="0" marL="0" rtl="0" algn="l">
              <a:lnSpc>
                <a:spcPct val="100000"/>
              </a:lnSpc>
              <a:spcBef>
                <a:spcPts val="360"/>
              </a:spcBef>
              <a:spcAft>
                <a:spcPts val="0"/>
              </a:spcAft>
              <a:buSzPts val="1400"/>
              <a:buNone/>
            </a:pPr>
            <a:r>
              <a:t/>
            </a:r>
            <a:endParaRPr/>
          </a:p>
          <a:p>
            <a:pPr indent="0" lvl="0" marL="0" rtl="0" algn="l">
              <a:lnSpc>
                <a:spcPct val="100000"/>
              </a:lnSpc>
              <a:spcBef>
                <a:spcPts val="360"/>
              </a:spcBef>
              <a:spcAft>
                <a:spcPts val="0"/>
              </a:spcAft>
              <a:buSzPts val="1400"/>
              <a:buNone/>
            </a:pPr>
            <a:r>
              <a:rPr lang="en-US"/>
              <a:t>Kill text and arrows</a:t>
            </a:r>
            <a:endParaRPr/>
          </a:p>
          <a:p>
            <a:pPr indent="0" lvl="0" marL="0" rtl="0" algn="l">
              <a:lnSpc>
                <a:spcPct val="100000"/>
              </a:lnSpc>
              <a:spcBef>
                <a:spcPts val="36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3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59" name="Google Shape;959;p3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3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5" name="Google Shape;965;p3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3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3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p3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7" name="Google Shape;977;p3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8" name="Google Shape;1028;p3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p3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6" name="Google Shape;1076;p3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1" name="Shape 1121"/>
        <p:cNvGrpSpPr/>
        <p:nvPr/>
      </p:nvGrpSpPr>
      <p:grpSpPr>
        <a:xfrm>
          <a:off x="0" y="0"/>
          <a:ext cx="0" cy="0"/>
          <a:chOff x="0" y="0"/>
          <a:chExt cx="0" cy="0"/>
        </a:xfrm>
      </p:grpSpPr>
      <p:sp>
        <p:nvSpPr>
          <p:cNvPr id="1122" name="Google Shape;1122;p3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3" name="Google Shape;1123;p3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p3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171" name="Google Shape;1171;p3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3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03" name="Google Shape;1203;p3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9" name="Shape 1209"/>
        <p:cNvGrpSpPr/>
        <p:nvPr/>
      </p:nvGrpSpPr>
      <p:grpSpPr>
        <a:xfrm>
          <a:off x="0" y="0"/>
          <a:ext cx="0" cy="0"/>
          <a:chOff x="0" y="0"/>
          <a:chExt cx="0" cy="0"/>
        </a:xfrm>
      </p:grpSpPr>
      <p:sp>
        <p:nvSpPr>
          <p:cNvPr id="1210" name="Google Shape;1210;p4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11" name="Google Shape;1211;p4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p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17" name="Google Shape;1217;p4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6" name="Shape 1226"/>
        <p:cNvGrpSpPr/>
        <p:nvPr/>
      </p:nvGrpSpPr>
      <p:grpSpPr>
        <a:xfrm>
          <a:off x="0" y="0"/>
          <a:ext cx="0" cy="0"/>
          <a:chOff x="0" y="0"/>
          <a:chExt cx="0" cy="0"/>
        </a:xfrm>
      </p:grpSpPr>
      <p:sp>
        <p:nvSpPr>
          <p:cNvPr id="1227" name="Google Shape;1227;p4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28" name="Google Shape;1228;p4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p4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34" name="Google Shape;1234;p4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35" name="Google Shape;1235;p4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p4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41" name="Google Shape;1241;p4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2" name="Google Shape;1242;p4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p4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255" name="Google Shape;1255;p4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4" name="Shape 1264"/>
        <p:cNvGrpSpPr/>
        <p:nvPr/>
      </p:nvGrpSpPr>
      <p:grpSpPr>
        <a:xfrm>
          <a:off x="0" y="0"/>
          <a:ext cx="0" cy="0"/>
          <a:chOff x="0" y="0"/>
          <a:chExt cx="0" cy="0"/>
        </a:xfrm>
      </p:grpSpPr>
      <p:sp>
        <p:nvSpPr>
          <p:cNvPr id="1265" name="Google Shape;1265;p4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66" name="Google Shape;1266;p4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p4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3" name="Google Shape;1273;p4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p4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0" name="Google Shape;1280;p4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p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87" name="Google Shape;1287;p4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9" name="Google Shape;99;p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p5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93" name="Google Shape;1293;p5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94" name="Google Shape;1294;p50: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8" name="Shape 1298"/>
        <p:cNvGrpSpPr/>
        <p:nvPr/>
      </p:nvGrpSpPr>
      <p:grpSpPr>
        <a:xfrm>
          <a:off x="0" y="0"/>
          <a:ext cx="0" cy="0"/>
          <a:chOff x="0" y="0"/>
          <a:chExt cx="0" cy="0"/>
        </a:xfrm>
      </p:grpSpPr>
      <p:sp>
        <p:nvSpPr>
          <p:cNvPr id="1299" name="Google Shape;1299;p51: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300" name="Google Shape;1300;p51: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301" name="Google Shape;1301;p5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5" name="Shape 1335"/>
        <p:cNvGrpSpPr/>
        <p:nvPr/>
      </p:nvGrpSpPr>
      <p:grpSpPr>
        <a:xfrm>
          <a:off x="0" y="0"/>
          <a:ext cx="0" cy="0"/>
          <a:chOff x="0" y="0"/>
          <a:chExt cx="0" cy="0"/>
        </a:xfrm>
      </p:grpSpPr>
      <p:sp>
        <p:nvSpPr>
          <p:cNvPr id="1336" name="Google Shape;1336;p5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37" name="Google Shape;1337;p5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1" name="Shape 1341"/>
        <p:cNvGrpSpPr/>
        <p:nvPr/>
      </p:nvGrpSpPr>
      <p:grpSpPr>
        <a:xfrm>
          <a:off x="0" y="0"/>
          <a:ext cx="0" cy="0"/>
          <a:chOff x="0" y="0"/>
          <a:chExt cx="0" cy="0"/>
        </a:xfrm>
      </p:grpSpPr>
      <p:sp>
        <p:nvSpPr>
          <p:cNvPr id="1342" name="Google Shape;1342;p5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43" name="Google Shape;1343;p5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44" name="Google Shape;1344;p53: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2" name="Shape 1382"/>
        <p:cNvGrpSpPr/>
        <p:nvPr/>
      </p:nvGrpSpPr>
      <p:grpSpPr>
        <a:xfrm>
          <a:off x="0" y="0"/>
          <a:ext cx="0" cy="0"/>
          <a:chOff x="0" y="0"/>
          <a:chExt cx="0" cy="0"/>
        </a:xfrm>
      </p:grpSpPr>
      <p:sp>
        <p:nvSpPr>
          <p:cNvPr id="1383" name="Google Shape;1383;p5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384" name="Google Shape;1384;p5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85" name="Google Shape;1385;p54: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9" name="Shape 1419"/>
        <p:cNvGrpSpPr/>
        <p:nvPr/>
      </p:nvGrpSpPr>
      <p:grpSpPr>
        <a:xfrm>
          <a:off x="0" y="0"/>
          <a:ext cx="0" cy="0"/>
          <a:chOff x="0" y="0"/>
          <a:chExt cx="0" cy="0"/>
        </a:xfrm>
      </p:grpSpPr>
      <p:sp>
        <p:nvSpPr>
          <p:cNvPr id="1420" name="Google Shape;1420;p5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421" name="Google Shape;1421;p5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22" name="Google Shape;1422;p55:notes"/>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1" name="Shape 1461"/>
        <p:cNvGrpSpPr/>
        <p:nvPr/>
      </p:nvGrpSpPr>
      <p:grpSpPr>
        <a:xfrm>
          <a:off x="0" y="0"/>
          <a:ext cx="0" cy="0"/>
          <a:chOff x="0" y="0"/>
          <a:chExt cx="0" cy="0"/>
        </a:xfrm>
      </p:grpSpPr>
      <p:sp>
        <p:nvSpPr>
          <p:cNvPr id="1462" name="Google Shape;1462;p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63" name="Google Shape;1463;p5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7" name="Shape 1467"/>
        <p:cNvGrpSpPr/>
        <p:nvPr/>
      </p:nvGrpSpPr>
      <p:grpSpPr>
        <a:xfrm>
          <a:off x="0" y="0"/>
          <a:ext cx="0" cy="0"/>
          <a:chOff x="0" y="0"/>
          <a:chExt cx="0" cy="0"/>
        </a:xfrm>
      </p:grpSpPr>
      <p:sp>
        <p:nvSpPr>
          <p:cNvPr id="1468" name="Google Shape;1468;p57:notes"/>
          <p:cNvSpPr txBox="1"/>
          <p:nvPr/>
        </p:nvSpPr>
        <p:spPr>
          <a:xfrm>
            <a:off x="1233987" y="726094"/>
            <a:ext cx="4835733" cy="3580528"/>
          </a:xfrm>
          <a:prstGeom prst="rect">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9" name="Google Shape;1469;p57:notes"/>
          <p:cNvSpPr txBox="1"/>
          <p:nvPr>
            <p:ph idx="1" type="body"/>
          </p:nvPr>
        </p:nvSpPr>
        <p:spPr>
          <a:xfrm>
            <a:off x="974391" y="4554201"/>
            <a:ext cx="5354925" cy="4314943"/>
          </a:xfrm>
          <a:prstGeom prst="rect">
            <a:avLst/>
          </a:prstGeom>
          <a:noFill/>
          <a:ln>
            <a:noFill/>
          </a:ln>
        </p:spPr>
        <p:txBody>
          <a:bodyPr anchorCtr="0" anchor="ctr" bIns="47525" lIns="95075" spcFirstLastPara="1" rIns="95075" wrap="square" tIns="47525">
            <a:noAutofit/>
          </a:bodyPr>
          <a:lstStyle/>
          <a:p>
            <a:pPr indent="0" lvl="0" marL="0" rtl="0" algn="l">
              <a:lnSpc>
                <a:spcPct val="100000"/>
              </a:lnSpc>
              <a:spcBef>
                <a:spcPts val="0"/>
              </a:spcBef>
              <a:spcAft>
                <a:spcPts val="0"/>
              </a:spcAft>
              <a:buSzPts val="1400"/>
              <a:buNone/>
            </a:pPr>
            <a:r>
              <a:t/>
            </a:r>
            <a:endParaRPr/>
          </a:p>
        </p:txBody>
      </p:sp>
      <p:sp>
        <p:nvSpPr>
          <p:cNvPr id="1470" name="Google Shape;1470;p5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9" name="Shape 1529"/>
        <p:cNvGrpSpPr/>
        <p:nvPr/>
      </p:nvGrpSpPr>
      <p:grpSpPr>
        <a:xfrm>
          <a:off x="0" y="0"/>
          <a:ext cx="0" cy="0"/>
          <a:chOff x="0" y="0"/>
          <a:chExt cx="0" cy="0"/>
        </a:xfrm>
      </p:grpSpPr>
      <p:sp>
        <p:nvSpPr>
          <p:cNvPr id="1530" name="Google Shape;1530;p5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31" name="Google Shape;1531;p5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5" name="Shape 1535"/>
        <p:cNvGrpSpPr/>
        <p:nvPr/>
      </p:nvGrpSpPr>
      <p:grpSpPr>
        <a:xfrm>
          <a:off x="0" y="0"/>
          <a:ext cx="0" cy="0"/>
          <a:chOff x="0" y="0"/>
          <a:chExt cx="0" cy="0"/>
        </a:xfrm>
      </p:grpSpPr>
      <p:sp>
        <p:nvSpPr>
          <p:cNvPr id="1536" name="Google Shape;1536;p5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SzPts val="1400"/>
              <a:buNone/>
            </a:pPr>
            <a:r>
              <a:t/>
            </a:r>
            <a:endParaRPr/>
          </a:p>
        </p:txBody>
      </p:sp>
      <p:sp>
        <p:nvSpPr>
          <p:cNvPr id="1537" name="Google Shape;1537;p5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1" name="Shape 1541"/>
        <p:cNvGrpSpPr/>
        <p:nvPr/>
      </p:nvGrpSpPr>
      <p:grpSpPr>
        <a:xfrm>
          <a:off x="0" y="0"/>
          <a:ext cx="0" cy="0"/>
          <a:chOff x="0" y="0"/>
          <a:chExt cx="0" cy="0"/>
        </a:xfrm>
      </p:grpSpPr>
      <p:sp>
        <p:nvSpPr>
          <p:cNvPr id="1542" name="Google Shape;1542;p6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3" name="Google Shape;1543;p60: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3" name="Shape 1593"/>
        <p:cNvGrpSpPr/>
        <p:nvPr/>
      </p:nvGrpSpPr>
      <p:grpSpPr>
        <a:xfrm>
          <a:off x="0" y="0"/>
          <a:ext cx="0" cy="0"/>
          <a:chOff x="0" y="0"/>
          <a:chExt cx="0" cy="0"/>
        </a:xfrm>
      </p:grpSpPr>
      <p:sp>
        <p:nvSpPr>
          <p:cNvPr id="1594" name="Google Shape;1594;p6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5" name="Google Shape;1595;p61: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2" name="Shape 1652"/>
        <p:cNvGrpSpPr/>
        <p:nvPr/>
      </p:nvGrpSpPr>
      <p:grpSpPr>
        <a:xfrm>
          <a:off x="0" y="0"/>
          <a:ext cx="0" cy="0"/>
          <a:chOff x="0" y="0"/>
          <a:chExt cx="0" cy="0"/>
        </a:xfrm>
      </p:grpSpPr>
      <p:sp>
        <p:nvSpPr>
          <p:cNvPr id="1653" name="Google Shape;1653;p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54" name="Google Shape;1654;p62: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2" name="Shape 1712"/>
        <p:cNvGrpSpPr/>
        <p:nvPr/>
      </p:nvGrpSpPr>
      <p:grpSpPr>
        <a:xfrm>
          <a:off x="0" y="0"/>
          <a:ext cx="0" cy="0"/>
          <a:chOff x="0" y="0"/>
          <a:chExt cx="0" cy="0"/>
        </a:xfrm>
      </p:grpSpPr>
      <p:sp>
        <p:nvSpPr>
          <p:cNvPr id="1713" name="Google Shape;1713;p6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14" name="Google Shape;1714;p63: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2" name="Shape 1832"/>
        <p:cNvGrpSpPr/>
        <p:nvPr/>
      </p:nvGrpSpPr>
      <p:grpSpPr>
        <a:xfrm>
          <a:off x="0" y="0"/>
          <a:ext cx="0" cy="0"/>
          <a:chOff x="0" y="0"/>
          <a:chExt cx="0" cy="0"/>
        </a:xfrm>
      </p:grpSpPr>
      <p:sp>
        <p:nvSpPr>
          <p:cNvPr id="1833" name="Google Shape;1833;p6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4" name="Google Shape;1834;p64: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8" name="Shape 1838"/>
        <p:cNvGrpSpPr/>
        <p:nvPr/>
      </p:nvGrpSpPr>
      <p:grpSpPr>
        <a:xfrm>
          <a:off x="0" y="0"/>
          <a:ext cx="0" cy="0"/>
          <a:chOff x="0" y="0"/>
          <a:chExt cx="0" cy="0"/>
        </a:xfrm>
      </p:grpSpPr>
      <p:sp>
        <p:nvSpPr>
          <p:cNvPr id="1839" name="Google Shape;1839;p6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0" name="Google Shape;1840;p65: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2" name="Shape 1852"/>
        <p:cNvGrpSpPr/>
        <p:nvPr/>
      </p:nvGrpSpPr>
      <p:grpSpPr>
        <a:xfrm>
          <a:off x="0" y="0"/>
          <a:ext cx="0" cy="0"/>
          <a:chOff x="0" y="0"/>
          <a:chExt cx="0" cy="0"/>
        </a:xfrm>
      </p:grpSpPr>
      <p:sp>
        <p:nvSpPr>
          <p:cNvPr id="1853" name="Google Shape;1853;p6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54" name="Google Shape;1854;p66: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7: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2" name="Google Shape;162;p8: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p9:notes"/>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68"/>
          <p:cNvSpPr txBox="1"/>
          <p:nvPr>
            <p:ph type="ctrTitle"/>
          </p:nvPr>
        </p:nvSpPr>
        <p:spPr>
          <a:xfrm>
            <a:off x="685800" y="1708012"/>
            <a:ext cx="7772400" cy="14700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68"/>
          <p:cNvSpPr txBox="1"/>
          <p:nvPr>
            <p:ph idx="1" type="subTitle"/>
          </p:nvPr>
        </p:nvSpPr>
        <p:spPr>
          <a:xfrm>
            <a:off x="685800" y="3886200"/>
            <a:ext cx="7677492" cy="1752600"/>
          </a:xfrm>
          <a:prstGeom prst="rect">
            <a:avLst/>
          </a:prstGeom>
          <a:noFill/>
          <a:ln>
            <a:noFill/>
          </a:ln>
        </p:spPr>
        <p:txBody>
          <a:bodyPr anchorCtr="0" anchor="t" bIns="45700" lIns="91425" spcFirstLastPara="1" rIns="91425" wrap="square" tIns="45700">
            <a:noAutofit/>
          </a:bodyPr>
          <a:lstStyle>
            <a:lvl1pPr lvl="0" algn="l">
              <a:lnSpc>
                <a:spcPct val="100000"/>
              </a:lnSpc>
              <a:spcBef>
                <a:spcPts val="400"/>
              </a:spcBef>
              <a:spcAft>
                <a:spcPts val="0"/>
              </a:spcAft>
              <a:buSzPts val="1200"/>
              <a:buNone/>
              <a:defRPr b="0" sz="2000">
                <a:latin typeface="Calibri"/>
                <a:ea typeface="Calibri"/>
                <a:cs typeface="Calibri"/>
                <a:sym typeface="Calibri"/>
              </a:defRPr>
            </a:lvl1pPr>
            <a:lvl2pPr lvl="1" algn="ctr">
              <a:lnSpc>
                <a:spcPct val="100000"/>
              </a:lnSpc>
              <a:spcBef>
                <a:spcPts val="400"/>
              </a:spcBef>
              <a:spcAft>
                <a:spcPts val="0"/>
              </a:spcAft>
              <a:buSzPts val="2200"/>
              <a:buNone/>
              <a:defRPr/>
            </a:lvl2pPr>
            <a:lvl3pPr lvl="2" algn="ctr">
              <a:lnSpc>
                <a:spcPct val="100000"/>
              </a:lnSpc>
              <a:spcBef>
                <a:spcPts val="400"/>
              </a:spcBef>
              <a:spcAft>
                <a:spcPts val="0"/>
              </a:spcAft>
              <a:buClr>
                <a:schemeClr val="dk1"/>
              </a:buClr>
              <a:buSzPts val="1600"/>
              <a:buNone/>
              <a:defRPr/>
            </a:lvl3pPr>
            <a:lvl4pPr lvl="3" algn="ctr">
              <a:lnSpc>
                <a:spcPct val="100000"/>
              </a:lnSpc>
              <a:spcBef>
                <a:spcPts val="400"/>
              </a:spcBef>
              <a:spcAft>
                <a:spcPts val="0"/>
              </a:spcAft>
              <a:buClr>
                <a:schemeClr val="dk1"/>
              </a:buClr>
              <a:buSzPts val="2000"/>
              <a:buFont typeface="Calibri"/>
              <a:buNone/>
              <a:defRPr/>
            </a:lvl4pPr>
            <a:lvl5pPr lvl="4" algn="ctr">
              <a:lnSpc>
                <a:spcPct val="100000"/>
              </a:lnSpc>
              <a:spcBef>
                <a:spcPts val="400"/>
              </a:spcBef>
              <a:spcAft>
                <a:spcPts val="0"/>
              </a:spcAft>
              <a:buClr>
                <a:schemeClr val="dk1"/>
              </a:buClr>
              <a:buSzPts val="2000"/>
              <a:buFont typeface="Calibri"/>
              <a:buNone/>
              <a:defRPr/>
            </a:lvl5pPr>
            <a:lvl6pPr lvl="5" algn="ctr">
              <a:lnSpc>
                <a:spcPct val="100000"/>
              </a:lnSpc>
              <a:spcBef>
                <a:spcPts val="400"/>
              </a:spcBef>
              <a:spcAft>
                <a:spcPts val="0"/>
              </a:spcAft>
              <a:buClr>
                <a:schemeClr val="dk1"/>
              </a:buClr>
              <a:buSzPts val="2000"/>
              <a:buFont typeface="Arial"/>
              <a:buNone/>
              <a:defRPr/>
            </a:lvl6pPr>
            <a:lvl7pPr lvl="6" algn="ctr">
              <a:lnSpc>
                <a:spcPct val="100000"/>
              </a:lnSpc>
              <a:spcBef>
                <a:spcPts val="400"/>
              </a:spcBef>
              <a:spcAft>
                <a:spcPts val="0"/>
              </a:spcAft>
              <a:buClr>
                <a:schemeClr val="dk1"/>
              </a:buClr>
              <a:buSzPts val="2000"/>
              <a:buFont typeface="Arial"/>
              <a:buNone/>
              <a:defRPr/>
            </a:lvl7pPr>
            <a:lvl8pPr lvl="7" algn="ctr">
              <a:lnSpc>
                <a:spcPct val="100000"/>
              </a:lnSpc>
              <a:spcBef>
                <a:spcPts val="400"/>
              </a:spcBef>
              <a:spcAft>
                <a:spcPts val="0"/>
              </a:spcAft>
              <a:buClr>
                <a:schemeClr val="dk1"/>
              </a:buClr>
              <a:buSzPts val="2000"/>
              <a:buFont typeface="Arial"/>
              <a:buNone/>
              <a:defRPr/>
            </a:lvl8pPr>
            <a:lvl9pPr lvl="8" algn="ctr">
              <a:lnSpc>
                <a:spcPct val="100000"/>
              </a:lnSpc>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6" name="Shape 46"/>
        <p:cNvGrpSpPr/>
        <p:nvPr/>
      </p:nvGrpSpPr>
      <p:grpSpPr>
        <a:xfrm>
          <a:off x="0" y="0"/>
          <a:ext cx="0" cy="0"/>
          <a:chOff x="0" y="0"/>
          <a:chExt cx="0" cy="0"/>
        </a:xfrm>
      </p:grpSpPr>
      <p:sp>
        <p:nvSpPr>
          <p:cNvPr id="47" name="Google Shape;47;p7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7"/>
          <p:cNvSpPr txBox="1"/>
          <p:nvPr>
            <p:ph idx="1" type="body"/>
          </p:nvPr>
        </p:nvSpPr>
        <p:spPr>
          <a:xfrm rot="5400000">
            <a:off x="1858963" y="-100012"/>
            <a:ext cx="4972050" cy="78962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9" name="Shape 49"/>
        <p:cNvGrpSpPr/>
        <p:nvPr/>
      </p:nvGrpSpPr>
      <p:grpSpPr>
        <a:xfrm>
          <a:off x="0" y="0"/>
          <a:ext cx="0" cy="0"/>
          <a:chOff x="0" y="0"/>
          <a:chExt cx="0" cy="0"/>
        </a:xfrm>
      </p:grpSpPr>
      <p:sp>
        <p:nvSpPr>
          <p:cNvPr id="50" name="Google Shape;50;p78"/>
          <p:cNvSpPr txBox="1"/>
          <p:nvPr>
            <p:ph type="title"/>
          </p:nvPr>
        </p:nvSpPr>
        <p:spPr>
          <a:xfrm rot="5400000">
            <a:off x="4998244" y="2188369"/>
            <a:ext cx="6105525" cy="218598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8"/>
          <p:cNvSpPr txBox="1"/>
          <p:nvPr>
            <p:ph idx="1" type="body"/>
          </p:nvPr>
        </p:nvSpPr>
        <p:spPr>
          <a:xfrm rot="5400000">
            <a:off x="548481" y="76994"/>
            <a:ext cx="6105525" cy="640873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2" name="Shape 52"/>
        <p:cNvGrpSpPr/>
        <p:nvPr/>
      </p:nvGrpSpPr>
      <p:grpSpPr>
        <a:xfrm>
          <a:off x="0" y="0"/>
          <a:ext cx="0" cy="0"/>
          <a:chOff x="0" y="0"/>
          <a:chExt cx="0" cy="0"/>
        </a:xfrm>
      </p:grpSpPr>
      <p:sp>
        <p:nvSpPr>
          <p:cNvPr id="53" name="Google Shape;53;p79"/>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9"/>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5" name="Google Shape;55;p79"/>
          <p:cNvSpPr txBox="1"/>
          <p:nvPr>
            <p:ph idx="2" type="body"/>
          </p:nvPr>
        </p:nvSpPr>
        <p:spPr>
          <a:xfrm>
            <a:off x="4662488" y="1362075"/>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6" name="Google Shape;56;p79"/>
          <p:cNvSpPr txBox="1"/>
          <p:nvPr>
            <p:ph idx="3" type="body"/>
          </p:nvPr>
        </p:nvSpPr>
        <p:spPr>
          <a:xfrm>
            <a:off x="4662488" y="3924300"/>
            <a:ext cx="3871912" cy="2409825"/>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57" name="Shape 57"/>
        <p:cNvGrpSpPr/>
        <p:nvPr/>
      </p:nvGrpSpPr>
      <p:grpSpPr>
        <a:xfrm>
          <a:off x="0" y="0"/>
          <a:ext cx="0" cy="0"/>
          <a:chOff x="0" y="0"/>
          <a:chExt cx="0" cy="0"/>
        </a:xfrm>
      </p:grpSpPr>
      <p:sp>
        <p:nvSpPr>
          <p:cNvPr id="58" name="Google Shape;58;p80"/>
          <p:cNvSpPr txBox="1"/>
          <p:nvPr>
            <p:ph type="title"/>
          </p:nvPr>
        </p:nvSpPr>
        <p:spPr>
          <a:xfrm>
            <a:off x="396875" y="228600"/>
            <a:ext cx="87471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80"/>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60" name="Google Shape;60;p80"/>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82"/>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algn="l">
              <a:lnSpc>
                <a:spcPct val="85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68" name="Google Shape;68;p82"/>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80035" lvl="0" marL="457200" algn="l">
              <a:lnSpc>
                <a:spcPct val="93000"/>
              </a:lnSpc>
              <a:spcBef>
                <a:spcPts val="1500"/>
              </a:spcBef>
              <a:spcAft>
                <a:spcPts val="0"/>
              </a:spcAft>
              <a:buSzPts val="810"/>
              <a:buChar char="■"/>
              <a:defRPr/>
            </a:lvl1pPr>
            <a:lvl2pPr indent="-280035" lvl="1" marL="914400" algn="l">
              <a:lnSpc>
                <a:spcPct val="98000"/>
              </a:lnSpc>
              <a:spcBef>
                <a:spcPts val="625"/>
              </a:spcBef>
              <a:spcAft>
                <a:spcPts val="0"/>
              </a:spcAft>
              <a:buSzPts val="810"/>
              <a:buChar char="■"/>
              <a:defRPr/>
            </a:lvl2pPr>
            <a:lvl3pPr indent="-280035" lvl="2" marL="1371600" algn="l">
              <a:lnSpc>
                <a:spcPct val="104000"/>
              </a:lnSpc>
              <a:spcBef>
                <a:spcPts val="225"/>
              </a:spcBef>
              <a:spcAft>
                <a:spcPts val="0"/>
              </a:spcAft>
              <a:buSzPts val="810"/>
              <a:buChar char="■"/>
              <a:defRPr/>
            </a:lvl3pPr>
            <a:lvl4pPr indent="-280035" lvl="3" marL="1828800" algn="l">
              <a:lnSpc>
                <a:spcPct val="98000"/>
              </a:lnSpc>
              <a:spcBef>
                <a:spcPts val="450"/>
              </a:spcBef>
              <a:spcAft>
                <a:spcPts val="0"/>
              </a:spcAft>
              <a:buSzPts val="810"/>
              <a:buChar char="■"/>
              <a:defRPr/>
            </a:lvl4pPr>
            <a:lvl5pPr indent="-280035" lvl="4" marL="2286000" algn="l">
              <a:lnSpc>
                <a:spcPct val="93000"/>
              </a:lnSpc>
              <a:spcBef>
                <a:spcPts val="500"/>
              </a:spcBef>
              <a:spcAft>
                <a:spcPts val="0"/>
              </a:spcAft>
              <a:buSzPts val="810"/>
              <a:buChar char="■"/>
              <a:defRPr/>
            </a:lvl5pPr>
            <a:lvl6pPr indent="-280035" lvl="5" marL="2743200" algn="l">
              <a:lnSpc>
                <a:spcPct val="93000"/>
              </a:lnSpc>
              <a:spcBef>
                <a:spcPts val="500"/>
              </a:spcBef>
              <a:spcAft>
                <a:spcPts val="0"/>
              </a:spcAft>
              <a:buSzPts val="810"/>
              <a:buChar char="■"/>
              <a:defRPr/>
            </a:lvl6pPr>
            <a:lvl7pPr indent="-280035" lvl="6" marL="3200400" algn="l">
              <a:lnSpc>
                <a:spcPct val="93000"/>
              </a:lnSpc>
              <a:spcBef>
                <a:spcPts val="500"/>
              </a:spcBef>
              <a:spcAft>
                <a:spcPts val="0"/>
              </a:spcAft>
              <a:buSzPts val="810"/>
              <a:buChar char="■"/>
              <a:defRPr/>
            </a:lvl7pPr>
            <a:lvl8pPr indent="-280034" lvl="7" marL="3657600" algn="l">
              <a:lnSpc>
                <a:spcPct val="93000"/>
              </a:lnSpc>
              <a:spcBef>
                <a:spcPts val="500"/>
              </a:spcBef>
              <a:spcAft>
                <a:spcPts val="0"/>
              </a:spcAft>
              <a:buSzPts val="810"/>
              <a:buChar char="■"/>
              <a:defRPr/>
            </a:lvl8pPr>
            <a:lvl9pPr indent="-280034" lvl="8" marL="4114800" algn="l">
              <a:lnSpc>
                <a:spcPct val="93000"/>
              </a:lnSpc>
              <a:spcBef>
                <a:spcPts val="500"/>
              </a:spcBef>
              <a:spcAft>
                <a:spcPts val="0"/>
              </a:spcAft>
              <a:buSzPts val="81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6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6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a:latin typeface="Calibri"/>
                <a:ea typeface="Calibri"/>
                <a:cs typeface="Calibri"/>
                <a:sym typeface="Calibri"/>
              </a:defRPr>
            </a:lvl1pPr>
            <a:lvl2pPr indent="-368300" lvl="1" marL="914400" algn="l">
              <a:lnSpc>
                <a:spcPct val="100000"/>
              </a:lnSpc>
              <a:spcBef>
                <a:spcPts val="400"/>
              </a:spcBef>
              <a:spcAft>
                <a:spcPts val="0"/>
              </a:spcAft>
              <a:buSzPts val="2200"/>
              <a:buChar char="▪"/>
              <a:defRPr>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2" name="Shape 22"/>
        <p:cNvGrpSpPr/>
        <p:nvPr/>
      </p:nvGrpSpPr>
      <p:grpSpPr>
        <a:xfrm>
          <a:off x="0" y="0"/>
          <a:ext cx="0" cy="0"/>
          <a:chOff x="0" y="0"/>
          <a:chExt cx="0" cy="0"/>
        </a:xfrm>
      </p:grpSpPr>
      <p:sp>
        <p:nvSpPr>
          <p:cNvPr id="23" name="Google Shape;23;p70"/>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7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7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SzPts val="1200"/>
              <a:buNone/>
              <a:defRPr sz="2000">
                <a:latin typeface="Calibri"/>
                <a:ea typeface="Calibri"/>
                <a:cs typeface="Calibri"/>
                <a:sym typeface="Calibri"/>
              </a:defRPr>
            </a:lvl1pPr>
            <a:lvl2pPr indent="-228600" lvl="1" marL="914400" algn="l">
              <a:lnSpc>
                <a:spcPct val="100000"/>
              </a:lnSpc>
              <a:spcBef>
                <a:spcPts val="360"/>
              </a:spcBef>
              <a:spcAft>
                <a:spcPts val="0"/>
              </a:spcAft>
              <a:buSzPts val="1980"/>
              <a:buNone/>
              <a:defRPr sz="1800"/>
            </a:lvl2pPr>
            <a:lvl3pPr indent="-228600" lvl="2" marL="1371600" algn="l">
              <a:lnSpc>
                <a:spcPct val="100000"/>
              </a:lnSpc>
              <a:spcBef>
                <a:spcPts val="320"/>
              </a:spcBef>
              <a:spcAft>
                <a:spcPts val="0"/>
              </a:spcAft>
              <a:buClr>
                <a:schemeClr val="dk1"/>
              </a:buClr>
              <a:buSzPts val="1280"/>
              <a:buNone/>
              <a:defRPr sz="1600"/>
            </a:lvl3pPr>
            <a:lvl4pPr indent="-228600" lvl="3" marL="1828800" algn="l">
              <a:lnSpc>
                <a:spcPct val="100000"/>
              </a:lnSpc>
              <a:spcBef>
                <a:spcPts val="280"/>
              </a:spcBef>
              <a:spcAft>
                <a:spcPts val="0"/>
              </a:spcAft>
              <a:buClr>
                <a:schemeClr val="dk1"/>
              </a:buClr>
              <a:buSzPts val="1400"/>
              <a:buFont typeface="Calibri"/>
              <a:buNone/>
              <a:defRPr sz="1400"/>
            </a:lvl4pPr>
            <a:lvl5pPr indent="-228600" lvl="4" marL="2286000" algn="l">
              <a:lnSpc>
                <a:spcPct val="100000"/>
              </a:lnSpc>
              <a:spcBef>
                <a:spcPts val="280"/>
              </a:spcBef>
              <a:spcAft>
                <a:spcPts val="0"/>
              </a:spcAft>
              <a:buClr>
                <a:schemeClr val="dk1"/>
              </a:buClr>
              <a:buSzPts val="1400"/>
              <a:buFont typeface="Calibri"/>
              <a:buNone/>
              <a:defRPr sz="1400"/>
            </a:lvl5pPr>
            <a:lvl6pPr indent="-228600" lvl="5" marL="2743200" algn="l">
              <a:lnSpc>
                <a:spcPct val="100000"/>
              </a:lnSpc>
              <a:spcBef>
                <a:spcPts val="280"/>
              </a:spcBef>
              <a:spcAft>
                <a:spcPts val="0"/>
              </a:spcAft>
              <a:buClr>
                <a:schemeClr val="dk1"/>
              </a:buClr>
              <a:buSzPts val="1400"/>
              <a:buFont typeface="Arial"/>
              <a:buNone/>
              <a:defRPr sz="1400"/>
            </a:lvl6pPr>
            <a:lvl7pPr indent="-228600" lvl="6" marL="3200400" algn="l">
              <a:lnSpc>
                <a:spcPct val="100000"/>
              </a:lnSpc>
              <a:spcBef>
                <a:spcPts val="280"/>
              </a:spcBef>
              <a:spcAft>
                <a:spcPts val="0"/>
              </a:spcAft>
              <a:buClr>
                <a:schemeClr val="dk1"/>
              </a:buClr>
              <a:buSzPts val="1400"/>
              <a:buFont typeface="Arial"/>
              <a:buNone/>
              <a:defRPr sz="1400"/>
            </a:lvl7pPr>
            <a:lvl8pPr indent="-228600" lvl="7" marL="3657600" algn="l">
              <a:lnSpc>
                <a:spcPct val="100000"/>
              </a:lnSpc>
              <a:spcBef>
                <a:spcPts val="280"/>
              </a:spcBef>
              <a:spcAft>
                <a:spcPts val="0"/>
              </a:spcAft>
              <a:buClr>
                <a:schemeClr val="dk1"/>
              </a:buClr>
              <a:buSzPts val="1400"/>
              <a:buFont typeface="Arial"/>
              <a:buNone/>
              <a:defRPr sz="1400"/>
            </a:lvl8pPr>
            <a:lvl9pPr indent="-228600" lvl="8" marL="4114800" algn="l">
              <a:lnSpc>
                <a:spcPct val="100000"/>
              </a:lnSpc>
              <a:spcBef>
                <a:spcPts val="280"/>
              </a:spcBef>
              <a:spcAft>
                <a:spcPts val="0"/>
              </a:spcAft>
              <a:buClr>
                <a:schemeClr val="dk1"/>
              </a:buClr>
              <a:buSzPts val="1400"/>
              <a:buFont typeface="Arial"/>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72"/>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2"/>
          <p:cNvSpPr txBox="1"/>
          <p:nvPr>
            <p:ph idx="1" type="body"/>
          </p:nvPr>
        </p:nvSpPr>
        <p:spPr>
          <a:xfrm>
            <a:off x="638175" y="1362075"/>
            <a:ext cx="3871913"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
        <p:nvSpPr>
          <p:cNvPr id="30" name="Google Shape;30;p72"/>
          <p:cNvSpPr txBox="1"/>
          <p:nvPr>
            <p:ph idx="2" type="body"/>
          </p:nvPr>
        </p:nvSpPr>
        <p:spPr>
          <a:xfrm>
            <a:off x="4662488" y="1362075"/>
            <a:ext cx="3871912" cy="4972050"/>
          </a:xfrm>
          <a:prstGeom prst="rect">
            <a:avLst/>
          </a:prstGeom>
          <a:noFill/>
          <a:ln>
            <a:noFill/>
          </a:ln>
        </p:spPr>
        <p:txBody>
          <a:bodyPr anchorCtr="0" anchor="t" bIns="45700" lIns="91425" spcFirstLastPara="1" rIns="91425" wrap="square" tIns="45700">
            <a:noAutofit/>
          </a:bodyPr>
          <a:lstStyle>
            <a:lvl1pPr indent="-335280" lvl="0" marL="457200" algn="l">
              <a:lnSpc>
                <a:spcPct val="100000"/>
              </a:lnSpc>
              <a:spcBef>
                <a:spcPts val="560"/>
              </a:spcBef>
              <a:spcAft>
                <a:spcPts val="0"/>
              </a:spcAft>
              <a:buSzPts val="1680"/>
              <a:buChar char="⬛"/>
              <a:defRPr sz="2800">
                <a:latin typeface="Calibri"/>
                <a:ea typeface="Calibri"/>
                <a:cs typeface="Calibri"/>
                <a:sym typeface="Calibri"/>
              </a:defRPr>
            </a:lvl1pPr>
            <a:lvl2pPr indent="-396240" lvl="1" marL="914400" algn="l">
              <a:lnSpc>
                <a:spcPct val="100000"/>
              </a:lnSpc>
              <a:spcBef>
                <a:spcPts val="480"/>
              </a:spcBef>
              <a:spcAft>
                <a:spcPts val="0"/>
              </a:spcAft>
              <a:buSzPts val="2640"/>
              <a:buChar char="▪"/>
              <a:defRPr sz="2400">
                <a:latin typeface="Calibri"/>
                <a:ea typeface="Calibri"/>
                <a:cs typeface="Calibri"/>
                <a:sym typeface="Calibri"/>
              </a:defRPr>
            </a:lvl2pPr>
            <a:lvl3pPr indent="-330200" lvl="2" marL="1371600" algn="l">
              <a:lnSpc>
                <a:spcPct val="100000"/>
              </a:lnSpc>
              <a:spcBef>
                <a:spcPts val="400"/>
              </a:spcBef>
              <a:spcAft>
                <a:spcPts val="0"/>
              </a:spcAft>
              <a:buClr>
                <a:schemeClr val="dk1"/>
              </a:buClr>
              <a:buSzPts val="1600"/>
              <a:buChar char="▪"/>
              <a:defRPr sz="2000">
                <a:latin typeface="Calibri"/>
                <a:ea typeface="Calibri"/>
                <a:cs typeface="Calibri"/>
                <a:sym typeface="Calibri"/>
              </a:defRPr>
            </a:lvl3pPr>
            <a:lvl4pPr indent="-342900" lvl="3" marL="18288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4pPr>
            <a:lvl5pPr indent="-342900" lvl="4" marL="2286000" algn="l">
              <a:lnSpc>
                <a:spcPct val="100000"/>
              </a:lnSpc>
              <a:spcBef>
                <a:spcPts val="360"/>
              </a:spcBef>
              <a:spcAft>
                <a:spcPts val="0"/>
              </a:spcAft>
              <a:buClr>
                <a:schemeClr val="dk1"/>
              </a:buClr>
              <a:buSzPts val="1800"/>
              <a:buFont typeface="Calibri"/>
              <a:buChar char="»"/>
              <a:defRPr sz="1800">
                <a:latin typeface="Calibri"/>
                <a:ea typeface="Calibri"/>
                <a:cs typeface="Calibri"/>
                <a:sym typeface="Calibri"/>
              </a:defRPr>
            </a:lvl5pPr>
            <a:lvl6pPr indent="-342900" lvl="5" marL="2743200" algn="l">
              <a:lnSpc>
                <a:spcPct val="100000"/>
              </a:lnSpc>
              <a:spcBef>
                <a:spcPts val="360"/>
              </a:spcBef>
              <a:spcAft>
                <a:spcPts val="0"/>
              </a:spcAft>
              <a:buClr>
                <a:schemeClr val="dk1"/>
              </a:buClr>
              <a:buSzPts val="1800"/>
              <a:buFont typeface="Arial"/>
              <a:buChar char="»"/>
              <a:defRPr sz="1800"/>
            </a:lvl6pPr>
            <a:lvl7pPr indent="-342900" lvl="6" marL="3200400" algn="l">
              <a:lnSpc>
                <a:spcPct val="100000"/>
              </a:lnSpc>
              <a:spcBef>
                <a:spcPts val="360"/>
              </a:spcBef>
              <a:spcAft>
                <a:spcPts val="0"/>
              </a:spcAft>
              <a:buClr>
                <a:schemeClr val="dk1"/>
              </a:buClr>
              <a:buSzPts val="1800"/>
              <a:buFont typeface="Arial"/>
              <a:buChar char="»"/>
              <a:defRPr sz="1800"/>
            </a:lvl7pPr>
            <a:lvl8pPr indent="-342900" lvl="7" marL="3657600" algn="l">
              <a:lnSpc>
                <a:spcPct val="100000"/>
              </a:lnSpc>
              <a:spcBef>
                <a:spcPts val="360"/>
              </a:spcBef>
              <a:spcAft>
                <a:spcPts val="0"/>
              </a:spcAft>
              <a:buClr>
                <a:schemeClr val="dk1"/>
              </a:buClr>
              <a:buSzPts val="1800"/>
              <a:buFont typeface="Arial"/>
              <a:buChar char="»"/>
              <a:defRPr sz="1800"/>
            </a:lvl8pPr>
            <a:lvl9pPr indent="-342900" lvl="8" marL="4114800" algn="l">
              <a:lnSpc>
                <a:spcPct val="100000"/>
              </a:lnSpc>
              <a:spcBef>
                <a:spcPts val="360"/>
              </a:spcBef>
              <a:spcAft>
                <a:spcPts val="0"/>
              </a:spcAft>
              <a:buClr>
                <a:schemeClr val="dk1"/>
              </a:buClr>
              <a:buSzPts val="1800"/>
              <a:buFont typeface="Arial"/>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1" name="Shape 31"/>
        <p:cNvGrpSpPr/>
        <p:nvPr/>
      </p:nvGrpSpPr>
      <p:grpSpPr>
        <a:xfrm>
          <a:off x="0" y="0"/>
          <a:ext cx="0" cy="0"/>
          <a:chOff x="0" y="0"/>
          <a:chExt cx="0" cy="0"/>
        </a:xfrm>
      </p:grpSpPr>
      <p:sp>
        <p:nvSpPr>
          <p:cNvPr id="32" name="Google Shape;32;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7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4" name="Google Shape;34;p7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
        <p:nvSpPr>
          <p:cNvPr id="35" name="Google Shape;35;p7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SzPts val="1440"/>
              <a:buNone/>
              <a:defRPr b="1" sz="2400">
                <a:latin typeface="Calibri"/>
                <a:ea typeface="Calibri"/>
                <a:cs typeface="Calibri"/>
                <a:sym typeface="Calibri"/>
              </a:defRPr>
            </a:lvl1pPr>
            <a:lvl2pPr indent="-228600" lvl="1" marL="914400" algn="l">
              <a:lnSpc>
                <a:spcPct val="100000"/>
              </a:lnSpc>
              <a:spcBef>
                <a:spcPts val="400"/>
              </a:spcBef>
              <a:spcAft>
                <a:spcPts val="0"/>
              </a:spcAft>
              <a:buSzPts val="2200"/>
              <a:buNone/>
              <a:defRPr b="1" sz="2000"/>
            </a:lvl2pPr>
            <a:lvl3pPr indent="-228600" lvl="2" marL="1371600" algn="l">
              <a:lnSpc>
                <a:spcPct val="100000"/>
              </a:lnSpc>
              <a:spcBef>
                <a:spcPts val="360"/>
              </a:spcBef>
              <a:spcAft>
                <a:spcPts val="0"/>
              </a:spcAft>
              <a:buClr>
                <a:schemeClr val="dk1"/>
              </a:buClr>
              <a:buSzPts val="1440"/>
              <a:buNone/>
              <a:defRPr b="1" sz="1800"/>
            </a:lvl3pPr>
            <a:lvl4pPr indent="-228600" lvl="3" marL="1828800" algn="l">
              <a:lnSpc>
                <a:spcPct val="100000"/>
              </a:lnSpc>
              <a:spcBef>
                <a:spcPts val="320"/>
              </a:spcBef>
              <a:spcAft>
                <a:spcPts val="0"/>
              </a:spcAft>
              <a:buClr>
                <a:schemeClr val="dk1"/>
              </a:buClr>
              <a:buSzPts val="1600"/>
              <a:buFont typeface="Calibri"/>
              <a:buNone/>
              <a:defRPr b="1" sz="1600"/>
            </a:lvl4pPr>
            <a:lvl5pPr indent="-228600" lvl="4" marL="2286000" algn="l">
              <a:lnSpc>
                <a:spcPct val="100000"/>
              </a:lnSpc>
              <a:spcBef>
                <a:spcPts val="320"/>
              </a:spcBef>
              <a:spcAft>
                <a:spcPts val="0"/>
              </a:spcAft>
              <a:buClr>
                <a:schemeClr val="dk1"/>
              </a:buClr>
              <a:buSzPts val="1600"/>
              <a:buFont typeface="Calibri"/>
              <a:buNone/>
              <a:defRPr b="1" sz="1600"/>
            </a:lvl5pPr>
            <a:lvl6pPr indent="-228600" lvl="5" marL="2743200" algn="l">
              <a:lnSpc>
                <a:spcPct val="100000"/>
              </a:lnSpc>
              <a:spcBef>
                <a:spcPts val="320"/>
              </a:spcBef>
              <a:spcAft>
                <a:spcPts val="0"/>
              </a:spcAft>
              <a:buClr>
                <a:schemeClr val="dk1"/>
              </a:buClr>
              <a:buSzPts val="1600"/>
              <a:buFont typeface="Arial"/>
              <a:buNone/>
              <a:defRPr b="1" sz="1600"/>
            </a:lvl6pPr>
            <a:lvl7pPr indent="-228600" lvl="6" marL="3200400" algn="l">
              <a:lnSpc>
                <a:spcPct val="100000"/>
              </a:lnSpc>
              <a:spcBef>
                <a:spcPts val="320"/>
              </a:spcBef>
              <a:spcAft>
                <a:spcPts val="0"/>
              </a:spcAft>
              <a:buClr>
                <a:schemeClr val="dk1"/>
              </a:buClr>
              <a:buSzPts val="1600"/>
              <a:buFont typeface="Arial"/>
              <a:buNone/>
              <a:defRPr b="1" sz="1600"/>
            </a:lvl7pPr>
            <a:lvl8pPr indent="-228600" lvl="7" marL="3657600" algn="l">
              <a:lnSpc>
                <a:spcPct val="100000"/>
              </a:lnSpc>
              <a:spcBef>
                <a:spcPts val="320"/>
              </a:spcBef>
              <a:spcAft>
                <a:spcPts val="0"/>
              </a:spcAft>
              <a:buClr>
                <a:schemeClr val="dk1"/>
              </a:buClr>
              <a:buSzPts val="1600"/>
              <a:buFont typeface="Arial"/>
              <a:buNone/>
              <a:defRPr b="1" sz="1600"/>
            </a:lvl8pPr>
            <a:lvl9pPr indent="-228600" lvl="8" marL="4114800" algn="l">
              <a:lnSpc>
                <a:spcPct val="100000"/>
              </a:lnSpc>
              <a:spcBef>
                <a:spcPts val="320"/>
              </a:spcBef>
              <a:spcAft>
                <a:spcPts val="0"/>
              </a:spcAft>
              <a:buClr>
                <a:schemeClr val="dk1"/>
              </a:buClr>
              <a:buSzPts val="1600"/>
              <a:buFont typeface="Arial"/>
              <a:buNone/>
              <a:defRPr b="1" sz="1600"/>
            </a:lvl9pPr>
          </a:lstStyle>
          <a:p/>
        </p:txBody>
      </p:sp>
      <p:sp>
        <p:nvSpPr>
          <p:cNvPr id="36" name="Google Shape;36;p7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20040" lvl="0" marL="457200" algn="l">
              <a:lnSpc>
                <a:spcPct val="100000"/>
              </a:lnSpc>
              <a:spcBef>
                <a:spcPts val="480"/>
              </a:spcBef>
              <a:spcAft>
                <a:spcPts val="0"/>
              </a:spcAft>
              <a:buSzPts val="1440"/>
              <a:buChar char="⬛"/>
              <a:defRPr sz="2400">
                <a:latin typeface="Calibri"/>
                <a:ea typeface="Calibri"/>
                <a:cs typeface="Calibri"/>
                <a:sym typeface="Calibri"/>
              </a:defRPr>
            </a:lvl1pPr>
            <a:lvl2pPr indent="-368300" lvl="1" marL="914400" algn="l">
              <a:lnSpc>
                <a:spcPct val="100000"/>
              </a:lnSpc>
              <a:spcBef>
                <a:spcPts val="400"/>
              </a:spcBef>
              <a:spcAft>
                <a:spcPts val="0"/>
              </a:spcAft>
              <a:buSzPts val="2200"/>
              <a:buChar char="▪"/>
              <a:defRPr sz="2000">
                <a:latin typeface="Calibri"/>
                <a:ea typeface="Calibri"/>
                <a:cs typeface="Calibri"/>
                <a:sym typeface="Calibri"/>
              </a:defRPr>
            </a:lvl2pPr>
            <a:lvl3pPr indent="-320039" lvl="2" marL="1371600" algn="l">
              <a:lnSpc>
                <a:spcPct val="100000"/>
              </a:lnSpc>
              <a:spcBef>
                <a:spcPts val="360"/>
              </a:spcBef>
              <a:spcAft>
                <a:spcPts val="0"/>
              </a:spcAft>
              <a:buClr>
                <a:schemeClr val="dk1"/>
              </a:buClr>
              <a:buSzPts val="1440"/>
              <a:buChar char="▪"/>
              <a:defRPr sz="1800">
                <a:latin typeface="Calibri"/>
                <a:ea typeface="Calibri"/>
                <a:cs typeface="Calibri"/>
                <a:sym typeface="Calibri"/>
              </a:defRPr>
            </a:lvl3pPr>
            <a:lvl4pPr indent="-330200" lvl="3" marL="18288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4pPr>
            <a:lvl5pPr indent="-330200" lvl="4" marL="2286000" algn="l">
              <a:lnSpc>
                <a:spcPct val="100000"/>
              </a:lnSpc>
              <a:spcBef>
                <a:spcPts val="320"/>
              </a:spcBef>
              <a:spcAft>
                <a:spcPts val="0"/>
              </a:spcAft>
              <a:buClr>
                <a:schemeClr val="dk1"/>
              </a:buClr>
              <a:buSzPts val="1600"/>
              <a:buFont typeface="Calibri"/>
              <a:buChar char="»"/>
              <a:defRPr sz="1600">
                <a:latin typeface="Calibri"/>
                <a:ea typeface="Calibri"/>
                <a:cs typeface="Calibri"/>
                <a:sym typeface="Calibri"/>
              </a:defRPr>
            </a:lvl5pPr>
            <a:lvl6pPr indent="-330200" lvl="5" marL="2743200" algn="l">
              <a:lnSpc>
                <a:spcPct val="100000"/>
              </a:lnSpc>
              <a:spcBef>
                <a:spcPts val="320"/>
              </a:spcBef>
              <a:spcAft>
                <a:spcPts val="0"/>
              </a:spcAft>
              <a:buClr>
                <a:schemeClr val="dk1"/>
              </a:buClr>
              <a:buSzPts val="1600"/>
              <a:buFont typeface="Arial"/>
              <a:buChar char="»"/>
              <a:defRPr sz="1600"/>
            </a:lvl6pPr>
            <a:lvl7pPr indent="-330200" lvl="6" marL="3200400" algn="l">
              <a:lnSpc>
                <a:spcPct val="100000"/>
              </a:lnSpc>
              <a:spcBef>
                <a:spcPts val="320"/>
              </a:spcBef>
              <a:spcAft>
                <a:spcPts val="0"/>
              </a:spcAft>
              <a:buClr>
                <a:schemeClr val="dk1"/>
              </a:buClr>
              <a:buSzPts val="1600"/>
              <a:buFont typeface="Arial"/>
              <a:buChar char="»"/>
              <a:defRPr sz="1600"/>
            </a:lvl7pPr>
            <a:lvl8pPr indent="-330200" lvl="7" marL="3657600" algn="l">
              <a:lnSpc>
                <a:spcPct val="100000"/>
              </a:lnSpc>
              <a:spcBef>
                <a:spcPts val="320"/>
              </a:spcBef>
              <a:spcAft>
                <a:spcPts val="0"/>
              </a:spcAft>
              <a:buClr>
                <a:schemeClr val="dk1"/>
              </a:buClr>
              <a:buSzPts val="1600"/>
              <a:buFont typeface="Arial"/>
              <a:buChar char="»"/>
              <a:defRPr sz="1600"/>
            </a:lvl8pPr>
            <a:lvl9pPr indent="-330200" lvl="8" marL="4114800" algn="l">
              <a:lnSpc>
                <a:spcPct val="100000"/>
              </a:lnSpc>
              <a:spcBef>
                <a:spcPts val="320"/>
              </a:spcBef>
              <a:spcAft>
                <a:spcPts val="0"/>
              </a:spcAft>
              <a:buClr>
                <a:schemeClr val="dk1"/>
              </a:buClr>
              <a:buSzPts val="1600"/>
              <a:buFont typeface="Arial"/>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7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50520" lvl="0" marL="457200" algn="l">
              <a:lnSpc>
                <a:spcPct val="100000"/>
              </a:lnSpc>
              <a:spcBef>
                <a:spcPts val="640"/>
              </a:spcBef>
              <a:spcAft>
                <a:spcPts val="0"/>
              </a:spcAft>
              <a:buSzPts val="1920"/>
              <a:buChar char="⬛"/>
              <a:defRPr sz="3200">
                <a:latin typeface="Calibri"/>
                <a:ea typeface="Calibri"/>
                <a:cs typeface="Calibri"/>
                <a:sym typeface="Calibri"/>
              </a:defRPr>
            </a:lvl1pPr>
            <a:lvl2pPr indent="-424180" lvl="1" marL="914400" algn="l">
              <a:lnSpc>
                <a:spcPct val="100000"/>
              </a:lnSpc>
              <a:spcBef>
                <a:spcPts val="560"/>
              </a:spcBef>
              <a:spcAft>
                <a:spcPts val="0"/>
              </a:spcAft>
              <a:buSzPts val="3080"/>
              <a:buChar char="▪"/>
              <a:defRPr sz="2800">
                <a:latin typeface="Calibri"/>
                <a:ea typeface="Calibri"/>
                <a:cs typeface="Calibri"/>
                <a:sym typeface="Calibri"/>
              </a:defRPr>
            </a:lvl2pPr>
            <a:lvl3pPr indent="-350519" lvl="2" marL="1371600" algn="l">
              <a:lnSpc>
                <a:spcPct val="100000"/>
              </a:lnSpc>
              <a:spcBef>
                <a:spcPts val="480"/>
              </a:spcBef>
              <a:spcAft>
                <a:spcPts val="0"/>
              </a:spcAft>
              <a:buClr>
                <a:schemeClr val="dk1"/>
              </a:buClr>
              <a:buSzPts val="1920"/>
              <a:buChar char="▪"/>
              <a:defRPr sz="2400">
                <a:latin typeface="Calibri"/>
                <a:ea typeface="Calibri"/>
                <a:cs typeface="Calibri"/>
                <a:sym typeface="Calibri"/>
              </a:defRPr>
            </a:lvl3pPr>
            <a:lvl4pPr indent="-355600" lvl="3" marL="18288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4pPr>
            <a:lvl5pPr indent="-355600" lvl="4" marL="2286000" algn="l">
              <a:lnSpc>
                <a:spcPct val="100000"/>
              </a:lnSpc>
              <a:spcBef>
                <a:spcPts val="400"/>
              </a:spcBef>
              <a:spcAft>
                <a:spcPts val="0"/>
              </a:spcAft>
              <a:buClr>
                <a:schemeClr val="dk1"/>
              </a:buClr>
              <a:buSzPts val="2000"/>
              <a:buFont typeface="Calibri"/>
              <a:buChar char="»"/>
              <a:defRPr sz="2000">
                <a:latin typeface="Calibri"/>
                <a:ea typeface="Calibri"/>
                <a:cs typeface="Calibri"/>
                <a:sym typeface="Calibri"/>
              </a:defRPr>
            </a:lvl5pPr>
            <a:lvl6pPr indent="-355600" lvl="5" marL="2743200" algn="l">
              <a:lnSpc>
                <a:spcPct val="100000"/>
              </a:lnSpc>
              <a:spcBef>
                <a:spcPts val="400"/>
              </a:spcBef>
              <a:spcAft>
                <a:spcPts val="0"/>
              </a:spcAft>
              <a:buClr>
                <a:schemeClr val="dk1"/>
              </a:buClr>
              <a:buSzPts val="2000"/>
              <a:buFont typeface="Arial"/>
              <a:buChar char="»"/>
              <a:defRPr sz="2000"/>
            </a:lvl6pPr>
            <a:lvl7pPr indent="-355600" lvl="6" marL="3200400" algn="l">
              <a:lnSpc>
                <a:spcPct val="100000"/>
              </a:lnSpc>
              <a:spcBef>
                <a:spcPts val="400"/>
              </a:spcBef>
              <a:spcAft>
                <a:spcPts val="0"/>
              </a:spcAft>
              <a:buClr>
                <a:schemeClr val="dk1"/>
              </a:buClr>
              <a:buSzPts val="2000"/>
              <a:buFont typeface="Arial"/>
              <a:buChar char="»"/>
              <a:defRPr sz="2000"/>
            </a:lvl7pPr>
            <a:lvl8pPr indent="-355600" lvl="7" marL="3657600" algn="l">
              <a:lnSpc>
                <a:spcPct val="100000"/>
              </a:lnSpc>
              <a:spcBef>
                <a:spcPts val="400"/>
              </a:spcBef>
              <a:spcAft>
                <a:spcPts val="0"/>
              </a:spcAft>
              <a:buClr>
                <a:schemeClr val="dk1"/>
              </a:buClr>
              <a:buSzPts val="2000"/>
              <a:buFont typeface="Arial"/>
              <a:buChar char="»"/>
              <a:defRPr sz="2000"/>
            </a:lvl8pPr>
            <a:lvl9pPr indent="-355600" lvl="8" marL="4114800" algn="l">
              <a:lnSpc>
                <a:spcPct val="100000"/>
              </a:lnSpc>
              <a:spcBef>
                <a:spcPts val="400"/>
              </a:spcBef>
              <a:spcAft>
                <a:spcPts val="0"/>
              </a:spcAft>
              <a:buClr>
                <a:schemeClr val="dk1"/>
              </a:buClr>
              <a:buSzPts val="2000"/>
              <a:buFont typeface="Arial"/>
              <a:buChar char="»"/>
              <a:defRPr sz="2000"/>
            </a:lvl9pPr>
          </a:lstStyle>
          <a:p/>
        </p:txBody>
      </p:sp>
      <p:sp>
        <p:nvSpPr>
          <p:cNvPr id="41" name="Google Shape;41;p7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2" name="Shape 42"/>
        <p:cNvGrpSpPr/>
        <p:nvPr/>
      </p:nvGrpSpPr>
      <p:grpSpPr>
        <a:xfrm>
          <a:off x="0" y="0"/>
          <a:ext cx="0" cy="0"/>
          <a:chOff x="0" y="0"/>
          <a:chExt cx="0" cy="0"/>
        </a:xfrm>
      </p:grpSpPr>
      <p:sp>
        <p:nvSpPr>
          <p:cNvPr id="43" name="Google Shape;43;p7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76"/>
          <p:cNvSpPr/>
          <p:nvPr>
            <p:ph idx="2" type="pic"/>
          </p:nvPr>
        </p:nvSpPr>
        <p:spPr>
          <a:xfrm>
            <a:off x="1792288" y="612775"/>
            <a:ext cx="5486400" cy="4114800"/>
          </a:xfrm>
          <a:prstGeom prst="rect">
            <a:avLst/>
          </a:prstGeom>
          <a:noFill/>
          <a:ln>
            <a:noFill/>
          </a:ln>
        </p:spPr>
      </p:sp>
      <p:sp>
        <p:nvSpPr>
          <p:cNvPr id="45" name="Google Shape;45;p7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SzPts val="840"/>
              <a:buNone/>
              <a:defRPr sz="1400">
                <a:latin typeface="Calibri"/>
                <a:ea typeface="Calibri"/>
                <a:cs typeface="Calibri"/>
                <a:sym typeface="Calibri"/>
              </a:defRPr>
            </a:lvl1pPr>
            <a:lvl2pPr indent="-228600" lvl="1" marL="914400" algn="l">
              <a:lnSpc>
                <a:spcPct val="100000"/>
              </a:lnSpc>
              <a:spcBef>
                <a:spcPts val="240"/>
              </a:spcBef>
              <a:spcAft>
                <a:spcPts val="0"/>
              </a:spcAft>
              <a:buSzPts val="1320"/>
              <a:buNone/>
              <a:defRPr sz="1200"/>
            </a:lvl2pPr>
            <a:lvl3pPr indent="-228600" lvl="2" marL="1371600" algn="l">
              <a:lnSpc>
                <a:spcPct val="100000"/>
              </a:lnSpc>
              <a:spcBef>
                <a:spcPts val="200"/>
              </a:spcBef>
              <a:spcAft>
                <a:spcPts val="0"/>
              </a:spcAft>
              <a:buClr>
                <a:schemeClr val="dk1"/>
              </a:buClr>
              <a:buSzPts val="800"/>
              <a:buNone/>
              <a:defRPr sz="1000"/>
            </a:lvl3pPr>
            <a:lvl4pPr indent="-228600" lvl="3" marL="1828800" algn="l">
              <a:lnSpc>
                <a:spcPct val="100000"/>
              </a:lnSpc>
              <a:spcBef>
                <a:spcPts val="180"/>
              </a:spcBef>
              <a:spcAft>
                <a:spcPts val="0"/>
              </a:spcAft>
              <a:buClr>
                <a:schemeClr val="dk1"/>
              </a:buClr>
              <a:buSzPts val="900"/>
              <a:buFont typeface="Calibri"/>
              <a:buNone/>
              <a:defRPr sz="900"/>
            </a:lvl4pPr>
            <a:lvl5pPr indent="-228600" lvl="4" marL="2286000" algn="l">
              <a:lnSpc>
                <a:spcPct val="100000"/>
              </a:lnSpc>
              <a:spcBef>
                <a:spcPts val="180"/>
              </a:spcBef>
              <a:spcAft>
                <a:spcPts val="0"/>
              </a:spcAft>
              <a:buClr>
                <a:schemeClr val="dk1"/>
              </a:buClr>
              <a:buSzPts val="900"/>
              <a:buFont typeface="Calibri"/>
              <a:buNone/>
              <a:defRPr sz="900"/>
            </a:lvl5pPr>
            <a:lvl6pPr indent="-228600" lvl="5" marL="2743200" algn="l">
              <a:lnSpc>
                <a:spcPct val="100000"/>
              </a:lnSpc>
              <a:spcBef>
                <a:spcPts val="180"/>
              </a:spcBef>
              <a:spcAft>
                <a:spcPts val="0"/>
              </a:spcAft>
              <a:buClr>
                <a:schemeClr val="dk1"/>
              </a:buClr>
              <a:buSzPts val="900"/>
              <a:buFont typeface="Arial"/>
              <a:buNone/>
              <a:defRPr sz="900"/>
            </a:lvl6pPr>
            <a:lvl7pPr indent="-228600" lvl="6" marL="3200400" algn="l">
              <a:lnSpc>
                <a:spcPct val="100000"/>
              </a:lnSpc>
              <a:spcBef>
                <a:spcPts val="180"/>
              </a:spcBef>
              <a:spcAft>
                <a:spcPts val="0"/>
              </a:spcAft>
              <a:buClr>
                <a:schemeClr val="dk1"/>
              </a:buClr>
              <a:buSzPts val="900"/>
              <a:buFont typeface="Arial"/>
              <a:buNone/>
              <a:defRPr sz="900"/>
            </a:lvl7pPr>
            <a:lvl8pPr indent="-228600" lvl="7" marL="3657600" algn="l">
              <a:lnSpc>
                <a:spcPct val="100000"/>
              </a:lnSpc>
              <a:spcBef>
                <a:spcPts val="180"/>
              </a:spcBef>
              <a:spcAft>
                <a:spcPts val="0"/>
              </a:spcAft>
              <a:buClr>
                <a:schemeClr val="dk1"/>
              </a:buClr>
              <a:buSzPts val="900"/>
              <a:buFont typeface="Arial"/>
              <a:buNone/>
              <a:defRPr sz="900"/>
            </a:lvl8pPr>
            <a:lvl9pPr indent="-228600" lvl="8" marL="4114800" algn="l">
              <a:lnSpc>
                <a:spcPct val="100000"/>
              </a:lnSpc>
              <a:spcBef>
                <a:spcPts val="180"/>
              </a:spcBef>
              <a:spcAft>
                <a:spcPts val="0"/>
              </a:spcAft>
              <a:buClr>
                <a:schemeClr val="dk1"/>
              </a:buClr>
              <a:buSzPts val="900"/>
              <a:buFont typeface="Arial"/>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7"/>
          <p:cNvSpPr txBox="1"/>
          <p:nvPr>
            <p:ph type="title"/>
          </p:nvPr>
        </p:nvSpPr>
        <p:spPr>
          <a:xfrm>
            <a:off x="374090" y="371182"/>
            <a:ext cx="7591425" cy="7620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2pPr>
            <a:lvl3pPr lvl="2"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3pPr>
            <a:lvl4pPr lvl="3"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4pPr>
            <a:lvl5pPr lvl="4"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5pPr>
            <a:lvl6pPr lvl="5"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6pPr>
            <a:lvl7pPr lvl="6"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7pPr>
            <a:lvl8pPr lvl="7"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8pPr>
            <a:lvl9pPr lvl="8" marR="0" rtl="0" algn="l">
              <a:lnSpc>
                <a:spcPct val="100000"/>
              </a:lnSpc>
              <a:spcBef>
                <a:spcPts val="0"/>
              </a:spcBef>
              <a:spcAft>
                <a:spcPts val="0"/>
              </a:spcAft>
              <a:buClr>
                <a:srgbClr val="000000"/>
              </a:buClr>
              <a:buSzPts val="1400"/>
              <a:buFont typeface="Arial"/>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20040" lvl="0" marL="457200" marR="0" rtl="0" algn="l">
              <a:lnSpc>
                <a:spcPct val="100000"/>
              </a:lnSpc>
              <a:spcBef>
                <a:spcPts val="480"/>
              </a:spcBef>
              <a:spcAft>
                <a:spcPts val="0"/>
              </a:spcAft>
              <a:buClr>
                <a:srgbClr val="990000"/>
              </a:buClr>
              <a:buSzPts val="1440"/>
              <a:buFont typeface="Noto Sans"/>
              <a:buChar char="⬛"/>
              <a:defRPr b="1" i="0" sz="2400" u="none" cap="none" strike="noStrike">
                <a:solidFill>
                  <a:schemeClr val="dk1"/>
                </a:solidFill>
                <a:latin typeface="Calibri"/>
                <a:ea typeface="Calibri"/>
                <a:cs typeface="Calibri"/>
                <a:sym typeface="Calibri"/>
              </a:defRPr>
            </a:lvl1pPr>
            <a:lvl2pPr indent="-368300" lvl="1" marL="914400" marR="0" rtl="0" algn="l">
              <a:lnSpc>
                <a:spcPct val="100000"/>
              </a:lnSpc>
              <a:spcBef>
                <a:spcPts val="400"/>
              </a:spcBef>
              <a:spcAft>
                <a:spcPts val="0"/>
              </a:spcAft>
              <a:buClr>
                <a:srgbClr val="990000"/>
              </a:buClr>
              <a:buSzPts val="2200"/>
              <a:buFont typeface="Noto Sans"/>
              <a:buChar char="▪"/>
              <a:defRPr b="0" i="0" sz="2000" u="none" cap="none" strike="noStrike">
                <a:solidFill>
                  <a:schemeClr val="dk1"/>
                </a:solidFill>
                <a:latin typeface="Calibri"/>
                <a:ea typeface="Calibri"/>
                <a:cs typeface="Calibri"/>
                <a:sym typeface="Calibri"/>
              </a:defRPr>
            </a:lvl2pPr>
            <a:lvl3pPr indent="-330200" lvl="2" marL="1371600" marR="0" rtl="0" algn="l">
              <a:lnSpc>
                <a:spcPct val="100000"/>
              </a:lnSpc>
              <a:spcBef>
                <a:spcPts val="400"/>
              </a:spcBef>
              <a:spcAft>
                <a:spcPts val="0"/>
              </a:spcAft>
              <a:buClr>
                <a:schemeClr val="dk1"/>
              </a:buClr>
              <a:buSzPts val="1600"/>
              <a:buFont typeface="Noto Sans"/>
              <a:buChar char="▪"/>
              <a:defRPr b="0" i="0" sz="20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67"/>
          <p:cNvSpPr/>
          <p:nvPr/>
        </p:nvSpPr>
        <p:spPr>
          <a:xfrm>
            <a:off x="0" y="0"/>
            <a:ext cx="9144000" cy="228600"/>
          </a:xfrm>
          <a:prstGeom prst="rect">
            <a:avLst/>
          </a:prstGeom>
          <a:solidFill>
            <a:srgbClr val="99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3" name="Google Shape;13;p67"/>
          <p:cNvSpPr txBox="1"/>
          <p:nvPr/>
        </p:nvSpPr>
        <p:spPr>
          <a:xfrm>
            <a:off x="7443800" y="-27000"/>
            <a:ext cx="1763700" cy="27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Times New Roman"/>
                <a:ea typeface="Times New Roman"/>
                <a:cs typeface="Times New Roman"/>
                <a:sym typeface="Times New Roman"/>
              </a:rPr>
              <a:t>Ilia State University</a:t>
            </a:r>
            <a:endParaRPr b="0" i="0" sz="1400" u="none" cap="none" strike="noStrike">
              <a:solidFill>
                <a:srgbClr val="000000"/>
              </a:solidFill>
              <a:latin typeface="Arial"/>
              <a:ea typeface="Arial"/>
              <a:cs typeface="Arial"/>
              <a:sym typeface="Arial"/>
            </a:endParaRPr>
          </a:p>
        </p:txBody>
      </p:sp>
      <p:sp>
        <p:nvSpPr>
          <p:cNvPr id="14" name="Google Shape;14;p67"/>
          <p:cNvSpPr/>
          <p:nvPr/>
        </p:nvSpPr>
        <p:spPr>
          <a:xfrm>
            <a:off x="8830843" y="6611779"/>
            <a:ext cx="313157"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fld id="{00000000-1234-1234-1234-123412341234}" type="slidenum">
              <a:rPr b="1" i="0" lang="en-US" sz="1000" u="none" cap="none" strike="noStrike">
                <a:solidFill>
                  <a:srgbClr val="000000"/>
                </a:solidFill>
                <a:latin typeface="Arial Narrow"/>
                <a:ea typeface="Arial Narrow"/>
                <a:cs typeface="Arial Narrow"/>
                <a:sym typeface="Arial Narrow"/>
              </a:rPr>
              <a:t>‹#›</a:t>
            </a:fld>
            <a:endParaRPr b="1" i="0" sz="1000" u="none" cap="none" strike="noStrike">
              <a:solidFill>
                <a:schemeClr val="dk1"/>
              </a:solidFill>
              <a:latin typeface="Arial Narrow"/>
              <a:ea typeface="Arial Narrow"/>
              <a:cs typeface="Arial Narrow"/>
              <a:sym typeface="Arial Narrow"/>
            </a:endParaRPr>
          </a:p>
        </p:txBody>
      </p:sp>
      <p:sp>
        <p:nvSpPr>
          <p:cNvPr id="15" name="Google Shape;15;p67"/>
          <p:cNvSpPr txBox="1"/>
          <p:nvPr/>
        </p:nvSpPr>
        <p:spPr>
          <a:xfrm>
            <a:off x="-16031" y="6629400"/>
            <a:ext cx="4649342" cy="24622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Calibri"/>
                <a:ea typeface="Calibri"/>
                <a:cs typeface="Calibri"/>
                <a:sym typeface="Calibri"/>
              </a:rPr>
              <a:t>Bryant and O’Hallaron, Computer Systems: A Programmer’s Perspective, Third Edition</a:t>
            </a:r>
            <a:endParaRPr b="0" i="0" sz="10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 name="Shape 61"/>
        <p:cNvGrpSpPr/>
        <p:nvPr/>
      </p:nvGrpSpPr>
      <p:grpSpPr>
        <a:xfrm>
          <a:off x="0" y="0"/>
          <a:ext cx="0" cy="0"/>
          <a:chOff x="0" y="0"/>
          <a:chExt cx="0" cy="0"/>
        </a:xfrm>
      </p:grpSpPr>
      <p:sp>
        <p:nvSpPr>
          <p:cNvPr id="62" name="Google Shape;62;p81"/>
          <p:cNvSpPr txBox="1"/>
          <p:nvPr>
            <p:ph idx="1" type="body"/>
          </p:nvPr>
        </p:nvSpPr>
        <p:spPr>
          <a:xfrm>
            <a:off x="290513" y="1220788"/>
            <a:ext cx="8305800" cy="5222875"/>
          </a:xfrm>
          <a:prstGeom prst="rect">
            <a:avLst/>
          </a:prstGeom>
          <a:noFill/>
          <a:ln>
            <a:noFill/>
          </a:ln>
        </p:spPr>
        <p:txBody>
          <a:bodyPr anchorCtr="0" anchor="t" bIns="44275" lIns="90350" spcFirstLastPara="1" rIns="90350" wrap="square" tIns="44275">
            <a:noAutofit/>
          </a:bodyPr>
          <a:lstStyle>
            <a:lvl1pPr indent="-297180" lvl="0" marL="457200" marR="0" rtl="0" algn="l">
              <a:lnSpc>
                <a:spcPct val="93000"/>
              </a:lnSpc>
              <a:spcBef>
                <a:spcPts val="1500"/>
              </a:spcBef>
              <a:spcAft>
                <a:spcPts val="0"/>
              </a:spcAft>
              <a:buClr>
                <a:srgbClr val="660033"/>
              </a:buClr>
              <a:buSzPts val="1080"/>
              <a:buFont typeface="Noto Sans"/>
              <a:buChar char="■"/>
              <a:defRPr b="1" i="0" sz="2400" u="none" cap="none" strike="noStrike">
                <a:solidFill>
                  <a:srgbClr val="003300"/>
                </a:solidFill>
                <a:latin typeface="Helvetica Neue"/>
                <a:ea typeface="Helvetica Neue"/>
                <a:cs typeface="Helvetica Neue"/>
                <a:sym typeface="Helvetica Neue"/>
              </a:defRPr>
            </a:lvl1pPr>
            <a:lvl2pPr indent="-285750" lvl="1" marL="914400" marR="0" rtl="0" algn="l">
              <a:lnSpc>
                <a:spcPct val="98000"/>
              </a:lnSpc>
              <a:spcBef>
                <a:spcPts val="625"/>
              </a:spcBef>
              <a:spcAft>
                <a:spcPts val="0"/>
              </a:spcAft>
              <a:buClr>
                <a:srgbClr val="660033"/>
              </a:buClr>
              <a:buSzPts val="900"/>
              <a:buFont typeface="Noto Sans"/>
              <a:buChar char="■"/>
              <a:defRPr b="1" i="0" sz="2000" u="none" cap="none" strike="noStrike">
                <a:solidFill>
                  <a:srgbClr val="000066"/>
                </a:solidFill>
                <a:latin typeface="Helvetica Neue"/>
                <a:ea typeface="Helvetica Neue"/>
                <a:cs typeface="Helvetica Neue"/>
                <a:sym typeface="Helvetica Neue"/>
              </a:defRPr>
            </a:lvl2pPr>
            <a:lvl3pPr indent="-280035" lvl="2" marL="1371600" marR="0" rtl="0" algn="l">
              <a:lnSpc>
                <a:spcPct val="104000"/>
              </a:lnSpc>
              <a:spcBef>
                <a:spcPts val="225"/>
              </a:spcBef>
              <a:spcAft>
                <a:spcPts val="0"/>
              </a:spcAft>
              <a:buClr>
                <a:srgbClr val="005400"/>
              </a:buClr>
              <a:buSzPts val="810"/>
              <a:buFont typeface="Noto Sans"/>
              <a:buChar char="■"/>
              <a:defRPr b="1" i="0" sz="1800" u="none" cap="none" strike="noStrike">
                <a:solidFill>
                  <a:srgbClr val="000099"/>
                </a:solidFill>
                <a:latin typeface="Helvetica Neue"/>
                <a:ea typeface="Helvetica Neue"/>
                <a:cs typeface="Helvetica Neue"/>
                <a:sym typeface="Helvetica Neue"/>
              </a:defRPr>
            </a:lvl3pPr>
            <a:lvl4pPr indent="-280035" lvl="3" marL="1828800" marR="0" rtl="0" algn="l">
              <a:lnSpc>
                <a:spcPct val="98000"/>
              </a:lnSpc>
              <a:spcBef>
                <a:spcPts val="450"/>
              </a:spcBef>
              <a:spcAft>
                <a:spcPts val="0"/>
              </a:spcAft>
              <a:buClr>
                <a:srgbClr val="000066"/>
              </a:buClr>
              <a:buSzPts val="810"/>
              <a:buFont typeface="Noto Sans"/>
              <a:buChar char="■"/>
              <a:defRPr b="1" i="0" sz="1800" u="none" cap="none" strike="noStrike">
                <a:solidFill>
                  <a:srgbClr val="000066"/>
                </a:solidFill>
                <a:latin typeface="Helvetica Neue"/>
                <a:ea typeface="Helvetica Neue"/>
                <a:cs typeface="Helvetica Neue"/>
                <a:sym typeface="Helvetica Neue"/>
              </a:defRPr>
            </a:lvl4pPr>
            <a:lvl5pPr indent="-285750" lvl="4" marL="22860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5pPr>
            <a:lvl6pPr indent="-285750" lvl="5" marL="27432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6pPr>
            <a:lvl7pPr indent="-285750" lvl="6" marL="32004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7pPr>
            <a:lvl8pPr indent="-285750" lvl="7" marL="36576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8pPr>
            <a:lvl9pPr indent="-285750" lvl="8" marL="4114800" marR="0" rtl="0" algn="l">
              <a:lnSpc>
                <a:spcPct val="93000"/>
              </a:lnSpc>
              <a:spcBef>
                <a:spcPts val="500"/>
              </a:spcBef>
              <a:spcAft>
                <a:spcPts val="0"/>
              </a:spcAft>
              <a:buClr>
                <a:srgbClr val="000066"/>
              </a:buClr>
              <a:buSzPts val="900"/>
              <a:buFont typeface="Noto Sans"/>
              <a:buChar char="■"/>
              <a:defRPr b="0" i="0" sz="2000" u="none" cap="none" strike="noStrike">
                <a:solidFill>
                  <a:srgbClr val="000066"/>
                </a:solidFill>
                <a:latin typeface="Times New Roman"/>
                <a:ea typeface="Times New Roman"/>
                <a:cs typeface="Times New Roman"/>
                <a:sym typeface="Times New Roman"/>
              </a:defRPr>
            </a:lvl9pPr>
          </a:lstStyle>
          <a:p/>
        </p:txBody>
      </p:sp>
      <p:sp>
        <p:nvSpPr>
          <p:cNvPr id="63" name="Google Shape;63;p81"/>
          <p:cNvSpPr txBox="1"/>
          <p:nvPr>
            <p:ph type="title"/>
          </p:nvPr>
        </p:nvSpPr>
        <p:spPr>
          <a:xfrm>
            <a:off x="404813" y="247650"/>
            <a:ext cx="8715375" cy="781050"/>
          </a:xfrm>
          <a:prstGeom prst="rect">
            <a:avLst/>
          </a:prstGeom>
          <a:noFill/>
          <a:ln>
            <a:noFill/>
          </a:ln>
        </p:spPr>
        <p:txBody>
          <a:bodyPr anchorCtr="0" anchor="ctr" bIns="0" lIns="0" spcFirstLastPara="1" rIns="0" wrap="square" tIns="0">
            <a:noAutofit/>
          </a:bodyPr>
          <a:lstStyle>
            <a:lvl1pPr lvl="0"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1pPr>
            <a:lvl2pPr lvl="1"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2pPr>
            <a:lvl3pPr lvl="2"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3pPr>
            <a:lvl4pPr lvl="3"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4pPr>
            <a:lvl5pPr lvl="4"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5pPr>
            <a:lvl6pPr lvl="5"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6pPr>
            <a:lvl7pPr lvl="6"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7pPr>
            <a:lvl8pPr lvl="7"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8pPr>
            <a:lvl9pPr lvl="8" marR="0" rtl="0" algn="l">
              <a:lnSpc>
                <a:spcPct val="85000"/>
              </a:lnSpc>
              <a:spcBef>
                <a:spcPts val="0"/>
              </a:spcBef>
              <a:spcAft>
                <a:spcPts val="0"/>
              </a:spcAft>
              <a:buClr>
                <a:srgbClr val="000000"/>
              </a:buClr>
              <a:buSzPts val="1400"/>
              <a:buFont typeface="Arial"/>
              <a:buNone/>
              <a:defRPr b="1" i="0" sz="3800" u="none" cap="none" strike="noStrike">
                <a:solidFill>
                  <a:srgbClr val="660033"/>
                </a:solidFill>
                <a:latin typeface="Helvetica Neue"/>
                <a:ea typeface="Helvetica Neue"/>
                <a:cs typeface="Helvetica Neue"/>
                <a:sym typeface="Helvetica Neue"/>
              </a:defRPr>
            </a:lvl9pPr>
          </a:lstStyle>
          <a:p/>
        </p:txBody>
      </p:sp>
      <p:sp>
        <p:nvSpPr>
          <p:cNvPr id="64" name="Google Shape;64;p81"/>
          <p:cNvSpPr txBox="1"/>
          <p:nvPr/>
        </p:nvSpPr>
        <p:spPr>
          <a:xfrm>
            <a:off x="442913" y="6345238"/>
            <a:ext cx="447675" cy="395287"/>
          </a:xfrm>
          <a:prstGeom prst="rect">
            <a:avLst/>
          </a:prstGeom>
          <a:noFill/>
          <a:ln>
            <a:noFill/>
          </a:ln>
        </p:spPr>
        <p:txBody>
          <a:bodyPr anchorCtr="0" anchor="ctr" bIns="45700" lIns="45700" spcFirstLastPara="1" rIns="45700" wrap="square" tIns="45700">
            <a:spAutoFit/>
          </a:bodyPr>
          <a:lstStyle/>
          <a:p>
            <a:pPr indent="0" lvl="0" marL="0" marR="0" rtl="0" algn="ctr">
              <a:lnSpc>
                <a:spcPct val="83000"/>
              </a:lnSpc>
              <a:spcBef>
                <a:spcPts val="0"/>
              </a:spcBef>
              <a:spcAft>
                <a:spcPts val="0"/>
              </a:spcAft>
              <a:buClr>
                <a:srgbClr val="000066"/>
              </a:buClr>
              <a:buSzPts val="2400"/>
              <a:buFont typeface="Times New Roman"/>
              <a:buNone/>
            </a:pPr>
            <a:fld id="{00000000-1234-1234-1234-123412341234}" type="slidenum">
              <a:rPr b="0" i="0" lang="en-US" sz="2400" u="none" cap="none" strike="noStrike">
                <a:solidFill>
                  <a:srgbClr val="000066"/>
                </a:solidFill>
                <a:latin typeface="Times New Roman"/>
                <a:ea typeface="Times New Roman"/>
                <a:cs typeface="Times New Roman"/>
                <a:sym typeface="Times New Roman"/>
              </a:rPr>
              <a:t>‹#›</a:t>
            </a:fld>
            <a:endParaRPr b="0" i="0" sz="2400" u="none" cap="none" strike="noStrike">
              <a:solidFill>
                <a:srgbClr val="000066"/>
              </a:solidFill>
              <a:latin typeface="Times New Roman"/>
              <a:ea typeface="Times New Roman"/>
              <a:cs typeface="Times New Roman"/>
              <a:sym typeface="Times New Roman"/>
            </a:endParaRPr>
          </a:p>
        </p:txBody>
      </p:sp>
      <p:sp>
        <p:nvSpPr>
          <p:cNvPr id="65" name="Google Shape;65;p81"/>
          <p:cNvSpPr/>
          <p:nvPr/>
        </p:nvSpPr>
        <p:spPr>
          <a:xfrm>
            <a:off x="7561263" y="6392863"/>
            <a:ext cx="1085850" cy="279400"/>
          </a:xfrm>
          <a:prstGeom prst="rect">
            <a:avLst/>
          </a:prstGeom>
          <a:noFill/>
          <a:ln>
            <a:noFill/>
          </a:ln>
        </p:spPr>
        <p:txBody>
          <a:bodyPr anchorCtr="0" anchor="ctr" bIns="45700" lIns="45700" spcFirstLastPara="1" rIns="45700" wrap="square" tIns="45700">
            <a:spAutoFit/>
          </a:bodyPr>
          <a:lstStyle/>
          <a:p>
            <a:pPr indent="0" lvl="0" marL="0" marR="0" rtl="0" algn="ctr">
              <a:lnSpc>
                <a:spcPct val="88000"/>
              </a:lnSpc>
              <a:spcBef>
                <a:spcPts val="0"/>
              </a:spcBef>
              <a:spcAft>
                <a:spcPts val="0"/>
              </a:spcAft>
              <a:buClr>
                <a:srgbClr val="000066"/>
              </a:buClr>
              <a:buSzPts val="1400"/>
              <a:buFont typeface="Times New Roman"/>
              <a:buNone/>
            </a:pPr>
            <a:r>
              <a:rPr b="0" i="0" lang="en-US" sz="1400" u="none" cap="none" strike="noStrike">
                <a:solidFill>
                  <a:srgbClr val="660033"/>
                </a:solidFill>
                <a:latin typeface="Helvetica Neue"/>
                <a:ea typeface="Helvetica Neue"/>
                <a:cs typeface="Helvetica Neue"/>
                <a:sym typeface="Helvetica Neue"/>
              </a:rPr>
              <a:t>15-213, F’08</a:t>
            </a:r>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3"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chart" Target="../charts/char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685800" y="1631950"/>
            <a:ext cx="7772400" cy="164465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The Memory Hierarchy</a:t>
            </a:r>
            <a:br>
              <a:rPr lang="en-US"/>
            </a:br>
            <a:r>
              <a:rPr b="0" lang="en-US" sz="2000"/>
              <a:t>Systems Programming</a:t>
            </a:r>
            <a:endParaRPr/>
          </a:p>
        </p:txBody>
      </p:sp>
      <p:sp>
        <p:nvSpPr>
          <p:cNvPr id="75" name="Google Shape;75;p1"/>
          <p:cNvSpPr txBox="1"/>
          <p:nvPr>
            <p:ph idx="1" type="subTitle"/>
          </p:nvPr>
        </p:nvSpPr>
        <p:spPr>
          <a:xfrm>
            <a:off x="685800" y="3886200"/>
            <a:ext cx="7678738"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200"/>
              <a:buNone/>
            </a:pPr>
            <a:r>
              <a:rPr b="1" lang="en-US"/>
              <a:t>Instructors:</a:t>
            </a:r>
            <a:r>
              <a:rPr lang="en-US"/>
              <a:t> </a:t>
            </a:r>
            <a:endParaRPr/>
          </a:p>
          <a:p>
            <a:pPr indent="0" lvl="0" marL="0" rtl="0" algn="l">
              <a:lnSpc>
                <a:spcPct val="100000"/>
              </a:lnSpc>
              <a:spcBef>
                <a:spcPts val="400"/>
              </a:spcBef>
              <a:spcAft>
                <a:spcPts val="0"/>
              </a:spcAft>
              <a:buSzPts val="1200"/>
              <a:buNone/>
            </a:pPr>
            <a:r>
              <a:rPr lang="en-US"/>
              <a:t>Amiran Malania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(1)</a:t>
            </a:r>
            <a:endParaRPr/>
          </a:p>
        </p:txBody>
      </p:sp>
      <p:sp>
        <p:nvSpPr>
          <p:cNvPr id="224" name="Google Shape;224;p1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address A on bus. Main memory reads it and waits for the corresponding data word to arrive.</a:t>
            </a:r>
            <a:endParaRPr/>
          </a:p>
        </p:txBody>
      </p:sp>
      <p:sp>
        <p:nvSpPr>
          <p:cNvPr id="225" name="Google Shape;225;p10"/>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6" name="Google Shape;226;p10"/>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27" name="Google Shape;227;p10"/>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8" name="Google Shape;228;p10"/>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29" name="Google Shape;229;p10"/>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0" name="Google Shape;230;p10"/>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1" name="Google Shape;231;p10"/>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32" name="Google Shape;232;p10"/>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3" name="Google Shape;233;p10"/>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4" name="Google Shape;234;p10"/>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35" name="Google Shape;235;p10"/>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36" name="Google Shape;236;p10"/>
          <p:cNvSpPr txBox="1"/>
          <p:nvPr/>
        </p:nvSpPr>
        <p:spPr>
          <a:xfrm>
            <a:off x="167719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37" name="Google Shape;237;p10"/>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238" name="Google Shape;238;p10"/>
          <p:cNvCxnSpPr/>
          <p:nvPr/>
        </p:nvCxnSpPr>
        <p:spPr>
          <a:xfrm>
            <a:off x="2805113"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239" name="Google Shape;239;p10"/>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40" name="Google Shape;240;p10"/>
          <p:cNvSpPr txBox="1"/>
          <p:nvPr/>
        </p:nvSpPr>
        <p:spPr>
          <a:xfrm>
            <a:off x="5761931"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1" name="Google Shape;241;p10"/>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42" name="Google Shape;242;p10"/>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dk1"/>
              </a:solidFill>
              <a:latin typeface="Arial Narrow"/>
              <a:ea typeface="Arial Narrow"/>
              <a:cs typeface="Arial Narrow"/>
              <a:sym typeface="Arial Narrow"/>
            </a:endParaRPr>
          </a:p>
        </p:txBody>
      </p:sp>
      <p:sp>
        <p:nvSpPr>
          <p:cNvPr id="243" name="Google Shape;243;p10"/>
          <p:cNvSpPr txBox="1"/>
          <p:nvPr/>
        </p:nvSpPr>
        <p:spPr>
          <a:xfrm>
            <a:off x="6644833"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44" name="Google Shape;244;p10"/>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45" name="Google Shape;245;p10"/>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46" name="Google Shape;246;p10"/>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47" name="Google Shape;247;p10"/>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48" name="Google Shape;248;p10"/>
          <p:cNvSpPr txBox="1"/>
          <p:nvPr/>
        </p:nvSpPr>
        <p:spPr>
          <a:xfrm>
            <a:off x="4648200"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(2)</a:t>
            </a:r>
            <a:endParaRPr/>
          </a:p>
        </p:txBody>
      </p:sp>
      <p:sp>
        <p:nvSpPr>
          <p:cNvPr id="254" name="Google Shape;254;p11"/>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CPU places data word y on the bus.</a:t>
            </a:r>
            <a:endParaRPr/>
          </a:p>
        </p:txBody>
      </p:sp>
      <p:sp>
        <p:nvSpPr>
          <p:cNvPr id="255" name="Google Shape;255;p11"/>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6" name="Google Shape;256;p11"/>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7" name="Google Shape;257;p11"/>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58" name="Google Shape;258;p11"/>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59" name="Google Shape;259;p11"/>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0" name="Google Shape;260;p11"/>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1" name="Google Shape;261;p11"/>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2" name="Google Shape;262;p11"/>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63" name="Google Shape;263;p11"/>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4" name="Google Shape;264;p11"/>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5" name="Google Shape;265;p11"/>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6" name="Google Shape;266;p11"/>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67" name="Google Shape;267;p11"/>
          <p:cNvSpPr txBox="1"/>
          <p:nvPr/>
        </p:nvSpPr>
        <p:spPr>
          <a:xfrm>
            <a:off x="1672428"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68" name="Google Shape;268;p11"/>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69" name="Google Shape;269;p11"/>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270" name="Google Shape;270;p11"/>
          <p:cNvSpPr txBox="1"/>
          <p:nvPr/>
        </p:nvSpPr>
        <p:spPr>
          <a:xfrm>
            <a:off x="5783263" y="3825875"/>
            <a:ext cx="282575" cy="3048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1" lang="en-US" sz="1400" u="none" cap="none" strike="noStrike">
                <a:solidFill>
                  <a:schemeClr val="dk1"/>
                </a:solidFill>
                <a:latin typeface="Arial Narrow"/>
                <a:ea typeface="Arial Narrow"/>
                <a:cs typeface="Arial Narrow"/>
                <a:sym typeface="Arial Narrow"/>
              </a:rPr>
              <a:t>y</a:t>
            </a:r>
            <a:endParaRPr b="0" i="0" sz="1400" u="none" cap="none" strike="noStrike">
              <a:solidFill>
                <a:srgbClr val="000000"/>
              </a:solidFill>
              <a:latin typeface="Arial"/>
              <a:ea typeface="Arial"/>
              <a:cs typeface="Arial"/>
              <a:sym typeface="Arial"/>
            </a:endParaRPr>
          </a:p>
        </p:txBody>
      </p:sp>
      <p:cxnSp>
        <p:nvCxnSpPr>
          <p:cNvPr id="271" name="Google Shape;271;p11"/>
          <p:cNvCxnSpPr/>
          <p:nvPr/>
        </p:nvCxnSpPr>
        <p:spPr>
          <a:xfrm>
            <a:off x="2266950" y="3276600"/>
            <a:ext cx="0" cy="914400"/>
          </a:xfrm>
          <a:prstGeom prst="straightConnector1">
            <a:avLst/>
          </a:prstGeom>
          <a:noFill/>
          <a:ln cap="flat" cmpd="sng" w="76200">
            <a:solidFill>
              <a:srgbClr val="00FFFF"/>
            </a:solidFill>
            <a:prstDash val="solid"/>
            <a:round/>
            <a:headEnd len="sm" w="sm" type="none"/>
            <a:tailEnd len="sm" w="sm" type="none"/>
          </a:ln>
        </p:spPr>
      </p:cxnSp>
      <p:cxnSp>
        <p:nvCxnSpPr>
          <p:cNvPr id="272" name="Google Shape;272;p11"/>
          <p:cNvCxnSpPr/>
          <p:nvPr/>
        </p:nvCxnSpPr>
        <p:spPr>
          <a:xfrm>
            <a:off x="2266950" y="4191000"/>
            <a:ext cx="4495800" cy="0"/>
          </a:xfrm>
          <a:prstGeom prst="straightConnector1">
            <a:avLst/>
          </a:prstGeom>
          <a:noFill/>
          <a:ln cap="flat" cmpd="sng" w="76200">
            <a:solidFill>
              <a:srgbClr val="00FFFF"/>
            </a:solidFill>
            <a:prstDash val="solid"/>
            <a:round/>
            <a:headEnd len="sm" w="sm" type="none"/>
            <a:tailEnd len="med" w="med" type="triangle"/>
          </a:ln>
        </p:spPr>
      </p:cxnSp>
      <p:sp>
        <p:nvSpPr>
          <p:cNvPr id="273" name="Google Shape;273;p11"/>
          <p:cNvSpPr/>
          <p:nvPr/>
        </p:nvSpPr>
        <p:spPr>
          <a:xfrm>
            <a:off x="6762750" y="42672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74" name="Google Shape;274;p11"/>
          <p:cNvSpPr txBox="1"/>
          <p:nvPr/>
        </p:nvSpPr>
        <p:spPr>
          <a:xfrm>
            <a:off x="6579302" y="3471446"/>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75" name="Google Shape;275;p11"/>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76" name="Google Shape;276;p11"/>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77" name="Google Shape;277;p11"/>
          <p:cNvSpPr txBox="1"/>
          <p:nvPr/>
        </p:nvSpPr>
        <p:spPr>
          <a:xfrm>
            <a:off x="1247259" y="3015248"/>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78" name="Google Shape;278;p11"/>
          <p:cNvSpPr txBox="1"/>
          <p:nvPr/>
        </p:nvSpPr>
        <p:spPr>
          <a:xfrm>
            <a:off x="4302038" y="3716923"/>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79" name="Google Shape;279;p11"/>
          <p:cNvSpPr txBox="1"/>
          <p:nvPr/>
        </p:nvSpPr>
        <p:spPr>
          <a:xfrm>
            <a:off x="4652962" y="2438400"/>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Write Transaction (3)</a:t>
            </a:r>
            <a:endParaRPr/>
          </a:p>
        </p:txBody>
      </p:sp>
      <p:sp>
        <p:nvSpPr>
          <p:cNvPr id="285" name="Google Shape;285;p1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Main memory reads data word y from the bus and stores it at address A.</a:t>
            </a:r>
            <a:endParaRPr/>
          </a:p>
        </p:txBody>
      </p:sp>
      <p:sp>
        <p:nvSpPr>
          <p:cNvPr id="286" name="Google Shape;286;p12"/>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7" name="Google Shape;287;p12"/>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8" name="Google Shape;288;p12"/>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89" name="Google Shape;289;p12"/>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0" name="Google Shape;290;p12"/>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1" name="Google Shape;291;p12"/>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2" name="Google Shape;292;p12"/>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3" name="Google Shape;293;p12"/>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y</a:t>
            </a:r>
            <a:endParaRPr b="1" i="0" sz="1000" u="none" cap="none" strike="noStrike">
              <a:solidFill>
                <a:schemeClr val="dk1"/>
              </a:solidFill>
              <a:latin typeface="Arial Narrow"/>
              <a:ea typeface="Arial Narrow"/>
              <a:cs typeface="Arial Narrow"/>
              <a:sym typeface="Arial Narrow"/>
            </a:endParaRPr>
          </a:p>
        </p:txBody>
      </p:sp>
      <p:sp>
        <p:nvSpPr>
          <p:cNvPr id="294" name="Google Shape;294;p12"/>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5" name="Google Shape;295;p12"/>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6" name="Google Shape;296;p12"/>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97" name="Google Shape;297;p12"/>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98" name="Google Shape;298;p12"/>
          <p:cNvSpPr txBox="1"/>
          <p:nvPr/>
        </p:nvSpPr>
        <p:spPr>
          <a:xfrm>
            <a:off x="1609725"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99" name="Google Shape;299;p12"/>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00" name="Google Shape;300;p12"/>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Arial Narrow"/>
                <a:ea typeface="Arial Narrow"/>
                <a:cs typeface="Arial Narrow"/>
                <a:sym typeface="Arial Narrow"/>
              </a:rPr>
              <a:t>Bus interface</a:t>
            </a:r>
            <a:endParaRPr b="1" i="0" sz="1600" u="none" cap="none" strike="noStrike">
              <a:solidFill>
                <a:srgbClr val="000000"/>
              </a:solidFill>
              <a:latin typeface="Arial Narrow"/>
              <a:ea typeface="Arial Narrow"/>
              <a:cs typeface="Arial Narrow"/>
              <a:sym typeface="Arial Narrow"/>
            </a:endParaRPr>
          </a:p>
        </p:txBody>
      </p:sp>
      <p:sp>
        <p:nvSpPr>
          <p:cNvPr id="301" name="Google Shape;301;p12"/>
          <p:cNvSpPr/>
          <p:nvPr/>
        </p:nvSpPr>
        <p:spPr>
          <a:xfrm>
            <a:off x="6767513" y="426402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Narrow"/>
                <a:ea typeface="Arial Narrow"/>
                <a:cs typeface="Arial Narrow"/>
                <a:sym typeface="Arial Narrow"/>
              </a:rPr>
              <a:t>y</a:t>
            </a:r>
            <a:endParaRPr b="1" i="0" sz="1000" u="none" cap="none" strike="noStrike">
              <a:solidFill>
                <a:srgbClr val="000000"/>
              </a:solidFill>
              <a:latin typeface="Arial Narrow"/>
              <a:ea typeface="Arial Narrow"/>
              <a:cs typeface="Arial Narrow"/>
              <a:sym typeface="Arial Narrow"/>
            </a:endParaRPr>
          </a:p>
        </p:txBody>
      </p:sp>
      <p:sp>
        <p:nvSpPr>
          <p:cNvPr id="302" name="Google Shape;302;p12"/>
          <p:cNvSpPr txBox="1"/>
          <p:nvPr/>
        </p:nvSpPr>
        <p:spPr>
          <a:xfrm>
            <a:off x="6526213" y="3409950"/>
            <a:ext cx="1506537"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303" name="Google Shape;303;p12"/>
          <p:cNvSpPr txBox="1"/>
          <p:nvPr/>
        </p:nvSpPr>
        <p:spPr>
          <a:xfrm>
            <a:off x="7678738" y="3668713"/>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304" name="Google Shape;304;p12"/>
          <p:cNvSpPr txBox="1"/>
          <p:nvPr/>
        </p:nvSpPr>
        <p:spPr>
          <a:xfrm>
            <a:off x="7662863" y="417195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305" name="Google Shape;305;p12"/>
          <p:cNvSpPr txBox="1"/>
          <p:nvPr/>
        </p:nvSpPr>
        <p:spPr>
          <a:xfrm>
            <a:off x="1241981" y="3014246"/>
            <a:ext cx="58681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306" name="Google Shape;306;p12"/>
          <p:cNvSpPr txBox="1"/>
          <p:nvPr/>
        </p:nvSpPr>
        <p:spPr>
          <a:xfrm>
            <a:off x="4224338" y="3698875"/>
            <a:ext cx="11350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307" name="Google Shape;307;p12"/>
          <p:cNvSpPr txBox="1"/>
          <p:nvPr/>
        </p:nvSpPr>
        <p:spPr>
          <a:xfrm>
            <a:off x="4638675" y="2466975"/>
            <a:ext cx="3018775"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Store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%rax, A</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descr="disk" id="312" name="Google Shape;312;p13"/>
          <p:cNvPicPr preferRelativeResize="0"/>
          <p:nvPr/>
        </p:nvPicPr>
        <p:blipFill rotWithShape="1">
          <a:blip r:embed="rId3">
            <a:alphaModFix/>
          </a:blip>
          <a:srcRect b="8239" l="11427" r="0" t="11632"/>
          <a:stretch/>
        </p:blipFill>
        <p:spPr>
          <a:xfrm>
            <a:off x="1828800" y="1219200"/>
            <a:ext cx="6496050" cy="4724400"/>
          </a:xfrm>
          <a:prstGeom prst="rect">
            <a:avLst/>
          </a:prstGeom>
          <a:noFill/>
          <a:ln>
            <a:noFill/>
          </a:ln>
        </p:spPr>
      </p:pic>
      <p:sp>
        <p:nvSpPr>
          <p:cNvPr id="313" name="Google Shape;313;p1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What’s Inside A Disk Drive?</a:t>
            </a:r>
            <a:endParaRPr/>
          </a:p>
        </p:txBody>
      </p:sp>
      <p:sp>
        <p:nvSpPr>
          <p:cNvPr id="314" name="Google Shape;314;p13"/>
          <p:cNvSpPr txBox="1"/>
          <p:nvPr/>
        </p:nvSpPr>
        <p:spPr>
          <a:xfrm>
            <a:off x="3733800" y="1219200"/>
            <a:ext cx="12033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Spindle</a:t>
            </a:r>
            <a:endParaRPr b="0" i="0" sz="1200" u="none" cap="none" strike="noStrike">
              <a:solidFill>
                <a:srgbClr val="000000"/>
              </a:solidFill>
              <a:latin typeface="Arial"/>
              <a:ea typeface="Arial"/>
              <a:cs typeface="Arial"/>
              <a:sym typeface="Arial"/>
            </a:endParaRPr>
          </a:p>
        </p:txBody>
      </p:sp>
      <p:cxnSp>
        <p:nvCxnSpPr>
          <p:cNvPr id="315" name="Google Shape;315;p13"/>
          <p:cNvCxnSpPr/>
          <p:nvPr/>
        </p:nvCxnSpPr>
        <p:spPr>
          <a:xfrm>
            <a:off x="2590800" y="1752600"/>
            <a:ext cx="1828800" cy="1600200"/>
          </a:xfrm>
          <a:prstGeom prst="straightConnector1">
            <a:avLst/>
          </a:prstGeom>
          <a:noFill/>
          <a:ln cap="flat" cmpd="sng" w="38100">
            <a:solidFill>
              <a:schemeClr val="accent1"/>
            </a:solidFill>
            <a:prstDash val="solid"/>
            <a:round/>
            <a:headEnd len="sm" w="sm" type="none"/>
            <a:tailEnd len="med" w="med" type="triangle"/>
          </a:ln>
        </p:spPr>
      </p:cxnSp>
      <p:sp>
        <p:nvSpPr>
          <p:cNvPr id="316" name="Google Shape;316;p13"/>
          <p:cNvSpPr txBox="1"/>
          <p:nvPr/>
        </p:nvSpPr>
        <p:spPr>
          <a:xfrm>
            <a:off x="2286000" y="1371600"/>
            <a:ext cx="7431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Arm</a:t>
            </a:r>
            <a:endParaRPr b="0" i="0" sz="1200" u="none" cap="none" strike="noStrike">
              <a:solidFill>
                <a:srgbClr val="000000"/>
              </a:solidFill>
              <a:latin typeface="Arial"/>
              <a:ea typeface="Arial"/>
              <a:cs typeface="Arial"/>
              <a:sym typeface="Arial"/>
            </a:endParaRPr>
          </a:p>
        </p:txBody>
      </p:sp>
      <p:cxnSp>
        <p:nvCxnSpPr>
          <p:cNvPr id="317" name="Google Shape;317;p13"/>
          <p:cNvCxnSpPr/>
          <p:nvPr/>
        </p:nvCxnSpPr>
        <p:spPr>
          <a:xfrm>
            <a:off x="1600200" y="2819400"/>
            <a:ext cx="2209800" cy="609600"/>
          </a:xfrm>
          <a:prstGeom prst="straightConnector1">
            <a:avLst/>
          </a:prstGeom>
          <a:noFill/>
          <a:ln cap="flat" cmpd="sng" w="38100">
            <a:solidFill>
              <a:schemeClr val="accent1"/>
            </a:solidFill>
            <a:prstDash val="solid"/>
            <a:round/>
            <a:headEnd len="sm" w="sm" type="none"/>
            <a:tailEnd len="med" w="med" type="triangle"/>
          </a:ln>
        </p:spPr>
      </p:cxnSp>
      <p:sp>
        <p:nvSpPr>
          <p:cNvPr id="318" name="Google Shape;318;p13"/>
          <p:cNvSpPr txBox="1"/>
          <p:nvPr/>
        </p:nvSpPr>
        <p:spPr>
          <a:xfrm>
            <a:off x="914400" y="2362200"/>
            <a:ext cx="13191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Actuator</a:t>
            </a:r>
            <a:endParaRPr b="0" i="0" sz="1100" u="none" cap="none" strike="noStrike">
              <a:solidFill>
                <a:srgbClr val="000000"/>
              </a:solidFill>
              <a:latin typeface="Arial"/>
              <a:ea typeface="Arial"/>
              <a:cs typeface="Arial"/>
              <a:sym typeface="Arial"/>
            </a:endParaRPr>
          </a:p>
        </p:txBody>
      </p:sp>
      <p:cxnSp>
        <p:nvCxnSpPr>
          <p:cNvPr id="319" name="Google Shape;319;p13"/>
          <p:cNvCxnSpPr/>
          <p:nvPr/>
        </p:nvCxnSpPr>
        <p:spPr>
          <a:xfrm flipH="1">
            <a:off x="6629400" y="1981200"/>
            <a:ext cx="914400" cy="609600"/>
          </a:xfrm>
          <a:prstGeom prst="straightConnector1">
            <a:avLst/>
          </a:prstGeom>
          <a:noFill/>
          <a:ln cap="flat" cmpd="sng" w="38100">
            <a:solidFill>
              <a:schemeClr val="accent1"/>
            </a:solidFill>
            <a:prstDash val="solid"/>
            <a:round/>
            <a:headEnd len="sm" w="sm" type="none"/>
            <a:tailEnd len="med" w="med" type="triangle"/>
          </a:ln>
        </p:spPr>
      </p:cxnSp>
      <p:sp>
        <p:nvSpPr>
          <p:cNvPr id="320" name="Google Shape;320;p13"/>
          <p:cNvSpPr txBox="1"/>
          <p:nvPr/>
        </p:nvSpPr>
        <p:spPr>
          <a:xfrm>
            <a:off x="7315200" y="1524000"/>
            <a:ext cx="1217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Platters</a:t>
            </a:r>
            <a:endParaRPr b="0" i="0" sz="1200" u="none" cap="none" strike="noStrike">
              <a:solidFill>
                <a:srgbClr val="000000"/>
              </a:solidFill>
              <a:latin typeface="Arial"/>
              <a:ea typeface="Arial"/>
              <a:cs typeface="Arial"/>
              <a:sym typeface="Arial"/>
            </a:endParaRPr>
          </a:p>
        </p:txBody>
      </p:sp>
      <p:cxnSp>
        <p:nvCxnSpPr>
          <p:cNvPr id="321" name="Google Shape;321;p13"/>
          <p:cNvCxnSpPr/>
          <p:nvPr/>
        </p:nvCxnSpPr>
        <p:spPr>
          <a:xfrm flipH="1" rot="10800000">
            <a:off x="2286000" y="4572000"/>
            <a:ext cx="228600" cy="609600"/>
          </a:xfrm>
          <a:prstGeom prst="straightConnector1">
            <a:avLst/>
          </a:prstGeom>
          <a:noFill/>
          <a:ln cap="flat" cmpd="sng" w="38100">
            <a:solidFill>
              <a:schemeClr val="accent1"/>
            </a:solidFill>
            <a:prstDash val="solid"/>
            <a:round/>
            <a:headEnd len="sm" w="sm" type="none"/>
            <a:tailEnd len="med" w="med" type="triangle"/>
          </a:ln>
        </p:spPr>
      </p:cxnSp>
      <p:sp>
        <p:nvSpPr>
          <p:cNvPr id="322" name="Google Shape;322;p13"/>
          <p:cNvSpPr/>
          <p:nvPr/>
        </p:nvSpPr>
        <p:spPr>
          <a:xfrm flipH="1">
            <a:off x="5638800" y="4724400"/>
            <a:ext cx="1200498" cy="609600"/>
          </a:xfrm>
          <a:prstGeom prst="curvedUpArrow">
            <a:avLst>
              <a:gd fmla="val 57500" name="adj1"/>
              <a:gd fmla="val 98466" name="adj2"/>
              <a:gd fmla="val 33333" name="adj3"/>
            </a:avLst>
          </a:prstGeom>
          <a:solidFill>
            <a:srgbClr val="CCFF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23" name="Google Shape;323;p13"/>
          <p:cNvSpPr txBox="1"/>
          <p:nvPr/>
        </p:nvSpPr>
        <p:spPr>
          <a:xfrm>
            <a:off x="6839298" y="4192588"/>
            <a:ext cx="2219778"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Electronics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(including a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processor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and memory!)</a:t>
            </a:r>
            <a:endParaRPr b="1" i="0" sz="2400" u="none" cap="none" strike="noStrike">
              <a:solidFill>
                <a:schemeClr val="dk1"/>
              </a:solidFill>
              <a:latin typeface="Arial"/>
              <a:ea typeface="Arial"/>
              <a:cs typeface="Arial"/>
              <a:sym typeface="Arial"/>
            </a:endParaRPr>
          </a:p>
        </p:txBody>
      </p:sp>
      <p:cxnSp>
        <p:nvCxnSpPr>
          <p:cNvPr id="324" name="Google Shape;324;p13"/>
          <p:cNvCxnSpPr/>
          <p:nvPr/>
        </p:nvCxnSpPr>
        <p:spPr>
          <a:xfrm>
            <a:off x="4419600" y="1676400"/>
            <a:ext cx="1219200" cy="1066800"/>
          </a:xfrm>
          <a:prstGeom prst="straightConnector1">
            <a:avLst/>
          </a:prstGeom>
          <a:noFill/>
          <a:ln cap="flat" cmpd="sng" w="38100">
            <a:solidFill>
              <a:schemeClr val="accent1"/>
            </a:solidFill>
            <a:prstDash val="solid"/>
            <a:round/>
            <a:headEnd len="sm" w="sm" type="none"/>
            <a:tailEnd len="med" w="med" type="triangle"/>
          </a:ln>
        </p:spPr>
      </p:cxnSp>
      <p:sp>
        <p:nvSpPr>
          <p:cNvPr id="325" name="Google Shape;325;p13"/>
          <p:cNvSpPr txBox="1"/>
          <p:nvPr/>
        </p:nvSpPr>
        <p:spPr>
          <a:xfrm>
            <a:off x="1524000" y="5181600"/>
            <a:ext cx="1524000" cy="754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200" u="none" cap="none" strike="noStrike">
                <a:solidFill>
                  <a:schemeClr val="dk1"/>
                </a:solidFill>
                <a:latin typeface="Arial"/>
                <a:ea typeface="Arial"/>
                <a:cs typeface="Arial"/>
                <a:sym typeface="Arial"/>
              </a:rPr>
              <a:t>SCSI</a:t>
            </a:r>
            <a:endParaRPr b="0" i="0" sz="12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2400"/>
              <a:buFont typeface="Arial"/>
              <a:buNone/>
            </a:pPr>
            <a:r>
              <a:rPr b="1" i="0" lang="en-US" sz="2100" u="none" cap="none" strike="noStrike">
                <a:solidFill>
                  <a:schemeClr val="dk1"/>
                </a:solidFill>
                <a:latin typeface="Arial"/>
                <a:ea typeface="Arial"/>
                <a:cs typeface="Arial"/>
                <a:sym typeface="Arial"/>
              </a:rPr>
              <a:t>connector</a:t>
            </a:r>
            <a:endParaRPr b="0" i="0" sz="1100" u="none" cap="none" strike="noStrike">
              <a:solidFill>
                <a:srgbClr val="000000"/>
              </a:solidFill>
              <a:latin typeface="Arial"/>
              <a:ea typeface="Arial"/>
              <a:cs typeface="Arial"/>
              <a:sym typeface="Arial"/>
            </a:endParaRPr>
          </a:p>
        </p:txBody>
      </p:sp>
      <p:sp>
        <p:nvSpPr>
          <p:cNvPr id="326" name="Google Shape;326;p13"/>
          <p:cNvSpPr txBox="1"/>
          <p:nvPr/>
        </p:nvSpPr>
        <p:spPr>
          <a:xfrm>
            <a:off x="5410200" y="6216650"/>
            <a:ext cx="3338513" cy="3365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Arial Narrow"/>
              <a:buNone/>
            </a:pPr>
            <a:r>
              <a:rPr b="1" i="1" lang="en-US" sz="1600" u="none" cap="none" strike="noStrike">
                <a:solidFill>
                  <a:schemeClr val="dk1"/>
                </a:solidFill>
                <a:latin typeface="Arial Narrow"/>
                <a:ea typeface="Arial Narrow"/>
                <a:cs typeface="Arial Narrow"/>
                <a:sym typeface="Arial Narrow"/>
              </a:rPr>
              <a:t>Image courtesy of Seagate Technology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1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a:t>
            </a:r>
            <a:endParaRPr/>
          </a:p>
        </p:txBody>
      </p:sp>
      <p:sp>
        <p:nvSpPr>
          <p:cNvPr id="332" name="Google Shape;332;p14"/>
          <p:cNvSpPr txBox="1"/>
          <p:nvPr>
            <p:ph idx="1" type="body"/>
          </p:nvPr>
        </p:nvSpPr>
        <p:spPr>
          <a:xfrm>
            <a:off x="396875" y="137160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Disks consist of </a:t>
            </a:r>
            <a:r>
              <a:rPr lang="en-US">
                <a:solidFill>
                  <a:srgbClr val="FF0000"/>
                </a:solidFill>
              </a:rPr>
              <a:t>platters</a:t>
            </a:r>
            <a:r>
              <a:rPr lang="en-US"/>
              <a:t>, each with two </a:t>
            </a:r>
            <a:r>
              <a:rPr lang="en-US">
                <a:solidFill>
                  <a:srgbClr val="FF0000"/>
                </a:solidFill>
              </a:rPr>
              <a:t>surfaces</a:t>
            </a:r>
            <a:r>
              <a:rPr lang="en-US"/>
              <a:t>.</a:t>
            </a:r>
            <a:endParaRPr/>
          </a:p>
          <a:p>
            <a:pPr indent="-342900" lvl="0" marL="342900" rtl="0" algn="l">
              <a:lnSpc>
                <a:spcPct val="100000"/>
              </a:lnSpc>
              <a:spcBef>
                <a:spcPts val="480"/>
              </a:spcBef>
              <a:spcAft>
                <a:spcPts val="0"/>
              </a:spcAft>
              <a:buSzPts val="1440"/>
              <a:buChar char="⬛"/>
            </a:pPr>
            <a:r>
              <a:rPr lang="en-US"/>
              <a:t>Each surface consists of concentric rings called </a:t>
            </a:r>
            <a:r>
              <a:rPr lang="en-US">
                <a:solidFill>
                  <a:srgbClr val="FF0000"/>
                </a:solidFill>
              </a:rPr>
              <a:t>tracks</a:t>
            </a:r>
            <a:r>
              <a:rPr lang="en-US"/>
              <a:t>.</a:t>
            </a:r>
            <a:endParaRPr/>
          </a:p>
          <a:p>
            <a:pPr indent="-342900" lvl="0" marL="342900" rtl="0" algn="l">
              <a:lnSpc>
                <a:spcPct val="100000"/>
              </a:lnSpc>
              <a:spcBef>
                <a:spcPts val="480"/>
              </a:spcBef>
              <a:spcAft>
                <a:spcPts val="0"/>
              </a:spcAft>
              <a:buSzPts val="1440"/>
              <a:buChar char="⬛"/>
            </a:pPr>
            <a:r>
              <a:rPr lang="en-US"/>
              <a:t>Each track consists of </a:t>
            </a:r>
            <a:r>
              <a:rPr lang="en-US">
                <a:solidFill>
                  <a:srgbClr val="FF0000"/>
                </a:solidFill>
              </a:rPr>
              <a:t>sectors</a:t>
            </a:r>
            <a:r>
              <a:rPr lang="en-US"/>
              <a:t> separated by </a:t>
            </a:r>
            <a:r>
              <a:rPr lang="en-US">
                <a:solidFill>
                  <a:srgbClr val="FF0000"/>
                </a:solidFill>
              </a:rPr>
              <a:t>gaps</a:t>
            </a:r>
            <a:r>
              <a:rPr lang="en-US"/>
              <a:t>.</a:t>
            </a:r>
            <a:endParaRPr/>
          </a:p>
        </p:txBody>
      </p:sp>
      <p:sp>
        <p:nvSpPr>
          <p:cNvPr id="333" name="Google Shape;333;p14"/>
          <p:cNvSpPr/>
          <p:nvPr/>
        </p:nvSpPr>
        <p:spPr>
          <a:xfrm>
            <a:off x="2036763" y="3941762"/>
            <a:ext cx="1851025" cy="18129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4" name="Google Shape;334;p14"/>
          <p:cNvSpPr/>
          <p:nvPr/>
        </p:nvSpPr>
        <p:spPr>
          <a:xfrm>
            <a:off x="1066800" y="2992437"/>
            <a:ext cx="3790950" cy="3713163"/>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5" name="Google Shape;335;p14"/>
          <p:cNvSpPr/>
          <p:nvPr/>
        </p:nvSpPr>
        <p:spPr>
          <a:xfrm>
            <a:off x="1257300" y="31781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6" name="Google Shape;336;p14"/>
          <p:cNvSpPr/>
          <p:nvPr/>
        </p:nvSpPr>
        <p:spPr>
          <a:xfrm>
            <a:off x="1447800" y="3363912"/>
            <a:ext cx="3030538"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7" name="Google Shape;337;p14"/>
          <p:cNvSpPr/>
          <p:nvPr/>
        </p:nvSpPr>
        <p:spPr>
          <a:xfrm>
            <a:off x="1638300" y="3551237"/>
            <a:ext cx="2649538" cy="25955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8" name="Google Shape;338;p14"/>
          <p:cNvSpPr/>
          <p:nvPr/>
        </p:nvSpPr>
        <p:spPr>
          <a:xfrm>
            <a:off x="1827213" y="3736975"/>
            <a:ext cx="2270125" cy="2222500"/>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39" name="Google Shape;339;p14"/>
          <p:cNvSpPr/>
          <p:nvPr/>
        </p:nvSpPr>
        <p:spPr>
          <a:xfrm>
            <a:off x="2208213" y="4110037"/>
            <a:ext cx="1508125" cy="1477963"/>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0" name="Google Shape;340;p14"/>
          <p:cNvSpPr/>
          <p:nvPr/>
        </p:nvSpPr>
        <p:spPr>
          <a:xfrm>
            <a:off x="2408238" y="4275137"/>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341" name="Google Shape;341;p14"/>
          <p:cNvSpPr txBox="1"/>
          <p:nvPr/>
        </p:nvSpPr>
        <p:spPr>
          <a:xfrm>
            <a:off x="2535238" y="3319462"/>
            <a:ext cx="801822" cy="338554"/>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a:t>
            </a:r>
            <a:endParaRPr b="1" i="0" sz="1600" u="none" cap="none" strike="noStrike">
              <a:solidFill>
                <a:schemeClr val="dk1"/>
              </a:solidFill>
              <a:latin typeface="Arial Narrow"/>
              <a:ea typeface="Arial Narrow"/>
              <a:cs typeface="Arial Narrow"/>
              <a:sym typeface="Arial Narrow"/>
            </a:endParaRPr>
          </a:p>
        </p:txBody>
      </p:sp>
      <p:cxnSp>
        <p:nvCxnSpPr>
          <p:cNvPr id="342" name="Google Shape;342;p14"/>
          <p:cNvCxnSpPr/>
          <p:nvPr/>
        </p:nvCxnSpPr>
        <p:spPr>
          <a:xfrm>
            <a:off x="1163638" y="3400425"/>
            <a:ext cx="990600" cy="676275"/>
          </a:xfrm>
          <a:prstGeom prst="straightConnector1">
            <a:avLst/>
          </a:prstGeom>
          <a:noFill/>
          <a:ln cap="flat" cmpd="sng" w="12700">
            <a:solidFill>
              <a:schemeClr val="dk1"/>
            </a:solidFill>
            <a:prstDash val="solid"/>
            <a:round/>
            <a:headEnd len="sm" w="sm" type="none"/>
            <a:tailEnd len="med" w="med" type="triangle"/>
          </a:ln>
        </p:spPr>
      </p:cxnSp>
      <p:cxnSp>
        <p:nvCxnSpPr>
          <p:cNvPr id="343" name="Google Shape;343;p14"/>
          <p:cNvCxnSpPr/>
          <p:nvPr/>
        </p:nvCxnSpPr>
        <p:spPr>
          <a:xfrm>
            <a:off x="1436688" y="3400425"/>
            <a:ext cx="673100" cy="444500"/>
          </a:xfrm>
          <a:prstGeom prst="straightConnector1">
            <a:avLst/>
          </a:prstGeom>
          <a:noFill/>
          <a:ln cap="flat" cmpd="sng" w="12700">
            <a:solidFill>
              <a:schemeClr val="dk1"/>
            </a:solidFill>
            <a:prstDash val="solid"/>
            <a:round/>
            <a:headEnd len="sm" w="sm" type="none"/>
            <a:tailEnd len="med" w="med" type="triangle"/>
          </a:ln>
        </p:spPr>
      </p:cxnSp>
      <p:sp>
        <p:nvSpPr>
          <p:cNvPr id="344" name="Google Shape;344;p14"/>
          <p:cNvSpPr txBox="1"/>
          <p:nvPr/>
        </p:nvSpPr>
        <p:spPr>
          <a:xfrm>
            <a:off x="793750" y="3110498"/>
            <a:ext cx="71796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Tracks</a:t>
            </a:r>
            <a:endParaRPr b="1" i="0" sz="1600" u="none" cap="none" strike="noStrike">
              <a:solidFill>
                <a:schemeClr val="dk1"/>
              </a:solidFill>
              <a:latin typeface="Arial Narrow"/>
              <a:ea typeface="Arial Narrow"/>
              <a:cs typeface="Arial Narrow"/>
              <a:sym typeface="Arial Narrow"/>
            </a:endParaRPr>
          </a:p>
        </p:txBody>
      </p:sp>
      <p:sp>
        <p:nvSpPr>
          <p:cNvPr id="345" name="Google Shape;345;p14"/>
          <p:cNvSpPr/>
          <p:nvPr/>
        </p:nvSpPr>
        <p:spPr>
          <a:xfrm>
            <a:off x="5675313" y="3970337"/>
            <a:ext cx="1851025" cy="1812925"/>
          </a:xfrm>
          <a:prstGeom prst="ellipse">
            <a:avLst/>
          </a:prstGeom>
          <a:noFill/>
          <a:ln cap="flat" cmpd="sng" w="5715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46" name="Google Shape;346;p14"/>
          <p:cNvSpPr txBox="1"/>
          <p:nvPr/>
        </p:nvSpPr>
        <p:spPr>
          <a:xfrm>
            <a:off x="6224588" y="3548062"/>
            <a:ext cx="797635"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Track </a:t>
            </a:r>
            <a:r>
              <a:rPr b="1" i="1" lang="en-US" sz="1600" u="none" cap="none" strike="noStrike">
                <a:solidFill>
                  <a:schemeClr val="dk1"/>
                </a:solidFill>
                <a:latin typeface="Arial Narrow"/>
                <a:ea typeface="Arial Narrow"/>
                <a:cs typeface="Arial Narrow"/>
                <a:sym typeface="Arial Narrow"/>
              </a:rPr>
              <a:t>k</a:t>
            </a:r>
            <a:endParaRPr b="1" i="1" sz="1600" u="none" cap="none" strike="noStrike">
              <a:solidFill>
                <a:schemeClr val="dk1"/>
              </a:solidFill>
              <a:latin typeface="Arial Narrow"/>
              <a:ea typeface="Arial Narrow"/>
              <a:cs typeface="Arial Narrow"/>
              <a:sym typeface="Arial Narrow"/>
            </a:endParaRPr>
          </a:p>
        </p:txBody>
      </p:sp>
      <p:grpSp>
        <p:nvGrpSpPr>
          <p:cNvPr id="347" name="Google Shape;347;p14"/>
          <p:cNvGrpSpPr/>
          <p:nvPr/>
        </p:nvGrpSpPr>
        <p:grpSpPr>
          <a:xfrm>
            <a:off x="6611938" y="3914775"/>
            <a:ext cx="1066800" cy="990600"/>
            <a:chOff x="4320" y="690"/>
            <a:chExt cx="672" cy="624"/>
          </a:xfrm>
        </p:grpSpPr>
        <p:cxnSp>
          <p:nvCxnSpPr>
            <p:cNvPr id="348" name="Google Shape;34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49" name="Google Shape;34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0" name="Google Shape;35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1" name="Google Shape;35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2" name="Google Shape;352;p14"/>
          <p:cNvGrpSpPr/>
          <p:nvPr/>
        </p:nvGrpSpPr>
        <p:grpSpPr>
          <a:xfrm flipH="1" rot="10800000">
            <a:off x="6611938" y="4848225"/>
            <a:ext cx="1066800" cy="990600"/>
            <a:chOff x="4320" y="690"/>
            <a:chExt cx="672" cy="624"/>
          </a:xfrm>
        </p:grpSpPr>
        <p:cxnSp>
          <p:nvCxnSpPr>
            <p:cNvPr id="353" name="Google Shape;35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4" name="Google Shape;35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55" name="Google Shape;35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56" name="Google Shape;35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57" name="Google Shape;357;p14"/>
          <p:cNvGrpSpPr/>
          <p:nvPr/>
        </p:nvGrpSpPr>
        <p:grpSpPr>
          <a:xfrm rot="10800000">
            <a:off x="5545138" y="4848225"/>
            <a:ext cx="1066800" cy="990600"/>
            <a:chOff x="4320" y="690"/>
            <a:chExt cx="672" cy="624"/>
          </a:xfrm>
        </p:grpSpPr>
        <p:cxnSp>
          <p:nvCxnSpPr>
            <p:cNvPr id="358" name="Google Shape;358;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59" name="Google Shape;359;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0" name="Google Shape;360;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1" name="Google Shape;361;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grpSp>
        <p:nvGrpSpPr>
          <p:cNvPr id="362" name="Google Shape;362;p14"/>
          <p:cNvGrpSpPr/>
          <p:nvPr/>
        </p:nvGrpSpPr>
        <p:grpSpPr>
          <a:xfrm flipH="1">
            <a:off x="5545138" y="3914775"/>
            <a:ext cx="1066800" cy="990600"/>
            <a:chOff x="4320" y="690"/>
            <a:chExt cx="672" cy="624"/>
          </a:xfrm>
        </p:grpSpPr>
        <p:cxnSp>
          <p:nvCxnSpPr>
            <p:cNvPr id="363" name="Google Shape;363;p14"/>
            <p:cNvCxnSpPr/>
            <p:nvPr/>
          </p:nvCxnSpPr>
          <p:spPr>
            <a:xfrm rot="10800000">
              <a:off x="4320" y="690"/>
              <a:ext cx="0" cy="624"/>
            </a:xfrm>
            <a:prstGeom prst="straightConnector1">
              <a:avLst/>
            </a:prstGeom>
            <a:noFill/>
            <a:ln cap="flat" cmpd="sng" w="76200">
              <a:solidFill>
                <a:schemeClr val="lt1"/>
              </a:solidFill>
              <a:prstDash val="solid"/>
              <a:round/>
              <a:headEnd len="sm" w="sm" type="none"/>
              <a:tailEnd len="sm" w="sm" type="none"/>
            </a:ln>
          </p:spPr>
        </p:cxnSp>
        <p:cxnSp>
          <p:nvCxnSpPr>
            <p:cNvPr id="364" name="Google Shape;364;p14"/>
            <p:cNvCxnSpPr/>
            <p:nvPr/>
          </p:nvCxnSpPr>
          <p:spPr>
            <a:xfrm flipH="1" rot="10800000">
              <a:off x="4320" y="720"/>
              <a:ext cx="336" cy="570"/>
            </a:xfrm>
            <a:prstGeom prst="straightConnector1">
              <a:avLst/>
            </a:prstGeom>
            <a:noFill/>
            <a:ln cap="flat" cmpd="sng" w="76200">
              <a:solidFill>
                <a:schemeClr val="lt1"/>
              </a:solidFill>
              <a:prstDash val="solid"/>
              <a:round/>
              <a:headEnd len="sm" w="sm" type="none"/>
              <a:tailEnd len="sm" w="sm" type="none"/>
            </a:ln>
          </p:spPr>
        </p:cxnSp>
        <p:cxnSp>
          <p:nvCxnSpPr>
            <p:cNvPr id="365" name="Google Shape;365;p14"/>
            <p:cNvCxnSpPr/>
            <p:nvPr/>
          </p:nvCxnSpPr>
          <p:spPr>
            <a:xfrm>
              <a:off x="4320" y="1296"/>
              <a:ext cx="672" cy="0"/>
            </a:xfrm>
            <a:prstGeom prst="straightConnector1">
              <a:avLst/>
            </a:prstGeom>
            <a:noFill/>
            <a:ln cap="flat" cmpd="sng" w="76200">
              <a:solidFill>
                <a:schemeClr val="lt1"/>
              </a:solidFill>
              <a:prstDash val="solid"/>
              <a:round/>
              <a:headEnd len="sm" w="sm" type="none"/>
              <a:tailEnd len="sm" w="sm" type="none"/>
            </a:ln>
          </p:spPr>
        </p:cxnSp>
        <p:cxnSp>
          <p:nvCxnSpPr>
            <p:cNvPr id="366" name="Google Shape;366;p14"/>
            <p:cNvCxnSpPr/>
            <p:nvPr/>
          </p:nvCxnSpPr>
          <p:spPr>
            <a:xfrm flipH="1" rot="10800000">
              <a:off x="4320" y="960"/>
              <a:ext cx="576" cy="336"/>
            </a:xfrm>
            <a:prstGeom prst="straightConnector1">
              <a:avLst/>
            </a:prstGeom>
            <a:noFill/>
            <a:ln cap="flat" cmpd="sng" w="76200">
              <a:solidFill>
                <a:schemeClr val="lt1"/>
              </a:solidFill>
              <a:prstDash val="solid"/>
              <a:round/>
              <a:headEnd len="sm" w="sm" type="none"/>
              <a:tailEnd len="sm" w="sm" type="none"/>
            </a:ln>
          </p:spPr>
        </p:cxnSp>
      </p:grpSp>
      <p:sp>
        <p:nvSpPr>
          <p:cNvPr id="367" name="Google Shape;367;p14"/>
          <p:cNvSpPr txBox="1"/>
          <p:nvPr/>
        </p:nvSpPr>
        <p:spPr>
          <a:xfrm>
            <a:off x="6149975" y="6247398"/>
            <a:ext cx="8018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Sectors</a:t>
            </a:r>
            <a:endParaRPr b="1" i="0" sz="1600" u="none" cap="none" strike="noStrike">
              <a:solidFill>
                <a:schemeClr val="dk1"/>
              </a:solidFill>
              <a:latin typeface="Arial Narrow"/>
              <a:ea typeface="Arial Narrow"/>
              <a:cs typeface="Arial Narrow"/>
              <a:sym typeface="Arial Narrow"/>
            </a:endParaRPr>
          </a:p>
        </p:txBody>
      </p:sp>
      <p:cxnSp>
        <p:nvCxnSpPr>
          <p:cNvPr id="368" name="Google Shape;368;p14"/>
          <p:cNvCxnSpPr/>
          <p:nvPr/>
        </p:nvCxnSpPr>
        <p:spPr>
          <a:xfrm rot="10800000">
            <a:off x="6383338" y="5791200"/>
            <a:ext cx="0" cy="457200"/>
          </a:xfrm>
          <a:prstGeom prst="straightConnector1">
            <a:avLst/>
          </a:prstGeom>
          <a:noFill/>
          <a:ln cap="flat" cmpd="sng" w="12700">
            <a:solidFill>
              <a:schemeClr val="dk1"/>
            </a:solidFill>
            <a:prstDash val="solid"/>
            <a:round/>
            <a:headEnd len="sm" w="sm" type="none"/>
            <a:tailEnd len="med" w="med" type="triangle"/>
          </a:ln>
        </p:spPr>
      </p:cxnSp>
      <p:cxnSp>
        <p:nvCxnSpPr>
          <p:cNvPr id="369" name="Google Shape;369;p14"/>
          <p:cNvCxnSpPr/>
          <p:nvPr/>
        </p:nvCxnSpPr>
        <p:spPr>
          <a:xfrm rot="10800000">
            <a:off x="6840538" y="5791200"/>
            <a:ext cx="0" cy="457200"/>
          </a:xfrm>
          <a:prstGeom prst="straightConnector1">
            <a:avLst/>
          </a:prstGeom>
          <a:noFill/>
          <a:ln cap="flat" cmpd="sng" w="12700">
            <a:solidFill>
              <a:schemeClr val="dk1"/>
            </a:solidFill>
            <a:prstDash val="solid"/>
            <a:round/>
            <a:headEnd len="sm" w="sm" type="none"/>
            <a:tailEnd len="med" w="med" type="triangle"/>
          </a:ln>
        </p:spPr>
      </p:cxnSp>
      <p:sp>
        <p:nvSpPr>
          <p:cNvPr id="370" name="Google Shape;370;p14"/>
          <p:cNvSpPr/>
          <p:nvPr/>
        </p:nvSpPr>
        <p:spPr>
          <a:xfrm>
            <a:off x="4097338" y="4724400"/>
            <a:ext cx="1524000" cy="304800"/>
          </a:xfrm>
          <a:prstGeom prst="rightArrow">
            <a:avLst>
              <a:gd fmla="val 50000" name="adj1"/>
              <a:gd fmla="val 12500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71" name="Google Shape;371;p14"/>
          <p:cNvSpPr txBox="1"/>
          <p:nvPr/>
        </p:nvSpPr>
        <p:spPr>
          <a:xfrm>
            <a:off x="7286625" y="3551823"/>
            <a:ext cx="60555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Gaps</a:t>
            </a:r>
            <a:endParaRPr b="1" i="0" sz="1600" u="none" cap="none" strike="noStrike">
              <a:solidFill>
                <a:schemeClr val="dk1"/>
              </a:solidFill>
              <a:latin typeface="Arial Narrow"/>
              <a:ea typeface="Arial Narrow"/>
              <a:cs typeface="Arial Narrow"/>
              <a:sym typeface="Arial Narrow"/>
            </a:endParaRPr>
          </a:p>
        </p:txBody>
      </p:sp>
      <p:cxnSp>
        <p:nvCxnSpPr>
          <p:cNvPr id="372" name="Google Shape;372;p14"/>
          <p:cNvCxnSpPr/>
          <p:nvPr/>
        </p:nvCxnSpPr>
        <p:spPr>
          <a:xfrm flipH="1">
            <a:off x="7097713" y="3857625"/>
            <a:ext cx="247650" cy="219075"/>
          </a:xfrm>
          <a:prstGeom prst="straightConnector1">
            <a:avLst/>
          </a:prstGeom>
          <a:noFill/>
          <a:ln cap="flat" cmpd="sng" w="12700">
            <a:solidFill>
              <a:schemeClr val="dk1"/>
            </a:solidFill>
            <a:prstDash val="solid"/>
            <a:round/>
            <a:headEnd len="sm" w="sm" type="none"/>
            <a:tailEnd len="med" w="med" type="triangle"/>
          </a:ln>
        </p:spPr>
      </p:cxnSp>
      <p:cxnSp>
        <p:nvCxnSpPr>
          <p:cNvPr id="373" name="Google Shape;373;p14"/>
          <p:cNvCxnSpPr/>
          <p:nvPr/>
        </p:nvCxnSpPr>
        <p:spPr>
          <a:xfrm flipH="1" rot="10800000">
            <a:off x="7421563" y="3905250"/>
            <a:ext cx="190500" cy="514350"/>
          </a:xfrm>
          <a:prstGeom prst="straightConnector1">
            <a:avLst/>
          </a:prstGeom>
          <a:noFill/>
          <a:ln cap="flat" cmpd="sng" w="12700">
            <a:solidFill>
              <a:schemeClr val="dk1"/>
            </a:solidFill>
            <a:prstDash val="solid"/>
            <a:round/>
            <a:headEnd len="med" w="med" type="triangle"/>
            <a:tailEnd len="sm" w="sm" type="non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1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Geometry (Multiple-Platter View)</a:t>
            </a:r>
            <a:endParaRPr/>
          </a:p>
        </p:txBody>
      </p:sp>
      <p:sp>
        <p:nvSpPr>
          <p:cNvPr id="379" name="Google Shape;379;p15"/>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 Aligned tracks form a cylinder.</a:t>
            </a:r>
            <a:endParaRPr/>
          </a:p>
        </p:txBody>
      </p:sp>
      <p:cxnSp>
        <p:nvCxnSpPr>
          <p:cNvPr id="380" name="Google Shape;380;p15"/>
          <p:cNvCxnSpPr/>
          <p:nvPr/>
        </p:nvCxnSpPr>
        <p:spPr>
          <a:xfrm flipH="1" rot="10800000">
            <a:off x="2914650" y="35020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381" name="Google Shape;381;p15"/>
          <p:cNvCxnSpPr/>
          <p:nvPr/>
        </p:nvCxnSpPr>
        <p:spPr>
          <a:xfrm flipH="1" rot="10800000">
            <a:off x="2914650" y="40862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2" name="Google Shape;382;p15"/>
          <p:cNvSpPr/>
          <p:nvPr/>
        </p:nvSpPr>
        <p:spPr>
          <a:xfrm>
            <a:off x="4146550" y="4035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83" name="Google Shape;383;p15"/>
          <p:cNvSpPr/>
          <p:nvPr/>
        </p:nvSpPr>
        <p:spPr>
          <a:xfrm>
            <a:off x="3117850" y="38449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384" name="Google Shape;384;p15"/>
          <p:cNvCxnSpPr/>
          <p:nvPr/>
        </p:nvCxnSpPr>
        <p:spPr>
          <a:xfrm flipH="1" rot="10800000">
            <a:off x="2914650" y="29305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85" name="Google Shape;385;p15"/>
          <p:cNvSpPr txBox="1"/>
          <p:nvPr/>
        </p:nvSpPr>
        <p:spPr>
          <a:xfrm>
            <a:off x="1866900" y="25294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0</a:t>
            </a:r>
            <a:endParaRPr b="0" i="0" sz="1400" u="none" cap="none" strike="noStrike">
              <a:solidFill>
                <a:srgbClr val="000000"/>
              </a:solidFill>
              <a:latin typeface="Arial"/>
              <a:ea typeface="Arial"/>
              <a:cs typeface="Arial"/>
              <a:sym typeface="Arial"/>
            </a:endParaRPr>
          </a:p>
        </p:txBody>
      </p:sp>
      <p:sp>
        <p:nvSpPr>
          <p:cNvPr id="386" name="Google Shape;386;p15"/>
          <p:cNvSpPr txBox="1"/>
          <p:nvPr/>
        </p:nvSpPr>
        <p:spPr>
          <a:xfrm>
            <a:off x="1866900" y="28755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1</a:t>
            </a:r>
            <a:endParaRPr b="0" i="0" sz="1400" u="none" cap="none" strike="noStrike">
              <a:solidFill>
                <a:srgbClr val="000000"/>
              </a:solidFill>
              <a:latin typeface="Arial"/>
              <a:ea typeface="Arial"/>
              <a:cs typeface="Arial"/>
              <a:sym typeface="Arial"/>
            </a:endParaRPr>
          </a:p>
        </p:txBody>
      </p:sp>
      <p:sp>
        <p:nvSpPr>
          <p:cNvPr id="387" name="Google Shape;387;p15"/>
          <p:cNvSpPr txBox="1"/>
          <p:nvPr/>
        </p:nvSpPr>
        <p:spPr>
          <a:xfrm>
            <a:off x="1866900" y="31009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2</a:t>
            </a:r>
            <a:endParaRPr b="0" i="0" sz="1400" u="none" cap="none" strike="noStrike">
              <a:solidFill>
                <a:srgbClr val="000000"/>
              </a:solidFill>
              <a:latin typeface="Arial"/>
              <a:ea typeface="Arial"/>
              <a:cs typeface="Arial"/>
              <a:sym typeface="Arial"/>
            </a:endParaRPr>
          </a:p>
        </p:txBody>
      </p:sp>
      <p:sp>
        <p:nvSpPr>
          <p:cNvPr id="388" name="Google Shape;388;p15"/>
          <p:cNvSpPr txBox="1"/>
          <p:nvPr/>
        </p:nvSpPr>
        <p:spPr>
          <a:xfrm>
            <a:off x="1866900" y="34470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3</a:t>
            </a:r>
            <a:endParaRPr b="0" i="0" sz="1400" u="none" cap="none" strike="noStrike">
              <a:solidFill>
                <a:srgbClr val="000000"/>
              </a:solidFill>
              <a:latin typeface="Arial"/>
              <a:ea typeface="Arial"/>
              <a:cs typeface="Arial"/>
              <a:sym typeface="Arial"/>
            </a:endParaRPr>
          </a:p>
        </p:txBody>
      </p:sp>
      <p:sp>
        <p:nvSpPr>
          <p:cNvPr id="389" name="Google Shape;389;p15"/>
          <p:cNvSpPr txBox="1"/>
          <p:nvPr/>
        </p:nvSpPr>
        <p:spPr>
          <a:xfrm>
            <a:off x="1866900" y="3685173"/>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4</a:t>
            </a:r>
            <a:endParaRPr b="0" i="0" sz="1400" u="none" cap="none" strike="noStrike">
              <a:solidFill>
                <a:srgbClr val="000000"/>
              </a:solidFill>
              <a:latin typeface="Arial"/>
              <a:ea typeface="Arial"/>
              <a:cs typeface="Arial"/>
              <a:sym typeface="Arial"/>
            </a:endParaRPr>
          </a:p>
        </p:txBody>
      </p:sp>
      <p:sp>
        <p:nvSpPr>
          <p:cNvPr id="390" name="Google Shape;390;p15"/>
          <p:cNvSpPr txBox="1"/>
          <p:nvPr/>
        </p:nvSpPr>
        <p:spPr>
          <a:xfrm>
            <a:off x="1866900" y="4031248"/>
            <a:ext cx="94218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Surface 5</a:t>
            </a:r>
            <a:endParaRPr b="0" i="0" sz="1400" u="none" cap="none" strike="noStrike">
              <a:solidFill>
                <a:srgbClr val="000000"/>
              </a:solidFill>
              <a:latin typeface="Arial"/>
              <a:ea typeface="Arial"/>
              <a:cs typeface="Arial"/>
              <a:sym typeface="Arial"/>
            </a:endParaRPr>
          </a:p>
        </p:txBody>
      </p:sp>
      <p:cxnSp>
        <p:nvCxnSpPr>
          <p:cNvPr id="391" name="Google Shape;391;p15"/>
          <p:cNvCxnSpPr/>
          <p:nvPr/>
        </p:nvCxnSpPr>
        <p:spPr>
          <a:xfrm>
            <a:off x="2914650" y="3844925"/>
            <a:ext cx="520700" cy="127000"/>
          </a:xfrm>
          <a:prstGeom prst="straightConnector1">
            <a:avLst/>
          </a:prstGeom>
          <a:noFill/>
          <a:ln cap="flat" cmpd="sng" w="12700">
            <a:solidFill>
              <a:schemeClr val="dk1"/>
            </a:solidFill>
            <a:prstDash val="solid"/>
            <a:round/>
            <a:headEnd len="sm" w="sm" type="none"/>
            <a:tailEnd len="med" w="med" type="triangle"/>
          </a:ln>
        </p:spPr>
      </p:cxnSp>
      <p:sp>
        <p:nvSpPr>
          <p:cNvPr id="392" name="Google Shape;392;p15"/>
          <p:cNvSpPr/>
          <p:nvPr/>
        </p:nvSpPr>
        <p:spPr>
          <a:xfrm>
            <a:off x="3765550" y="39973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3" name="Google Shape;393;p15"/>
          <p:cNvSpPr/>
          <p:nvPr/>
        </p:nvSpPr>
        <p:spPr>
          <a:xfrm>
            <a:off x="4146550" y="34639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4" name="Google Shape;394;p15"/>
          <p:cNvSpPr/>
          <p:nvPr/>
        </p:nvSpPr>
        <p:spPr>
          <a:xfrm>
            <a:off x="3143250" y="32353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5" name="Google Shape;395;p15"/>
          <p:cNvSpPr/>
          <p:nvPr/>
        </p:nvSpPr>
        <p:spPr>
          <a:xfrm>
            <a:off x="3752850" y="34258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6" name="Google Shape;396;p15"/>
          <p:cNvSpPr/>
          <p:nvPr/>
        </p:nvSpPr>
        <p:spPr>
          <a:xfrm>
            <a:off x="4146550" y="28924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7" name="Google Shape;397;p15"/>
          <p:cNvSpPr/>
          <p:nvPr/>
        </p:nvSpPr>
        <p:spPr>
          <a:xfrm>
            <a:off x="3105150" y="268922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8" name="Google Shape;398;p15"/>
          <p:cNvSpPr/>
          <p:nvPr/>
        </p:nvSpPr>
        <p:spPr>
          <a:xfrm>
            <a:off x="3752850" y="2816225"/>
            <a:ext cx="1193800" cy="165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399" name="Google Shape;399;p15"/>
          <p:cNvSpPr/>
          <p:nvPr/>
        </p:nvSpPr>
        <p:spPr>
          <a:xfrm>
            <a:off x="4146550" y="229552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400" name="Google Shape;400;p15"/>
          <p:cNvCxnSpPr/>
          <p:nvPr/>
        </p:nvCxnSpPr>
        <p:spPr>
          <a:xfrm>
            <a:off x="2914650" y="26892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1" name="Google Shape;401;p15"/>
          <p:cNvCxnSpPr/>
          <p:nvPr/>
        </p:nvCxnSpPr>
        <p:spPr>
          <a:xfrm>
            <a:off x="2914650" y="3260725"/>
            <a:ext cx="520700" cy="127000"/>
          </a:xfrm>
          <a:prstGeom prst="straightConnector1">
            <a:avLst/>
          </a:prstGeom>
          <a:noFill/>
          <a:ln cap="flat" cmpd="sng" w="12700">
            <a:solidFill>
              <a:schemeClr val="dk1"/>
            </a:solidFill>
            <a:prstDash val="solid"/>
            <a:round/>
            <a:headEnd len="sm" w="sm" type="none"/>
            <a:tailEnd len="med" w="med" type="triangle"/>
          </a:ln>
        </p:spPr>
      </p:cxnSp>
      <p:cxnSp>
        <p:nvCxnSpPr>
          <p:cNvPr id="402" name="Google Shape;402;p15"/>
          <p:cNvCxnSpPr/>
          <p:nvPr/>
        </p:nvCxnSpPr>
        <p:spPr>
          <a:xfrm>
            <a:off x="3765550" y="2892425"/>
            <a:ext cx="0" cy="1193800"/>
          </a:xfrm>
          <a:prstGeom prst="straightConnector1">
            <a:avLst/>
          </a:prstGeom>
          <a:noFill/>
          <a:ln cap="rnd" cmpd="sng" w="12700">
            <a:solidFill>
              <a:schemeClr val="dk1"/>
            </a:solidFill>
            <a:prstDash val="dot"/>
            <a:round/>
            <a:headEnd len="sm" w="sm" type="none"/>
            <a:tailEnd len="sm" w="sm" type="none"/>
          </a:ln>
        </p:spPr>
      </p:cxnSp>
      <p:cxnSp>
        <p:nvCxnSpPr>
          <p:cNvPr id="403" name="Google Shape;403;p15"/>
          <p:cNvCxnSpPr/>
          <p:nvPr/>
        </p:nvCxnSpPr>
        <p:spPr>
          <a:xfrm>
            <a:off x="4946650" y="2905125"/>
            <a:ext cx="0" cy="1193800"/>
          </a:xfrm>
          <a:prstGeom prst="straightConnector1">
            <a:avLst/>
          </a:prstGeom>
          <a:noFill/>
          <a:ln cap="rnd" cmpd="sng" w="12700">
            <a:solidFill>
              <a:schemeClr val="dk1"/>
            </a:solidFill>
            <a:prstDash val="dot"/>
            <a:round/>
            <a:headEnd len="sm" w="sm" type="none"/>
            <a:tailEnd len="sm" w="sm" type="none"/>
          </a:ln>
        </p:spPr>
      </p:cxnSp>
      <p:sp>
        <p:nvSpPr>
          <p:cNvPr id="404" name="Google Shape;404;p15"/>
          <p:cNvSpPr txBox="1"/>
          <p:nvPr/>
        </p:nvSpPr>
        <p:spPr>
          <a:xfrm>
            <a:off x="4395788" y="1897648"/>
            <a:ext cx="118494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a:ea typeface="Arial"/>
                <a:cs typeface="Arial"/>
                <a:sym typeface="Arial"/>
              </a:rPr>
              <a:t>Cylinder </a:t>
            </a:r>
            <a:r>
              <a:rPr b="1" i="1" lang="en-US" sz="1600" u="none" cap="none" strike="noStrike">
                <a:solidFill>
                  <a:schemeClr val="dk1"/>
                </a:solidFill>
                <a:latin typeface="Arial"/>
                <a:ea typeface="Arial"/>
                <a:cs typeface="Arial"/>
                <a:sym typeface="Arial"/>
              </a:rPr>
              <a:t>k</a:t>
            </a:r>
            <a:endParaRPr b="1" i="0" sz="1600" u="none" cap="none" strike="noStrike">
              <a:solidFill>
                <a:schemeClr val="dk1"/>
              </a:solidFill>
              <a:latin typeface="Arial"/>
              <a:ea typeface="Arial"/>
              <a:cs typeface="Arial"/>
              <a:sym typeface="Arial"/>
            </a:endParaRPr>
          </a:p>
        </p:txBody>
      </p:sp>
      <p:cxnSp>
        <p:nvCxnSpPr>
          <p:cNvPr id="405" name="Google Shape;405;p15"/>
          <p:cNvCxnSpPr/>
          <p:nvPr/>
        </p:nvCxnSpPr>
        <p:spPr>
          <a:xfrm flipH="1">
            <a:off x="4768850" y="2295525"/>
            <a:ext cx="177800" cy="520700"/>
          </a:xfrm>
          <a:prstGeom prst="straightConnector1">
            <a:avLst/>
          </a:prstGeom>
          <a:noFill/>
          <a:ln cap="flat" cmpd="sng" w="12700">
            <a:solidFill>
              <a:schemeClr val="dk1"/>
            </a:solidFill>
            <a:prstDash val="solid"/>
            <a:round/>
            <a:headEnd len="sm" w="sm" type="none"/>
            <a:tailEnd len="med" w="med" type="triangle"/>
          </a:ln>
        </p:spPr>
      </p:cxnSp>
      <p:sp>
        <p:nvSpPr>
          <p:cNvPr id="406" name="Google Shape;406;p15"/>
          <p:cNvSpPr txBox="1"/>
          <p:nvPr/>
        </p:nvSpPr>
        <p:spPr>
          <a:xfrm>
            <a:off x="3905250" y="4615448"/>
            <a:ext cx="79240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
        <p:nvSpPr>
          <p:cNvPr id="407" name="Google Shape;407;p15"/>
          <p:cNvSpPr txBox="1"/>
          <p:nvPr/>
        </p:nvSpPr>
        <p:spPr>
          <a:xfrm>
            <a:off x="5529263" y="27231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0</a:t>
            </a:r>
            <a:endParaRPr b="0" i="0" sz="1400" u="none" cap="none" strike="noStrike">
              <a:solidFill>
                <a:srgbClr val="000000"/>
              </a:solidFill>
              <a:latin typeface="Arial"/>
              <a:ea typeface="Arial"/>
              <a:cs typeface="Arial"/>
              <a:sym typeface="Arial"/>
            </a:endParaRPr>
          </a:p>
        </p:txBody>
      </p:sp>
      <p:sp>
        <p:nvSpPr>
          <p:cNvPr id="408" name="Google Shape;408;p15"/>
          <p:cNvSpPr txBox="1"/>
          <p:nvPr/>
        </p:nvSpPr>
        <p:spPr>
          <a:xfrm>
            <a:off x="5529263" y="32819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1</a:t>
            </a:r>
            <a:endParaRPr b="0" i="0" sz="1400" u="none" cap="none" strike="noStrike">
              <a:solidFill>
                <a:srgbClr val="000000"/>
              </a:solidFill>
              <a:latin typeface="Arial"/>
              <a:ea typeface="Arial"/>
              <a:cs typeface="Arial"/>
              <a:sym typeface="Arial"/>
            </a:endParaRPr>
          </a:p>
        </p:txBody>
      </p:sp>
      <p:sp>
        <p:nvSpPr>
          <p:cNvPr id="409" name="Google Shape;409;p15"/>
          <p:cNvSpPr txBox="1"/>
          <p:nvPr/>
        </p:nvSpPr>
        <p:spPr>
          <a:xfrm>
            <a:off x="5529263" y="3891548"/>
            <a:ext cx="84861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Platter 2</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6"/>
          <p:cNvSpPr txBox="1"/>
          <p:nvPr>
            <p:ph type="title"/>
          </p:nvPr>
        </p:nvSpPr>
        <p:spPr>
          <a:xfrm>
            <a:off x="357018" y="457200"/>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Capacity</a:t>
            </a:r>
            <a:endParaRPr/>
          </a:p>
        </p:txBody>
      </p:sp>
      <p:sp>
        <p:nvSpPr>
          <p:cNvPr id="415" name="Google Shape;415;p1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Capacity</a:t>
            </a:r>
            <a:r>
              <a:rPr lang="en-US"/>
              <a:t>: maximum number of bits that can be stored.</a:t>
            </a:r>
            <a:endParaRPr/>
          </a:p>
          <a:p>
            <a:pPr indent="-285750" lvl="1" marL="742950" rtl="0" algn="l">
              <a:lnSpc>
                <a:spcPct val="100000"/>
              </a:lnSpc>
              <a:spcBef>
                <a:spcPts val="400"/>
              </a:spcBef>
              <a:spcAft>
                <a:spcPts val="0"/>
              </a:spcAft>
              <a:buSzPts val="2200"/>
              <a:buChar char="▪"/>
            </a:pPr>
            <a:r>
              <a:rPr lang="en-US"/>
              <a:t>Vendors express capacity in units of gigabytes (GB),  where</a:t>
            </a:r>
            <a:br>
              <a:rPr lang="en-US"/>
            </a:br>
            <a:r>
              <a:rPr lang="en-US"/>
              <a:t>1 GB = 10</a:t>
            </a:r>
            <a:r>
              <a:rPr baseline="30000" lang="en-US"/>
              <a:t>9</a:t>
            </a:r>
            <a:r>
              <a:rPr lang="en-US"/>
              <a:t> Bytes. </a:t>
            </a:r>
            <a:endParaRPr/>
          </a:p>
          <a:p>
            <a:pPr indent="-342900" lvl="0" marL="342900" rtl="0" algn="l">
              <a:lnSpc>
                <a:spcPct val="100000"/>
              </a:lnSpc>
              <a:spcBef>
                <a:spcPts val="480"/>
              </a:spcBef>
              <a:spcAft>
                <a:spcPts val="0"/>
              </a:spcAft>
              <a:buSzPts val="1440"/>
              <a:buChar char="⬛"/>
            </a:pPr>
            <a:r>
              <a:rPr lang="en-US"/>
              <a:t>Capacity is determined by these technology factors:</a:t>
            </a:r>
            <a:endParaRPr/>
          </a:p>
          <a:p>
            <a:pPr indent="-285750" lvl="1" marL="742950" rtl="0" algn="l">
              <a:lnSpc>
                <a:spcPct val="100000"/>
              </a:lnSpc>
              <a:spcBef>
                <a:spcPts val="400"/>
              </a:spcBef>
              <a:spcAft>
                <a:spcPts val="0"/>
              </a:spcAft>
              <a:buSzPts val="2200"/>
              <a:buChar char="▪"/>
            </a:pPr>
            <a:r>
              <a:rPr lang="en-US">
                <a:solidFill>
                  <a:srgbClr val="FF0000"/>
                </a:solidFill>
              </a:rPr>
              <a:t>Recording density</a:t>
            </a:r>
            <a:r>
              <a:rPr lang="en-US"/>
              <a:t> (bits/in): number of bits that can be squeezed into a 1 inch segment of a track.</a:t>
            </a:r>
            <a:endParaRPr/>
          </a:p>
          <a:p>
            <a:pPr indent="-285750" lvl="1" marL="742950" rtl="0" algn="l">
              <a:lnSpc>
                <a:spcPct val="100000"/>
              </a:lnSpc>
              <a:spcBef>
                <a:spcPts val="400"/>
              </a:spcBef>
              <a:spcAft>
                <a:spcPts val="0"/>
              </a:spcAft>
              <a:buSzPts val="2200"/>
              <a:buChar char="▪"/>
            </a:pPr>
            <a:r>
              <a:rPr lang="en-US">
                <a:solidFill>
                  <a:srgbClr val="FF0000"/>
                </a:solidFill>
              </a:rPr>
              <a:t>Track density </a:t>
            </a:r>
            <a:r>
              <a:rPr lang="en-US"/>
              <a:t>(tracks/in): number of tracks that can be squeezed into a 1 inch radial segment.</a:t>
            </a:r>
            <a:endParaRPr/>
          </a:p>
          <a:p>
            <a:pPr indent="-285750" lvl="1" marL="742950" rtl="0" algn="l">
              <a:lnSpc>
                <a:spcPct val="100000"/>
              </a:lnSpc>
              <a:spcBef>
                <a:spcPts val="400"/>
              </a:spcBef>
              <a:spcAft>
                <a:spcPts val="0"/>
              </a:spcAft>
              <a:buSzPts val="2200"/>
              <a:buChar char="▪"/>
            </a:pPr>
            <a:r>
              <a:rPr lang="en-US">
                <a:solidFill>
                  <a:srgbClr val="FF0000"/>
                </a:solidFill>
              </a:rPr>
              <a:t>Areal density </a:t>
            </a:r>
            <a:r>
              <a:rPr lang="en-US"/>
              <a:t>(bits/in2): product of recording and track density.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Recording zones	</a:t>
            </a:r>
            <a:endParaRPr/>
          </a:p>
        </p:txBody>
      </p:sp>
      <p:sp>
        <p:nvSpPr>
          <p:cNvPr id="421" name="Google Shape;421;p17"/>
          <p:cNvSpPr txBox="1"/>
          <p:nvPr>
            <p:ph idx="1" type="body"/>
          </p:nvPr>
        </p:nvSpPr>
        <p:spPr>
          <a:xfrm>
            <a:off x="396875" y="1362075"/>
            <a:ext cx="4416425" cy="50641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Modern disks partition tracks into disjoint subsets called </a:t>
            </a:r>
            <a:r>
              <a:rPr lang="en-US">
                <a:solidFill>
                  <a:srgbClr val="FF0000"/>
                </a:solidFill>
              </a:rPr>
              <a:t>recording zones</a:t>
            </a:r>
            <a:r>
              <a:rPr lang="en-US"/>
              <a:t>	</a:t>
            </a:r>
            <a:endParaRPr/>
          </a:p>
          <a:p>
            <a:pPr indent="-285750" lvl="1" marL="742950" rtl="0" algn="l">
              <a:lnSpc>
                <a:spcPct val="100000"/>
              </a:lnSpc>
              <a:spcBef>
                <a:spcPts val="400"/>
              </a:spcBef>
              <a:spcAft>
                <a:spcPts val="0"/>
              </a:spcAft>
              <a:buSzPts val="2200"/>
              <a:buChar char="▪"/>
            </a:pPr>
            <a:r>
              <a:rPr lang="en-US"/>
              <a:t>Each track in a zone has the same number of sectors, determined by the circumference of innermost track.</a:t>
            </a:r>
            <a:endParaRPr/>
          </a:p>
          <a:p>
            <a:pPr indent="-285750" lvl="1" marL="742950" rtl="0" algn="l">
              <a:lnSpc>
                <a:spcPct val="100000"/>
              </a:lnSpc>
              <a:spcBef>
                <a:spcPts val="400"/>
              </a:spcBef>
              <a:spcAft>
                <a:spcPts val="0"/>
              </a:spcAft>
              <a:buSzPts val="2200"/>
              <a:buChar char="▪"/>
            </a:pPr>
            <a:r>
              <a:rPr lang="en-US"/>
              <a:t>Each zone has a different number of sectors/track, outer zones have more sectors/track than inner zones.</a:t>
            </a:r>
            <a:endParaRPr/>
          </a:p>
          <a:p>
            <a:pPr indent="-285750" lvl="1" marL="742950" rtl="0" algn="l">
              <a:lnSpc>
                <a:spcPct val="100000"/>
              </a:lnSpc>
              <a:spcBef>
                <a:spcPts val="400"/>
              </a:spcBef>
              <a:spcAft>
                <a:spcPts val="0"/>
              </a:spcAft>
              <a:buSzPts val="2200"/>
              <a:buChar char="▪"/>
            </a:pPr>
            <a:r>
              <a:rPr lang="en-US"/>
              <a:t>So we use </a:t>
            </a:r>
            <a:r>
              <a:rPr b="1" lang="en-US">
                <a:solidFill>
                  <a:srgbClr val="FF0000"/>
                </a:solidFill>
              </a:rPr>
              <a:t>average</a:t>
            </a:r>
            <a:r>
              <a:rPr lang="en-US"/>
              <a:t> number of sectors/track when computing capacity. 		</a:t>
            </a:r>
            <a:endParaRPr/>
          </a:p>
          <a:p>
            <a:pPr indent="0" lvl="0" marL="0" rtl="0" algn="l">
              <a:lnSpc>
                <a:spcPct val="100000"/>
              </a:lnSpc>
              <a:spcBef>
                <a:spcPts val="480"/>
              </a:spcBef>
              <a:spcAft>
                <a:spcPts val="0"/>
              </a:spcAft>
              <a:buSzPts val="1440"/>
              <a:buNone/>
            </a:pPr>
            <a:r>
              <a:t/>
            </a:r>
            <a:endParaRPr/>
          </a:p>
        </p:txBody>
      </p:sp>
      <p:grpSp>
        <p:nvGrpSpPr>
          <p:cNvPr id="422" name="Google Shape;422;p17"/>
          <p:cNvGrpSpPr/>
          <p:nvPr/>
        </p:nvGrpSpPr>
        <p:grpSpPr>
          <a:xfrm>
            <a:off x="5074857" y="2094211"/>
            <a:ext cx="3218243" cy="3152177"/>
            <a:chOff x="761384" y="3629623"/>
            <a:chExt cx="3218243" cy="3152177"/>
          </a:xfrm>
        </p:grpSpPr>
        <p:sp>
          <p:nvSpPr>
            <p:cNvPr id="423" name="Google Shape;423;p17"/>
            <p:cNvSpPr/>
            <p:nvPr/>
          </p:nvSpPr>
          <p:spPr>
            <a:xfrm>
              <a:off x="1121084" y="3981695"/>
              <a:ext cx="2500477" cy="2449529"/>
            </a:xfrm>
            <a:prstGeom prst="ellipse">
              <a:avLst/>
            </a:prstGeom>
            <a:solidFill>
              <a:srgbClr val="D8D8D8"/>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4" name="Google Shape;424;p17"/>
            <p:cNvSpPr/>
            <p:nvPr/>
          </p:nvSpPr>
          <p:spPr>
            <a:xfrm>
              <a:off x="1497130" y="4350248"/>
              <a:ext cx="1746888" cy="1710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5" name="Google Shape;425;p17"/>
            <p:cNvSpPr/>
            <p:nvPr/>
          </p:nvSpPr>
          <p:spPr>
            <a:xfrm>
              <a:off x="761519" y="3629623"/>
              <a:ext cx="3218108" cy="3152177"/>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26" name="Google Shape;426;p17"/>
            <p:cNvSpPr/>
            <p:nvPr/>
          </p:nvSpPr>
          <p:spPr>
            <a:xfrm>
              <a:off x="1847706" y="4664867"/>
              <a:ext cx="1065211" cy="1042735"/>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1" i="0" lang="en-US" sz="1500" u="none" cap="none" strike="noStrike">
                  <a:solidFill>
                    <a:schemeClr val="dk1"/>
                  </a:solidFill>
                  <a:latin typeface="Arial Narrow"/>
                  <a:ea typeface="Arial Narrow"/>
                  <a:cs typeface="Arial Narrow"/>
                  <a:sym typeface="Arial Narrow"/>
                </a:rPr>
                <a:t>Spindle</a:t>
              </a:r>
              <a:endParaRPr b="1" i="0" sz="1500" u="none" cap="none" strike="noStrike">
                <a:solidFill>
                  <a:schemeClr val="dk1"/>
                </a:solidFill>
                <a:latin typeface="Arial Narrow"/>
                <a:ea typeface="Arial Narrow"/>
                <a:cs typeface="Arial Narrow"/>
                <a:sym typeface="Arial Narrow"/>
              </a:endParaRPr>
            </a:p>
          </p:txBody>
        </p:sp>
        <p:cxnSp>
          <p:nvCxnSpPr>
            <p:cNvPr id="427" name="Google Shape;427;p17"/>
            <p:cNvCxnSpPr>
              <a:stCxn id="424" idx="0"/>
              <a:endCxn id="426" idx="0"/>
            </p:cNvCxnSpPr>
            <p:nvPr/>
          </p:nvCxnSpPr>
          <p:spPr>
            <a:xfrm>
              <a:off x="2370574" y="4350248"/>
              <a:ext cx="9600" cy="314700"/>
            </a:xfrm>
            <a:prstGeom prst="straightConnector1">
              <a:avLst/>
            </a:prstGeom>
            <a:noFill/>
            <a:ln cap="flat" cmpd="sng" w="25400">
              <a:solidFill>
                <a:schemeClr val="dk1"/>
              </a:solidFill>
              <a:prstDash val="solid"/>
              <a:round/>
              <a:headEnd len="sm" w="sm" type="none"/>
              <a:tailEnd len="sm" w="sm" type="none"/>
            </a:ln>
          </p:spPr>
        </p:cxnSp>
        <p:cxnSp>
          <p:nvCxnSpPr>
            <p:cNvPr id="428" name="Google Shape;428;p17"/>
            <p:cNvCxnSpPr>
              <a:stCxn id="424" idx="7"/>
              <a:endCxn id="426" idx="7"/>
            </p:cNvCxnSpPr>
            <p:nvPr/>
          </p:nvCxnSpPr>
          <p:spPr>
            <a:xfrm flipH="1">
              <a:off x="2756892" y="4600807"/>
              <a:ext cx="231300" cy="216900"/>
            </a:xfrm>
            <a:prstGeom prst="straightConnector1">
              <a:avLst/>
            </a:prstGeom>
            <a:noFill/>
            <a:ln cap="flat" cmpd="sng" w="25400">
              <a:solidFill>
                <a:schemeClr val="dk1"/>
              </a:solidFill>
              <a:prstDash val="solid"/>
              <a:round/>
              <a:headEnd len="sm" w="sm" type="none"/>
              <a:tailEnd len="sm" w="sm" type="none"/>
            </a:ln>
          </p:spPr>
        </p:cxnSp>
        <p:cxnSp>
          <p:nvCxnSpPr>
            <p:cNvPr id="429" name="Google Shape;429;p17"/>
            <p:cNvCxnSpPr>
              <a:stCxn id="424" idx="6"/>
              <a:endCxn id="426" idx="6"/>
            </p:cNvCxnSpPr>
            <p:nvPr/>
          </p:nvCxnSpPr>
          <p:spPr>
            <a:xfrm rot="10800000">
              <a:off x="2912818" y="5186211"/>
              <a:ext cx="331200" cy="19500"/>
            </a:xfrm>
            <a:prstGeom prst="straightConnector1">
              <a:avLst/>
            </a:prstGeom>
            <a:noFill/>
            <a:ln cap="flat" cmpd="sng" w="25400">
              <a:solidFill>
                <a:schemeClr val="dk1"/>
              </a:solidFill>
              <a:prstDash val="solid"/>
              <a:round/>
              <a:headEnd len="sm" w="sm" type="none"/>
              <a:tailEnd len="sm" w="sm" type="none"/>
            </a:ln>
          </p:spPr>
        </p:cxnSp>
        <p:cxnSp>
          <p:nvCxnSpPr>
            <p:cNvPr id="430" name="Google Shape;430;p17"/>
            <p:cNvCxnSpPr>
              <a:stCxn id="424" idx="5"/>
              <a:endCxn id="426" idx="5"/>
            </p:cNvCxnSpPr>
            <p:nvPr/>
          </p:nvCxnSpPr>
          <p:spPr>
            <a:xfrm rot="10800000">
              <a:off x="2756892" y="5555014"/>
              <a:ext cx="231300" cy="255600"/>
            </a:xfrm>
            <a:prstGeom prst="straightConnector1">
              <a:avLst/>
            </a:prstGeom>
            <a:noFill/>
            <a:ln cap="flat" cmpd="sng" w="25400">
              <a:solidFill>
                <a:schemeClr val="dk1"/>
              </a:solidFill>
              <a:prstDash val="solid"/>
              <a:round/>
              <a:headEnd len="sm" w="sm" type="none"/>
              <a:tailEnd len="sm" w="sm" type="none"/>
            </a:ln>
          </p:spPr>
        </p:cxnSp>
        <p:cxnSp>
          <p:nvCxnSpPr>
            <p:cNvPr id="431" name="Google Shape;431;p17"/>
            <p:cNvCxnSpPr>
              <a:stCxn id="424" idx="4"/>
              <a:endCxn id="426" idx="4"/>
            </p:cNvCxnSpPr>
            <p:nvPr/>
          </p:nvCxnSpPr>
          <p:spPr>
            <a:xfrm flipH="1" rot="10800000">
              <a:off x="2370574" y="5707473"/>
              <a:ext cx="9600" cy="353700"/>
            </a:xfrm>
            <a:prstGeom prst="straightConnector1">
              <a:avLst/>
            </a:prstGeom>
            <a:noFill/>
            <a:ln cap="flat" cmpd="sng" w="25400">
              <a:solidFill>
                <a:schemeClr val="dk1"/>
              </a:solidFill>
              <a:prstDash val="solid"/>
              <a:round/>
              <a:headEnd len="sm" w="sm" type="none"/>
              <a:tailEnd len="sm" w="sm" type="none"/>
            </a:ln>
          </p:spPr>
        </p:cxnSp>
        <p:cxnSp>
          <p:nvCxnSpPr>
            <p:cNvPr id="432" name="Google Shape;432;p17"/>
            <p:cNvCxnSpPr>
              <a:stCxn id="426" idx="3"/>
              <a:endCxn id="424" idx="3"/>
            </p:cNvCxnSpPr>
            <p:nvPr/>
          </p:nvCxnSpPr>
          <p:spPr>
            <a:xfrm flipH="1">
              <a:off x="1752903" y="5554897"/>
              <a:ext cx="250800" cy="255600"/>
            </a:xfrm>
            <a:prstGeom prst="straightConnector1">
              <a:avLst/>
            </a:prstGeom>
            <a:noFill/>
            <a:ln cap="flat" cmpd="sng" w="25400">
              <a:solidFill>
                <a:schemeClr val="dk1"/>
              </a:solidFill>
              <a:prstDash val="solid"/>
              <a:round/>
              <a:headEnd len="sm" w="sm" type="none"/>
              <a:tailEnd len="sm" w="sm" type="none"/>
            </a:ln>
          </p:spPr>
        </p:cxnSp>
        <p:cxnSp>
          <p:nvCxnSpPr>
            <p:cNvPr id="433" name="Google Shape;433;p17"/>
            <p:cNvCxnSpPr>
              <a:stCxn id="426" idx="2"/>
              <a:endCxn id="424" idx="2"/>
            </p:cNvCxnSpPr>
            <p:nvPr/>
          </p:nvCxnSpPr>
          <p:spPr>
            <a:xfrm flipH="1">
              <a:off x="1497006" y="5186235"/>
              <a:ext cx="350700" cy="19500"/>
            </a:xfrm>
            <a:prstGeom prst="straightConnector1">
              <a:avLst/>
            </a:prstGeom>
            <a:noFill/>
            <a:ln cap="flat" cmpd="sng" w="25400">
              <a:solidFill>
                <a:schemeClr val="dk1"/>
              </a:solidFill>
              <a:prstDash val="solid"/>
              <a:round/>
              <a:headEnd len="sm" w="sm" type="none"/>
              <a:tailEnd len="sm" w="sm" type="none"/>
            </a:ln>
          </p:spPr>
        </p:cxnSp>
        <p:cxnSp>
          <p:nvCxnSpPr>
            <p:cNvPr id="434" name="Google Shape;434;p17"/>
            <p:cNvCxnSpPr>
              <a:stCxn id="424" idx="1"/>
              <a:endCxn id="426" idx="1"/>
            </p:cNvCxnSpPr>
            <p:nvPr/>
          </p:nvCxnSpPr>
          <p:spPr>
            <a:xfrm>
              <a:off x="1752956" y="4600807"/>
              <a:ext cx="250800" cy="216900"/>
            </a:xfrm>
            <a:prstGeom prst="straightConnector1">
              <a:avLst/>
            </a:prstGeom>
            <a:noFill/>
            <a:ln cap="flat" cmpd="sng" w="25400">
              <a:solidFill>
                <a:schemeClr val="dk1"/>
              </a:solidFill>
              <a:prstDash val="solid"/>
              <a:round/>
              <a:headEnd len="sm" w="sm" type="none"/>
              <a:tailEnd len="sm" w="sm" type="none"/>
            </a:ln>
          </p:spPr>
        </p:cxnSp>
        <p:sp>
          <p:nvSpPr>
            <p:cNvPr id="435" name="Google Shape;435;p17"/>
            <p:cNvSpPr txBox="1"/>
            <p:nvPr/>
          </p:nvSpPr>
          <p:spPr>
            <a:xfrm rot="-5400000">
              <a:off x="2163800" y="3981401"/>
              <a:ext cx="2565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a:t>
              </a:r>
              <a:endParaRPr b="0" i="0" sz="1400" u="none" cap="none" strike="noStrike">
                <a:solidFill>
                  <a:srgbClr val="000000"/>
                </a:solidFill>
                <a:latin typeface="Arial"/>
                <a:ea typeface="Arial"/>
                <a:cs typeface="Arial"/>
                <a:sym typeface="Arial"/>
              </a:endParaRPr>
            </a:p>
          </p:txBody>
        </p:sp>
        <p:cxnSp>
          <p:nvCxnSpPr>
            <p:cNvPr id="436" name="Google Shape;436;p17"/>
            <p:cNvCxnSpPr>
              <a:stCxn id="425" idx="0"/>
              <a:endCxn id="423" idx="0"/>
            </p:cNvCxnSpPr>
            <p:nvPr/>
          </p:nvCxnSpPr>
          <p:spPr>
            <a:xfrm>
              <a:off x="2370573" y="3629623"/>
              <a:ext cx="600" cy="352200"/>
            </a:xfrm>
            <a:prstGeom prst="straightConnector1">
              <a:avLst/>
            </a:prstGeom>
            <a:noFill/>
            <a:ln cap="flat" cmpd="sng" w="25400">
              <a:solidFill>
                <a:schemeClr val="dk1"/>
              </a:solidFill>
              <a:prstDash val="solid"/>
              <a:round/>
              <a:headEnd len="sm" w="sm" type="none"/>
              <a:tailEnd len="sm" w="sm" type="none"/>
            </a:ln>
          </p:spPr>
        </p:cxnSp>
        <p:cxnSp>
          <p:nvCxnSpPr>
            <p:cNvPr id="437" name="Google Shape;437;p17"/>
            <p:cNvCxnSpPr>
              <a:stCxn id="425" idx="6"/>
              <a:endCxn id="423" idx="6"/>
            </p:cNvCxnSpPr>
            <p:nvPr/>
          </p:nvCxnSpPr>
          <p:spPr>
            <a:xfrm flipH="1">
              <a:off x="3621427" y="5205712"/>
              <a:ext cx="358200" cy="600"/>
            </a:xfrm>
            <a:prstGeom prst="straightConnector1">
              <a:avLst/>
            </a:prstGeom>
            <a:noFill/>
            <a:ln cap="flat" cmpd="sng" w="25400">
              <a:solidFill>
                <a:schemeClr val="dk1"/>
              </a:solidFill>
              <a:prstDash val="solid"/>
              <a:round/>
              <a:headEnd len="sm" w="sm" type="none"/>
              <a:tailEnd len="sm" w="sm" type="none"/>
            </a:ln>
          </p:spPr>
        </p:cxnSp>
        <p:cxnSp>
          <p:nvCxnSpPr>
            <p:cNvPr id="438" name="Google Shape;438;p17"/>
            <p:cNvCxnSpPr>
              <a:stCxn id="425" idx="7"/>
              <a:endCxn id="423" idx="7"/>
            </p:cNvCxnSpPr>
            <p:nvPr/>
          </p:nvCxnSpPr>
          <p:spPr>
            <a:xfrm flipH="1">
              <a:off x="3255446" y="4091249"/>
              <a:ext cx="252900" cy="249300"/>
            </a:xfrm>
            <a:prstGeom prst="straightConnector1">
              <a:avLst/>
            </a:prstGeom>
            <a:noFill/>
            <a:ln cap="flat" cmpd="sng" w="25400">
              <a:solidFill>
                <a:schemeClr val="dk1"/>
              </a:solidFill>
              <a:prstDash val="solid"/>
              <a:round/>
              <a:headEnd len="sm" w="sm" type="none"/>
              <a:tailEnd len="sm" w="sm" type="none"/>
            </a:ln>
          </p:spPr>
        </p:cxnSp>
        <p:cxnSp>
          <p:nvCxnSpPr>
            <p:cNvPr id="439" name="Google Shape;439;p17"/>
            <p:cNvCxnSpPr>
              <a:stCxn id="425" idx="5"/>
              <a:endCxn id="423" idx="5"/>
            </p:cNvCxnSpPr>
            <p:nvPr/>
          </p:nvCxnSpPr>
          <p:spPr>
            <a:xfrm rot="10800000">
              <a:off x="3255446" y="6072374"/>
              <a:ext cx="252900" cy="247800"/>
            </a:xfrm>
            <a:prstGeom prst="straightConnector1">
              <a:avLst/>
            </a:prstGeom>
            <a:noFill/>
            <a:ln cap="flat" cmpd="sng" w="25400">
              <a:solidFill>
                <a:schemeClr val="dk1"/>
              </a:solidFill>
              <a:prstDash val="solid"/>
              <a:round/>
              <a:headEnd len="sm" w="sm" type="none"/>
              <a:tailEnd len="sm" w="sm" type="none"/>
            </a:ln>
          </p:spPr>
        </p:cxnSp>
        <p:cxnSp>
          <p:nvCxnSpPr>
            <p:cNvPr id="440" name="Google Shape;440;p17"/>
            <p:cNvCxnSpPr>
              <a:stCxn id="425" idx="4"/>
              <a:endCxn id="423" idx="4"/>
            </p:cNvCxnSpPr>
            <p:nvPr/>
          </p:nvCxnSpPr>
          <p:spPr>
            <a:xfrm flipH="1" rot="10800000">
              <a:off x="2370573" y="6431100"/>
              <a:ext cx="600" cy="350700"/>
            </a:xfrm>
            <a:prstGeom prst="straightConnector1">
              <a:avLst/>
            </a:prstGeom>
            <a:noFill/>
            <a:ln cap="flat" cmpd="sng" w="25400">
              <a:solidFill>
                <a:schemeClr val="dk1"/>
              </a:solidFill>
              <a:prstDash val="solid"/>
              <a:round/>
              <a:headEnd len="sm" w="sm" type="none"/>
              <a:tailEnd len="sm" w="sm" type="none"/>
            </a:ln>
          </p:spPr>
        </p:cxnSp>
        <p:cxnSp>
          <p:nvCxnSpPr>
            <p:cNvPr id="441" name="Google Shape;441;p17"/>
            <p:cNvCxnSpPr>
              <a:stCxn id="423" idx="3"/>
              <a:endCxn id="425" idx="3"/>
            </p:cNvCxnSpPr>
            <p:nvPr/>
          </p:nvCxnSpPr>
          <p:spPr>
            <a:xfrm flipH="1">
              <a:off x="1232870" y="6072499"/>
              <a:ext cx="254400" cy="247800"/>
            </a:xfrm>
            <a:prstGeom prst="straightConnector1">
              <a:avLst/>
            </a:prstGeom>
            <a:noFill/>
            <a:ln cap="flat" cmpd="sng" w="25400">
              <a:solidFill>
                <a:schemeClr val="dk1"/>
              </a:solidFill>
              <a:prstDash val="solid"/>
              <a:round/>
              <a:headEnd len="sm" w="sm" type="none"/>
              <a:tailEnd len="sm" w="sm" type="none"/>
            </a:ln>
          </p:spPr>
        </p:cxnSp>
        <p:cxnSp>
          <p:nvCxnSpPr>
            <p:cNvPr id="442" name="Google Shape;442;p17"/>
            <p:cNvCxnSpPr>
              <a:stCxn id="423" idx="2"/>
              <a:endCxn id="425" idx="2"/>
            </p:cNvCxnSpPr>
            <p:nvPr/>
          </p:nvCxnSpPr>
          <p:spPr>
            <a:xfrm rot="10800000">
              <a:off x="761384" y="5205860"/>
              <a:ext cx="359700" cy="600"/>
            </a:xfrm>
            <a:prstGeom prst="straightConnector1">
              <a:avLst/>
            </a:prstGeom>
            <a:noFill/>
            <a:ln cap="flat" cmpd="sng" w="25400">
              <a:solidFill>
                <a:schemeClr val="dk1"/>
              </a:solidFill>
              <a:prstDash val="solid"/>
              <a:round/>
              <a:headEnd len="sm" w="sm" type="none"/>
              <a:tailEnd len="sm" w="sm" type="none"/>
            </a:ln>
          </p:spPr>
        </p:cxnSp>
        <p:cxnSp>
          <p:nvCxnSpPr>
            <p:cNvPr id="443" name="Google Shape;443;p17"/>
            <p:cNvCxnSpPr>
              <a:stCxn id="425" idx="1"/>
              <a:endCxn id="423" idx="1"/>
            </p:cNvCxnSpPr>
            <p:nvPr/>
          </p:nvCxnSpPr>
          <p:spPr>
            <a:xfrm>
              <a:off x="1232800" y="4091249"/>
              <a:ext cx="254400" cy="249300"/>
            </a:xfrm>
            <a:prstGeom prst="straightConnector1">
              <a:avLst/>
            </a:prstGeom>
            <a:noFill/>
            <a:ln cap="flat" cmpd="sng" w="25400">
              <a:solidFill>
                <a:schemeClr val="dk1"/>
              </a:solidFill>
              <a:prstDash val="solid"/>
              <a:round/>
              <a:headEnd len="sm" w="sm" type="none"/>
              <a:tailEnd len="sm" w="sm" type="none"/>
            </a:ln>
          </p:spPr>
        </p:cxnSp>
        <p:cxnSp>
          <p:nvCxnSpPr>
            <p:cNvPr id="444" name="Google Shape;444;p17"/>
            <p:cNvCxnSpPr/>
            <p:nvPr/>
          </p:nvCxnSpPr>
          <p:spPr>
            <a:xfrm flipH="1">
              <a:off x="2836334" y="3733800"/>
              <a:ext cx="151858" cy="357449"/>
            </a:xfrm>
            <a:prstGeom prst="straightConnector1">
              <a:avLst/>
            </a:prstGeom>
            <a:noFill/>
            <a:ln cap="flat" cmpd="sng" w="25400">
              <a:solidFill>
                <a:schemeClr val="dk1"/>
              </a:solidFill>
              <a:prstDash val="solid"/>
              <a:round/>
              <a:headEnd len="sm" w="sm" type="none"/>
              <a:tailEnd len="sm" w="sm" type="none"/>
            </a:ln>
          </p:spPr>
        </p:cxnSp>
        <p:cxnSp>
          <p:nvCxnSpPr>
            <p:cNvPr id="445" name="Google Shape;445;p17"/>
            <p:cNvCxnSpPr/>
            <p:nvPr/>
          </p:nvCxnSpPr>
          <p:spPr>
            <a:xfrm flipH="1" rot="10800000">
              <a:off x="3508346" y="4600807"/>
              <a:ext cx="335521" cy="140526"/>
            </a:xfrm>
            <a:prstGeom prst="straightConnector1">
              <a:avLst/>
            </a:prstGeom>
            <a:noFill/>
            <a:ln cap="flat" cmpd="sng" w="25400">
              <a:solidFill>
                <a:schemeClr val="dk1"/>
              </a:solidFill>
              <a:prstDash val="solid"/>
              <a:round/>
              <a:headEnd len="sm" w="sm" type="none"/>
              <a:tailEnd len="sm" w="sm" type="none"/>
            </a:ln>
          </p:spPr>
        </p:cxnSp>
        <p:cxnSp>
          <p:nvCxnSpPr>
            <p:cNvPr id="446" name="Google Shape;446;p17"/>
            <p:cNvCxnSpPr/>
            <p:nvPr/>
          </p:nvCxnSpPr>
          <p:spPr>
            <a:xfrm>
              <a:off x="3508346" y="5647267"/>
              <a:ext cx="335521" cy="163347"/>
            </a:xfrm>
            <a:prstGeom prst="straightConnector1">
              <a:avLst/>
            </a:prstGeom>
            <a:noFill/>
            <a:ln cap="flat" cmpd="sng" w="25400">
              <a:solidFill>
                <a:schemeClr val="dk1"/>
              </a:solidFill>
              <a:prstDash val="solid"/>
              <a:round/>
              <a:headEnd len="sm" w="sm" type="none"/>
              <a:tailEnd len="sm" w="sm" type="none"/>
            </a:ln>
          </p:spPr>
        </p:cxnSp>
        <p:cxnSp>
          <p:nvCxnSpPr>
            <p:cNvPr id="447" name="Google Shape;447;p17"/>
            <p:cNvCxnSpPr/>
            <p:nvPr/>
          </p:nvCxnSpPr>
          <p:spPr>
            <a:xfrm>
              <a:off x="2912917" y="6320174"/>
              <a:ext cx="152016" cy="292293"/>
            </a:xfrm>
            <a:prstGeom prst="straightConnector1">
              <a:avLst/>
            </a:prstGeom>
            <a:noFill/>
            <a:ln cap="flat" cmpd="sng" w="25400">
              <a:solidFill>
                <a:schemeClr val="dk1"/>
              </a:solidFill>
              <a:prstDash val="solid"/>
              <a:round/>
              <a:headEnd len="sm" w="sm" type="none"/>
              <a:tailEnd len="sm" w="sm" type="none"/>
            </a:ln>
          </p:spPr>
        </p:cxnSp>
        <p:cxnSp>
          <p:nvCxnSpPr>
            <p:cNvPr id="448" name="Google Shape;448;p17"/>
            <p:cNvCxnSpPr/>
            <p:nvPr/>
          </p:nvCxnSpPr>
          <p:spPr>
            <a:xfrm flipH="1">
              <a:off x="1727555" y="6345575"/>
              <a:ext cx="177444" cy="292293"/>
            </a:xfrm>
            <a:prstGeom prst="straightConnector1">
              <a:avLst/>
            </a:prstGeom>
            <a:noFill/>
            <a:ln cap="flat" cmpd="sng" w="25400">
              <a:solidFill>
                <a:schemeClr val="dk1"/>
              </a:solidFill>
              <a:prstDash val="solid"/>
              <a:round/>
              <a:headEnd len="sm" w="sm" type="none"/>
              <a:tailEnd len="sm" w="sm" type="none"/>
            </a:ln>
          </p:spPr>
        </p:cxnSp>
        <p:cxnSp>
          <p:nvCxnSpPr>
            <p:cNvPr id="449" name="Google Shape;449;p17"/>
            <p:cNvCxnSpPr/>
            <p:nvPr/>
          </p:nvCxnSpPr>
          <p:spPr>
            <a:xfrm flipH="1" rot="10800000">
              <a:off x="872067" y="5707602"/>
              <a:ext cx="360733" cy="103012"/>
            </a:xfrm>
            <a:prstGeom prst="straightConnector1">
              <a:avLst/>
            </a:prstGeom>
            <a:noFill/>
            <a:ln cap="flat" cmpd="sng" w="25400">
              <a:solidFill>
                <a:schemeClr val="dk1"/>
              </a:solidFill>
              <a:prstDash val="solid"/>
              <a:round/>
              <a:headEnd len="sm" w="sm" type="none"/>
              <a:tailEnd len="sm" w="sm" type="none"/>
            </a:ln>
          </p:spPr>
        </p:cxnSp>
        <p:cxnSp>
          <p:nvCxnSpPr>
            <p:cNvPr id="450" name="Google Shape;450;p17"/>
            <p:cNvCxnSpPr/>
            <p:nvPr/>
          </p:nvCxnSpPr>
          <p:spPr>
            <a:xfrm>
              <a:off x="872067" y="4600807"/>
              <a:ext cx="360733" cy="140526"/>
            </a:xfrm>
            <a:prstGeom prst="straightConnector1">
              <a:avLst/>
            </a:prstGeom>
            <a:noFill/>
            <a:ln cap="flat" cmpd="sng" w="25400">
              <a:solidFill>
                <a:schemeClr val="dk1"/>
              </a:solidFill>
              <a:prstDash val="solid"/>
              <a:round/>
              <a:headEnd len="sm" w="sm" type="none"/>
              <a:tailEnd len="sm" w="sm" type="none"/>
            </a:ln>
          </p:spPr>
        </p:cxnSp>
        <p:cxnSp>
          <p:nvCxnSpPr>
            <p:cNvPr id="451" name="Google Shape;451;p17"/>
            <p:cNvCxnSpPr/>
            <p:nvPr/>
          </p:nvCxnSpPr>
          <p:spPr>
            <a:xfrm>
              <a:off x="1727555" y="3733800"/>
              <a:ext cx="177444" cy="294423"/>
            </a:xfrm>
            <a:prstGeom prst="straightConnector1">
              <a:avLst/>
            </a:prstGeom>
            <a:noFill/>
            <a:ln cap="flat" cmpd="sng" w="25400">
              <a:solidFill>
                <a:schemeClr val="dk1"/>
              </a:solidFill>
              <a:prstDash val="solid"/>
              <a:round/>
              <a:headEnd len="sm" w="sm" type="none"/>
              <a:tailEnd len="sm" w="sm" type="non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1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 Computing Disk Capacity</a:t>
            </a:r>
            <a:endParaRPr/>
          </a:p>
        </p:txBody>
      </p:sp>
      <p:sp>
        <p:nvSpPr>
          <p:cNvPr id="457" name="Google Shape;457;p1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Capacity =  (# bytes/sector) x (avg. # sectors/track) x</a:t>
            </a:r>
            <a:endParaRPr sz="2000"/>
          </a:p>
          <a:p>
            <a:pPr indent="-342900" lvl="0" marL="342900" rtl="0" algn="l">
              <a:lnSpc>
                <a:spcPct val="100000"/>
              </a:lnSpc>
              <a:spcBef>
                <a:spcPts val="400"/>
              </a:spcBef>
              <a:spcAft>
                <a:spcPts val="0"/>
              </a:spcAft>
              <a:buSzPts val="1200"/>
              <a:buNone/>
            </a:pPr>
            <a:r>
              <a:rPr lang="en-US" sz="2000"/>
              <a:t>		    (# tracks/surface) x (# surfaces/platter) x</a:t>
            </a:r>
            <a:endParaRPr sz="2000"/>
          </a:p>
          <a:p>
            <a:pPr indent="-342900" lvl="0" marL="342900" rtl="0" algn="l">
              <a:lnSpc>
                <a:spcPct val="100000"/>
              </a:lnSpc>
              <a:spcBef>
                <a:spcPts val="400"/>
              </a:spcBef>
              <a:spcAft>
                <a:spcPts val="0"/>
              </a:spcAft>
              <a:buSzPts val="1200"/>
              <a:buNone/>
            </a:pPr>
            <a:r>
              <a:rPr lang="en-US" sz="2000"/>
              <a:t>  		    (# platters/disk)</a:t>
            </a:r>
            <a:endParaRPr/>
          </a:p>
          <a:p>
            <a:pPr indent="-342900" lvl="0" marL="342900" rtl="0" algn="l">
              <a:lnSpc>
                <a:spcPct val="100000"/>
              </a:lnSpc>
              <a:spcBef>
                <a:spcPts val="400"/>
              </a:spcBef>
              <a:spcAft>
                <a:spcPts val="0"/>
              </a:spcAft>
              <a:buSzPts val="1200"/>
              <a:buNone/>
            </a:pPr>
            <a:r>
              <a:rPr lang="en-US" sz="2000"/>
              <a:t>Example:</a:t>
            </a:r>
            <a:endParaRPr/>
          </a:p>
          <a:p>
            <a:pPr indent="-285750" lvl="1" marL="742950" rtl="0" algn="l">
              <a:lnSpc>
                <a:spcPct val="100000"/>
              </a:lnSpc>
              <a:spcBef>
                <a:spcPts val="360"/>
              </a:spcBef>
              <a:spcAft>
                <a:spcPts val="0"/>
              </a:spcAft>
              <a:buSzPts val="1980"/>
              <a:buChar char="▪"/>
            </a:pPr>
            <a:r>
              <a:rPr lang="en-US" sz="1800"/>
              <a:t>512 bytes/sector</a:t>
            </a:r>
            <a:endParaRPr/>
          </a:p>
          <a:p>
            <a:pPr indent="-285750" lvl="1" marL="742950" rtl="0" algn="l">
              <a:lnSpc>
                <a:spcPct val="100000"/>
              </a:lnSpc>
              <a:spcBef>
                <a:spcPts val="360"/>
              </a:spcBef>
              <a:spcAft>
                <a:spcPts val="0"/>
              </a:spcAft>
              <a:buSzPts val="1980"/>
              <a:buChar char="▪"/>
            </a:pPr>
            <a:r>
              <a:rPr lang="en-US" sz="1800"/>
              <a:t>300 sectors/track (on average)</a:t>
            </a:r>
            <a:endParaRPr/>
          </a:p>
          <a:p>
            <a:pPr indent="-285750" lvl="1" marL="742950" rtl="0" algn="l">
              <a:lnSpc>
                <a:spcPct val="100000"/>
              </a:lnSpc>
              <a:spcBef>
                <a:spcPts val="360"/>
              </a:spcBef>
              <a:spcAft>
                <a:spcPts val="0"/>
              </a:spcAft>
              <a:buSzPts val="1980"/>
              <a:buChar char="▪"/>
            </a:pPr>
            <a:r>
              <a:rPr lang="en-US" sz="1800"/>
              <a:t>20,000 tracks/surface</a:t>
            </a:r>
            <a:endParaRPr/>
          </a:p>
          <a:p>
            <a:pPr indent="-285750" lvl="1" marL="742950" rtl="0" algn="l">
              <a:lnSpc>
                <a:spcPct val="100000"/>
              </a:lnSpc>
              <a:spcBef>
                <a:spcPts val="360"/>
              </a:spcBef>
              <a:spcAft>
                <a:spcPts val="0"/>
              </a:spcAft>
              <a:buSzPts val="1980"/>
              <a:buChar char="▪"/>
            </a:pPr>
            <a:r>
              <a:rPr lang="en-US" sz="1800"/>
              <a:t>2 surfaces/platter</a:t>
            </a:r>
            <a:endParaRPr/>
          </a:p>
          <a:p>
            <a:pPr indent="-285750" lvl="1" marL="742950" rtl="0" algn="l">
              <a:lnSpc>
                <a:spcPct val="100000"/>
              </a:lnSpc>
              <a:spcBef>
                <a:spcPts val="360"/>
              </a:spcBef>
              <a:spcAft>
                <a:spcPts val="0"/>
              </a:spcAft>
              <a:buSzPts val="1980"/>
              <a:buChar char="▪"/>
            </a:pPr>
            <a:r>
              <a:rPr lang="en-US" sz="1800"/>
              <a:t>5 platters/disk</a:t>
            </a:r>
            <a:endParaRPr/>
          </a:p>
          <a:p>
            <a:pPr indent="-160019" lvl="1" marL="742950" rtl="0" algn="l">
              <a:lnSpc>
                <a:spcPct val="100000"/>
              </a:lnSpc>
              <a:spcBef>
                <a:spcPts val="360"/>
              </a:spcBef>
              <a:spcAft>
                <a:spcPts val="0"/>
              </a:spcAft>
              <a:buSzPts val="1980"/>
              <a:buNone/>
            </a:pPr>
            <a:r>
              <a:t/>
            </a:r>
            <a:endParaRPr sz="1800"/>
          </a:p>
          <a:p>
            <a:pPr indent="-342900" lvl="0" marL="342900" rtl="0" algn="l">
              <a:lnSpc>
                <a:spcPct val="100000"/>
              </a:lnSpc>
              <a:spcBef>
                <a:spcPts val="400"/>
              </a:spcBef>
              <a:spcAft>
                <a:spcPts val="0"/>
              </a:spcAft>
              <a:buSzPts val="1200"/>
              <a:buNone/>
            </a:pPr>
            <a:r>
              <a:rPr lang="en-US" sz="2000"/>
              <a:t>Capacity = 512 x 300 x 20000 x 2 x 5</a:t>
            </a:r>
            <a:endParaRPr/>
          </a:p>
          <a:p>
            <a:pPr indent="-342900" lvl="0" marL="342900" rtl="0" algn="l">
              <a:lnSpc>
                <a:spcPct val="100000"/>
              </a:lnSpc>
              <a:spcBef>
                <a:spcPts val="400"/>
              </a:spcBef>
              <a:spcAft>
                <a:spcPts val="0"/>
              </a:spcAft>
              <a:buSzPts val="1200"/>
              <a:buNone/>
            </a:pPr>
            <a:r>
              <a:rPr lang="en-US" sz="2000"/>
              <a:t>		 = 30,720,000,000</a:t>
            </a:r>
            <a:endParaRPr/>
          </a:p>
          <a:p>
            <a:pPr indent="-342900" lvl="0" marL="342900" rtl="0" algn="l">
              <a:lnSpc>
                <a:spcPct val="100000"/>
              </a:lnSpc>
              <a:spcBef>
                <a:spcPts val="400"/>
              </a:spcBef>
              <a:spcAft>
                <a:spcPts val="0"/>
              </a:spcAft>
              <a:buSzPts val="1200"/>
              <a:buNone/>
            </a:pPr>
            <a:r>
              <a:rPr lang="en-US" sz="2000"/>
              <a:t>                = 30.72 GB </a:t>
            </a:r>
            <a:endParaRPr/>
          </a:p>
          <a:p>
            <a:pPr indent="-160019" lvl="1" marL="742950" rtl="0" algn="l">
              <a:lnSpc>
                <a:spcPct val="100000"/>
              </a:lnSpc>
              <a:spcBef>
                <a:spcPts val="360"/>
              </a:spcBef>
              <a:spcAft>
                <a:spcPts val="0"/>
              </a:spcAft>
              <a:buSzPts val="1980"/>
              <a:buNone/>
            </a:pPr>
            <a:r>
              <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1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(Single-Platter View)</a:t>
            </a:r>
            <a:endParaRPr/>
          </a:p>
        </p:txBody>
      </p:sp>
      <p:sp>
        <p:nvSpPr>
          <p:cNvPr id="463" name="Google Shape;463;p19"/>
          <p:cNvSpPr/>
          <p:nvPr/>
        </p:nvSpPr>
        <p:spPr>
          <a:xfrm>
            <a:off x="2962275" y="2722563"/>
            <a:ext cx="1851025" cy="1812925"/>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4" name="Google Shape;464;p19"/>
          <p:cNvSpPr/>
          <p:nvPr/>
        </p:nvSpPr>
        <p:spPr>
          <a:xfrm>
            <a:off x="1992313" y="1773238"/>
            <a:ext cx="3790950" cy="3713162"/>
          </a:xfrm>
          <a:prstGeom prst="ellipse">
            <a:avLst/>
          </a:prstGeom>
          <a:no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5" name="Google Shape;465;p19"/>
          <p:cNvSpPr/>
          <p:nvPr/>
        </p:nvSpPr>
        <p:spPr>
          <a:xfrm>
            <a:off x="2182813" y="1958975"/>
            <a:ext cx="3409950" cy="33401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6" name="Google Shape;466;p19"/>
          <p:cNvSpPr/>
          <p:nvPr/>
        </p:nvSpPr>
        <p:spPr>
          <a:xfrm>
            <a:off x="2373313" y="2144713"/>
            <a:ext cx="3030537" cy="2968625"/>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7" name="Google Shape;467;p19"/>
          <p:cNvSpPr/>
          <p:nvPr/>
        </p:nvSpPr>
        <p:spPr>
          <a:xfrm>
            <a:off x="2563813" y="2332038"/>
            <a:ext cx="2649537" cy="25955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8" name="Google Shape;468;p19"/>
          <p:cNvSpPr/>
          <p:nvPr/>
        </p:nvSpPr>
        <p:spPr>
          <a:xfrm>
            <a:off x="2752725" y="2517775"/>
            <a:ext cx="2270125" cy="2222500"/>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69" name="Google Shape;469;p19"/>
          <p:cNvSpPr/>
          <p:nvPr/>
        </p:nvSpPr>
        <p:spPr>
          <a:xfrm>
            <a:off x="3133725" y="2890838"/>
            <a:ext cx="1508125" cy="1477962"/>
          </a:xfrm>
          <a:prstGeom prst="ellipse">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0" name="Google Shape;470;p19"/>
          <p:cNvSpPr/>
          <p:nvPr/>
        </p:nvSpPr>
        <p:spPr>
          <a:xfrm rot="-1879939">
            <a:off x="1814513" y="2114550"/>
            <a:ext cx="1231900" cy="508000"/>
          </a:xfrm>
          <a:custGeom>
            <a:rect b="b" l="l" r="r" t="t"/>
            <a:pathLst>
              <a:path extrusionOk="0" fill="none" h="21600" w="19775">
                <a:moveTo>
                  <a:pt x="0" y="12910"/>
                </a:moveTo>
                <a:cubicBezTo>
                  <a:pt x="3443" y="5073"/>
                  <a:pt x="11190" y="9"/>
                  <a:pt x="19750" y="0"/>
                </a:cubicBezTo>
              </a:path>
              <a:path extrusionOk="0" h="21600" w="19775">
                <a:moveTo>
                  <a:pt x="0" y="12910"/>
                </a:moveTo>
                <a:cubicBezTo>
                  <a:pt x="3443" y="5073"/>
                  <a:pt x="11190" y="9"/>
                  <a:pt x="19750" y="0"/>
                </a:cubicBezTo>
                <a:lnTo>
                  <a:pt x="19775"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71" name="Google Shape;471;p19"/>
          <p:cNvSpPr/>
          <p:nvPr/>
        </p:nvSpPr>
        <p:spPr>
          <a:xfrm>
            <a:off x="457200" y="1647825"/>
            <a:ext cx="1735138" cy="1066800"/>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disk surface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spins at a fixed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rotational rate</a:t>
            </a:r>
            <a:endParaRPr b="0" i="0" sz="1400" u="none" cap="none" strike="noStrike">
              <a:solidFill>
                <a:srgbClr val="000000"/>
              </a:solidFill>
              <a:latin typeface="Arial"/>
              <a:ea typeface="Arial"/>
              <a:cs typeface="Arial"/>
              <a:sym typeface="Arial"/>
            </a:endParaRPr>
          </a:p>
        </p:txBody>
      </p:sp>
      <p:sp>
        <p:nvSpPr>
          <p:cNvPr id="472" name="Google Shape;47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nvGrpSpPr>
          <p:cNvPr id="473" name="Google Shape;473;p19"/>
          <p:cNvGrpSpPr/>
          <p:nvPr/>
        </p:nvGrpSpPr>
        <p:grpSpPr>
          <a:xfrm>
            <a:off x="4042844" y="1787525"/>
            <a:ext cx="4491556" cy="3629025"/>
            <a:chOff x="2547" y="1126"/>
            <a:chExt cx="2829" cy="2286"/>
          </a:xfrm>
        </p:grpSpPr>
        <p:grpSp>
          <p:nvGrpSpPr>
            <p:cNvPr id="474" name="Google Shape;474;p19"/>
            <p:cNvGrpSpPr/>
            <p:nvPr/>
          </p:nvGrpSpPr>
          <p:grpSpPr>
            <a:xfrm>
              <a:off x="2547" y="2647"/>
              <a:ext cx="2829" cy="765"/>
              <a:chOff x="2547" y="2647"/>
              <a:chExt cx="2829" cy="765"/>
            </a:xfrm>
          </p:grpSpPr>
          <p:sp>
            <p:nvSpPr>
              <p:cNvPr id="475" name="Google Shape;475;p19"/>
              <p:cNvSpPr/>
              <p:nvPr/>
            </p:nvSpPr>
            <p:spPr>
              <a:xfrm>
                <a:off x="3520" y="2894"/>
                <a:ext cx="1856" cy="518"/>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By moving radially, the arm can position the read/write head over any track.</a:t>
                </a:r>
                <a:endParaRPr b="0" i="0" sz="1400" u="none" cap="none" strike="noStrike">
                  <a:solidFill>
                    <a:srgbClr val="000000"/>
                  </a:solidFill>
                  <a:latin typeface="Arial"/>
                  <a:ea typeface="Arial"/>
                  <a:cs typeface="Arial"/>
                  <a:sym typeface="Arial"/>
                </a:endParaRPr>
              </a:p>
            </p:txBody>
          </p:sp>
          <p:sp>
            <p:nvSpPr>
              <p:cNvPr id="476" name="Google Shape;476;p19"/>
              <p:cNvSpPr/>
              <p:nvPr/>
            </p:nvSpPr>
            <p:spPr>
              <a:xfrm flipH="1" rot="-7977838">
                <a:off x="2493" y="2882"/>
                <a:ext cx="713" cy="163"/>
              </a:xfrm>
              <a:custGeom>
                <a:rect b="b" l="l" r="r" t="t"/>
                <a:pathLst>
                  <a:path extrusionOk="0" fill="none" h="21600" w="37393">
                    <a:moveTo>
                      <a:pt x="-1" y="10886"/>
                    </a:moveTo>
                    <a:cubicBezTo>
                      <a:pt x="3845" y="4154"/>
                      <a:pt x="11003" y="-1"/>
                      <a:pt x="18756" y="-1"/>
                    </a:cubicBezTo>
                    <a:cubicBezTo>
                      <a:pt x="26423" y="-1"/>
                      <a:pt x="33516" y="4065"/>
                      <a:pt x="37392" y="10681"/>
                    </a:cubicBezTo>
                  </a:path>
                  <a:path extrusionOk="0" h="21600" w="37393">
                    <a:moveTo>
                      <a:pt x="-1" y="10886"/>
                    </a:moveTo>
                    <a:cubicBezTo>
                      <a:pt x="3845" y="4154"/>
                      <a:pt x="11003" y="-1"/>
                      <a:pt x="18756" y="-1"/>
                    </a:cubicBezTo>
                    <a:cubicBezTo>
                      <a:pt x="26423" y="-1"/>
                      <a:pt x="33516" y="4065"/>
                      <a:pt x="37392" y="10681"/>
                    </a:cubicBezTo>
                    <a:lnTo>
                      <a:pt x="18756" y="21600"/>
                    </a:lnTo>
                    <a:close/>
                  </a:path>
                </a:pathLst>
              </a:custGeom>
              <a:noFill/>
              <a:ln cap="flat" cmpd="sng" w="28575">
                <a:solidFill>
                  <a:srgbClr val="00FFFF"/>
                </a:solidFill>
                <a:prstDash val="dash"/>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77" name="Google Shape;477;p19"/>
            <p:cNvSpPr/>
            <p:nvPr/>
          </p:nvSpPr>
          <p:spPr>
            <a:xfrm>
              <a:off x="3604" y="1126"/>
              <a:ext cx="1594" cy="826"/>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The read/write </a:t>
              </a:r>
              <a:r>
                <a:rPr b="1" i="1" lang="en-US" sz="1600" u="none" cap="none" strike="noStrike">
                  <a:solidFill>
                    <a:schemeClr val="dk1"/>
                  </a:solidFill>
                  <a:latin typeface="Arial Narrow"/>
                  <a:ea typeface="Arial Narrow"/>
                  <a:cs typeface="Arial Narrow"/>
                  <a:sym typeface="Arial Narrow"/>
                </a:rPr>
                <a:t>head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is attached to the end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of the </a:t>
              </a:r>
              <a:r>
                <a:rPr b="1" i="1" lang="en-US" sz="1600" u="none" cap="none" strike="noStrike">
                  <a:solidFill>
                    <a:schemeClr val="dk1"/>
                  </a:solidFill>
                  <a:latin typeface="Arial Narrow"/>
                  <a:ea typeface="Arial Narrow"/>
                  <a:cs typeface="Arial Narrow"/>
                  <a:sym typeface="Arial Narrow"/>
                </a:rPr>
                <a:t>arm</a:t>
              </a:r>
              <a:r>
                <a:rPr b="1" i="0" lang="en-US" sz="1600" u="none" cap="none" strike="noStrike">
                  <a:solidFill>
                    <a:schemeClr val="dk1"/>
                  </a:solidFill>
                  <a:latin typeface="Arial Narrow"/>
                  <a:ea typeface="Arial Narrow"/>
                  <a:cs typeface="Arial Narrow"/>
                  <a:sym typeface="Arial Narrow"/>
                </a:rPr>
                <a:t> and flies over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the disk surface 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 thin cushion of air.</a:t>
              </a:r>
              <a:endParaRPr b="0" i="0" sz="1400" u="none" cap="none" strike="noStrike">
                <a:solidFill>
                  <a:srgbClr val="000000"/>
                </a:solidFill>
                <a:latin typeface="Arial"/>
                <a:ea typeface="Arial"/>
                <a:cs typeface="Arial"/>
                <a:sym typeface="Arial"/>
              </a:endParaRPr>
            </a:p>
          </p:txBody>
        </p:sp>
      </p:grpSp>
      <p:grpSp>
        <p:nvGrpSpPr>
          <p:cNvPr id="478" name="Google Shape;478;p19"/>
          <p:cNvGrpSpPr/>
          <p:nvPr/>
        </p:nvGrpSpPr>
        <p:grpSpPr>
          <a:xfrm>
            <a:off x="4530675" y="3115800"/>
            <a:ext cx="1719364" cy="1686852"/>
            <a:chOff x="2854" y="1963"/>
            <a:chExt cx="1083" cy="1062"/>
          </a:xfrm>
        </p:grpSpPr>
        <p:grpSp>
          <p:nvGrpSpPr>
            <p:cNvPr id="479" name="Google Shape;479;p19"/>
            <p:cNvGrpSpPr/>
            <p:nvPr/>
          </p:nvGrpSpPr>
          <p:grpSpPr>
            <a:xfrm rot="-2659851">
              <a:off x="2701" y="2430"/>
              <a:ext cx="1389" cy="128"/>
              <a:chOff x="2264" y="2992"/>
              <a:chExt cx="1389" cy="128"/>
            </a:xfrm>
          </p:grpSpPr>
          <p:sp>
            <p:nvSpPr>
              <p:cNvPr id="480" name="Google Shape;48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1" name="Google Shape;48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2" name="Google Shape;48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3" name="Google Shape;483;p19"/>
          <p:cNvGrpSpPr/>
          <p:nvPr/>
        </p:nvGrpSpPr>
        <p:grpSpPr>
          <a:xfrm rot="-809166">
            <a:off x="4701450" y="3240220"/>
            <a:ext cx="1719364" cy="1686852"/>
            <a:chOff x="2854" y="1963"/>
            <a:chExt cx="1083" cy="1062"/>
          </a:xfrm>
        </p:grpSpPr>
        <p:grpSp>
          <p:nvGrpSpPr>
            <p:cNvPr id="484" name="Google Shape;484;p19"/>
            <p:cNvGrpSpPr/>
            <p:nvPr/>
          </p:nvGrpSpPr>
          <p:grpSpPr>
            <a:xfrm rot="-2659851">
              <a:off x="2701" y="2430"/>
              <a:ext cx="1389" cy="128"/>
              <a:chOff x="2264" y="2992"/>
              <a:chExt cx="1389" cy="128"/>
            </a:xfrm>
          </p:grpSpPr>
          <p:sp>
            <p:nvSpPr>
              <p:cNvPr id="485" name="Google Shape;485;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86" name="Google Shape;486;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87" name="Google Shape;487;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488" name="Google Shape;488;p19"/>
          <p:cNvGrpSpPr/>
          <p:nvPr/>
        </p:nvGrpSpPr>
        <p:grpSpPr>
          <a:xfrm rot="905387">
            <a:off x="4370166" y="2855396"/>
            <a:ext cx="1719364" cy="1686852"/>
            <a:chOff x="2854" y="1963"/>
            <a:chExt cx="1083" cy="1062"/>
          </a:xfrm>
        </p:grpSpPr>
        <p:grpSp>
          <p:nvGrpSpPr>
            <p:cNvPr id="489" name="Google Shape;489;p19"/>
            <p:cNvGrpSpPr/>
            <p:nvPr/>
          </p:nvGrpSpPr>
          <p:grpSpPr>
            <a:xfrm rot="-2659851">
              <a:off x="2701" y="2430"/>
              <a:ext cx="1389" cy="128"/>
              <a:chOff x="2264" y="2992"/>
              <a:chExt cx="1389" cy="128"/>
            </a:xfrm>
          </p:grpSpPr>
          <p:sp>
            <p:nvSpPr>
              <p:cNvPr id="490" name="Google Shape;490;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491" name="Google Shape;491;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2" name="Google Shape;492;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493" name="Google Shape;493;p19"/>
          <p:cNvSpPr/>
          <p:nvPr/>
        </p:nvSpPr>
        <p:spPr>
          <a:xfrm rot="5400000">
            <a:off x="3302793" y="3098800"/>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4" name="Google Shape;494;p19"/>
          <p:cNvSpPr/>
          <p:nvPr/>
        </p:nvSpPr>
        <p:spPr>
          <a:xfrm rot="10800000">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5" name="Google Shape;495;p19"/>
          <p:cNvSpPr/>
          <p:nvPr/>
        </p:nvSpPr>
        <p:spPr>
          <a:xfrm rot="-5400000">
            <a:off x="3302793" y="3098801"/>
            <a:ext cx="1128712"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0" i="0" sz="1400" u="none" cap="none" strike="noStrike">
              <a:solidFill>
                <a:srgbClr val="000000"/>
              </a:solidFill>
              <a:latin typeface="Arial"/>
              <a:ea typeface="Arial"/>
              <a:cs typeface="Arial"/>
              <a:sym typeface="Arial"/>
            </a:endParaRPr>
          </a:p>
        </p:txBody>
      </p:sp>
      <p:sp>
        <p:nvSpPr>
          <p:cNvPr id="496" name="Google Shape;496;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grpSp>
        <p:nvGrpSpPr>
          <p:cNvPr id="497" name="Google Shape;497;p19"/>
          <p:cNvGrpSpPr/>
          <p:nvPr/>
        </p:nvGrpSpPr>
        <p:grpSpPr>
          <a:xfrm rot="905387">
            <a:off x="4360641" y="2855396"/>
            <a:ext cx="1719364" cy="1686852"/>
            <a:chOff x="2854" y="1963"/>
            <a:chExt cx="1083" cy="1062"/>
          </a:xfrm>
        </p:grpSpPr>
        <p:grpSp>
          <p:nvGrpSpPr>
            <p:cNvPr id="498" name="Google Shape;498;p19"/>
            <p:cNvGrpSpPr/>
            <p:nvPr/>
          </p:nvGrpSpPr>
          <p:grpSpPr>
            <a:xfrm rot="-2659851">
              <a:off x="2701" y="2430"/>
              <a:ext cx="1389" cy="128"/>
              <a:chOff x="2264" y="2992"/>
              <a:chExt cx="1389" cy="128"/>
            </a:xfrm>
          </p:grpSpPr>
          <p:sp>
            <p:nvSpPr>
              <p:cNvPr id="499" name="Google Shape;49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0" name="Google Shape;50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1" name="Google Shape;50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2" name="Google Shape;502;p19"/>
          <p:cNvGrpSpPr/>
          <p:nvPr/>
        </p:nvGrpSpPr>
        <p:grpSpPr>
          <a:xfrm rot="905387">
            <a:off x="4360641" y="2855396"/>
            <a:ext cx="1719364" cy="1686852"/>
            <a:chOff x="2854" y="1963"/>
            <a:chExt cx="1083" cy="1062"/>
          </a:xfrm>
        </p:grpSpPr>
        <p:grpSp>
          <p:nvGrpSpPr>
            <p:cNvPr id="503" name="Google Shape;503;p19"/>
            <p:cNvGrpSpPr/>
            <p:nvPr/>
          </p:nvGrpSpPr>
          <p:grpSpPr>
            <a:xfrm rot="-2659851">
              <a:off x="2701" y="2430"/>
              <a:ext cx="1389" cy="128"/>
              <a:chOff x="2264" y="2992"/>
              <a:chExt cx="1389" cy="128"/>
            </a:xfrm>
          </p:grpSpPr>
          <p:sp>
            <p:nvSpPr>
              <p:cNvPr id="504" name="Google Shape;50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05" name="Google Shape;50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06" name="Google Shape;50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07" name="Google Shape;507;p19"/>
          <p:cNvGrpSpPr/>
          <p:nvPr/>
        </p:nvGrpSpPr>
        <p:grpSpPr>
          <a:xfrm rot="-809166">
            <a:off x="4703037" y="3238633"/>
            <a:ext cx="1719365" cy="1686852"/>
            <a:chOff x="2854" y="1963"/>
            <a:chExt cx="1083" cy="1062"/>
          </a:xfrm>
        </p:grpSpPr>
        <p:grpSp>
          <p:nvGrpSpPr>
            <p:cNvPr id="508" name="Google Shape;508;p19"/>
            <p:cNvGrpSpPr/>
            <p:nvPr/>
          </p:nvGrpSpPr>
          <p:grpSpPr>
            <a:xfrm rot="-2659851">
              <a:off x="2701" y="2430"/>
              <a:ext cx="1389" cy="128"/>
              <a:chOff x="2264" y="2992"/>
              <a:chExt cx="1389" cy="128"/>
            </a:xfrm>
          </p:grpSpPr>
          <p:sp>
            <p:nvSpPr>
              <p:cNvPr id="509" name="Google Shape;50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0" name="Google Shape;51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1" name="Google Shape;51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2" name="Google Shape;512;p19"/>
          <p:cNvGrpSpPr/>
          <p:nvPr/>
        </p:nvGrpSpPr>
        <p:grpSpPr>
          <a:xfrm rot="-809166">
            <a:off x="4701450" y="3238633"/>
            <a:ext cx="1719364" cy="1686852"/>
            <a:chOff x="2854" y="1963"/>
            <a:chExt cx="1083" cy="1062"/>
          </a:xfrm>
        </p:grpSpPr>
        <p:grpSp>
          <p:nvGrpSpPr>
            <p:cNvPr id="513" name="Google Shape;513;p19"/>
            <p:cNvGrpSpPr/>
            <p:nvPr/>
          </p:nvGrpSpPr>
          <p:grpSpPr>
            <a:xfrm rot="-2659851">
              <a:off x="2701" y="2430"/>
              <a:ext cx="1389" cy="128"/>
              <a:chOff x="2264" y="2992"/>
              <a:chExt cx="1389" cy="128"/>
            </a:xfrm>
          </p:grpSpPr>
          <p:sp>
            <p:nvSpPr>
              <p:cNvPr id="514" name="Google Shape;514;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15" name="Google Shape;515;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16" name="Google Shape;516;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517" name="Google Shape;517;p19"/>
          <p:cNvGrpSpPr/>
          <p:nvPr/>
        </p:nvGrpSpPr>
        <p:grpSpPr>
          <a:xfrm rot="-809166">
            <a:off x="4701450" y="3238633"/>
            <a:ext cx="1719364" cy="1686852"/>
            <a:chOff x="2854" y="1963"/>
            <a:chExt cx="1083" cy="1062"/>
          </a:xfrm>
        </p:grpSpPr>
        <p:grpSp>
          <p:nvGrpSpPr>
            <p:cNvPr id="518" name="Google Shape;518;p19"/>
            <p:cNvGrpSpPr/>
            <p:nvPr/>
          </p:nvGrpSpPr>
          <p:grpSpPr>
            <a:xfrm rot="-2659851">
              <a:off x="2701" y="2430"/>
              <a:ext cx="1389" cy="128"/>
              <a:chOff x="2264" y="2992"/>
              <a:chExt cx="1389" cy="128"/>
            </a:xfrm>
          </p:grpSpPr>
          <p:sp>
            <p:nvSpPr>
              <p:cNvPr id="519" name="Google Shape;519;p19"/>
              <p:cNvSpPr/>
              <p:nvPr/>
            </p:nvSpPr>
            <p:spPr>
              <a:xfrm>
                <a:off x="2264" y="2992"/>
                <a:ext cx="128" cy="128"/>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20" name="Google Shape;520;p19"/>
              <p:cNvSpPr/>
              <p:nvPr/>
            </p:nvSpPr>
            <p:spPr>
              <a:xfrm>
                <a:off x="2371" y="3022"/>
                <a:ext cx="1282" cy="63"/>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1" name="Google Shape;521;p19"/>
            <p:cNvSpPr/>
            <p:nvPr/>
          </p:nvSpPr>
          <p:spPr>
            <a:xfrm>
              <a:off x="3859" y="2022"/>
              <a:ext cx="23" cy="23"/>
            </a:xfrm>
            <a:prstGeom prst="ellipse">
              <a:avLst/>
            </a:prstGeom>
            <a:solidFill>
              <a:schemeClr val="dk1"/>
            </a:solidFill>
            <a:ln cap="flat" cmpd="sng" w="254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22" name="Google Shape;522;p19"/>
          <p:cNvSpPr/>
          <p:nvPr/>
        </p:nvSpPr>
        <p:spPr>
          <a:xfrm>
            <a:off x="3302793" y="3098800"/>
            <a:ext cx="1128713" cy="1104900"/>
          </a:xfrm>
          <a:prstGeom prst="ellipse">
            <a:avLst/>
          </a:prstGeom>
          <a:solidFill>
            <a:srgbClr val="00FFFF"/>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82" name="Google Shape;82;p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t>Storage technologies and trends</a:t>
            </a:r>
            <a:endParaRPr/>
          </a:p>
          <a:p>
            <a:pPr indent="-342900" lvl="0" marL="342900" rtl="0" algn="l">
              <a:lnSpc>
                <a:spcPct val="80000"/>
              </a:lnSpc>
              <a:spcBef>
                <a:spcPts val="480"/>
              </a:spcBef>
              <a:spcAft>
                <a:spcPts val="0"/>
              </a:spcAft>
              <a:buSzPts val="1440"/>
              <a:buChar char="⬛"/>
            </a:pPr>
            <a:r>
              <a:rPr lang="en-US">
                <a:solidFill>
                  <a:srgbClr val="B2B2B2"/>
                </a:solidFill>
              </a:rPr>
              <a:t>Locality of reference</a:t>
            </a:r>
            <a:endParaRPr/>
          </a:p>
          <a:p>
            <a:pPr indent="-342900" lvl="0" marL="342900" rtl="0" algn="l">
              <a:lnSpc>
                <a:spcPct val="80000"/>
              </a:lnSpc>
              <a:spcBef>
                <a:spcPts val="480"/>
              </a:spcBef>
              <a:spcAft>
                <a:spcPts val="0"/>
              </a:spcAft>
              <a:buSzPts val="1440"/>
              <a:buChar char="⬛"/>
            </a:pPr>
            <a:r>
              <a:rPr lang="en-US">
                <a:solidFill>
                  <a:srgbClr val="B2B2B2"/>
                </a:solidFill>
              </a:rPr>
              <a:t>Caching in the memory hierarchy</a:t>
            </a:r>
            <a:endParaRPr/>
          </a:p>
        </p:txBody>
      </p:sp>
      <p:sp>
        <p:nvSpPr>
          <p:cNvPr id="83" name="Google Shape;83;p2"/>
          <p:cNvSpPr txBox="1"/>
          <p:nvPr/>
        </p:nvSpPr>
        <p:spPr>
          <a:xfrm>
            <a:off x="2851727" y="5657273"/>
            <a:ext cx="1846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2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Operation (Multi-Platter View)</a:t>
            </a:r>
            <a:endParaRPr/>
          </a:p>
        </p:txBody>
      </p:sp>
      <p:cxnSp>
        <p:nvCxnSpPr>
          <p:cNvPr id="528" name="Google Shape;528;p20"/>
          <p:cNvCxnSpPr/>
          <p:nvPr/>
        </p:nvCxnSpPr>
        <p:spPr>
          <a:xfrm rot="10800000">
            <a:off x="5218113" y="2720975"/>
            <a:ext cx="457200" cy="0"/>
          </a:xfrm>
          <a:prstGeom prst="straightConnector1">
            <a:avLst/>
          </a:prstGeom>
          <a:noFill/>
          <a:ln cap="flat" cmpd="sng" w="38100">
            <a:solidFill>
              <a:schemeClr val="dk1"/>
            </a:solidFill>
            <a:prstDash val="solid"/>
            <a:round/>
            <a:headEnd len="sm" w="sm" type="none"/>
            <a:tailEnd len="sm" w="sm" type="none"/>
          </a:ln>
        </p:spPr>
      </p:cxnSp>
      <p:sp>
        <p:nvSpPr>
          <p:cNvPr id="529" name="Google Shape;529;p20"/>
          <p:cNvSpPr/>
          <p:nvPr/>
        </p:nvSpPr>
        <p:spPr>
          <a:xfrm>
            <a:off x="5078413" y="26828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0" name="Google Shape;530;p20"/>
          <p:cNvCxnSpPr/>
          <p:nvPr/>
        </p:nvCxnSpPr>
        <p:spPr>
          <a:xfrm rot="10800000">
            <a:off x="5221288" y="3279775"/>
            <a:ext cx="457200" cy="0"/>
          </a:xfrm>
          <a:prstGeom prst="straightConnector1">
            <a:avLst/>
          </a:prstGeom>
          <a:noFill/>
          <a:ln cap="flat" cmpd="sng" w="38100">
            <a:solidFill>
              <a:schemeClr val="dk1"/>
            </a:solidFill>
            <a:prstDash val="solid"/>
            <a:round/>
            <a:headEnd len="sm" w="sm" type="none"/>
            <a:tailEnd len="sm" w="sm" type="none"/>
          </a:ln>
        </p:spPr>
      </p:cxnSp>
      <p:sp>
        <p:nvSpPr>
          <p:cNvPr id="531" name="Google Shape;531;p20"/>
          <p:cNvSpPr/>
          <p:nvPr/>
        </p:nvSpPr>
        <p:spPr>
          <a:xfrm>
            <a:off x="5081588" y="3241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2" name="Google Shape;532;p20"/>
          <p:cNvCxnSpPr/>
          <p:nvPr/>
        </p:nvCxnSpPr>
        <p:spPr>
          <a:xfrm rot="10800000">
            <a:off x="5218113" y="3889375"/>
            <a:ext cx="457200" cy="0"/>
          </a:xfrm>
          <a:prstGeom prst="straightConnector1">
            <a:avLst/>
          </a:prstGeom>
          <a:noFill/>
          <a:ln cap="flat" cmpd="sng" w="38100">
            <a:solidFill>
              <a:schemeClr val="dk1"/>
            </a:solidFill>
            <a:prstDash val="solid"/>
            <a:round/>
            <a:headEnd len="sm" w="sm" type="none"/>
            <a:tailEnd len="sm" w="sm" type="none"/>
          </a:ln>
        </p:spPr>
      </p:cxnSp>
      <p:sp>
        <p:nvSpPr>
          <p:cNvPr id="533" name="Google Shape;533;p20"/>
          <p:cNvSpPr/>
          <p:nvPr/>
        </p:nvSpPr>
        <p:spPr>
          <a:xfrm>
            <a:off x="5078413" y="38512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4" name="Google Shape;534;p20"/>
          <p:cNvSpPr/>
          <p:nvPr/>
        </p:nvSpPr>
        <p:spPr>
          <a:xfrm>
            <a:off x="4103688" y="3736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35" name="Google Shape;535;p20"/>
          <p:cNvSpPr/>
          <p:nvPr/>
        </p:nvSpPr>
        <p:spPr>
          <a:xfrm>
            <a:off x="3074988" y="35464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6" name="Google Shape;536;p20"/>
          <p:cNvCxnSpPr/>
          <p:nvPr/>
        </p:nvCxnSpPr>
        <p:spPr>
          <a:xfrm>
            <a:off x="5675313" y="2479675"/>
            <a:ext cx="3175" cy="1409700"/>
          </a:xfrm>
          <a:prstGeom prst="straightConnector1">
            <a:avLst/>
          </a:prstGeom>
          <a:noFill/>
          <a:ln cap="flat" cmpd="sng" w="38100">
            <a:solidFill>
              <a:schemeClr val="dk1"/>
            </a:solidFill>
            <a:prstDash val="solid"/>
            <a:round/>
            <a:headEnd len="sm" w="sm" type="none"/>
            <a:tailEnd len="sm" w="sm" type="none"/>
          </a:ln>
        </p:spPr>
      </p:cxnSp>
      <p:cxnSp>
        <p:nvCxnSpPr>
          <p:cNvPr id="537" name="Google Shape;537;p20"/>
          <p:cNvCxnSpPr/>
          <p:nvPr/>
        </p:nvCxnSpPr>
        <p:spPr>
          <a:xfrm rot="10800000">
            <a:off x="5218113" y="3660775"/>
            <a:ext cx="457200" cy="0"/>
          </a:xfrm>
          <a:prstGeom prst="straightConnector1">
            <a:avLst/>
          </a:prstGeom>
          <a:noFill/>
          <a:ln cap="flat" cmpd="sng" w="38100">
            <a:solidFill>
              <a:schemeClr val="dk1"/>
            </a:solidFill>
            <a:prstDash val="solid"/>
            <a:round/>
            <a:headEnd len="sm" w="sm" type="none"/>
            <a:tailEnd len="sm" w="sm" type="none"/>
          </a:ln>
        </p:spPr>
      </p:cxnSp>
      <p:sp>
        <p:nvSpPr>
          <p:cNvPr id="538" name="Google Shape;538;p20"/>
          <p:cNvSpPr/>
          <p:nvPr/>
        </p:nvSpPr>
        <p:spPr>
          <a:xfrm>
            <a:off x="5078413" y="36226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39" name="Google Shape;539;p20"/>
          <p:cNvCxnSpPr/>
          <p:nvPr/>
        </p:nvCxnSpPr>
        <p:spPr>
          <a:xfrm>
            <a:off x="5678488" y="3165475"/>
            <a:ext cx="639762" cy="0"/>
          </a:xfrm>
          <a:prstGeom prst="straightConnector1">
            <a:avLst/>
          </a:prstGeom>
          <a:noFill/>
          <a:ln cap="flat" cmpd="sng" w="38100">
            <a:solidFill>
              <a:schemeClr val="dk1"/>
            </a:solidFill>
            <a:prstDash val="solid"/>
            <a:round/>
            <a:headEnd len="sm" w="sm" type="none"/>
            <a:tailEnd len="sm" w="sm" type="none"/>
          </a:ln>
        </p:spPr>
      </p:cxnSp>
      <p:sp>
        <p:nvSpPr>
          <p:cNvPr id="540" name="Google Shape;540;p20"/>
          <p:cNvSpPr/>
          <p:nvPr/>
        </p:nvSpPr>
        <p:spPr>
          <a:xfrm>
            <a:off x="4103688" y="31654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1" name="Google Shape;541;p20"/>
          <p:cNvSpPr/>
          <p:nvPr/>
        </p:nvSpPr>
        <p:spPr>
          <a:xfrm>
            <a:off x="3100388" y="29368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2" name="Google Shape;542;p20"/>
          <p:cNvSpPr/>
          <p:nvPr/>
        </p:nvSpPr>
        <p:spPr>
          <a:xfrm>
            <a:off x="4103688" y="25939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3" name="Google Shape;543;p20"/>
          <p:cNvSpPr/>
          <p:nvPr/>
        </p:nvSpPr>
        <p:spPr>
          <a:xfrm>
            <a:off x="3062288" y="2390775"/>
            <a:ext cx="2387600" cy="431800"/>
          </a:xfrm>
          <a:prstGeom prst="ellipse">
            <a:avLst/>
          </a:prstGeom>
          <a:solidFill>
            <a:schemeClr val="lt1"/>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4" name="Google Shape;544;p20"/>
          <p:cNvSpPr/>
          <p:nvPr/>
        </p:nvSpPr>
        <p:spPr>
          <a:xfrm>
            <a:off x="4103688" y="1997075"/>
            <a:ext cx="381000" cy="635000"/>
          </a:xfrm>
          <a:prstGeom prst="can">
            <a:avLst>
              <a:gd fmla="val 14244" name="adj"/>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5" name="Google Shape;545;p20"/>
          <p:cNvCxnSpPr/>
          <p:nvPr/>
        </p:nvCxnSpPr>
        <p:spPr>
          <a:xfrm rot="10800000">
            <a:off x="5218113" y="2479675"/>
            <a:ext cx="457200" cy="0"/>
          </a:xfrm>
          <a:prstGeom prst="straightConnector1">
            <a:avLst/>
          </a:prstGeom>
          <a:noFill/>
          <a:ln cap="flat" cmpd="sng" w="38100">
            <a:solidFill>
              <a:schemeClr val="dk1"/>
            </a:solidFill>
            <a:prstDash val="solid"/>
            <a:round/>
            <a:headEnd len="sm" w="sm" type="none"/>
            <a:tailEnd len="sm" w="sm" type="none"/>
          </a:ln>
        </p:spPr>
      </p:cxnSp>
      <p:sp>
        <p:nvSpPr>
          <p:cNvPr id="546" name="Google Shape;546;p20"/>
          <p:cNvSpPr/>
          <p:nvPr/>
        </p:nvSpPr>
        <p:spPr>
          <a:xfrm>
            <a:off x="5065713" y="24415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47" name="Google Shape;547;p20"/>
          <p:cNvCxnSpPr/>
          <p:nvPr/>
        </p:nvCxnSpPr>
        <p:spPr>
          <a:xfrm rot="10800000">
            <a:off x="5218113" y="3038475"/>
            <a:ext cx="457200" cy="0"/>
          </a:xfrm>
          <a:prstGeom prst="straightConnector1">
            <a:avLst/>
          </a:prstGeom>
          <a:noFill/>
          <a:ln cap="flat" cmpd="sng" w="38100">
            <a:solidFill>
              <a:schemeClr val="dk1"/>
            </a:solidFill>
            <a:prstDash val="solid"/>
            <a:round/>
            <a:headEnd len="sm" w="sm" type="none"/>
            <a:tailEnd len="sm" w="sm" type="none"/>
          </a:ln>
        </p:spPr>
      </p:cxnSp>
      <p:sp>
        <p:nvSpPr>
          <p:cNvPr id="548" name="Google Shape;548;p20"/>
          <p:cNvSpPr/>
          <p:nvPr/>
        </p:nvSpPr>
        <p:spPr>
          <a:xfrm>
            <a:off x="5078413" y="3000375"/>
            <a:ext cx="304800" cy="76200"/>
          </a:xfrm>
          <a:prstGeom prst="ellipse">
            <a:avLst/>
          </a:prstGeom>
          <a:solidFill>
            <a:srgbClr val="00FFFF"/>
          </a:solidFill>
          <a:ln cap="flat" cmpd="sng" w="12700">
            <a:solidFill>
              <a:schemeClr val="dk1"/>
            </a:solidFill>
            <a:prstDash val="solid"/>
            <a:round/>
            <a:headEnd len="sm" w="sm" type="none"/>
            <a:tailEnd len="sm" w="sm" type="none"/>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49" name="Google Shape;549;p20"/>
          <p:cNvSpPr txBox="1"/>
          <p:nvPr/>
        </p:nvSpPr>
        <p:spPr>
          <a:xfrm>
            <a:off x="5772150" y="2827923"/>
            <a:ext cx="521096"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Arm</a:t>
            </a:r>
            <a:endParaRPr b="1" i="0" sz="1600" u="none" cap="none" strike="noStrike">
              <a:solidFill>
                <a:schemeClr val="dk1"/>
              </a:solidFill>
              <a:latin typeface="Arial Narrow"/>
              <a:ea typeface="Arial Narrow"/>
              <a:cs typeface="Arial Narrow"/>
              <a:sym typeface="Arial Narrow"/>
            </a:endParaRPr>
          </a:p>
        </p:txBody>
      </p:sp>
      <p:sp>
        <p:nvSpPr>
          <p:cNvPr id="550" name="Google Shape;550;p20"/>
          <p:cNvSpPr txBox="1"/>
          <p:nvPr/>
        </p:nvSpPr>
        <p:spPr>
          <a:xfrm>
            <a:off x="4581525" y="1322815"/>
            <a:ext cx="2200276" cy="830997"/>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Read/write heads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move in unison</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from cylinder to cylinder</a:t>
            </a:r>
            <a:endParaRPr b="0" i="0" sz="1400" u="none" cap="none" strike="noStrike">
              <a:solidFill>
                <a:srgbClr val="000000"/>
              </a:solidFill>
              <a:latin typeface="Arial"/>
              <a:ea typeface="Arial"/>
              <a:cs typeface="Arial"/>
              <a:sym typeface="Arial"/>
            </a:endParaRPr>
          </a:p>
        </p:txBody>
      </p:sp>
      <p:cxnSp>
        <p:nvCxnSpPr>
          <p:cNvPr id="551" name="Google Shape;551;p20"/>
          <p:cNvCxnSpPr/>
          <p:nvPr/>
        </p:nvCxnSpPr>
        <p:spPr>
          <a:xfrm flipH="1">
            <a:off x="5360988" y="2165350"/>
            <a:ext cx="317500" cy="225425"/>
          </a:xfrm>
          <a:prstGeom prst="straightConnector1">
            <a:avLst/>
          </a:prstGeom>
          <a:noFill/>
          <a:ln cap="flat" cmpd="sng" w="12700">
            <a:solidFill>
              <a:schemeClr val="dk1"/>
            </a:solidFill>
            <a:prstDash val="solid"/>
            <a:round/>
            <a:headEnd len="sm" w="sm" type="none"/>
            <a:tailEnd len="med" w="med" type="triangle"/>
          </a:ln>
        </p:spPr>
      </p:cxnSp>
      <p:sp>
        <p:nvSpPr>
          <p:cNvPr id="552" name="Google Shape;552;p20"/>
          <p:cNvSpPr txBox="1"/>
          <p:nvPr/>
        </p:nvSpPr>
        <p:spPr>
          <a:xfrm>
            <a:off x="4463136" y="4034423"/>
            <a:ext cx="79240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Spindle</a:t>
            </a:r>
            <a:endParaRPr b="1" i="0" sz="1600" u="none" cap="none" strike="noStrike">
              <a:solidFill>
                <a:schemeClr val="dk1"/>
              </a:solidFill>
              <a:latin typeface="Arial Narrow"/>
              <a:ea typeface="Arial Narrow"/>
              <a:cs typeface="Arial Narrow"/>
              <a:sym typeface="Arial Narrow"/>
            </a:endParaRPr>
          </a:p>
        </p:txBody>
      </p:sp>
      <p:cxnSp>
        <p:nvCxnSpPr>
          <p:cNvPr id="553" name="Google Shape;553;p20"/>
          <p:cNvCxnSpPr/>
          <p:nvPr/>
        </p:nvCxnSpPr>
        <p:spPr>
          <a:xfrm flipH="1">
            <a:off x="5284788" y="2165350"/>
            <a:ext cx="390525" cy="8445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1"/>
          <p:cNvSpPr/>
          <p:nvPr/>
        </p:nvSpPr>
        <p:spPr>
          <a:xfrm>
            <a:off x="738188" y="2090738"/>
            <a:ext cx="1716087" cy="171450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559" name="Google Shape;559;p21"/>
          <p:cNvGrpSpPr/>
          <p:nvPr/>
        </p:nvGrpSpPr>
        <p:grpSpPr>
          <a:xfrm>
            <a:off x="1591382" y="2063751"/>
            <a:ext cx="6941430" cy="1749425"/>
            <a:chOff x="1003" y="1300"/>
            <a:chExt cx="4373" cy="1102"/>
          </a:xfrm>
        </p:grpSpPr>
        <p:grpSp>
          <p:nvGrpSpPr>
            <p:cNvPr id="560" name="Google Shape;560;p21"/>
            <p:cNvGrpSpPr/>
            <p:nvPr/>
          </p:nvGrpSpPr>
          <p:grpSpPr>
            <a:xfrm>
              <a:off x="1003" y="1300"/>
              <a:ext cx="13" cy="1102"/>
              <a:chOff x="1004" y="1300"/>
              <a:chExt cx="13" cy="1102"/>
            </a:xfrm>
          </p:grpSpPr>
          <p:cxnSp>
            <p:nvCxnSpPr>
              <p:cNvPr id="561" name="Google Shape;561;p21"/>
              <p:cNvCxnSpPr/>
              <p:nvPr/>
            </p:nvCxnSpPr>
            <p:spPr>
              <a:xfrm>
                <a:off x="1006" y="1317"/>
                <a:ext cx="0" cy="1080"/>
              </a:xfrm>
              <a:prstGeom prst="straightConnector1">
                <a:avLst/>
              </a:prstGeom>
              <a:noFill/>
              <a:ln cap="flat" cmpd="sng" w="9525">
                <a:solidFill>
                  <a:schemeClr val="dk1"/>
                </a:solidFill>
                <a:prstDash val="solid"/>
                <a:round/>
                <a:headEnd len="sm" w="sm" type="none"/>
                <a:tailEnd len="sm" w="sm" type="none"/>
              </a:ln>
            </p:spPr>
          </p:cxnSp>
          <p:cxnSp>
            <p:nvCxnSpPr>
              <p:cNvPr id="562" name="Google Shape;562;p21"/>
              <p:cNvCxnSpPr/>
              <p:nvPr/>
            </p:nvCxnSpPr>
            <p:spPr>
              <a:xfrm>
                <a:off x="1008" y="1319"/>
                <a:ext cx="0" cy="1081"/>
              </a:xfrm>
              <a:prstGeom prst="straightConnector1">
                <a:avLst/>
              </a:prstGeom>
              <a:noFill/>
              <a:ln cap="flat" cmpd="sng" w="9525">
                <a:solidFill>
                  <a:schemeClr val="dk1"/>
                </a:solidFill>
                <a:prstDash val="solid"/>
                <a:round/>
                <a:headEnd len="sm" w="sm" type="none"/>
                <a:tailEnd len="sm" w="sm" type="none"/>
              </a:ln>
            </p:spPr>
          </p:cxnSp>
          <p:cxnSp>
            <p:nvCxnSpPr>
              <p:cNvPr id="563" name="Google Shape;563;p21"/>
              <p:cNvCxnSpPr/>
              <p:nvPr/>
            </p:nvCxnSpPr>
            <p:spPr>
              <a:xfrm>
                <a:off x="1004" y="1321"/>
                <a:ext cx="0" cy="1081"/>
              </a:xfrm>
              <a:prstGeom prst="straightConnector1">
                <a:avLst/>
              </a:prstGeom>
              <a:noFill/>
              <a:ln cap="flat" cmpd="sng" w="9525">
                <a:solidFill>
                  <a:schemeClr val="dk1"/>
                </a:solidFill>
                <a:prstDash val="solid"/>
                <a:round/>
                <a:headEnd len="sm" w="sm" type="none"/>
                <a:tailEnd len="sm" w="sm" type="none"/>
              </a:ln>
            </p:spPr>
          </p:cxnSp>
          <p:cxnSp>
            <p:nvCxnSpPr>
              <p:cNvPr id="564" name="Google Shape;564;p21"/>
              <p:cNvCxnSpPr/>
              <p:nvPr/>
            </p:nvCxnSpPr>
            <p:spPr>
              <a:xfrm>
                <a:off x="1004" y="1307"/>
                <a:ext cx="0" cy="1081"/>
              </a:xfrm>
              <a:prstGeom prst="straightConnector1">
                <a:avLst/>
              </a:prstGeom>
              <a:noFill/>
              <a:ln cap="flat" cmpd="sng" w="9525">
                <a:solidFill>
                  <a:schemeClr val="dk1"/>
                </a:solidFill>
                <a:prstDash val="solid"/>
                <a:round/>
                <a:headEnd len="sm" w="sm" type="none"/>
                <a:tailEnd len="sm" w="sm" type="none"/>
              </a:ln>
            </p:spPr>
          </p:cxnSp>
          <p:cxnSp>
            <p:nvCxnSpPr>
              <p:cNvPr id="565" name="Google Shape;565;p21"/>
              <p:cNvCxnSpPr/>
              <p:nvPr/>
            </p:nvCxnSpPr>
            <p:spPr>
              <a:xfrm rot="10800000">
                <a:off x="1011" y="1300"/>
                <a:ext cx="0" cy="1081"/>
              </a:xfrm>
              <a:prstGeom prst="straightConnector1">
                <a:avLst/>
              </a:prstGeom>
              <a:noFill/>
              <a:ln cap="flat" cmpd="sng" w="9525">
                <a:solidFill>
                  <a:schemeClr val="dk1"/>
                </a:solidFill>
                <a:prstDash val="solid"/>
                <a:round/>
                <a:headEnd len="sm" w="sm" type="none"/>
                <a:tailEnd len="sm" w="sm" type="none"/>
              </a:ln>
            </p:spPr>
          </p:cxnSp>
          <p:cxnSp>
            <p:nvCxnSpPr>
              <p:cNvPr id="566" name="Google Shape;566;p21"/>
              <p:cNvCxnSpPr/>
              <p:nvPr/>
            </p:nvCxnSpPr>
            <p:spPr>
              <a:xfrm rot="10800000">
                <a:off x="1017" y="1322"/>
                <a:ext cx="0" cy="1080"/>
              </a:xfrm>
              <a:prstGeom prst="straightConnector1">
                <a:avLst/>
              </a:prstGeom>
              <a:noFill/>
              <a:ln cap="flat" cmpd="sng" w="9525">
                <a:solidFill>
                  <a:schemeClr val="dk1"/>
                </a:solidFill>
                <a:prstDash val="solid"/>
                <a:round/>
                <a:headEnd len="sm" w="sm" type="none"/>
                <a:tailEnd len="sm" w="sm" type="none"/>
              </a:ln>
            </p:spPr>
          </p:cxnSp>
        </p:grpSp>
        <p:sp>
          <p:nvSpPr>
            <p:cNvPr id="567" name="Google Shape;567;p21"/>
            <p:cNvSpPr/>
            <p:nvPr/>
          </p:nvSpPr>
          <p:spPr>
            <a:xfrm>
              <a:off x="1776" y="1488"/>
              <a:ext cx="3600"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Tracks divided into sectors</a:t>
              </a:r>
              <a:endParaRPr b="0" i="0" sz="1400" u="none" cap="none" strike="noStrike">
                <a:solidFill>
                  <a:srgbClr val="000000"/>
                </a:solidFill>
                <a:latin typeface="Arial"/>
                <a:ea typeface="Arial"/>
                <a:cs typeface="Arial"/>
                <a:sym typeface="Arial"/>
              </a:endParaRPr>
            </a:p>
          </p:txBody>
        </p:sp>
      </p:grpSp>
      <p:sp>
        <p:nvSpPr>
          <p:cNvPr id="568" name="Google Shape;568;p21"/>
          <p:cNvSpPr txBox="1"/>
          <p:nvPr>
            <p:ph type="title"/>
          </p:nvPr>
        </p:nvSpPr>
        <p:spPr>
          <a:xfrm>
            <a:off x="357018" y="381000"/>
            <a:ext cx="84821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Structure - top view of single platter</a:t>
            </a:r>
            <a:endParaRPr/>
          </a:p>
        </p:txBody>
      </p:sp>
      <p:grpSp>
        <p:nvGrpSpPr>
          <p:cNvPr id="569" name="Google Shape;569;p21"/>
          <p:cNvGrpSpPr/>
          <p:nvPr/>
        </p:nvGrpSpPr>
        <p:grpSpPr>
          <a:xfrm>
            <a:off x="928688" y="1524000"/>
            <a:ext cx="7300912" cy="2117725"/>
            <a:chOff x="585" y="960"/>
            <a:chExt cx="4599" cy="1334"/>
          </a:xfrm>
        </p:grpSpPr>
        <p:grpSp>
          <p:nvGrpSpPr>
            <p:cNvPr id="570" name="Google Shape;570;p21"/>
            <p:cNvGrpSpPr/>
            <p:nvPr/>
          </p:nvGrpSpPr>
          <p:grpSpPr>
            <a:xfrm>
              <a:off x="585" y="1430"/>
              <a:ext cx="865" cy="864"/>
              <a:chOff x="585" y="1430"/>
              <a:chExt cx="865" cy="864"/>
            </a:xfrm>
          </p:grpSpPr>
          <p:sp>
            <p:nvSpPr>
              <p:cNvPr id="571" name="Google Shape;571;p21"/>
              <p:cNvSpPr/>
              <p:nvPr/>
            </p:nvSpPr>
            <p:spPr>
              <a:xfrm>
                <a:off x="900" y="1765"/>
                <a:ext cx="216" cy="21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2" name="Google Shape;572;p21"/>
              <p:cNvSpPr/>
              <p:nvPr/>
            </p:nvSpPr>
            <p:spPr>
              <a:xfrm>
                <a:off x="585" y="1430"/>
                <a:ext cx="865" cy="864"/>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3" name="Google Shape;573;p21"/>
              <p:cNvSpPr/>
              <p:nvPr/>
            </p:nvSpPr>
            <p:spPr>
              <a:xfrm>
                <a:off x="693" y="1538"/>
                <a:ext cx="649" cy="648"/>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74" name="Google Shape;574;p21"/>
              <p:cNvSpPr/>
              <p:nvPr/>
            </p:nvSpPr>
            <p:spPr>
              <a:xfrm>
                <a:off x="792" y="1657"/>
                <a:ext cx="432" cy="432"/>
              </a:xfrm>
              <a:prstGeom prst="ellipse">
                <a:avLst/>
              </a:pr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75" name="Google Shape;575;p21"/>
            <p:cNvSpPr/>
            <p:nvPr/>
          </p:nvSpPr>
          <p:spPr>
            <a:xfrm>
              <a:off x="1776" y="960"/>
              <a:ext cx="3408" cy="528"/>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Surface organized into tracks</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2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581" name="Google Shape;581;p22"/>
          <p:cNvGrpSpPr/>
          <p:nvPr/>
        </p:nvGrpSpPr>
        <p:grpSpPr>
          <a:xfrm>
            <a:off x="738589" y="2065723"/>
            <a:ext cx="1716472" cy="1747452"/>
            <a:chOff x="528" y="1131"/>
            <a:chExt cx="1440" cy="1467"/>
          </a:xfrm>
        </p:grpSpPr>
        <p:sp>
          <p:nvSpPr>
            <p:cNvPr id="582" name="Google Shape;582;p22"/>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3" name="Google Shape;583;p22"/>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4" name="Google Shape;584;p22"/>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85" name="Google Shape;585;p22"/>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586" name="Google Shape;586;p22"/>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587" name="Google Shape;587;p22"/>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588" name="Google Shape;588;p22"/>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589" name="Google Shape;589;p22"/>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590" name="Google Shape;590;p22"/>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591" name="Google Shape;591;p22"/>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592" name="Google Shape;592;p22"/>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593" name="Google Shape;593;p22"/>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594" name="Google Shape;594;p22"/>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Head in position above a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2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a:t>
            </a:r>
            <a:endParaRPr/>
          </a:p>
        </p:txBody>
      </p:sp>
      <p:grpSp>
        <p:nvGrpSpPr>
          <p:cNvPr id="600" name="Google Shape;600;p23"/>
          <p:cNvGrpSpPr/>
          <p:nvPr/>
        </p:nvGrpSpPr>
        <p:grpSpPr>
          <a:xfrm>
            <a:off x="738589" y="2065723"/>
            <a:ext cx="1716472" cy="1747452"/>
            <a:chOff x="528" y="1131"/>
            <a:chExt cx="1440" cy="1467"/>
          </a:xfrm>
        </p:grpSpPr>
        <p:sp>
          <p:nvSpPr>
            <p:cNvPr id="601" name="Google Shape;601;p23"/>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2" name="Google Shape;602;p23"/>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3" name="Google Shape;603;p23"/>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04" name="Google Shape;604;p23"/>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05" name="Google Shape;605;p23"/>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06" name="Google Shape;606;p23"/>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07" name="Google Shape;607;p23"/>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08" name="Google Shape;608;p23"/>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09" name="Google Shape;609;p23"/>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10" name="Google Shape;610;p23"/>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11" name="Google Shape;611;p23"/>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12" name="Google Shape;612;p23"/>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3" name="Google Shape;613;p23"/>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14" name="Google Shape;614;p23"/>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Rotation is counter-clockwise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2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grpSp>
        <p:nvGrpSpPr>
          <p:cNvPr id="620" name="Google Shape;620;p24"/>
          <p:cNvGrpSpPr/>
          <p:nvPr/>
        </p:nvGrpSpPr>
        <p:grpSpPr>
          <a:xfrm>
            <a:off x="738589" y="1962150"/>
            <a:ext cx="1716472" cy="1849438"/>
            <a:chOff x="465" y="1236"/>
            <a:chExt cx="1081" cy="1165"/>
          </a:xfrm>
        </p:grpSpPr>
        <p:grpSp>
          <p:nvGrpSpPr>
            <p:cNvPr id="621" name="Google Shape;621;p24"/>
            <p:cNvGrpSpPr/>
            <p:nvPr/>
          </p:nvGrpSpPr>
          <p:grpSpPr>
            <a:xfrm>
              <a:off x="465" y="1301"/>
              <a:ext cx="1081" cy="1100"/>
              <a:chOff x="465" y="1301"/>
              <a:chExt cx="1081" cy="1100"/>
            </a:xfrm>
          </p:grpSpPr>
          <p:grpSp>
            <p:nvGrpSpPr>
              <p:cNvPr id="622" name="Google Shape;622;p24"/>
              <p:cNvGrpSpPr/>
              <p:nvPr/>
            </p:nvGrpSpPr>
            <p:grpSpPr>
              <a:xfrm>
                <a:off x="465" y="1301"/>
                <a:ext cx="1081" cy="1100"/>
                <a:chOff x="528" y="1131"/>
                <a:chExt cx="1440" cy="1467"/>
              </a:xfrm>
            </p:grpSpPr>
            <p:sp>
              <p:nvSpPr>
                <p:cNvPr id="623" name="Google Shape;623;p24"/>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4" name="Google Shape;624;p24"/>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5" name="Google Shape;625;p24"/>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26" name="Google Shape;626;p24"/>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27" name="Google Shape;627;p24"/>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28" name="Google Shape;628;p24"/>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29" name="Google Shape;629;p24"/>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30" name="Google Shape;630;p24"/>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31" name="Google Shape;631;p24"/>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32" name="Google Shape;632;p24"/>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33" name="Google Shape;633;p24"/>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4" name="Google Shape;634;p24"/>
              <p:cNvSpPr/>
              <p:nvPr/>
            </p:nvSpPr>
            <p:spPr>
              <a:xfrm rot="1766421">
                <a:off x="982" y="1526"/>
                <a:ext cx="161" cy="153"/>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5" name="Google Shape;635;p24"/>
            <p:cNvSpPr/>
            <p:nvPr/>
          </p:nvSpPr>
          <p:spPr>
            <a:xfrm>
              <a:off x="920" y="1236"/>
              <a:ext cx="183" cy="350"/>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36" name="Google Shape;636;p24"/>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37" name="Google Shape;637;p24"/>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About to read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p2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43" name="Google Shape;643;p25"/>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44" name="Google Shape;644;p25"/>
          <p:cNvGrpSpPr/>
          <p:nvPr/>
        </p:nvGrpSpPr>
        <p:grpSpPr>
          <a:xfrm>
            <a:off x="738589" y="2065723"/>
            <a:ext cx="1716472" cy="1747452"/>
            <a:chOff x="528" y="1131"/>
            <a:chExt cx="1440" cy="1467"/>
          </a:xfrm>
        </p:grpSpPr>
        <p:sp>
          <p:nvSpPr>
            <p:cNvPr id="645" name="Google Shape;645;p25"/>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6" name="Google Shape;646;p25"/>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7" name="Google Shape;647;p25"/>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48" name="Google Shape;648;p25"/>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49" name="Google Shape;649;p25"/>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50" name="Google Shape;650;p25"/>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51" name="Google Shape;651;p25"/>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52" name="Google Shape;652;p25"/>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53" name="Google Shape;653;p25"/>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54" name="Google Shape;654;p25"/>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55" name="Google Shape;655;p25"/>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56" name="Google Shape;656;p25"/>
          <p:cNvSpPr/>
          <p:nvPr/>
        </p:nvSpPr>
        <p:spPr>
          <a:xfrm>
            <a:off x="1358900" y="2438400"/>
            <a:ext cx="242888" cy="230188"/>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7" name="Google Shape;657;p25"/>
          <p:cNvSpPr/>
          <p:nvPr/>
        </p:nvSpPr>
        <p:spPr>
          <a:xfrm>
            <a:off x="1460500" y="1962150"/>
            <a:ext cx="290513" cy="555625"/>
          </a:xfrm>
          <a:prstGeom prst="downArrow">
            <a:avLst>
              <a:gd fmla="val 50000" name="adj1"/>
              <a:gd fmla="val 47814"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8" name="Google Shape;658;p25"/>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59" name="Google Shape;659;p25"/>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After reading blue sector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665" name="Google Shape;665;p26"/>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grpSp>
        <p:nvGrpSpPr>
          <p:cNvPr id="666" name="Google Shape;666;p26"/>
          <p:cNvGrpSpPr/>
          <p:nvPr/>
        </p:nvGrpSpPr>
        <p:grpSpPr>
          <a:xfrm>
            <a:off x="738589" y="1962150"/>
            <a:ext cx="1716472" cy="1944320"/>
            <a:chOff x="446" y="1113"/>
            <a:chExt cx="1156" cy="1311"/>
          </a:xfrm>
        </p:grpSpPr>
        <p:grpSp>
          <p:nvGrpSpPr>
            <p:cNvPr id="667" name="Google Shape;667;p26"/>
            <p:cNvGrpSpPr/>
            <p:nvPr/>
          </p:nvGrpSpPr>
          <p:grpSpPr>
            <a:xfrm>
              <a:off x="446" y="1183"/>
              <a:ext cx="1156" cy="1241"/>
              <a:chOff x="446" y="1183"/>
              <a:chExt cx="1156" cy="1241"/>
            </a:xfrm>
          </p:grpSpPr>
          <p:grpSp>
            <p:nvGrpSpPr>
              <p:cNvPr id="668" name="Google Shape;668;p26"/>
              <p:cNvGrpSpPr/>
              <p:nvPr/>
            </p:nvGrpSpPr>
            <p:grpSpPr>
              <a:xfrm>
                <a:off x="446" y="1183"/>
                <a:ext cx="1156" cy="1178"/>
                <a:chOff x="528" y="1131"/>
                <a:chExt cx="1440" cy="1467"/>
              </a:xfrm>
            </p:grpSpPr>
            <p:sp>
              <p:nvSpPr>
                <p:cNvPr id="669" name="Google Shape;669;p26"/>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0" name="Google Shape;670;p26"/>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1" name="Google Shape;671;p26"/>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72" name="Google Shape;672;p26"/>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73" name="Google Shape;673;p26"/>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674" name="Google Shape;674;p26"/>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675" name="Google Shape;675;p26"/>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676" name="Google Shape;676;p26"/>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677" name="Google Shape;677;p26"/>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678" name="Google Shape;678;p26"/>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679" name="Google Shape;679;p26"/>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0" name="Google Shape;680;p26"/>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1" name="Google Shape;681;p26"/>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2" name="Google Shape;682;p26"/>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683" name="Google Shape;683;p26"/>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84" name="Google Shape;684;p26"/>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Red request scheduled next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Seek</a:t>
            </a:r>
            <a:endParaRPr/>
          </a:p>
        </p:txBody>
      </p:sp>
      <p:sp>
        <p:nvSpPr>
          <p:cNvPr id="690" name="Google Shape;690;p27"/>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691" name="Google Shape;691;p27"/>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grpSp>
        <p:nvGrpSpPr>
          <p:cNvPr id="692" name="Google Shape;692;p27"/>
          <p:cNvGrpSpPr/>
          <p:nvPr/>
        </p:nvGrpSpPr>
        <p:grpSpPr>
          <a:xfrm>
            <a:off x="738589" y="1962150"/>
            <a:ext cx="1716472" cy="1944320"/>
            <a:chOff x="446" y="1113"/>
            <a:chExt cx="1156" cy="1311"/>
          </a:xfrm>
        </p:grpSpPr>
        <p:grpSp>
          <p:nvGrpSpPr>
            <p:cNvPr id="693" name="Google Shape;693;p27"/>
            <p:cNvGrpSpPr/>
            <p:nvPr/>
          </p:nvGrpSpPr>
          <p:grpSpPr>
            <a:xfrm>
              <a:off x="446" y="1183"/>
              <a:ext cx="1156" cy="1241"/>
              <a:chOff x="446" y="1183"/>
              <a:chExt cx="1156" cy="1241"/>
            </a:xfrm>
          </p:grpSpPr>
          <p:grpSp>
            <p:nvGrpSpPr>
              <p:cNvPr id="694" name="Google Shape;694;p27"/>
              <p:cNvGrpSpPr/>
              <p:nvPr/>
            </p:nvGrpSpPr>
            <p:grpSpPr>
              <a:xfrm>
                <a:off x="446" y="1183"/>
                <a:ext cx="1156" cy="1178"/>
                <a:chOff x="528" y="1131"/>
                <a:chExt cx="1440" cy="1467"/>
              </a:xfrm>
            </p:grpSpPr>
            <p:sp>
              <p:nvSpPr>
                <p:cNvPr id="695" name="Google Shape;695;p27"/>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6" name="Google Shape;696;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7" name="Google Shape;697;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698" name="Google Shape;698;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699" name="Google Shape;699;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00" name="Google Shape;700;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01" name="Google Shape;701;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02" name="Google Shape;702;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03" name="Google Shape;703;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04" name="Google Shape;704;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05" name="Google Shape;705;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6" name="Google Shape;706;p27"/>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07" name="Google Shape;707;p27"/>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08" name="Google Shape;708;p27"/>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09" name="Google Shape;709;p27"/>
          <p:cNvGrpSpPr/>
          <p:nvPr/>
        </p:nvGrpSpPr>
        <p:grpSpPr>
          <a:xfrm>
            <a:off x="2788051" y="1600200"/>
            <a:ext cx="1716472" cy="2217739"/>
            <a:chOff x="1718" y="864"/>
            <a:chExt cx="1156" cy="1494"/>
          </a:xfrm>
        </p:grpSpPr>
        <p:grpSp>
          <p:nvGrpSpPr>
            <p:cNvPr id="710" name="Google Shape;710;p27"/>
            <p:cNvGrpSpPr/>
            <p:nvPr/>
          </p:nvGrpSpPr>
          <p:grpSpPr>
            <a:xfrm>
              <a:off x="1718" y="1180"/>
              <a:ext cx="1156" cy="1178"/>
              <a:chOff x="1718" y="1180"/>
              <a:chExt cx="1156" cy="1178"/>
            </a:xfrm>
          </p:grpSpPr>
          <p:grpSp>
            <p:nvGrpSpPr>
              <p:cNvPr id="711" name="Google Shape;711;p27"/>
              <p:cNvGrpSpPr/>
              <p:nvPr/>
            </p:nvGrpSpPr>
            <p:grpSpPr>
              <a:xfrm>
                <a:off x="1718" y="1180"/>
                <a:ext cx="1156" cy="1178"/>
                <a:chOff x="528" y="1131"/>
                <a:chExt cx="1440" cy="1467"/>
              </a:xfrm>
            </p:grpSpPr>
            <p:sp>
              <p:nvSpPr>
                <p:cNvPr id="712" name="Google Shape;712;p27"/>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3" name="Google Shape;713;p27"/>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4" name="Google Shape;714;p27"/>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15" name="Google Shape;715;p27"/>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16" name="Google Shape;716;p27"/>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17" name="Google Shape;717;p27"/>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18" name="Google Shape;718;p27"/>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19" name="Google Shape;719;p27"/>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20" name="Google Shape;720;p27"/>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21" name="Google Shape;721;p27"/>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22" name="Google Shape;722;p27"/>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3" name="Google Shape;723;p27"/>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4" name="Google Shape;724;p27"/>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5" name="Google Shape;725;p27"/>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26" name="Google Shape;726;p27"/>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27" name="Google Shape;727;p27"/>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Seek to red’s track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sp>
        <p:nvSpPr>
          <p:cNvPr id="732" name="Google Shape;732;p2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Rotational Latency</a:t>
            </a:r>
            <a:endParaRPr/>
          </a:p>
        </p:txBody>
      </p:sp>
      <p:sp>
        <p:nvSpPr>
          <p:cNvPr id="733" name="Google Shape;733;p28"/>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34" name="Google Shape;734;p28"/>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35" name="Google Shape;735;p28"/>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grpSp>
        <p:nvGrpSpPr>
          <p:cNvPr id="736" name="Google Shape;736;p28"/>
          <p:cNvGrpSpPr/>
          <p:nvPr/>
        </p:nvGrpSpPr>
        <p:grpSpPr>
          <a:xfrm>
            <a:off x="738589" y="1962150"/>
            <a:ext cx="1716472" cy="1944320"/>
            <a:chOff x="446" y="1113"/>
            <a:chExt cx="1156" cy="1311"/>
          </a:xfrm>
        </p:grpSpPr>
        <p:grpSp>
          <p:nvGrpSpPr>
            <p:cNvPr id="737" name="Google Shape;737;p28"/>
            <p:cNvGrpSpPr/>
            <p:nvPr/>
          </p:nvGrpSpPr>
          <p:grpSpPr>
            <a:xfrm>
              <a:off x="446" y="1183"/>
              <a:ext cx="1156" cy="1241"/>
              <a:chOff x="446" y="1183"/>
              <a:chExt cx="1156" cy="1241"/>
            </a:xfrm>
          </p:grpSpPr>
          <p:grpSp>
            <p:nvGrpSpPr>
              <p:cNvPr id="738" name="Google Shape;738;p28"/>
              <p:cNvGrpSpPr/>
              <p:nvPr/>
            </p:nvGrpSpPr>
            <p:grpSpPr>
              <a:xfrm>
                <a:off x="446" y="1183"/>
                <a:ext cx="1156" cy="1178"/>
                <a:chOff x="528" y="1131"/>
                <a:chExt cx="1440" cy="1467"/>
              </a:xfrm>
            </p:grpSpPr>
            <p:sp>
              <p:nvSpPr>
                <p:cNvPr id="739" name="Google Shape;739;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0" name="Google Shape;740;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1" name="Google Shape;741;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42" name="Google Shape;742;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43" name="Google Shape;743;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44" name="Google Shape;744;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45" name="Google Shape;745;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46" name="Google Shape;746;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47" name="Google Shape;747;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48" name="Google Shape;748;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49" name="Google Shape;749;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0" name="Google Shape;750;p28"/>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1" name="Google Shape;751;p28"/>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52" name="Google Shape;752;p28"/>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53" name="Google Shape;753;p28"/>
          <p:cNvGrpSpPr/>
          <p:nvPr/>
        </p:nvGrpSpPr>
        <p:grpSpPr>
          <a:xfrm>
            <a:off x="2788051" y="1600200"/>
            <a:ext cx="1716472" cy="2217739"/>
            <a:chOff x="1718" y="864"/>
            <a:chExt cx="1156" cy="1494"/>
          </a:xfrm>
        </p:grpSpPr>
        <p:grpSp>
          <p:nvGrpSpPr>
            <p:cNvPr id="754" name="Google Shape;754;p28"/>
            <p:cNvGrpSpPr/>
            <p:nvPr/>
          </p:nvGrpSpPr>
          <p:grpSpPr>
            <a:xfrm>
              <a:off x="1718" y="1180"/>
              <a:ext cx="1156" cy="1178"/>
              <a:chOff x="1718" y="1180"/>
              <a:chExt cx="1156" cy="1178"/>
            </a:xfrm>
          </p:grpSpPr>
          <p:grpSp>
            <p:nvGrpSpPr>
              <p:cNvPr id="755" name="Google Shape;755;p28"/>
              <p:cNvGrpSpPr/>
              <p:nvPr/>
            </p:nvGrpSpPr>
            <p:grpSpPr>
              <a:xfrm>
                <a:off x="1718" y="1180"/>
                <a:ext cx="1156" cy="1178"/>
                <a:chOff x="528" y="1131"/>
                <a:chExt cx="1440" cy="1467"/>
              </a:xfrm>
            </p:grpSpPr>
            <p:sp>
              <p:nvSpPr>
                <p:cNvPr id="756" name="Google Shape;756;p28"/>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7" name="Google Shape;757;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8" name="Google Shape;758;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59" name="Google Shape;759;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60" name="Google Shape;760;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61" name="Google Shape;761;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62" name="Google Shape;762;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63" name="Google Shape;763;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64" name="Google Shape;764;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65" name="Google Shape;765;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66" name="Google Shape;766;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7" name="Google Shape;767;p28"/>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68" name="Google Shape;768;p28"/>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69" name="Google Shape;769;p28"/>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770" name="Google Shape;770;p28"/>
          <p:cNvGrpSpPr/>
          <p:nvPr/>
        </p:nvGrpSpPr>
        <p:grpSpPr>
          <a:xfrm>
            <a:off x="4833938" y="1625600"/>
            <a:ext cx="1720048" cy="2192338"/>
            <a:chOff x="3003" y="864"/>
            <a:chExt cx="1158" cy="1476"/>
          </a:xfrm>
        </p:grpSpPr>
        <p:grpSp>
          <p:nvGrpSpPr>
            <p:cNvPr id="771" name="Google Shape;771;p28"/>
            <p:cNvGrpSpPr/>
            <p:nvPr/>
          </p:nvGrpSpPr>
          <p:grpSpPr>
            <a:xfrm>
              <a:off x="3003" y="1162"/>
              <a:ext cx="1158" cy="1178"/>
              <a:chOff x="3003" y="1162"/>
              <a:chExt cx="1158" cy="1178"/>
            </a:xfrm>
          </p:grpSpPr>
          <p:grpSp>
            <p:nvGrpSpPr>
              <p:cNvPr id="772" name="Google Shape;772;p28"/>
              <p:cNvGrpSpPr/>
              <p:nvPr/>
            </p:nvGrpSpPr>
            <p:grpSpPr>
              <a:xfrm>
                <a:off x="3005" y="1162"/>
                <a:ext cx="1156" cy="1178"/>
                <a:chOff x="528" y="1131"/>
                <a:chExt cx="1440" cy="1467"/>
              </a:xfrm>
            </p:grpSpPr>
            <p:sp>
              <p:nvSpPr>
                <p:cNvPr id="773" name="Google Shape;773;p28"/>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4" name="Google Shape;774;p28"/>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5" name="Google Shape;775;p28"/>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76" name="Google Shape;776;p28"/>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777" name="Google Shape;777;p28"/>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778" name="Google Shape;778;p28"/>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779" name="Google Shape;779;p28"/>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780" name="Google Shape;780;p28"/>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781" name="Google Shape;781;p28"/>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782" name="Google Shape;782;p28"/>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783" name="Google Shape;783;p28"/>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4" name="Google Shape;784;p28"/>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5" name="Google Shape;785;p28"/>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6" name="Google Shape;786;p28"/>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7" name="Google Shape;787;p28"/>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788" name="Google Shape;788;p28"/>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789" name="Google Shape;789;p28"/>
          <p:cNvSpPr/>
          <p:nvPr/>
        </p:nvSpPr>
        <p:spPr>
          <a:xfrm>
            <a:off x="1981200" y="4495800"/>
            <a:ext cx="64008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Wait for red sector to rotate around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3" name="Shape 793"/>
        <p:cNvGrpSpPr/>
        <p:nvPr/>
      </p:nvGrpSpPr>
      <p:grpSpPr>
        <a:xfrm>
          <a:off x="0" y="0"/>
          <a:ext cx="0" cy="0"/>
          <a:chOff x="0" y="0"/>
          <a:chExt cx="0" cy="0"/>
        </a:xfrm>
      </p:grpSpPr>
      <p:sp>
        <p:nvSpPr>
          <p:cNvPr id="794" name="Google Shape;794;p2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Read</a:t>
            </a:r>
            <a:endParaRPr/>
          </a:p>
        </p:txBody>
      </p:sp>
      <p:sp>
        <p:nvSpPr>
          <p:cNvPr id="795" name="Google Shape;795;p29"/>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796" name="Google Shape;796;p29"/>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797" name="Google Shape;797;p29"/>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798" name="Google Shape;798;p29"/>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799" name="Google Shape;799;p29"/>
          <p:cNvGrpSpPr/>
          <p:nvPr/>
        </p:nvGrpSpPr>
        <p:grpSpPr>
          <a:xfrm>
            <a:off x="738589" y="1962150"/>
            <a:ext cx="1716472" cy="1944320"/>
            <a:chOff x="446" y="1113"/>
            <a:chExt cx="1156" cy="1311"/>
          </a:xfrm>
        </p:grpSpPr>
        <p:grpSp>
          <p:nvGrpSpPr>
            <p:cNvPr id="800" name="Google Shape;800;p29"/>
            <p:cNvGrpSpPr/>
            <p:nvPr/>
          </p:nvGrpSpPr>
          <p:grpSpPr>
            <a:xfrm>
              <a:off x="446" y="1183"/>
              <a:ext cx="1156" cy="1241"/>
              <a:chOff x="446" y="1183"/>
              <a:chExt cx="1156" cy="1241"/>
            </a:xfrm>
          </p:grpSpPr>
          <p:grpSp>
            <p:nvGrpSpPr>
              <p:cNvPr id="801" name="Google Shape;801;p29"/>
              <p:cNvGrpSpPr/>
              <p:nvPr/>
            </p:nvGrpSpPr>
            <p:grpSpPr>
              <a:xfrm>
                <a:off x="446" y="1183"/>
                <a:ext cx="1156" cy="1178"/>
                <a:chOff x="528" y="1131"/>
                <a:chExt cx="1440" cy="1467"/>
              </a:xfrm>
            </p:grpSpPr>
            <p:sp>
              <p:nvSpPr>
                <p:cNvPr id="802" name="Google Shape;802;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3" name="Google Shape;803;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4" name="Google Shape;804;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05" name="Google Shape;805;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06" name="Google Shape;806;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07" name="Google Shape;807;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08" name="Google Shape;808;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09" name="Google Shape;809;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10" name="Google Shape;810;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11" name="Google Shape;811;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12" name="Google Shape;812;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3" name="Google Shape;813;p29"/>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14" name="Google Shape;814;p29"/>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15" name="Google Shape;815;p29"/>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16" name="Google Shape;816;p29"/>
          <p:cNvGrpSpPr/>
          <p:nvPr/>
        </p:nvGrpSpPr>
        <p:grpSpPr>
          <a:xfrm>
            <a:off x="2788051" y="1600200"/>
            <a:ext cx="1716472" cy="2217739"/>
            <a:chOff x="1718" y="864"/>
            <a:chExt cx="1156" cy="1494"/>
          </a:xfrm>
        </p:grpSpPr>
        <p:grpSp>
          <p:nvGrpSpPr>
            <p:cNvPr id="817" name="Google Shape;817;p29"/>
            <p:cNvGrpSpPr/>
            <p:nvPr/>
          </p:nvGrpSpPr>
          <p:grpSpPr>
            <a:xfrm>
              <a:off x="1718" y="1180"/>
              <a:ext cx="1156" cy="1178"/>
              <a:chOff x="1718" y="1180"/>
              <a:chExt cx="1156" cy="1178"/>
            </a:xfrm>
          </p:grpSpPr>
          <p:grpSp>
            <p:nvGrpSpPr>
              <p:cNvPr id="818" name="Google Shape;818;p29"/>
              <p:cNvGrpSpPr/>
              <p:nvPr/>
            </p:nvGrpSpPr>
            <p:grpSpPr>
              <a:xfrm>
                <a:off x="1718" y="1180"/>
                <a:ext cx="1156" cy="1178"/>
                <a:chOff x="528" y="1131"/>
                <a:chExt cx="1440" cy="1467"/>
              </a:xfrm>
            </p:grpSpPr>
            <p:sp>
              <p:nvSpPr>
                <p:cNvPr id="819" name="Google Shape;819;p29"/>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0" name="Google Shape;820;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1" name="Google Shape;821;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22" name="Google Shape;822;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23" name="Google Shape;823;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24" name="Google Shape;824;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25" name="Google Shape;825;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26" name="Google Shape;826;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27" name="Google Shape;827;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28" name="Google Shape;828;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29" name="Google Shape;829;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0" name="Google Shape;830;p29"/>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1" name="Google Shape;831;p29"/>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32" name="Google Shape;832;p29"/>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33" name="Google Shape;833;p29"/>
          <p:cNvGrpSpPr/>
          <p:nvPr/>
        </p:nvGrpSpPr>
        <p:grpSpPr>
          <a:xfrm>
            <a:off x="4833938" y="1625600"/>
            <a:ext cx="1720048" cy="2192338"/>
            <a:chOff x="3003" y="864"/>
            <a:chExt cx="1158" cy="1476"/>
          </a:xfrm>
        </p:grpSpPr>
        <p:grpSp>
          <p:nvGrpSpPr>
            <p:cNvPr id="834" name="Google Shape;834;p29"/>
            <p:cNvGrpSpPr/>
            <p:nvPr/>
          </p:nvGrpSpPr>
          <p:grpSpPr>
            <a:xfrm>
              <a:off x="3003" y="1162"/>
              <a:ext cx="1158" cy="1178"/>
              <a:chOff x="3003" y="1162"/>
              <a:chExt cx="1158" cy="1178"/>
            </a:xfrm>
          </p:grpSpPr>
          <p:grpSp>
            <p:nvGrpSpPr>
              <p:cNvPr id="835" name="Google Shape;835;p29"/>
              <p:cNvGrpSpPr/>
              <p:nvPr/>
            </p:nvGrpSpPr>
            <p:grpSpPr>
              <a:xfrm>
                <a:off x="3005" y="1162"/>
                <a:ext cx="1156" cy="1178"/>
                <a:chOff x="528" y="1131"/>
                <a:chExt cx="1440" cy="1467"/>
              </a:xfrm>
            </p:grpSpPr>
            <p:sp>
              <p:nvSpPr>
                <p:cNvPr id="836" name="Google Shape;836;p29"/>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7" name="Google Shape;837;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8" name="Google Shape;838;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39" name="Google Shape;839;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40" name="Google Shape;840;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41" name="Google Shape;841;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42" name="Google Shape;842;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43" name="Google Shape;843;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44" name="Google Shape;844;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45" name="Google Shape;845;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46" name="Google Shape;846;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47" name="Google Shape;847;p29"/>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8" name="Google Shape;848;p29"/>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49" name="Google Shape;849;p29"/>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50" name="Google Shape;850;p29"/>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51" name="Google Shape;851;p29"/>
          <p:cNvGrpSpPr/>
          <p:nvPr/>
        </p:nvGrpSpPr>
        <p:grpSpPr>
          <a:xfrm>
            <a:off x="6886976" y="1649413"/>
            <a:ext cx="1716472" cy="2168525"/>
            <a:chOff x="4301" y="858"/>
            <a:chExt cx="1156" cy="1461"/>
          </a:xfrm>
        </p:grpSpPr>
        <p:grpSp>
          <p:nvGrpSpPr>
            <p:cNvPr id="852" name="Google Shape;852;p29"/>
            <p:cNvGrpSpPr/>
            <p:nvPr/>
          </p:nvGrpSpPr>
          <p:grpSpPr>
            <a:xfrm>
              <a:off x="4301" y="1141"/>
              <a:ext cx="1156" cy="1178"/>
              <a:chOff x="4301" y="1141"/>
              <a:chExt cx="1156" cy="1178"/>
            </a:xfrm>
          </p:grpSpPr>
          <p:grpSp>
            <p:nvGrpSpPr>
              <p:cNvPr id="853" name="Google Shape;853;p29"/>
              <p:cNvGrpSpPr/>
              <p:nvPr/>
            </p:nvGrpSpPr>
            <p:grpSpPr>
              <a:xfrm>
                <a:off x="4301" y="1141"/>
                <a:ext cx="1156" cy="1178"/>
                <a:chOff x="528" y="1131"/>
                <a:chExt cx="1440" cy="1467"/>
              </a:xfrm>
            </p:grpSpPr>
            <p:sp>
              <p:nvSpPr>
                <p:cNvPr id="854" name="Google Shape;854;p29"/>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5" name="Google Shape;855;p29"/>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6" name="Google Shape;856;p29"/>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57" name="Google Shape;857;p29"/>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58" name="Google Shape;858;p29"/>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59" name="Google Shape;859;p29"/>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60" name="Google Shape;860;p29"/>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61" name="Google Shape;861;p29"/>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62" name="Google Shape;862;p29"/>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63" name="Google Shape;863;p29"/>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64" name="Google Shape;864;p29"/>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5" name="Google Shape;865;p29"/>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6" name="Google Shape;866;p29"/>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7" name="Google Shape;867;p29"/>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68" name="Google Shape;868;p29"/>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69" name="Google Shape;869;p29"/>
          <p:cNvSpPr/>
          <p:nvPr/>
        </p:nvSpPr>
        <p:spPr>
          <a:xfrm>
            <a:off x="1981200" y="4495800"/>
            <a:ext cx="5410200" cy="838200"/>
          </a:xfrm>
          <a:prstGeom prst="rect">
            <a:avLst/>
          </a:prstGeom>
          <a:noFill/>
          <a:ln>
            <a:noFill/>
          </a:ln>
        </p:spPr>
        <p:txBody>
          <a:bodyPr anchorCtr="0" anchor="b" bIns="44450" lIns="90475" spcFirstLastPara="1" rIns="90475" wrap="square" tIns="44450">
            <a:noAutofit/>
          </a:bodyPr>
          <a:lstStyle/>
          <a:p>
            <a:pPr indent="0" lvl="0" marL="0" marR="0" rtl="0" algn="l">
              <a:lnSpc>
                <a:spcPct val="100000"/>
              </a:lnSpc>
              <a:spcBef>
                <a:spcPts val="0"/>
              </a:spcBef>
              <a:spcAft>
                <a:spcPts val="0"/>
              </a:spcAft>
              <a:buClr>
                <a:schemeClr val="dk2"/>
              </a:buClr>
              <a:buSzPts val="2800"/>
              <a:buFont typeface="Arial"/>
              <a:buNone/>
            </a:pPr>
            <a:r>
              <a:rPr b="1" i="0" lang="en-US" sz="2800" u="none" cap="none" strike="noStrike">
                <a:solidFill>
                  <a:schemeClr val="dk2"/>
                </a:solidFill>
                <a:latin typeface="Arial"/>
                <a:ea typeface="Arial"/>
                <a:cs typeface="Arial"/>
                <a:sym typeface="Arial"/>
              </a:rPr>
              <a:t>Complete read of red</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Random-Access Memory (RAM)</a:t>
            </a:r>
            <a:endParaRPr/>
          </a:p>
        </p:txBody>
      </p:sp>
      <p:sp>
        <p:nvSpPr>
          <p:cNvPr id="89" name="Google Shape;89;p3"/>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Key features</a:t>
            </a:r>
            <a:endParaRPr/>
          </a:p>
          <a:p>
            <a:pPr indent="-285750" lvl="1" marL="742950" rtl="0" algn="l">
              <a:lnSpc>
                <a:spcPct val="100000"/>
              </a:lnSpc>
              <a:spcBef>
                <a:spcPts val="400"/>
              </a:spcBef>
              <a:spcAft>
                <a:spcPts val="0"/>
              </a:spcAft>
              <a:buSzPts val="2200"/>
              <a:buChar char="▪"/>
            </a:pPr>
            <a:r>
              <a:rPr lang="en-US">
                <a:solidFill>
                  <a:srgbClr val="FF0000"/>
                </a:solidFill>
              </a:rPr>
              <a:t>RAM</a:t>
            </a:r>
            <a:r>
              <a:rPr lang="en-US"/>
              <a:t> is traditionally packaged as a chip.</a:t>
            </a:r>
            <a:endParaRPr/>
          </a:p>
          <a:p>
            <a:pPr indent="-285750" lvl="1" marL="742950" rtl="0" algn="l">
              <a:lnSpc>
                <a:spcPct val="100000"/>
              </a:lnSpc>
              <a:spcBef>
                <a:spcPts val="400"/>
              </a:spcBef>
              <a:spcAft>
                <a:spcPts val="0"/>
              </a:spcAft>
              <a:buSzPts val="2200"/>
              <a:buChar char="▪"/>
            </a:pPr>
            <a:r>
              <a:rPr lang="en-US"/>
              <a:t>Basic storage unit is normally a </a:t>
            </a:r>
            <a:r>
              <a:rPr lang="en-US">
                <a:solidFill>
                  <a:srgbClr val="FF0000"/>
                </a:solidFill>
              </a:rPr>
              <a:t>cell</a:t>
            </a:r>
            <a:r>
              <a:rPr lang="en-US"/>
              <a:t> (one bit per cell).</a:t>
            </a:r>
            <a:endParaRPr/>
          </a:p>
          <a:p>
            <a:pPr indent="-285750" lvl="1" marL="742950" rtl="0" algn="l">
              <a:lnSpc>
                <a:spcPct val="100000"/>
              </a:lnSpc>
              <a:spcBef>
                <a:spcPts val="400"/>
              </a:spcBef>
              <a:spcAft>
                <a:spcPts val="0"/>
              </a:spcAft>
              <a:buSzPts val="2200"/>
              <a:buChar char="▪"/>
            </a:pPr>
            <a:r>
              <a:rPr lang="en-US"/>
              <a:t>Multiple RAM chips form a memory.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RAM comes in two varieties:</a:t>
            </a:r>
            <a:endParaRPr/>
          </a:p>
          <a:p>
            <a:pPr indent="-285750" lvl="1" marL="742950" rtl="0" algn="l">
              <a:lnSpc>
                <a:spcPct val="100000"/>
              </a:lnSpc>
              <a:spcBef>
                <a:spcPts val="400"/>
              </a:spcBef>
              <a:spcAft>
                <a:spcPts val="0"/>
              </a:spcAft>
              <a:buSzPts val="2200"/>
              <a:buChar char="▪"/>
            </a:pPr>
            <a:r>
              <a:rPr lang="en-US"/>
              <a:t>SRAM (Static RAM)</a:t>
            </a:r>
            <a:endParaRPr/>
          </a:p>
          <a:p>
            <a:pPr indent="-285750" lvl="1" marL="742950" rtl="0" algn="l">
              <a:lnSpc>
                <a:spcPct val="100000"/>
              </a:lnSpc>
              <a:spcBef>
                <a:spcPts val="400"/>
              </a:spcBef>
              <a:spcAft>
                <a:spcPts val="0"/>
              </a:spcAft>
              <a:buSzPts val="2200"/>
              <a:buChar char="▪"/>
            </a:pPr>
            <a:r>
              <a:rPr lang="en-US"/>
              <a:t>DRAM (Dynamic RAM)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3" name="Shape 873"/>
        <p:cNvGrpSpPr/>
        <p:nvPr/>
      </p:nvGrpSpPr>
      <p:grpSpPr>
        <a:xfrm>
          <a:off x="0" y="0"/>
          <a:ext cx="0" cy="0"/>
          <a:chOff x="0" y="0"/>
          <a:chExt cx="0" cy="0"/>
        </a:xfrm>
      </p:grpSpPr>
      <p:sp>
        <p:nvSpPr>
          <p:cNvPr id="874" name="Google Shape;874;p30"/>
          <p:cNvSpPr txBox="1"/>
          <p:nvPr>
            <p:ph type="title"/>
          </p:nvPr>
        </p:nvSpPr>
        <p:spPr>
          <a:xfrm>
            <a:off x="357018" y="435678"/>
            <a:ext cx="809266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 Service Time Components</a:t>
            </a:r>
            <a:endParaRPr/>
          </a:p>
        </p:txBody>
      </p:sp>
      <p:sp>
        <p:nvSpPr>
          <p:cNvPr id="875" name="Google Shape;875;p30"/>
          <p:cNvSpPr txBox="1"/>
          <p:nvPr/>
        </p:nvSpPr>
        <p:spPr>
          <a:xfrm>
            <a:off x="5334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0000FF"/>
                </a:solidFill>
                <a:latin typeface="Arial Narrow"/>
                <a:ea typeface="Arial Narrow"/>
                <a:cs typeface="Arial Narrow"/>
                <a:sym typeface="Arial Narrow"/>
              </a:rPr>
              <a:t>BLUE</a:t>
            </a:r>
            <a:r>
              <a:rPr b="1" i="0" lang="en-US" sz="2000" u="none" cap="none" strike="noStrike">
                <a:solidFill>
                  <a:schemeClr val="accent2"/>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read</a:t>
            </a:r>
            <a:endParaRPr b="0" i="0" sz="1400" u="none" cap="none" strike="noStrike">
              <a:solidFill>
                <a:srgbClr val="000000"/>
              </a:solidFill>
              <a:latin typeface="Arial"/>
              <a:ea typeface="Arial"/>
              <a:cs typeface="Arial"/>
              <a:sym typeface="Arial"/>
            </a:endParaRPr>
          </a:p>
        </p:txBody>
      </p:sp>
      <p:sp>
        <p:nvSpPr>
          <p:cNvPr id="876" name="Google Shape;876;p30"/>
          <p:cNvSpPr txBox="1"/>
          <p:nvPr/>
        </p:nvSpPr>
        <p:spPr>
          <a:xfrm>
            <a:off x="2743200" y="3946525"/>
            <a:ext cx="18288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Seek for </a:t>
            </a:r>
            <a:r>
              <a:rPr b="1" i="0" lang="en-US" sz="2000" u="none" cap="none" strike="noStrike">
                <a:solidFill>
                  <a:srgbClr val="FF0000"/>
                </a:solidFill>
                <a:latin typeface="Arial Narrow"/>
                <a:ea typeface="Arial Narrow"/>
                <a:cs typeface="Arial Narrow"/>
                <a:sym typeface="Arial Narrow"/>
              </a:rPr>
              <a:t>RED</a:t>
            </a:r>
            <a:endParaRPr b="1" i="0" sz="2000" u="none" cap="none" strike="noStrike">
              <a:solidFill>
                <a:schemeClr val="dk1"/>
              </a:solidFill>
              <a:latin typeface="Arial Narrow"/>
              <a:ea typeface="Arial Narrow"/>
              <a:cs typeface="Arial Narrow"/>
              <a:sym typeface="Arial Narrow"/>
            </a:endParaRPr>
          </a:p>
        </p:txBody>
      </p:sp>
      <p:sp>
        <p:nvSpPr>
          <p:cNvPr id="877" name="Google Shape;877;p30"/>
          <p:cNvSpPr txBox="1"/>
          <p:nvPr/>
        </p:nvSpPr>
        <p:spPr>
          <a:xfrm>
            <a:off x="4495800" y="3946525"/>
            <a:ext cx="24384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Rotational latency</a:t>
            </a:r>
            <a:endParaRPr b="0" i="0" sz="1400" u="none" cap="none" strike="noStrike">
              <a:solidFill>
                <a:srgbClr val="000000"/>
              </a:solidFill>
              <a:latin typeface="Arial"/>
              <a:ea typeface="Arial"/>
              <a:cs typeface="Arial"/>
              <a:sym typeface="Arial"/>
            </a:endParaRPr>
          </a:p>
        </p:txBody>
      </p:sp>
      <p:sp>
        <p:nvSpPr>
          <p:cNvPr id="878" name="Google Shape;878;p30"/>
          <p:cNvSpPr txBox="1"/>
          <p:nvPr/>
        </p:nvSpPr>
        <p:spPr>
          <a:xfrm>
            <a:off x="6705600" y="3946525"/>
            <a:ext cx="2133600" cy="3968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Narrow"/>
              <a:buNone/>
            </a:pPr>
            <a:r>
              <a:rPr b="1" i="0" lang="en-US" sz="2000" u="none" cap="none" strike="noStrike">
                <a:solidFill>
                  <a:schemeClr val="dk1"/>
                </a:solidFill>
                <a:latin typeface="Arial Narrow"/>
                <a:ea typeface="Arial Narrow"/>
                <a:cs typeface="Arial Narrow"/>
                <a:sym typeface="Arial Narrow"/>
              </a:rPr>
              <a:t>After </a:t>
            </a:r>
            <a:r>
              <a:rPr b="1" i="0" lang="en-US" sz="2000" u="none" cap="none" strike="noStrike">
                <a:solidFill>
                  <a:srgbClr val="FF0000"/>
                </a:solidFill>
                <a:latin typeface="Arial Narrow"/>
                <a:ea typeface="Arial Narrow"/>
                <a:cs typeface="Arial Narrow"/>
                <a:sym typeface="Arial Narrow"/>
              </a:rPr>
              <a:t>RED</a:t>
            </a:r>
            <a:r>
              <a:rPr b="1" i="0" lang="en-US" sz="2000" u="none" cap="none" strike="noStrike">
                <a:solidFill>
                  <a:schemeClr val="dk1"/>
                </a:solidFill>
                <a:latin typeface="Arial Narrow"/>
                <a:ea typeface="Arial Narrow"/>
                <a:cs typeface="Arial Narrow"/>
                <a:sym typeface="Arial Narrow"/>
              </a:rPr>
              <a:t> read</a:t>
            </a:r>
            <a:endParaRPr b="0" i="0" sz="1400" u="none" cap="none" strike="noStrike">
              <a:solidFill>
                <a:srgbClr val="000000"/>
              </a:solidFill>
              <a:latin typeface="Arial"/>
              <a:ea typeface="Arial"/>
              <a:cs typeface="Arial"/>
              <a:sym typeface="Arial"/>
            </a:endParaRPr>
          </a:p>
        </p:txBody>
      </p:sp>
      <p:grpSp>
        <p:nvGrpSpPr>
          <p:cNvPr id="879" name="Google Shape;879;p30"/>
          <p:cNvGrpSpPr/>
          <p:nvPr/>
        </p:nvGrpSpPr>
        <p:grpSpPr>
          <a:xfrm>
            <a:off x="738589" y="1962150"/>
            <a:ext cx="1716472" cy="1944320"/>
            <a:chOff x="446" y="1113"/>
            <a:chExt cx="1156" cy="1311"/>
          </a:xfrm>
        </p:grpSpPr>
        <p:grpSp>
          <p:nvGrpSpPr>
            <p:cNvPr id="880" name="Google Shape;880;p30"/>
            <p:cNvGrpSpPr/>
            <p:nvPr/>
          </p:nvGrpSpPr>
          <p:grpSpPr>
            <a:xfrm>
              <a:off x="446" y="1183"/>
              <a:ext cx="1156" cy="1241"/>
              <a:chOff x="446" y="1183"/>
              <a:chExt cx="1156" cy="1241"/>
            </a:xfrm>
          </p:grpSpPr>
          <p:grpSp>
            <p:nvGrpSpPr>
              <p:cNvPr id="881" name="Google Shape;881;p30"/>
              <p:cNvGrpSpPr/>
              <p:nvPr/>
            </p:nvGrpSpPr>
            <p:grpSpPr>
              <a:xfrm>
                <a:off x="446" y="1183"/>
                <a:ext cx="1156" cy="1178"/>
                <a:chOff x="528" y="1131"/>
                <a:chExt cx="1440" cy="1467"/>
              </a:xfrm>
            </p:grpSpPr>
            <p:sp>
              <p:nvSpPr>
                <p:cNvPr id="882" name="Google Shape;882;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3" name="Google Shape;883;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4" name="Google Shape;884;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85" name="Google Shape;885;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886" name="Google Shape;886;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887" name="Google Shape;887;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888" name="Google Shape;888;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889" name="Google Shape;889;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890" name="Google Shape;890;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891" name="Google Shape;891;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892" name="Google Shape;892;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3" name="Google Shape;893;p30"/>
              <p:cNvSpPr/>
              <p:nvPr/>
            </p:nvSpPr>
            <p:spPr>
              <a:xfrm>
                <a:off x="864" y="1434"/>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894" name="Google Shape;894;p30"/>
              <p:cNvSpPr/>
              <p:nvPr/>
            </p:nvSpPr>
            <p:spPr>
              <a:xfrm rot="-1800000">
                <a:off x="1005" y="2187"/>
                <a:ext cx="287"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895" name="Google Shape;895;p30"/>
            <p:cNvSpPr/>
            <p:nvPr/>
          </p:nvSpPr>
          <p:spPr>
            <a:xfrm>
              <a:off x="933" y="1113"/>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896" name="Google Shape;896;p30"/>
          <p:cNvGrpSpPr/>
          <p:nvPr/>
        </p:nvGrpSpPr>
        <p:grpSpPr>
          <a:xfrm>
            <a:off x="2788051" y="1600200"/>
            <a:ext cx="1716472" cy="2217739"/>
            <a:chOff x="1718" y="864"/>
            <a:chExt cx="1156" cy="1494"/>
          </a:xfrm>
        </p:grpSpPr>
        <p:grpSp>
          <p:nvGrpSpPr>
            <p:cNvPr id="897" name="Google Shape;897;p30"/>
            <p:cNvGrpSpPr/>
            <p:nvPr/>
          </p:nvGrpSpPr>
          <p:grpSpPr>
            <a:xfrm>
              <a:off x="1718" y="1180"/>
              <a:ext cx="1156" cy="1178"/>
              <a:chOff x="1718" y="1180"/>
              <a:chExt cx="1156" cy="1178"/>
            </a:xfrm>
          </p:grpSpPr>
          <p:grpSp>
            <p:nvGrpSpPr>
              <p:cNvPr id="898" name="Google Shape;898;p30"/>
              <p:cNvGrpSpPr/>
              <p:nvPr/>
            </p:nvGrpSpPr>
            <p:grpSpPr>
              <a:xfrm>
                <a:off x="1718" y="1180"/>
                <a:ext cx="1156" cy="1178"/>
                <a:chOff x="528" y="1131"/>
                <a:chExt cx="1440" cy="1467"/>
              </a:xfrm>
            </p:grpSpPr>
            <p:sp>
              <p:nvSpPr>
                <p:cNvPr id="899" name="Google Shape;899;p30"/>
                <p:cNvSpPr/>
                <p:nvPr/>
              </p:nvSpPr>
              <p:spPr>
                <a:xfrm>
                  <a:off x="528" y="1151"/>
                  <a:ext cx="1440" cy="1440"/>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0" name="Google Shape;900;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1" name="Google Shape;901;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02" name="Google Shape;902;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03" name="Google Shape;903;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04" name="Google Shape;904;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05" name="Google Shape;905;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06" name="Google Shape;906;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07" name="Google Shape;907;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08" name="Google Shape;908;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09" name="Google Shape;909;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0" name="Google Shape;910;p30"/>
              <p:cNvSpPr/>
              <p:nvPr/>
            </p:nvSpPr>
            <p:spPr>
              <a:xfrm rot="-3600000">
                <a:off x="2512" y="2050"/>
                <a:ext cx="296" cy="177"/>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1" name="Google Shape;911;p30"/>
              <p:cNvSpPr/>
              <p:nvPr/>
            </p:nvSpPr>
            <p:spPr>
              <a:xfrm rot="-1800000">
                <a:off x="2016" y="1506"/>
                <a:ext cx="164" cy="155"/>
              </a:xfrm>
              <a:custGeom>
                <a:rect b="b" l="l" r="r" t="t"/>
                <a:pathLst>
                  <a:path extrusionOk="0" h="155" w="164">
                    <a:moveTo>
                      <a:pt x="62" y="155"/>
                    </a:moveTo>
                    <a:lnTo>
                      <a:pt x="0" y="48"/>
                    </a:lnTo>
                    <a:lnTo>
                      <a:pt x="21" y="38"/>
                    </a:lnTo>
                    <a:lnTo>
                      <a:pt x="45" y="26"/>
                    </a:lnTo>
                    <a:lnTo>
                      <a:pt x="62" y="21"/>
                    </a:lnTo>
                    <a:lnTo>
                      <a:pt x="80" y="14"/>
                    </a:lnTo>
                    <a:lnTo>
                      <a:pt x="102" y="9"/>
                    </a:lnTo>
                    <a:lnTo>
                      <a:pt x="122" y="5"/>
                    </a:lnTo>
                    <a:lnTo>
                      <a:pt x="152" y="2"/>
                    </a:lnTo>
                    <a:lnTo>
                      <a:pt x="164" y="0"/>
                    </a:lnTo>
                    <a:lnTo>
                      <a:pt x="164" y="129"/>
                    </a:lnTo>
                    <a:lnTo>
                      <a:pt x="149" y="131"/>
                    </a:lnTo>
                    <a:lnTo>
                      <a:pt x="137" y="131"/>
                    </a:lnTo>
                    <a:lnTo>
                      <a:pt x="126" y="132"/>
                    </a:lnTo>
                    <a:lnTo>
                      <a:pt x="107" y="138"/>
                    </a:lnTo>
                    <a:lnTo>
                      <a:pt x="89" y="143"/>
                    </a:lnTo>
                    <a:lnTo>
                      <a:pt x="71" y="150"/>
                    </a:lnTo>
                    <a:lnTo>
                      <a:pt x="62" y="15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12" name="Google Shape;912;p30"/>
            <p:cNvSpPr/>
            <p:nvPr/>
          </p:nvSpPr>
          <p:spPr>
            <a:xfrm>
              <a:off x="220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13" name="Google Shape;913;p30"/>
          <p:cNvGrpSpPr/>
          <p:nvPr/>
        </p:nvGrpSpPr>
        <p:grpSpPr>
          <a:xfrm>
            <a:off x="4833938" y="1625600"/>
            <a:ext cx="1720048" cy="2192338"/>
            <a:chOff x="3003" y="864"/>
            <a:chExt cx="1158" cy="1476"/>
          </a:xfrm>
        </p:grpSpPr>
        <p:grpSp>
          <p:nvGrpSpPr>
            <p:cNvPr id="914" name="Google Shape;914;p30"/>
            <p:cNvGrpSpPr/>
            <p:nvPr/>
          </p:nvGrpSpPr>
          <p:grpSpPr>
            <a:xfrm>
              <a:off x="3003" y="1162"/>
              <a:ext cx="1158" cy="1178"/>
              <a:chOff x="3003" y="1162"/>
              <a:chExt cx="1158" cy="1178"/>
            </a:xfrm>
          </p:grpSpPr>
          <p:grpSp>
            <p:nvGrpSpPr>
              <p:cNvPr id="915" name="Google Shape;915;p30"/>
              <p:cNvGrpSpPr/>
              <p:nvPr/>
            </p:nvGrpSpPr>
            <p:grpSpPr>
              <a:xfrm>
                <a:off x="3005" y="1162"/>
                <a:ext cx="1156" cy="1178"/>
                <a:chOff x="528" y="1131"/>
                <a:chExt cx="1440" cy="1467"/>
              </a:xfrm>
            </p:grpSpPr>
            <p:sp>
              <p:nvSpPr>
                <p:cNvPr id="916" name="Google Shape;916;p30"/>
                <p:cNvSpPr/>
                <p:nvPr/>
              </p:nvSpPr>
              <p:spPr>
                <a:xfrm>
                  <a:off x="528" y="1152"/>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7" name="Google Shape;917;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8" name="Google Shape;918;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19" name="Google Shape;919;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20" name="Google Shape;920;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21" name="Google Shape;921;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22" name="Google Shape;922;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23" name="Google Shape;923;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24" name="Google Shape;924;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25" name="Google Shape;925;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26" name="Google Shape;926;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27" name="Google Shape;927;p30"/>
              <p:cNvSpPr/>
              <p:nvPr/>
            </p:nvSpPr>
            <p:spPr>
              <a:xfrm rot="10800000">
                <a:off x="3582" y="1182"/>
                <a:ext cx="293" cy="189"/>
              </a:xfrm>
              <a:custGeom>
                <a:rect b="b" l="l" r="r" t="t"/>
                <a:pathLst>
                  <a:path extrusionOk="0" h="177" w="287">
                    <a:moveTo>
                      <a:pt x="0" y="102"/>
                    </a:moveTo>
                    <a:lnTo>
                      <a:pt x="59" y="0"/>
                    </a:lnTo>
                    <a:lnTo>
                      <a:pt x="89" y="17"/>
                    </a:lnTo>
                    <a:lnTo>
                      <a:pt x="117" y="30"/>
                    </a:lnTo>
                    <a:lnTo>
                      <a:pt x="147" y="42"/>
                    </a:lnTo>
                    <a:lnTo>
                      <a:pt x="168" y="48"/>
                    </a:lnTo>
                    <a:lnTo>
                      <a:pt x="195" y="56"/>
                    </a:lnTo>
                    <a:lnTo>
                      <a:pt x="222" y="60"/>
                    </a:lnTo>
                    <a:lnTo>
                      <a:pt x="246" y="65"/>
                    </a:lnTo>
                    <a:lnTo>
                      <a:pt x="264" y="66"/>
                    </a:lnTo>
                    <a:lnTo>
                      <a:pt x="287" y="66"/>
                    </a:lnTo>
                    <a:lnTo>
                      <a:pt x="287" y="177"/>
                    </a:lnTo>
                    <a:lnTo>
                      <a:pt x="252" y="177"/>
                    </a:lnTo>
                    <a:lnTo>
                      <a:pt x="228" y="176"/>
                    </a:lnTo>
                    <a:lnTo>
                      <a:pt x="200" y="173"/>
                    </a:lnTo>
                    <a:lnTo>
                      <a:pt x="170" y="167"/>
                    </a:lnTo>
                    <a:lnTo>
                      <a:pt x="144" y="161"/>
                    </a:lnTo>
                    <a:lnTo>
                      <a:pt x="110" y="152"/>
                    </a:lnTo>
                    <a:lnTo>
                      <a:pt x="69" y="138"/>
                    </a:lnTo>
                    <a:lnTo>
                      <a:pt x="42" y="126"/>
                    </a:lnTo>
                    <a:lnTo>
                      <a:pt x="23" y="116"/>
                    </a:lnTo>
                    <a:lnTo>
                      <a:pt x="0" y="102"/>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8" name="Google Shape;928;p30"/>
              <p:cNvSpPr/>
              <p:nvPr/>
            </p:nvSpPr>
            <p:spPr>
              <a:xfrm>
                <a:off x="3414" y="1970"/>
                <a:ext cx="170" cy="139"/>
              </a:xfrm>
              <a:custGeom>
                <a:rect b="b" l="l" r="r" t="t"/>
                <a:pathLst>
                  <a:path extrusionOk="0" h="139" w="170">
                    <a:moveTo>
                      <a:pt x="0" y="85"/>
                    </a:moveTo>
                    <a:lnTo>
                      <a:pt x="50" y="0"/>
                    </a:lnTo>
                    <a:lnTo>
                      <a:pt x="75" y="15"/>
                    </a:lnTo>
                    <a:lnTo>
                      <a:pt x="102" y="24"/>
                    </a:lnTo>
                    <a:lnTo>
                      <a:pt x="128" y="31"/>
                    </a:lnTo>
                    <a:lnTo>
                      <a:pt x="170" y="36"/>
                    </a:lnTo>
                    <a:lnTo>
                      <a:pt x="170" y="139"/>
                    </a:lnTo>
                    <a:lnTo>
                      <a:pt x="141" y="136"/>
                    </a:lnTo>
                    <a:lnTo>
                      <a:pt x="105" y="130"/>
                    </a:lnTo>
                    <a:lnTo>
                      <a:pt x="74" y="121"/>
                    </a:lnTo>
                    <a:lnTo>
                      <a:pt x="38" y="108"/>
                    </a:lnTo>
                    <a:lnTo>
                      <a:pt x="23" y="102"/>
                    </a:lnTo>
                    <a:lnTo>
                      <a:pt x="0" y="8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29" name="Google Shape;929;p30"/>
              <p:cNvSpPr/>
              <p:nvPr/>
            </p:nvSpPr>
            <p:spPr>
              <a:xfrm>
                <a:off x="3003" y="1176"/>
                <a:ext cx="579" cy="873"/>
              </a:xfrm>
              <a:custGeom>
                <a:rect b="b" l="l" r="r" t="t"/>
                <a:pathLst>
                  <a:path extrusionOk="0" h="873" w="579">
                    <a:moveTo>
                      <a:pt x="80" y="873"/>
                    </a:moveTo>
                    <a:lnTo>
                      <a:pt x="188" y="810"/>
                    </a:lnTo>
                    <a:lnTo>
                      <a:pt x="182" y="800"/>
                    </a:lnTo>
                    <a:lnTo>
                      <a:pt x="167" y="770"/>
                    </a:lnTo>
                    <a:lnTo>
                      <a:pt x="156" y="741"/>
                    </a:lnTo>
                    <a:lnTo>
                      <a:pt x="147" y="711"/>
                    </a:lnTo>
                    <a:lnTo>
                      <a:pt x="140" y="687"/>
                    </a:lnTo>
                    <a:lnTo>
                      <a:pt x="135" y="654"/>
                    </a:lnTo>
                    <a:lnTo>
                      <a:pt x="131" y="614"/>
                    </a:lnTo>
                    <a:lnTo>
                      <a:pt x="129" y="564"/>
                    </a:lnTo>
                    <a:lnTo>
                      <a:pt x="134" y="525"/>
                    </a:lnTo>
                    <a:lnTo>
                      <a:pt x="140" y="489"/>
                    </a:lnTo>
                    <a:lnTo>
                      <a:pt x="155" y="434"/>
                    </a:lnTo>
                    <a:lnTo>
                      <a:pt x="179" y="377"/>
                    </a:lnTo>
                    <a:lnTo>
                      <a:pt x="201" y="338"/>
                    </a:lnTo>
                    <a:lnTo>
                      <a:pt x="233" y="294"/>
                    </a:lnTo>
                    <a:lnTo>
                      <a:pt x="264" y="258"/>
                    </a:lnTo>
                    <a:lnTo>
                      <a:pt x="305" y="222"/>
                    </a:lnTo>
                    <a:lnTo>
                      <a:pt x="338" y="198"/>
                    </a:lnTo>
                    <a:lnTo>
                      <a:pt x="381" y="173"/>
                    </a:lnTo>
                    <a:lnTo>
                      <a:pt x="434" y="149"/>
                    </a:lnTo>
                    <a:lnTo>
                      <a:pt x="485" y="135"/>
                    </a:lnTo>
                    <a:lnTo>
                      <a:pt x="545" y="125"/>
                    </a:lnTo>
                    <a:lnTo>
                      <a:pt x="579" y="123"/>
                    </a:lnTo>
                    <a:lnTo>
                      <a:pt x="579" y="0"/>
                    </a:lnTo>
                    <a:lnTo>
                      <a:pt x="536" y="0"/>
                    </a:lnTo>
                    <a:lnTo>
                      <a:pt x="507" y="6"/>
                    </a:lnTo>
                    <a:lnTo>
                      <a:pt x="480" y="11"/>
                    </a:lnTo>
                    <a:lnTo>
                      <a:pt x="443" y="17"/>
                    </a:lnTo>
                    <a:lnTo>
                      <a:pt x="386" y="33"/>
                    </a:lnTo>
                    <a:lnTo>
                      <a:pt x="354" y="48"/>
                    </a:lnTo>
                    <a:lnTo>
                      <a:pt x="320" y="62"/>
                    </a:lnTo>
                    <a:lnTo>
                      <a:pt x="282" y="86"/>
                    </a:lnTo>
                    <a:lnTo>
                      <a:pt x="249" y="105"/>
                    </a:lnTo>
                    <a:lnTo>
                      <a:pt x="219" y="128"/>
                    </a:lnTo>
                    <a:lnTo>
                      <a:pt x="189" y="153"/>
                    </a:lnTo>
                    <a:lnTo>
                      <a:pt x="167" y="174"/>
                    </a:lnTo>
                    <a:lnTo>
                      <a:pt x="146" y="197"/>
                    </a:lnTo>
                    <a:lnTo>
                      <a:pt x="126" y="222"/>
                    </a:lnTo>
                    <a:lnTo>
                      <a:pt x="104" y="251"/>
                    </a:lnTo>
                    <a:lnTo>
                      <a:pt x="83" y="282"/>
                    </a:lnTo>
                    <a:lnTo>
                      <a:pt x="63" y="318"/>
                    </a:lnTo>
                    <a:lnTo>
                      <a:pt x="45" y="357"/>
                    </a:lnTo>
                    <a:lnTo>
                      <a:pt x="35" y="387"/>
                    </a:lnTo>
                    <a:lnTo>
                      <a:pt x="21" y="429"/>
                    </a:lnTo>
                    <a:lnTo>
                      <a:pt x="9" y="482"/>
                    </a:lnTo>
                    <a:lnTo>
                      <a:pt x="5" y="518"/>
                    </a:lnTo>
                    <a:lnTo>
                      <a:pt x="0" y="567"/>
                    </a:lnTo>
                    <a:lnTo>
                      <a:pt x="0" y="611"/>
                    </a:lnTo>
                    <a:lnTo>
                      <a:pt x="6" y="665"/>
                    </a:lnTo>
                    <a:lnTo>
                      <a:pt x="17" y="717"/>
                    </a:lnTo>
                    <a:lnTo>
                      <a:pt x="24" y="746"/>
                    </a:lnTo>
                    <a:lnTo>
                      <a:pt x="42" y="795"/>
                    </a:lnTo>
                    <a:lnTo>
                      <a:pt x="57" y="831"/>
                    </a:lnTo>
                    <a:lnTo>
                      <a:pt x="72" y="858"/>
                    </a:lnTo>
                    <a:lnTo>
                      <a:pt x="80" y="873"/>
                    </a:lnTo>
                    <a:close/>
                  </a:path>
                </a:pathLst>
              </a:custGeom>
              <a:solidFill>
                <a:schemeClr val="lt2"/>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30" name="Google Shape;930;p30"/>
            <p:cNvSpPr/>
            <p:nvPr/>
          </p:nvSpPr>
          <p:spPr>
            <a:xfrm>
              <a:off x="3492" y="864"/>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nvGrpSpPr>
          <p:cNvPr id="931" name="Google Shape;931;p30"/>
          <p:cNvGrpSpPr/>
          <p:nvPr/>
        </p:nvGrpSpPr>
        <p:grpSpPr>
          <a:xfrm>
            <a:off x="6886976" y="1649413"/>
            <a:ext cx="1716472" cy="2168525"/>
            <a:chOff x="4301" y="858"/>
            <a:chExt cx="1156" cy="1461"/>
          </a:xfrm>
        </p:grpSpPr>
        <p:grpSp>
          <p:nvGrpSpPr>
            <p:cNvPr id="932" name="Google Shape;932;p30"/>
            <p:cNvGrpSpPr/>
            <p:nvPr/>
          </p:nvGrpSpPr>
          <p:grpSpPr>
            <a:xfrm>
              <a:off x="4301" y="1141"/>
              <a:ext cx="1156" cy="1178"/>
              <a:chOff x="4301" y="1141"/>
              <a:chExt cx="1156" cy="1178"/>
            </a:xfrm>
          </p:grpSpPr>
          <p:grpSp>
            <p:nvGrpSpPr>
              <p:cNvPr id="933" name="Google Shape;933;p30"/>
              <p:cNvGrpSpPr/>
              <p:nvPr/>
            </p:nvGrpSpPr>
            <p:grpSpPr>
              <a:xfrm>
                <a:off x="4301" y="1141"/>
                <a:ext cx="1156" cy="1178"/>
                <a:chOff x="528" y="1131"/>
                <a:chExt cx="1440" cy="1467"/>
              </a:xfrm>
            </p:grpSpPr>
            <p:sp>
              <p:nvSpPr>
                <p:cNvPr id="934" name="Google Shape;934;p30"/>
                <p:cNvSpPr/>
                <p:nvPr/>
              </p:nvSpPr>
              <p:spPr>
                <a:xfrm>
                  <a:off x="528" y="1153"/>
                  <a:ext cx="1440" cy="1439"/>
                </a:xfrm>
                <a:prstGeom prst="ellipse">
                  <a:avLst/>
                </a:prstGeom>
                <a:solidFill>
                  <a:schemeClr val="lt1"/>
                </a:solidFill>
                <a:ln cap="flat" cmpd="sng" w="9525">
                  <a:solidFill>
                    <a:schemeClr val="dk1"/>
                  </a:solidFill>
                  <a:prstDash val="solid"/>
                  <a:round/>
                  <a:headEnd len="sm" w="sm" type="none"/>
                  <a:tailEnd len="sm" w="sm" type="none"/>
                </a:ln>
                <a:effectLst>
                  <a:outerShdw blurRad="63500" rotWithShape="0" algn="ctr" dir="2700000" dist="107763">
                    <a:schemeClr val="lt2">
                      <a:alpha val="74117"/>
                    </a:scheme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5" name="Google Shape;935;p30"/>
                <p:cNvSpPr/>
                <p:nvPr/>
              </p:nvSpPr>
              <p:spPr>
                <a:xfrm>
                  <a:off x="687" y="1302"/>
                  <a:ext cx="1152" cy="1152"/>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6" name="Google Shape;936;p30"/>
                <p:cNvSpPr/>
                <p:nvPr/>
              </p:nvSpPr>
              <p:spPr>
                <a:xfrm>
                  <a:off x="831" y="1446"/>
                  <a:ext cx="864" cy="864"/>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37" name="Google Shape;937;p30"/>
                <p:cNvSpPr/>
                <p:nvPr/>
              </p:nvSpPr>
              <p:spPr>
                <a:xfrm>
                  <a:off x="963" y="1605"/>
                  <a:ext cx="576" cy="576"/>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938" name="Google Shape;938;p30"/>
                <p:cNvCxnSpPr/>
                <p:nvPr/>
              </p:nvCxnSpPr>
              <p:spPr>
                <a:xfrm>
                  <a:off x="1248" y="1152"/>
                  <a:ext cx="0" cy="1440"/>
                </a:xfrm>
                <a:prstGeom prst="straightConnector1">
                  <a:avLst/>
                </a:prstGeom>
                <a:noFill/>
                <a:ln cap="flat" cmpd="sng" w="9525">
                  <a:solidFill>
                    <a:schemeClr val="dk1"/>
                  </a:solidFill>
                  <a:prstDash val="solid"/>
                  <a:round/>
                  <a:headEnd len="sm" w="sm" type="none"/>
                  <a:tailEnd len="sm" w="sm" type="none"/>
                </a:ln>
              </p:spPr>
            </p:cxnSp>
            <p:cxnSp>
              <p:nvCxnSpPr>
                <p:cNvPr id="939" name="Google Shape;939;p30"/>
                <p:cNvCxnSpPr/>
                <p:nvPr/>
              </p:nvCxnSpPr>
              <p:spPr>
                <a:xfrm>
                  <a:off x="1251" y="1155"/>
                  <a:ext cx="0" cy="1440"/>
                </a:xfrm>
                <a:prstGeom prst="straightConnector1">
                  <a:avLst/>
                </a:prstGeom>
                <a:noFill/>
                <a:ln cap="flat" cmpd="sng" w="9525">
                  <a:solidFill>
                    <a:schemeClr val="dk1"/>
                  </a:solidFill>
                  <a:prstDash val="solid"/>
                  <a:round/>
                  <a:headEnd len="sm" w="sm" type="none"/>
                  <a:tailEnd len="sm" w="sm" type="none"/>
                </a:ln>
              </p:spPr>
            </p:cxnSp>
            <p:cxnSp>
              <p:nvCxnSpPr>
                <p:cNvPr id="940" name="Google Shape;940;p30"/>
                <p:cNvCxnSpPr/>
                <p:nvPr/>
              </p:nvCxnSpPr>
              <p:spPr>
                <a:xfrm>
                  <a:off x="1245" y="1158"/>
                  <a:ext cx="0" cy="1440"/>
                </a:xfrm>
                <a:prstGeom prst="straightConnector1">
                  <a:avLst/>
                </a:prstGeom>
                <a:noFill/>
                <a:ln cap="flat" cmpd="sng" w="9525">
                  <a:solidFill>
                    <a:schemeClr val="dk1"/>
                  </a:solidFill>
                  <a:prstDash val="solid"/>
                  <a:round/>
                  <a:headEnd len="sm" w="sm" type="none"/>
                  <a:tailEnd len="sm" w="sm" type="none"/>
                </a:ln>
              </p:spPr>
            </p:cxnSp>
            <p:cxnSp>
              <p:nvCxnSpPr>
                <p:cNvPr id="941" name="Google Shape;941;p30"/>
                <p:cNvCxnSpPr/>
                <p:nvPr/>
              </p:nvCxnSpPr>
              <p:spPr>
                <a:xfrm>
                  <a:off x="1245" y="1140"/>
                  <a:ext cx="0" cy="1440"/>
                </a:xfrm>
                <a:prstGeom prst="straightConnector1">
                  <a:avLst/>
                </a:prstGeom>
                <a:noFill/>
                <a:ln cap="flat" cmpd="sng" w="9525">
                  <a:solidFill>
                    <a:schemeClr val="dk1"/>
                  </a:solidFill>
                  <a:prstDash val="solid"/>
                  <a:round/>
                  <a:headEnd len="sm" w="sm" type="none"/>
                  <a:tailEnd len="sm" w="sm" type="none"/>
                </a:ln>
              </p:spPr>
            </p:cxnSp>
            <p:cxnSp>
              <p:nvCxnSpPr>
                <p:cNvPr id="942" name="Google Shape;942;p30"/>
                <p:cNvCxnSpPr/>
                <p:nvPr/>
              </p:nvCxnSpPr>
              <p:spPr>
                <a:xfrm rot="10800000">
                  <a:off x="1254" y="1131"/>
                  <a:ext cx="0" cy="1440"/>
                </a:xfrm>
                <a:prstGeom prst="straightConnector1">
                  <a:avLst/>
                </a:prstGeom>
                <a:noFill/>
                <a:ln cap="flat" cmpd="sng" w="9525">
                  <a:solidFill>
                    <a:schemeClr val="dk1"/>
                  </a:solidFill>
                  <a:prstDash val="solid"/>
                  <a:round/>
                  <a:headEnd len="sm" w="sm" type="none"/>
                  <a:tailEnd len="sm" w="sm" type="none"/>
                </a:ln>
              </p:spPr>
            </p:cxnSp>
            <p:cxnSp>
              <p:nvCxnSpPr>
                <p:cNvPr id="943" name="Google Shape;943;p30"/>
                <p:cNvCxnSpPr/>
                <p:nvPr/>
              </p:nvCxnSpPr>
              <p:spPr>
                <a:xfrm rot="10800000">
                  <a:off x="1263" y="1158"/>
                  <a:ext cx="0" cy="1440"/>
                </a:xfrm>
                <a:prstGeom prst="straightConnector1">
                  <a:avLst/>
                </a:prstGeom>
                <a:noFill/>
                <a:ln cap="flat" cmpd="sng" w="9525">
                  <a:solidFill>
                    <a:schemeClr val="dk1"/>
                  </a:solidFill>
                  <a:prstDash val="solid"/>
                  <a:round/>
                  <a:headEnd len="sm" w="sm" type="none"/>
                  <a:tailEnd len="sm" w="sm" type="none"/>
                </a:ln>
              </p:spPr>
            </p:cxnSp>
            <p:sp>
              <p:nvSpPr>
                <p:cNvPr id="944" name="Google Shape;944;p30"/>
                <p:cNvSpPr/>
                <p:nvPr/>
              </p:nvSpPr>
              <p:spPr>
                <a:xfrm>
                  <a:off x="1107" y="1749"/>
                  <a:ext cx="288" cy="288"/>
                </a:xfrm>
                <a:prstGeom prst="ellipse">
                  <a:avLst/>
                </a:prstGeom>
                <a:solidFill>
                  <a:schemeClr val="lt1"/>
                </a:solid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5" name="Google Shape;945;p30"/>
              <p:cNvSpPr/>
              <p:nvPr/>
            </p:nvSpPr>
            <p:spPr>
              <a:xfrm>
                <a:off x="4596" y="1157"/>
                <a:ext cx="284" cy="183"/>
              </a:xfrm>
              <a:custGeom>
                <a:rect b="b" l="l" r="r" t="t"/>
                <a:pathLst>
                  <a:path extrusionOk="0" h="183" w="284">
                    <a:moveTo>
                      <a:pt x="284" y="120"/>
                    </a:moveTo>
                    <a:lnTo>
                      <a:pt x="284" y="0"/>
                    </a:lnTo>
                    <a:lnTo>
                      <a:pt x="251" y="1"/>
                    </a:lnTo>
                    <a:lnTo>
                      <a:pt x="219" y="3"/>
                    </a:lnTo>
                    <a:lnTo>
                      <a:pt x="183" y="9"/>
                    </a:lnTo>
                    <a:lnTo>
                      <a:pt x="137" y="19"/>
                    </a:lnTo>
                    <a:lnTo>
                      <a:pt x="92" y="31"/>
                    </a:lnTo>
                    <a:lnTo>
                      <a:pt x="65" y="42"/>
                    </a:lnTo>
                    <a:lnTo>
                      <a:pt x="36" y="54"/>
                    </a:lnTo>
                    <a:lnTo>
                      <a:pt x="0" y="75"/>
                    </a:lnTo>
                    <a:lnTo>
                      <a:pt x="63" y="183"/>
                    </a:lnTo>
                    <a:lnTo>
                      <a:pt x="98" y="165"/>
                    </a:lnTo>
                    <a:lnTo>
                      <a:pt x="132" y="150"/>
                    </a:lnTo>
                    <a:lnTo>
                      <a:pt x="171" y="138"/>
                    </a:lnTo>
                    <a:lnTo>
                      <a:pt x="198" y="130"/>
                    </a:lnTo>
                    <a:lnTo>
                      <a:pt x="242" y="123"/>
                    </a:lnTo>
                    <a:lnTo>
                      <a:pt x="284" y="120"/>
                    </a:lnTo>
                    <a:close/>
                  </a:path>
                </a:pathLst>
              </a:custGeom>
              <a:solidFill>
                <a:srgbClr val="FF0000"/>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6" name="Google Shape;946;p30"/>
              <p:cNvSpPr/>
              <p:nvPr/>
            </p:nvSpPr>
            <p:spPr>
              <a:xfrm>
                <a:off x="5007" y="1839"/>
                <a:ext cx="192" cy="201"/>
              </a:xfrm>
              <a:custGeom>
                <a:rect b="b" l="l" r="r" t="t"/>
                <a:pathLst>
                  <a:path extrusionOk="0" h="201" w="192">
                    <a:moveTo>
                      <a:pt x="0" y="105"/>
                    </a:moveTo>
                    <a:lnTo>
                      <a:pt x="57" y="201"/>
                    </a:lnTo>
                    <a:lnTo>
                      <a:pt x="93" y="183"/>
                    </a:lnTo>
                    <a:lnTo>
                      <a:pt x="123" y="153"/>
                    </a:lnTo>
                    <a:lnTo>
                      <a:pt x="156" y="117"/>
                    </a:lnTo>
                    <a:lnTo>
                      <a:pt x="183" y="75"/>
                    </a:lnTo>
                    <a:lnTo>
                      <a:pt x="192" y="57"/>
                    </a:lnTo>
                    <a:lnTo>
                      <a:pt x="87" y="0"/>
                    </a:lnTo>
                    <a:lnTo>
                      <a:pt x="75" y="24"/>
                    </a:lnTo>
                    <a:lnTo>
                      <a:pt x="54" y="51"/>
                    </a:lnTo>
                    <a:lnTo>
                      <a:pt x="27" y="81"/>
                    </a:lnTo>
                    <a:lnTo>
                      <a:pt x="0" y="105"/>
                    </a:lnTo>
                    <a:close/>
                  </a:path>
                </a:pathLst>
              </a:custGeom>
              <a:solidFill>
                <a:srgbClr val="0000FF"/>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7" name="Google Shape;947;p30"/>
            <p:cNvSpPr/>
            <p:nvPr/>
          </p:nvSpPr>
          <p:spPr>
            <a:xfrm>
              <a:off x="4782" y="858"/>
              <a:ext cx="195" cy="375"/>
            </a:xfrm>
            <a:prstGeom prst="downArrow">
              <a:avLst>
                <a:gd fmla="val 50000" name="adj1"/>
                <a:gd fmla="val 48077" name="adj2"/>
              </a:avLst>
            </a:prstGeom>
            <a:solidFill>
              <a:srgbClr val="0000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948" name="Google Shape;948;p30"/>
          <p:cNvSpPr/>
          <p:nvPr/>
        </p:nvSpPr>
        <p:spPr>
          <a:xfrm>
            <a:off x="381000" y="2065338"/>
            <a:ext cx="304800" cy="1752600"/>
          </a:xfrm>
          <a:prstGeom prst="curvedRightArrow">
            <a:avLst>
              <a:gd fmla="val 115000" name="adj1"/>
              <a:gd fmla="val 230000" name="adj2"/>
              <a:gd fmla="val 33333" name="adj3"/>
            </a:avLst>
          </a:prstGeom>
          <a:solidFill>
            <a:srgbClr val="F7F5CD"/>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49" name="Google Shape;949;p30"/>
          <p:cNvSpPr txBox="1"/>
          <p:nvPr/>
        </p:nvSpPr>
        <p:spPr>
          <a:xfrm>
            <a:off x="6586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sp>
        <p:nvSpPr>
          <p:cNvPr id="950" name="Google Shape;950;p30"/>
          <p:cNvSpPr txBox="1"/>
          <p:nvPr/>
        </p:nvSpPr>
        <p:spPr>
          <a:xfrm>
            <a:off x="3250854" y="5341203"/>
            <a:ext cx="787746"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Seek</a:t>
            </a:r>
            <a:endParaRPr b="0" i="0" sz="1400" u="none" cap="none" strike="noStrike">
              <a:solidFill>
                <a:srgbClr val="000000"/>
              </a:solidFill>
              <a:latin typeface="Arial"/>
              <a:ea typeface="Arial"/>
              <a:cs typeface="Arial"/>
              <a:sym typeface="Arial"/>
            </a:endParaRPr>
          </a:p>
        </p:txBody>
      </p:sp>
      <p:sp>
        <p:nvSpPr>
          <p:cNvPr id="951" name="Google Shape;951;p30"/>
          <p:cNvSpPr txBox="1"/>
          <p:nvPr/>
        </p:nvSpPr>
        <p:spPr>
          <a:xfrm>
            <a:off x="4876800" y="5341203"/>
            <a:ext cx="1656570"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Rotational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latency</a:t>
            </a:r>
            <a:endParaRPr b="0" i="0" sz="1400" u="none" cap="none" strike="noStrike">
              <a:solidFill>
                <a:srgbClr val="000000"/>
              </a:solidFill>
              <a:latin typeface="Arial"/>
              <a:ea typeface="Arial"/>
              <a:cs typeface="Arial"/>
              <a:sym typeface="Arial"/>
            </a:endParaRPr>
          </a:p>
        </p:txBody>
      </p:sp>
      <p:sp>
        <p:nvSpPr>
          <p:cNvPr id="952" name="Google Shape;952;p30"/>
          <p:cNvSpPr txBox="1"/>
          <p:nvPr/>
        </p:nvSpPr>
        <p:spPr>
          <a:xfrm>
            <a:off x="6830853" y="5341203"/>
            <a:ext cx="1855947"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Data transfer</a:t>
            </a:r>
            <a:endParaRPr b="0" i="0" sz="1400" u="none" cap="none" strike="noStrike">
              <a:solidFill>
                <a:srgbClr val="000000"/>
              </a:solidFill>
              <a:latin typeface="Arial"/>
              <a:ea typeface="Arial"/>
              <a:cs typeface="Arial"/>
              <a:sym typeface="Arial"/>
            </a:endParaRPr>
          </a:p>
        </p:txBody>
      </p:sp>
      <p:cxnSp>
        <p:nvCxnSpPr>
          <p:cNvPr id="953" name="Google Shape;953;p30"/>
          <p:cNvCxnSpPr>
            <a:stCxn id="949" idx="0"/>
          </p:cNvCxnSpPr>
          <p:nvPr/>
        </p:nvCxnSpPr>
        <p:spPr>
          <a:xfrm flipH="1" rot="10800000">
            <a:off x="1586627" y="4573503"/>
            <a:ext cx="15600" cy="767700"/>
          </a:xfrm>
          <a:prstGeom prst="straightConnector1">
            <a:avLst/>
          </a:prstGeom>
          <a:noFill/>
          <a:ln cap="flat" cmpd="sng" w="25400">
            <a:solidFill>
              <a:schemeClr val="dk1"/>
            </a:solidFill>
            <a:prstDash val="solid"/>
            <a:round/>
            <a:headEnd len="sm" w="sm" type="none"/>
            <a:tailEnd len="med" w="med" type="stealth"/>
          </a:ln>
        </p:spPr>
      </p:cxnSp>
      <p:cxnSp>
        <p:nvCxnSpPr>
          <p:cNvPr id="954" name="Google Shape;954;p30"/>
          <p:cNvCxnSpPr/>
          <p:nvPr/>
        </p:nvCxnSpPr>
        <p:spPr>
          <a:xfrm rot="-5400000">
            <a:off x="3267302"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5" name="Google Shape;955;p30"/>
          <p:cNvCxnSpPr/>
          <p:nvPr/>
        </p:nvCxnSpPr>
        <p:spPr>
          <a:xfrm rot="-5400000">
            <a:off x="5317810" y="5011052"/>
            <a:ext cx="773668" cy="15698"/>
          </a:xfrm>
          <a:prstGeom prst="straightConnector1">
            <a:avLst/>
          </a:prstGeom>
          <a:noFill/>
          <a:ln cap="flat" cmpd="sng" w="25400">
            <a:solidFill>
              <a:schemeClr val="dk1"/>
            </a:solidFill>
            <a:prstDash val="solid"/>
            <a:round/>
            <a:headEnd len="sm" w="sm" type="none"/>
            <a:tailEnd len="med" w="med" type="stealth"/>
          </a:ln>
        </p:spPr>
      </p:cxnSp>
      <p:cxnSp>
        <p:nvCxnSpPr>
          <p:cNvPr id="956" name="Google Shape;956;p30"/>
          <p:cNvCxnSpPr/>
          <p:nvPr/>
        </p:nvCxnSpPr>
        <p:spPr>
          <a:xfrm rot="-5400000">
            <a:off x="7367272" y="5022720"/>
            <a:ext cx="773668" cy="15698"/>
          </a:xfrm>
          <a:prstGeom prst="straightConnector1">
            <a:avLst/>
          </a:prstGeom>
          <a:noFill/>
          <a:ln cap="flat" cmpd="sng" w="25400">
            <a:solidFill>
              <a:schemeClr val="dk1"/>
            </a:solidFill>
            <a:prstDash val="solid"/>
            <a:round/>
            <a:headEnd len="sm" w="sm" type="none"/>
            <a:tailEnd len="med" w="med" type="stealth"/>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a:t>
            </a:r>
            <a:endParaRPr/>
          </a:p>
        </p:txBody>
      </p:sp>
      <p:sp>
        <p:nvSpPr>
          <p:cNvPr id="962" name="Google Shape;962;p31"/>
          <p:cNvSpPr txBox="1"/>
          <p:nvPr>
            <p:ph idx="1" type="body"/>
          </p:nvPr>
        </p:nvSpPr>
        <p:spPr>
          <a:xfrm>
            <a:off x="396875" y="1362075"/>
            <a:ext cx="8366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Average time to access some target sector approximated by :</a:t>
            </a:r>
            <a:endParaRPr/>
          </a:p>
          <a:p>
            <a:pPr indent="-285750" lvl="1" marL="742950" rtl="0" algn="l">
              <a:lnSpc>
                <a:spcPct val="100000"/>
              </a:lnSpc>
              <a:spcBef>
                <a:spcPts val="400"/>
              </a:spcBef>
              <a:spcAft>
                <a:spcPts val="0"/>
              </a:spcAft>
              <a:buSzPts val="2200"/>
              <a:buChar char="▪"/>
            </a:pPr>
            <a:r>
              <a:rPr lang="en-US"/>
              <a:t>Taccess  =  Tavg seek +  Tavg rotation + Tavg transfer </a:t>
            </a:r>
            <a:endParaRPr/>
          </a:p>
          <a:p>
            <a:pPr indent="-342900" lvl="0" marL="342900" rtl="0" algn="l">
              <a:lnSpc>
                <a:spcPct val="100000"/>
              </a:lnSpc>
              <a:spcBef>
                <a:spcPts val="480"/>
              </a:spcBef>
              <a:spcAft>
                <a:spcPts val="0"/>
              </a:spcAft>
              <a:buSzPts val="1440"/>
              <a:buChar char="⬛"/>
            </a:pPr>
            <a:r>
              <a:rPr lang="en-US">
                <a:solidFill>
                  <a:srgbClr val="FF0000"/>
                </a:solidFill>
              </a:rPr>
              <a:t>Seek time </a:t>
            </a:r>
            <a:r>
              <a:rPr lang="en-US"/>
              <a:t>(Tavg seek)</a:t>
            </a:r>
            <a:endParaRPr/>
          </a:p>
          <a:p>
            <a:pPr indent="-285750" lvl="1" marL="742950" rtl="0" algn="l">
              <a:lnSpc>
                <a:spcPct val="100000"/>
              </a:lnSpc>
              <a:spcBef>
                <a:spcPts val="400"/>
              </a:spcBef>
              <a:spcAft>
                <a:spcPts val="0"/>
              </a:spcAft>
              <a:buSzPts val="2200"/>
              <a:buChar char="▪"/>
            </a:pPr>
            <a:r>
              <a:rPr lang="en-US"/>
              <a:t>Time to position heads over cylinder containing target sector.</a:t>
            </a:r>
            <a:endParaRPr/>
          </a:p>
          <a:p>
            <a:pPr indent="-285750" lvl="1" marL="742950" rtl="0" algn="l">
              <a:lnSpc>
                <a:spcPct val="100000"/>
              </a:lnSpc>
              <a:spcBef>
                <a:spcPts val="400"/>
              </a:spcBef>
              <a:spcAft>
                <a:spcPts val="0"/>
              </a:spcAft>
              <a:buSzPts val="2200"/>
              <a:buChar char="▪"/>
            </a:pPr>
            <a:r>
              <a:rPr lang="en-US"/>
              <a:t>Typical  Tavg seek is 3—9 ms</a:t>
            </a:r>
            <a:endParaRPr/>
          </a:p>
          <a:p>
            <a:pPr indent="-342900" lvl="0" marL="342900" rtl="0" algn="l">
              <a:lnSpc>
                <a:spcPct val="100000"/>
              </a:lnSpc>
              <a:spcBef>
                <a:spcPts val="480"/>
              </a:spcBef>
              <a:spcAft>
                <a:spcPts val="0"/>
              </a:spcAft>
              <a:buSzPts val="1440"/>
              <a:buChar char="⬛"/>
            </a:pPr>
            <a:r>
              <a:rPr lang="en-US">
                <a:solidFill>
                  <a:srgbClr val="FF0000"/>
                </a:solidFill>
              </a:rPr>
              <a:t>Rotational latency </a:t>
            </a:r>
            <a:r>
              <a:rPr lang="en-US"/>
              <a:t>(Tavg rotation)</a:t>
            </a:r>
            <a:endParaRPr/>
          </a:p>
          <a:p>
            <a:pPr indent="-285750" lvl="1" marL="742950" rtl="0" algn="l">
              <a:lnSpc>
                <a:spcPct val="100000"/>
              </a:lnSpc>
              <a:spcBef>
                <a:spcPts val="400"/>
              </a:spcBef>
              <a:spcAft>
                <a:spcPts val="0"/>
              </a:spcAft>
              <a:buSzPts val="2200"/>
              <a:buChar char="▪"/>
            </a:pPr>
            <a:r>
              <a:rPr lang="en-US"/>
              <a:t>Time waiting for first bit of target sector to pass under r/w head.</a:t>
            </a:r>
            <a:endParaRPr/>
          </a:p>
          <a:p>
            <a:pPr indent="-285750" lvl="1" marL="742950" rtl="0" algn="l">
              <a:lnSpc>
                <a:spcPct val="100000"/>
              </a:lnSpc>
              <a:spcBef>
                <a:spcPts val="400"/>
              </a:spcBef>
              <a:spcAft>
                <a:spcPts val="0"/>
              </a:spcAft>
              <a:buSzPts val="2200"/>
              <a:buChar char="▪"/>
            </a:pPr>
            <a:r>
              <a:rPr lang="en-US"/>
              <a:t>Tavg rotation = 1/2 x 1/RPMs x 60 sec/1 min</a:t>
            </a:r>
            <a:endParaRPr/>
          </a:p>
          <a:p>
            <a:pPr indent="-285750" lvl="1" marL="742950" rtl="0" algn="l">
              <a:lnSpc>
                <a:spcPct val="100000"/>
              </a:lnSpc>
              <a:spcBef>
                <a:spcPts val="400"/>
              </a:spcBef>
              <a:spcAft>
                <a:spcPts val="0"/>
              </a:spcAft>
              <a:buSzPts val="2200"/>
              <a:buChar char="▪"/>
            </a:pPr>
            <a:r>
              <a:rPr lang="en-US"/>
              <a:t>Typical Tavg rotation = 7200 RPMs</a:t>
            </a:r>
            <a:endParaRPr/>
          </a:p>
          <a:p>
            <a:pPr indent="-342900" lvl="0" marL="342900" rtl="0" algn="l">
              <a:lnSpc>
                <a:spcPct val="100000"/>
              </a:lnSpc>
              <a:spcBef>
                <a:spcPts val="480"/>
              </a:spcBef>
              <a:spcAft>
                <a:spcPts val="0"/>
              </a:spcAft>
              <a:buSzPts val="1440"/>
              <a:buChar char="⬛"/>
            </a:pPr>
            <a:r>
              <a:rPr lang="en-US">
                <a:solidFill>
                  <a:srgbClr val="FF0000"/>
                </a:solidFill>
              </a:rPr>
              <a:t>Transfer time </a:t>
            </a:r>
            <a:r>
              <a:rPr lang="en-US"/>
              <a:t>(Tavg transfer)	</a:t>
            </a:r>
            <a:endParaRPr/>
          </a:p>
          <a:p>
            <a:pPr indent="-285750" lvl="1" marL="742950" rtl="0" algn="l">
              <a:lnSpc>
                <a:spcPct val="100000"/>
              </a:lnSpc>
              <a:spcBef>
                <a:spcPts val="400"/>
              </a:spcBef>
              <a:spcAft>
                <a:spcPts val="0"/>
              </a:spcAft>
              <a:buSzPts val="2200"/>
              <a:buChar char="▪"/>
            </a:pPr>
            <a:r>
              <a:rPr lang="en-US"/>
              <a:t>Time to read the bits in the target sector.</a:t>
            </a:r>
            <a:endParaRPr/>
          </a:p>
          <a:p>
            <a:pPr indent="-285750" lvl="1" marL="742950" rtl="0" algn="l">
              <a:lnSpc>
                <a:spcPct val="100000"/>
              </a:lnSpc>
              <a:spcBef>
                <a:spcPts val="400"/>
              </a:spcBef>
              <a:spcAft>
                <a:spcPts val="0"/>
              </a:spcAft>
              <a:buSzPts val="2200"/>
              <a:buChar char="▪"/>
            </a:pPr>
            <a:r>
              <a:rPr lang="en-US"/>
              <a:t>Tavg transfer = 1/RPM x 1/(avg # sectors/track) x 60 secs/1 min.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Disk Access Time Example</a:t>
            </a:r>
            <a:endParaRPr/>
          </a:p>
        </p:txBody>
      </p:sp>
      <p:sp>
        <p:nvSpPr>
          <p:cNvPr id="968" name="Google Shape;968;p32"/>
          <p:cNvSpPr txBox="1"/>
          <p:nvPr>
            <p:ph idx="1" type="body"/>
          </p:nvPr>
        </p:nvSpPr>
        <p:spPr>
          <a:xfrm>
            <a:off x="396875" y="1362075"/>
            <a:ext cx="87471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Given:</a:t>
            </a:r>
            <a:endParaRPr/>
          </a:p>
          <a:p>
            <a:pPr indent="-285750" lvl="1" marL="742950" rtl="0" algn="l">
              <a:lnSpc>
                <a:spcPct val="100000"/>
              </a:lnSpc>
              <a:spcBef>
                <a:spcPts val="400"/>
              </a:spcBef>
              <a:spcAft>
                <a:spcPts val="0"/>
              </a:spcAft>
              <a:buSzPts val="2200"/>
              <a:buChar char="▪"/>
            </a:pPr>
            <a:r>
              <a:rPr lang="en-US"/>
              <a:t>Rotational rate = 7,200 RPM</a:t>
            </a:r>
            <a:endParaRPr/>
          </a:p>
          <a:p>
            <a:pPr indent="-285750" lvl="1" marL="742950" rtl="0" algn="l">
              <a:lnSpc>
                <a:spcPct val="100000"/>
              </a:lnSpc>
              <a:spcBef>
                <a:spcPts val="400"/>
              </a:spcBef>
              <a:spcAft>
                <a:spcPts val="0"/>
              </a:spcAft>
              <a:buSzPts val="2200"/>
              <a:buChar char="▪"/>
            </a:pPr>
            <a:r>
              <a:rPr lang="en-US"/>
              <a:t>Average seek time = 9 ms.</a:t>
            </a:r>
            <a:endParaRPr/>
          </a:p>
          <a:p>
            <a:pPr indent="-285750" lvl="1" marL="742950" rtl="0" algn="l">
              <a:lnSpc>
                <a:spcPct val="100000"/>
              </a:lnSpc>
              <a:spcBef>
                <a:spcPts val="400"/>
              </a:spcBef>
              <a:spcAft>
                <a:spcPts val="0"/>
              </a:spcAft>
              <a:buSzPts val="2200"/>
              <a:buChar char="▪"/>
            </a:pPr>
            <a:r>
              <a:rPr lang="en-US"/>
              <a:t>Avg # sectors/track = 400.</a:t>
            </a:r>
            <a:endParaRPr/>
          </a:p>
          <a:p>
            <a:pPr indent="-342900" lvl="0" marL="342900" rtl="0" algn="l">
              <a:lnSpc>
                <a:spcPct val="100000"/>
              </a:lnSpc>
              <a:spcBef>
                <a:spcPts val="480"/>
              </a:spcBef>
              <a:spcAft>
                <a:spcPts val="0"/>
              </a:spcAft>
              <a:buSzPts val="1440"/>
              <a:buChar char="⬛"/>
            </a:pPr>
            <a:r>
              <a:rPr lang="en-US"/>
              <a:t>Derived:</a:t>
            </a:r>
            <a:endParaRPr/>
          </a:p>
          <a:p>
            <a:pPr indent="-285750" lvl="1" marL="742950" rtl="0" algn="l">
              <a:lnSpc>
                <a:spcPct val="100000"/>
              </a:lnSpc>
              <a:spcBef>
                <a:spcPts val="400"/>
              </a:spcBef>
              <a:spcAft>
                <a:spcPts val="0"/>
              </a:spcAft>
              <a:buSzPts val="2200"/>
              <a:buChar char="▪"/>
            </a:pPr>
            <a:r>
              <a:rPr lang="en-US"/>
              <a:t>Tavg rotation = 1/2 x (60 secs/7200 RPM) x 1000 ms/sec = 4 ms.</a:t>
            </a:r>
            <a:endParaRPr/>
          </a:p>
          <a:p>
            <a:pPr indent="-285750" lvl="1" marL="742950" rtl="0" algn="l">
              <a:lnSpc>
                <a:spcPct val="100000"/>
              </a:lnSpc>
              <a:spcBef>
                <a:spcPts val="400"/>
              </a:spcBef>
              <a:spcAft>
                <a:spcPts val="0"/>
              </a:spcAft>
              <a:buSzPts val="2200"/>
              <a:buChar char="▪"/>
            </a:pPr>
            <a:r>
              <a:rPr lang="en-US"/>
              <a:t>Tavg transfer = 60/7200 RPM x 1/400 secs/track x 1000 ms/sec = 0.02 ms</a:t>
            </a:r>
            <a:endParaRPr/>
          </a:p>
          <a:p>
            <a:pPr indent="-285750" lvl="1" marL="742950" rtl="0" algn="l">
              <a:lnSpc>
                <a:spcPct val="100000"/>
              </a:lnSpc>
              <a:spcBef>
                <a:spcPts val="400"/>
              </a:spcBef>
              <a:spcAft>
                <a:spcPts val="0"/>
              </a:spcAft>
              <a:buSzPts val="2200"/>
              <a:buChar char="▪"/>
            </a:pPr>
            <a:r>
              <a:rPr lang="en-US"/>
              <a:t>Taccess  = 9 ms + 4 ms + 0.02 ms</a:t>
            </a:r>
            <a:endParaRPr/>
          </a:p>
          <a:p>
            <a:pPr indent="-342900" lvl="0" marL="342900" rtl="0" algn="l">
              <a:lnSpc>
                <a:spcPct val="100000"/>
              </a:lnSpc>
              <a:spcBef>
                <a:spcPts val="480"/>
              </a:spcBef>
              <a:spcAft>
                <a:spcPts val="0"/>
              </a:spcAft>
              <a:buSzPts val="1440"/>
              <a:buChar char="⬛"/>
            </a:pPr>
            <a:r>
              <a:rPr lang="en-US"/>
              <a:t>Important points:</a:t>
            </a:r>
            <a:endParaRPr/>
          </a:p>
          <a:p>
            <a:pPr indent="-285750" lvl="1" marL="742950" rtl="0" algn="l">
              <a:lnSpc>
                <a:spcPct val="100000"/>
              </a:lnSpc>
              <a:spcBef>
                <a:spcPts val="400"/>
              </a:spcBef>
              <a:spcAft>
                <a:spcPts val="0"/>
              </a:spcAft>
              <a:buSzPts val="2200"/>
              <a:buChar char="▪"/>
            </a:pPr>
            <a:r>
              <a:rPr lang="en-US"/>
              <a:t>Access time dominated by seek time and rotational latency.</a:t>
            </a:r>
            <a:endParaRPr/>
          </a:p>
          <a:p>
            <a:pPr indent="-285750" lvl="1" marL="742950" rtl="0" algn="l">
              <a:lnSpc>
                <a:spcPct val="100000"/>
              </a:lnSpc>
              <a:spcBef>
                <a:spcPts val="400"/>
              </a:spcBef>
              <a:spcAft>
                <a:spcPts val="0"/>
              </a:spcAft>
              <a:buSzPts val="2200"/>
              <a:buChar char="▪"/>
            </a:pPr>
            <a:r>
              <a:rPr lang="en-US"/>
              <a:t>First bit in a sector is the most expensive, the rest are free.</a:t>
            </a:r>
            <a:endParaRPr/>
          </a:p>
          <a:p>
            <a:pPr indent="-285750" lvl="1" marL="742950" rtl="0" algn="l">
              <a:lnSpc>
                <a:spcPct val="100000"/>
              </a:lnSpc>
              <a:spcBef>
                <a:spcPts val="400"/>
              </a:spcBef>
              <a:spcAft>
                <a:spcPts val="0"/>
              </a:spcAft>
              <a:buSzPts val="2200"/>
              <a:buChar char="▪"/>
            </a:pPr>
            <a:r>
              <a:rPr lang="en-US"/>
              <a:t>SRAM access time is about  4 ns/doubleword, DRAM about  60 ns</a:t>
            </a:r>
            <a:endParaRPr/>
          </a:p>
          <a:p>
            <a:pPr indent="-228600" lvl="2" marL="1143000" rtl="0" algn="l">
              <a:lnSpc>
                <a:spcPct val="100000"/>
              </a:lnSpc>
              <a:spcBef>
                <a:spcPts val="400"/>
              </a:spcBef>
              <a:spcAft>
                <a:spcPts val="0"/>
              </a:spcAft>
              <a:buClr>
                <a:schemeClr val="dk1"/>
              </a:buClr>
              <a:buSzPts val="1600"/>
              <a:buChar char="▪"/>
            </a:pPr>
            <a:r>
              <a:rPr lang="en-US"/>
              <a:t>Disk is about 40,000 times slower than SRAM, </a:t>
            </a:r>
            <a:endParaRPr/>
          </a:p>
          <a:p>
            <a:pPr indent="-228600" lvl="2" marL="1143000" rtl="0" algn="l">
              <a:lnSpc>
                <a:spcPct val="100000"/>
              </a:lnSpc>
              <a:spcBef>
                <a:spcPts val="400"/>
              </a:spcBef>
              <a:spcAft>
                <a:spcPts val="0"/>
              </a:spcAft>
              <a:buClr>
                <a:schemeClr val="dk1"/>
              </a:buClr>
              <a:buSzPts val="1600"/>
              <a:buChar char="▪"/>
            </a:pPr>
            <a:r>
              <a:rPr lang="en-US"/>
              <a:t>2,500 times slower then DRAM.</a:t>
            </a:r>
            <a:endParaRPr/>
          </a:p>
          <a:p>
            <a:pPr indent="-146050" lvl="1" marL="742950" rtl="0" algn="l">
              <a:lnSpc>
                <a:spcPct val="100000"/>
              </a:lnSpc>
              <a:spcBef>
                <a:spcPts val="400"/>
              </a:spcBef>
              <a:spcAft>
                <a:spcPts val="0"/>
              </a:spcAft>
              <a:buSzPts val="22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Logical Disk Blocks</a:t>
            </a:r>
            <a:endParaRPr/>
          </a:p>
        </p:txBody>
      </p:sp>
      <p:sp>
        <p:nvSpPr>
          <p:cNvPr id="974" name="Google Shape;974;p3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Modern disks present a simpler abstract view of the complex sector geometry:</a:t>
            </a:r>
            <a:endParaRPr/>
          </a:p>
          <a:p>
            <a:pPr indent="-285750" lvl="1" marL="742950" rtl="0" algn="l">
              <a:lnSpc>
                <a:spcPct val="100000"/>
              </a:lnSpc>
              <a:spcBef>
                <a:spcPts val="400"/>
              </a:spcBef>
              <a:spcAft>
                <a:spcPts val="0"/>
              </a:spcAft>
              <a:buSzPts val="2200"/>
              <a:buChar char="▪"/>
            </a:pPr>
            <a:r>
              <a:rPr lang="en-US"/>
              <a:t>The set of available sectors is modeled as a sequence of b-sized </a:t>
            </a:r>
            <a:r>
              <a:rPr lang="en-US">
                <a:solidFill>
                  <a:srgbClr val="FF0000"/>
                </a:solidFill>
              </a:rPr>
              <a:t>logical blocks </a:t>
            </a:r>
            <a:r>
              <a:rPr lang="en-US"/>
              <a:t>(0, 1, 2, ...)</a:t>
            </a:r>
            <a:endParaRPr/>
          </a:p>
          <a:p>
            <a:pPr indent="-342900" lvl="0" marL="342900" rtl="0" algn="l">
              <a:lnSpc>
                <a:spcPct val="100000"/>
              </a:lnSpc>
              <a:spcBef>
                <a:spcPts val="480"/>
              </a:spcBef>
              <a:spcAft>
                <a:spcPts val="0"/>
              </a:spcAft>
              <a:buSzPts val="1440"/>
              <a:buChar char="⬛"/>
            </a:pPr>
            <a:r>
              <a:rPr lang="en-US"/>
              <a:t>Mapping between logical blocks and actual (physical) sectors</a:t>
            </a:r>
            <a:endParaRPr/>
          </a:p>
          <a:p>
            <a:pPr indent="-285750" lvl="1" marL="742950" rtl="0" algn="l">
              <a:lnSpc>
                <a:spcPct val="100000"/>
              </a:lnSpc>
              <a:spcBef>
                <a:spcPts val="400"/>
              </a:spcBef>
              <a:spcAft>
                <a:spcPts val="0"/>
              </a:spcAft>
              <a:buSzPts val="2200"/>
              <a:buChar char="▪"/>
            </a:pPr>
            <a:r>
              <a:rPr lang="en-US"/>
              <a:t>Maintained by hardware/firmware device called </a:t>
            </a:r>
            <a:r>
              <a:rPr lang="en-US">
                <a:solidFill>
                  <a:srgbClr val="C00000"/>
                </a:solidFill>
              </a:rPr>
              <a:t>disk controller</a:t>
            </a:r>
            <a:r>
              <a:rPr lang="en-US"/>
              <a:t>.</a:t>
            </a:r>
            <a:endParaRPr/>
          </a:p>
          <a:p>
            <a:pPr indent="-285750" lvl="1" marL="742950" rtl="0" algn="l">
              <a:lnSpc>
                <a:spcPct val="100000"/>
              </a:lnSpc>
              <a:spcBef>
                <a:spcPts val="400"/>
              </a:spcBef>
              <a:spcAft>
                <a:spcPts val="0"/>
              </a:spcAft>
              <a:buSzPts val="2200"/>
              <a:buChar char="▪"/>
            </a:pPr>
            <a:r>
              <a:rPr lang="en-US"/>
              <a:t>Converts requests for logical blocks into (surface,track,sector) triples.</a:t>
            </a:r>
            <a:endParaRPr/>
          </a:p>
          <a:p>
            <a:pPr indent="-342900" lvl="0" marL="342900" rtl="0" algn="l">
              <a:lnSpc>
                <a:spcPct val="100000"/>
              </a:lnSpc>
              <a:spcBef>
                <a:spcPts val="480"/>
              </a:spcBef>
              <a:spcAft>
                <a:spcPts val="0"/>
              </a:spcAft>
              <a:buSzPts val="1440"/>
              <a:buChar char="⬛"/>
            </a:pPr>
            <a:r>
              <a:rPr lang="en-US"/>
              <a:t>Allows controller to set aside spare cylinders for each zone.</a:t>
            </a:r>
            <a:endParaRPr/>
          </a:p>
          <a:p>
            <a:pPr indent="-285750" lvl="1" marL="742950" rtl="0" algn="l">
              <a:lnSpc>
                <a:spcPct val="100000"/>
              </a:lnSpc>
              <a:spcBef>
                <a:spcPts val="400"/>
              </a:spcBef>
              <a:spcAft>
                <a:spcPts val="0"/>
              </a:spcAft>
              <a:buSzPts val="2200"/>
              <a:buChar char="▪"/>
            </a:pPr>
            <a:r>
              <a:rPr lang="en-US"/>
              <a:t>Accounts for the difference in “formatted capacity” and “maximum capacity”.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4"/>
          <p:cNvSpPr txBox="1"/>
          <p:nvPr>
            <p:ph type="title"/>
          </p:nvPr>
        </p:nvSpPr>
        <p:spPr>
          <a:xfrm>
            <a:off x="357018" y="3340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I/O Bus</a:t>
            </a:r>
            <a:endParaRPr/>
          </a:p>
        </p:txBody>
      </p:sp>
      <p:sp>
        <p:nvSpPr>
          <p:cNvPr id="980" name="Google Shape;980;p34"/>
          <p:cNvSpPr/>
          <p:nvPr/>
        </p:nvSpPr>
        <p:spPr>
          <a:xfrm>
            <a:off x="6880225" y="287655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981" name="Google Shape;981;p34"/>
          <p:cNvSpPr/>
          <p:nvPr/>
        </p:nvSpPr>
        <p:spPr>
          <a:xfrm>
            <a:off x="5356225" y="302895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2" name="Google Shape;982;p34"/>
          <p:cNvSpPr/>
          <p:nvPr/>
        </p:nvSpPr>
        <p:spPr>
          <a:xfrm>
            <a:off x="4441825" y="306070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983" name="Google Shape;983;p34"/>
          <p:cNvSpPr/>
          <p:nvPr/>
        </p:nvSpPr>
        <p:spPr>
          <a:xfrm>
            <a:off x="2984500" y="3028950"/>
            <a:ext cx="1452563"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4" name="Google Shape;984;p34"/>
          <p:cNvSpPr/>
          <p:nvPr/>
        </p:nvSpPr>
        <p:spPr>
          <a:xfrm>
            <a:off x="1084263" y="306070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985" name="Google Shape;985;p34"/>
          <p:cNvSpPr/>
          <p:nvPr/>
        </p:nvSpPr>
        <p:spPr>
          <a:xfrm>
            <a:off x="2000250" y="17335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6" name="Google Shape;986;p34"/>
          <p:cNvSpPr/>
          <p:nvPr/>
        </p:nvSpPr>
        <p:spPr>
          <a:xfrm>
            <a:off x="2000250" y="18859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7" name="Google Shape;987;p34"/>
          <p:cNvSpPr/>
          <p:nvPr/>
        </p:nvSpPr>
        <p:spPr>
          <a:xfrm>
            <a:off x="2000250" y="20383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8" name="Google Shape;988;p34"/>
          <p:cNvSpPr/>
          <p:nvPr/>
        </p:nvSpPr>
        <p:spPr>
          <a:xfrm>
            <a:off x="2000250" y="21907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89" name="Google Shape;989;p34"/>
          <p:cNvSpPr/>
          <p:nvPr/>
        </p:nvSpPr>
        <p:spPr>
          <a:xfrm>
            <a:off x="2000250" y="234315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0" name="Google Shape;990;p34"/>
          <p:cNvSpPr/>
          <p:nvPr/>
        </p:nvSpPr>
        <p:spPr>
          <a:xfrm>
            <a:off x="2773363" y="1733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1" name="Google Shape;991;p34"/>
          <p:cNvSpPr/>
          <p:nvPr/>
        </p:nvSpPr>
        <p:spPr>
          <a:xfrm flipH="1">
            <a:off x="2684463" y="211455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2" name="Google Shape;992;p34"/>
          <p:cNvSpPr/>
          <p:nvPr/>
        </p:nvSpPr>
        <p:spPr>
          <a:xfrm>
            <a:off x="3217863" y="158115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993" name="Google Shape;993;p34"/>
          <p:cNvSpPr txBox="1"/>
          <p:nvPr/>
        </p:nvSpPr>
        <p:spPr>
          <a:xfrm>
            <a:off x="1717675" y="141187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994" name="Google Shape;994;p34"/>
          <p:cNvSpPr/>
          <p:nvPr/>
        </p:nvSpPr>
        <p:spPr>
          <a:xfrm>
            <a:off x="2074863" y="257175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5" name="Google Shape;995;p34"/>
          <p:cNvSpPr/>
          <p:nvPr/>
        </p:nvSpPr>
        <p:spPr>
          <a:xfrm>
            <a:off x="931863" y="135255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996" name="Google Shape;996;p34"/>
          <p:cNvSpPr txBox="1"/>
          <p:nvPr/>
        </p:nvSpPr>
        <p:spPr>
          <a:xfrm>
            <a:off x="819150" y="104775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997" name="Google Shape;997;p34"/>
          <p:cNvSpPr txBox="1"/>
          <p:nvPr/>
        </p:nvSpPr>
        <p:spPr>
          <a:xfrm>
            <a:off x="3865563" y="2342148"/>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998" name="Google Shape;998;p34"/>
          <p:cNvCxnSpPr/>
          <p:nvPr/>
        </p:nvCxnSpPr>
        <p:spPr>
          <a:xfrm flipH="1">
            <a:off x="3751263" y="2647950"/>
            <a:ext cx="685800" cy="457200"/>
          </a:xfrm>
          <a:prstGeom prst="straightConnector1">
            <a:avLst/>
          </a:prstGeom>
          <a:noFill/>
          <a:ln cap="flat" cmpd="sng" w="12700">
            <a:solidFill>
              <a:schemeClr val="dk1"/>
            </a:solidFill>
            <a:prstDash val="solid"/>
            <a:round/>
            <a:headEnd len="sm" w="sm" type="none"/>
            <a:tailEnd len="med" w="med" type="triangle"/>
          </a:ln>
        </p:spPr>
      </p:cxnSp>
      <p:sp>
        <p:nvSpPr>
          <p:cNvPr id="999" name="Google Shape;999;p34"/>
          <p:cNvSpPr txBox="1"/>
          <p:nvPr/>
        </p:nvSpPr>
        <p:spPr>
          <a:xfrm>
            <a:off x="5386388" y="2342148"/>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000" name="Google Shape;1000;p34"/>
          <p:cNvCxnSpPr/>
          <p:nvPr/>
        </p:nvCxnSpPr>
        <p:spPr>
          <a:xfrm>
            <a:off x="6037263" y="2647950"/>
            <a:ext cx="0" cy="457200"/>
          </a:xfrm>
          <a:prstGeom prst="straightConnector1">
            <a:avLst/>
          </a:prstGeom>
          <a:noFill/>
          <a:ln cap="flat" cmpd="sng" w="12700">
            <a:solidFill>
              <a:schemeClr val="dk1"/>
            </a:solidFill>
            <a:prstDash val="solid"/>
            <a:round/>
            <a:headEnd len="sm" w="sm" type="none"/>
            <a:tailEnd len="med" w="med" type="triangle"/>
          </a:ln>
        </p:spPr>
      </p:cxnSp>
      <p:sp>
        <p:nvSpPr>
          <p:cNvPr id="1001" name="Google Shape;1001;p34"/>
          <p:cNvSpPr/>
          <p:nvPr/>
        </p:nvSpPr>
        <p:spPr>
          <a:xfrm>
            <a:off x="4665663" y="37147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2" name="Google Shape;1002;p34"/>
          <p:cNvSpPr/>
          <p:nvPr/>
        </p:nvSpPr>
        <p:spPr>
          <a:xfrm flipH="1" rot="10800000">
            <a:off x="577056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3" name="Google Shape;1003;p34"/>
          <p:cNvSpPr/>
          <p:nvPr/>
        </p:nvSpPr>
        <p:spPr>
          <a:xfrm>
            <a:off x="535146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04" name="Google Shape;1004;p34"/>
          <p:cNvSpPr/>
          <p:nvPr/>
        </p:nvSpPr>
        <p:spPr>
          <a:xfrm flipH="1" rot="10800000">
            <a:off x="34401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5" name="Google Shape;1005;p34"/>
          <p:cNvSpPr/>
          <p:nvPr/>
        </p:nvSpPr>
        <p:spPr>
          <a:xfrm>
            <a:off x="3021013" y="517525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06" name="Google Shape;1006;p34"/>
          <p:cNvSpPr/>
          <p:nvPr/>
        </p:nvSpPr>
        <p:spPr>
          <a:xfrm flipH="1" rot="10800000">
            <a:off x="1763713" y="445135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07" name="Google Shape;1007;p34"/>
          <p:cNvSpPr/>
          <p:nvPr/>
        </p:nvSpPr>
        <p:spPr>
          <a:xfrm>
            <a:off x="1420813" y="516255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08" name="Google Shape;1008;p34"/>
          <p:cNvCxnSpPr/>
          <p:nvPr/>
        </p:nvCxnSpPr>
        <p:spPr>
          <a:xfrm>
            <a:off x="1649413" y="569595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09" name="Google Shape;1009;p34"/>
          <p:cNvCxnSpPr/>
          <p:nvPr/>
        </p:nvCxnSpPr>
        <p:spPr>
          <a:xfrm>
            <a:off x="2411413" y="5695950"/>
            <a:ext cx="0" cy="304800"/>
          </a:xfrm>
          <a:prstGeom prst="straightConnector1">
            <a:avLst/>
          </a:prstGeom>
          <a:noFill/>
          <a:ln cap="flat" cmpd="sng" w="12700">
            <a:solidFill>
              <a:schemeClr val="dk1"/>
            </a:solidFill>
            <a:prstDash val="solid"/>
            <a:round/>
            <a:headEnd len="med" w="med" type="triangle"/>
            <a:tailEnd len="sm" w="sm" type="none"/>
          </a:ln>
        </p:spPr>
      </p:cxnSp>
      <p:sp>
        <p:nvSpPr>
          <p:cNvPr id="1010" name="Google Shape;1010;p34"/>
          <p:cNvSpPr txBox="1"/>
          <p:nvPr/>
        </p:nvSpPr>
        <p:spPr>
          <a:xfrm>
            <a:off x="1214438" y="592354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011" name="Google Shape;1011;p34"/>
          <p:cNvSpPr txBox="1"/>
          <p:nvPr/>
        </p:nvSpPr>
        <p:spPr>
          <a:xfrm>
            <a:off x="1892300" y="592354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012" name="Google Shape;1012;p34"/>
          <p:cNvCxnSpPr/>
          <p:nvPr/>
        </p:nvCxnSpPr>
        <p:spPr>
          <a:xfrm>
            <a:off x="3706813" y="5695950"/>
            <a:ext cx="0" cy="304800"/>
          </a:xfrm>
          <a:prstGeom prst="straightConnector1">
            <a:avLst/>
          </a:prstGeom>
          <a:noFill/>
          <a:ln cap="flat" cmpd="sng" w="12700">
            <a:solidFill>
              <a:schemeClr val="dk1"/>
            </a:solidFill>
            <a:prstDash val="solid"/>
            <a:round/>
            <a:headEnd len="sm" w="sm" type="none"/>
            <a:tailEnd len="med" w="med" type="triangle"/>
          </a:ln>
        </p:spPr>
      </p:cxnSp>
      <p:sp>
        <p:nvSpPr>
          <p:cNvPr id="1013" name="Google Shape;1013;p34"/>
          <p:cNvSpPr txBox="1"/>
          <p:nvPr/>
        </p:nvSpPr>
        <p:spPr>
          <a:xfrm>
            <a:off x="3209925" y="592354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14" name="Google Shape;1014;p34"/>
          <p:cNvCxnSpPr/>
          <p:nvPr/>
        </p:nvCxnSpPr>
        <p:spPr>
          <a:xfrm>
            <a:off x="6011863" y="569595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15" name="Google Shape;1015;p34"/>
          <p:cNvSpPr/>
          <p:nvPr/>
        </p:nvSpPr>
        <p:spPr>
          <a:xfrm>
            <a:off x="5707063" y="607695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16" name="Google Shape;1016;p34"/>
          <p:cNvSpPr/>
          <p:nvPr/>
        </p:nvSpPr>
        <p:spPr>
          <a:xfrm>
            <a:off x="855663" y="4235450"/>
            <a:ext cx="7277100" cy="393700"/>
          </a:xfrm>
          <a:prstGeom prst="leftRightArrow">
            <a:avLst>
              <a:gd fmla="val 48611" name="adj1"/>
              <a:gd fmla="val 95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7" name="Google Shape;1017;p34"/>
          <p:cNvSpPr/>
          <p:nvPr/>
        </p:nvSpPr>
        <p:spPr>
          <a:xfrm>
            <a:off x="1931988" y="4405313"/>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8" name="Google Shape;1018;p34"/>
          <p:cNvSpPr/>
          <p:nvPr/>
        </p:nvSpPr>
        <p:spPr>
          <a:xfrm>
            <a:off x="3608388" y="4395788"/>
            <a:ext cx="166687"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19" name="Google Shape;1019;p34"/>
          <p:cNvSpPr/>
          <p:nvPr/>
        </p:nvSpPr>
        <p:spPr>
          <a:xfrm>
            <a:off x="5942013" y="43862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0" name="Google Shape;1020;p34"/>
          <p:cNvSpPr txBox="1"/>
          <p:nvPr/>
        </p:nvSpPr>
        <p:spPr>
          <a:xfrm>
            <a:off x="4529138" y="4540250"/>
            <a:ext cx="8747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21" name="Google Shape;1021;p34"/>
          <p:cNvSpPr/>
          <p:nvPr/>
        </p:nvSpPr>
        <p:spPr>
          <a:xfrm>
            <a:off x="4832350" y="4324350"/>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2" name="Google Shape;1022;p34"/>
          <p:cNvSpPr/>
          <p:nvPr/>
        </p:nvSpPr>
        <p:spPr>
          <a:xfrm>
            <a:off x="67230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3" name="Google Shape;1023;p34"/>
          <p:cNvSpPr/>
          <p:nvPr/>
        </p:nvSpPr>
        <p:spPr>
          <a:xfrm>
            <a:off x="70278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4" name="Google Shape;1024;p34"/>
          <p:cNvSpPr/>
          <p:nvPr/>
        </p:nvSpPr>
        <p:spPr>
          <a:xfrm>
            <a:off x="7332663" y="4248150"/>
            <a:ext cx="127000" cy="406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25" name="Google Shape;1025;p34"/>
          <p:cNvSpPr txBox="1"/>
          <p:nvPr/>
        </p:nvSpPr>
        <p:spPr>
          <a:xfrm>
            <a:off x="6708775" y="4629150"/>
            <a:ext cx="22129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Expansion slots for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other devices such</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as network adapters.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3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(1)</a:t>
            </a:r>
            <a:endParaRPr/>
          </a:p>
        </p:txBody>
      </p:sp>
      <p:sp>
        <p:nvSpPr>
          <p:cNvPr id="1031" name="Google Shape;1031;p35"/>
          <p:cNvSpPr/>
          <p:nvPr/>
        </p:nvSpPr>
        <p:spPr>
          <a:xfrm>
            <a:off x="6291263" y="2988677"/>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32" name="Google Shape;1032;p35"/>
          <p:cNvSpPr/>
          <p:nvPr/>
        </p:nvSpPr>
        <p:spPr>
          <a:xfrm>
            <a:off x="4767263"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3" name="Google Shape;1033;p35"/>
          <p:cNvSpPr/>
          <p:nvPr/>
        </p:nvSpPr>
        <p:spPr>
          <a:xfrm>
            <a:off x="3852863"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34" name="Google Shape;1034;p35"/>
          <p:cNvSpPr/>
          <p:nvPr/>
        </p:nvSpPr>
        <p:spPr>
          <a:xfrm>
            <a:off x="2395538"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5" name="Google Shape;1035;p35"/>
          <p:cNvSpPr/>
          <p:nvPr/>
        </p:nvSpPr>
        <p:spPr>
          <a:xfrm>
            <a:off x="1411288"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6" name="Google Shape;1036;p35"/>
          <p:cNvSpPr/>
          <p:nvPr/>
        </p:nvSpPr>
        <p:spPr>
          <a:xfrm>
            <a:off x="1411288"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7" name="Google Shape;1037;p35"/>
          <p:cNvSpPr/>
          <p:nvPr/>
        </p:nvSpPr>
        <p:spPr>
          <a:xfrm>
            <a:off x="1411288"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8" name="Google Shape;1038;p35"/>
          <p:cNvSpPr/>
          <p:nvPr/>
        </p:nvSpPr>
        <p:spPr>
          <a:xfrm>
            <a:off x="1411288"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39" name="Google Shape;1039;p35"/>
          <p:cNvSpPr/>
          <p:nvPr/>
        </p:nvSpPr>
        <p:spPr>
          <a:xfrm>
            <a:off x="1411288"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0" name="Google Shape;1040;p35"/>
          <p:cNvSpPr/>
          <p:nvPr/>
        </p:nvSpPr>
        <p:spPr>
          <a:xfrm>
            <a:off x="2184400"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1" name="Google Shape;1041;p35"/>
          <p:cNvSpPr/>
          <p:nvPr/>
        </p:nvSpPr>
        <p:spPr>
          <a:xfrm flipH="1">
            <a:off x="2095500"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2" name="Google Shape;1042;p35"/>
          <p:cNvSpPr/>
          <p:nvPr/>
        </p:nvSpPr>
        <p:spPr>
          <a:xfrm>
            <a:off x="2628900" y="1693277"/>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43" name="Google Shape;1043;p35"/>
          <p:cNvSpPr txBox="1"/>
          <p:nvPr/>
        </p:nvSpPr>
        <p:spPr>
          <a:xfrm>
            <a:off x="1128713" y="1524000"/>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44" name="Google Shape;1044;p35"/>
          <p:cNvSpPr/>
          <p:nvPr/>
        </p:nvSpPr>
        <p:spPr>
          <a:xfrm>
            <a:off x="1485900"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5" name="Google Shape;1045;p35"/>
          <p:cNvSpPr/>
          <p:nvPr/>
        </p:nvSpPr>
        <p:spPr>
          <a:xfrm>
            <a:off x="342900"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6" name="Google Shape;1046;p35"/>
          <p:cNvSpPr txBox="1"/>
          <p:nvPr/>
        </p:nvSpPr>
        <p:spPr>
          <a:xfrm>
            <a:off x="22860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47" name="Google Shape;1047;p35"/>
          <p:cNvSpPr/>
          <p:nvPr/>
        </p:nvSpPr>
        <p:spPr>
          <a:xfrm>
            <a:off x="4076700"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8" name="Google Shape;1048;p35"/>
          <p:cNvSpPr/>
          <p:nvPr/>
        </p:nvSpPr>
        <p:spPr>
          <a:xfrm flipH="1" rot="10800000">
            <a:off x="518160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49" name="Google Shape;1049;p35"/>
          <p:cNvSpPr/>
          <p:nvPr/>
        </p:nvSpPr>
        <p:spPr>
          <a:xfrm>
            <a:off x="476250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50" name="Google Shape;1050;p35"/>
          <p:cNvSpPr/>
          <p:nvPr/>
        </p:nvSpPr>
        <p:spPr>
          <a:xfrm flipH="1" rot="10800000">
            <a:off x="28511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1" name="Google Shape;1051;p35"/>
          <p:cNvSpPr/>
          <p:nvPr/>
        </p:nvSpPr>
        <p:spPr>
          <a:xfrm>
            <a:off x="2432050" y="5287377"/>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052" name="Google Shape;1052;p35"/>
          <p:cNvSpPr/>
          <p:nvPr/>
        </p:nvSpPr>
        <p:spPr>
          <a:xfrm flipH="1" rot="10800000">
            <a:off x="1174750"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53" name="Google Shape;1053;p35"/>
          <p:cNvSpPr/>
          <p:nvPr/>
        </p:nvSpPr>
        <p:spPr>
          <a:xfrm>
            <a:off x="831850" y="5198477"/>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054" name="Google Shape;1054;p35"/>
          <p:cNvCxnSpPr/>
          <p:nvPr/>
        </p:nvCxnSpPr>
        <p:spPr>
          <a:xfrm>
            <a:off x="1060450"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055" name="Google Shape;1055;p35"/>
          <p:cNvCxnSpPr/>
          <p:nvPr/>
        </p:nvCxnSpPr>
        <p:spPr>
          <a:xfrm>
            <a:off x="1822450"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056" name="Google Shape;1056;p35"/>
          <p:cNvSpPr txBox="1"/>
          <p:nvPr/>
        </p:nvSpPr>
        <p:spPr>
          <a:xfrm>
            <a:off x="681084" y="6035675"/>
            <a:ext cx="726982"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0" i="0" sz="1400" u="none" cap="none" strike="noStrike">
              <a:solidFill>
                <a:srgbClr val="000000"/>
              </a:solidFill>
              <a:latin typeface="Arial"/>
              <a:ea typeface="Arial"/>
              <a:cs typeface="Arial"/>
              <a:sym typeface="Arial"/>
            </a:endParaRPr>
          </a:p>
        </p:txBody>
      </p:sp>
      <p:sp>
        <p:nvSpPr>
          <p:cNvPr id="1057" name="Google Shape;1057;p35"/>
          <p:cNvSpPr txBox="1"/>
          <p:nvPr/>
        </p:nvSpPr>
        <p:spPr>
          <a:xfrm>
            <a:off x="1379879" y="6019800"/>
            <a:ext cx="93276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0" i="0" sz="1400" u="none" cap="none" strike="noStrike">
              <a:solidFill>
                <a:srgbClr val="000000"/>
              </a:solidFill>
              <a:latin typeface="Arial"/>
              <a:ea typeface="Arial"/>
              <a:cs typeface="Arial"/>
              <a:sym typeface="Arial"/>
            </a:endParaRPr>
          </a:p>
        </p:txBody>
      </p:sp>
      <p:cxnSp>
        <p:nvCxnSpPr>
          <p:cNvPr id="1058" name="Google Shape;1058;p35"/>
          <p:cNvCxnSpPr/>
          <p:nvPr/>
        </p:nvCxnSpPr>
        <p:spPr>
          <a:xfrm>
            <a:off x="3117850"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059" name="Google Shape;1059;p35"/>
          <p:cNvSpPr txBox="1"/>
          <p:nvPr/>
        </p:nvSpPr>
        <p:spPr>
          <a:xfrm>
            <a:off x="2620963" y="6035675"/>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060" name="Google Shape;1060;p35"/>
          <p:cNvCxnSpPr/>
          <p:nvPr/>
        </p:nvCxnSpPr>
        <p:spPr>
          <a:xfrm>
            <a:off x="5422900"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061" name="Google Shape;1061;p35"/>
          <p:cNvSpPr/>
          <p:nvPr/>
        </p:nvSpPr>
        <p:spPr>
          <a:xfrm>
            <a:off x="5124450" y="6189077"/>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062" name="Google Shape;1062;p35"/>
          <p:cNvSpPr/>
          <p:nvPr/>
        </p:nvSpPr>
        <p:spPr>
          <a:xfrm>
            <a:off x="266700"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3" name="Google Shape;1063;p35"/>
          <p:cNvSpPr/>
          <p:nvPr/>
        </p:nvSpPr>
        <p:spPr>
          <a:xfrm>
            <a:off x="1343025"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4" name="Google Shape;1064;p35"/>
          <p:cNvSpPr/>
          <p:nvPr/>
        </p:nvSpPr>
        <p:spPr>
          <a:xfrm>
            <a:off x="3019425"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5" name="Google Shape;1065;p35"/>
          <p:cNvSpPr/>
          <p:nvPr/>
        </p:nvSpPr>
        <p:spPr>
          <a:xfrm>
            <a:off x="5353050"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66" name="Google Shape;1066;p35"/>
          <p:cNvSpPr txBox="1"/>
          <p:nvPr/>
        </p:nvSpPr>
        <p:spPr>
          <a:xfrm>
            <a:off x="5553075"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067" name="Google Shape;1067;p35"/>
          <p:cNvSpPr/>
          <p:nvPr/>
        </p:nvSpPr>
        <p:spPr>
          <a:xfrm>
            <a:off x="4243388"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068" name="Google Shape;1068;p35"/>
          <p:cNvCxnSpPr/>
          <p:nvPr/>
        </p:nvCxnSpPr>
        <p:spPr>
          <a:xfrm>
            <a:off x="2355850" y="3365500"/>
            <a:ext cx="2012950" cy="0"/>
          </a:xfrm>
          <a:prstGeom prst="straightConnector1">
            <a:avLst/>
          </a:prstGeom>
          <a:noFill/>
          <a:ln cap="flat" cmpd="sng" w="76200">
            <a:solidFill>
              <a:srgbClr val="00FFFF"/>
            </a:solidFill>
            <a:prstDash val="solid"/>
            <a:round/>
            <a:headEnd len="sm" w="sm" type="none"/>
            <a:tailEnd len="sm" w="sm" type="none"/>
          </a:ln>
        </p:spPr>
      </p:cxnSp>
      <p:cxnSp>
        <p:nvCxnSpPr>
          <p:cNvPr id="1069" name="Google Shape;1069;p35"/>
          <p:cNvCxnSpPr/>
          <p:nvPr/>
        </p:nvCxnSpPr>
        <p:spPr>
          <a:xfrm>
            <a:off x="4332288"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070" name="Google Shape;1070;p35"/>
          <p:cNvCxnSpPr/>
          <p:nvPr/>
        </p:nvCxnSpPr>
        <p:spPr>
          <a:xfrm>
            <a:off x="4294188"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071" name="Google Shape;1071;p35"/>
          <p:cNvCxnSpPr/>
          <p:nvPr/>
        </p:nvCxnSpPr>
        <p:spPr>
          <a:xfrm>
            <a:off x="5429250" y="4487863"/>
            <a:ext cx="0" cy="782637"/>
          </a:xfrm>
          <a:prstGeom prst="straightConnector1">
            <a:avLst/>
          </a:prstGeom>
          <a:noFill/>
          <a:ln cap="flat" cmpd="sng" w="76200">
            <a:solidFill>
              <a:srgbClr val="00FFFF"/>
            </a:solidFill>
            <a:prstDash val="solid"/>
            <a:round/>
            <a:headEnd len="sm" w="sm" type="none"/>
            <a:tailEnd len="med" w="med" type="triangle"/>
          </a:ln>
        </p:spPr>
      </p:cxnSp>
      <p:sp>
        <p:nvSpPr>
          <p:cNvPr id="1072" name="Google Shape;1072;p35"/>
          <p:cNvSpPr/>
          <p:nvPr/>
        </p:nvSpPr>
        <p:spPr>
          <a:xfrm>
            <a:off x="495300" y="3172827"/>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073" name="Google Shape;1073;p35"/>
          <p:cNvSpPr txBox="1"/>
          <p:nvPr/>
        </p:nvSpPr>
        <p:spPr>
          <a:xfrm>
            <a:off x="4038600" y="1323975"/>
            <a:ext cx="48768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CPU initiates a disk read by writing a command, logical block number, and destination memory address to a </a:t>
            </a:r>
            <a:r>
              <a:rPr b="0" i="0" lang="en-US" sz="2400" u="none" cap="none" strike="noStrike">
                <a:solidFill>
                  <a:srgbClr val="FF0000"/>
                </a:solidFill>
                <a:latin typeface="Arial Narrow"/>
                <a:ea typeface="Arial Narrow"/>
                <a:cs typeface="Arial Narrow"/>
                <a:sym typeface="Arial Narrow"/>
              </a:rPr>
              <a:t>port </a:t>
            </a:r>
            <a:r>
              <a:rPr b="0" i="0" lang="en-US" sz="2400" u="none" cap="none" strike="noStrike">
                <a:solidFill>
                  <a:schemeClr val="dk1"/>
                </a:solidFill>
                <a:latin typeface="Arial Narrow"/>
                <a:ea typeface="Arial Narrow"/>
                <a:cs typeface="Arial Narrow"/>
                <a:sym typeface="Arial Narrow"/>
              </a:rPr>
              <a:t>(address) associated with disk controller.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3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(2)</a:t>
            </a:r>
            <a:endParaRPr/>
          </a:p>
        </p:txBody>
      </p:sp>
      <p:sp>
        <p:nvSpPr>
          <p:cNvPr id="1079" name="Google Shape;1079;p36"/>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080" name="Google Shape;1080;p36"/>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1" name="Google Shape;1081;p36"/>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082" name="Google Shape;1082;p36"/>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3" name="Google Shape;1083;p36"/>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4" name="Google Shape;1084;p36"/>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5" name="Google Shape;1085;p36"/>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6" name="Google Shape;1086;p36"/>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7" name="Google Shape;1087;p36"/>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8" name="Google Shape;1088;p36"/>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89" name="Google Shape;1089;p36"/>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0" name="Google Shape;1090;p36"/>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091" name="Google Shape;1091;p36"/>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092" name="Google Shape;1092;p36"/>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3" name="Google Shape;1093;p36"/>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4" name="Google Shape;1094;p36"/>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095" name="Google Shape;1095;p36"/>
          <p:cNvSpPr/>
          <p:nvPr/>
        </p:nvSpPr>
        <p:spPr>
          <a:xfrm>
            <a:off x="4079875" y="3810000"/>
            <a:ext cx="495300" cy="685800"/>
          </a:xfrm>
          <a:prstGeom prst="upArrow">
            <a:avLst>
              <a:gd fmla="val 36667" name="adj1"/>
              <a:gd fmla="val 4487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6" name="Google Shape;1096;p36"/>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7" name="Google Shape;1097;p36"/>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098" name="Google Shape;1098;p36"/>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099" name="Google Shape;1099;p36"/>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00" name="Google Shape;1100;p36"/>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01" name="Google Shape;1101;p36"/>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02" name="Google Shape;1102;p36"/>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03" name="Google Shape;1103;p36"/>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04" name="Google Shape;1104;p36"/>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05" name="Google Shape;1105;p36"/>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06" name="Google Shape;1106;p36"/>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07" name="Google Shape;1107;p36"/>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sp>
        <p:nvSpPr>
          <p:cNvPr id="1108" name="Google Shape;1108;p36"/>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09" name="Google Shape;1109;p36"/>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0" name="Google Shape;1110;p36"/>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1" name="Google Shape;1111;p36"/>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2" name="Google Shape;1112;p36"/>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3" name="Google Shape;1113;p36"/>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14" name="Google Shape;1114;p36"/>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15" name="Google Shape;1115;p36"/>
          <p:cNvCxnSpPr/>
          <p:nvPr/>
        </p:nvCxnSpPr>
        <p:spPr>
          <a:xfrm>
            <a:off x="4297363" y="3365500"/>
            <a:ext cx="1965325" cy="0"/>
          </a:xfrm>
          <a:prstGeom prst="straightConnector1">
            <a:avLst/>
          </a:prstGeom>
          <a:noFill/>
          <a:ln cap="flat" cmpd="sng" w="76200">
            <a:solidFill>
              <a:srgbClr val="00FFFF"/>
            </a:solidFill>
            <a:prstDash val="solid"/>
            <a:round/>
            <a:headEnd len="sm" w="sm" type="none"/>
            <a:tailEnd len="med" w="med" type="triangle"/>
          </a:ln>
        </p:spPr>
      </p:cxnSp>
      <p:cxnSp>
        <p:nvCxnSpPr>
          <p:cNvPr id="1116" name="Google Shape;1116;p36"/>
          <p:cNvCxnSpPr/>
          <p:nvPr/>
        </p:nvCxnSpPr>
        <p:spPr>
          <a:xfrm>
            <a:off x="4335463" y="3365500"/>
            <a:ext cx="0" cy="1135063"/>
          </a:xfrm>
          <a:prstGeom prst="straightConnector1">
            <a:avLst/>
          </a:prstGeom>
          <a:noFill/>
          <a:ln cap="flat" cmpd="sng" w="76200">
            <a:solidFill>
              <a:srgbClr val="00FFFF"/>
            </a:solidFill>
            <a:prstDash val="solid"/>
            <a:round/>
            <a:headEnd len="sm" w="sm" type="none"/>
            <a:tailEnd len="sm" w="sm" type="none"/>
          </a:ln>
        </p:spPr>
      </p:cxnSp>
      <p:cxnSp>
        <p:nvCxnSpPr>
          <p:cNvPr id="1117" name="Google Shape;1117;p36"/>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18" name="Google Shape;1118;p36"/>
          <p:cNvCxnSpPr/>
          <p:nvPr/>
        </p:nvCxnSpPr>
        <p:spPr>
          <a:xfrm>
            <a:off x="5432425" y="4500563"/>
            <a:ext cx="0" cy="1671637"/>
          </a:xfrm>
          <a:prstGeom prst="straightConnector1">
            <a:avLst/>
          </a:prstGeom>
          <a:noFill/>
          <a:ln cap="flat" cmpd="sng" w="76200">
            <a:solidFill>
              <a:srgbClr val="00FFFF"/>
            </a:solidFill>
            <a:prstDash val="solid"/>
            <a:round/>
            <a:headEnd len="sm" w="sm" type="none"/>
            <a:tailEnd len="sm" w="sm" type="none"/>
          </a:ln>
        </p:spPr>
      </p:cxnSp>
      <p:sp>
        <p:nvSpPr>
          <p:cNvPr id="1119" name="Google Shape;1119;p36"/>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20" name="Google Shape;1120;p36"/>
          <p:cNvSpPr txBox="1"/>
          <p:nvPr/>
        </p:nvSpPr>
        <p:spPr>
          <a:xfrm>
            <a:off x="4210050" y="1323975"/>
            <a:ext cx="4395788" cy="9159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Disk controller reads the sector and performs a direct memory access (</a:t>
            </a:r>
            <a:r>
              <a:rPr b="0" i="0" lang="en-US" sz="2400" u="none" cap="none" strike="noStrike">
                <a:solidFill>
                  <a:srgbClr val="FF0000"/>
                </a:solidFill>
                <a:latin typeface="Arial Narrow"/>
                <a:ea typeface="Arial Narrow"/>
                <a:cs typeface="Arial Narrow"/>
                <a:sym typeface="Arial Narrow"/>
              </a:rPr>
              <a:t>DMA</a:t>
            </a:r>
            <a:r>
              <a:rPr b="0" i="0" lang="en-US" sz="2400" u="none" cap="none" strike="noStrike">
                <a:solidFill>
                  <a:schemeClr val="dk1"/>
                </a:solidFill>
                <a:latin typeface="Arial Narrow"/>
                <a:ea typeface="Arial Narrow"/>
                <a:cs typeface="Arial Narrow"/>
                <a:sym typeface="Arial Narrow"/>
              </a:rPr>
              <a:t>) transfer into main memory.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4" name="Shape 1124"/>
        <p:cNvGrpSpPr/>
        <p:nvPr/>
      </p:nvGrpSpPr>
      <p:grpSpPr>
        <a:xfrm>
          <a:off x="0" y="0"/>
          <a:ext cx="0" cy="0"/>
          <a:chOff x="0" y="0"/>
          <a:chExt cx="0" cy="0"/>
        </a:xfrm>
      </p:grpSpPr>
      <p:sp>
        <p:nvSpPr>
          <p:cNvPr id="1125" name="Google Shape;1125;p3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a Disk Sector (3)</a:t>
            </a:r>
            <a:endParaRPr/>
          </a:p>
        </p:txBody>
      </p:sp>
      <p:sp>
        <p:nvSpPr>
          <p:cNvPr id="1126" name="Google Shape;1126;p37"/>
          <p:cNvSpPr/>
          <p:nvPr/>
        </p:nvSpPr>
        <p:spPr>
          <a:xfrm>
            <a:off x="6294438" y="29718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27" name="Google Shape;1127;p37"/>
          <p:cNvSpPr/>
          <p:nvPr/>
        </p:nvSpPr>
        <p:spPr>
          <a:xfrm>
            <a:off x="4770438" y="3124200"/>
            <a:ext cx="1492250" cy="533400"/>
          </a:xfrm>
          <a:prstGeom prst="leftRightArrow">
            <a:avLst>
              <a:gd fmla="val 50000" name="adj1"/>
              <a:gd fmla="val 559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28" name="Google Shape;1128;p37"/>
          <p:cNvSpPr/>
          <p:nvPr/>
        </p:nvSpPr>
        <p:spPr>
          <a:xfrm>
            <a:off x="3856038" y="31559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129" name="Google Shape;1129;p37"/>
          <p:cNvSpPr/>
          <p:nvPr/>
        </p:nvSpPr>
        <p:spPr>
          <a:xfrm>
            <a:off x="2398713" y="3124200"/>
            <a:ext cx="1452562" cy="533400"/>
          </a:xfrm>
          <a:prstGeom prst="leftRightArrow">
            <a:avLst>
              <a:gd fmla="val 50000" name="adj1"/>
              <a:gd fmla="val 54464"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0" name="Google Shape;1130;p37"/>
          <p:cNvSpPr/>
          <p:nvPr/>
        </p:nvSpPr>
        <p:spPr>
          <a:xfrm>
            <a:off x="1414463" y="1828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1" name="Google Shape;1131;p37"/>
          <p:cNvSpPr/>
          <p:nvPr/>
        </p:nvSpPr>
        <p:spPr>
          <a:xfrm>
            <a:off x="1414463" y="1981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2" name="Google Shape;1132;p37"/>
          <p:cNvSpPr/>
          <p:nvPr/>
        </p:nvSpPr>
        <p:spPr>
          <a:xfrm>
            <a:off x="1414463" y="2133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3" name="Google Shape;1133;p37"/>
          <p:cNvSpPr/>
          <p:nvPr/>
        </p:nvSpPr>
        <p:spPr>
          <a:xfrm>
            <a:off x="1414463" y="2286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4" name="Google Shape;1134;p37"/>
          <p:cNvSpPr/>
          <p:nvPr/>
        </p:nvSpPr>
        <p:spPr>
          <a:xfrm>
            <a:off x="1414463" y="2438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5" name="Google Shape;1135;p37"/>
          <p:cNvSpPr/>
          <p:nvPr/>
        </p:nvSpPr>
        <p:spPr>
          <a:xfrm>
            <a:off x="2187575" y="1828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6" name="Google Shape;1136;p37"/>
          <p:cNvSpPr/>
          <p:nvPr/>
        </p:nvSpPr>
        <p:spPr>
          <a:xfrm flipH="1">
            <a:off x="2098675" y="22098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7" name="Google Shape;1137;p37"/>
          <p:cNvSpPr/>
          <p:nvPr/>
        </p:nvSpPr>
        <p:spPr>
          <a:xfrm>
            <a:off x="2632075" y="16764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138" name="Google Shape;1138;p37"/>
          <p:cNvSpPr txBox="1"/>
          <p:nvPr/>
        </p:nvSpPr>
        <p:spPr>
          <a:xfrm>
            <a:off x="1131888" y="15071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139" name="Google Shape;1139;p37"/>
          <p:cNvSpPr/>
          <p:nvPr/>
        </p:nvSpPr>
        <p:spPr>
          <a:xfrm>
            <a:off x="1489075" y="26670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0" name="Google Shape;1140;p37"/>
          <p:cNvSpPr/>
          <p:nvPr/>
        </p:nvSpPr>
        <p:spPr>
          <a:xfrm>
            <a:off x="346075" y="1447800"/>
            <a:ext cx="2971800" cy="243840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1" name="Google Shape;1141;p37"/>
          <p:cNvSpPr txBox="1"/>
          <p:nvPr/>
        </p:nvSpPr>
        <p:spPr>
          <a:xfrm>
            <a:off x="247650" y="11430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142" name="Google Shape;1142;p37"/>
          <p:cNvSpPr/>
          <p:nvPr/>
        </p:nvSpPr>
        <p:spPr>
          <a:xfrm>
            <a:off x="4079875" y="38100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3" name="Google Shape;1143;p37"/>
          <p:cNvSpPr/>
          <p:nvPr/>
        </p:nvSpPr>
        <p:spPr>
          <a:xfrm flipH="1" rot="10800000">
            <a:off x="518477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4" name="Google Shape;1144;p37"/>
          <p:cNvSpPr/>
          <p:nvPr/>
        </p:nvSpPr>
        <p:spPr>
          <a:xfrm>
            <a:off x="476567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 </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145" name="Google Shape;1145;p37"/>
          <p:cNvSpPr/>
          <p:nvPr/>
        </p:nvSpPr>
        <p:spPr>
          <a:xfrm flipH="1" rot="10800000">
            <a:off x="28543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6" name="Google Shape;1146;p37"/>
          <p:cNvSpPr/>
          <p:nvPr/>
        </p:nvSpPr>
        <p:spPr>
          <a:xfrm>
            <a:off x="2435225" y="5270500"/>
            <a:ext cx="12954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Graphics</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adapter</a:t>
            </a:r>
            <a:endParaRPr b="0" i="0" sz="1400" u="none" cap="none" strike="noStrike">
              <a:solidFill>
                <a:srgbClr val="000000"/>
              </a:solidFill>
              <a:latin typeface="Arial"/>
              <a:ea typeface="Arial"/>
              <a:cs typeface="Arial"/>
              <a:sym typeface="Arial"/>
            </a:endParaRPr>
          </a:p>
        </p:txBody>
      </p:sp>
      <p:sp>
        <p:nvSpPr>
          <p:cNvPr id="1147" name="Google Shape;1147;p37"/>
          <p:cNvSpPr/>
          <p:nvPr/>
        </p:nvSpPr>
        <p:spPr>
          <a:xfrm flipH="1" rot="10800000">
            <a:off x="1177925" y="4546600"/>
            <a:ext cx="495300" cy="685800"/>
          </a:xfrm>
          <a:prstGeom prst="upArrow">
            <a:avLst>
              <a:gd fmla="val 36667" name="adj1"/>
              <a:gd fmla="val 4487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48" name="Google Shape;1148;p37"/>
          <p:cNvSpPr/>
          <p:nvPr/>
        </p:nvSpPr>
        <p:spPr>
          <a:xfrm>
            <a:off x="835025" y="5257800"/>
            <a:ext cx="1143000" cy="5207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USB</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cxnSp>
        <p:nvCxnSpPr>
          <p:cNvPr id="1149" name="Google Shape;1149;p37"/>
          <p:cNvCxnSpPr/>
          <p:nvPr/>
        </p:nvCxnSpPr>
        <p:spPr>
          <a:xfrm>
            <a:off x="1063625" y="5791200"/>
            <a:ext cx="0" cy="304800"/>
          </a:xfrm>
          <a:prstGeom prst="straightConnector1">
            <a:avLst/>
          </a:prstGeom>
          <a:noFill/>
          <a:ln cap="flat" cmpd="sng" w="12700">
            <a:solidFill>
              <a:schemeClr val="dk1"/>
            </a:solidFill>
            <a:prstDash val="solid"/>
            <a:round/>
            <a:headEnd len="med" w="med" type="triangle"/>
            <a:tailEnd len="sm" w="sm" type="none"/>
          </a:ln>
        </p:spPr>
      </p:cxnSp>
      <p:cxnSp>
        <p:nvCxnSpPr>
          <p:cNvPr id="1150" name="Google Shape;1150;p37"/>
          <p:cNvCxnSpPr/>
          <p:nvPr/>
        </p:nvCxnSpPr>
        <p:spPr>
          <a:xfrm>
            <a:off x="1825625" y="5791200"/>
            <a:ext cx="0" cy="304800"/>
          </a:xfrm>
          <a:prstGeom prst="straightConnector1">
            <a:avLst/>
          </a:prstGeom>
          <a:noFill/>
          <a:ln cap="flat" cmpd="sng" w="12700">
            <a:solidFill>
              <a:schemeClr val="dk1"/>
            </a:solidFill>
            <a:prstDash val="solid"/>
            <a:round/>
            <a:headEnd len="med" w="med" type="triangle"/>
            <a:tailEnd len="sm" w="sm" type="none"/>
          </a:ln>
        </p:spPr>
      </p:cxnSp>
      <p:sp>
        <p:nvSpPr>
          <p:cNvPr id="1151" name="Google Shape;1151;p37"/>
          <p:cNvSpPr txBox="1"/>
          <p:nvPr/>
        </p:nvSpPr>
        <p:spPr>
          <a:xfrm>
            <a:off x="628650" y="6018798"/>
            <a:ext cx="717564"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Mouse</a:t>
            </a:r>
            <a:endParaRPr b="1" i="0" sz="1600" u="none" cap="none" strike="noStrike">
              <a:solidFill>
                <a:schemeClr val="dk1"/>
              </a:solidFill>
              <a:latin typeface="Arial Narrow"/>
              <a:ea typeface="Arial Narrow"/>
              <a:cs typeface="Arial Narrow"/>
              <a:sym typeface="Arial Narrow"/>
            </a:endParaRPr>
          </a:p>
        </p:txBody>
      </p:sp>
      <p:sp>
        <p:nvSpPr>
          <p:cNvPr id="1152" name="Google Shape;1152;p37"/>
          <p:cNvSpPr txBox="1"/>
          <p:nvPr/>
        </p:nvSpPr>
        <p:spPr>
          <a:xfrm>
            <a:off x="1306513" y="6018798"/>
            <a:ext cx="96062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Keyboard</a:t>
            </a:r>
            <a:endParaRPr b="1" i="0" sz="1600" u="none" cap="none" strike="noStrike">
              <a:solidFill>
                <a:schemeClr val="dk1"/>
              </a:solidFill>
              <a:latin typeface="Arial Narrow"/>
              <a:ea typeface="Arial Narrow"/>
              <a:cs typeface="Arial Narrow"/>
              <a:sym typeface="Arial Narrow"/>
            </a:endParaRPr>
          </a:p>
        </p:txBody>
      </p:sp>
      <p:cxnSp>
        <p:nvCxnSpPr>
          <p:cNvPr id="1153" name="Google Shape;1153;p37"/>
          <p:cNvCxnSpPr/>
          <p:nvPr/>
        </p:nvCxnSpPr>
        <p:spPr>
          <a:xfrm>
            <a:off x="3121025" y="5791200"/>
            <a:ext cx="0" cy="304800"/>
          </a:xfrm>
          <a:prstGeom prst="straightConnector1">
            <a:avLst/>
          </a:prstGeom>
          <a:noFill/>
          <a:ln cap="flat" cmpd="sng" w="12700">
            <a:solidFill>
              <a:schemeClr val="dk1"/>
            </a:solidFill>
            <a:prstDash val="solid"/>
            <a:round/>
            <a:headEnd len="sm" w="sm" type="none"/>
            <a:tailEnd len="med" w="med" type="triangle"/>
          </a:ln>
        </p:spPr>
      </p:cxnSp>
      <p:sp>
        <p:nvSpPr>
          <p:cNvPr id="1154" name="Google Shape;1154;p37"/>
          <p:cNvSpPr txBox="1"/>
          <p:nvPr/>
        </p:nvSpPr>
        <p:spPr>
          <a:xfrm>
            <a:off x="2624138" y="6018798"/>
            <a:ext cx="80142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Monitor</a:t>
            </a:r>
            <a:endParaRPr b="1" i="0" sz="1600" u="none" cap="none" strike="noStrike">
              <a:solidFill>
                <a:schemeClr val="dk1"/>
              </a:solidFill>
              <a:latin typeface="Arial Narrow"/>
              <a:ea typeface="Arial Narrow"/>
              <a:cs typeface="Arial Narrow"/>
              <a:sym typeface="Arial Narrow"/>
            </a:endParaRPr>
          </a:p>
        </p:txBody>
      </p:sp>
      <p:cxnSp>
        <p:nvCxnSpPr>
          <p:cNvPr id="1155" name="Google Shape;1155;p37"/>
          <p:cNvCxnSpPr/>
          <p:nvPr/>
        </p:nvCxnSpPr>
        <p:spPr>
          <a:xfrm>
            <a:off x="5426075" y="5791200"/>
            <a:ext cx="0" cy="381000"/>
          </a:xfrm>
          <a:prstGeom prst="straightConnector1">
            <a:avLst/>
          </a:prstGeom>
          <a:noFill/>
          <a:ln cap="flat" cmpd="sng" w="12700">
            <a:solidFill>
              <a:schemeClr val="dk1"/>
            </a:solidFill>
            <a:prstDash val="solid"/>
            <a:round/>
            <a:headEnd len="med" w="med" type="triangle"/>
            <a:tailEnd len="med" w="med" type="triangle"/>
          </a:ln>
        </p:spPr>
      </p:cxnSp>
      <p:sp>
        <p:nvSpPr>
          <p:cNvPr id="1156" name="Google Shape;1156;p37"/>
          <p:cNvSpPr/>
          <p:nvPr/>
        </p:nvSpPr>
        <p:spPr>
          <a:xfrm>
            <a:off x="5121275" y="6172200"/>
            <a:ext cx="609600" cy="609600"/>
          </a:xfrm>
          <a:prstGeom prst="can">
            <a:avLst>
              <a:gd fmla="val 25000" name="adj"/>
            </a:avLst>
          </a:prstGeom>
          <a:noFill/>
          <a:ln cap="flat" cmpd="sng" w="127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Disk</a:t>
            </a:r>
            <a:endParaRPr b="1" i="0" sz="1600" u="none" cap="none" strike="noStrike">
              <a:solidFill>
                <a:schemeClr val="dk1"/>
              </a:solidFill>
              <a:latin typeface="Arial Narrow"/>
              <a:ea typeface="Arial Narrow"/>
              <a:cs typeface="Arial Narrow"/>
              <a:sym typeface="Arial Narrow"/>
            </a:endParaRPr>
          </a:p>
        </p:txBody>
      </p:sp>
      <p:sp>
        <p:nvSpPr>
          <p:cNvPr id="1157" name="Google Shape;1157;p37"/>
          <p:cNvSpPr/>
          <p:nvPr/>
        </p:nvSpPr>
        <p:spPr>
          <a:xfrm>
            <a:off x="269875" y="4330700"/>
            <a:ext cx="6972300" cy="393700"/>
          </a:xfrm>
          <a:prstGeom prst="leftRightArrow">
            <a:avLst>
              <a:gd fmla="val 48611" name="adj1"/>
              <a:gd fmla="val 91500"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8" name="Google Shape;1158;p37"/>
          <p:cNvSpPr/>
          <p:nvPr/>
        </p:nvSpPr>
        <p:spPr>
          <a:xfrm>
            <a:off x="1346200" y="4500563"/>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9" name="Google Shape;1159;p37"/>
          <p:cNvSpPr/>
          <p:nvPr/>
        </p:nvSpPr>
        <p:spPr>
          <a:xfrm>
            <a:off x="3022600" y="4491038"/>
            <a:ext cx="166688"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0" name="Google Shape;1160;p37"/>
          <p:cNvSpPr/>
          <p:nvPr/>
        </p:nvSpPr>
        <p:spPr>
          <a:xfrm>
            <a:off x="5356225" y="4481513"/>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1" name="Google Shape;1161;p37"/>
          <p:cNvSpPr txBox="1"/>
          <p:nvPr/>
        </p:nvSpPr>
        <p:spPr>
          <a:xfrm>
            <a:off x="5556250" y="4127500"/>
            <a:ext cx="8747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bus</a:t>
            </a:r>
            <a:endParaRPr b="0" i="0" sz="1400" u="none" cap="none" strike="noStrike">
              <a:solidFill>
                <a:srgbClr val="000000"/>
              </a:solidFill>
              <a:latin typeface="Arial"/>
              <a:ea typeface="Arial"/>
              <a:cs typeface="Arial"/>
              <a:sym typeface="Arial"/>
            </a:endParaRPr>
          </a:p>
        </p:txBody>
      </p:sp>
      <p:sp>
        <p:nvSpPr>
          <p:cNvPr id="1162" name="Google Shape;1162;p37"/>
          <p:cNvSpPr/>
          <p:nvPr/>
        </p:nvSpPr>
        <p:spPr>
          <a:xfrm>
            <a:off x="4246563" y="4419600"/>
            <a:ext cx="161925" cy="1524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163" name="Google Shape;1163;p37"/>
          <p:cNvCxnSpPr/>
          <p:nvPr/>
        </p:nvCxnSpPr>
        <p:spPr>
          <a:xfrm rot="10800000">
            <a:off x="3343275" y="2679700"/>
            <a:ext cx="1017588" cy="0"/>
          </a:xfrm>
          <a:prstGeom prst="straightConnector1">
            <a:avLst/>
          </a:prstGeom>
          <a:noFill/>
          <a:ln cap="flat" cmpd="sng" w="76200">
            <a:solidFill>
              <a:srgbClr val="00FFFF"/>
            </a:solidFill>
            <a:prstDash val="solid"/>
            <a:round/>
            <a:headEnd len="sm" w="sm" type="none"/>
            <a:tailEnd len="med" w="med" type="triangle"/>
          </a:ln>
        </p:spPr>
      </p:cxnSp>
      <p:cxnSp>
        <p:nvCxnSpPr>
          <p:cNvPr id="1164" name="Google Shape;1164;p37"/>
          <p:cNvCxnSpPr/>
          <p:nvPr/>
        </p:nvCxnSpPr>
        <p:spPr>
          <a:xfrm>
            <a:off x="4335463" y="2667000"/>
            <a:ext cx="0" cy="1833563"/>
          </a:xfrm>
          <a:prstGeom prst="straightConnector1">
            <a:avLst/>
          </a:prstGeom>
          <a:noFill/>
          <a:ln cap="flat" cmpd="sng" w="76200">
            <a:solidFill>
              <a:srgbClr val="00FFFF"/>
            </a:solidFill>
            <a:prstDash val="solid"/>
            <a:round/>
            <a:headEnd len="sm" w="sm" type="none"/>
            <a:tailEnd len="sm" w="sm" type="none"/>
          </a:ln>
        </p:spPr>
      </p:cxnSp>
      <p:cxnSp>
        <p:nvCxnSpPr>
          <p:cNvPr id="1165" name="Google Shape;1165;p37"/>
          <p:cNvCxnSpPr/>
          <p:nvPr/>
        </p:nvCxnSpPr>
        <p:spPr>
          <a:xfrm>
            <a:off x="4297363" y="4529138"/>
            <a:ext cx="1128712" cy="0"/>
          </a:xfrm>
          <a:prstGeom prst="straightConnector1">
            <a:avLst/>
          </a:prstGeom>
          <a:noFill/>
          <a:ln cap="flat" cmpd="sng" w="76200">
            <a:solidFill>
              <a:srgbClr val="00FFFF"/>
            </a:solidFill>
            <a:prstDash val="solid"/>
            <a:round/>
            <a:headEnd len="sm" w="sm" type="none"/>
            <a:tailEnd len="sm" w="sm" type="none"/>
          </a:ln>
        </p:spPr>
      </p:cxnSp>
      <p:cxnSp>
        <p:nvCxnSpPr>
          <p:cNvPr id="1166" name="Google Shape;1166;p37"/>
          <p:cNvCxnSpPr/>
          <p:nvPr/>
        </p:nvCxnSpPr>
        <p:spPr>
          <a:xfrm flipH="1">
            <a:off x="5426075" y="4500563"/>
            <a:ext cx="6350" cy="782637"/>
          </a:xfrm>
          <a:prstGeom prst="straightConnector1">
            <a:avLst/>
          </a:prstGeom>
          <a:noFill/>
          <a:ln cap="flat" cmpd="sng" w="76200">
            <a:solidFill>
              <a:srgbClr val="00FFFF"/>
            </a:solidFill>
            <a:prstDash val="solid"/>
            <a:round/>
            <a:headEnd len="sm" w="sm" type="none"/>
            <a:tailEnd len="sm" w="sm" type="none"/>
          </a:ln>
        </p:spPr>
      </p:cxnSp>
      <p:sp>
        <p:nvSpPr>
          <p:cNvPr id="1167" name="Google Shape;1167;p37"/>
          <p:cNvSpPr/>
          <p:nvPr/>
        </p:nvSpPr>
        <p:spPr>
          <a:xfrm>
            <a:off x="498475" y="3155950"/>
            <a:ext cx="1873250"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68" name="Google Shape;1168;p37"/>
          <p:cNvSpPr txBox="1"/>
          <p:nvPr/>
        </p:nvSpPr>
        <p:spPr>
          <a:xfrm>
            <a:off x="4495800" y="1219200"/>
            <a:ext cx="4343400" cy="156966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Arial Narrow"/>
                <a:ea typeface="Arial Narrow"/>
                <a:cs typeface="Arial Narrow"/>
                <a:sym typeface="Arial Narrow"/>
              </a:rPr>
              <a:t>When the DMA transfer completes, the disk controller notifies the CPU with an </a:t>
            </a:r>
            <a:r>
              <a:rPr b="0" i="1" lang="en-US" sz="2400" u="none" cap="none" strike="noStrike">
                <a:solidFill>
                  <a:srgbClr val="FF0000"/>
                </a:solidFill>
                <a:latin typeface="Arial Narrow"/>
                <a:ea typeface="Arial Narrow"/>
                <a:cs typeface="Arial Narrow"/>
                <a:sym typeface="Arial Narrow"/>
              </a:rPr>
              <a:t>interrupt</a:t>
            </a:r>
            <a:r>
              <a:rPr b="0" i="0" lang="en-US" sz="2400" u="none" cap="none" strike="noStrike">
                <a:solidFill>
                  <a:schemeClr val="dk1"/>
                </a:solidFill>
                <a:latin typeface="Arial Narrow"/>
                <a:ea typeface="Arial Narrow"/>
                <a:cs typeface="Arial Narrow"/>
                <a:sym typeface="Arial Narrow"/>
              </a:rPr>
              <a:t> (i.e., asserts a special “interrupt” pin on the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38"/>
          <p:cNvSpPr/>
          <p:nvPr/>
        </p:nvSpPr>
        <p:spPr>
          <a:xfrm>
            <a:off x="990600" y="3352800"/>
            <a:ext cx="7162800" cy="990600"/>
          </a:xfrm>
          <a:prstGeom prst="rect">
            <a:avLst/>
          </a:prstGeom>
          <a:solidFill>
            <a:srgbClr val="DEDFF5"/>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4" name="Google Shape;1174;p3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Solid State Disks (SSDs)</a:t>
            </a:r>
            <a:endParaRPr/>
          </a:p>
        </p:txBody>
      </p:sp>
      <p:sp>
        <p:nvSpPr>
          <p:cNvPr id="1175" name="Google Shape;1175;p38"/>
          <p:cNvSpPr txBox="1"/>
          <p:nvPr>
            <p:ph idx="1" type="body"/>
          </p:nvPr>
        </p:nvSpPr>
        <p:spPr>
          <a:xfrm>
            <a:off x="396875" y="4724400"/>
            <a:ext cx="7896225" cy="190499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Pages: 512KB to 4KB, Blocks: 32 to 128 pages</a:t>
            </a:r>
            <a:endParaRPr/>
          </a:p>
          <a:p>
            <a:pPr indent="-342900" lvl="0" marL="342900" rtl="0" algn="l">
              <a:lnSpc>
                <a:spcPct val="100000"/>
              </a:lnSpc>
              <a:spcBef>
                <a:spcPts val="480"/>
              </a:spcBef>
              <a:spcAft>
                <a:spcPts val="0"/>
              </a:spcAft>
              <a:buSzPts val="1440"/>
              <a:buChar char="⬛"/>
            </a:pPr>
            <a:r>
              <a:rPr lang="en-US"/>
              <a:t>Data read/written in units of pages. </a:t>
            </a:r>
            <a:endParaRPr/>
          </a:p>
          <a:p>
            <a:pPr indent="-342900" lvl="0" marL="342900" rtl="0" algn="l">
              <a:lnSpc>
                <a:spcPct val="100000"/>
              </a:lnSpc>
              <a:spcBef>
                <a:spcPts val="480"/>
              </a:spcBef>
              <a:spcAft>
                <a:spcPts val="0"/>
              </a:spcAft>
              <a:buSzPts val="1440"/>
              <a:buChar char="⬛"/>
            </a:pPr>
            <a:r>
              <a:rPr lang="en-US"/>
              <a:t>Page can be written only after its block has been erased</a:t>
            </a:r>
            <a:endParaRPr/>
          </a:p>
          <a:p>
            <a:pPr indent="-342900" lvl="0" marL="342900" rtl="0" algn="l">
              <a:lnSpc>
                <a:spcPct val="100000"/>
              </a:lnSpc>
              <a:spcBef>
                <a:spcPts val="480"/>
              </a:spcBef>
              <a:spcAft>
                <a:spcPts val="0"/>
              </a:spcAft>
              <a:buSzPts val="1440"/>
              <a:buChar char="⬛"/>
            </a:pPr>
            <a:r>
              <a:rPr lang="en-US"/>
              <a:t>A block wears out after about 100,000 repeated writes.</a:t>
            </a:r>
            <a:endParaRPr/>
          </a:p>
        </p:txBody>
      </p:sp>
      <p:sp>
        <p:nvSpPr>
          <p:cNvPr id="1176" name="Google Shape;1176;p38"/>
          <p:cNvSpPr/>
          <p:nvPr/>
        </p:nvSpPr>
        <p:spPr>
          <a:xfrm flipH="1" rot="10800000">
            <a:off x="4305300" y="1606550"/>
            <a:ext cx="495300" cy="685800"/>
          </a:xfrm>
          <a:prstGeom prst="upArrow">
            <a:avLst>
              <a:gd fmla="val 36667" name="adj1"/>
              <a:gd fmla="val 44872" name="adj2"/>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77" name="Google Shape;1177;p38"/>
          <p:cNvSpPr/>
          <p:nvPr/>
        </p:nvSpPr>
        <p:spPr>
          <a:xfrm>
            <a:off x="3505200" y="2406650"/>
            <a:ext cx="2057400" cy="520700"/>
          </a:xfrm>
          <a:prstGeom prst="rect">
            <a:avLst/>
          </a:prstGeom>
          <a:solidFill>
            <a:srgbClr val="DEDFF5"/>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Flash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translation layer</a:t>
            </a:r>
            <a:endParaRPr b="0" i="0" sz="1400" u="none" cap="none" strike="noStrike">
              <a:solidFill>
                <a:srgbClr val="000000"/>
              </a:solidFill>
              <a:latin typeface="Arial"/>
              <a:ea typeface="Arial"/>
              <a:cs typeface="Arial"/>
              <a:sym typeface="Arial"/>
            </a:endParaRPr>
          </a:p>
        </p:txBody>
      </p:sp>
      <p:cxnSp>
        <p:nvCxnSpPr>
          <p:cNvPr id="1178" name="Google Shape;1178;p38"/>
          <p:cNvCxnSpPr/>
          <p:nvPr/>
        </p:nvCxnSpPr>
        <p:spPr>
          <a:xfrm>
            <a:off x="4572000" y="2927350"/>
            <a:ext cx="0" cy="381000"/>
          </a:xfrm>
          <a:prstGeom prst="straightConnector1">
            <a:avLst/>
          </a:prstGeom>
          <a:noFill/>
          <a:ln cap="flat" cmpd="sng" w="38100">
            <a:solidFill>
              <a:srgbClr val="000000"/>
            </a:solidFill>
            <a:prstDash val="solid"/>
            <a:round/>
            <a:headEnd len="med" w="med" type="triangle"/>
            <a:tailEnd len="med" w="med" type="triangle"/>
          </a:ln>
        </p:spPr>
      </p:cxnSp>
      <p:sp>
        <p:nvSpPr>
          <p:cNvPr id="1179" name="Google Shape;1179;p38"/>
          <p:cNvSpPr/>
          <p:nvPr/>
        </p:nvSpPr>
        <p:spPr>
          <a:xfrm>
            <a:off x="3429000" y="1390650"/>
            <a:ext cx="2209800" cy="241300"/>
          </a:xfrm>
          <a:prstGeom prst="rect">
            <a:avLst/>
          </a:prstGeom>
          <a:solidFill>
            <a:srgbClr val="F7F5C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CCFFCC"/>
              </a:solidFill>
              <a:latin typeface="Arial Narrow"/>
              <a:ea typeface="Arial Narrow"/>
              <a:cs typeface="Arial Narrow"/>
              <a:sym typeface="Arial Narrow"/>
            </a:endParaRPr>
          </a:p>
        </p:txBody>
      </p:sp>
      <p:sp>
        <p:nvSpPr>
          <p:cNvPr id="1180" name="Google Shape;1180;p38"/>
          <p:cNvSpPr/>
          <p:nvPr/>
        </p:nvSpPr>
        <p:spPr>
          <a:xfrm>
            <a:off x="4476750" y="1541463"/>
            <a:ext cx="161925" cy="152400"/>
          </a:xfrm>
          <a:prstGeom prst="rect">
            <a:avLst/>
          </a:prstGeom>
          <a:solidFill>
            <a:srgbClr val="F7F5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1" name="Google Shape;1181;p38"/>
          <p:cNvSpPr txBox="1"/>
          <p:nvPr/>
        </p:nvSpPr>
        <p:spPr>
          <a:xfrm>
            <a:off x="3429000" y="1066800"/>
            <a:ext cx="841500" cy="3387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I/O bus</a:t>
            </a:r>
            <a:endParaRPr b="0" i="0" sz="1200" u="none" cap="none" strike="noStrike">
              <a:solidFill>
                <a:srgbClr val="000000"/>
              </a:solidFill>
              <a:latin typeface="Arial"/>
              <a:ea typeface="Arial"/>
              <a:cs typeface="Arial"/>
              <a:sym typeface="Arial"/>
            </a:endParaRPr>
          </a:p>
        </p:txBody>
      </p:sp>
      <p:sp>
        <p:nvSpPr>
          <p:cNvPr id="1182" name="Google Shape;1182;p38"/>
          <p:cNvSpPr/>
          <p:nvPr/>
        </p:nvSpPr>
        <p:spPr>
          <a:xfrm>
            <a:off x="5562600" y="1174750"/>
            <a:ext cx="457200" cy="5334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3" name="Google Shape;1183;p38"/>
          <p:cNvSpPr/>
          <p:nvPr/>
        </p:nvSpPr>
        <p:spPr>
          <a:xfrm>
            <a:off x="3048000" y="1219200"/>
            <a:ext cx="457200" cy="4572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2400"/>
              <a:buFont typeface="Arial Narrow"/>
              <a:buNone/>
            </a:pPr>
            <a:r>
              <a:t/>
            </a:r>
            <a:endParaRPr b="0" i="0" sz="2400" u="none" cap="none" strike="noStrike">
              <a:solidFill>
                <a:srgbClr val="000000"/>
              </a:solidFill>
              <a:latin typeface="Arial"/>
              <a:ea typeface="Arial"/>
              <a:cs typeface="Arial"/>
              <a:sym typeface="Arial"/>
            </a:endParaRPr>
          </a:p>
        </p:txBody>
      </p:sp>
      <p:sp>
        <p:nvSpPr>
          <p:cNvPr id="1184" name="Google Shape;1184;p38"/>
          <p:cNvSpPr/>
          <p:nvPr/>
        </p:nvSpPr>
        <p:spPr>
          <a:xfrm>
            <a:off x="1154113"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85" name="Google Shape;1185;p38"/>
          <p:cNvSpPr/>
          <p:nvPr/>
        </p:nvSpPr>
        <p:spPr>
          <a:xfrm>
            <a:off x="12303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86" name="Google Shape;1186;p38"/>
          <p:cNvSpPr/>
          <p:nvPr/>
        </p:nvSpPr>
        <p:spPr>
          <a:xfrm>
            <a:off x="20685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87" name="Google Shape;1187;p38"/>
          <p:cNvSpPr/>
          <p:nvPr/>
        </p:nvSpPr>
        <p:spPr>
          <a:xfrm>
            <a:off x="3363913"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88" name="Google Shape;1188;p38"/>
          <p:cNvSpPr txBox="1"/>
          <p:nvPr/>
        </p:nvSpPr>
        <p:spPr>
          <a:xfrm>
            <a:off x="2906713"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89" name="Google Shape;1189;p38"/>
          <p:cNvSpPr txBox="1"/>
          <p:nvPr/>
        </p:nvSpPr>
        <p:spPr>
          <a:xfrm>
            <a:off x="1066800" y="3321050"/>
            <a:ext cx="8493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0</a:t>
            </a:r>
            <a:endParaRPr b="0" i="0" sz="1100" u="none" cap="none" strike="noStrike">
              <a:solidFill>
                <a:srgbClr val="000000"/>
              </a:solidFill>
              <a:latin typeface="Arial"/>
              <a:ea typeface="Arial"/>
              <a:cs typeface="Arial"/>
              <a:sym typeface="Arial"/>
            </a:endParaRPr>
          </a:p>
        </p:txBody>
      </p:sp>
      <p:sp>
        <p:nvSpPr>
          <p:cNvPr id="1190" name="Google Shape;1190;p38"/>
          <p:cNvSpPr txBox="1"/>
          <p:nvPr/>
        </p:nvSpPr>
        <p:spPr>
          <a:xfrm>
            <a:off x="4311650" y="365760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1" name="Google Shape;1191;p38"/>
          <p:cNvSpPr/>
          <p:nvPr/>
        </p:nvSpPr>
        <p:spPr>
          <a:xfrm>
            <a:off x="4876800" y="3689350"/>
            <a:ext cx="3124200" cy="457200"/>
          </a:xfrm>
          <a:prstGeom prst="rect">
            <a:avLst/>
          </a:prstGeom>
          <a:solidFill>
            <a:srgbClr val="F6F5BD"/>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2" name="Google Shape;1192;p38"/>
          <p:cNvSpPr/>
          <p:nvPr/>
        </p:nvSpPr>
        <p:spPr>
          <a:xfrm>
            <a:off x="49530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0</a:t>
            </a:r>
            <a:endParaRPr b="0" i="0" sz="1400" u="none" cap="none" strike="noStrike">
              <a:solidFill>
                <a:srgbClr val="000000"/>
              </a:solidFill>
              <a:latin typeface="Arial"/>
              <a:ea typeface="Arial"/>
              <a:cs typeface="Arial"/>
              <a:sym typeface="Arial"/>
            </a:endParaRPr>
          </a:p>
        </p:txBody>
      </p:sp>
      <p:sp>
        <p:nvSpPr>
          <p:cNvPr id="1193" name="Google Shape;1193;p38"/>
          <p:cNvSpPr/>
          <p:nvPr/>
        </p:nvSpPr>
        <p:spPr>
          <a:xfrm>
            <a:off x="57912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500"/>
              <a:buFont typeface="Arial"/>
              <a:buNone/>
            </a:pPr>
            <a:r>
              <a:rPr b="0" i="0" lang="en-US" sz="1500" u="none" cap="none" strike="noStrike">
                <a:solidFill>
                  <a:srgbClr val="000000"/>
                </a:solidFill>
                <a:latin typeface="Arial"/>
                <a:ea typeface="Arial"/>
                <a:cs typeface="Arial"/>
                <a:sym typeface="Arial"/>
              </a:rPr>
              <a:t>Page 1</a:t>
            </a:r>
            <a:endParaRPr b="0" i="0" sz="1400" u="none" cap="none" strike="noStrike">
              <a:solidFill>
                <a:srgbClr val="000000"/>
              </a:solidFill>
              <a:latin typeface="Arial"/>
              <a:ea typeface="Arial"/>
              <a:cs typeface="Arial"/>
              <a:sym typeface="Arial"/>
            </a:endParaRPr>
          </a:p>
        </p:txBody>
      </p:sp>
      <p:sp>
        <p:nvSpPr>
          <p:cNvPr id="1194" name="Google Shape;1194;p38"/>
          <p:cNvSpPr/>
          <p:nvPr/>
        </p:nvSpPr>
        <p:spPr>
          <a:xfrm>
            <a:off x="7086600" y="3765550"/>
            <a:ext cx="838200" cy="304800"/>
          </a:xfrm>
          <a:prstGeom prst="rect">
            <a:avLst/>
          </a:prstGeom>
          <a:solidFill>
            <a:srgbClr val="B2E6B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200" u="none" cap="none" strike="noStrike">
                <a:solidFill>
                  <a:srgbClr val="000000"/>
                </a:solidFill>
                <a:latin typeface="Arial"/>
                <a:ea typeface="Arial"/>
                <a:cs typeface="Arial"/>
                <a:sym typeface="Arial"/>
              </a:rPr>
              <a:t>Page P-1</a:t>
            </a:r>
            <a:endParaRPr b="0" i="0" sz="1200" u="none" cap="none" strike="noStrike">
              <a:solidFill>
                <a:srgbClr val="000000"/>
              </a:solidFill>
              <a:latin typeface="Arial"/>
              <a:ea typeface="Arial"/>
              <a:cs typeface="Arial"/>
              <a:sym typeface="Arial"/>
            </a:endParaRPr>
          </a:p>
        </p:txBody>
      </p:sp>
      <p:sp>
        <p:nvSpPr>
          <p:cNvPr id="1195" name="Google Shape;1195;p38"/>
          <p:cNvSpPr txBox="1"/>
          <p:nvPr/>
        </p:nvSpPr>
        <p:spPr>
          <a:xfrm>
            <a:off x="6629400" y="3613150"/>
            <a:ext cx="48895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rgbClr val="000000"/>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196" name="Google Shape;1196;p38"/>
          <p:cNvSpPr txBox="1"/>
          <p:nvPr/>
        </p:nvSpPr>
        <p:spPr>
          <a:xfrm>
            <a:off x="4800600" y="3321050"/>
            <a:ext cx="1109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Block  B-1</a:t>
            </a:r>
            <a:endParaRPr b="0" i="0" sz="1100" u="none" cap="none" strike="noStrike">
              <a:solidFill>
                <a:srgbClr val="000000"/>
              </a:solidFill>
              <a:latin typeface="Arial"/>
              <a:ea typeface="Arial"/>
              <a:cs typeface="Arial"/>
              <a:sym typeface="Arial"/>
            </a:endParaRPr>
          </a:p>
        </p:txBody>
      </p:sp>
      <p:sp>
        <p:nvSpPr>
          <p:cNvPr id="1197" name="Google Shape;1197;p38"/>
          <p:cNvSpPr txBox="1"/>
          <p:nvPr/>
        </p:nvSpPr>
        <p:spPr>
          <a:xfrm>
            <a:off x="912813" y="3016250"/>
            <a:ext cx="14715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600" u="none" cap="none" strike="noStrike">
                <a:solidFill>
                  <a:srgbClr val="000000"/>
                </a:solidFill>
                <a:latin typeface="Arial"/>
                <a:ea typeface="Arial"/>
                <a:cs typeface="Arial"/>
                <a:sym typeface="Arial"/>
              </a:rPr>
              <a:t>Flash memory</a:t>
            </a:r>
            <a:endParaRPr b="0" i="0" sz="1200" u="none" cap="none" strike="noStrike">
              <a:solidFill>
                <a:srgbClr val="000000"/>
              </a:solidFill>
              <a:latin typeface="Arial"/>
              <a:ea typeface="Arial"/>
              <a:cs typeface="Arial"/>
              <a:sym typeface="Arial"/>
            </a:endParaRPr>
          </a:p>
        </p:txBody>
      </p:sp>
      <p:sp>
        <p:nvSpPr>
          <p:cNvPr id="1198" name="Google Shape;1198;p38"/>
          <p:cNvSpPr/>
          <p:nvPr/>
        </p:nvSpPr>
        <p:spPr>
          <a:xfrm>
            <a:off x="912825" y="2292350"/>
            <a:ext cx="7288200" cy="2199300"/>
          </a:xfrm>
          <a:prstGeom prst="rect">
            <a:avLst/>
          </a:prstGeom>
          <a:noFill/>
          <a:ln cap="flat" cmpd="sng" w="12700">
            <a:solidFill>
              <a:srgbClr val="000000"/>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Narrow"/>
              <a:ea typeface="Arial Narrow"/>
              <a:cs typeface="Arial Narrow"/>
              <a:sym typeface="Arial Narrow"/>
            </a:endParaRPr>
          </a:p>
        </p:txBody>
      </p:sp>
      <p:sp>
        <p:nvSpPr>
          <p:cNvPr id="1199" name="Google Shape;1199;p38"/>
          <p:cNvSpPr txBox="1"/>
          <p:nvPr/>
        </p:nvSpPr>
        <p:spPr>
          <a:xfrm>
            <a:off x="912825" y="1945413"/>
            <a:ext cx="2225700" cy="323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500" u="none" cap="none" strike="noStrike">
                <a:solidFill>
                  <a:srgbClr val="000000"/>
                </a:solidFill>
                <a:latin typeface="Arial"/>
                <a:ea typeface="Arial"/>
                <a:cs typeface="Arial"/>
                <a:sym typeface="Arial"/>
              </a:rPr>
              <a:t>Solid State Disk (SSD)</a:t>
            </a:r>
            <a:endParaRPr b="0" i="0" sz="1100" u="none" cap="none" strike="noStrike">
              <a:solidFill>
                <a:srgbClr val="000000"/>
              </a:solidFill>
              <a:latin typeface="Arial"/>
              <a:ea typeface="Arial"/>
              <a:cs typeface="Arial"/>
              <a:sym typeface="Arial"/>
            </a:endParaRPr>
          </a:p>
        </p:txBody>
      </p:sp>
      <p:sp>
        <p:nvSpPr>
          <p:cNvPr id="1200" name="Google Shape;1200;p38"/>
          <p:cNvSpPr txBox="1"/>
          <p:nvPr/>
        </p:nvSpPr>
        <p:spPr>
          <a:xfrm>
            <a:off x="4724400" y="1655763"/>
            <a:ext cx="2133600" cy="5175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Requests to read 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Narrow"/>
              <a:buNone/>
            </a:pPr>
            <a:r>
              <a:rPr b="0" i="1" lang="en-US" sz="1400" u="none" cap="none" strike="noStrike">
                <a:solidFill>
                  <a:srgbClr val="000000"/>
                </a:solidFill>
                <a:latin typeface="Arial Narrow"/>
                <a:ea typeface="Arial Narrow"/>
                <a:cs typeface="Arial Narrow"/>
                <a:sym typeface="Arial Narrow"/>
              </a:rPr>
              <a:t>write logical disk blocks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3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Performance Characteristics	</a:t>
            </a:r>
            <a:endParaRPr/>
          </a:p>
        </p:txBody>
      </p:sp>
      <p:sp>
        <p:nvSpPr>
          <p:cNvPr id="1206" name="Google Shape;1206;p39"/>
          <p:cNvSpPr txBox="1"/>
          <p:nvPr>
            <p:ph idx="1" type="body"/>
          </p:nvPr>
        </p:nvSpPr>
        <p:spPr>
          <a:xfrm>
            <a:off x="396875" y="3200400"/>
            <a:ext cx="7896225" cy="2590801"/>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Sequential access faster than random access</a:t>
            </a:r>
            <a:endParaRPr/>
          </a:p>
          <a:p>
            <a:pPr indent="-285750" lvl="1" marL="742950" rtl="0" algn="l">
              <a:lnSpc>
                <a:spcPct val="100000"/>
              </a:lnSpc>
              <a:spcBef>
                <a:spcPts val="400"/>
              </a:spcBef>
              <a:spcAft>
                <a:spcPts val="0"/>
              </a:spcAft>
              <a:buSzPts val="2200"/>
              <a:buChar char="▪"/>
            </a:pPr>
            <a:r>
              <a:rPr lang="en-US"/>
              <a:t>Common theme in the memory hierarchy</a:t>
            </a:r>
            <a:endParaRPr/>
          </a:p>
          <a:p>
            <a:pPr indent="-342900" lvl="0" marL="342900" rtl="0" algn="l">
              <a:lnSpc>
                <a:spcPct val="100000"/>
              </a:lnSpc>
              <a:spcBef>
                <a:spcPts val="480"/>
              </a:spcBef>
              <a:spcAft>
                <a:spcPts val="0"/>
              </a:spcAft>
              <a:buSzPts val="1440"/>
              <a:buChar char="⬛"/>
            </a:pPr>
            <a:r>
              <a:rPr lang="en-US"/>
              <a:t>Random writes are somewhat slower</a:t>
            </a:r>
            <a:endParaRPr/>
          </a:p>
          <a:p>
            <a:pPr indent="-285750" lvl="1" marL="742950" rtl="0" algn="l">
              <a:lnSpc>
                <a:spcPct val="100000"/>
              </a:lnSpc>
              <a:spcBef>
                <a:spcPts val="400"/>
              </a:spcBef>
              <a:spcAft>
                <a:spcPts val="0"/>
              </a:spcAft>
              <a:buSzPts val="2200"/>
              <a:buChar char="▪"/>
            </a:pPr>
            <a:r>
              <a:rPr lang="en-US"/>
              <a:t>Erasing a block takes a long time (~1 ms)</a:t>
            </a:r>
            <a:endParaRPr/>
          </a:p>
          <a:p>
            <a:pPr indent="-285750" lvl="1" marL="742950" rtl="0" algn="l">
              <a:lnSpc>
                <a:spcPct val="100000"/>
              </a:lnSpc>
              <a:spcBef>
                <a:spcPts val="400"/>
              </a:spcBef>
              <a:spcAft>
                <a:spcPts val="0"/>
              </a:spcAft>
              <a:buSzPts val="2200"/>
              <a:buChar char="▪"/>
            </a:pPr>
            <a:r>
              <a:rPr lang="en-US"/>
              <a:t>Modifying a block page requires all other pages to be copied to new block</a:t>
            </a:r>
            <a:endParaRPr/>
          </a:p>
          <a:p>
            <a:pPr indent="-285750" lvl="1" marL="742950" rtl="0" algn="l">
              <a:lnSpc>
                <a:spcPct val="100000"/>
              </a:lnSpc>
              <a:spcBef>
                <a:spcPts val="400"/>
              </a:spcBef>
              <a:spcAft>
                <a:spcPts val="0"/>
              </a:spcAft>
              <a:buSzPts val="2200"/>
              <a:buChar char="▪"/>
            </a:pPr>
            <a:r>
              <a:rPr lang="en-US"/>
              <a:t>In earlier SSDs, the read/write gap was much larger.</a:t>
            </a:r>
            <a:endParaRPr/>
          </a:p>
        </p:txBody>
      </p:sp>
      <p:sp>
        <p:nvSpPr>
          <p:cNvPr id="1207" name="Google Shape;1207;p39"/>
          <p:cNvSpPr txBox="1"/>
          <p:nvPr/>
        </p:nvSpPr>
        <p:spPr>
          <a:xfrm>
            <a:off x="244475" y="1676400"/>
            <a:ext cx="8747125" cy="1015663"/>
          </a:xfrm>
          <a:prstGeom prst="rect">
            <a:avLst/>
          </a:prstGeom>
          <a:solidFill>
            <a:srgbClr val="E2E2E2"/>
          </a:solidFill>
          <a:ln cap="flat" cmpd="sng" w="1905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Sequential read tput	550 MB/s	Sequential write tput	470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Random read tput	365 MB/s	Random write tput	303 MB/s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Avg seq read time	50 us		Avg seq write time	60 us</a:t>
            </a:r>
            <a:endParaRPr b="0" i="0" sz="1400" u="none" cap="none" strike="noStrike">
              <a:solidFill>
                <a:srgbClr val="000000"/>
              </a:solidFill>
              <a:latin typeface="Arial"/>
              <a:ea typeface="Arial"/>
              <a:cs typeface="Arial"/>
              <a:sym typeface="Arial"/>
            </a:endParaRPr>
          </a:p>
        </p:txBody>
      </p:sp>
      <p:sp>
        <p:nvSpPr>
          <p:cNvPr id="1208" name="Google Shape;1208;p39"/>
          <p:cNvSpPr txBox="1"/>
          <p:nvPr/>
        </p:nvSpPr>
        <p:spPr>
          <a:xfrm>
            <a:off x="76200" y="6292334"/>
            <a:ext cx="4337283"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Source: Intel SSD 730 product specification.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SRAM vs DRAM Summary</a:t>
            </a:r>
            <a:endParaRPr/>
          </a:p>
        </p:txBody>
      </p:sp>
      <p:sp>
        <p:nvSpPr>
          <p:cNvPr id="95" name="Google Shape;95;p4"/>
          <p:cNvSpPr txBox="1"/>
          <p:nvPr/>
        </p:nvSpPr>
        <p:spPr>
          <a:xfrm>
            <a:off x="381000" y="2362200"/>
            <a:ext cx="8610600" cy="2247300"/>
          </a:xfrm>
          <a:prstGeom prst="rect">
            <a:avLst/>
          </a:prstGeom>
          <a:no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45720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Trans.	Access	Needs	Needs		</a:t>
            </a:r>
            <a:endParaRPr b="0" i="0" sz="1400" u="none" cap="none" strike="noStrike">
              <a:solidFill>
                <a:srgbClr val="000000"/>
              </a:solidFill>
              <a:latin typeface="Arial"/>
              <a:ea typeface="Arial"/>
              <a:cs typeface="Arial"/>
              <a:sym typeface="Arial"/>
            </a:endParaRPr>
          </a:p>
          <a:p>
            <a:pPr indent="45720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	per bit	 time	refresh?	EDC?	Cost	Applications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SRAM	4 or 6	1X		No		Maybe	100x		Cache memories</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DRAM	1		10X		Yes		Yes		1X		Main memories,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US" sz="2000" u="none" cap="none" strike="noStrike">
                <a:solidFill>
                  <a:schemeClr val="dk1"/>
                </a:solidFill>
                <a:latin typeface="Arial Narrow"/>
                <a:ea typeface="Arial Narrow"/>
                <a:cs typeface="Arial Narrow"/>
                <a:sym typeface="Arial Narrow"/>
              </a:rPr>
              <a:t>												frame buffers</a:t>
            </a:r>
            <a:endParaRPr b="0" i="0" sz="1400" u="none" cap="none" strike="noStrike">
              <a:solidFill>
                <a:srgbClr val="000000"/>
              </a:solidFill>
              <a:latin typeface="Arial"/>
              <a:ea typeface="Arial"/>
              <a:cs typeface="Arial"/>
              <a:sym typeface="Arial"/>
            </a:endParaRPr>
          </a:p>
        </p:txBody>
      </p:sp>
      <p:cxnSp>
        <p:nvCxnSpPr>
          <p:cNvPr id="96" name="Google Shape;96;p4"/>
          <p:cNvCxnSpPr/>
          <p:nvPr/>
        </p:nvCxnSpPr>
        <p:spPr>
          <a:xfrm>
            <a:off x="381000" y="3124200"/>
            <a:ext cx="8610600" cy="0"/>
          </a:xfrm>
          <a:prstGeom prst="straightConnector1">
            <a:avLst/>
          </a:prstGeom>
          <a:noFill/>
          <a:ln cap="flat" cmpd="sng" w="25400">
            <a:solidFill>
              <a:schemeClr val="dk1"/>
            </a:solidFill>
            <a:prstDash val="solid"/>
            <a:round/>
            <a:headEnd len="sm" w="sm" type="none"/>
            <a:tailEnd len="sm" w="sm" type="none"/>
          </a:ln>
        </p:spPr>
      </p:cxn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2" name="Shape 1212"/>
        <p:cNvGrpSpPr/>
        <p:nvPr/>
      </p:nvGrpSpPr>
      <p:grpSpPr>
        <a:xfrm>
          <a:off x="0" y="0"/>
          <a:ext cx="0" cy="0"/>
          <a:chOff x="0" y="0"/>
          <a:chExt cx="0" cy="0"/>
        </a:xfrm>
      </p:grpSpPr>
      <p:sp>
        <p:nvSpPr>
          <p:cNvPr id="1213" name="Google Shape;1213;p4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SSD Tradeoffs	vs Rotating Disks</a:t>
            </a:r>
            <a:endParaRPr/>
          </a:p>
        </p:txBody>
      </p:sp>
      <p:sp>
        <p:nvSpPr>
          <p:cNvPr id="1214" name="Google Shape;1214;p4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Advantages </a:t>
            </a:r>
            <a:endParaRPr/>
          </a:p>
          <a:p>
            <a:pPr indent="-285750" lvl="1" marL="742950" rtl="0" algn="l">
              <a:lnSpc>
                <a:spcPct val="100000"/>
              </a:lnSpc>
              <a:spcBef>
                <a:spcPts val="400"/>
              </a:spcBef>
              <a:spcAft>
                <a:spcPts val="0"/>
              </a:spcAft>
              <a:buSzPts val="2200"/>
              <a:buChar char="▪"/>
            </a:pPr>
            <a:r>
              <a:rPr lang="en-US"/>
              <a:t>No moving parts 🡪 faster, less power, more rugged</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Disadvantages</a:t>
            </a:r>
            <a:endParaRPr/>
          </a:p>
          <a:p>
            <a:pPr indent="-285750" lvl="1" marL="742950" rtl="0" algn="l">
              <a:lnSpc>
                <a:spcPct val="100000"/>
              </a:lnSpc>
              <a:spcBef>
                <a:spcPts val="400"/>
              </a:spcBef>
              <a:spcAft>
                <a:spcPts val="0"/>
              </a:spcAft>
              <a:buSzPts val="2200"/>
              <a:buChar char="▪"/>
            </a:pPr>
            <a:r>
              <a:rPr lang="en-US"/>
              <a:t>Have the potential to wear out </a:t>
            </a:r>
            <a:endParaRPr/>
          </a:p>
          <a:p>
            <a:pPr indent="-228600" lvl="2" marL="1143000" rtl="0" algn="l">
              <a:lnSpc>
                <a:spcPct val="100000"/>
              </a:lnSpc>
              <a:spcBef>
                <a:spcPts val="400"/>
              </a:spcBef>
              <a:spcAft>
                <a:spcPts val="0"/>
              </a:spcAft>
              <a:buClr>
                <a:schemeClr val="dk1"/>
              </a:buClr>
              <a:buSzPts val="1600"/>
              <a:buChar char="▪"/>
            </a:pPr>
            <a:r>
              <a:rPr lang="en-US"/>
              <a:t>Mitigated by “wear leveling logic” in flash translation layer</a:t>
            </a:r>
            <a:endParaRPr/>
          </a:p>
          <a:p>
            <a:pPr indent="-228600" lvl="2" marL="1143000" rtl="0" algn="l">
              <a:lnSpc>
                <a:spcPct val="100000"/>
              </a:lnSpc>
              <a:spcBef>
                <a:spcPts val="400"/>
              </a:spcBef>
              <a:spcAft>
                <a:spcPts val="0"/>
              </a:spcAft>
              <a:buClr>
                <a:schemeClr val="dk1"/>
              </a:buClr>
              <a:buSzPts val="1600"/>
              <a:buChar char="▪"/>
            </a:pPr>
            <a:r>
              <a:rPr lang="en-US"/>
              <a:t>E.g. Intel SSD 730 guarantees 128 petabyte (128 x 10</a:t>
            </a:r>
            <a:r>
              <a:rPr baseline="30000" lang="en-US"/>
              <a:t>15</a:t>
            </a:r>
            <a:r>
              <a:rPr lang="en-US"/>
              <a:t> bytes) of writes before they wear out</a:t>
            </a:r>
            <a:endParaRPr/>
          </a:p>
          <a:p>
            <a:pPr indent="-285750" lvl="1" marL="742950" rtl="0" algn="l">
              <a:lnSpc>
                <a:spcPct val="100000"/>
              </a:lnSpc>
              <a:spcBef>
                <a:spcPts val="400"/>
              </a:spcBef>
              <a:spcAft>
                <a:spcPts val="0"/>
              </a:spcAft>
              <a:buSzPts val="2200"/>
              <a:buChar char="▪"/>
            </a:pPr>
            <a:r>
              <a:rPr lang="en-US"/>
              <a:t>In 2015, about 30 times more expensive per byte</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Applications</a:t>
            </a:r>
            <a:endParaRPr/>
          </a:p>
          <a:p>
            <a:pPr indent="-285750" lvl="1" marL="742950" rtl="0" algn="l">
              <a:lnSpc>
                <a:spcPct val="100000"/>
              </a:lnSpc>
              <a:spcBef>
                <a:spcPts val="400"/>
              </a:spcBef>
              <a:spcAft>
                <a:spcPts val="0"/>
              </a:spcAft>
              <a:buSzPts val="2200"/>
              <a:buChar char="▪"/>
            </a:pPr>
            <a:r>
              <a:rPr lang="en-US"/>
              <a:t>MP3 players, smart phones, laptops</a:t>
            </a:r>
            <a:endParaRPr/>
          </a:p>
          <a:p>
            <a:pPr indent="-285750" lvl="1" marL="742950" rtl="0" algn="l">
              <a:lnSpc>
                <a:spcPct val="100000"/>
              </a:lnSpc>
              <a:spcBef>
                <a:spcPts val="400"/>
              </a:spcBef>
              <a:spcAft>
                <a:spcPts val="0"/>
              </a:spcAft>
              <a:buSzPts val="2200"/>
              <a:buChar char="▪"/>
            </a:pPr>
            <a:r>
              <a:rPr lang="en-US"/>
              <a:t>Beginning to appear in desktops and servers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8" name="Shape 1218"/>
        <p:cNvGrpSpPr/>
        <p:nvPr/>
      </p:nvGrpSpPr>
      <p:grpSpPr>
        <a:xfrm>
          <a:off x="0" y="0"/>
          <a:ext cx="0" cy="0"/>
          <a:chOff x="0" y="0"/>
          <a:chExt cx="0" cy="0"/>
        </a:xfrm>
      </p:grpSpPr>
      <p:sp>
        <p:nvSpPr>
          <p:cNvPr id="1219" name="Google Shape;1219;p4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The CPU-Memory Gap</a:t>
            </a:r>
            <a:endParaRPr/>
          </a:p>
        </p:txBody>
      </p:sp>
      <p:sp>
        <p:nvSpPr>
          <p:cNvPr id="1220" name="Google Shape;1220;p41"/>
          <p:cNvSpPr/>
          <p:nvPr/>
        </p:nvSpPr>
        <p:spPr>
          <a:xfrm>
            <a:off x="404813" y="1143000"/>
            <a:ext cx="8167687" cy="446276"/>
          </a:xfrm>
          <a:prstGeom prst="rect">
            <a:avLst/>
          </a:prstGeom>
          <a:noFill/>
          <a:ln>
            <a:noFill/>
          </a:ln>
        </p:spPr>
        <p:txBody>
          <a:bodyPr anchorCtr="0" anchor="t" bIns="45700" lIns="45700" spcFirstLastPara="1" rIns="45700" wrap="square" tIns="45700">
            <a:spAutoFit/>
          </a:bodyPr>
          <a:lstStyle/>
          <a:p>
            <a:pPr indent="0" lvl="0" marL="0" marR="0" rtl="0" algn="l">
              <a:lnSpc>
                <a:spcPct val="95000"/>
              </a:lnSpc>
              <a:spcBef>
                <a:spcPts val="0"/>
              </a:spcBef>
              <a:spcAft>
                <a:spcPts val="0"/>
              </a:spcAft>
              <a:buClr>
                <a:schemeClr val="hlink"/>
              </a:buClr>
              <a:buSzPts val="2400"/>
              <a:buFont typeface="Noto Sans"/>
              <a:buNone/>
            </a:pPr>
            <a:r>
              <a:rPr b="1" i="0" lang="en-US" sz="2400" u="none" cap="none" strike="noStrike">
                <a:solidFill>
                  <a:srgbClr val="FF0000"/>
                </a:solidFill>
                <a:latin typeface="Arial Narrow"/>
                <a:ea typeface="Arial Narrow"/>
                <a:cs typeface="Arial Narrow"/>
                <a:sym typeface="Arial Narrow"/>
              </a:rPr>
              <a:t>The gap widens between DRAM, disk, and CPU speeds. </a:t>
            </a:r>
            <a:endParaRPr b="0" i="0" sz="1400" u="none" cap="none" strike="noStrike">
              <a:solidFill>
                <a:srgbClr val="000000"/>
              </a:solidFill>
              <a:latin typeface="Arial"/>
              <a:ea typeface="Arial"/>
              <a:cs typeface="Arial"/>
              <a:sym typeface="Arial"/>
            </a:endParaRPr>
          </a:p>
        </p:txBody>
      </p:sp>
      <p:graphicFrame>
        <p:nvGraphicFramePr>
          <p:cNvPr id="1221" name="Google Shape;1221;p41"/>
          <p:cNvGraphicFramePr/>
          <p:nvPr/>
        </p:nvGraphicFramePr>
        <p:xfrm>
          <a:off x="343569" y="1773942"/>
          <a:ext cx="8421687" cy="4728736"/>
        </p:xfrm>
        <a:graphic>
          <a:graphicData uri="http://schemas.openxmlformats.org/drawingml/2006/chart">
            <c:chart r:id="rId3"/>
          </a:graphicData>
        </a:graphic>
      </p:graphicFrame>
      <p:sp>
        <p:nvSpPr>
          <p:cNvPr id="1222" name="Google Shape;1222;p41"/>
          <p:cNvSpPr txBox="1"/>
          <p:nvPr/>
        </p:nvSpPr>
        <p:spPr>
          <a:xfrm>
            <a:off x="5443119" y="4159478"/>
            <a:ext cx="80175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DRAM</a:t>
            </a:r>
            <a:endParaRPr b="0" i="0" sz="1400" u="none" cap="none" strike="noStrike">
              <a:solidFill>
                <a:srgbClr val="000000"/>
              </a:solidFill>
              <a:latin typeface="Arial"/>
              <a:ea typeface="Arial"/>
              <a:cs typeface="Arial"/>
              <a:sym typeface="Arial"/>
            </a:endParaRPr>
          </a:p>
        </p:txBody>
      </p:sp>
      <p:sp>
        <p:nvSpPr>
          <p:cNvPr id="1223" name="Google Shape;1223;p41"/>
          <p:cNvSpPr txBox="1"/>
          <p:nvPr/>
        </p:nvSpPr>
        <p:spPr>
          <a:xfrm>
            <a:off x="6016278" y="5189356"/>
            <a:ext cx="58039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CPU</a:t>
            </a:r>
            <a:endParaRPr b="0" i="0" sz="1400" u="none" cap="none" strike="noStrike">
              <a:solidFill>
                <a:srgbClr val="000000"/>
              </a:solidFill>
              <a:latin typeface="Arial"/>
              <a:ea typeface="Arial"/>
              <a:cs typeface="Arial"/>
              <a:sym typeface="Arial"/>
            </a:endParaRPr>
          </a:p>
        </p:txBody>
      </p:sp>
      <p:sp>
        <p:nvSpPr>
          <p:cNvPr id="1224" name="Google Shape;1224;p41"/>
          <p:cNvSpPr txBox="1"/>
          <p:nvPr/>
        </p:nvSpPr>
        <p:spPr>
          <a:xfrm>
            <a:off x="5709193" y="2890510"/>
            <a:ext cx="548385"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SSD</a:t>
            </a:r>
            <a:endParaRPr b="0" i="0" sz="1400" u="none" cap="none" strike="noStrike">
              <a:solidFill>
                <a:srgbClr val="000000"/>
              </a:solidFill>
              <a:latin typeface="Arial"/>
              <a:ea typeface="Arial"/>
              <a:cs typeface="Arial"/>
              <a:sym typeface="Arial"/>
            </a:endParaRPr>
          </a:p>
        </p:txBody>
      </p:sp>
      <p:sp>
        <p:nvSpPr>
          <p:cNvPr id="1225" name="Google Shape;1225;p41"/>
          <p:cNvSpPr txBox="1"/>
          <p:nvPr/>
        </p:nvSpPr>
        <p:spPr>
          <a:xfrm>
            <a:off x="5419036" y="2297668"/>
            <a:ext cx="58975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Calibri"/>
                <a:ea typeface="Calibri"/>
                <a:cs typeface="Calibri"/>
                <a:sym typeface="Calibri"/>
              </a:rPr>
              <a:t>Disk</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9" name="Shape 1229"/>
        <p:cNvGrpSpPr/>
        <p:nvPr/>
      </p:nvGrpSpPr>
      <p:grpSpPr>
        <a:xfrm>
          <a:off x="0" y="0"/>
          <a:ext cx="0" cy="0"/>
          <a:chOff x="0" y="0"/>
          <a:chExt cx="0" cy="0"/>
        </a:xfrm>
      </p:grpSpPr>
      <p:sp>
        <p:nvSpPr>
          <p:cNvPr id="1230" name="Google Shape;1230;p4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to the Rescue!	</a:t>
            </a:r>
            <a:endParaRPr/>
          </a:p>
        </p:txBody>
      </p:sp>
      <p:sp>
        <p:nvSpPr>
          <p:cNvPr id="1231" name="Google Shape;1231;p42"/>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a:p>
            <a:pPr indent="-342900" lvl="0" marL="342900" rtl="0" algn="l">
              <a:lnSpc>
                <a:spcPct val="100000"/>
              </a:lnSpc>
              <a:spcBef>
                <a:spcPts val="480"/>
              </a:spcBef>
              <a:spcAft>
                <a:spcPts val="0"/>
              </a:spcAft>
              <a:buSzPts val="1440"/>
              <a:buNone/>
            </a:pPr>
            <a:r>
              <a:rPr lang="en-US"/>
              <a:t>The key to bridging this CPU-Memory gap is a fundamental property of computer programs known as </a:t>
            </a:r>
            <a:r>
              <a:rPr lang="en-US">
                <a:solidFill>
                  <a:srgbClr val="FF0000"/>
                </a:solidFill>
              </a:rPr>
              <a:t>locality</a:t>
            </a:r>
            <a:endParaRPr>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6" name="Shape 1236"/>
        <p:cNvGrpSpPr/>
        <p:nvPr/>
      </p:nvGrpSpPr>
      <p:grpSpPr>
        <a:xfrm>
          <a:off x="0" y="0"/>
          <a:ext cx="0" cy="0"/>
          <a:chOff x="0" y="0"/>
          <a:chExt cx="0" cy="0"/>
        </a:xfrm>
      </p:grpSpPr>
      <p:sp>
        <p:nvSpPr>
          <p:cNvPr id="1237" name="Google Shape;1237;p4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38" name="Google Shape;1238;p43"/>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t>Locality of reference</a:t>
            </a:r>
            <a:endParaRPr/>
          </a:p>
          <a:p>
            <a:pPr indent="-342900" lvl="0" marL="342900" rtl="0" algn="l">
              <a:lnSpc>
                <a:spcPct val="80000"/>
              </a:lnSpc>
              <a:spcBef>
                <a:spcPts val="480"/>
              </a:spcBef>
              <a:spcAft>
                <a:spcPts val="0"/>
              </a:spcAft>
              <a:buSzPts val="1440"/>
              <a:buChar char="⬛"/>
            </a:pPr>
            <a:r>
              <a:rPr lang="en-US">
                <a:solidFill>
                  <a:srgbClr val="BFBFBF"/>
                </a:solidFill>
              </a:rPr>
              <a:t>Caching in the memory hierarchy</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3" name="Shape 1243"/>
        <p:cNvGrpSpPr/>
        <p:nvPr/>
      </p:nvGrpSpPr>
      <p:grpSpPr>
        <a:xfrm>
          <a:off x="0" y="0"/>
          <a:ext cx="0" cy="0"/>
          <a:chOff x="0" y="0"/>
          <a:chExt cx="0" cy="0"/>
        </a:xfrm>
      </p:grpSpPr>
      <p:sp>
        <p:nvSpPr>
          <p:cNvPr id="1244" name="Google Shape;1244;p44"/>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a:t>
            </a:r>
            <a:endParaRPr/>
          </a:p>
        </p:txBody>
      </p:sp>
      <p:sp>
        <p:nvSpPr>
          <p:cNvPr id="1245" name="Google Shape;1245;p44"/>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C00000"/>
                </a:solidFill>
              </a:rPr>
              <a:t>Principle of Locality:</a:t>
            </a:r>
            <a:r>
              <a:rPr lang="en-US"/>
              <a:t> Programs tend to use data and instructions with addresses near or equal to those they have used recently</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Temporal locality:  </a:t>
            </a:r>
            <a:endParaRPr/>
          </a:p>
          <a:p>
            <a:pPr indent="-285750" lvl="1" marL="742950" rtl="0" algn="l">
              <a:lnSpc>
                <a:spcPct val="100000"/>
              </a:lnSpc>
              <a:spcBef>
                <a:spcPts val="400"/>
              </a:spcBef>
              <a:spcAft>
                <a:spcPts val="0"/>
              </a:spcAft>
              <a:buSzPts val="2200"/>
              <a:buChar char="▪"/>
            </a:pPr>
            <a:r>
              <a:rPr lang="en-US"/>
              <a:t>Recently referenced items are likely </a:t>
            </a:r>
            <a:br>
              <a:rPr lang="en-US"/>
            </a:br>
            <a:r>
              <a:rPr lang="en-US"/>
              <a:t>to be referenced again in the near future</a:t>
            </a:r>
            <a:endParaRPr/>
          </a:p>
          <a:p>
            <a:pPr indent="-251459" lvl="0" marL="342900" rtl="0" algn="l">
              <a:lnSpc>
                <a:spcPct val="100000"/>
              </a:lnSpc>
              <a:spcBef>
                <a:spcPts val="480"/>
              </a:spcBef>
              <a:spcAft>
                <a:spcPts val="0"/>
              </a:spcAft>
              <a:buSzPts val="1440"/>
              <a:buNone/>
            </a:pPr>
            <a:r>
              <a:t/>
            </a:r>
            <a:endParaRPr>
              <a:solidFill>
                <a:srgbClr val="C00000"/>
              </a:solidFill>
            </a:endParaRPr>
          </a:p>
          <a:p>
            <a:pPr indent="-342900" lvl="0" marL="342900" rtl="0" algn="l">
              <a:lnSpc>
                <a:spcPct val="100000"/>
              </a:lnSpc>
              <a:spcBef>
                <a:spcPts val="480"/>
              </a:spcBef>
              <a:spcAft>
                <a:spcPts val="0"/>
              </a:spcAft>
              <a:buSzPts val="1440"/>
              <a:buChar char="⬛"/>
            </a:pPr>
            <a:r>
              <a:rPr lang="en-US">
                <a:solidFill>
                  <a:srgbClr val="C00000"/>
                </a:solidFill>
              </a:rPr>
              <a:t>Spatial locality:  </a:t>
            </a:r>
            <a:endParaRPr/>
          </a:p>
          <a:p>
            <a:pPr indent="-285750" lvl="1" marL="742950" rtl="0" algn="l">
              <a:lnSpc>
                <a:spcPct val="100000"/>
              </a:lnSpc>
              <a:spcBef>
                <a:spcPts val="400"/>
              </a:spcBef>
              <a:spcAft>
                <a:spcPts val="0"/>
              </a:spcAft>
              <a:buSzPts val="2200"/>
              <a:buChar char="▪"/>
            </a:pPr>
            <a:r>
              <a:rPr lang="en-US"/>
              <a:t>Items with nearby addresses tend </a:t>
            </a:r>
            <a:br>
              <a:rPr lang="en-US"/>
            </a:br>
            <a:r>
              <a:rPr lang="en-US"/>
              <a:t>to be referenced close together in time</a:t>
            </a:r>
            <a:endParaRPr/>
          </a:p>
          <a:p>
            <a:pPr indent="-342900"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
        <p:nvSpPr>
          <p:cNvPr id="1246" name="Google Shape;1246;p44"/>
          <p:cNvSpPr/>
          <p:nvPr/>
        </p:nvSpPr>
        <p:spPr>
          <a:xfrm>
            <a:off x="6096000" y="312420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7" name="Google Shape;1247;p44"/>
          <p:cNvSpPr/>
          <p:nvPr/>
        </p:nvSpPr>
        <p:spPr>
          <a:xfrm>
            <a:off x="6489700" y="312420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48" name="Google Shape;1248;p44"/>
          <p:cNvSpPr/>
          <p:nvPr/>
        </p:nvSpPr>
        <p:spPr>
          <a:xfrm>
            <a:off x="6319056" y="2614411"/>
            <a:ext cx="627844" cy="433589"/>
          </a:xfrm>
          <a:custGeom>
            <a:rect b="b" l="l" r="r" t="t"/>
            <a:pathLst>
              <a:path extrusionOk="0" h="433589" w="627844">
                <a:moveTo>
                  <a:pt x="290847" y="433589"/>
                </a:moveTo>
                <a:cubicBezTo>
                  <a:pt x="145423" y="284408"/>
                  <a:pt x="0" y="135228"/>
                  <a:pt x="46149" y="72980"/>
                </a:cubicBezTo>
                <a:cubicBezTo>
                  <a:pt x="92298" y="10732"/>
                  <a:pt x="507642" y="0"/>
                  <a:pt x="567743" y="60101"/>
                </a:cubicBezTo>
                <a:cubicBezTo>
                  <a:pt x="627844" y="120202"/>
                  <a:pt x="517300" y="276895"/>
                  <a:pt x="406757" y="433589"/>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9" name="Google Shape;1249;p44"/>
          <p:cNvSpPr/>
          <p:nvPr/>
        </p:nvSpPr>
        <p:spPr>
          <a:xfrm>
            <a:off x="6102261" y="4616940"/>
            <a:ext cx="1905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0" name="Google Shape;1250;p44"/>
          <p:cNvSpPr/>
          <p:nvPr/>
        </p:nvSpPr>
        <p:spPr>
          <a:xfrm>
            <a:off x="6495961"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1" name="Google Shape;1251;p44"/>
          <p:cNvSpPr/>
          <p:nvPr/>
        </p:nvSpPr>
        <p:spPr>
          <a:xfrm>
            <a:off x="6870700" y="4616940"/>
            <a:ext cx="381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252" name="Google Shape;1252;p44"/>
          <p:cNvSpPr/>
          <p:nvPr/>
        </p:nvSpPr>
        <p:spPr>
          <a:xfrm>
            <a:off x="6416720" y="4186571"/>
            <a:ext cx="841420" cy="359535"/>
          </a:xfrm>
          <a:custGeom>
            <a:rect b="b" l="l" r="r" t="t"/>
            <a:pathLst>
              <a:path extrusionOk="0" h="359535" w="841420">
                <a:moveTo>
                  <a:pt x="200695" y="353095"/>
                </a:moveTo>
                <a:cubicBezTo>
                  <a:pt x="100347" y="230209"/>
                  <a:pt x="0" y="107323"/>
                  <a:pt x="91225" y="56881"/>
                </a:cubicBezTo>
                <a:cubicBezTo>
                  <a:pt x="182450" y="6439"/>
                  <a:pt x="654676" y="0"/>
                  <a:pt x="748048" y="50442"/>
                </a:cubicBezTo>
                <a:cubicBezTo>
                  <a:pt x="841420" y="100884"/>
                  <a:pt x="746438" y="230209"/>
                  <a:pt x="651456" y="359535"/>
                </a:cubicBezTo>
              </a:path>
            </a:pathLst>
          </a:cu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4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58" name="Google Shape;1258;p45"/>
          <p:cNvSpPr txBox="1"/>
          <p:nvPr>
            <p:ph idx="1" type="body"/>
          </p:nvPr>
        </p:nvSpPr>
        <p:spPr>
          <a:xfrm>
            <a:off x="396876" y="2946142"/>
            <a:ext cx="5318124" cy="276885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Data references</a:t>
            </a:r>
            <a:endParaRPr/>
          </a:p>
          <a:p>
            <a:pPr indent="-285750" lvl="1" marL="742950" rtl="0" algn="l">
              <a:lnSpc>
                <a:spcPct val="100000"/>
              </a:lnSpc>
              <a:spcBef>
                <a:spcPts val="400"/>
              </a:spcBef>
              <a:spcAft>
                <a:spcPts val="0"/>
              </a:spcAft>
              <a:buSzPts val="2200"/>
              <a:buChar char="▪"/>
            </a:pPr>
            <a:r>
              <a:rPr lang="en-US"/>
              <a:t>Reference array elements in succession (stride-1 reference pattern).</a:t>
            </a:r>
            <a:endParaRPr/>
          </a:p>
          <a:p>
            <a:pPr indent="-285750" lvl="1" marL="742950" rtl="0" algn="l">
              <a:lnSpc>
                <a:spcPct val="100000"/>
              </a:lnSpc>
              <a:spcBef>
                <a:spcPts val="400"/>
              </a:spcBef>
              <a:spcAft>
                <a:spcPts val="0"/>
              </a:spcAft>
              <a:buSzPts val="2200"/>
              <a:buChar char="▪"/>
            </a:pPr>
            <a:r>
              <a:rPr lang="en-US"/>
              <a:t>Reference variable </a:t>
            </a:r>
            <a:r>
              <a:rPr lang="en-US">
                <a:latin typeface="Courier New"/>
                <a:ea typeface="Courier New"/>
                <a:cs typeface="Courier New"/>
                <a:sym typeface="Courier New"/>
              </a:rPr>
              <a:t>sum</a:t>
            </a:r>
            <a:r>
              <a:rPr lang="en-US"/>
              <a:t> each iteration.</a:t>
            </a:r>
            <a:endParaRPr/>
          </a:p>
          <a:p>
            <a:pPr indent="-342900" lvl="0" marL="342900" rtl="0" algn="l">
              <a:lnSpc>
                <a:spcPct val="100000"/>
              </a:lnSpc>
              <a:spcBef>
                <a:spcPts val="480"/>
              </a:spcBef>
              <a:spcAft>
                <a:spcPts val="0"/>
              </a:spcAft>
              <a:buSzPts val="1440"/>
              <a:buChar char="⬛"/>
            </a:pPr>
            <a:r>
              <a:rPr lang="en-US"/>
              <a:t>Instruction references</a:t>
            </a:r>
            <a:endParaRPr/>
          </a:p>
          <a:p>
            <a:pPr indent="-285750" lvl="1" marL="742950" rtl="0" algn="l">
              <a:lnSpc>
                <a:spcPct val="100000"/>
              </a:lnSpc>
              <a:spcBef>
                <a:spcPts val="400"/>
              </a:spcBef>
              <a:spcAft>
                <a:spcPts val="0"/>
              </a:spcAft>
              <a:buSzPts val="2200"/>
              <a:buChar char="▪"/>
            </a:pPr>
            <a:r>
              <a:rPr lang="en-US"/>
              <a:t>Reference instructions in sequence.</a:t>
            </a:r>
            <a:endParaRPr/>
          </a:p>
          <a:p>
            <a:pPr indent="-285750" lvl="1" marL="742950" rtl="0" algn="l">
              <a:lnSpc>
                <a:spcPct val="100000"/>
              </a:lnSpc>
              <a:spcBef>
                <a:spcPts val="400"/>
              </a:spcBef>
              <a:spcAft>
                <a:spcPts val="0"/>
              </a:spcAft>
              <a:buSzPts val="2200"/>
              <a:buChar char="▪"/>
            </a:pPr>
            <a:r>
              <a:rPr lang="en-US"/>
              <a:t>Cycle through loop repeatedly. </a:t>
            </a:r>
            <a:endParaRPr/>
          </a:p>
          <a:p>
            <a:pPr indent="-251459" lvl="0" marL="342900" rtl="0" algn="l">
              <a:lnSpc>
                <a:spcPct val="100000"/>
              </a:lnSpc>
              <a:spcBef>
                <a:spcPts val="480"/>
              </a:spcBef>
              <a:spcAft>
                <a:spcPts val="0"/>
              </a:spcAft>
              <a:buSzPts val="1440"/>
              <a:buNone/>
            </a:pPr>
            <a:r>
              <a:t/>
            </a:r>
            <a:endParaRPr/>
          </a:p>
        </p:txBody>
      </p:sp>
      <p:sp>
        <p:nvSpPr>
          <p:cNvPr id="1259" name="Google Shape;1259;p45"/>
          <p:cNvSpPr/>
          <p:nvPr/>
        </p:nvSpPr>
        <p:spPr>
          <a:xfrm>
            <a:off x="3049587" y="1651000"/>
            <a:ext cx="3044825" cy="1092200"/>
          </a:xfrm>
          <a:prstGeom prst="rect">
            <a:avLst/>
          </a:prstGeom>
          <a:solidFill>
            <a:srgbClr val="F7F5CD"/>
          </a:solidFill>
          <a:ln cap="flat" cmpd="sng" w="12700">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for (i = 0; i &lt; n;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	sum += a[i];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return sum;</a:t>
            </a:r>
            <a:endParaRPr b="0" i="0" sz="1400" u="none" cap="none" strike="noStrike">
              <a:solidFill>
                <a:srgbClr val="000000"/>
              </a:solidFill>
              <a:latin typeface="Arial"/>
              <a:ea typeface="Arial"/>
              <a:cs typeface="Arial"/>
              <a:sym typeface="Arial"/>
            </a:endParaRPr>
          </a:p>
        </p:txBody>
      </p:sp>
      <p:sp>
        <p:nvSpPr>
          <p:cNvPr id="1260" name="Google Shape;1260;p45"/>
          <p:cNvSpPr txBox="1"/>
          <p:nvPr/>
        </p:nvSpPr>
        <p:spPr>
          <a:xfrm>
            <a:off x="5715000" y="3560802"/>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1" name="Google Shape;1261;p45"/>
          <p:cNvSpPr txBox="1"/>
          <p:nvPr/>
        </p:nvSpPr>
        <p:spPr>
          <a:xfrm>
            <a:off x="5715000" y="4022467"/>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
        <p:nvSpPr>
          <p:cNvPr id="1262" name="Google Shape;1262;p45"/>
          <p:cNvSpPr txBox="1"/>
          <p:nvPr/>
        </p:nvSpPr>
        <p:spPr>
          <a:xfrm>
            <a:off x="5715000" y="4800600"/>
            <a:ext cx="2045301"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Spatial locality</a:t>
            </a:r>
            <a:endParaRPr b="0" i="0" sz="1400" u="none" cap="none" strike="noStrike">
              <a:solidFill>
                <a:srgbClr val="000000"/>
              </a:solidFill>
              <a:latin typeface="Arial"/>
              <a:ea typeface="Arial"/>
              <a:cs typeface="Arial"/>
              <a:sym typeface="Arial"/>
            </a:endParaRPr>
          </a:p>
        </p:txBody>
      </p:sp>
      <p:sp>
        <p:nvSpPr>
          <p:cNvPr id="1263" name="Google Shape;1263;p45"/>
          <p:cNvSpPr txBox="1"/>
          <p:nvPr/>
        </p:nvSpPr>
        <p:spPr>
          <a:xfrm>
            <a:off x="5715000" y="5197733"/>
            <a:ext cx="236975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FF0000"/>
                </a:solidFill>
                <a:latin typeface="Calibri"/>
                <a:ea typeface="Calibri"/>
                <a:cs typeface="Calibri"/>
                <a:sym typeface="Calibri"/>
              </a:rPr>
              <a:t>Temporal locality</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7" name="Shape 1267"/>
        <p:cNvGrpSpPr/>
        <p:nvPr/>
      </p:nvGrpSpPr>
      <p:grpSpPr>
        <a:xfrm>
          <a:off x="0" y="0"/>
          <a:ext cx="0" cy="0"/>
          <a:chOff x="0" y="0"/>
          <a:chExt cx="0" cy="0"/>
        </a:xfrm>
      </p:grpSpPr>
      <p:sp>
        <p:nvSpPr>
          <p:cNvPr id="1268" name="Google Shape;1268;p46"/>
          <p:cNvSpPr txBox="1"/>
          <p:nvPr>
            <p:ph type="title"/>
          </p:nvPr>
        </p:nvSpPr>
        <p:spPr>
          <a:xfrm>
            <a:off x="357018" y="435678"/>
            <a:ext cx="81773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Qualitative Estimates of Locality</a:t>
            </a:r>
            <a:endParaRPr/>
          </a:p>
        </p:txBody>
      </p:sp>
      <p:sp>
        <p:nvSpPr>
          <p:cNvPr id="1269" name="Google Shape;1269;p4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Claim:</a:t>
            </a:r>
            <a:r>
              <a:rPr lang="en-US"/>
              <a:t> Being able to look at code and get a qualitative sense of its locality is a key skill for a professional programmer.</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0" name="Google Shape;1270;p46"/>
          <p:cNvSpPr txBox="1"/>
          <p:nvPr/>
        </p:nvSpPr>
        <p:spPr>
          <a:xfrm>
            <a:off x="2133600" y="4040187"/>
            <a:ext cx="4441825" cy="2589213"/>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sum_array_rows(int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4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76" name="Google Shape;1276;p4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Does this function have good locality with respect to array </a:t>
            </a:r>
            <a:r>
              <a:rPr b="0" lang="en-US">
                <a:latin typeface="Courier New"/>
                <a:ea typeface="Courier New"/>
                <a:cs typeface="Courier New"/>
                <a:sym typeface="Courier New"/>
              </a:rPr>
              <a:t>a</a:t>
            </a:r>
            <a:r>
              <a:rPr lang="en-US"/>
              <a:t>?</a:t>
            </a:r>
            <a:endParaRPr/>
          </a:p>
        </p:txBody>
      </p:sp>
      <p:sp>
        <p:nvSpPr>
          <p:cNvPr id="1277" name="Google Shape;1277;p47"/>
          <p:cNvSpPr txBox="1"/>
          <p:nvPr/>
        </p:nvSpPr>
        <p:spPr>
          <a:xfrm>
            <a:off x="1817688" y="2484438"/>
            <a:ext cx="4441825" cy="2589212"/>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sum_array_cols(int a[M][N])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4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Locality Example</a:t>
            </a:r>
            <a:endParaRPr/>
          </a:p>
        </p:txBody>
      </p:sp>
      <p:sp>
        <p:nvSpPr>
          <p:cNvPr id="1283" name="Google Shape;1283;p4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Question</a:t>
            </a:r>
            <a:r>
              <a:rPr lang="en-US"/>
              <a:t>: Can you permute the loops so that the function scans the 3-d array </a:t>
            </a:r>
            <a:r>
              <a:rPr b="0" lang="en-US">
                <a:latin typeface="Courier New"/>
                <a:ea typeface="Courier New"/>
                <a:cs typeface="Courier New"/>
                <a:sym typeface="Courier New"/>
              </a:rPr>
              <a:t>a </a:t>
            </a:r>
            <a:r>
              <a:rPr lang="en-US"/>
              <a:t>with a stride-1 reference pattern (and thus has good spatial locality)?</a:t>
            </a:r>
            <a:endParaRPr/>
          </a:p>
        </p:txBody>
      </p:sp>
      <p:sp>
        <p:nvSpPr>
          <p:cNvPr id="1284" name="Google Shape;1284;p48"/>
          <p:cNvSpPr txBox="1"/>
          <p:nvPr/>
        </p:nvSpPr>
        <p:spPr>
          <a:xfrm>
            <a:off x="1941513" y="3033713"/>
            <a:ext cx="4987925" cy="2863850"/>
          </a:xfrm>
          <a:prstGeom prst="rect">
            <a:avLst/>
          </a:prstGeom>
          <a:solidFill>
            <a:srgbClr val="F6F5BD"/>
          </a:solidFill>
          <a:ln cap="flat" cmpd="sng" w="2540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int sum_array_3d(int a[M][N][N])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int i, j, k, sum = 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(i = 0; i &lt; M; i++)</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(j = 0; j &lt; N; 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for (k = 0; k &lt; N; 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sum += a[k][i][j];</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    return sum;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ourier New"/>
                <a:ea typeface="Courier New"/>
                <a:cs typeface="Courier New"/>
                <a:sym typeface="Courier New"/>
              </a:rPr>
              <a: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4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Hierarchies</a:t>
            </a:r>
            <a:endParaRPr/>
          </a:p>
        </p:txBody>
      </p:sp>
      <p:sp>
        <p:nvSpPr>
          <p:cNvPr id="1290" name="Google Shape;1290;p4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Some fundamental and enduring properties of hardware and software:</a:t>
            </a:r>
            <a:endParaRPr/>
          </a:p>
          <a:p>
            <a:pPr indent="-285750" lvl="1" marL="742950" rtl="0" algn="l">
              <a:lnSpc>
                <a:spcPct val="100000"/>
              </a:lnSpc>
              <a:spcBef>
                <a:spcPts val="400"/>
              </a:spcBef>
              <a:spcAft>
                <a:spcPts val="0"/>
              </a:spcAft>
              <a:buSzPts val="2200"/>
              <a:buChar char="▪"/>
            </a:pPr>
            <a:r>
              <a:rPr lang="en-US"/>
              <a:t>Fast storage technologies cost more per byte, have less capacity, and require more power (heat!). </a:t>
            </a:r>
            <a:endParaRPr/>
          </a:p>
          <a:p>
            <a:pPr indent="-285750" lvl="1" marL="742950" rtl="0" algn="l">
              <a:lnSpc>
                <a:spcPct val="100000"/>
              </a:lnSpc>
              <a:spcBef>
                <a:spcPts val="400"/>
              </a:spcBef>
              <a:spcAft>
                <a:spcPts val="0"/>
              </a:spcAft>
              <a:buSzPts val="2200"/>
              <a:buChar char="▪"/>
            </a:pPr>
            <a:r>
              <a:rPr lang="en-US"/>
              <a:t>The gap between CPU and main memory speed is widening.</a:t>
            </a:r>
            <a:endParaRPr/>
          </a:p>
          <a:p>
            <a:pPr indent="-285750" lvl="1" marL="742950" rtl="0" algn="l">
              <a:lnSpc>
                <a:spcPct val="100000"/>
              </a:lnSpc>
              <a:spcBef>
                <a:spcPts val="400"/>
              </a:spcBef>
              <a:spcAft>
                <a:spcPts val="0"/>
              </a:spcAft>
              <a:buSzPts val="2200"/>
              <a:buChar char="▪"/>
            </a:pPr>
            <a:r>
              <a:rPr lang="en-US"/>
              <a:t>Well-written programs tend to exhibit good locality.</a:t>
            </a:r>
            <a:endParaRPr/>
          </a:p>
          <a:p>
            <a:pPr indent="-146050" lvl="1" marL="742950" rtl="0" algn="l">
              <a:lnSpc>
                <a:spcPct val="100000"/>
              </a:lnSpc>
              <a:spcBef>
                <a:spcPts val="400"/>
              </a:spcBef>
              <a:spcAft>
                <a:spcPts val="0"/>
              </a:spcAft>
              <a:buSzPts val="2200"/>
              <a:buNone/>
            </a:pPr>
            <a:r>
              <a:t/>
            </a:r>
            <a:endParaRPr/>
          </a:p>
          <a:p>
            <a:pPr indent="-342900" lvl="0" marL="342900" rtl="0" algn="l">
              <a:lnSpc>
                <a:spcPct val="100000"/>
              </a:lnSpc>
              <a:spcBef>
                <a:spcPts val="480"/>
              </a:spcBef>
              <a:spcAft>
                <a:spcPts val="0"/>
              </a:spcAft>
              <a:buSzPts val="1440"/>
              <a:buChar char="⬛"/>
            </a:pPr>
            <a:r>
              <a:rPr lang="en-US"/>
              <a:t>These fundamental properties complement each other beautifully.</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They suggest an approach for organizing memory and storage systems known as a </a:t>
            </a:r>
            <a:r>
              <a:rPr lang="en-US">
                <a:solidFill>
                  <a:srgbClr val="FF0000"/>
                </a:solidFill>
              </a:rPr>
              <a:t>memory hierarchy</a:t>
            </a:r>
            <a:r>
              <a:rPr lang="en-US"/>
              <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Nonvolatile Memories</a:t>
            </a:r>
            <a:endParaRPr/>
          </a:p>
        </p:txBody>
      </p:sp>
      <p:sp>
        <p:nvSpPr>
          <p:cNvPr id="102" name="Google Shape;102;p5"/>
          <p:cNvSpPr txBox="1"/>
          <p:nvPr>
            <p:ph idx="1" type="body"/>
          </p:nvPr>
        </p:nvSpPr>
        <p:spPr>
          <a:xfrm>
            <a:off x="396875" y="1362074"/>
            <a:ext cx="7896225" cy="5267325"/>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SzPts val="1440"/>
              <a:buChar char="⬛"/>
            </a:pPr>
            <a:r>
              <a:rPr lang="en-US"/>
              <a:t>DRAM and SRAM are volatile memories</a:t>
            </a:r>
            <a:endParaRPr/>
          </a:p>
          <a:p>
            <a:pPr indent="-285750" lvl="1" marL="742950" rtl="0" algn="l">
              <a:lnSpc>
                <a:spcPct val="100000"/>
              </a:lnSpc>
              <a:spcBef>
                <a:spcPts val="400"/>
              </a:spcBef>
              <a:spcAft>
                <a:spcPts val="0"/>
              </a:spcAft>
              <a:buSzPts val="2200"/>
              <a:buChar char="▪"/>
            </a:pPr>
            <a:r>
              <a:rPr lang="en-US"/>
              <a:t>Lose information if powered off.</a:t>
            </a:r>
            <a:endParaRPr/>
          </a:p>
          <a:p>
            <a:pPr indent="-342900" lvl="0" marL="342900" rtl="0" algn="l">
              <a:lnSpc>
                <a:spcPct val="100000"/>
              </a:lnSpc>
              <a:spcBef>
                <a:spcPts val="480"/>
              </a:spcBef>
              <a:spcAft>
                <a:spcPts val="0"/>
              </a:spcAft>
              <a:buSzPts val="1440"/>
              <a:buChar char="⬛"/>
            </a:pPr>
            <a:r>
              <a:rPr lang="en-US"/>
              <a:t>Nonvolatile memories retain value even if powered off</a:t>
            </a:r>
            <a:endParaRPr/>
          </a:p>
          <a:p>
            <a:pPr indent="-285750" lvl="1" marL="742950" rtl="0" algn="l">
              <a:lnSpc>
                <a:spcPct val="100000"/>
              </a:lnSpc>
              <a:spcBef>
                <a:spcPts val="400"/>
              </a:spcBef>
              <a:spcAft>
                <a:spcPts val="0"/>
              </a:spcAft>
              <a:buSzPts val="2200"/>
              <a:buChar char="▪"/>
            </a:pPr>
            <a:r>
              <a:rPr lang="en-US"/>
              <a:t>Read-only memory (</a:t>
            </a:r>
            <a:r>
              <a:rPr lang="en-US">
                <a:solidFill>
                  <a:srgbClr val="FF0000"/>
                </a:solidFill>
              </a:rPr>
              <a:t>ROM</a:t>
            </a:r>
            <a:r>
              <a:rPr lang="en-US"/>
              <a:t>): programmed during production</a:t>
            </a:r>
            <a:endParaRPr/>
          </a:p>
          <a:p>
            <a:pPr indent="-285750" lvl="1" marL="742950" rtl="0" algn="l">
              <a:lnSpc>
                <a:spcPct val="100000"/>
              </a:lnSpc>
              <a:spcBef>
                <a:spcPts val="400"/>
              </a:spcBef>
              <a:spcAft>
                <a:spcPts val="0"/>
              </a:spcAft>
              <a:buSzPts val="2200"/>
              <a:buChar char="▪"/>
            </a:pPr>
            <a:r>
              <a:rPr lang="en-US"/>
              <a:t>Programmable ROM (</a:t>
            </a:r>
            <a:r>
              <a:rPr lang="en-US">
                <a:solidFill>
                  <a:srgbClr val="FF0000"/>
                </a:solidFill>
              </a:rPr>
              <a:t>PROM</a:t>
            </a:r>
            <a:r>
              <a:rPr lang="en-US"/>
              <a:t>): can be programmed once</a:t>
            </a:r>
            <a:endParaRPr/>
          </a:p>
          <a:p>
            <a:pPr indent="-285750" lvl="1" marL="742950" rtl="0" algn="l">
              <a:lnSpc>
                <a:spcPct val="100000"/>
              </a:lnSpc>
              <a:spcBef>
                <a:spcPts val="400"/>
              </a:spcBef>
              <a:spcAft>
                <a:spcPts val="0"/>
              </a:spcAft>
              <a:buSzPts val="2200"/>
              <a:buChar char="▪"/>
            </a:pPr>
            <a:r>
              <a:rPr lang="en-US"/>
              <a:t>Erasable</a:t>
            </a:r>
            <a:r>
              <a:rPr lang="en-US"/>
              <a:t> PROM (</a:t>
            </a:r>
            <a:r>
              <a:rPr lang="en-US">
                <a:solidFill>
                  <a:srgbClr val="FF0000"/>
                </a:solidFill>
              </a:rPr>
              <a:t>EPROM</a:t>
            </a:r>
            <a:r>
              <a:rPr lang="en-US"/>
              <a:t>): can be bulk erased (UV, X-Ray)</a:t>
            </a:r>
            <a:endParaRPr/>
          </a:p>
          <a:p>
            <a:pPr indent="-285750" lvl="1" marL="742950" rtl="0" algn="l">
              <a:lnSpc>
                <a:spcPct val="100000"/>
              </a:lnSpc>
              <a:spcBef>
                <a:spcPts val="400"/>
              </a:spcBef>
              <a:spcAft>
                <a:spcPts val="0"/>
              </a:spcAft>
              <a:buSzPts val="2200"/>
              <a:buChar char="▪"/>
            </a:pPr>
            <a:r>
              <a:rPr lang="en-US"/>
              <a:t>Electrically </a:t>
            </a:r>
            <a:r>
              <a:rPr lang="en-US"/>
              <a:t>erasable</a:t>
            </a:r>
            <a:r>
              <a:rPr lang="en-US"/>
              <a:t> PROM (</a:t>
            </a:r>
            <a:r>
              <a:rPr lang="en-US">
                <a:solidFill>
                  <a:srgbClr val="FF0000"/>
                </a:solidFill>
              </a:rPr>
              <a:t>EEPROM</a:t>
            </a:r>
            <a:r>
              <a:rPr lang="en-US"/>
              <a:t>): electronic erase capability</a:t>
            </a:r>
            <a:endParaRPr/>
          </a:p>
          <a:p>
            <a:pPr indent="-285750" lvl="1" marL="742950" rtl="0" algn="l">
              <a:lnSpc>
                <a:spcPct val="100000"/>
              </a:lnSpc>
              <a:spcBef>
                <a:spcPts val="400"/>
              </a:spcBef>
              <a:spcAft>
                <a:spcPts val="0"/>
              </a:spcAft>
              <a:buSzPts val="2200"/>
              <a:buChar char="▪"/>
            </a:pPr>
            <a:r>
              <a:rPr lang="en-US"/>
              <a:t>Flash memory: EEPROMs. with partial (block-level) erase capability</a:t>
            </a:r>
            <a:endParaRPr/>
          </a:p>
          <a:p>
            <a:pPr indent="-228600" lvl="2" marL="1143000" rtl="0" algn="l">
              <a:lnSpc>
                <a:spcPct val="100000"/>
              </a:lnSpc>
              <a:spcBef>
                <a:spcPts val="400"/>
              </a:spcBef>
              <a:spcAft>
                <a:spcPts val="0"/>
              </a:spcAft>
              <a:buClr>
                <a:schemeClr val="dk1"/>
              </a:buClr>
              <a:buSzPts val="1600"/>
              <a:buChar char="▪"/>
            </a:pPr>
            <a:r>
              <a:rPr lang="en-US"/>
              <a:t>Wears out after about 100,000 erasings</a:t>
            </a:r>
            <a:endParaRPr/>
          </a:p>
          <a:p>
            <a:pPr indent="-342900" lvl="0" marL="342900" rtl="0" algn="l">
              <a:lnSpc>
                <a:spcPct val="100000"/>
              </a:lnSpc>
              <a:spcBef>
                <a:spcPts val="480"/>
              </a:spcBef>
              <a:spcAft>
                <a:spcPts val="0"/>
              </a:spcAft>
              <a:buSzPts val="1440"/>
              <a:buChar char="⬛"/>
            </a:pPr>
            <a:r>
              <a:rPr lang="en-US"/>
              <a:t>Uses for Nonvolatile Memories</a:t>
            </a:r>
            <a:endParaRPr/>
          </a:p>
          <a:p>
            <a:pPr indent="-285750" lvl="1" marL="742950" rtl="0" algn="l">
              <a:lnSpc>
                <a:spcPct val="100000"/>
              </a:lnSpc>
              <a:spcBef>
                <a:spcPts val="400"/>
              </a:spcBef>
              <a:spcAft>
                <a:spcPts val="0"/>
              </a:spcAft>
              <a:buSzPts val="2200"/>
              <a:buChar char="▪"/>
            </a:pPr>
            <a:r>
              <a:rPr lang="en-US"/>
              <a:t>Firmware programs stored in a ROM (BIOS, controllers for disks, network cards, graphics accelerators, security subsystems,…)</a:t>
            </a:r>
            <a:endParaRPr/>
          </a:p>
          <a:p>
            <a:pPr indent="-285750" lvl="1" marL="742950" rtl="0" algn="l">
              <a:lnSpc>
                <a:spcPct val="100000"/>
              </a:lnSpc>
              <a:spcBef>
                <a:spcPts val="400"/>
              </a:spcBef>
              <a:spcAft>
                <a:spcPts val="0"/>
              </a:spcAft>
              <a:buSzPts val="2200"/>
              <a:buChar char="▪"/>
            </a:pPr>
            <a:r>
              <a:rPr lang="en-US"/>
              <a:t>Solid state disks (replace rotating disks in thumb drives, smart phones, mp3 players, tablets, laptops,…)</a:t>
            </a:r>
            <a:endParaRPr/>
          </a:p>
          <a:p>
            <a:pPr indent="-285750" lvl="1" marL="742950" rtl="0" algn="l">
              <a:lnSpc>
                <a:spcPct val="100000"/>
              </a:lnSpc>
              <a:spcBef>
                <a:spcPts val="400"/>
              </a:spcBef>
              <a:spcAft>
                <a:spcPts val="0"/>
              </a:spcAft>
              <a:buSzPts val="2200"/>
              <a:buChar char="▪"/>
            </a:pPr>
            <a:r>
              <a:rPr lang="en-US"/>
              <a:t>Disk caches</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5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Today</a:t>
            </a:r>
            <a:endParaRPr/>
          </a:p>
        </p:txBody>
      </p:sp>
      <p:sp>
        <p:nvSpPr>
          <p:cNvPr id="1297" name="Google Shape;1297;p5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440"/>
              <a:buChar char="⬛"/>
            </a:pPr>
            <a:r>
              <a:rPr lang="en-US">
                <a:solidFill>
                  <a:srgbClr val="BFBFBF"/>
                </a:solidFill>
              </a:rPr>
              <a:t>Storage technologies and trends</a:t>
            </a:r>
            <a:endParaRPr/>
          </a:p>
          <a:p>
            <a:pPr indent="-342900" lvl="0" marL="342900" rtl="0" algn="l">
              <a:lnSpc>
                <a:spcPct val="80000"/>
              </a:lnSpc>
              <a:spcBef>
                <a:spcPts val="480"/>
              </a:spcBef>
              <a:spcAft>
                <a:spcPts val="0"/>
              </a:spcAft>
              <a:buSzPts val="1440"/>
              <a:buChar char="⬛"/>
            </a:pPr>
            <a:r>
              <a:rPr lang="en-US">
                <a:solidFill>
                  <a:srgbClr val="BFBFBF"/>
                </a:solidFill>
              </a:rPr>
              <a:t>Locality of reference</a:t>
            </a:r>
            <a:endParaRPr/>
          </a:p>
          <a:p>
            <a:pPr indent="-342900" lvl="0" marL="342900" rtl="0" algn="l">
              <a:lnSpc>
                <a:spcPct val="80000"/>
              </a:lnSpc>
              <a:spcBef>
                <a:spcPts val="480"/>
              </a:spcBef>
              <a:spcAft>
                <a:spcPts val="0"/>
              </a:spcAft>
              <a:buSzPts val="1440"/>
              <a:buChar char="⬛"/>
            </a:pPr>
            <a:r>
              <a:rPr lang="en-US"/>
              <a:t>Caching in the memory hierarchy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51"/>
          <p:cNvSpPr txBox="1"/>
          <p:nvPr>
            <p:ph type="title"/>
          </p:nvPr>
        </p:nvSpPr>
        <p:spPr>
          <a:xfrm>
            <a:off x="61913" y="247650"/>
            <a:ext cx="8716962" cy="782638"/>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latin typeface="Arial"/>
                <a:ea typeface="Arial"/>
                <a:cs typeface="Arial"/>
                <a:sym typeface="Arial"/>
              </a:rPr>
              <a:t>Example Memory </a:t>
            </a:r>
            <a:br>
              <a:rPr lang="en-US">
                <a:latin typeface="Arial"/>
                <a:ea typeface="Arial"/>
                <a:cs typeface="Arial"/>
                <a:sym typeface="Arial"/>
              </a:rPr>
            </a:br>
            <a:r>
              <a:rPr lang="en-US">
                <a:latin typeface="Arial"/>
                <a:ea typeface="Arial"/>
                <a:cs typeface="Arial"/>
                <a:sym typeface="Arial"/>
              </a:rPr>
              <a:t>     Hierarchy</a:t>
            </a:r>
            <a:endParaRPr/>
          </a:p>
        </p:txBody>
      </p:sp>
      <p:sp>
        <p:nvSpPr>
          <p:cNvPr id="1304" name="Google Shape;1304;p51"/>
          <p:cNvSpPr/>
          <p:nvPr/>
        </p:nvSpPr>
        <p:spPr>
          <a:xfrm>
            <a:off x="552450" y="342900"/>
            <a:ext cx="6902450" cy="6456363"/>
          </a:xfrm>
          <a:prstGeom prst="triangle">
            <a:avLst>
              <a:gd fmla="val 50000" name="adj"/>
            </a:avLst>
          </a:prstGeom>
          <a:gradFill>
            <a:gsLst>
              <a:gs pos="0">
                <a:srgbClr val="D0D0F4">
                  <a:alpha val="5882"/>
                </a:srgbClr>
              </a:gs>
              <a:gs pos="100000">
                <a:srgbClr val="D0D0F4"/>
              </a:gs>
            </a:gsLst>
            <a:lin ang="16140000" scaled="0"/>
          </a:gra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Narrow"/>
              <a:buNone/>
            </a:pPr>
            <a:r>
              <a:t/>
            </a:r>
            <a:endParaRPr b="0" i="0" sz="1800" u="none" cap="none" strike="noStrike">
              <a:solidFill>
                <a:srgbClr val="000000"/>
              </a:solidFill>
              <a:latin typeface="Arial"/>
              <a:ea typeface="Arial"/>
              <a:cs typeface="Arial"/>
              <a:sym typeface="Arial"/>
            </a:endParaRPr>
          </a:p>
        </p:txBody>
      </p:sp>
      <p:sp>
        <p:nvSpPr>
          <p:cNvPr id="1305" name="Google Shape;1305;p51"/>
          <p:cNvSpPr txBox="1"/>
          <p:nvPr/>
        </p:nvSpPr>
        <p:spPr>
          <a:xfrm>
            <a:off x="3694391" y="834509"/>
            <a:ext cx="723538" cy="36933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Regs</a:t>
            </a:r>
            <a:endParaRPr b="0" i="0" sz="1800" u="none" cap="none" strike="noStrike">
              <a:solidFill>
                <a:srgbClr val="000000"/>
              </a:solidFill>
              <a:latin typeface="Arial"/>
              <a:ea typeface="Arial"/>
              <a:cs typeface="Arial"/>
              <a:sym typeface="Arial"/>
            </a:endParaRPr>
          </a:p>
        </p:txBody>
      </p:sp>
      <p:sp>
        <p:nvSpPr>
          <p:cNvPr id="1306" name="Google Shape;1306;p51"/>
          <p:cNvSpPr txBox="1"/>
          <p:nvPr/>
        </p:nvSpPr>
        <p:spPr>
          <a:xfrm>
            <a:off x="3495400" y="1283385"/>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L1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07" name="Google Shape;1307;p51"/>
          <p:cNvSpPr txBox="1"/>
          <p:nvPr/>
        </p:nvSpPr>
        <p:spPr>
          <a:xfrm>
            <a:off x="3264793" y="3821797"/>
            <a:ext cx="1582735"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Main memory</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(DRAM)</a:t>
            </a:r>
            <a:endParaRPr b="0" i="0" sz="1400" u="none" cap="none" strike="noStrike">
              <a:solidFill>
                <a:srgbClr val="000000"/>
              </a:solidFill>
              <a:latin typeface="Arial"/>
              <a:ea typeface="Arial"/>
              <a:cs typeface="Arial"/>
              <a:sym typeface="Arial"/>
            </a:endParaRPr>
          </a:p>
        </p:txBody>
      </p:sp>
      <p:sp>
        <p:nvSpPr>
          <p:cNvPr id="1308" name="Google Shape;1308;p51"/>
          <p:cNvSpPr txBox="1"/>
          <p:nvPr/>
        </p:nvSpPr>
        <p:spPr>
          <a:xfrm>
            <a:off x="2706309" y="4847322"/>
            <a:ext cx="2699702"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(local disks)</a:t>
            </a:r>
            <a:endParaRPr b="0" i="0" sz="1400" u="none" cap="none" strike="noStrike">
              <a:solidFill>
                <a:srgbClr val="000000"/>
              </a:solidFill>
              <a:latin typeface="Arial"/>
              <a:ea typeface="Arial"/>
              <a:cs typeface="Arial"/>
              <a:sym typeface="Arial"/>
            </a:endParaRPr>
          </a:p>
        </p:txBody>
      </p:sp>
      <p:cxnSp>
        <p:nvCxnSpPr>
          <p:cNvPr id="1309" name="Google Shape;1309;p51"/>
          <p:cNvCxnSpPr/>
          <p:nvPr/>
        </p:nvCxnSpPr>
        <p:spPr>
          <a:xfrm>
            <a:off x="3513138" y="1265238"/>
            <a:ext cx="981075" cy="0"/>
          </a:xfrm>
          <a:prstGeom prst="straightConnector1">
            <a:avLst/>
          </a:prstGeom>
          <a:noFill/>
          <a:ln cap="flat" cmpd="sng" w="12700">
            <a:solidFill>
              <a:srgbClr val="000000"/>
            </a:solidFill>
            <a:prstDash val="solid"/>
            <a:round/>
            <a:headEnd len="sm" w="sm" type="none"/>
            <a:tailEnd len="sm" w="sm" type="none"/>
          </a:ln>
        </p:spPr>
      </p:cxnSp>
      <p:cxnSp>
        <p:nvCxnSpPr>
          <p:cNvPr id="1310" name="Google Shape;1310;p51"/>
          <p:cNvCxnSpPr/>
          <p:nvPr/>
        </p:nvCxnSpPr>
        <p:spPr>
          <a:xfrm>
            <a:off x="3162300" y="1903413"/>
            <a:ext cx="1671638" cy="0"/>
          </a:xfrm>
          <a:prstGeom prst="straightConnector1">
            <a:avLst/>
          </a:prstGeom>
          <a:noFill/>
          <a:ln cap="flat" cmpd="sng" w="12700">
            <a:solidFill>
              <a:srgbClr val="000000"/>
            </a:solidFill>
            <a:prstDash val="solid"/>
            <a:round/>
            <a:headEnd len="sm" w="sm" type="none"/>
            <a:tailEnd len="sm" w="sm" type="none"/>
          </a:ln>
        </p:spPr>
      </p:cxnSp>
      <p:cxnSp>
        <p:nvCxnSpPr>
          <p:cNvPr id="1311" name="Google Shape;1311;p51"/>
          <p:cNvCxnSpPr/>
          <p:nvPr/>
        </p:nvCxnSpPr>
        <p:spPr>
          <a:xfrm>
            <a:off x="2779713" y="2655888"/>
            <a:ext cx="2447925" cy="0"/>
          </a:xfrm>
          <a:prstGeom prst="straightConnector1">
            <a:avLst/>
          </a:prstGeom>
          <a:noFill/>
          <a:ln cap="flat" cmpd="sng" w="12700">
            <a:solidFill>
              <a:srgbClr val="000000"/>
            </a:solidFill>
            <a:prstDash val="solid"/>
            <a:round/>
            <a:headEnd len="sm" w="sm" type="none"/>
            <a:tailEnd len="sm" w="sm" type="none"/>
          </a:ln>
        </p:spPr>
      </p:cxnSp>
      <p:cxnSp>
        <p:nvCxnSpPr>
          <p:cNvPr id="1312" name="Google Shape;1312;p51"/>
          <p:cNvCxnSpPr/>
          <p:nvPr/>
        </p:nvCxnSpPr>
        <p:spPr>
          <a:xfrm>
            <a:off x="76200" y="3473450"/>
            <a:ext cx="0" cy="2344738"/>
          </a:xfrm>
          <a:prstGeom prst="straightConnector1">
            <a:avLst/>
          </a:prstGeom>
          <a:noFill/>
          <a:ln cap="flat" cmpd="sng" w="38100">
            <a:solidFill>
              <a:srgbClr val="21218A"/>
            </a:solidFill>
            <a:prstDash val="solid"/>
            <a:round/>
            <a:headEnd len="sm" w="sm" type="none"/>
            <a:tailEnd len="med" w="med" type="triangle"/>
          </a:ln>
        </p:spPr>
      </p:cxnSp>
      <p:sp>
        <p:nvSpPr>
          <p:cNvPr id="1313" name="Google Shape;1313;p51"/>
          <p:cNvSpPr txBox="1"/>
          <p:nvPr/>
        </p:nvSpPr>
        <p:spPr>
          <a:xfrm>
            <a:off x="123825" y="3625166"/>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Larger,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slower,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cheaper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14" name="Google Shape;1314;p51"/>
          <p:cNvCxnSpPr/>
          <p:nvPr/>
        </p:nvCxnSpPr>
        <p:spPr>
          <a:xfrm>
            <a:off x="2255838" y="3586163"/>
            <a:ext cx="3475037" cy="0"/>
          </a:xfrm>
          <a:prstGeom prst="straightConnector1">
            <a:avLst/>
          </a:prstGeom>
          <a:noFill/>
          <a:ln cap="flat" cmpd="sng" w="12700">
            <a:solidFill>
              <a:srgbClr val="000000"/>
            </a:solidFill>
            <a:prstDash val="solid"/>
            <a:round/>
            <a:headEnd len="sm" w="sm" type="none"/>
            <a:tailEnd len="sm" w="sm" type="none"/>
          </a:ln>
        </p:spPr>
      </p:cxnSp>
      <p:sp>
        <p:nvSpPr>
          <p:cNvPr id="1315" name="Google Shape;1315;p51"/>
          <p:cNvSpPr txBox="1"/>
          <p:nvPr/>
        </p:nvSpPr>
        <p:spPr>
          <a:xfrm>
            <a:off x="2578100" y="5947460"/>
            <a:ext cx="2956120"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Remote secondary storage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(e.g., Web servers)</a:t>
            </a:r>
            <a:endParaRPr b="0" i="0" sz="1400" u="none" cap="none" strike="noStrike">
              <a:solidFill>
                <a:srgbClr val="000000"/>
              </a:solidFill>
              <a:latin typeface="Arial"/>
              <a:ea typeface="Arial"/>
              <a:cs typeface="Arial"/>
              <a:sym typeface="Arial"/>
            </a:endParaRPr>
          </a:p>
        </p:txBody>
      </p:sp>
      <p:sp>
        <p:nvSpPr>
          <p:cNvPr id="1316" name="Google Shape;1316;p51"/>
          <p:cNvSpPr txBox="1"/>
          <p:nvPr/>
        </p:nvSpPr>
        <p:spPr>
          <a:xfrm>
            <a:off x="7073306" y="5375119"/>
            <a:ext cx="2062758" cy="738526"/>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Local disks hold files retrieved from disks </a:t>
            </a:r>
            <a:endParaRPr b="1" i="0" sz="1400" u="none" cap="none" strike="noStrike">
              <a:solidFill>
                <a:srgbClr val="FF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on remote servers</a:t>
            </a:r>
            <a:endParaRPr b="1" i="0" sz="1400" u="none" cap="none" strike="noStrike">
              <a:solidFill>
                <a:srgbClr val="FF0000"/>
              </a:solidFill>
              <a:latin typeface="Arial"/>
              <a:ea typeface="Arial"/>
              <a:cs typeface="Arial"/>
              <a:sym typeface="Arial"/>
            </a:endParaRPr>
          </a:p>
        </p:txBody>
      </p:sp>
      <p:cxnSp>
        <p:nvCxnSpPr>
          <p:cNvPr id="1317" name="Google Shape;1317;p51"/>
          <p:cNvCxnSpPr/>
          <p:nvPr/>
        </p:nvCxnSpPr>
        <p:spPr>
          <a:xfrm>
            <a:off x="1708150" y="4632325"/>
            <a:ext cx="4576763" cy="0"/>
          </a:xfrm>
          <a:prstGeom prst="straightConnector1">
            <a:avLst/>
          </a:prstGeom>
          <a:noFill/>
          <a:ln cap="flat" cmpd="sng" w="12700">
            <a:solidFill>
              <a:srgbClr val="000000"/>
            </a:solidFill>
            <a:prstDash val="solid"/>
            <a:round/>
            <a:headEnd len="sm" w="sm" type="none"/>
            <a:tailEnd len="sm" w="sm" type="none"/>
          </a:ln>
        </p:spPr>
      </p:cxnSp>
      <p:sp>
        <p:nvSpPr>
          <p:cNvPr id="1318" name="Google Shape;1318;p51"/>
          <p:cNvSpPr txBox="1"/>
          <p:nvPr/>
        </p:nvSpPr>
        <p:spPr>
          <a:xfrm>
            <a:off x="3495400" y="194854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L2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19" name="Google Shape;1319;p51"/>
          <p:cNvSpPr txBox="1"/>
          <p:nvPr/>
        </p:nvSpPr>
        <p:spPr>
          <a:xfrm>
            <a:off x="4962526" y="1641476"/>
            <a:ext cx="283845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L1 cache holds cache lines retrieved from the L2 cache.</a:t>
            </a:r>
            <a:endParaRPr b="0" i="0" sz="1400" u="none" cap="none" strike="noStrike">
              <a:solidFill>
                <a:srgbClr val="000000"/>
              </a:solidFill>
              <a:latin typeface="Arial"/>
              <a:ea typeface="Arial"/>
              <a:cs typeface="Arial"/>
              <a:sym typeface="Arial"/>
            </a:endParaRPr>
          </a:p>
        </p:txBody>
      </p:sp>
      <p:sp>
        <p:nvSpPr>
          <p:cNvPr id="1320" name="Google Shape;1320;p51"/>
          <p:cNvSpPr txBox="1"/>
          <p:nvPr/>
        </p:nvSpPr>
        <p:spPr>
          <a:xfrm>
            <a:off x="4573588" y="973465"/>
            <a:ext cx="2919412"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CPU registers hold words retrieved from the L1 cache.</a:t>
            </a:r>
            <a:endParaRPr b="1" i="0" sz="1400" u="none" cap="none" strike="noStrike">
              <a:solidFill>
                <a:srgbClr val="FF0000"/>
              </a:solidFill>
              <a:latin typeface="Arial"/>
              <a:ea typeface="Arial"/>
              <a:cs typeface="Arial"/>
              <a:sym typeface="Arial"/>
            </a:endParaRPr>
          </a:p>
        </p:txBody>
      </p:sp>
      <p:sp>
        <p:nvSpPr>
          <p:cNvPr id="1321" name="Google Shape;1321;p51"/>
          <p:cNvSpPr txBox="1"/>
          <p:nvPr/>
        </p:nvSpPr>
        <p:spPr>
          <a:xfrm>
            <a:off x="5365751" y="2403473"/>
            <a:ext cx="2628900" cy="5238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L2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L3 cache</a:t>
            </a:r>
            <a:endParaRPr b="0" i="0" sz="1400" u="none" cap="none" strike="noStrike">
              <a:solidFill>
                <a:srgbClr val="000000"/>
              </a:solidFill>
              <a:latin typeface="Arial"/>
              <a:ea typeface="Arial"/>
              <a:cs typeface="Arial"/>
              <a:sym typeface="Arial"/>
            </a:endParaRPr>
          </a:p>
        </p:txBody>
      </p:sp>
      <p:sp>
        <p:nvSpPr>
          <p:cNvPr id="1322" name="Google Shape;1322;p51"/>
          <p:cNvSpPr txBox="1"/>
          <p:nvPr/>
        </p:nvSpPr>
        <p:spPr>
          <a:xfrm>
            <a:off x="3235325" y="644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L0:</a:t>
            </a:r>
            <a:endParaRPr b="0" i="0" sz="1400" u="none" cap="none" strike="noStrike">
              <a:solidFill>
                <a:srgbClr val="000000"/>
              </a:solidFill>
              <a:latin typeface="Arial"/>
              <a:ea typeface="Arial"/>
              <a:cs typeface="Arial"/>
              <a:sym typeface="Arial"/>
            </a:endParaRPr>
          </a:p>
        </p:txBody>
      </p:sp>
      <p:sp>
        <p:nvSpPr>
          <p:cNvPr id="1323" name="Google Shape;1323;p51"/>
          <p:cNvSpPr txBox="1"/>
          <p:nvPr/>
        </p:nvSpPr>
        <p:spPr>
          <a:xfrm>
            <a:off x="2867025" y="13536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L1:</a:t>
            </a:r>
            <a:endParaRPr b="0" i="0" sz="1400" u="none" cap="none" strike="noStrike">
              <a:solidFill>
                <a:srgbClr val="000000"/>
              </a:solidFill>
              <a:latin typeface="Arial"/>
              <a:ea typeface="Arial"/>
              <a:cs typeface="Arial"/>
              <a:sym typeface="Arial"/>
            </a:endParaRPr>
          </a:p>
        </p:txBody>
      </p:sp>
      <p:sp>
        <p:nvSpPr>
          <p:cNvPr id="1324" name="Google Shape;1324;p51"/>
          <p:cNvSpPr txBox="1"/>
          <p:nvPr/>
        </p:nvSpPr>
        <p:spPr>
          <a:xfrm>
            <a:off x="2486025" y="204100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L2:</a:t>
            </a:r>
            <a:endParaRPr b="0" i="0" sz="1400" u="none" cap="none" strike="noStrike">
              <a:solidFill>
                <a:srgbClr val="000000"/>
              </a:solidFill>
              <a:latin typeface="Arial"/>
              <a:ea typeface="Arial"/>
              <a:cs typeface="Arial"/>
              <a:sym typeface="Arial"/>
            </a:endParaRPr>
          </a:p>
        </p:txBody>
      </p:sp>
      <p:sp>
        <p:nvSpPr>
          <p:cNvPr id="1325" name="Google Shape;1325;p51"/>
          <p:cNvSpPr txBox="1"/>
          <p:nvPr/>
        </p:nvSpPr>
        <p:spPr>
          <a:xfrm>
            <a:off x="2079625" y="2796659"/>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L3:</a:t>
            </a:r>
            <a:endParaRPr b="0" i="0" sz="1400" u="none" cap="none" strike="noStrike">
              <a:solidFill>
                <a:srgbClr val="000000"/>
              </a:solidFill>
              <a:latin typeface="Arial"/>
              <a:ea typeface="Arial"/>
              <a:cs typeface="Arial"/>
              <a:sym typeface="Arial"/>
            </a:endParaRPr>
          </a:p>
        </p:txBody>
      </p:sp>
      <p:sp>
        <p:nvSpPr>
          <p:cNvPr id="1326" name="Google Shape;1326;p51"/>
          <p:cNvSpPr txBox="1"/>
          <p:nvPr/>
        </p:nvSpPr>
        <p:spPr>
          <a:xfrm>
            <a:off x="1554163" y="37951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L4:</a:t>
            </a:r>
            <a:endParaRPr b="0" i="0" sz="1400" u="none" cap="none" strike="noStrike">
              <a:solidFill>
                <a:srgbClr val="000000"/>
              </a:solidFill>
              <a:latin typeface="Arial"/>
              <a:ea typeface="Arial"/>
              <a:cs typeface="Arial"/>
              <a:sym typeface="Arial"/>
            </a:endParaRPr>
          </a:p>
        </p:txBody>
      </p:sp>
      <p:sp>
        <p:nvSpPr>
          <p:cNvPr id="1327" name="Google Shape;1327;p51"/>
          <p:cNvSpPr txBox="1"/>
          <p:nvPr/>
        </p:nvSpPr>
        <p:spPr>
          <a:xfrm>
            <a:off x="933450" y="4912797"/>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L5:</a:t>
            </a:r>
            <a:endParaRPr b="0" i="0" sz="1400" u="none" cap="none" strike="noStrike">
              <a:solidFill>
                <a:srgbClr val="000000"/>
              </a:solidFill>
              <a:latin typeface="Arial"/>
              <a:ea typeface="Arial"/>
              <a:cs typeface="Arial"/>
              <a:sym typeface="Arial"/>
            </a:endParaRPr>
          </a:p>
        </p:txBody>
      </p:sp>
      <p:sp>
        <p:nvSpPr>
          <p:cNvPr id="1328" name="Google Shape;1328;p51"/>
          <p:cNvSpPr txBox="1"/>
          <p:nvPr/>
        </p:nvSpPr>
        <p:spPr>
          <a:xfrm>
            <a:off x="130175" y="1137553"/>
            <a:ext cx="1062711" cy="181588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Smaller,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faster,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and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costlier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(per byte)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storage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devices</a:t>
            </a:r>
            <a:endParaRPr b="0" i="0" sz="1400" u="none" cap="none" strike="noStrike">
              <a:solidFill>
                <a:srgbClr val="000000"/>
              </a:solidFill>
              <a:latin typeface="Arial"/>
              <a:ea typeface="Arial"/>
              <a:cs typeface="Arial"/>
              <a:sym typeface="Arial"/>
            </a:endParaRPr>
          </a:p>
        </p:txBody>
      </p:sp>
      <p:cxnSp>
        <p:nvCxnSpPr>
          <p:cNvPr id="1329" name="Google Shape;1329;p51"/>
          <p:cNvCxnSpPr/>
          <p:nvPr/>
        </p:nvCxnSpPr>
        <p:spPr>
          <a:xfrm rot="10800000">
            <a:off x="90488" y="954088"/>
            <a:ext cx="0" cy="2154237"/>
          </a:xfrm>
          <a:prstGeom prst="straightConnector1">
            <a:avLst/>
          </a:prstGeom>
          <a:noFill/>
          <a:ln cap="flat" cmpd="sng" w="38100">
            <a:solidFill>
              <a:srgbClr val="21218A"/>
            </a:solidFill>
            <a:prstDash val="solid"/>
            <a:round/>
            <a:headEnd len="sm" w="sm" type="none"/>
            <a:tailEnd len="med" w="med" type="triangle"/>
          </a:ln>
        </p:spPr>
      </p:cxnSp>
      <p:cxnSp>
        <p:nvCxnSpPr>
          <p:cNvPr id="1330" name="Google Shape;1330;p51"/>
          <p:cNvCxnSpPr/>
          <p:nvPr/>
        </p:nvCxnSpPr>
        <p:spPr>
          <a:xfrm>
            <a:off x="1117600" y="5743575"/>
            <a:ext cx="5765800" cy="0"/>
          </a:xfrm>
          <a:prstGeom prst="straightConnector1">
            <a:avLst/>
          </a:prstGeom>
          <a:noFill/>
          <a:ln cap="flat" cmpd="sng" w="12700">
            <a:solidFill>
              <a:srgbClr val="000000"/>
            </a:solidFill>
            <a:prstDash val="solid"/>
            <a:round/>
            <a:headEnd len="sm" w="sm" type="none"/>
            <a:tailEnd len="sm" w="sm" type="none"/>
          </a:ln>
        </p:spPr>
      </p:cxnSp>
      <p:sp>
        <p:nvSpPr>
          <p:cNvPr id="1331" name="Google Shape;1331;p51"/>
          <p:cNvSpPr txBox="1"/>
          <p:nvPr/>
        </p:nvSpPr>
        <p:spPr>
          <a:xfrm>
            <a:off x="3495400" y="2780397"/>
            <a:ext cx="1121521" cy="646331"/>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L3 cache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(SRAM)</a:t>
            </a:r>
            <a:endParaRPr b="0" i="0" sz="1400" u="none" cap="none" strike="noStrike">
              <a:solidFill>
                <a:srgbClr val="000000"/>
              </a:solidFill>
              <a:latin typeface="Arial"/>
              <a:ea typeface="Arial"/>
              <a:cs typeface="Arial"/>
              <a:sym typeface="Arial"/>
            </a:endParaRPr>
          </a:p>
        </p:txBody>
      </p:sp>
      <p:sp>
        <p:nvSpPr>
          <p:cNvPr id="1332" name="Google Shape;1332;p51"/>
          <p:cNvSpPr txBox="1"/>
          <p:nvPr/>
        </p:nvSpPr>
        <p:spPr>
          <a:xfrm>
            <a:off x="5810250" y="3305501"/>
            <a:ext cx="2876549" cy="52322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L3 cache holds cache lines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 retrieved from main memory.</a:t>
            </a:r>
            <a:endParaRPr b="0" i="0" sz="1400" u="none" cap="none" strike="noStrike">
              <a:solidFill>
                <a:srgbClr val="000000"/>
              </a:solidFill>
              <a:latin typeface="Arial"/>
              <a:ea typeface="Arial"/>
              <a:cs typeface="Arial"/>
              <a:sym typeface="Arial"/>
            </a:endParaRPr>
          </a:p>
        </p:txBody>
      </p:sp>
      <p:sp>
        <p:nvSpPr>
          <p:cNvPr id="1333" name="Google Shape;1333;p51"/>
          <p:cNvSpPr txBox="1"/>
          <p:nvPr/>
        </p:nvSpPr>
        <p:spPr>
          <a:xfrm>
            <a:off x="387350" y="5963722"/>
            <a:ext cx="530915" cy="36933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21218A"/>
              </a:buClr>
              <a:buSzPts val="1800"/>
              <a:buFont typeface="Arial"/>
              <a:buNone/>
            </a:pPr>
            <a:r>
              <a:rPr b="1" i="0" lang="en-US" sz="1800" u="none" cap="none" strike="noStrike">
                <a:solidFill>
                  <a:srgbClr val="21218A"/>
                </a:solidFill>
                <a:latin typeface="Arial"/>
                <a:ea typeface="Arial"/>
                <a:cs typeface="Arial"/>
                <a:sym typeface="Arial"/>
              </a:rPr>
              <a:t>L6:</a:t>
            </a:r>
            <a:endParaRPr b="0" i="0" sz="1400" u="none" cap="none" strike="noStrike">
              <a:solidFill>
                <a:srgbClr val="000000"/>
              </a:solidFill>
              <a:latin typeface="Arial"/>
              <a:ea typeface="Arial"/>
              <a:cs typeface="Arial"/>
              <a:sym typeface="Arial"/>
            </a:endParaRPr>
          </a:p>
        </p:txBody>
      </p:sp>
      <p:sp>
        <p:nvSpPr>
          <p:cNvPr id="1334" name="Google Shape;1334;p51"/>
          <p:cNvSpPr txBox="1"/>
          <p:nvPr/>
        </p:nvSpPr>
        <p:spPr>
          <a:xfrm>
            <a:off x="6399690" y="4238399"/>
            <a:ext cx="2184181" cy="73866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00"/>
              </a:buClr>
              <a:buSzPts val="1400"/>
              <a:buFont typeface="Arial"/>
              <a:buNone/>
            </a:pPr>
            <a:r>
              <a:rPr b="1" i="0" lang="en-US" sz="1400" u="none" cap="none" strike="noStrike">
                <a:solidFill>
                  <a:srgbClr val="FF0000"/>
                </a:solidFill>
                <a:latin typeface="Arial"/>
                <a:ea typeface="Arial"/>
                <a:cs typeface="Arial"/>
                <a:sym typeface="Arial"/>
              </a:rPr>
              <a:t>Main memory holds disk blocks retrieved from local disks.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8" name="Shape 1338"/>
        <p:cNvGrpSpPr/>
        <p:nvPr/>
      </p:nvGrpSpPr>
      <p:grpSpPr>
        <a:xfrm>
          <a:off x="0" y="0"/>
          <a:ext cx="0" cy="0"/>
          <a:chOff x="0" y="0"/>
          <a:chExt cx="0" cy="0"/>
        </a:xfrm>
      </p:grpSpPr>
      <p:sp>
        <p:nvSpPr>
          <p:cNvPr id="1339" name="Google Shape;1339;p5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Caches</a:t>
            </a:r>
            <a:endParaRPr/>
          </a:p>
        </p:txBody>
      </p:sp>
      <p:sp>
        <p:nvSpPr>
          <p:cNvPr id="1340" name="Google Shape;1340;p52"/>
          <p:cNvSpPr txBox="1"/>
          <p:nvPr>
            <p:ph idx="1" type="body"/>
          </p:nvPr>
        </p:nvSpPr>
        <p:spPr>
          <a:xfrm>
            <a:off x="396875" y="1362075"/>
            <a:ext cx="84423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i="1" lang="en-US">
                <a:solidFill>
                  <a:srgbClr val="FF0000"/>
                </a:solidFill>
              </a:rPr>
              <a:t>Cache:</a:t>
            </a:r>
            <a:r>
              <a:rPr i="1" lang="en-US"/>
              <a:t> </a:t>
            </a:r>
            <a:r>
              <a:rPr lang="en-US"/>
              <a:t>A smaller, faster storage device that acts as a staging area for a subset of the data in a larger, slower device.</a:t>
            </a:r>
            <a:endParaRPr/>
          </a:p>
          <a:p>
            <a:pPr indent="-342900" lvl="0" marL="342900" rtl="0" algn="l">
              <a:lnSpc>
                <a:spcPct val="100000"/>
              </a:lnSpc>
              <a:spcBef>
                <a:spcPts val="480"/>
              </a:spcBef>
              <a:spcAft>
                <a:spcPts val="0"/>
              </a:spcAft>
              <a:buSzPts val="1440"/>
              <a:buChar char="⬛"/>
            </a:pPr>
            <a:r>
              <a:rPr lang="en-US"/>
              <a:t>Fundamental idea of a memory hierarchy:</a:t>
            </a:r>
            <a:endParaRPr/>
          </a:p>
          <a:p>
            <a:pPr indent="-285750" lvl="1" marL="742950" rtl="0" algn="l">
              <a:lnSpc>
                <a:spcPct val="100000"/>
              </a:lnSpc>
              <a:spcBef>
                <a:spcPts val="400"/>
              </a:spcBef>
              <a:spcAft>
                <a:spcPts val="0"/>
              </a:spcAft>
              <a:buSzPts val="2200"/>
              <a:buChar char="▪"/>
            </a:pPr>
            <a:r>
              <a:rPr lang="en-US"/>
              <a:t>For each k, the faster, smaller device at level k serves as a cache for the larger, slower device at level k+1.</a:t>
            </a:r>
            <a:endParaRPr/>
          </a:p>
          <a:p>
            <a:pPr indent="-342900" lvl="0" marL="342900" rtl="0" algn="l">
              <a:lnSpc>
                <a:spcPct val="100000"/>
              </a:lnSpc>
              <a:spcBef>
                <a:spcPts val="480"/>
              </a:spcBef>
              <a:spcAft>
                <a:spcPts val="0"/>
              </a:spcAft>
              <a:buSzPts val="1440"/>
              <a:buChar char="⬛"/>
            </a:pPr>
            <a:r>
              <a:rPr lang="en-US"/>
              <a:t>Why do memory hierarchies work?</a:t>
            </a:r>
            <a:endParaRPr/>
          </a:p>
          <a:p>
            <a:pPr indent="-285750" lvl="1" marL="742950" rtl="0" algn="l">
              <a:lnSpc>
                <a:spcPct val="100000"/>
              </a:lnSpc>
              <a:spcBef>
                <a:spcPts val="400"/>
              </a:spcBef>
              <a:spcAft>
                <a:spcPts val="0"/>
              </a:spcAft>
              <a:buSzPts val="2200"/>
              <a:buChar char="▪"/>
            </a:pPr>
            <a:r>
              <a:rPr lang="en-US"/>
              <a:t>Because of locality, programs tend to access the data at level k more often than they access the data at level k+1. </a:t>
            </a:r>
            <a:endParaRPr/>
          </a:p>
          <a:p>
            <a:pPr indent="-285750" lvl="1" marL="742950" rtl="0" algn="l">
              <a:lnSpc>
                <a:spcPct val="100000"/>
              </a:lnSpc>
              <a:spcBef>
                <a:spcPts val="400"/>
              </a:spcBef>
              <a:spcAft>
                <a:spcPts val="0"/>
              </a:spcAft>
              <a:buSzPts val="2200"/>
              <a:buChar char="▪"/>
            </a:pPr>
            <a:r>
              <a:rPr lang="en-US"/>
              <a:t>Thus, the storage at level k+1 can be slower, and thus larger and cheaper per bit.</a:t>
            </a:r>
            <a:endParaRPr/>
          </a:p>
          <a:p>
            <a:pPr indent="-342900" lvl="0" marL="342900" rtl="0" algn="l">
              <a:lnSpc>
                <a:spcPct val="100000"/>
              </a:lnSpc>
              <a:spcBef>
                <a:spcPts val="480"/>
              </a:spcBef>
              <a:spcAft>
                <a:spcPts val="0"/>
              </a:spcAft>
              <a:buSzPts val="1440"/>
              <a:buChar char="⬛"/>
            </a:pPr>
            <a:r>
              <a:rPr i="1" lang="en-US">
                <a:solidFill>
                  <a:srgbClr val="FF0000"/>
                </a:solidFill>
              </a:rPr>
              <a:t>Big Idea:  </a:t>
            </a:r>
            <a:r>
              <a:rPr lang="en-US"/>
              <a:t>The memory hierarchy creates a large pool of storage that costs as much as the cheap storage near the bottom, but that serves data to programs at the rate of the fast storage near the top.</a:t>
            </a:r>
            <a:endParaRPr/>
          </a:p>
          <a:p>
            <a:pPr indent="-146050" lvl="1" marL="742950" rtl="0" algn="l">
              <a:lnSpc>
                <a:spcPct val="100000"/>
              </a:lnSpc>
              <a:spcBef>
                <a:spcPts val="400"/>
              </a:spcBef>
              <a:spcAft>
                <a:spcPts val="0"/>
              </a:spcAft>
              <a:buSzPts val="220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sp>
        <p:nvSpPr>
          <p:cNvPr id="1346" name="Google Shape;1346;p53"/>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47" name="Google Shape;1347;p53"/>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a:t>
            </a:r>
            <a:endParaRPr/>
          </a:p>
        </p:txBody>
      </p:sp>
      <p:sp>
        <p:nvSpPr>
          <p:cNvPr id="1348" name="Google Shape;1348;p53"/>
          <p:cNvSpPr/>
          <p:nvPr/>
        </p:nvSpPr>
        <p:spPr>
          <a:xfrm>
            <a:off x="1905000" y="4267200"/>
            <a:ext cx="3581400" cy="2057400"/>
          </a:xfrm>
          <a:prstGeom prst="rect">
            <a:avLst/>
          </a:prstGeom>
          <a:solidFill>
            <a:srgbClr val="DEDFF5"/>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49" name="Google Shape;1349;p53"/>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50" name="Google Shape;1350;p53"/>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51" name="Google Shape;1351;p53"/>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52" name="Google Shape;1352;p53"/>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53" name="Google Shape;1353;p53"/>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54" name="Google Shape;1354;p53"/>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55" name="Google Shape;1355;p53"/>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56" name="Google Shape;1356;p53"/>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57" name="Google Shape;1357;p53"/>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358" name="Google Shape;1358;p53"/>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59" name="Google Shape;1359;p53"/>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0" name="Google Shape;1360;p53"/>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61" name="Google Shape;1361;p53"/>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362" name="Google Shape;1362;p53"/>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363" name="Google Shape;1363;p53"/>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364" name="Google Shape;1364;p53"/>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65" name="Google Shape;1365;p53"/>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366" name="Google Shape;1366;p53"/>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367" name="Google Shape;1367;p53"/>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368" name="Google Shape;1368;p53"/>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369" name="Google Shape;1369;p53"/>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370" name="Google Shape;1370;p53"/>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71" name="Google Shape;1371;p53"/>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372" name="Google Shape;1372;p53"/>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373" name="Google Shape;1373;p53"/>
          <p:cNvSpPr txBox="1"/>
          <p:nvPr/>
        </p:nvSpPr>
        <p:spPr>
          <a:xfrm>
            <a:off x="5635242" y="4147318"/>
            <a:ext cx="3199956"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Larger, slower, cheaper memory</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viewed as partitioned into “blocks”</a:t>
            </a:r>
            <a:endParaRPr b="0" i="0" sz="1400" u="none" cap="none" strike="noStrike">
              <a:solidFill>
                <a:srgbClr val="000000"/>
              </a:solidFill>
              <a:latin typeface="Arial"/>
              <a:ea typeface="Arial"/>
              <a:cs typeface="Arial"/>
              <a:sym typeface="Arial"/>
            </a:endParaRPr>
          </a:p>
        </p:txBody>
      </p:sp>
      <p:sp>
        <p:nvSpPr>
          <p:cNvPr id="1374" name="Google Shape;1374;p53"/>
          <p:cNvSpPr txBox="1"/>
          <p:nvPr/>
        </p:nvSpPr>
        <p:spPr>
          <a:xfrm>
            <a:off x="3942800" y="3232918"/>
            <a:ext cx="2839000" cy="577082"/>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Data is copied in block-sized transfer units</a:t>
            </a:r>
            <a:endParaRPr b="0" i="0" sz="1400" u="none" cap="none" strike="noStrike">
              <a:solidFill>
                <a:srgbClr val="000000"/>
              </a:solidFill>
              <a:latin typeface="Arial"/>
              <a:ea typeface="Arial"/>
              <a:cs typeface="Arial"/>
              <a:sym typeface="Arial"/>
            </a:endParaRPr>
          </a:p>
        </p:txBody>
      </p:sp>
      <p:sp>
        <p:nvSpPr>
          <p:cNvPr id="1375" name="Google Shape;1375;p53"/>
          <p:cNvSpPr txBox="1"/>
          <p:nvPr/>
        </p:nvSpPr>
        <p:spPr>
          <a:xfrm>
            <a:off x="5562600" y="2166311"/>
            <a:ext cx="2930908" cy="818367"/>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Smaller, faster, more expensive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memory caches a  subset of</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the blocks</a:t>
            </a:r>
            <a:endParaRPr b="0" i="0" sz="1400" u="none" cap="none" strike="noStrike">
              <a:solidFill>
                <a:srgbClr val="000000"/>
              </a:solidFill>
              <a:latin typeface="Arial"/>
              <a:ea typeface="Arial"/>
              <a:cs typeface="Arial"/>
              <a:sym typeface="Arial"/>
            </a:endParaRPr>
          </a:p>
        </p:txBody>
      </p:sp>
      <p:sp>
        <p:nvSpPr>
          <p:cNvPr id="1376" name="Google Shape;1376;p53"/>
          <p:cNvSpPr/>
          <p:nvPr/>
        </p:nvSpPr>
        <p:spPr>
          <a:xfrm>
            <a:off x="2057400" y="4800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7" name="Google Shape;1377;p53"/>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8" name="Google Shape;1378;p53"/>
          <p:cNvSpPr/>
          <p:nvPr/>
        </p:nvSpPr>
        <p:spPr>
          <a:xfrm>
            <a:off x="2057400" y="2424791"/>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79" name="Google Shape;1379;p53"/>
          <p:cNvSpPr/>
          <p:nvPr/>
        </p:nvSpPr>
        <p:spPr>
          <a:xfrm>
            <a:off x="3733800" y="51816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0" name="Google Shape;1380;p53"/>
          <p:cNvSpPr/>
          <p:nvPr/>
        </p:nvSpPr>
        <p:spPr>
          <a:xfrm>
            <a:off x="2590800" y="3429000"/>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381" name="Google Shape;1381;p53"/>
          <p:cNvSpPr/>
          <p:nvPr/>
        </p:nvSpPr>
        <p:spPr>
          <a:xfrm>
            <a:off x="3733800" y="2424791"/>
            <a:ext cx="762000" cy="304800"/>
          </a:xfrm>
          <a:prstGeom prst="rect">
            <a:avLst/>
          </a:prstGeom>
          <a:solidFill>
            <a:srgbClr val="A9E39D"/>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7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1"/>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38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6" name="Shape 1386"/>
        <p:cNvGrpSpPr/>
        <p:nvPr/>
      </p:nvGrpSpPr>
      <p:grpSpPr>
        <a:xfrm>
          <a:off x="0" y="0"/>
          <a:ext cx="0" cy="0"/>
          <a:chOff x="0" y="0"/>
          <a:chExt cx="0" cy="0"/>
        </a:xfrm>
      </p:grpSpPr>
      <p:sp>
        <p:nvSpPr>
          <p:cNvPr id="1387" name="Google Shape;1387;p54"/>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8" name="Google Shape;1388;p54"/>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389" name="Google Shape;1389;p54"/>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Hit</a:t>
            </a:r>
            <a:endParaRPr/>
          </a:p>
        </p:txBody>
      </p:sp>
      <p:sp>
        <p:nvSpPr>
          <p:cNvPr id="1390" name="Google Shape;1390;p54"/>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391" name="Google Shape;1391;p54"/>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392" name="Google Shape;1392;p54"/>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393" name="Google Shape;1393;p54"/>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394" name="Google Shape;1394;p54"/>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395" name="Google Shape;1395;p54"/>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396" name="Google Shape;1396;p54"/>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397" name="Google Shape;1397;p54"/>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398" name="Google Shape;1398;p54"/>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399" name="Google Shape;1399;p54"/>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00" name="Google Shape;1400;p54"/>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01" name="Google Shape;1401;p54"/>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02" name="Google Shape;1402;p54"/>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03" name="Google Shape;1403;p54"/>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04" name="Google Shape;1404;p54"/>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05" name="Google Shape;1405;p54"/>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06" name="Google Shape;1406;p54"/>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07" name="Google Shape;1407;p54"/>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08" name="Google Shape;1408;p54"/>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09" name="Google Shape;1409;p54"/>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10" name="Google Shape;1410;p54"/>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11" name="Google Shape;1411;p54"/>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2" name="Google Shape;1412;p54"/>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13" name="Google Shape;1413;p54"/>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14" name="Google Shape;1414;p54"/>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15" name="Google Shape;1415;p54"/>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16" name="Google Shape;1416;p54"/>
          <p:cNvSpPr/>
          <p:nvPr/>
        </p:nvSpPr>
        <p:spPr>
          <a:xfrm>
            <a:off x="3997173" y="1619517"/>
            <a:ext cx="1184427"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14</a:t>
            </a:r>
            <a:endParaRPr b="0" i="0" sz="1400" u="none" cap="none" strike="noStrike">
              <a:solidFill>
                <a:srgbClr val="000000"/>
              </a:solidFill>
              <a:latin typeface="Arial"/>
              <a:ea typeface="Arial"/>
              <a:cs typeface="Arial"/>
              <a:sym typeface="Arial"/>
            </a:endParaRPr>
          </a:p>
        </p:txBody>
      </p:sp>
      <p:sp>
        <p:nvSpPr>
          <p:cNvPr id="1417" name="Google Shape;1417;p54"/>
          <p:cNvSpPr/>
          <p:nvPr/>
        </p:nvSpPr>
        <p:spPr>
          <a:xfrm>
            <a:off x="37338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18" name="Google Shape;1418;p54"/>
          <p:cNvSpPr txBox="1"/>
          <p:nvPr/>
        </p:nvSpPr>
        <p:spPr>
          <a:xfrm>
            <a:off x="5936094" y="2209800"/>
            <a:ext cx="2154670"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Hit!</a:t>
            </a:r>
            <a:endParaRPr b="1" i="1" sz="2000" u="none" cap="none" strike="noStrike">
              <a:solidFill>
                <a:srgbClr val="C0000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16"/>
                                        </p:tgtEl>
                                        <p:attrNameLst>
                                          <p:attrName>style.visibility</p:attrName>
                                        </p:attrNameLst>
                                      </p:cBhvr>
                                      <p:to>
                                        <p:strVal val="visible"/>
                                      </p:to>
                                    </p:set>
                                    <p:anim calcmode="lin" valueType="num">
                                      <p:cBhvr additive="base">
                                        <p:cTn dur="500"/>
                                        <p:tgtEl>
                                          <p:spTgt spid="141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3" name="Shape 1423"/>
        <p:cNvGrpSpPr/>
        <p:nvPr/>
      </p:nvGrpSpPr>
      <p:grpSpPr>
        <a:xfrm>
          <a:off x="0" y="0"/>
          <a:ext cx="0" cy="0"/>
          <a:chOff x="0" y="0"/>
          <a:chExt cx="0" cy="0"/>
        </a:xfrm>
      </p:grpSpPr>
      <p:sp>
        <p:nvSpPr>
          <p:cNvPr id="1424" name="Google Shape;1424;p55"/>
          <p:cNvSpPr/>
          <p:nvPr/>
        </p:nvSpPr>
        <p:spPr>
          <a:xfrm>
            <a:off x="3352800" y="1295400"/>
            <a:ext cx="685800" cy="990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5" name="Google Shape;1425;p55"/>
          <p:cNvSpPr/>
          <p:nvPr/>
        </p:nvSpPr>
        <p:spPr>
          <a:xfrm>
            <a:off x="3352800" y="2895600"/>
            <a:ext cx="685800" cy="1371600"/>
          </a:xfrm>
          <a:prstGeom prst="upDownArrow">
            <a:avLst>
              <a:gd fmla="val 50000" name="adj1"/>
              <a:gd fmla="val 50000" name="adj2"/>
            </a:avLst>
          </a:prstGeom>
          <a:solidFill>
            <a:srgbClr val="BFBFBF"/>
          </a:solidFill>
          <a:ln>
            <a:noFill/>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Calibri"/>
              <a:ea typeface="Calibri"/>
              <a:cs typeface="Calibri"/>
              <a:sym typeface="Calibri"/>
            </a:endParaRPr>
          </a:p>
        </p:txBody>
      </p:sp>
      <p:sp>
        <p:nvSpPr>
          <p:cNvPr id="1426" name="Google Shape;1426;p55"/>
          <p:cNvSpPr txBox="1"/>
          <p:nvPr>
            <p:ph type="title"/>
          </p:nvPr>
        </p:nvSpPr>
        <p:spPr>
          <a:xfrm>
            <a:off x="357762" y="445070"/>
            <a:ext cx="7591425"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Cache Concepts: Miss</a:t>
            </a:r>
            <a:endParaRPr/>
          </a:p>
        </p:txBody>
      </p:sp>
      <p:sp>
        <p:nvSpPr>
          <p:cNvPr id="1427" name="Google Shape;1427;p55"/>
          <p:cNvSpPr/>
          <p:nvPr/>
        </p:nvSpPr>
        <p:spPr>
          <a:xfrm>
            <a:off x="1905000" y="4267200"/>
            <a:ext cx="3581400" cy="20574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Arial Narrow"/>
              <a:buNone/>
            </a:pPr>
            <a:r>
              <a:t/>
            </a:r>
            <a:endParaRPr b="1" i="0" sz="1800" u="none" cap="none" strike="noStrike">
              <a:solidFill>
                <a:schemeClr val="dk1"/>
              </a:solidFill>
              <a:latin typeface="Calibri"/>
              <a:ea typeface="Calibri"/>
              <a:cs typeface="Calibri"/>
              <a:sym typeface="Calibri"/>
            </a:endParaRPr>
          </a:p>
        </p:txBody>
      </p:sp>
      <p:sp>
        <p:nvSpPr>
          <p:cNvPr id="1428" name="Google Shape;1428;p55"/>
          <p:cNvSpPr/>
          <p:nvPr/>
        </p:nvSpPr>
        <p:spPr>
          <a:xfrm>
            <a:off x="1905000" y="2272391"/>
            <a:ext cx="3581400" cy="609600"/>
          </a:xfrm>
          <a:prstGeom prst="rect">
            <a:avLst/>
          </a:prstGeom>
          <a:solidFill>
            <a:srgbClr val="D5D5F4"/>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429" name="Google Shape;1429;p55"/>
          <p:cNvSpPr/>
          <p:nvPr/>
        </p:nvSpPr>
        <p:spPr>
          <a:xfrm>
            <a:off x="20574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30" name="Google Shape;1430;p55"/>
          <p:cNvSpPr/>
          <p:nvPr/>
        </p:nvSpPr>
        <p:spPr>
          <a:xfrm>
            <a:off x="28956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a:t>
            </a:r>
            <a:endParaRPr b="0" i="0" sz="1400" u="none" cap="none" strike="noStrike">
              <a:solidFill>
                <a:srgbClr val="000000"/>
              </a:solidFill>
              <a:latin typeface="Arial"/>
              <a:ea typeface="Arial"/>
              <a:cs typeface="Arial"/>
              <a:sym typeface="Arial"/>
            </a:endParaRPr>
          </a:p>
        </p:txBody>
      </p:sp>
      <p:sp>
        <p:nvSpPr>
          <p:cNvPr id="1431" name="Google Shape;1431;p55"/>
          <p:cNvSpPr/>
          <p:nvPr/>
        </p:nvSpPr>
        <p:spPr>
          <a:xfrm>
            <a:off x="37338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2</a:t>
            </a:r>
            <a:endParaRPr b="0" i="0" sz="1400" u="none" cap="none" strike="noStrike">
              <a:solidFill>
                <a:srgbClr val="000000"/>
              </a:solidFill>
              <a:latin typeface="Arial"/>
              <a:ea typeface="Arial"/>
              <a:cs typeface="Arial"/>
              <a:sym typeface="Arial"/>
            </a:endParaRPr>
          </a:p>
        </p:txBody>
      </p:sp>
      <p:sp>
        <p:nvSpPr>
          <p:cNvPr id="1432" name="Google Shape;1432;p55"/>
          <p:cNvSpPr/>
          <p:nvPr/>
        </p:nvSpPr>
        <p:spPr>
          <a:xfrm>
            <a:off x="4572000" y="4419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33" name="Google Shape;1433;p55"/>
          <p:cNvSpPr/>
          <p:nvPr/>
        </p:nvSpPr>
        <p:spPr>
          <a:xfrm>
            <a:off x="20574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4</a:t>
            </a:r>
            <a:endParaRPr b="0" i="0" sz="1400" u="none" cap="none" strike="noStrike">
              <a:solidFill>
                <a:srgbClr val="000000"/>
              </a:solidFill>
              <a:latin typeface="Arial"/>
              <a:ea typeface="Arial"/>
              <a:cs typeface="Arial"/>
              <a:sym typeface="Arial"/>
            </a:endParaRPr>
          </a:p>
        </p:txBody>
      </p:sp>
      <p:sp>
        <p:nvSpPr>
          <p:cNvPr id="1434" name="Google Shape;1434;p55"/>
          <p:cNvSpPr/>
          <p:nvPr/>
        </p:nvSpPr>
        <p:spPr>
          <a:xfrm>
            <a:off x="28956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5</a:t>
            </a:r>
            <a:endParaRPr b="0" i="0" sz="1400" u="none" cap="none" strike="noStrike">
              <a:solidFill>
                <a:srgbClr val="000000"/>
              </a:solidFill>
              <a:latin typeface="Arial"/>
              <a:ea typeface="Arial"/>
              <a:cs typeface="Arial"/>
              <a:sym typeface="Arial"/>
            </a:endParaRPr>
          </a:p>
        </p:txBody>
      </p:sp>
      <p:sp>
        <p:nvSpPr>
          <p:cNvPr id="1435" name="Google Shape;1435;p55"/>
          <p:cNvSpPr/>
          <p:nvPr/>
        </p:nvSpPr>
        <p:spPr>
          <a:xfrm>
            <a:off x="37338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6</a:t>
            </a:r>
            <a:endParaRPr b="0" i="0" sz="1400" u="none" cap="none" strike="noStrike">
              <a:solidFill>
                <a:srgbClr val="000000"/>
              </a:solidFill>
              <a:latin typeface="Arial"/>
              <a:ea typeface="Arial"/>
              <a:cs typeface="Arial"/>
              <a:sym typeface="Arial"/>
            </a:endParaRPr>
          </a:p>
        </p:txBody>
      </p:sp>
      <p:sp>
        <p:nvSpPr>
          <p:cNvPr id="1436" name="Google Shape;1436;p55"/>
          <p:cNvSpPr/>
          <p:nvPr/>
        </p:nvSpPr>
        <p:spPr>
          <a:xfrm>
            <a:off x="4572000" y="4800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7</a:t>
            </a:r>
            <a:endParaRPr b="0" i="0" sz="1400" u="none" cap="none" strike="noStrike">
              <a:solidFill>
                <a:srgbClr val="000000"/>
              </a:solidFill>
              <a:latin typeface="Arial"/>
              <a:ea typeface="Arial"/>
              <a:cs typeface="Arial"/>
              <a:sym typeface="Arial"/>
            </a:endParaRPr>
          </a:p>
        </p:txBody>
      </p:sp>
      <p:sp>
        <p:nvSpPr>
          <p:cNvPr id="1437" name="Google Shape;1437;p55"/>
          <p:cNvSpPr/>
          <p:nvPr/>
        </p:nvSpPr>
        <p:spPr>
          <a:xfrm>
            <a:off x="20574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38" name="Google Shape;1438;p55"/>
          <p:cNvSpPr/>
          <p:nvPr/>
        </p:nvSpPr>
        <p:spPr>
          <a:xfrm>
            <a:off x="28956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39" name="Google Shape;1439;p55"/>
          <p:cNvSpPr/>
          <p:nvPr/>
        </p:nvSpPr>
        <p:spPr>
          <a:xfrm>
            <a:off x="37338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440" name="Google Shape;1440;p55"/>
          <p:cNvSpPr/>
          <p:nvPr/>
        </p:nvSpPr>
        <p:spPr>
          <a:xfrm>
            <a:off x="4572000" y="5181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11</a:t>
            </a:r>
            <a:endParaRPr b="0" i="0" sz="1400" u="none" cap="none" strike="noStrike">
              <a:solidFill>
                <a:srgbClr val="000000"/>
              </a:solidFill>
              <a:latin typeface="Arial"/>
              <a:ea typeface="Arial"/>
              <a:cs typeface="Arial"/>
              <a:sym typeface="Arial"/>
            </a:endParaRPr>
          </a:p>
        </p:txBody>
      </p:sp>
      <p:sp>
        <p:nvSpPr>
          <p:cNvPr id="1441" name="Google Shape;1441;p55"/>
          <p:cNvSpPr/>
          <p:nvPr/>
        </p:nvSpPr>
        <p:spPr>
          <a:xfrm>
            <a:off x="20574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42" name="Google Shape;1442;p55"/>
          <p:cNvSpPr/>
          <p:nvPr/>
        </p:nvSpPr>
        <p:spPr>
          <a:xfrm>
            <a:off x="28956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13</a:t>
            </a:r>
            <a:endParaRPr b="0" i="0" sz="1400" u="none" cap="none" strike="noStrike">
              <a:solidFill>
                <a:srgbClr val="000000"/>
              </a:solidFill>
              <a:latin typeface="Arial"/>
              <a:ea typeface="Arial"/>
              <a:cs typeface="Arial"/>
              <a:sym typeface="Arial"/>
            </a:endParaRPr>
          </a:p>
        </p:txBody>
      </p:sp>
      <p:sp>
        <p:nvSpPr>
          <p:cNvPr id="1443" name="Google Shape;1443;p55"/>
          <p:cNvSpPr/>
          <p:nvPr/>
        </p:nvSpPr>
        <p:spPr>
          <a:xfrm>
            <a:off x="37338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4" name="Google Shape;1444;p55"/>
          <p:cNvSpPr/>
          <p:nvPr/>
        </p:nvSpPr>
        <p:spPr>
          <a:xfrm>
            <a:off x="4572000" y="5562600"/>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15</a:t>
            </a:r>
            <a:endParaRPr b="0" i="0" sz="1400" u="none" cap="none" strike="noStrike">
              <a:solidFill>
                <a:srgbClr val="000000"/>
              </a:solidFill>
              <a:latin typeface="Arial"/>
              <a:ea typeface="Arial"/>
              <a:cs typeface="Arial"/>
              <a:sym typeface="Arial"/>
            </a:endParaRPr>
          </a:p>
        </p:txBody>
      </p:sp>
      <p:cxnSp>
        <p:nvCxnSpPr>
          <p:cNvPr id="1445" name="Google Shape;1445;p55"/>
          <p:cNvCxnSpPr/>
          <p:nvPr/>
        </p:nvCxnSpPr>
        <p:spPr>
          <a:xfrm>
            <a:off x="2286000" y="6096000"/>
            <a:ext cx="3048000" cy="1477"/>
          </a:xfrm>
          <a:prstGeom prst="straightConnector1">
            <a:avLst/>
          </a:prstGeom>
          <a:noFill/>
          <a:ln cap="rnd" cmpd="sng" w="88900">
            <a:solidFill>
              <a:schemeClr val="dk1"/>
            </a:solidFill>
            <a:prstDash val="dot"/>
            <a:round/>
            <a:headEnd len="sm" w="sm" type="none"/>
            <a:tailEnd len="sm" w="sm" type="none"/>
          </a:ln>
        </p:spPr>
      </p:cxnSp>
      <p:sp>
        <p:nvSpPr>
          <p:cNvPr id="1446" name="Google Shape;1446;p55"/>
          <p:cNvSpPr/>
          <p:nvPr/>
        </p:nvSpPr>
        <p:spPr>
          <a:xfrm>
            <a:off x="20574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8</a:t>
            </a:r>
            <a:endParaRPr b="0" i="0" sz="1400" u="none" cap="none" strike="noStrike">
              <a:solidFill>
                <a:srgbClr val="000000"/>
              </a:solidFill>
              <a:latin typeface="Arial"/>
              <a:ea typeface="Arial"/>
              <a:cs typeface="Arial"/>
              <a:sym typeface="Arial"/>
            </a:endParaRPr>
          </a:p>
        </p:txBody>
      </p:sp>
      <p:sp>
        <p:nvSpPr>
          <p:cNvPr id="1447" name="Google Shape;1447;p55"/>
          <p:cNvSpPr/>
          <p:nvPr/>
        </p:nvSpPr>
        <p:spPr>
          <a:xfrm>
            <a:off x="28956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9</a:t>
            </a:r>
            <a:endParaRPr b="0" i="0" sz="1400" u="none" cap="none" strike="noStrike">
              <a:solidFill>
                <a:srgbClr val="000000"/>
              </a:solidFill>
              <a:latin typeface="Arial"/>
              <a:ea typeface="Arial"/>
              <a:cs typeface="Arial"/>
              <a:sym typeface="Arial"/>
            </a:endParaRPr>
          </a:p>
        </p:txBody>
      </p:sp>
      <p:sp>
        <p:nvSpPr>
          <p:cNvPr id="1448" name="Google Shape;1448;p55"/>
          <p:cNvSpPr/>
          <p:nvPr/>
        </p:nvSpPr>
        <p:spPr>
          <a:xfrm>
            <a:off x="37338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14</a:t>
            </a:r>
            <a:endParaRPr b="0" i="0" sz="1400" u="none" cap="none" strike="noStrike">
              <a:solidFill>
                <a:srgbClr val="000000"/>
              </a:solidFill>
              <a:latin typeface="Arial"/>
              <a:ea typeface="Arial"/>
              <a:cs typeface="Arial"/>
              <a:sym typeface="Arial"/>
            </a:endParaRPr>
          </a:p>
        </p:txBody>
      </p:sp>
      <p:sp>
        <p:nvSpPr>
          <p:cNvPr id="1449" name="Google Shape;1449;p55"/>
          <p:cNvSpPr/>
          <p:nvPr/>
        </p:nvSpPr>
        <p:spPr>
          <a:xfrm>
            <a:off x="4572000" y="2424791"/>
            <a:ext cx="762000" cy="304800"/>
          </a:xfrm>
          <a:prstGeom prst="rect">
            <a:avLst/>
          </a:prstGeom>
          <a:solidFill>
            <a:schemeClr val="lt1"/>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3</a:t>
            </a:r>
            <a:endParaRPr b="0" i="0" sz="1400" u="none" cap="none" strike="noStrike">
              <a:solidFill>
                <a:srgbClr val="000000"/>
              </a:solidFill>
              <a:latin typeface="Arial"/>
              <a:ea typeface="Arial"/>
              <a:cs typeface="Arial"/>
              <a:sym typeface="Arial"/>
            </a:endParaRPr>
          </a:p>
        </p:txBody>
      </p:sp>
      <p:sp>
        <p:nvSpPr>
          <p:cNvPr id="1450" name="Google Shape;1450;p55"/>
          <p:cNvSpPr txBox="1"/>
          <p:nvPr/>
        </p:nvSpPr>
        <p:spPr>
          <a:xfrm>
            <a:off x="788764" y="2348591"/>
            <a:ext cx="94929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Cache</a:t>
            </a:r>
            <a:endParaRPr b="0" i="0" sz="1400" u="none" cap="none" strike="noStrike">
              <a:solidFill>
                <a:srgbClr val="000000"/>
              </a:solidFill>
              <a:latin typeface="Arial"/>
              <a:ea typeface="Arial"/>
              <a:cs typeface="Arial"/>
              <a:sym typeface="Arial"/>
            </a:endParaRPr>
          </a:p>
        </p:txBody>
      </p:sp>
      <p:sp>
        <p:nvSpPr>
          <p:cNvPr id="1451" name="Google Shape;1451;p55"/>
          <p:cNvSpPr txBox="1"/>
          <p:nvPr/>
        </p:nvSpPr>
        <p:spPr>
          <a:xfrm>
            <a:off x="457200" y="4343400"/>
            <a:ext cx="1280863"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Memory</a:t>
            </a:r>
            <a:endParaRPr b="0" i="0" sz="1400" u="none" cap="none" strike="noStrike">
              <a:solidFill>
                <a:srgbClr val="000000"/>
              </a:solidFill>
              <a:latin typeface="Arial"/>
              <a:ea typeface="Arial"/>
              <a:cs typeface="Arial"/>
              <a:sym typeface="Arial"/>
            </a:endParaRPr>
          </a:p>
        </p:txBody>
      </p:sp>
      <p:sp>
        <p:nvSpPr>
          <p:cNvPr id="1452" name="Google Shape;1452;p55"/>
          <p:cNvSpPr txBox="1"/>
          <p:nvPr/>
        </p:nvSpPr>
        <p:spPr>
          <a:xfrm>
            <a:off x="5919759" y="1580883"/>
            <a:ext cx="2826906" cy="396135"/>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Data in block b is needed</a:t>
            </a:r>
            <a:endParaRPr b="1" i="1" sz="2000" u="none" cap="none" strike="noStrike">
              <a:solidFill>
                <a:schemeClr val="dk1"/>
              </a:solidFill>
              <a:latin typeface="Calibri"/>
              <a:ea typeface="Calibri"/>
              <a:cs typeface="Calibri"/>
              <a:sym typeface="Calibri"/>
            </a:endParaRPr>
          </a:p>
        </p:txBody>
      </p:sp>
      <p:sp>
        <p:nvSpPr>
          <p:cNvPr id="1453" name="Google Shape;1453;p55"/>
          <p:cNvSpPr/>
          <p:nvPr/>
        </p:nvSpPr>
        <p:spPr>
          <a:xfrm>
            <a:off x="3997173" y="1619517"/>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4" name="Google Shape;1454;p55"/>
          <p:cNvSpPr txBox="1"/>
          <p:nvPr/>
        </p:nvSpPr>
        <p:spPr>
          <a:xfrm>
            <a:off x="5936094" y="2209800"/>
            <a:ext cx="2569847"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not in cache:</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rgbClr val="C00000"/>
                </a:solidFill>
                <a:latin typeface="Calibri"/>
                <a:ea typeface="Calibri"/>
                <a:cs typeface="Calibri"/>
                <a:sym typeface="Calibri"/>
              </a:rPr>
              <a:t>Miss!</a:t>
            </a:r>
            <a:endParaRPr b="1" i="1" sz="2000" u="none" cap="none" strike="noStrike">
              <a:solidFill>
                <a:srgbClr val="C00000"/>
              </a:solidFill>
              <a:latin typeface="Calibri"/>
              <a:ea typeface="Calibri"/>
              <a:cs typeface="Calibri"/>
              <a:sym typeface="Calibri"/>
            </a:endParaRPr>
          </a:p>
        </p:txBody>
      </p:sp>
      <p:sp>
        <p:nvSpPr>
          <p:cNvPr id="1455" name="Google Shape;1455;p55"/>
          <p:cNvSpPr txBox="1"/>
          <p:nvPr/>
        </p:nvSpPr>
        <p:spPr>
          <a:xfrm>
            <a:off x="5943600" y="3200400"/>
            <a:ext cx="2585173" cy="697756"/>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fetched from</a:t>
            </a:r>
            <a:endParaRPr b="0" i="0" sz="1400" u="none" cap="none" strike="noStrike">
              <a:solidFill>
                <a:srgbClr val="000000"/>
              </a:solidFill>
              <a:latin typeface="Arial"/>
              <a:ea typeface="Arial"/>
              <a:cs typeface="Arial"/>
              <a:sym typeface="Arial"/>
            </a:endParaRPr>
          </a:p>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memory</a:t>
            </a:r>
            <a:endParaRPr b="1" i="1" sz="2000" u="none" cap="none" strike="noStrike">
              <a:solidFill>
                <a:schemeClr val="dk1"/>
              </a:solidFill>
              <a:latin typeface="Calibri"/>
              <a:ea typeface="Calibri"/>
              <a:cs typeface="Calibri"/>
              <a:sym typeface="Calibri"/>
            </a:endParaRPr>
          </a:p>
        </p:txBody>
      </p:sp>
      <p:sp>
        <p:nvSpPr>
          <p:cNvPr id="1456" name="Google Shape;1456;p55"/>
          <p:cNvSpPr/>
          <p:nvPr/>
        </p:nvSpPr>
        <p:spPr>
          <a:xfrm>
            <a:off x="3997172" y="3395246"/>
            <a:ext cx="1184428" cy="33855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alibri"/>
                <a:ea typeface="Calibri"/>
                <a:cs typeface="Calibri"/>
                <a:sym typeface="Calibri"/>
              </a:rPr>
              <a:t>Request: 12</a:t>
            </a:r>
            <a:endParaRPr b="0" i="0" sz="1400" u="none" cap="none" strike="noStrike">
              <a:solidFill>
                <a:srgbClr val="000000"/>
              </a:solidFill>
              <a:latin typeface="Arial"/>
              <a:ea typeface="Arial"/>
              <a:cs typeface="Arial"/>
              <a:sym typeface="Arial"/>
            </a:endParaRPr>
          </a:p>
        </p:txBody>
      </p:sp>
      <p:sp>
        <p:nvSpPr>
          <p:cNvPr id="1457" name="Google Shape;1457;p55"/>
          <p:cNvSpPr/>
          <p:nvPr/>
        </p:nvSpPr>
        <p:spPr>
          <a:xfrm>
            <a:off x="2057400" y="55626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8" name="Google Shape;1458;p55"/>
          <p:cNvSpPr/>
          <p:nvPr/>
        </p:nvSpPr>
        <p:spPr>
          <a:xfrm>
            <a:off x="2590800" y="3429000"/>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59" name="Google Shape;1459;p55"/>
          <p:cNvSpPr/>
          <p:nvPr/>
        </p:nvSpPr>
        <p:spPr>
          <a:xfrm>
            <a:off x="2895600" y="2425522"/>
            <a:ext cx="762000" cy="304800"/>
          </a:xfrm>
          <a:prstGeom prst="rect">
            <a:avLst/>
          </a:prstGeom>
          <a:solidFill>
            <a:srgbClr val="FF9999"/>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Calibri"/>
              <a:buNone/>
            </a:pPr>
            <a:r>
              <a:rPr b="1" i="0" lang="en-US" sz="1800" u="none" cap="none" strike="noStrike">
                <a:solidFill>
                  <a:schemeClr val="dk1"/>
                </a:solidFill>
                <a:latin typeface="Calibri"/>
                <a:ea typeface="Calibri"/>
                <a:cs typeface="Calibri"/>
                <a:sym typeface="Calibri"/>
              </a:rPr>
              <a:t>12</a:t>
            </a:r>
            <a:endParaRPr b="0" i="0" sz="1400" u="none" cap="none" strike="noStrike">
              <a:solidFill>
                <a:srgbClr val="000000"/>
              </a:solidFill>
              <a:latin typeface="Arial"/>
              <a:ea typeface="Arial"/>
              <a:cs typeface="Arial"/>
              <a:sym typeface="Arial"/>
            </a:endParaRPr>
          </a:p>
        </p:txBody>
      </p:sp>
      <p:sp>
        <p:nvSpPr>
          <p:cNvPr id="1460" name="Google Shape;1460;p55"/>
          <p:cNvSpPr txBox="1"/>
          <p:nvPr/>
        </p:nvSpPr>
        <p:spPr>
          <a:xfrm>
            <a:off x="5943600" y="4191000"/>
            <a:ext cx="2810939" cy="1753558"/>
          </a:xfrm>
          <a:prstGeom prst="rect">
            <a:avLst/>
          </a:prstGeom>
          <a:noFill/>
          <a:ln>
            <a:noFill/>
          </a:ln>
        </p:spPr>
        <p:txBody>
          <a:bodyPr anchorCtr="0" anchor="ctr" bIns="46800" lIns="90000" spcFirstLastPara="1" rIns="90000" wrap="square" tIns="46800">
            <a:spAutoFit/>
          </a:bodyPr>
          <a:lstStyle/>
          <a:p>
            <a:pPr indent="0" lvl="0" marL="0" marR="0" rtl="0" algn="l">
              <a:lnSpc>
                <a:spcPct val="98000"/>
              </a:lnSpc>
              <a:spcBef>
                <a:spcPts val="0"/>
              </a:spcBef>
              <a:spcAft>
                <a:spcPts val="0"/>
              </a:spcAft>
              <a:buClr>
                <a:srgbClr val="000000"/>
              </a:buClr>
              <a:buSzPts val="2000"/>
              <a:buFont typeface="Arial"/>
              <a:buNone/>
            </a:pPr>
            <a:r>
              <a:rPr b="1" i="1" lang="en-US" sz="2000" u="none" cap="none" strike="noStrike">
                <a:solidFill>
                  <a:schemeClr val="dk1"/>
                </a:solidFill>
                <a:latin typeface="Calibri"/>
                <a:ea typeface="Calibri"/>
                <a:cs typeface="Calibri"/>
                <a:sym typeface="Calibri"/>
              </a:rPr>
              <a:t>Block b is stored in cache</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Placement policy:</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where b goes</a:t>
            </a:r>
            <a:endParaRPr b="0" i="0" sz="1400" u="none" cap="none" strike="noStrike">
              <a:solidFill>
                <a:srgbClr val="000000"/>
              </a:solidFill>
              <a:latin typeface="Arial"/>
              <a:ea typeface="Arial"/>
              <a:cs typeface="Arial"/>
              <a:sym typeface="Arial"/>
            </a:endParaRPr>
          </a:p>
          <a:p>
            <a:pPr indent="-115888" lvl="0" marL="115888" marR="0" rtl="0" algn="l">
              <a:lnSpc>
                <a:spcPct val="98000"/>
              </a:lnSpc>
              <a:spcBef>
                <a:spcPts val="0"/>
              </a:spcBef>
              <a:spcAft>
                <a:spcPts val="0"/>
              </a:spcAft>
              <a:buClr>
                <a:srgbClr val="C00000"/>
              </a:buClr>
              <a:buSzPts val="1800"/>
              <a:buFont typeface="Arial"/>
              <a:buChar char="•"/>
            </a:pPr>
            <a:r>
              <a:rPr b="0" i="0" lang="en-US" sz="1800" u="none" cap="none" strike="noStrike">
                <a:solidFill>
                  <a:srgbClr val="C00000"/>
                </a:solidFill>
                <a:latin typeface="Calibri"/>
                <a:ea typeface="Calibri"/>
                <a:cs typeface="Calibri"/>
                <a:sym typeface="Calibri"/>
              </a:rPr>
              <a:t>Replacement policy:</a:t>
            </a:r>
            <a:br>
              <a:rPr b="0" i="0" lang="en-US" sz="1800" u="none" cap="none" strike="noStrike">
                <a:solidFill>
                  <a:srgbClr val="C00000"/>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determines which block</a:t>
            </a:r>
            <a:br>
              <a:rPr b="0" i="0" lang="en-US" sz="1800" u="none" cap="none" strike="noStrike">
                <a:solidFill>
                  <a:schemeClr val="dk1"/>
                </a:solidFill>
                <a:latin typeface="Calibri"/>
                <a:ea typeface="Calibri"/>
                <a:cs typeface="Calibri"/>
                <a:sym typeface="Calibri"/>
              </a:rPr>
            </a:br>
            <a:r>
              <a:rPr b="0" i="0" lang="en-US" sz="1800" u="none" cap="none" strike="noStrike">
                <a:solidFill>
                  <a:schemeClr val="dk1"/>
                </a:solidFill>
                <a:latin typeface="Calibri"/>
                <a:ea typeface="Calibri"/>
                <a:cs typeface="Calibri"/>
                <a:sym typeface="Calibri"/>
              </a:rPr>
              <a:t>gets evicted (victim)</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1">
                                  <p:stCondLst>
                                    <p:cond delay="0"/>
                                  </p:stCondLst>
                                  <p:childTnLst>
                                    <p:set>
                                      <p:cBhvr>
                                        <p:cTn dur="1" fill="hold">
                                          <p:stCondLst>
                                            <p:cond delay="0"/>
                                          </p:stCondLst>
                                        </p:cTn>
                                        <p:tgtEl>
                                          <p:spTgt spid="1453"/>
                                        </p:tgtEl>
                                        <p:attrNameLst>
                                          <p:attrName>style.visibility</p:attrName>
                                        </p:attrNameLst>
                                      </p:cBhvr>
                                      <p:to>
                                        <p:strVal val="visible"/>
                                      </p:to>
                                    </p:set>
                                    <p:anim calcmode="lin" valueType="num">
                                      <p:cBhvr additive="base">
                                        <p:cTn dur="500"/>
                                        <p:tgtEl>
                                          <p:spTgt spid="1453"/>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14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1458"/>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1460">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1" st="1"/>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0">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4" name="Shape 1464"/>
        <p:cNvGrpSpPr/>
        <p:nvPr/>
      </p:nvGrpSpPr>
      <p:grpSpPr>
        <a:xfrm>
          <a:off x="0" y="0"/>
          <a:ext cx="0" cy="0"/>
          <a:chOff x="0" y="0"/>
          <a:chExt cx="0" cy="0"/>
        </a:xfrm>
      </p:grpSpPr>
      <p:sp>
        <p:nvSpPr>
          <p:cNvPr id="1465" name="Google Shape;1465;p5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General Caching Concepts: </a:t>
            </a:r>
            <a:br>
              <a:rPr lang="en-US"/>
            </a:br>
            <a:r>
              <a:rPr lang="en-US"/>
              <a:t>Types of Cache Misses</a:t>
            </a:r>
            <a:endParaRPr/>
          </a:p>
        </p:txBody>
      </p:sp>
      <p:sp>
        <p:nvSpPr>
          <p:cNvPr id="1466" name="Google Shape;1466;p56"/>
          <p:cNvSpPr txBox="1"/>
          <p:nvPr>
            <p:ph idx="1" type="body"/>
          </p:nvPr>
        </p:nvSpPr>
        <p:spPr>
          <a:xfrm>
            <a:off x="396875" y="1733550"/>
            <a:ext cx="85185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solidFill>
                  <a:srgbClr val="FF0000"/>
                </a:solidFill>
              </a:rPr>
              <a:t>Cold (compulsory) miss</a:t>
            </a:r>
            <a:endParaRPr/>
          </a:p>
          <a:p>
            <a:pPr indent="-285750" lvl="1" marL="742950" rtl="0" algn="l">
              <a:lnSpc>
                <a:spcPct val="100000"/>
              </a:lnSpc>
              <a:spcBef>
                <a:spcPts val="400"/>
              </a:spcBef>
              <a:spcAft>
                <a:spcPts val="0"/>
              </a:spcAft>
              <a:buSzPts val="2200"/>
              <a:buChar char="▪"/>
            </a:pPr>
            <a:r>
              <a:rPr lang="en-US"/>
              <a:t>Cold misses occur because the cache is empty.</a:t>
            </a:r>
            <a:endParaRPr/>
          </a:p>
          <a:p>
            <a:pPr indent="-342900" lvl="0" marL="342900" rtl="0" algn="l">
              <a:lnSpc>
                <a:spcPct val="100000"/>
              </a:lnSpc>
              <a:spcBef>
                <a:spcPts val="480"/>
              </a:spcBef>
              <a:spcAft>
                <a:spcPts val="0"/>
              </a:spcAft>
              <a:buSzPts val="1440"/>
              <a:buChar char="⬛"/>
            </a:pPr>
            <a:r>
              <a:rPr lang="en-US">
                <a:solidFill>
                  <a:srgbClr val="FF0000"/>
                </a:solidFill>
              </a:rPr>
              <a:t>Conflict miss</a:t>
            </a:r>
            <a:endParaRPr/>
          </a:p>
          <a:p>
            <a:pPr indent="-285750" lvl="1" marL="742950" rtl="0" algn="l">
              <a:lnSpc>
                <a:spcPct val="100000"/>
              </a:lnSpc>
              <a:spcBef>
                <a:spcPts val="400"/>
              </a:spcBef>
              <a:spcAft>
                <a:spcPts val="0"/>
              </a:spcAft>
              <a:buSzPts val="2200"/>
              <a:buChar char="▪"/>
            </a:pPr>
            <a:r>
              <a:rPr lang="en-US"/>
              <a:t>Most caches limit blocks at level k+1 to a small subset (sometimes a singleton) of the block positions at level k.</a:t>
            </a:r>
            <a:endParaRPr/>
          </a:p>
          <a:p>
            <a:pPr indent="-228600" lvl="2" marL="1143000" rtl="0" algn="l">
              <a:lnSpc>
                <a:spcPct val="100000"/>
              </a:lnSpc>
              <a:spcBef>
                <a:spcPts val="400"/>
              </a:spcBef>
              <a:spcAft>
                <a:spcPts val="0"/>
              </a:spcAft>
              <a:buClr>
                <a:schemeClr val="dk1"/>
              </a:buClr>
              <a:buSzPts val="1600"/>
              <a:buChar char="▪"/>
            </a:pPr>
            <a:r>
              <a:rPr lang="en-US"/>
              <a:t>E.g. Block i at level k+1 must be placed in block (i mod 4) at level k.</a:t>
            </a:r>
            <a:endParaRPr/>
          </a:p>
          <a:p>
            <a:pPr indent="-285750" lvl="1" marL="742950" rtl="0" algn="l">
              <a:lnSpc>
                <a:spcPct val="100000"/>
              </a:lnSpc>
              <a:spcBef>
                <a:spcPts val="400"/>
              </a:spcBef>
              <a:spcAft>
                <a:spcPts val="0"/>
              </a:spcAft>
              <a:buSzPts val="2200"/>
              <a:buChar char="▪"/>
            </a:pPr>
            <a:r>
              <a:rPr lang="en-US"/>
              <a:t>Conflict misses occur when the level k cache is large enough, but multiple data objects all map to the same level k block.</a:t>
            </a:r>
            <a:endParaRPr/>
          </a:p>
          <a:p>
            <a:pPr indent="-228600" lvl="2" marL="1143000" rtl="0" algn="l">
              <a:lnSpc>
                <a:spcPct val="100000"/>
              </a:lnSpc>
              <a:spcBef>
                <a:spcPts val="400"/>
              </a:spcBef>
              <a:spcAft>
                <a:spcPts val="0"/>
              </a:spcAft>
              <a:buClr>
                <a:schemeClr val="dk1"/>
              </a:buClr>
              <a:buSzPts val="1600"/>
              <a:buChar char="▪"/>
            </a:pPr>
            <a:r>
              <a:rPr lang="en-US"/>
              <a:t>E.g. Referencing blocks 0, 8, 0, 8, 0, 8, ... would miss every time.</a:t>
            </a:r>
            <a:endParaRPr/>
          </a:p>
          <a:p>
            <a:pPr indent="-342900" lvl="0" marL="342900" rtl="0" algn="l">
              <a:lnSpc>
                <a:spcPct val="100000"/>
              </a:lnSpc>
              <a:spcBef>
                <a:spcPts val="480"/>
              </a:spcBef>
              <a:spcAft>
                <a:spcPts val="0"/>
              </a:spcAft>
              <a:buSzPts val="1440"/>
              <a:buChar char="⬛"/>
            </a:pPr>
            <a:r>
              <a:rPr lang="en-US">
                <a:solidFill>
                  <a:srgbClr val="FF0000"/>
                </a:solidFill>
              </a:rPr>
              <a:t>Capacity miss</a:t>
            </a:r>
            <a:endParaRPr/>
          </a:p>
          <a:p>
            <a:pPr indent="-285750" lvl="1" marL="742950" rtl="0" algn="l">
              <a:lnSpc>
                <a:spcPct val="100000"/>
              </a:lnSpc>
              <a:spcBef>
                <a:spcPts val="400"/>
              </a:spcBef>
              <a:spcAft>
                <a:spcPts val="0"/>
              </a:spcAft>
              <a:buSzPts val="2200"/>
              <a:buChar char="▪"/>
            </a:pPr>
            <a:r>
              <a:rPr lang="en-US"/>
              <a:t>Occurs when the set of active cache blocks (</a:t>
            </a:r>
            <a:r>
              <a:rPr lang="en-US">
                <a:solidFill>
                  <a:srgbClr val="FF0000"/>
                </a:solidFill>
              </a:rPr>
              <a:t>working set</a:t>
            </a:r>
            <a:r>
              <a:rPr lang="en-US"/>
              <a:t>) is larger than the cache.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1" name="Shape 1471"/>
        <p:cNvGrpSpPr/>
        <p:nvPr/>
      </p:nvGrpSpPr>
      <p:grpSpPr>
        <a:xfrm>
          <a:off x="0" y="0"/>
          <a:ext cx="0" cy="0"/>
          <a:chOff x="0" y="0"/>
          <a:chExt cx="0" cy="0"/>
        </a:xfrm>
      </p:grpSpPr>
      <p:sp>
        <p:nvSpPr>
          <p:cNvPr id="1472" name="Google Shape;1472;p57"/>
          <p:cNvSpPr txBox="1"/>
          <p:nvPr>
            <p:ph type="title"/>
          </p:nvPr>
        </p:nvSpPr>
        <p:spPr>
          <a:xfrm>
            <a:off x="357018" y="435678"/>
            <a:ext cx="8659982"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Examples of Caching in the Mem. Hierarchy</a:t>
            </a:r>
            <a:endParaRPr/>
          </a:p>
        </p:txBody>
      </p:sp>
      <p:sp>
        <p:nvSpPr>
          <p:cNvPr id="1473" name="Google Shape;1473;p57"/>
          <p:cNvSpPr/>
          <p:nvPr/>
        </p:nvSpPr>
        <p:spPr>
          <a:xfrm>
            <a:off x="7658100" y="24288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21218A"/>
                </a:solidFill>
                <a:latin typeface="Calibri"/>
                <a:ea typeface="Calibri"/>
                <a:cs typeface="Calibri"/>
                <a:sym typeface="Calibri"/>
              </a:rPr>
              <a:t>Hardware MMU</a:t>
            </a:r>
            <a:endParaRPr b="1" i="0" sz="1600" u="none" cap="none" strike="noStrike">
              <a:solidFill>
                <a:srgbClr val="21218A"/>
              </a:solidFill>
              <a:latin typeface="Calibri"/>
              <a:ea typeface="Calibri"/>
              <a:cs typeface="Calibri"/>
              <a:sym typeface="Calibri"/>
            </a:endParaRPr>
          </a:p>
        </p:txBody>
      </p:sp>
      <p:sp>
        <p:nvSpPr>
          <p:cNvPr id="1474" name="Google Shape;1474;p57"/>
          <p:cNvSpPr/>
          <p:nvPr/>
        </p:nvSpPr>
        <p:spPr>
          <a:xfrm>
            <a:off x="5905500" y="24288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475" name="Google Shape;1475;p57"/>
          <p:cNvSpPr/>
          <p:nvPr/>
        </p:nvSpPr>
        <p:spPr>
          <a:xfrm>
            <a:off x="3848100" y="24288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TLB</a:t>
            </a:r>
            <a:endParaRPr b="0" i="0" sz="1400" u="none" cap="none" strike="noStrike">
              <a:solidFill>
                <a:srgbClr val="000000"/>
              </a:solidFill>
              <a:latin typeface="Arial"/>
              <a:ea typeface="Arial"/>
              <a:cs typeface="Arial"/>
              <a:sym typeface="Arial"/>
            </a:endParaRPr>
          </a:p>
        </p:txBody>
      </p:sp>
      <p:sp>
        <p:nvSpPr>
          <p:cNvPr id="1476" name="Google Shape;1476;p57"/>
          <p:cNvSpPr/>
          <p:nvPr/>
        </p:nvSpPr>
        <p:spPr>
          <a:xfrm>
            <a:off x="1943100" y="24288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Address translations</a:t>
            </a:r>
            <a:endParaRPr b="0" i="0" sz="1400" u="none" cap="none" strike="noStrike">
              <a:solidFill>
                <a:srgbClr val="000000"/>
              </a:solidFill>
              <a:latin typeface="Arial"/>
              <a:ea typeface="Arial"/>
              <a:cs typeface="Arial"/>
              <a:sym typeface="Arial"/>
            </a:endParaRPr>
          </a:p>
        </p:txBody>
      </p:sp>
      <p:sp>
        <p:nvSpPr>
          <p:cNvPr id="1477" name="Google Shape;1477;p57"/>
          <p:cNvSpPr/>
          <p:nvPr/>
        </p:nvSpPr>
        <p:spPr>
          <a:xfrm>
            <a:off x="114300" y="24288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TLB</a:t>
            </a:r>
            <a:endParaRPr b="0" i="0" sz="1400" u="none" cap="none" strike="noStrike">
              <a:solidFill>
                <a:srgbClr val="000000"/>
              </a:solidFill>
              <a:latin typeface="Arial"/>
              <a:ea typeface="Arial"/>
              <a:cs typeface="Arial"/>
              <a:sym typeface="Arial"/>
            </a:endParaRPr>
          </a:p>
        </p:txBody>
      </p:sp>
      <p:sp>
        <p:nvSpPr>
          <p:cNvPr id="1478" name="Google Shape;1478;p57"/>
          <p:cNvSpPr/>
          <p:nvPr/>
        </p:nvSpPr>
        <p:spPr>
          <a:xfrm>
            <a:off x="7658100" y="5338763"/>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browser</a:t>
            </a:r>
            <a:endParaRPr b="0" i="0" sz="1400" u="none" cap="none" strike="noStrike">
              <a:solidFill>
                <a:srgbClr val="000000"/>
              </a:solidFill>
              <a:latin typeface="Arial"/>
              <a:ea typeface="Arial"/>
              <a:cs typeface="Arial"/>
              <a:sym typeface="Arial"/>
            </a:endParaRPr>
          </a:p>
        </p:txBody>
      </p:sp>
      <p:sp>
        <p:nvSpPr>
          <p:cNvPr id="1479" name="Google Shape;1479;p57"/>
          <p:cNvSpPr/>
          <p:nvPr/>
        </p:nvSpPr>
        <p:spPr>
          <a:xfrm>
            <a:off x="5905500" y="5338763"/>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480" name="Google Shape;1480;p57"/>
          <p:cNvSpPr/>
          <p:nvPr/>
        </p:nvSpPr>
        <p:spPr>
          <a:xfrm>
            <a:off x="3848100" y="5338763"/>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481" name="Google Shape;1481;p57"/>
          <p:cNvSpPr/>
          <p:nvPr/>
        </p:nvSpPr>
        <p:spPr>
          <a:xfrm>
            <a:off x="1943100" y="5338763"/>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82" name="Google Shape;1482;p57"/>
          <p:cNvSpPr/>
          <p:nvPr/>
        </p:nvSpPr>
        <p:spPr>
          <a:xfrm>
            <a:off x="114300" y="5338763"/>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Browser cache</a:t>
            </a:r>
            <a:endParaRPr b="0" i="0" sz="1400" u="none" cap="none" strike="noStrike">
              <a:solidFill>
                <a:srgbClr val="000000"/>
              </a:solidFill>
              <a:latin typeface="Arial"/>
              <a:ea typeface="Arial"/>
              <a:cs typeface="Arial"/>
              <a:sym typeface="Arial"/>
            </a:endParaRPr>
          </a:p>
        </p:txBody>
      </p:sp>
      <p:sp>
        <p:nvSpPr>
          <p:cNvPr id="1483" name="Google Shape;1483;p57"/>
          <p:cNvSpPr/>
          <p:nvPr/>
        </p:nvSpPr>
        <p:spPr>
          <a:xfrm>
            <a:off x="114300" y="5924550"/>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cache</a:t>
            </a:r>
            <a:endParaRPr b="0" i="0" sz="1400" u="none" cap="none" strike="noStrike">
              <a:solidFill>
                <a:srgbClr val="000000"/>
              </a:solidFill>
              <a:latin typeface="Arial"/>
              <a:ea typeface="Arial"/>
              <a:cs typeface="Arial"/>
              <a:sym typeface="Arial"/>
            </a:endParaRPr>
          </a:p>
        </p:txBody>
      </p:sp>
      <p:sp>
        <p:nvSpPr>
          <p:cNvPr id="1484" name="Google Shape;1484;p57"/>
          <p:cNvSpPr/>
          <p:nvPr/>
        </p:nvSpPr>
        <p:spPr>
          <a:xfrm>
            <a:off x="114300" y="4752975"/>
            <a:ext cx="1828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Network buffer cache</a:t>
            </a:r>
            <a:endParaRPr b="0" i="0" sz="1400" u="none" cap="none" strike="noStrike">
              <a:solidFill>
                <a:srgbClr val="000000"/>
              </a:solidFill>
              <a:latin typeface="Arial"/>
              <a:ea typeface="Arial"/>
              <a:cs typeface="Arial"/>
              <a:sym typeface="Arial"/>
            </a:endParaRPr>
          </a:p>
        </p:txBody>
      </p:sp>
      <p:sp>
        <p:nvSpPr>
          <p:cNvPr id="1485" name="Google Shape;1485;p57"/>
          <p:cNvSpPr/>
          <p:nvPr/>
        </p:nvSpPr>
        <p:spPr>
          <a:xfrm>
            <a:off x="114300" y="402907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Buffer cache</a:t>
            </a:r>
            <a:endParaRPr b="0" i="0" sz="1400" u="none" cap="none" strike="noStrike">
              <a:solidFill>
                <a:srgbClr val="000000"/>
              </a:solidFill>
              <a:latin typeface="Arial"/>
              <a:ea typeface="Arial"/>
              <a:cs typeface="Arial"/>
              <a:sym typeface="Arial"/>
            </a:endParaRPr>
          </a:p>
        </p:txBody>
      </p:sp>
      <p:sp>
        <p:nvSpPr>
          <p:cNvPr id="1486" name="Google Shape;1486;p57"/>
          <p:cNvSpPr/>
          <p:nvPr/>
        </p:nvSpPr>
        <p:spPr>
          <a:xfrm>
            <a:off x="114300" y="3690938"/>
            <a:ext cx="1828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Virtual Memory</a:t>
            </a:r>
            <a:endParaRPr b="0" i="0" sz="1400" u="none" cap="none" strike="noStrike">
              <a:solidFill>
                <a:srgbClr val="000000"/>
              </a:solidFill>
              <a:latin typeface="Arial"/>
              <a:ea typeface="Arial"/>
              <a:cs typeface="Arial"/>
              <a:sym typeface="Arial"/>
            </a:endParaRPr>
          </a:p>
        </p:txBody>
      </p:sp>
      <p:sp>
        <p:nvSpPr>
          <p:cNvPr id="1487" name="Google Shape;1487;p57"/>
          <p:cNvSpPr/>
          <p:nvPr/>
        </p:nvSpPr>
        <p:spPr>
          <a:xfrm>
            <a:off x="114300" y="3352800"/>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L2 cache</a:t>
            </a:r>
            <a:endParaRPr b="0" i="0" sz="1400" u="none" cap="none" strike="noStrike">
              <a:solidFill>
                <a:srgbClr val="000000"/>
              </a:solidFill>
              <a:latin typeface="Arial"/>
              <a:ea typeface="Arial"/>
              <a:cs typeface="Arial"/>
              <a:sym typeface="Arial"/>
            </a:endParaRPr>
          </a:p>
        </p:txBody>
      </p:sp>
      <p:sp>
        <p:nvSpPr>
          <p:cNvPr id="1488" name="Google Shape;1488;p57"/>
          <p:cNvSpPr/>
          <p:nvPr/>
        </p:nvSpPr>
        <p:spPr>
          <a:xfrm>
            <a:off x="114300" y="3014663"/>
            <a:ext cx="1828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L1 cache</a:t>
            </a:r>
            <a:endParaRPr b="0" i="0" sz="1400" u="none" cap="none" strike="noStrike">
              <a:solidFill>
                <a:srgbClr val="000000"/>
              </a:solidFill>
              <a:latin typeface="Arial"/>
              <a:ea typeface="Arial"/>
              <a:cs typeface="Arial"/>
              <a:sym typeface="Arial"/>
            </a:endParaRPr>
          </a:p>
        </p:txBody>
      </p:sp>
      <p:sp>
        <p:nvSpPr>
          <p:cNvPr id="1489" name="Google Shape;1489;p57"/>
          <p:cNvSpPr/>
          <p:nvPr/>
        </p:nvSpPr>
        <p:spPr>
          <a:xfrm>
            <a:off x="114300" y="2078038"/>
            <a:ext cx="1828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Registers</a:t>
            </a:r>
            <a:endParaRPr b="0" i="0" sz="1400" u="none" cap="none" strike="noStrike">
              <a:solidFill>
                <a:srgbClr val="000000"/>
              </a:solidFill>
              <a:latin typeface="Arial"/>
              <a:ea typeface="Arial"/>
              <a:cs typeface="Arial"/>
              <a:sym typeface="Arial"/>
            </a:endParaRPr>
          </a:p>
        </p:txBody>
      </p:sp>
      <p:sp>
        <p:nvSpPr>
          <p:cNvPr id="1490" name="Google Shape;1490;p57"/>
          <p:cNvSpPr/>
          <p:nvPr/>
        </p:nvSpPr>
        <p:spPr>
          <a:xfrm>
            <a:off x="114300" y="1438275"/>
            <a:ext cx="1828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Cache Type</a:t>
            </a:r>
            <a:endParaRPr b="0" i="0" sz="1400" u="none" cap="none" strike="noStrike">
              <a:solidFill>
                <a:srgbClr val="000000"/>
              </a:solidFill>
              <a:latin typeface="Arial"/>
              <a:ea typeface="Arial"/>
              <a:cs typeface="Arial"/>
              <a:sym typeface="Arial"/>
            </a:endParaRPr>
          </a:p>
        </p:txBody>
      </p:sp>
      <p:sp>
        <p:nvSpPr>
          <p:cNvPr id="1491" name="Google Shape;1491;p57"/>
          <p:cNvSpPr/>
          <p:nvPr/>
        </p:nvSpPr>
        <p:spPr>
          <a:xfrm>
            <a:off x="1943100" y="5924550"/>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pages</a:t>
            </a:r>
            <a:endParaRPr b="0" i="0" sz="1400" u="none" cap="none" strike="noStrike">
              <a:solidFill>
                <a:srgbClr val="000000"/>
              </a:solidFill>
              <a:latin typeface="Arial"/>
              <a:ea typeface="Arial"/>
              <a:cs typeface="Arial"/>
              <a:sym typeface="Arial"/>
            </a:endParaRPr>
          </a:p>
        </p:txBody>
      </p:sp>
      <p:sp>
        <p:nvSpPr>
          <p:cNvPr id="1492" name="Google Shape;1492;p57"/>
          <p:cNvSpPr/>
          <p:nvPr/>
        </p:nvSpPr>
        <p:spPr>
          <a:xfrm>
            <a:off x="1943100" y="4752975"/>
            <a:ext cx="19050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3" name="Google Shape;1493;p57"/>
          <p:cNvSpPr/>
          <p:nvPr/>
        </p:nvSpPr>
        <p:spPr>
          <a:xfrm>
            <a:off x="1943100" y="402907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Parts of files</a:t>
            </a:r>
            <a:endParaRPr b="0" i="0" sz="1400" u="none" cap="none" strike="noStrike">
              <a:solidFill>
                <a:srgbClr val="000000"/>
              </a:solidFill>
              <a:latin typeface="Arial"/>
              <a:ea typeface="Arial"/>
              <a:cs typeface="Arial"/>
              <a:sym typeface="Arial"/>
            </a:endParaRPr>
          </a:p>
        </p:txBody>
      </p:sp>
      <p:sp>
        <p:nvSpPr>
          <p:cNvPr id="1494" name="Google Shape;1494;p57"/>
          <p:cNvSpPr/>
          <p:nvPr/>
        </p:nvSpPr>
        <p:spPr>
          <a:xfrm>
            <a:off x="1943100" y="3690938"/>
            <a:ext cx="19050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4-KB pages</a:t>
            </a:r>
            <a:endParaRPr b="1" i="0" sz="1600" u="none" cap="none" strike="noStrike">
              <a:solidFill>
                <a:srgbClr val="000066"/>
              </a:solidFill>
              <a:latin typeface="Calibri"/>
              <a:ea typeface="Calibri"/>
              <a:cs typeface="Calibri"/>
              <a:sym typeface="Calibri"/>
            </a:endParaRPr>
          </a:p>
        </p:txBody>
      </p:sp>
      <p:sp>
        <p:nvSpPr>
          <p:cNvPr id="1495" name="Google Shape;1495;p57"/>
          <p:cNvSpPr/>
          <p:nvPr/>
        </p:nvSpPr>
        <p:spPr>
          <a:xfrm>
            <a:off x="1943100" y="3352800"/>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6" name="Google Shape;1496;p57"/>
          <p:cNvSpPr/>
          <p:nvPr/>
        </p:nvSpPr>
        <p:spPr>
          <a:xfrm>
            <a:off x="1943100" y="3014663"/>
            <a:ext cx="19050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64-byte blocks</a:t>
            </a:r>
            <a:endParaRPr b="1" i="0" sz="1600" u="none" cap="none" strike="noStrike">
              <a:solidFill>
                <a:srgbClr val="000066"/>
              </a:solidFill>
              <a:latin typeface="Calibri"/>
              <a:ea typeface="Calibri"/>
              <a:cs typeface="Calibri"/>
              <a:sym typeface="Calibri"/>
            </a:endParaRPr>
          </a:p>
        </p:txBody>
      </p:sp>
      <p:sp>
        <p:nvSpPr>
          <p:cNvPr id="1497" name="Google Shape;1497;p57"/>
          <p:cNvSpPr/>
          <p:nvPr/>
        </p:nvSpPr>
        <p:spPr>
          <a:xfrm>
            <a:off x="1943100" y="2078038"/>
            <a:ext cx="19050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4-8 bytes words</a:t>
            </a:r>
            <a:endParaRPr b="1" i="0" sz="1600" u="none" cap="none" strike="noStrike">
              <a:solidFill>
                <a:srgbClr val="000066"/>
              </a:solidFill>
              <a:latin typeface="Calibri"/>
              <a:ea typeface="Calibri"/>
              <a:cs typeface="Calibri"/>
              <a:sym typeface="Calibri"/>
            </a:endParaRPr>
          </a:p>
        </p:txBody>
      </p:sp>
      <p:sp>
        <p:nvSpPr>
          <p:cNvPr id="1498" name="Google Shape;1498;p57"/>
          <p:cNvSpPr/>
          <p:nvPr/>
        </p:nvSpPr>
        <p:spPr>
          <a:xfrm>
            <a:off x="1943100" y="1438275"/>
            <a:ext cx="19050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What is Cached?</a:t>
            </a:r>
            <a:endParaRPr b="0" i="0" sz="1400" u="none" cap="none" strike="noStrike">
              <a:solidFill>
                <a:srgbClr val="000000"/>
              </a:solidFill>
              <a:latin typeface="Arial"/>
              <a:ea typeface="Arial"/>
              <a:cs typeface="Arial"/>
              <a:sym typeface="Arial"/>
            </a:endParaRPr>
          </a:p>
        </p:txBody>
      </p:sp>
      <p:sp>
        <p:nvSpPr>
          <p:cNvPr id="1499" name="Google Shape;1499;p57"/>
          <p:cNvSpPr/>
          <p:nvPr/>
        </p:nvSpPr>
        <p:spPr>
          <a:xfrm>
            <a:off x="7658100" y="5924550"/>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Web proxy server</a:t>
            </a:r>
            <a:endParaRPr b="0" i="0" sz="1400" u="none" cap="none" strike="noStrike">
              <a:solidFill>
                <a:srgbClr val="000000"/>
              </a:solidFill>
              <a:latin typeface="Arial"/>
              <a:ea typeface="Arial"/>
              <a:cs typeface="Arial"/>
              <a:sym typeface="Arial"/>
            </a:endParaRPr>
          </a:p>
        </p:txBody>
      </p:sp>
      <p:sp>
        <p:nvSpPr>
          <p:cNvPr id="1500" name="Google Shape;1500;p57"/>
          <p:cNvSpPr/>
          <p:nvPr/>
        </p:nvSpPr>
        <p:spPr>
          <a:xfrm>
            <a:off x="5905500" y="5924550"/>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1,000,000,000</a:t>
            </a:r>
            <a:endParaRPr b="0" i="0" sz="1400" u="none" cap="none" strike="noStrike">
              <a:solidFill>
                <a:srgbClr val="000000"/>
              </a:solidFill>
              <a:latin typeface="Arial"/>
              <a:ea typeface="Arial"/>
              <a:cs typeface="Arial"/>
              <a:sym typeface="Arial"/>
            </a:endParaRPr>
          </a:p>
        </p:txBody>
      </p:sp>
      <p:sp>
        <p:nvSpPr>
          <p:cNvPr id="1501" name="Google Shape;1501;p57"/>
          <p:cNvSpPr/>
          <p:nvPr/>
        </p:nvSpPr>
        <p:spPr>
          <a:xfrm>
            <a:off x="3848100" y="5924550"/>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Remote server disks</a:t>
            </a:r>
            <a:endParaRPr b="0" i="0" sz="1400" u="none" cap="none" strike="noStrike">
              <a:solidFill>
                <a:srgbClr val="000000"/>
              </a:solidFill>
              <a:latin typeface="Arial"/>
              <a:ea typeface="Arial"/>
              <a:cs typeface="Arial"/>
              <a:sym typeface="Arial"/>
            </a:endParaRPr>
          </a:p>
        </p:txBody>
      </p:sp>
      <p:sp>
        <p:nvSpPr>
          <p:cNvPr id="1502" name="Google Shape;1502;p57"/>
          <p:cNvSpPr/>
          <p:nvPr/>
        </p:nvSpPr>
        <p:spPr>
          <a:xfrm>
            <a:off x="7658100" y="402907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OS</a:t>
            </a:r>
            <a:endParaRPr b="0" i="0" sz="1400" u="none" cap="none" strike="noStrike">
              <a:solidFill>
                <a:srgbClr val="000000"/>
              </a:solidFill>
              <a:latin typeface="Arial"/>
              <a:ea typeface="Arial"/>
              <a:cs typeface="Arial"/>
              <a:sym typeface="Arial"/>
            </a:endParaRPr>
          </a:p>
        </p:txBody>
      </p:sp>
      <p:sp>
        <p:nvSpPr>
          <p:cNvPr id="1503" name="Google Shape;1503;p57"/>
          <p:cNvSpPr/>
          <p:nvPr/>
        </p:nvSpPr>
        <p:spPr>
          <a:xfrm>
            <a:off x="5905500" y="402907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04" name="Google Shape;1504;p57"/>
          <p:cNvSpPr/>
          <p:nvPr/>
        </p:nvSpPr>
        <p:spPr>
          <a:xfrm>
            <a:off x="3848100" y="402907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05" name="Google Shape;1505;p57"/>
          <p:cNvSpPr/>
          <p:nvPr/>
        </p:nvSpPr>
        <p:spPr>
          <a:xfrm>
            <a:off x="7658100" y="3014663"/>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6" name="Google Shape;1506;p57"/>
          <p:cNvSpPr/>
          <p:nvPr/>
        </p:nvSpPr>
        <p:spPr>
          <a:xfrm>
            <a:off x="5905500" y="3014663"/>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4</a:t>
            </a:r>
            <a:endParaRPr b="1" i="0" sz="1600" u="none" cap="none" strike="noStrike">
              <a:solidFill>
                <a:srgbClr val="000066"/>
              </a:solidFill>
              <a:latin typeface="Calibri"/>
              <a:ea typeface="Calibri"/>
              <a:cs typeface="Calibri"/>
              <a:sym typeface="Calibri"/>
            </a:endParaRPr>
          </a:p>
        </p:txBody>
      </p:sp>
      <p:sp>
        <p:nvSpPr>
          <p:cNvPr id="1507" name="Google Shape;1507;p57"/>
          <p:cNvSpPr/>
          <p:nvPr/>
        </p:nvSpPr>
        <p:spPr>
          <a:xfrm>
            <a:off x="3848100" y="3014663"/>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L1</a:t>
            </a:r>
            <a:endParaRPr b="0" i="0" sz="1400" u="none" cap="none" strike="noStrike">
              <a:solidFill>
                <a:srgbClr val="000000"/>
              </a:solidFill>
              <a:latin typeface="Arial"/>
              <a:ea typeface="Arial"/>
              <a:cs typeface="Arial"/>
              <a:sym typeface="Arial"/>
            </a:endParaRPr>
          </a:p>
        </p:txBody>
      </p:sp>
      <p:sp>
        <p:nvSpPr>
          <p:cNvPr id="1508" name="Google Shape;1508;p57"/>
          <p:cNvSpPr/>
          <p:nvPr/>
        </p:nvSpPr>
        <p:spPr>
          <a:xfrm>
            <a:off x="7658100" y="3352800"/>
            <a:ext cx="14478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a:t>
            </a:r>
            <a:endParaRPr b="0" i="0" sz="1400" u="none" cap="none" strike="noStrike">
              <a:solidFill>
                <a:srgbClr val="000000"/>
              </a:solidFill>
              <a:latin typeface="Arial"/>
              <a:ea typeface="Arial"/>
              <a:cs typeface="Arial"/>
              <a:sym typeface="Arial"/>
            </a:endParaRPr>
          </a:p>
        </p:txBody>
      </p:sp>
      <p:sp>
        <p:nvSpPr>
          <p:cNvPr id="1509" name="Google Shape;1509;p57"/>
          <p:cNvSpPr/>
          <p:nvPr/>
        </p:nvSpPr>
        <p:spPr>
          <a:xfrm>
            <a:off x="5905500" y="3352800"/>
            <a:ext cx="17526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a:t>
            </a:r>
            <a:endParaRPr b="0" i="0" sz="1400" u="none" cap="none" strike="noStrike">
              <a:solidFill>
                <a:srgbClr val="000000"/>
              </a:solidFill>
              <a:latin typeface="Arial"/>
              <a:ea typeface="Arial"/>
              <a:cs typeface="Arial"/>
              <a:sym typeface="Arial"/>
            </a:endParaRPr>
          </a:p>
        </p:txBody>
      </p:sp>
      <p:sp>
        <p:nvSpPr>
          <p:cNvPr id="1510" name="Google Shape;1510;p57"/>
          <p:cNvSpPr/>
          <p:nvPr/>
        </p:nvSpPr>
        <p:spPr>
          <a:xfrm>
            <a:off x="3848100" y="3352800"/>
            <a:ext cx="2057400" cy="3381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On-Chip L2</a:t>
            </a:r>
            <a:endParaRPr b="0" i="0" sz="1400" u="none" cap="none" strike="noStrike">
              <a:solidFill>
                <a:srgbClr val="000000"/>
              </a:solidFill>
              <a:latin typeface="Arial"/>
              <a:ea typeface="Arial"/>
              <a:cs typeface="Arial"/>
              <a:sym typeface="Arial"/>
            </a:endParaRPr>
          </a:p>
        </p:txBody>
      </p:sp>
      <p:sp>
        <p:nvSpPr>
          <p:cNvPr id="1511" name="Google Shape;1511;p57"/>
          <p:cNvSpPr/>
          <p:nvPr/>
        </p:nvSpPr>
        <p:spPr>
          <a:xfrm>
            <a:off x="7658100" y="4752975"/>
            <a:ext cx="14478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NFS client</a:t>
            </a:r>
            <a:endParaRPr b="0" i="0" sz="1400" u="none" cap="none" strike="noStrike">
              <a:solidFill>
                <a:srgbClr val="000000"/>
              </a:solidFill>
              <a:latin typeface="Arial"/>
              <a:ea typeface="Arial"/>
              <a:cs typeface="Arial"/>
              <a:sym typeface="Arial"/>
            </a:endParaRPr>
          </a:p>
        </p:txBody>
      </p:sp>
      <p:sp>
        <p:nvSpPr>
          <p:cNvPr id="1512" name="Google Shape;1512;p57"/>
          <p:cNvSpPr/>
          <p:nvPr/>
        </p:nvSpPr>
        <p:spPr>
          <a:xfrm>
            <a:off x="5905500" y="4752975"/>
            <a:ext cx="17526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10,000,000</a:t>
            </a:r>
            <a:endParaRPr b="0" i="0" sz="1400" u="none" cap="none" strike="noStrike">
              <a:solidFill>
                <a:srgbClr val="000000"/>
              </a:solidFill>
              <a:latin typeface="Arial"/>
              <a:ea typeface="Arial"/>
              <a:cs typeface="Arial"/>
              <a:sym typeface="Arial"/>
            </a:endParaRPr>
          </a:p>
        </p:txBody>
      </p:sp>
      <p:sp>
        <p:nvSpPr>
          <p:cNvPr id="1513" name="Google Shape;1513;p57"/>
          <p:cNvSpPr/>
          <p:nvPr/>
        </p:nvSpPr>
        <p:spPr>
          <a:xfrm>
            <a:off x="3848100" y="4752975"/>
            <a:ext cx="2057400" cy="58578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Local disk</a:t>
            </a:r>
            <a:endParaRPr b="0" i="0" sz="1400" u="none" cap="none" strike="noStrike">
              <a:solidFill>
                <a:srgbClr val="000000"/>
              </a:solidFill>
              <a:latin typeface="Arial"/>
              <a:ea typeface="Arial"/>
              <a:cs typeface="Arial"/>
              <a:sym typeface="Arial"/>
            </a:endParaRPr>
          </a:p>
        </p:txBody>
      </p:sp>
      <p:sp>
        <p:nvSpPr>
          <p:cNvPr id="1514" name="Google Shape;1514;p57"/>
          <p:cNvSpPr/>
          <p:nvPr/>
        </p:nvSpPr>
        <p:spPr>
          <a:xfrm>
            <a:off x="7658100" y="3690938"/>
            <a:ext cx="14478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Hardware + OS</a:t>
            </a:r>
            <a:endParaRPr b="1" i="0" sz="1600" u="none" cap="none" strike="noStrike">
              <a:solidFill>
                <a:srgbClr val="000066"/>
              </a:solidFill>
              <a:latin typeface="Calibri"/>
              <a:ea typeface="Calibri"/>
              <a:cs typeface="Calibri"/>
              <a:sym typeface="Calibri"/>
            </a:endParaRPr>
          </a:p>
        </p:txBody>
      </p:sp>
      <p:sp>
        <p:nvSpPr>
          <p:cNvPr id="1515" name="Google Shape;1515;p57"/>
          <p:cNvSpPr/>
          <p:nvPr/>
        </p:nvSpPr>
        <p:spPr>
          <a:xfrm>
            <a:off x="5905500" y="3690938"/>
            <a:ext cx="17526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a:t>
            </a:r>
            <a:endParaRPr b="0" i="0" sz="1400" u="none" cap="none" strike="noStrike">
              <a:solidFill>
                <a:srgbClr val="000000"/>
              </a:solidFill>
              <a:latin typeface="Arial"/>
              <a:ea typeface="Arial"/>
              <a:cs typeface="Arial"/>
              <a:sym typeface="Arial"/>
            </a:endParaRPr>
          </a:p>
        </p:txBody>
      </p:sp>
      <p:sp>
        <p:nvSpPr>
          <p:cNvPr id="1516" name="Google Shape;1516;p57"/>
          <p:cNvSpPr/>
          <p:nvPr/>
        </p:nvSpPr>
        <p:spPr>
          <a:xfrm>
            <a:off x="3848100" y="3690938"/>
            <a:ext cx="2057400" cy="338137"/>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Main memory</a:t>
            </a:r>
            <a:endParaRPr b="0" i="0" sz="1400" u="none" cap="none" strike="noStrike">
              <a:solidFill>
                <a:srgbClr val="000000"/>
              </a:solidFill>
              <a:latin typeface="Arial"/>
              <a:ea typeface="Arial"/>
              <a:cs typeface="Arial"/>
              <a:sym typeface="Arial"/>
            </a:endParaRPr>
          </a:p>
        </p:txBody>
      </p:sp>
      <p:sp>
        <p:nvSpPr>
          <p:cNvPr id="1517" name="Google Shape;1517;p57"/>
          <p:cNvSpPr/>
          <p:nvPr/>
        </p:nvSpPr>
        <p:spPr>
          <a:xfrm>
            <a:off x="7658100" y="2078038"/>
            <a:ext cx="14478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Compiler</a:t>
            </a:r>
            <a:endParaRPr b="0" i="0" sz="1400" u="none" cap="none" strike="noStrike">
              <a:solidFill>
                <a:srgbClr val="000000"/>
              </a:solidFill>
              <a:latin typeface="Arial"/>
              <a:ea typeface="Arial"/>
              <a:cs typeface="Arial"/>
              <a:sym typeface="Arial"/>
            </a:endParaRPr>
          </a:p>
        </p:txBody>
      </p:sp>
      <p:sp>
        <p:nvSpPr>
          <p:cNvPr id="1518" name="Google Shape;1518;p57"/>
          <p:cNvSpPr/>
          <p:nvPr/>
        </p:nvSpPr>
        <p:spPr>
          <a:xfrm>
            <a:off x="5905500" y="2078038"/>
            <a:ext cx="17526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0</a:t>
            </a:r>
            <a:endParaRPr b="0" i="0" sz="1400" u="none" cap="none" strike="noStrike">
              <a:solidFill>
                <a:srgbClr val="000000"/>
              </a:solidFill>
              <a:latin typeface="Arial"/>
              <a:ea typeface="Arial"/>
              <a:cs typeface="Arial"/>
              <a:sym typeface="Arial"/>
            </a:endParaRPr>
          </a:p>
        </p:txBody>
      </p:sp>
      <p:sp>
        <p:nvSpPr>
          <p:cNvPr id="1519" name="Google Shape;1519;p57"/>
          <p:cNvSpPr/>
          <p:nvPr/>
        </p:nvSpPr>
        <p:spPr>
          <a:xfrm>
            <a:off x="3848100" y="2078038"/>
            <a:ext cx="2057400" cy="350838"/>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 CPU core</a:t>
            </a:r>
            <a:endParaRPr b="0" i="0" sz="1400" u="none" cap="none" strike="noStrike">
              <a:solidFill>
                <a:srgbClr val="000000"/>
              </a:solidFill>
              <a:latin typeface="Arial"/>
              <a:ea typeface="Arial"/>
              <a:cs typeface="Arial"/>
              <a:sym typeface="Arial"/>
            </a:endParaRPr>
          </a:p>
        </p:txBody>
      </p:sp>
      <p:sp>
        <p:nvSpPr>
          <p:cNvPr id="1520" name="Google Shape;1520;p57"/>
          <p:cNvSpPr/>
          <p:nvPr/>
        </p:nvSpPr>
        <p:spPr>
          <a:xfrm>
            <a:off x="7658100" y="1438275"/>
            <a:ext cx="14478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Managed By</a:t>
            </a:r>
            <a:endParaRPr b="0" i="0" sz="1400" u="none" cap="none" strike="noStrike">
              <a:solidFill>
                <a:srgbClr val="000000"/>
              </a:solidFill>
              <a:latin typeface="Arial"/>
              <a:ea typeface="Arial"/>
              <a:cs typeface="Arial"/>
              <a:sym typeface="Arial"/>
            </a:endParaRPr>
          </a:p>
        </p:txBody>
      </p:sp>
      <p:sp>
        <p:nvSpPr>
          <p:cNvPr id="1521" name="Google Shape;1521;p57"/>
          <p:cNvSpPr/>
          <p:nvPr/>
        </p:nvSpPr>
        <p:spPr>
          <a:xfrm>
            <a:off x="5905500" y="1438275"/>
            <a:ext cx="1752600" cy="639763"/>
          </a:xfrm>
          <a:prstGeom prst="rect">
            <a:avLst/>
          </a:prstGeom>
          <a:solidFill>
            <a:srgbClr val="D8D8D8"/>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Latency (cycles)</a:t>
            </a:r>
            <a:endParaRPr b="0" i="0" sz="1400" u="none" cap="none" strike="noStrike">
              <a:solidFill>
                <a:srgbClr val="000000"/>
              </a:solidFill>
              <a:latin typeface="Arial"/>
              <a:ea typeface="Arial"/>
              <a:cs typeface="Arial"/>
              <a:sym typeface="Arial"/>
            </a:endParaRPr>
          </a:p>
        </p:txBody>
      </p:sp>
      <p:sp>
        <p:nvSpPr>
          <p:cNvPr id="1522" name="Google Shape;1522;p57"/>
          <p:cNvSpPr/>
          <p:nvPr/>
        </p:nvSpPr>
        <p:spPr>
          <a:xfrm>
            <a:off x="3848100" y="1438275"/>
            <a:ext cx="2057400" cy="639763"/>
          </a:xfrm>
          <a:prstGeom prst="rect">
            <a:avLst/>
          </a:prstGeom>
          <a:solidFill>
            <a:srgbClr val="E0E0E0"/>
          </a:solidFill>
          <a:ln cap="flat" cmpd="sng" w="9525">
            <a:solidFill>
              <a:srgbClr val="000066"/>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l">
              <a:lnSpc>
                <a:spcPct val="98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Where is it Cached?</a:t>
            </a:r>
            <a:endParaRPr b="0" i="0" sz="1400" u="none" cap="none" strike="noStrike">
              <a:solidFill>
                <a:srgbClr val="000000"/>
              </a:solidFill>
              <a:latin typeface="Arial"/>
              <a:ea typeface="Arial"/>
              <a:cs typeface="Arial"/>
              <a:sym typeface="Arial"/>
            </a:endParaRPr>
          </a:p>
        </p:txBody>
      </p:sp>
      <p:cxnSp>
        <p:nvCxnSpPr>
          <p:cNvPr id="1523" name="Google Shape;1523;p57"/>
          <p:cNvCxnSpPr/>
          <p:nvPr/>
        </p:nvCxnSpPr>
        <p:spPr>
          <a:xfrm>
            <a:off x="114300" y="1438275"/>
            <a:ext cx="1588" cy="639763"/>
          </a:xfrm>
          <a:prstGeom prst="straightConnector1">
            <a:avLst/>
          </a:prstGeom>
          <a:noFill/>
          <a:ln cap="flat" cmpd="sng" w="9525">
            <a:solidFill>
              <a:srgbClr val="000066"/>
            </a:solidFill>
            <a:prstDash val="solid"/>
            <a:miter lim="800000"/>
            <a:headEnd len="sm" w="sm" type="none"/>
            <a:tailEnd len="sm" w="sm" type="none"/>
          </a:ln>
        </p:spPr>
      </p:cxnSp>
      <p:sp>
        <p:nvSpPr>
          <p:cNvPr id="1524" name="Google Shape;1524;p57"/>
          <p:cNvSpPr/>
          <p:nvPr/>
        </p:nvSpPr>
        <p:spPr>
          <a:xfrm>
            <a:off x="114300" y="4391025"/>
            <a:ext cx="1828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cache	</a:t>
            </a:r>
            <a:endParaRPr b="1" i="0" sz="1600" u="none" cap="none" strike="noStrike">
              <a:solidFill>
                <a:srgbClr val="000066"/>
              </a:solidFill>
              <a:latin typeface="Calibri"/>
              <a:ea typeface="Calibri"/>
              <a:cs typeface="Calibri"/>
              <a:sym typeface="Calibri"/>
            </a:endParaRPr>
          </a:p>
        </p:txBody>
      </p:sp>
      <p:sp>
        <p:nvSpPr>
          <p:cNvPr id="1525" name="Google Shape;1525;p57"/>
          <p:cNvSpPr/>
          <p:nvPr/>
        </p:nvSpPr>
        <p:spPr>
          <a:xfrm>
            <a:off x="1943100" y="4391025"/>
            <a:ext cx="19050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sectors</a:t>
            </a:r>
            <a:endParaRPr b="1" i="0" sz="1600" u="none" cap="none" strike="noStrike">
              <a:solidFill>
                <a:srgbClr val="000066"/>
              </a:solidFill>
              <a:latin typeface="Calibri"/>
              <a:ea typeface="Calibri"/>
              <a:cs typeface="Calibri"/>
              <a:sym typeface="Calibri"/>
            </a:endParaRPr>
          </a:p>
        </p:txBody>
      </p:sp>
      <p:sp>
        <p:nvSpPr>
          <p:cNvPr id="1526" name="Google Shape;1526;p57"/>
          <p:cNvSpPr/>
          <p:nvPr/>
        </p:nvSpPr>
        <p:spPr>
          <a:xfrm>
            <a:off x="3848100" y="4391025"/>
            <a:ext cx="20574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controller</a:t>
            </a:r>
            <a:endParaRPr b="1" i="0" sz="1600" u="none" cap="none" strike="noStrike">
              <a:solidFill>
                <a:srgbClr val="000066"/>
              </a:solidFill>
              <a:latin typeface="Calibri"/>
              <a:ea typeface="Calibri"/>
              <a:cs typeface="Calibri"/>
              <a:sym typeface="Calibri"/>
            </a:endParaRPr>
          </a:p>
        </p:txBody>
      </p:sp>
      <p:sp>
        <p:nvSpPr>
          <p:cNvPr id="1527" name="Google Shape;1527;p57"/>
          <p:cNvSpPr/>
          <p:nvPr/>
        </p:nvSpPr>
        <p:spPr>
          <a:xfrm>
            <a:off x="5905500" y="4391025"/>
            <a:ext cx="17526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r">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100,000</a:t>
            </a:r>
            <a:endParaRPr b="1" i="0" sz="1600" u="none" cap="none" strike="noStrike">
              <a:solidFill>
                <a:srgbClr val="000066"/>
              </a:solidFill>
              <a:latin typeface="Calibri"/>
              <a:ea typeface="Calibri"/>
              <a:cs typeface="Calibri"/>
              <a:sym typeface="Calibri"/>
            </a:endParaRPr>
          </a:p>
        </p:txBody>
      </p:sp>
      <p:sp>
        <p:nvSpPr>
          <p:cNvPr id="1528" name="Google Shape;1528;p57"/>
          <p:cNvSpPr/>
          <p:nvPr/>
        </p:nvSpPr>
        <p:spPr>
          <a:xfrm>
            <a:off x="7658100" y="4391025"/>
            <a:ext cx="1447800" cy="361950"/>
          </a:xfrm>
          <a:prstGeom prst="rect">
            <a:avLst/>
          </a:prstGeom>
          <a:noFill/>
          <a:ln cap="flat" cmpd="sng" w="9525">
            <a:solidFill>
              <a:srgbClr val="000066"/>
            </a:solidFill>
            <a:prstDash val="solid"/>
            <a:miter lim="800000"/>
            <a:headEnd len="sm" w="sm" type="none"/>
            <a:tailEnd len="sm" w="sm" type="none"/>
          </a:ln>
        </p:spPr>
        <p:txBody>
          <a:bodyPr anchorCtr="0" anchor="t" bIns="46800" lIns="90000" spcFirstLastPara="1" rIns="90000" wrap="square" tIns="46800">
            <a:noAutofit/>
          </a:bodyPr>
          <a:lstStyle/>
          <a:p>
            <a:pPr indent="0" lvl="0" marL="0" marR="0" rtl="0" algn="l">
              <a:lnSpc>
                <a:spcPct val="98000"/>
              </a:lnSpc>
              <a:spcBef>
                <a:spcPts val="0"/>
              </a:spcBef>
              <a:spcAft>
                <a:spcPts val="0"/>
              </a:spcAft>
              <a:buClr>
                <a:srgbClr val="000000"/>
              </a:buClr>
              <a:buSzPts val="1600"/>
              <a:buFont typeface="Arial"/>
              <a:buNone/>
            </a:pPr>
            <a:r>
              <a:rPr b="1" i="0" lang="en-US" sz="1600" u="none" cap="none" strike="noStrike">
                <a:solidFill>
                  <a:srgbClr val="000066"/>
                </a:solidFill>
                <a:latin typeface="Calibri"/>
                <a:ea typeface="Calibri"/>
                <a:cs typeface="Calibri"/>
                <a:sym typeface="Calibri"/>
              </a:rPr>
              <a:t>Disk firmware</a:t>
            </a:r>
            <a:endParaRPr b="1" i="0" sz="1600" u="none" cap="none" strike="noStrike">
              <a:solidFill>
                <a:srgbClr val="000066"/>
              </a:solidFill>
              <a:latin typeface="Calibri"/>
              <a:ea typeface="Calibri"/>
              <a:cs typeface="Calibri"/>
              <a:sym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2" name="Shape 1532"/>
        <p:cNvGrpSpPr/>
        <p:nvPr/>
      </p:nvGrpSpPr>
      <p:grpSpPr>
        <a:xfrm>
          <a:off x="0" y="0"/>
          <a:ext cx="0" cy="0"/>
          <a:chOff x="0" y="0"/>
          <a:chExt cx="0" cy="0"/>
        </a:xfrm>
      </p:grpSpPr>
      <p:sp>
        <p:nvSpPr>
          <p:cNvPr id="1533" name="Google Shape;1533;p5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Summary</a:t>
            </a:r>
            <a:endParaRPr/>
          </a:p>
        </p:txBody>
      </p:sp>
      <p:sp>
        <p:nvSpPr>
          <p:cNvPr id="1534" name="Google Shape;1534;p5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The speed gap between CPU, memory and mass storage continues to widen.</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Well-written programs exhibit a property called </a:t>
            </a:r>
            <a:r>
              <a:rPr i="1" lang="en-US"/>
              <a:t>locality</a:t>
            </a:r>
            <a:r>
              <a:rPr lang="en-US"/>
              <a:t>.</a:t>
            </a:r>
            <a:endParaRPr/>
          </a:p>
          <a:p>
            <a:pPr indent="-251459" lvl="0" marL="342900" rtl="0" algn="l">
              <a:lnSpc>
                <a:spcPct val="100000"/>
              </a:lnSpc>
              <a:spcBef>
                <a:spcPts val="480"/>
              </a:spcBef>
              <a:spcAft>
                <a:spcPts val="0"/>
              </a:spcAft>
              <a:buSzPts val="1440"/>
              <a:buNone/>
            </a:pPr>
            <a:r>
              <a:t/>
            </a:r>
            <a:endParaRPr/>
          </a:p>
          <a:p>
            <a:pPr indent="-342900" lvl="0" marL="342900" rtl="0" algn="l">
              <a:lnSpc>
                <a:spcPct val="100000"/>
              </a:lnSpc>
              <a:spcBef>
                <a:spcPts val="480"/>
              </a:spcBef>
              <a:spcAft>
                <a:spcPts val="0"/>
              </a:spcAft>
              <a:buSzPts val="1440"/>
              <a:buChar char="⬛"/>
            </a:pPr>
            <a:r>
              <a:rPr lang="en-US"/>
              <a:t>Memory hierarchies based on </a:t>
            </a:r>
            <a:r>
              <a:rPr i="1" lang="en-US"/>
              <a:t>caching</a:t>
            </a:r>
            <a:r>
              <a:rPr lang="en-US"/>
              <a:t> close the gap by exploiting locality.</a:t>
            </a:r>
            <a:endParaRPr/>
          </a:p>
          <a:p>
            <a:pPr indent="-251459" lvl="0" marL="342900" rtl="0" algn="l">
              <a:lnSpc>
                <a:spcPct val="100000"/>
              </a:lnSpc>
              <a:spcBef>
                <a:spcPts val="480"/>
              </a:spcBef>
              <a:spcAft>
                <a:spcPts val="0"/>
              </a:spcAft>
              <a:buSzPts val="1440"/>
              <a:buNone/>
            </a:pPr>
            <a:r>
              <a:t/>
            </a:r>
            <a:endParaRPr/>
          </a:p>
          <a:p>
            <a:pPr indent="-251459" lvl="0" marL="342900" rtl="0" algn="l">
              <a:lnSpc>
                <a:spcPct val="100000"/>
              </a:lnSpc>
              <a:spcBef>
                <a:spcPts val="480"/>
              </a:spcBef>
              <a:spcAft>
                <a:spcPts val="0"/>
              </a:spcAft>
              <a:buSzPts val="144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8" name="Shape 1538"/>
        <p:cNvGrpSpPr/>
        <p:nvPr/>
      </p:nvGrpSpPr>
      <p:grpSpPr>
        <a:xfrm>
          <a:off x="0" y="0"/>
          <a:ext cx="0" cy="0"/>
          <a:chOff x="0" y="0"/>
          <a:chExt cx="0" cy="0"/>
        </a:xfrm>
      </p:grpSpPr>
      <p:sp>
        <p:nvSpPr>
          <p:cNvPr id="1539" name="Google Shape;1539;p5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Supplemental slides</a:t>
            </a:r>
            <a:endParaRPr/>
          </a:p>
        </p:txBody>
      </p:sp>
      <p:sp>
        <p:nvSpPr>
          <p:cNvPr id="1540" name="Google Shape;1540;p5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251459" lvl="0" marL="342900" rtl="0" algn="l">
              <a:lnSpc>
                <a:spcPct val="100000"/>
              </a:lnSpc>
              <a:spcBef>
                <a:spcPts val="0"/>
              </a:spcBef>
              <a:spcAft>
                <a:spcPts val="0"/>
              </a:spcAft>
              <a:buSzPts val="144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title"/>
          </p:nvPr>
        </p:nvSpPr>
        <p:spPr>
          <a:xfrm>
            <a:off x="357018" y="435678"/>
            <a:ext cx="8786982" cy="762000"/>
          </a:xfrm>
          <a:prstGeom prst="rect">
            <a:avLst/>
          </a:prstGeom>
          <a:noFill/>
          <a:ln>
            <a:noFill/>
          </a:ln>
        </p:spPr>
        <p:txBody>
          <a:bodyPr anchorCtr="0" anchor="ctr" bIns="45700" lIns="91425" spcFirstLastPara="1" rIns="91425" wrap="square" tIns="45700">
            <a:normAutofit fontScale="90000"/>
          </a:bodyPr>
          <a:lstStyle/>
          <a:p>
            <a:pPr indent="-119063" lvl="0" marL="119063" rtl="0" algn="l">
              <a:lnSpc>
                <a:spcPct val="100000"/>
              </a:lnSpc>
              <a:spcBef>
                <a:spcPts val="0"/>
              </a:spcBef>
              <a:spcAft>
                <a:spcPts val="0"/>
              </a:spcAft>
              <a:buSzPct val="43209"/>
              <a:buNone/>
            </a:pPr>
            <a:r>
              <a:rPr lang="en-US"/>
              <a:t>Traditional Bus Structure Connecting </a:t>
            </a:r>
            <a:br>
              <a:rPr lang="en-US"/>
            </a:br>
            <a:r>
              <a:rPr lang="en-US"/>
              <a:t>CPU and Memory</a:t>
            </a:r>
            <a:endParaRPr/>
          </a:p>
        </p:txBody>
      </p:sp>
      <p:sp>
        <p:nvSpPr>
          <p:cNvPr id="108" name="Google Shape;108;p6"/>
          <p:cNvSpPr txBox="1"/>
          <p:nvPr>
            <p:ph idx="1" type="body"/>
          </p:nvPr>
        </p:nvSpPr>
        <p:spPr>
          <a:xfrm>
            <a:off x="396875" y="1504950"/>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A </a:t>
            </a:r>
            <a:r>
              <a:rPr lang="en-US">
                <a:solidFill>
                  <a:srgbClr val="FF0000"/>
                </a:solidFill>
              </a:rPr>
              <a:t>bus</a:t>
            </a:r>
            <a:r>
              <a:rPr lang="en-US"/>
              <a:t> is a collection of parallel wires that carry address, data, and control signals.</a:t>
            </a:r>
            <a:endParaRPr/>
          </a:p>
          <a:p>
            <a:pPr indent="-342900" lvl="0" marL="342900" rtl="0" algn="l">
              <a:lnSpc>
                <a:spcPct val="100000"/>
              </a:lnSpc>
              <a:spcBef>
                <a:spcPts val="480"/>
              </a:spcBef>
              <a:spcAft>
                <a:spcPts val="0"/>
              </a:spcAft>
              <a:buSzPts val="1440"/>
              <a:buChar char="⬛"/>
            </a:pPr>
            <a:r>
              <a:rPr lang="en-US"/>
              <a:t>Buses are typically shared by multiple devices.</a:t>
            </a:r>
            <a:endParaRPr/>
          </a:p>
        </p:txBody>
      </p:sp>
      <p:sp>
        <p:nvSpPr>
          <p:cNvPr id="109" name="Google Shape;109;p6"/>
          <p:cNvSpPr/>
          <p:nvPr/>
        </p:nvSpPr>
        <p:spPr>
          <a:xfrm>
            <a:off x="7637463" y="5337175"/>
            <a:ext cx="1049337" cy="10541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p:txBody>
      </p:sp>
      <p:sp>
        <p:nvSpPr>
          <p:cNvPr id="110" name="Google Shape;110;p6"/>
          <p:cNvSpPr/>
          <p:nvPr/>
        </p:nvSpPr>
        <p:spPr>
          <a:xfrm>
            <a:off x="5880100" y="5511800"/>
            <a:ext cx="1720850" cy="615950"/>
          </a:xfrm>
          <a:prstGeom prst="leftRightArrow">
            <a:avLst>
              <a:gd fmla="val 50000" name="adj1"/>
              <a:gd fmla="val 55876"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1" name="Google Shape;111;p6"/>
          <p:cNvSpPr/>
          <p:nvPr/>
        </p:nvSpPr>
        <p:spPr>
          <a:xfrm>
            <a:off x="4824413" y="5548313"/>
            <a:ext cx="1049337"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bridge</a:t>
            </a:r>
            <a:endParaRPr b="0" i="0" sz="1400" u="none" cap="none" strike="noStrike">
              <a:solidFill>
                <a:srgbClr val="000000"/>
              </a:solidFill>
              <a:latin typeface="Arial"/>
              <a:ea typeface="Arial"/>
              <a:cs typeface="Arial"/>
              <a:sym typeface="Arial"/>
            </a:endParaRPr>
          </a:p>
        </p:txBody>
      </p:sp>
      <p:sp>
        <p:nvSpPr>
          <p:cNvPr id="112" name="Google Shape;112;p6"/>
          <p:cNvSpPr/>
          <p:nvPr/>
        </p:nvSpPr>
        <p:spPr>
          <a:xfrm>
            <a:off x="3143250" y="5511800"/>
            <a:ext cx="1676400" cy="615950"/>
          </a:xfrm>
          <a:prstGeom prst="leftRightArrow">
            <a:avLst>
              <a:gd fmla="val 50000" name="adj1"/>
              <a:gd fmla="val 54433"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3" name="Google Shape;113;p6"/>
          <p:cNvSpPr/>
          <p:nvPr/>
        </p:nvSpPr>
        <p:spPr>
          <a:xfrm>
            <a:off x="950913" y="5548313"/>
            <a:ext cx="2162175" cy="6667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14" name="Google Shape;114;p6"/>
          <p:cNvSpPr/>
          <p:nvPr/>
        </p:nvSpPr>
        <p:spPr>
          <a:xfrm>
            <a:off x="2008188" y="401796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5" name="Google Shape;115;p6"/>
          <p:cNvSpPr/>
          <p:nvPr/>
        </p:nvSpPr>
        <p:spPr>
          <a:xfrm>
            <a:off x="2008188" y="419417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6" name="Google Shape;116;p6"/>
          <p:cNvSpPr/>
          <p:nvPr/>
        </p:nvSpPr>
        <p:spPr>
          <a:xfrm>
            <a:off x="2008188" y="4370388"/>
            <a:ext cx="788987" cy="174625"/>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7" name="Google Shape;117;p6"/>
          <p:cNvSpPr/>
          <p:nvPr/>
        </p:nvSpPr>
        <p:spPr>
          <a:xfrm>
            <a:off x="2008188" y="4545013"/>
            <a:ext cx="788987" cy="1762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8" name="Google Shape;118;p6"/>
          <p:cNvSpPr/>
          <p:nvPr/>
        </p:nvSpPr>
        <p:spPr>
          <a:xfrm>
            <a:off x="2008188" y="4721225"/>
            <a:ext cx="788987" cy="176213"/>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19" name="Google Shape;119;p6"/>
          <p:cNvSpPr/>
          <p:nvPr/>
        </p:nvSpPr>
        <p:spPr>
          <a:xfrm>
            <a:off x="2900363" y="4017963"/>
            <a:ext cx="512762" cy="439737"/>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0" name="Google Shape;120;p6"/>
          <p:cNvSpPr/>
          <p:nvPr/>
        </p:nvSpPr>
        <p:spPr>
          <a:xfrm flipH="1">
            <a:off x="2797175" y="4457700"/>
            <a:ext cx="512763" cy="439738"/>
          </a:xfrm>
          <a:prstGeom prst="rightArrow">
            <a:avLst>
              <a:gd fmla="val 50000" name="adj1"/>
              <a:gd fmla="val 29152"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1" name="Google Shape;121;p6"/>
          <p:cNvSpPr/>
          <p:nvPr/>
        </p:nvSpPr>
        <p:spPr>
          <a:xfrm>
            <a:off x="3413125" y="3843338"/>
            <a:ext cx="614363" cy="1230312"/>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22" name="Google Shape;122;p6"/>
          <p:cNvSpPr txBox="1"/>
          <p:nvPr/>
        </p:nvSpPr>
        <p:spPr>
          <a:xfrm>
            <a:off x="1841500" y="3671680"/>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23" name="Google Shape;123;p6"/>
          <p:cNvSpPr/>
          <p:nvPr/>
        </p:nvSpPr>
        <p:spPr>
          <a:xfrm>
            <a:off x="2093913" y="4984750"/>
            <a:ext cx="703262" cy="52705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4" name="Google Shape;124;p6"/>
          <p:cNvSpPr/>
          <p:nvPr/>
        </p:nvSpPr>
        <p:spPr>
          <a:xfrm>
            <a:off x="776288" y="3578225"/>
            <a:ext cx="3427412" cy="2813050"/>
          </a:xfrm>
          <a:prstGeom prst="rect">
            <a:avLst/>
          </a:prstGeom>
          <a:noFill/>
          <a:ln cap="rnd" cmpd="sng" w="12700">
            <a:solidFill>
              <a:schemeClr val="dk1"/>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25" name="Google Shape;125;p6"/>
          <p:cNvSpPr txBox="1"/>
          <p:nvPr/>
        </p:nvSpPr>
        <p:spPr>
          <a:xfrm>
            <a:off x="744538" y="3251200"/>
            <a:ext cx="10858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CPU chip</a:t>
            </a:r>
            <a:endParaRPr b="0" i="0" sz="1400" u="none" cap="none" strike="noStrike">
              <a:solidFill>
                <a:srgbClr val="000000"/>
              </a:solidFill>
              <a:latin typeface="Arial"/>
              <a:ea typeface="Arial"/>
              <a:cs typeface="Arial"/>
              <a:sym typeface="Arial"/>
            </a:endParaRPr>
          </a:p>
        </p:txBody>
      </p:sp>
      <p:sp>
        <p:nvSpPr>
          <p:cNvPr id="126" name="Google Shape;126;p6"/>
          <p:cNvSpPr txBox="1"/>
          <p:nvPr/>
        </p:nvSpPr>
        <p:spPr>
          <a:xfrm>
            <a:off x="4348163" y="4746417"/>
            <a:ext cx="1129135"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System bus</a:t>
            </a:r>
            <a:endParaRPr b="0" i="0" sz="1400" u="none" cap="none" strike="noStrike">
              <a:solidFill>
                <a:srgbClr val="000000"/>
              </a:solidFill>
              <a:latin typeface="Arial"/>
              <a:ea typeface="Arial"/>
              <a:cs typeface="Arial"/>
              <a:sym typeface="Arial"/>
            </a:endParaRPr>
          </a:p>
        </p:txBody>
      </p:sp>
      <p:cxnSp>
        <p:nvCxnSpPr>
          <p:cNvPr id="127" name="Google Shape;127;p6"/>
          <p:cNvCxnSpPr/>
          <p:nvPr/>
        </p:nvCxnSpPr>
        <p:spPr>
          <a:xfrm flipH="1">
            <a:off x="4027488" y="5073650"/>
            <a:ext cx="792162" cy="527050"/>
          </a:xfrm>
          <a:prstGeom prst="straightConnector1">
            <a:avLst/>
          </a:prstGeom>
          <a:noFill/>
          <a:ln cap="flat" cmpd="sng" w="12700">
            <a:solidFill>
              <a:schemeClr val="dk1"/>
            </a:solidFill>
            <a:prstDash val="solid"/>
            <a:round/>
            <a:headEnd len="sm" w="sm" type="none"/>
            <a:tailEnd len="med" w="med" type="triangle"/>
          </a:ln>
        </p:spPr>
      </p:cxnSp>
      <p:sp>
        <p:nvSpPr>
          <p:cNvPr id="128" name="Google Shape;128;p6"/>
          <p:cNvSpPr txBox="1"/>
          <p:nvPr/>
        </p:nvSpPr>
        <p:spPr>
          <a:xfrm>
            <a:off x="6019800" y="4746417"/>
            <a:ext cx="1175722"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bus</a:t>
            </a:r>
            <a:endParaRPr b="0" i="0" sz="1400" u="none" cap="none" strike="noStrike">
              <a:solidFill>
                <a:srgbClr val="000000"/>
              </a:solidFill>
              <a:latin typeface="Arial"/>
              <a:ea typeface="Arial"/>
              <a:cs typeface="Arial"/>
              <a:sym typeface="Arial"/>
            </a:endParaRPr>
          </a:p>
        </p:txBody>
      </p:sp>
      <p:cxnSp>
        <p:nvCxnSpPr>
          <p:cNvPr id="129" name="Google Shape;129;p6"/>
          <p:cNvCxnSpPr/>
          <p:nvPr/>
        </p:nvCxnSpPr>
        <p:spPr>
          <a:xfrm>
            <a:off x="6664325" y="5073650"/>
            <a:ext cx="0" cy="527050"/>
          </a:xfrm>
          <a:prstGeom prst="straightConnector1">
            <a:avLst/>
          </a:prstGeom>
          <a:noFill/>
          <a:ln cap="flat" cmpd="sng" w="12700">
            <a:solidFill>
              <a:schemeClr val="dk1"/>
            </a:solidFill>
            <a:prstDash val="solid"/>
            <a:round/>
            <a:headEnd len="sm" w="sm" type="none"/>
            <a:tailEnd len="med" w="med" type="triangle"/>
          </a:ln>
        </p:spPr>
      </p:cxn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4" name="Shape 1544"/>
        <p:cNvGrpSpPr/>
        <p:nvPr/>
      </p:nvGrpSpPr>
      <p:grpSpPr>
        <a:xfrm>
          <a:off x="0" y="0"/>
          <a:ext cx="0" cy="0"/>
          <a:chOff x="0" y="0"/>
          <a:chExt cx="0" cy="0"/>
        </a:xfrm>
      </p:grpSpPr>
      <p:sp>
        <p:nvSpPr>
          <p:cNvPr id="1545" name="Google Shape;1545;p60"/>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Conventional DRAM Organization</a:t>
            </a:r>
            <a:endParaRPr/>
          </a:p>
        </p:txBody>
      </p:sp>
      <p:sp>
        <p:nvSpPr>
          <p:cNvPr id="1546" name="Google Shape;1546;p60"/>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d x w DRAM:</a:t>
            </a:r>
            <a:endParaRPr/>
          </a:p>
          <a:p>
            <a:pPr indent="-285750" lvl="1" marL="742950" rtl="0" algn="l">
              <a:lnSpc>
                <a:spcPct val="100000"/>
              </a:lnSpc>
              <a:spcBef>
                <a:spcPts val="400"/>
              </a:spcBef>
              <a:spcAft>
                <a:spcPts val="0"/>
              </a:spcAft>
              <a:buSzPts val="2200"/>
              <a:buChar char="▪"/>
            </a:pPr>
            <a:r>
              <a:rPr lang="en-US"/>
              <a:t>dw total bits organized as d </a:t>
            </a:r>
            <a:r>
              <a:rPr lang="en-US">
                <a:solidFill>
                  <a:srgbClr val="FF0000"/>
                </a:solidFill>
              </a:rPr>
              <a:t>supercells</a:t>
            </a:r>
            <a:r>
              <a:rPr lang="en-US"/>
              <a:t> of size w bits</a:t>
            </a:r>
            <a:endParaRPr/>
          </a:p>
        </p:txBody>
      </p:sp>
      <p:sp>
        <p:nvSpPr>
          <p:cNvPr id="1547" name="Google Shape;1547;p60"/>
          <p:cNvSpPr txBox="1"/>
          <p:nvPr/>
        </p:nvSpPr>
        <p:spPr>
          <a:xfrm>
            <a:off x="5805488" y="2740025"/>
            <a:ext cx="59055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0" i="0" sz="1400" u="none" cap="none" strike="noStrike">
              <a:solidFill>
                <a:srgbClr val="000000"/>
              </a:solidFill>
              <a:latin typeface="Arial"/>
              <a:ea typeface="Arial"/>
              <a:cs typeface="Arial"/>
              <a:sym typeface="Arial"/>
            </a:endParaRPr>
          </a:p>
        </p:txBody>
      </p:sp>
      <p:sp>
        <p:nvSpPr>
          <p:cNvPr id="1548" name="Google Shape;1548;p60"/>
          <p:cNvSpPr txBox="1"/>
          <p:nvPr/>
        </p:nvSpPr>
        <p:spPr>
          <a:xfrm>
            <a:off x="4000500" y="4143375"/>
            <a:ext cx="6651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0" i="0" sz="1400" u="none" cap="none" strike="noStrike">
              <a:solidFill>
                <a:srgbClr val="000000"/>
              </a:solidFill>
              <a:latin typeface="Arial"/>
              <a:ea typeface="Arial"/>
              <a:cs typeface="Arial"/>
              <a:sym typeface="Arial"/>
            </a:endParaRPr>
          </a:p>
        </p:txBody>
      </p:sp>
      <p:sp>
        <p:nvSpPr>
          <p:cNvPr id="1549" name="Google Shape;1549;p60"/>
          <p:cNvSpPr/>
          <p:nvPr/>
        </p:nvSpPr>
        <p:spPr>
          <a:xfrm>
            <a:off x="48672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0" name="Google Shape;1550;p60"/>
          <p:cNvSpPr/>
          <p:nvPr/>
        </p:nvSpPr>
        <p:spPr>
          <a:xfrm>
            <a:off x="54768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1" name="Google Shape;1551;p60"/>
          <p:cNvSpPr/>
          <p:nvPr/>
        </p:nvSpPr>
        <p:spPr>
          <a:xfrm>
            <a:off x="60864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2" name="Google Shape;1552;p60"/>
          <p:cNvSpPr/>
          <p:nvPr/>
        </p:nvSpPr>
        <p:spPr>
          <a:xfrm>
            <a:off x="6696075"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3" name="Google Shape;1553;p60"/>
          <p:cNvSpPr/>
          <p:nvPr/>
        </p:nvSpPr>
        <p:spPr>
          <a:xfrm>
            <a:off x="48672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4" name="Google Shape;1554;p60"/>
          <p:cNvSpPr/>
          <p:nvPr/>
        </p:nvSpPr>
        <p:spPr>
          <a:xfrm>
            <a:off x="54768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5" name="Google Shape;1555;p60"/>
          <p:cNvSpPr/>
          <p:nvPr/>
        </p:nvSpPr>
        <p:spPr>
          <a:xfrm>
            <a:off x="60864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6" name="Google Shape;1556;p60"/>
          <p:cNvSpPr/>
          <p:nvPr/>
        </p:nvSpPr>
        <p:spPr>
          <a:xfrm>
            <a:off x="6696075"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57" name="Google Shape;1557;p60"/>
          <p:cNvSpPr/>
          <p:nvPr/>
        </p:nvSpPr>
        <p:spPr>
          <a:xfrm>
            <a:off x="48672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8" name="Google Shape;1558;p60"/>
          <p:cNvSpPr/>
          <p:nvPr/>
        </p:nvSpPr>
        <p:spPr>
          <a:xfrm>
            <a:off x="5476875" y="4327525"/>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59" name="Google Shape;1559;p60"/>
          <p:cNvSpPr/>
          <p:nvPr/>
        </p:nvSpPr>
        <p:spPr>
          <a:xfrm>
            <a:off x="60864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0" name="Google Shape;1560;p60"/>
          <p:cNvSpPr/>
          <p:nvPr/>
        </p:nvSpPr>
        <p:spPr>
          <a:xfrm>
            <a:off x="6696075" y="43275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1" name="Google Shape;1561;p60"/>
          <p:cNvSpPr/>
          <p:nvPr/>
        </p:nvSpPr>
        <p:spPr>
          <a:xfrm>
            <a:off x="48672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62" name="Google Shape;1562;p60"/>
          <p:cNvSpPr/>
          <p:nvPr/>
        </p:nvSpPr>
        <p:spPr>
          <a:xfrm>
            <a:off x="54768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3" name="Google Shape;1563;p60"/>
          <p:cNvSpPr/>
          <p:nvPr/>
        </p:nvSpPr>
        <p:spPr>
          <a:xfrm>
            <a:off x="60864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4" name="Google Shape;1564;p60"/>
          <p:cNvSpPr/>
          <p:nvPr/>
        </p:nvSpPr>
        <p:spPr>
          <a:xfrm>
            <a:off x="6696075"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65" name="Google Shape;1565;p60"/>
          <p:cNvSpPr txBox="1"/>
          <p:nvPr/>
        </p:nvSpPr>
        <p:spPr>
          <a:xfrm>
            <a:off x="5019675"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66" name="Google Shape;1566;p60"/>
          <p:cNvSpPr txBox="1"/>
          <p:nvPr/>
        </p:nvSpPr>
        <p:spPr>
          <a:xfrm>
            <a:off x="5629275"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67" name="Google Shape;1567;p60"/>
          <p:cNvSpPr txBox="1"/>
          <p:nvPr/>
        </p:nvSpPr>
        <p:spPr>
          <a:xfrm>
            <a:off x="62468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68" name="Google Shape;1568;p60"/>
          <p:cNvSpPr txBox="1"/>
          <p:nvPr/>
        </p:nvSpPr>
        <p:spPr>
          <a:xfrm>
            <a:off x="6856413"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69" name="Google Shape;1569;p60"/>
          <p:cNvSpPr txBox="1"/>
          <p:nvPr/>
        </p:nvSpPr>
        <p:spPr>
          <a:xfrm>
            <a:off x="4562475"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70" name="Google Shape;1570;p60"/>
          <p:cNvSpPr txBox="1"/>
          <p:nvPr/>
        </p:nvSpPr>
        <p:spPr>
          <a:xfrm>
            <a:off x="4562475"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571" name="Google Shape;1571;p60"/>
          <p:cNvSpPr txBox="1"/>
          <p:nvPr/>
        </p:nvSpPr>
        <p:spPr>
          <a:xfrm>
            <a:off x="4562475"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572" name="Google Shape;1572;p60"/>
          <p:cNvSpPr txBox="1"/>
          <p:nvPr/>
        </p:nvSpPr>
        <p:spPr>
          <a:xfrm>
            <a:off x="4562475"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573" name="Google Shape;1573;p60"/>
          <p:cNvSpPr/>
          <p:nvPr/>
        </p:nvSpPr>
        <p:spPr>
          <a:xfrm>
            <a:off x="4864100"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4" name="Google Shape;1574;p60"/>
          <p:cNvSpPr/>
          <p:nvPr/>
        </p:nvSpPr>
        <p:spPr>
          <a:xfrm>
            <a:off x="48641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5" name="Google Shape;1575;p60"/>
          <p:cNvSpPr/>
          <p:nvPr/>
        </p:nvSpPr>
        <p:spPr>
          <a:xfrm>
            <a:off x="54737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76" name="Google Shape;1576;p60"/>
          <p:cNvSpPr/>
          <p:nvPr/>
        </p:nvSpPr>
        <p:spPr>
          <a:xfrm>
            <a:off x="60833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7" name="Google Shape;1577;p60"/>
          <p:cNvSpPr/>
          <p:nvPr/>
        </p:nvSpPr>
        <p:spPr>
          <a:xfrm>
            <a:off x="6692900" y="5699125"/>
            <a:ext cx="609600" cy="53340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8" name="Google Shape;1578;p60"/>
          <p:cNvSpPr/>
          <p:nvPr/>
        </p:nvSpPr>
        <p:spPr>
          <a:xfrm>
            <a:off x="4864100" y="5699125"/>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79" name="Google Shape;1579;p60"/>
          <p:cNvSpPr txBox="1"/>
          <p:nvPr/>
        </p:nvSpPr>
        <p:spPr>
          <a:xfrm>
            <a:off x="5303234"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580" name="Google Shape;1580;p60"/>
          <p:cNvSpPr/>
          <p:nvPr/>
        </p:nvSpPr>
        <p:spPr>
          <a:xfrm>
            <a:off x="4029075" y="2667000"/>
            <a:ext cx="35052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81" name="Google Shape;1581;p60"/>
          <p:cNvSpPr txBox="1"/>
          <p:nvPr/>
        </p:nvSpPr>
        <p:spPr>
          <a:xfrm>
            <a:off x="38925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cxnSp>
        <p:nvCxnSpPr>
          <p:cNvPr id="1582" name="Google Shape;1582;p60"/>
          <p:cNvCxnSpPr/>
          <p:nvPr/>
        </p:nvCxnSpPr>
        <p:spPr>
          <a:xfrm flipH="1" rot="10800000">
            <a:off x="2886075" y="37020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583" name="Google Shape;1583;p60"/>
          <p:cNvSpPr txBox="1"/>
          <p:nvPr/>
        </p:nvSpPr>
        <p:spPr>
          <a:xfrm>
            <a:off x="3160713" y="37623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584" name="Google Shape;1584;p60"/>
          <p:cNvCxnSpPr/>
          <p:nvPr/>
        </p:nvCxnSpPr>
        <p:spPr>
          <a:xfrm>
            <a:off x="2886075" y="54705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585" name="Google Shape;1585;p60"/>
          <p:cNvSpPr txBox="1"/>
          <p:nvPr/>
        </p:nvSpPr>
        <p:spPr>
          <a:xfrm>
            <a:off x="3128963" y="55149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586" name="Google Shape;1586;p60"/>
          <p:cNvSpPr txBox="1"/>
          <p:nvPr/>
        </p:nvSpPr>
        <p:spPr>
          <a:xfrm>
            <a:off x="7832912" y="4439950"/>
            <a:ext cx="923550" cy="584776"/>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supercell</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cxnSp>
        <p:nvCxnSpPr>
          <p:cNvPr id="1587" name="Google Shape;1587;p60"/>
          <p:cNvCxnSpPr/>
          <p:nvPr/>
        </p:nvCxnSpPr>
        <p:spPr>
          <a:xfrm rot="10800000">
            <a:off x="5857875" y="4632325"/>
            <a:ext cx="1981200" cy="152400"/>
          </a:xfrm>
          <a:prstGeom prst="straightConnector1">
            <a:avLst/>
          </a:prstGeom>
          <a:noFill/>
          <a:ln cap="flat" cmpd="sng" w="28575">
            <a:solidFill>
              <a:schemeClr val="dk1"/>
            </a:solidFill>
            <a:prstDash val="solid"/>
            <a:round/>
            <a:headEnd len="sm" w="sm" type="none"/>
            <a:tailEnd len="med" w="med" type="triangle"/>
          </a:ln>
        </p:spPr>
      </p:cxnSp>
      <p:sp>
        <p:nvSpPr>
          <p:cNvPr id="1588" name="Google Shape;1588;p60"/>
          <p:cNvSpPr txBox="1"/>
          <p:nvPr/>
        </p:nvSpPr>
        <p:spPr>
          <a:xfrm>
            <a:off x="3182938" y="3382963"/>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89" name="Google Shape;1589;p60"/>
          <p:cNvSpPr txBox="1"/>
          <p:nvPr/>
        </p:nvSpPr>
        <p:spPr>
          <a:xfrm>
            <a:off x="3189288" y="5165725"/>
            <a:ext cx="582612"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 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590" name="Google Shape;1590;p60"/>
          <p:cNvSpPr/>
          <p:nvPr/>
        </p:nvSpPr>
        <p:spPr>
          <a:xfrm>
            <a:off x="1743075" y="30321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591" name="Google Shape;1591;p60"/>
          <p:cNvSpPr/>
          <p:nvPr/>
        </p:nvSpPr>
        <p:spPr>
          <a:xfrm>
            <a:off x="447675" y="4251325"/>
            <a:ext cx="1295400" cy="457200"/>
          </a:xfrm>
          <a:prstGeom prst="leftRightArrow">
            <a:avLst>
              <a:gd fmla="val 50000" name="adj1"/>
              <a:gd fmla="val 5666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592" name="Google Shape;1592;p60"/>
          <p:cNvSpPr txBox="1"/>
          <p:nvPr/>
        </p:nvSpPr>
        <p:spPr>
          <a:xfrm>
            <a:off x="457200" y="4783723"/>
            <a:ext cx="1277914"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(to/from CPU)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6" name="Shape 1596"/>
        <p:cNvGrpSpPr/>
        <p:nvPr/>
      </p:nvGrpSpPr>
      <p:grpSpPr>
        <a:xfrm>
          <a:off x="0" y="0"/>
          <a:ext cx="0" cy="0"/>
          <a:chOff x="0" y="0"/>
          <a:chExt cx="0" cy="0"/>
        </a:xfrm>
      </p:grpSpPr>
      <p:sp>
        <p:nvSpPr>
          <p:cNvPr id="1597" name="Google Shape;1597;p61"/>
          <p:cNvSpPr/>
          <p:nvPr/>
        </p:nvSpPr>
        <p:spPr>
          <a:xfrm>
            <a:off x="4714875" y="5715000"/>
            <a:ext cx="2438400" cy="533400"/>
          </a:xfrm>
          <a:prstGeom prst="rect">
            <a:avLst/>
          </a:prstGeom>
          <a:solidFill>
            <a:srgbClr val="FF99CC"/>
          </a:solid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598" name="Google Shape;1598;p61"/>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599" name="Google Shape;1599;p61"/>
          <p:cNvSpPr txBox="1"/>
          <p:nvPr>
            <p:ph idx="1" type="body"/>
          </p:nvPr>
        </p:nvSpPr>
        <p:spPr>
          <a:xfrm>
            <a:off x="519112" y="1219200"/>
            <a:ext cx="8167688" cy="990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1(a): Row access strobe (</a:t>
            </a:r>
            <a:r>
              <a:rPr lang="en-US" sz="2000">
                <a:solidFill>
                  <a:srgbClr val="FF0000"/>
                </a:solidFill>
              </a:rPr>
              <a:t>RAS</a:t>
            </a:r>
            <a:r>
              <a:rPr lang="en-US" sz="2000"/>
              <a:t>) selects row 2.</a:t>
            </a:r>
            <a:endParaRPr/>
          </a:p>
          <a:p>
            <a:pPr indent="-342900" lvl="0" marL="342900" rtl="0" algn="l">
              <a:lnSpc>
                <a:spcPct val="100000"/>
              </a:lnSpc>
              <a:spcBef>
                <a:spcPts val="400"/>
              </a:spcBef>
              <a:spcAft>
                <a:spcPts val="0"/>
              </a:spcAft>
              <a:buSzPts val="1200"/>
              <a:buNone/>
            </a:pPr>
            <a:r>
              <a:rPr lang="en-US" sz="2000">
                <a:solidFill>
                  <a:schemeClr val="dk2"/>
                </a:solidFill>
              </a:rPr>
              <a:t>Step 1(b): Row 2 copied from DRAM array to row buffer.</a:t>
            </a:r>
            <a:endParaRPr/>
          </a:p>
          <a:p>
            <a:pPr indent="-342900" lvl="0" marL="342900" rtl="0" algn="l">
              <a:lnSpc>
                <a:spcPct val="100000"/>
              </a:lnSpc>
              <a:spcBef>
                <a:spcPts val="400"/>
              </a:spcBef>
              <a:spcAft>
                <a:spcPts val="0"/>
              </a:spcAft>
              <a:buSzPts val="1200"/>
              <a:buNone/>
            </a:pPr>
            <a:r>
              <a:t/>
            </a:r>
            <a:endParaRPr sz="2000"/>
          </a:p>
        </p:txBody>
      </p:sp>
      <p:sp>
        <p:nvSpPr>
          <p:cNvPr id="1600" name="Google Shape;1600;p61"/>
          <p:cNvSpPr txBox="1"/>
          <p:nvPr/>
        </p:nvSpPr>
        <p:spPr>
          <a:xfrm>
            <a:off x="5643563" y="2739023"/>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01" name="Google Shape;1601;p61"/>
          <p:cNvSpPr txBox="1"/>
          <p:nvPr/>
        </p:nvSpPr>
        <p:spPr>
          <a:xfrm>
            <a:off x="3838575" y="4142373"/>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02" name="Google Shape;1602;p61"/>
          <p:cNvSpPr/>
          <p:nvPr/>
        </p:nvSpPr>
        <p:spPr>
          <a:xfrm>
            <a:off x="47053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3" name="Google Shape;1603;p61"/>
          <p:cNvSpPr/>
          <p:nvPr/>
        </p:nvSpPr>
        <p:spPr>
          <a:xfrm>
            <a:off x="53149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4" name="Google Shape;1604;p61"/>
          <p:cNvSpPr/>
          <p:nvPr/>
        </p:nvSpPr>
        <p:spPr>
          <a:xfrm>
            <a:off x="59245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5" name="Google Shape;1605;p61"/>
          <p:cNvSpPr/>
          <p:nvPr/>
        </p:nvSpPr>
        <p:spPr>
          <a:xfrm>
            <a:off x="6534150" y="32607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6" name="Google Shape;1606;p61"/>
          <p:cNvSpPr/>
          <p:nvPr/>
        </p:nvSpPr>
        <p:spPr>
          <a:xfrm>
            <a:off x="47053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07" name="Google Shape;1607;p61"/>
          <p:cNvSpPr/>
          <p:nvPr/>
        </p:nvSpPr>
        <p:spPr>
          <a:xfrm>
            <a:off x="53149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8" name="Google Shape;1608;p61"/>
          <p:cNvSpPr/>
          <p:nvPr/>
        </p:nvSpPr>
        <p:spPr>
          <a:xfrm>
            <a:off x="59245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09" name="Google Shape;1609;p61"/>
          <p:cNvSpPr/>
          <p:nvPr/>
        </p:nvSpPr>
        <p:spPr>
          <a:xfrm>
            <a:off x="6534150" y="37941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0" name="Google Shape;1610;p61"/>
          <p:cNvSpPr txBox="1"/>
          <p:nvPr/>
        </p:nvSpPr>
        <p:spPr>
          <a:xfrm>
            <a:off x="2760663" y="3076575"/>
            <a:ext cx="103981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RAS = 2</a:t>
            </a:r>
            <a:endParaRPr b="0" i="0" sz="1400" u="none" cap="none" strike="noStrike">
              <a:solidFill>
                <a:srgbClr val="000000"/>
              </a:solidFill>
              <a:latin typeface="Arial"/>
              <a:ea typeface="Arial"/>
              <a:cs typeface="Arial"/>
              <a:sym typeface="Arial"/>
            </a:endParaRPr>
          </a:p>
        </p:txBody>
      </p:sp>
      <p:sp>
        <p:nvSpPr>
          <p:cNvPr id="1611" name="Google Shape;1611;p61"/>
          <p:cNvSpPr/>
          <p:nvPr/>
        </p:nvSpPr>
        <p:spPr>
          <a:xfrm>
            <a:off x="47053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2" name="Google Shape;1612;p61"/>
          <p:cNvSpPr/>
          <p:nvPr/>
        </p:nvSpPr>
        <p:spPr>
          <a:xfrm>
            <a:off x="53149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13" name="Google Shape;1613;p61"/>
          <p:cNvSpPr/>
          <p:nvPr/>
        </p:nvSpPr>
        <p:spPr>
          <a:xfrm>
            <a:off x="59245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4" name="Google Shape;1614;p61"/>
          <p:cNvSpPr/>
          <p:nvPr/>
        </p:nvSpPr>
        <p:spPr>
          <a:xfrm>
            <a:off x="6534150" y="43275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15" name="Google Shape;1615;p61"/>
          <p:cNvSpPr txBox="1"/>
          <p:nvPr/>
        </p:nvSpPr>
        <p:spPr>
          <a:xfrm>
            <a:off x="4857750" y="29400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16" name="Google Shape;1616;p61"/>
          <p:cNvSpPr txBox="1"/>
          <p:nvPr/>
        </p:nvSpPr>
        <p:spPr>
          <a:xfrm>
            <a:off x="5467350" y="295592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17" name="Google Shape;1617;p61"/>
          <p:cNvSpPr txBox="1"/>
          <p:nvPr/>
        </p:nvSpPr>
        <p:spPr>
          <a:xfrm>
            <a:off x="60848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18" name="Google Shape;1618;p61"/>
          <p:cNvSpPr txBox="1"/>
          <p:nvPr/>
        </p:nvSpPr>
        <p:spPr>
          <a:xfrm>
            <a:off x="6694488" y="295592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19" name="Google Shape;1619;p61"/>
          <p:cNvSpPr txBox="1"/>
          <p:nvPr/>
        </p:nvSpPr>
        <p:spPr>
          <a:xfrm>
            <a:off x="4400550" y="33813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20" name="Google Shape;1620;p61"/>
          <p:cNvSpPr txBox="1"/>
          <p:nvPr/>
        </p:nvSpPr>
        <p:spPr>
          <a:xfrm>
            <a:off x="4400550" y="39147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21" name="Google Shape;1621;p61"/>
          <p:cNvSpPr txBox="1"/>
          <p:nvPr/>
        </p:nvSpPr>
        <p:spPr>
          <a:xfrm>
            <a:off x="4400550" y="44481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22" name="Google Shape;1622;p61"/>
          <p:cNvSpPr txBox="1"/>
          <p:nvPr/>
        </p:nvSpPr>
        <p:spPr>
          <a:xfrm>
            <a:off x="5141309" y="6291848"/>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23" name="Google Shape;1623;p61"/>
          <p:cNvSpPr/>
          <p:nvPr/>
        </p:nvSpPr>
        <p:spPr>
          <a:xfrm>
            <a:off x="3867150" y="2667000"/>
            <a:ext cx="3667125"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4" name="Google Shape;1624;p61"/>
          <p:cNvSpPr txBox="1"/>
          <p:nvPr/>
        </p:nvSpPr>
        <p:spPr>
          <a:xfrm>
            <a:off x="3740150" y="2346325"/>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25" name="Google Shape;1625;p61"/>
          <p:cNvSpPr/>
          <p:nvPr/>
        </p:nvSpPr>
        <p:spPr>
          <a:xfrm>
            <a:off x="47053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26" name="Google Shape;1626;p61"/>
          <p:cNvSpPr/>
          <p:nvPr/>
        </p:nvSpPr>
        <p:spPr>
          <a:xfrm>
            <a:off x="53149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7" name="Google Shape;1627;p61"/>
          <p:cNvSpPr/>
          <p:nvPr/>
        </p:nvSpPr>
        <p:spPr>
          <a:xfrm>
            <a:off x="59245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8" name="Google Shape;1628;p61"/>
          <p:cNvSpPr/>
          <p:nvPr/>
        </p:nvSpPr>
        <p:spPr>
          <a:xfrm>
            <a:off x="6534150" y="4860925"/>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29" name="Google Shape;1629;p61"/>
          <p:cNvSpPr txBox="1"/>
          <p:nvPr/>
        </p:nvSpPr>
        <p:spPr>
          <a:xfrm>
            <a:off x="4400550" y="4981575"/>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30" name="Google Shape;1630;p61"/>
          <p:cNvSpPr/>
          <p:nvPr/>
        </p:nvSpPr>
        <p:spPr>
          <a:xfrm>
            <a:off x="47021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1" name="Google Shape;1631;p61"/>
          <p:cNvSpPr/>
          <p:nvPr/>
        </p:nvSpPr>
        <p:spPr>
          <a:xfrm>
            <a:off x="53117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32" name="Google Shape;1632;p61"/>
          <p:cNvSpPr/>
          <p:nvPr/>
        </p:nvSpPr>
        <p:spPr>
          <a:xfrm>
            <a:off x="59213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33" name="Google Shape;1633;p61"/>
          <p:cNvSpPr/>
          <p:nvPr/>
        </p:nvSpPr>
        <p:spPr>
          <a:xfrm>
            <a:off x="6530975" y="5699125"/>
            <a:ext cx="609600" cy="533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634" name="Google Shape;1634;p61"/>
          <p:cNvCxnSpPr/>
          <p:nvPr/>
        </p:nvCxnSpPr>
        <p:spPr>
          <a:xfrm flipH="1" rot="10800000">
            <a:off x="2733675" y="3625850"/>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35" name="Google Shape;1635;p61"/>
          <p:cNvSpPr txBox="1"/>
          <p:nvPr/>
        </p:nvSpPr>
        <p:spPr>
          <a:xfrm>
            <a:off x="3008313" y="36861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36" name="Google Shape;1636;p61"/>
          <p:cNvCxnSpPr/>
          <p:nvPr/>
        </p:nvCxnSpPr>
        <p:spPr>
          <a:xfrm>
            <a:off x="2733675" y="5394325"/>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37" name="Google Shape;1637;p61"/>
          <p:cNvSpPr txBox="1"/>
          <p:nvPr/>
        </p:nvSpPr>
        <p:spPr>
          <a:xfrm>
            <a:off x="2976563" y="5438775"/>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38" name="Google Shape;1638;p61"/>
          <p:cNvSpPr txBox="1"/>
          <p:nvPr/>
        </p:nvSpPr>
        <p:spPr>
          <a:xfrm>
            <a:off x="3184525" y="3306763"/>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39" name="Google Shape;1639;p61"/>
          <p:cNvSpPr txBox="1"/>
          <p:nvPr/>
        </p:nvSpPr>
        <p:spPr>
          <a:xfrm>
            <a:off x="3190875" y="5089525"/>
            <a:ext cx="268288"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40" name="Google Shape;1640;p61"/>
          <p:cNvSpPr/>
          <p:nvPr/>
        </p:nvSpPr>
        <p:spPr>
          <a:xfrm>
            <a:off x="1590675" y="2955925"/>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grpSp>
        <p:nvGrpSpPr>
          <p:cNvPr id="1641" name="Google Shape;1641;p61"/>
          <p:cNvGrpSpPr/>
          <p:nvPr/>
        </p:nvGrpSpPr>
        <p:grpSpPr>
          <a:xfrm>
            <a:off x="4705350" y="4324350"/>
            <a:ext cx="2438400" cy="533400"/>
            <a:chOff x="3018" y="2582"/>
            <a:chExt cx="1536" cy="336"/>
          </a:xfrm>
        </p:grpSpPr>
        <p:sp>
          <p:nvSpPr>
            <p:cNvPr id="1642" name="Google Shape;1642;p61"/>
            <p:cNvSpPr/>
            <p:nvPr/>
          </p:nvSpPr>
          <p:spPr>
            <a:xfrm>
              <a:off x="3018"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3" name="Google Shape;1643;p61"/>
            <p:cNvSpPr/>
            <p:nvPr/>
          </p:nvSpPr>
          <p:spPr>
            <a:xfrm>
              <a:off x="3402"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44" name="Google Shape;1644;p61"/>
            <p:cNvSpPr/>
            <p:nvPr/>
          </p:nvSpPr>
          <p:spPr>
            <a:xfrm>
              <a:off x="3786"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5" name="Google Shape;1645;p61"/>
            <p:cNvSpPr/>
            <p:nvPr/>
          </p:nvSpPr>
          <p:spPr>
            <a:xfrm>
              <a:off x="4170" y="2582"/>
              <a:ext cx="384" cy="336"/>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646" name="Google Shape;1646;p61"/>
          <p:cNvSpPr/>
          <p:nvPr/>
        </p:nvSpPr>
        <p:spPr>
          <a:xfrm>
            <a:off x="4702175" y="3260725"/>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647" name="Google Shape;1647;p61"/>
          <p:cNvGrpSpPr/>
          <p:nvPr/>
        </p:nvGrpSpPr>
        <p:grpSpPr>
          <a:xfrm>
            <a:off x="4857750" y="4708525"/>
            <a:ext cx="2133600" cy="990600"/>
            <a:chOff x="3114" y="2822"/>
            <a:chExt cx="1344" cy="624"/>
          </a:xfrm>
        </p:grpSpPr>
        <p:sp>
          <p:nvSpPr>
            <p:cNvPr id="1648" name="Google Shape;1648;p61"/>
            <p:cNvSpPr/>
            <p:nvPr/>
          </p:nvSpPr>
          <p:spPr>
            <a:xfrm>
              <a:off x="3114"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49" name="Google Shape;1649;p61"/>
            <p:cNvSpPr/>
            <p:nvPr/>
          </p:nvSpPr>
          <p:spPr>
            <a:xfrm>
              <a:off x="3498"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0" name="Google Shape;1650;p61"/>
            <p:cNvSpPr/>
            <p:nvPr/>
          </p:nvSpPr>
          <p:spPr>
            <a:xfrm>
              <a:off x="3882"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51" name="Google Shape;1651;p61"/>
            <p:cNvSpPr/>
            <p:nvPr/>
          </p:nvSpPr>
          <p:spPr>
            <a:xfrm>
              <a:off x="4266" y="2822"/>
              <a:ext cx="192" cy="624"/>
            </a:xfrm>
            <a:prstGeom prst="downArrow">
              <a:avLst>
                <a:gd fmla="val 50000" name="adj1"/>
                <a:gd fmla="val 81250"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5" name="Shape 1655"/>
        <p:cNvGrpSpPr/>
        <p:nvPr/>
      </p:nvGrpSpPr>
      <p:grpSpPr>
        <a:xfrm>
          <a:off x="0" y="0"/>
          <a:ext cx="0" cy="0"/>
          <a:chOff x="0" y="0"/>
          <a:chExt cx="0" cy="0"/>
        </a:xfrm>
      </p:grpSpPr>
      <p:sp>
        <p:nvSpPr>
          <p:cNvPr id="1656" name="Google Shape;1656;p62"/>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Reading DRAM Supercell (2,1)</a:t>
            </a:r>
            <a:endParaRPr/>
          </a:p>
        </p:txBody>
      </p:sp>
      <p:sp>
        <p:nvSpPr>
          <p:cNvPr id="1657" name="Google Shape;1657;p62"/>
          <p:cNvSpPr txBox="1"/>
          <p:nvPr>
            <p:ph idx="1" type="body"/>
          </p:nvPr>
        </p:nvSpPr>
        <p:spPr>
          <a:xfrm>
            <a:off x="519113" y="1219200"/>
            <a:ext cx="8091487" cy="1066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200"/>
              <a:buNone/>
            </a:pPr>
            <a:r>
              <a:rPr lang="en-US" sz="2000"/>
              <a:t>Step 2(a): Column access strobe (</a:t>
            </a:r>
            <a:r>
              <a:rPr lang="en-US" sz="2000">
                <a:solidFill>
                  <a:srgbClr val="FF0000"/>
                </a:solidFill>
              </a:rPr>
              <a:t>CAS</a:t>
            </a:r>
            <a:r>
              <a:rPr lang="en-US" sz="2000"/>
              <a:t>) selects column 1.</a:t>
            </a:r>
            <a:endParaRPr/>
          </a:p>
          <a:p>
            <a:pPr indent="-342900" lvl="0" marL="342900" rtl="0" algn="l">
              <a:lnSpc>
                <a:spcPct val="100000"/>
              </a:lnSpc>
              <a:spcBef>
                <a:spcPts val="400"/>
              </a:spcBef>
              <a:spcAft>
                <a:spcPts val="0"/>
              </a:spcAft>
              <a:buSzPts val="1200"/>
              <a:buNone/>
            </a:pPr>
            <a:r>
              <a:rPr lang="en-US" sz="2000">
                <a:solidFill>
                  <a:schemeClr val="dk2"/>
                </a:solidFill>
              </a:rPr>
              <a:t>Step 2(b): Supercell (2,1) copied from buffer to data lines, and eventually back to the CPU.</a:t>
            </a:r>
            <a:endParaRPr/>
          </a:p>
          <a:p>
            <a:pPr indent="-342900" lvl="0" marL="342900" rtl="0" algn="l">
              <a:lnSpc>
                <a:spcPct val="100000"/>
              </a:lnSpc>
              <a:spcBef>
                <a:spcPts val="400"/>
              </a:spcBef>
              <a:spcAft>
                <a:spcPts val="0"/>
              </a:spcAft>
              <a:buSzPts val="1200"/>
              <a:buNone/>
            </a:pPr>
            <a:r>
              <a:t/>
            </a:r>
            <a:endParaRPr sz="2000"/>
          </a:p>
          <a:p>
            <a:pPr indent="-342900" lvl="0" marL="342900" rtl="0" algn="l">
              <a:lnSpc>
                <a:spcPct val="100000"/>
              </a:lnSpc>
              <a:spcBef>
                <a:spcPts val="400"/>
              </a:spcBef>
              <a:spcAft>
                <a:spcPts val="0"/>
              </a:spcAft>
              <a:buSzPts val="1200"/>
              <a:buNone/>
            </a:pPr>
            <a:r>
              <a:t/>
            </a:r>
            <a:endParaRPr sz="2000"/>
          </a:p>
        </p:txBody>
      </p:sp>
      <p:sp>
        <p:nvSpPr>
          <p:cNvPr id="1658" name="Google Shape;1658;p62"/>
          <p:cNvSpPr txBox="1"/>
          <p:nvPr/>
        </p:nvSpPr>
        <p:spPr>
          <a:xfrm>
            <a:off x="5654675" y="2748548"/>
            <a:ext cx="549249"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Cols</a:t>
            </a:r>
            <a:endParaRPr b="1" i="0" sz="1600" u="none" cap="none" strike="noStrike">
              <a:solidFill>
                <a:schemeClr val="dk1"/>
              </a:solidFill>
              <a:latin typeface="Arial Narrow"/>
              <a:ea typeface="Arial Narrow"/>
              <a:cs typeface="Arial Narrow"/>
              <a:sym typeface="Arial Narrow"/>
            </a:endParaRPr>
          </a:p>
        </p:txBody>
      </p:sp>
      <p:sp>
        <p:nvSpPr>
          <p:cNvPr id="1659" name="Google Shape;1659;p62"/>
          <p:cNvSpPr txBox="1"/>
          <p:nvPr/>
        </p:nvSpPr>
        <p:spPr>
          <a:xfrm>
            <a:off x="3849688" y="4151898"/>
            <a:ext cx="63340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Rows</a:t>
            </a:r>
            <a:endParaRPr b="1" i="0" sz="1600" u="none" cap="none" strike="noStrike">
              <a:solidFill>
                <a:schemeClr val="dk1"/>
              </a:solidFill>
              <a:latin typeface="Arial Narrow"/>
              <a:ea typeface="Arial Narrow"/>
              <a:cs typeface="Arial Narrow"/>
              <a:sym typeface="Arial Narrow"/>
            </a:endParaRPr>
          </a:p>
        </p:txBody>
      </p:sp>
      <p:sp>
        <p:nvSpPr>
          <p:cNvPr id="1660" name="Google Shape;1660;p62"/>
          <p:cNvSpPr/>
          <p:nvPr/>
        </p:nvSpPr>
        <p:spPr>
          <a:xfrm>
            <a:off x="47164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1" name="Google Shape;1661;p62"/>
          <p:cNvSpPr/>
          <p:nvPr/>
        </p:nvSpPr>
        <p:spPr>
          <a:xfrm>
            <a:off x="53260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2" name="Google Shape;1662;p62"/>
          <p:cNvSpPr/>
          <p:nvPr/>
        </p:nvSpPr>
        <p:spPr>
          <a:xfrm>
            <a:off x="59356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3" name="Google Shape;1663;p62"/>
          <p:cNvSpPr/>
          <p:nvPr/>
        </p:nvSpPr>
        <p:spPr>
          <a:xfrm>
            <a:off x="6545263" y="32702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4" name="Google Shape;1664;p62"/>
          <p:cNvSpPr/>
          <p:nvPr/>
        </p:nvSpPr>
        <p:spPr>
          <a:xfrm>
            <a:off x="47164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5" name="Google Shape;1665;p62"/>
          <p:cNvSpPr/>
          <p:nvPr/>
        </p:nvSpPr>
        <p:spPr>
          <a:xfrm>
            <a:off x="53260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6" name="Google Shape;1666;p62"/>
          <p:cNvSpPr/>
          <p:nvPr/>
        </p:nvSpPr>
        <p:spPr>
          <a:xfrm>
            <a:off x="59356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7" name="Google Shape;1667;p62"/>
          <p:cNvSpPr/>
          <p:nvPr/>
        </p:nvSpPr>
        <p:spPr>
          <a:xfrm>
            <a:off x="6545263" y="38036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68" name="Google Shape;1668;p62"/>
          <p:cNvSpPr/>
          <p:nvPr/>
        </p:nvSpPr>
        <p:spPr>
          <a:xfrm>
            <a:off x="47164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69" name="Google Shape;1669;p62"/>
          <p:cNvSpPr/>
          <p:nvPr/>
        </p:nvSpPr>
        <p:spPr>
          <a:xfrm>
            <a:off x="53260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0" name="Google Shape;1670;p62"/>
          <p:cNvSpPr/>
          <p:nvPr/>
        </p:nvSpPr>
        <p:spPr>
          <a:xfrm>
            <a:off x="59356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1" name="Google Shape;1671;p62"/>
          <p:cNvSpPr/>
          <p:nvPr/>
        </p:nvSpPr>
        <p:spPr>
          <a:xfrm>
            <a:off x="6545263" y="433705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2" name="Google Shape;1672;p62"/>
          <p:cNvSpPr/>
          <p:nvPr/>
        </p:nvSpPr>
        <p:spPr>
          <a:xfrm>
            <a:off x="47164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3" name="Google Shape;1673;p62"/>
          <p:cNvSpPr/>
          <p:nvPr/>
        </p:nvSpPr>
        <p:spPr>
          <a:xfrm>
            <a:off x="53260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4" name="Google Shape;1674;p62"/>
          <p:cNvSpPr/>
          <p:nvPr/>
        </p:nvSpPr>
        <p:spPr>
          <a:xfrm>
            <a:off x="59356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5" name="Google Shape;1675;p62"/>
          <p:cNvSpPr/>
          <p:nvPr/>
        </p:nvSpPr>
        <p:spPr>
          <a:xfrm>
            <a:off x="6545263" y="4870450"/>
            <a:ext cx="609600" cy="533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76" name="Google Shape;1676;p62"/>
          <p:cNvSpPr txBox="1"/>
          <p:nvPr/>
        </p:nvSpPr>
        <p:spPr>
          <a:xfrm>
            <a:off x="4868863" y="2949575"/>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77" name="Google Shape;1677;p62"/>
          <p:cNvSpPr txBox="1"/>
          <p:nvPr/>
        </p:nvSpPr>
        <p:spPr>
          <a:xfrm>
            <a:off x="5478463" y="296545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78" name="Google Shape;1678;p62"/>
          <p:cNvSpPr txBox="1"/>
          <p:nvPr/>
        </p:nvSpPr>
        <p:spPr>
          <a:xfrm>
            <a:off x="60960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79" name="Google Shape;1679;p62"/>
          <p:cNvSpPr txBox="1"/>
          <p:nvPr/>
        </p:nvSpPr>
        <p:spPr>
          <a:xfrm>
            <a:off x="6705600" y="2965450"/>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0" name="Google Shape;1680;p62"/>
          <p:cNvSpPr txBox="1"/>
          <p:nvPr/>
        </p:nvSpPr>
        <p:spPr>
          <a:xfrm>
            <a:off x="4411663" y="33909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681" name="Google Shape;1681;p62"/>
          <p:cNvSpPr txBox="1"/>
          <p:nvPr/>
        </p:nvSpPr>
        <p:spPr>
          <a:xfrm>
            <a:off x="4411663" y="39243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a:t>
            </a:r>
            <a:endParaRPr b="0" i="0" sz="1400" u="none" cap="none" strike="noStrike">
              <a:solidFill>
                <a:srgbClr val="000000"/>
              </a:solidFill>
              <a:latin typeface="Arial"/>
              <a:ea typeface="Arial"/>
              <a:cs typeface="Arial"/>
              <a:sym typeface="Arial"/>
            </a:endParaRPr>
          </a:p>
        </p:txBody>
      </p:sp>
      <p:sp>
        <p:nvSpPr>
          <p:cNvPr id="1682" name="Google Shape;1682;p62"/>
          <p:cNvSpPr txBox="1"/>
          <p:nvPr/>
        </p:nvSpPr>
        <p:spPr>
          <a:xfrm>
            <a:off x="4411663" y="44577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p:txBody>
      </p:sp>
      <p:sp>
        <p:nvSpPr>
          <p:cNvPr id="1683" name="Google Shape;1683;p62"/>
          <p:cNvSpPr txBox="1"/>
          <p:nvPr/>
        </p:nvSpPr>
        <p:spPr>
          <a:xfrm>
            <a:off x="4411663" y="4991100"/>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3</a:t>
            </a:r>
            <a:endParaRPr b="0" i="0" sz="1400" u="none" cap="none" strike="noStrike">
              <a:solidFill>
                <a:srgbClr val="000000"/>
              </a:solidFill>
              <a:latin typeface="Arial"/>
              <a:ea typeface="Arial"/>
              <a:cs typeface="Arial"/>
              <a:sym typeface="Arial"/>
            </a:endParaRPr>
          </a:p>
        </p:txBody>
      </p:sp>
      <p:sp>
        <p:nvSpPr>
          <p:cNvPr id="1684" name="Google Shape;1684;p62"/>
          <p:cNvSpPr/>
          <p:nvPr/>
        </p:nvSpPr>
        <p:spPr>
          <a:xfrm>
            <a:off x="4713288" y="3270250"/>
            <a:ext cx="2438400" cy="21336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5" name="Google Shape;1685;p62"/>
          <p:cNvSpPr/>
          <p:nvPr/>
        </p:nvSpPr>
        <p:spPr>
          <a:xfrm>
            <a:off x="59324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6" name="Google Shape;1686;p62"/>
          <p:cNvSpPr/>
          <p:nvPr/>
        </p:nvSpPr>
        <p:spPr>
          <a:xfrm>
            <a:off x="65420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7" name="Google Shape;1687;p62"/>
          <p:cNvSpPr txBox="1"/>
          <p:nvPr/>
        </p:nvSpPr>
        <p:spPr>
          <a:xfrm>
            <a:off x="5152421" y="6301373"/>
            <a:ext cx="1661733"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Internal row buffer</a:t>
            </a:r>
            <a:endParaRPr b="0" i="0" sz="1400" u="none" cap="none" strike="noStrike">
              <a:solidFill>
                <a:srgbClr val="000000"/>
              </a:solidFill>
              <a:latin typeface="Arial"/>
              <a:ea typeface="Arial"/>
              <a:cs typeface="Arial"/>
              <a:sym typeface="Arial"/>
            </a:endParaRPr>
          </a:p>
        </p:txBody>
      </p:sp>
      <p:sp>
        <p:nvSpPr>
          <p:cNvPr id="1688" name="Google Shape;1688;p62"/>
          <p:cNvSpPr/>
          <p:nvPr/>
        </p:nvSpPr>
        <p:spPr>
          <a:xfrm>
            <a:off x="3878263" y="2676525"/>
            <a:ext cx="3644900" cy="4038600"/>
          </a:xfrm>
          <a:prstGeom prst="rect">
            <a:avLst/>
          </a:prstGeom>
          <a:noFill/>
          <a:ln cap="flat" cmpd="sng" w="12700">
            <a:solidFill>
              <a:schemeClr val="dk1"/>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89" name="Google Shape;1689;p62"/>
          <p:cNvSpPr txBox="1"/>
          <p:nvPr/>
        </p:nvSpPr>
        <p:spPr>
          <a:xfrm>
            <a:off x="3759200" y="2355850"/>
            <a:ext cx="1889125"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16 x 8 DRAM chip</a:t>
            </a:r>
            <a:endParaRPr b="0" i="0" sz="1400" u="none" cap="none" strike="noStrike">
              <a:solidFill>
                <a:srgbClr val="000000"/>
              </a:solidFill>
              <a:latin typeface="Arial"/>
              <a:ea typeface="Arial"/>
              <a:cs typeface="Arial"/>
              <a:sym typeface="Arial"/>
            </a:endParaRPr>
          </a:p>
        </p:txBody>
      </p:sp>
      <p:sp>
        <p:nvSpPr>
          <p:cNvPr id="1690" name="Google Shape;1690;p62"/>
          <p:cNvSpPr txBox="1"/>
          <p:nvPr/>
        </p:nvSpPr>
        <p:spPr>
          <a:xfrm>
            <a:off x="2778125" y="3086100"/>
            <a:ext cx="103981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Courier New"/>
                <a:ea typeface="Courier New"/>
                <a:cs typeface="Courier New"/>
                <a:sym typeface="Courier New"/>
              </a:rPr>
              <a:t>CAS = 1</a:t>
            </a:r>
            <a:endParaRPr b="0" i="0" sz="1400" u="none" cap="none" strike="noStrike">
              <a:solidFill>
                <a:srgbClr val="000000"/>
              </a:solidFill>
              <a:latin typeface="Arial"/>
              <a:ea typeface="Arial"/>
              <a:cs typeface="Arial"/>
              <a:sym typeface="Arial"/>
            </a:endParaRPr>
          </a:p>
        </p:txBody>
      </p:sp>
      <p:cxnSp>
        <p:nvCxnSpPr>
          <p:cNvPr id="1691" name="Google Shape;1691;p62"/>
          <p:cNvCxnSpPr/>
          <p:nvPr/>
        </p:nvCxnSpPr>
        <p:spPr>
          <a:xfrm flipH="1" rot="10800000">
            <a:off x="2697163" y="3635375"/>
            <a:ext cx="1143000" cy="15875"/>
          </a:xfrm>
          <a:prstGeom prst="straightConnector1">
            <a:avLst/>
          </a:prstGeom>
          <a:noFill/>
          <a:ln cap="flat" cmpd="sng" w="38100">
            <a:solidFill>
              <a:schemeClr val="dk1"/>
            </a:solidFill>
            <a:prstDash val="solid"/>
            <a:round/>
            <a:headEnd len="sm" w="sm" type="none"/>
            <a:tailEnd len="med" w="med" type="triangle"/>
          </a:ln>
        </p:spPr>
      </p:cxnSp>
      <p:sp>
        <p:nvSpPr>
          <p:cNvPr id="1692" name="Google Shape;1692;p62"/>
          <p:cNvSpPr txBox="1"/>
          <p:nvPr/>
        </p:nvSpPr>
        <p:spPr>
          <a:xfrm>
            <a:off x="2971800" y="36957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a:t>
            </a:r>
            <a:endParaRPr b="0" i="0" sz="1400" u="none" cap="none" strike="noStrike">
              <a:solidFill>
                <a:srgbClr val="000000"/>
              </a:solidFill>
              <a:latin typeface="Arial"/>
              <a:ea typeface="Arial"/>
              <a:cs typeface="Arial"/>
              <a:sym typeface="Arial"/>
            </a:endParaRPr>
          </a:p>
        </p:txBody>
      </p:sp>
      <p:cxnSp>
        <p:nvCxnSpPr>
          <p:cNvPr id="1693" name="Google Shape;1693;p62"/>
          <p:cNvCxnSpPr/>
          <p:nvPr/>
        </p:nvCxnSpPr>
        <p:spPr>
          <a:xfrm>
            <a:off x="2697163" y="5403850"/>
            <a:ext cx="1143000" cy="0"/>
          </a:xfrm>
          <a:prstGeom prst="straightConnector1">
            <a:avLst/>
          </a:prstGeom>
          <a:noFill/>
          <a:ln cap="flat" cmpd="sng" w="38100">
            <a:solidFill>
              <a:schemeClr val="dk1"/>
            </a:solidFill>
            <a:prstDash val="solid"/>
            <a:round/>
            <a:headEnd len="med" w="med" type="triangle"/>
            <a:tailEnd len="med" w="med" type="triangle"/>
          </a:ln>
        </p:spPr>
      </p:cxnSp>
      <p:sp>
        <p:nvSpPr>
          <p:cNvPr id="1694" name="Google Shape;1694;p62"/>
          <p:cNvSpPr txBox="1"/>
          <p:nvPr/>
        </p:nvSpPr>
        <p:spPr>
          <a:xfrm>
            <a:off x="2940050" y="5448300"/>
            <a:ext cx="6731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data</a:t>
            </a:r>
            <a:endParaRPr b="0" i="0" sz="1400" u="none" cap="none" strike="noStrike">
              <a:solidFill>
                <a:srgbClr val="000000"/>
              </a:solidFill>
              <a:latin typeface="Arial"/>
              <a:ea typeface="Arial"/>
              <a:cs typeface="Arial"/>
              <a:sym typeface="Arial"/>
            </a:endParaRPr>
          </a:p>
        </p:txBody>
      </p:sp>
      <p:sp>
        <p:nvSpPr>
          <p:cNvPr id="1695" name="Google Shape;1695;p62"/>
          <p:cNvSpPr txBox="1"/>
          <p:nvPr/>
        </p:nvSpPr>
        <p:spPr>
          <a:xfrm>
            <a:off x="3148013" y="3316288"/>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6" name="Google Shape;1696;p62"/>
          <p:cNvSpPr txBox="1"/>
          <p:nvPr/>
        </p:nvSpPr>
        <p:spPr>
          <a:xfrm>
            <a:off x="3154363" y="5099050"/>
            <a:ext cx="268287" cy="4572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a:t>
            </a:r>
            <a:endParaRPr b="0" i="0" sz="1400" u="none" cap="none" strike="noStrike">
              <a:solidFill>
                <a:srgbClr val="000000"/>
              </a:solidFill>
              <a:latin typeface="Arial"/>
              <a:ea typeface="Arial"/>
              <a:cs typeface="Arial"/>
              <a:sym typeface="Arial"/>
            </a:endParaRPr>
          </a:p>
        </p:txBody>
      </p:sp>
      <p:sp>
        <p:nvSpPr>
          <p:cNvPr id="1697" name="Google Shape;1697;p62"/>
          <p:cNvSpPr/>
          <p:nvPr/>
        </p:nvSpPr>
        <p:spPr>
          <a:xfrm>
            <a:off x="1554163" y="2965450"/>
            <a:ext cx="1143000" cy="3200400"/>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1" i="0" sz="16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698" name="Google Shape;1698;p62"/>
          <p:cNvSpPr/>
          <p:nvPr/>
        </p:nvSpPr>
        <p:spPr>
          <a:xfrm>
            <a:off x="4713288" y="5699125"/>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99" name="Google Shape;1699;p62"/>
          <p:cNvSpPr/>
          <p:nvPr/>
        </p:nvSpPr>
        <p:spPr>
          <a:xfrm>
            <a:off x="5322888" y="5689600"/>
            <a:ext cx="609600" cy="533400"/>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0" name="Google Shape;1700;p62"/>
          <p:cNvSpPr/>
          <p:nvPr/>
        </p:nvSpPr>
        <p:spPr>
          <a:xfrm>
            <a:off x="5311775" y="5708650"/>
            <a:ext cx="609600" cy="533400"/>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01" name="Google Shape;1701;p62"/>
          <p:cNvSpPr/>
          <p:nvPr/>
        </p:nvSpPr>
        <p:spPr>
          <a:xfrm>
            <a:off x="4703763" y="5697538"/>
            <a:ext cx="2438400" cy="533400"/>
          </a:xfrm>
          <a:prstGeom prst="rect">
            <a:avLst/>
          </a:prstGeom>
          <a:noFill/>
          <a:ln cap="flat" cmpd="sng" w="381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2" name="Google Shape;1702;p62"/>
          <p:cNvSpPr/>
          <p:nvPr/>
        </p:nvSpPr>
        <p:spPr>
          <a:xfrm rot="6382932">
            <a:off x="4505326" y="4778375"/>
            <a:ext cx="304800" cy="1724025"/>
          </a:xfrm>
          <a:prstGeom prst="downArrow">
            <a:avLst>
              <a:gd fmla="val 58333" name="adj1"/>
              <a:gd fmla="val 102677" name="adj2"/>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nvGrpSpPr>
          <p:cNvPr id="1703" name="Google Shape;1703;p62"/>
          <p:cNvGrpSpPr/>
          <p:nvPr/>
        </p:nvGrpSpPr>
        <p:grpSpPr>
          <a:xfrm>
            <a:off x="2852738" y="5748341"/>
            <a:ext cx="923925" cy="1020763"/>
            <a:chOff x="1797" y="3621"/>
            <a:chExt cx="582" cy="643"/>
          </a:xfrm>
        </p:grpSpPr>
        <p:sp>
          <p:nvSpPr>
            <p:cNvPr id="1704" name="Google Shape;1704;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5" name="Google Shape;1705;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grpSp>
        <p:nvGrpSpPr>
          <p:cNvPr id="1706" name="Google Shape;1706;p62"/>
          <p:cNvGrpSpPr/>
          <p:nvPr/>
        </p:nvGrpSpPr>
        <p:grpSpPr>
          <a:xfrm>
            <a:off x="415925" y="3886200"/>
            <a:ext cx="1117600" cy="1603379"/>
            <a:chOff x="415925" y="3886200"/>
            <a:chExt cx="1117600" cy="1603379"/>
          </a:xfrm>
        </p:grpSpPr>
        <p:grpSp>
          <p:nvGrpSpPr>
            <p:cNvPr id="1707" name="Google Shape;1707;p62"/>
            <p:cNvGrpSpPr/>
            <p:nvPr/>
          </p:nvGrpSpPr>
          <p:grpSpPr>
            <a:xfrm>
              <a:off x="527050" y="4468816"/>
              <a:ext cx="923925" cy="1020763"/>
              <a:chOff x="1797" y="3621"/>
              <a:chExt cx="582" cy="643"/>
            </a:xfrm>
          </p:grpSpPr>
          <p:sp>
            <p:nvSpPr>
              <p:cNvPr id="1708" name="Google Shape;1708;p62"/>
              <p:cNvSpPr txBox="1"/>
              <p:nvPr/>
            </p:nvSpPr>
            <p:spPr>
              <a:xfrm>
                <a:off x="1797" y="3896"/>
                <a:ext cx="582" cy="368"/>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supercell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(2,1)</a:t>
                </a:r>
                <a:endParaRPr b="0" i="0" sz="1400" u="none" cap="none" strike="noStrike">
                  <a:solidFill>
                    <a:srgbClr val="000000"/>
                  </a:solidFill>
                  <a:latin typeface="Arial"/>
                  <a:ea typeface="Arial"/>
                  <a:cs typeface="Arial"/>
                  <a:sym typeface="Arial"/>
                </a:endParaRPr>
              </a:p>
            </p:txBody>
          </p:sp>
          <p:sp>
            <p:nvSpPr>
              <p:cNvPr id="1709" name="Google Shape;1709;p62"/>
              <p:cNvSpPr/>
              <p:nvPr/>
            </p:nvSpPr>
            <p:spPr>
              <a:xfrm>
                <a:off x="1861" y="3621"/>
                <a:ext cx="384" cy="336"/>
              </a:xfrm>
              <a:prstGeom prst="rect">
                <a:avLst/>
              </a:prstGeom>
              <a:solidFill>
                <a:srgbClr val="00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grpSp>
        <p:cxnSp>
          <p:nvCxnSpPr>
            <p:cNvPr id="1710" name="Google Shape;1710;p62"/>
            <p:cNvCxnSpPr/>
            <p:nvPr/>
          </p:nvCxnSpPr>
          <p:spPr>
            <a:xfrm rot="10800000">
              <a:off x="415925" y="4316413"/>
              <a:ext cx="1117600" cy="0"/>
            </a:xfrm>
            <a:prstGeom prst="straightConnector1">
              <a:avLst/>
            </a:prstGeom>
            <a:noFill/>
            <a:ln cap="flat" cmpd="sng" w="19050">
              <a:solidFill>
                <a:schemeClr val="dk2"/>
              </a:solidFill>
              <a:prstDash val="solid"/>
              <a:round/>
              <a:headEnd len="sm" w="sm" type="none"/>
              <a:tailEnd len="sm" w="sm" type="triangle"/>
            </a:ln>
          </p:spPr>
        </p:cxnSp>
        <p:sp>
          <p:nvSpPr>
            <p:cNvPr id="1711" name="Google Shape;1711;p62"/>
            <p:cNvSpPr txBox="1"/>
            <p:nvPr/>
          </p:nvSpPr>
          <p:spPr>
            <a:xfrm>
              <a:off x="535373" y="3886200"/>
              <a:ext cx="836227" cy="400110"/>
            </a:xfrm>
            <a:prstGeom prst="rect">
              <a:avLst/>
            </a:prstGeom>
            <a:noFill/>
            <a:ln>
              <a:noFill/>
            </a:ln>
          </p:spPr>
          <p:txBody>
            <a:bodyPr anchorCtr="0" anchor="t" bIns="45700" lIns="45700" spcFirstLastPara="1" rIns="45700" wrap="square" tIns="4570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Arial Narrow"/>
                  <a:ea typeface="Arial Narrow"/>
                  <a:cs typeface="Arial Narrow"/>
                  <a:sym typeface="Arial Narrow"/>
                </a:rPr>
                <a:t>To CPU</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5" name="Shape 1715"/>
        <p:cNvGrpSpPr/>
        <p:nvPr/>
      </p:nvGrpSpPr>
      <p:grpSpPr>
        <a:xfrm>
          <a:off x="0" y="0"/>
          <a:ext cx="0" cy="0"/>
          <a:chOff x="0" y="0"/>
          <a:chExt cx="0" cy="0"/>
        </a:xfrm>
      </p:grpSpPr>
      <p:sp>
        <p:nvSpPr>
          <p:cNvPr id="1716" name="Google Shape;1716;p63"/>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Modules</a:t>
            </a:r>
            <a:endParaRPr/>
          </a:p>
        </p:txBody>
      </p:sp>
      <p:sp>
        <p:nvSpPr>
          <p:cNvPr id="1717" name="Google Shape;1717;p63"/>
          <p:cNvSpPr/>
          <p:nvPr/>
        </p:nvSpPr>
        <p:spPr>
          <a:xfrm>
            <a:off x="1549400" y="1327150"/>
            <a:ext cx="5062538" cy="2692400"/>
          </a:xfrm>
          <a:prstGeom prst="rect">
            <a:avLst/>
          </a:prstGeom>
          <a:solidFill>
            <a:schemeClr val="lt1"/>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8" name="Google Shape;1718;p63"/>
          <p:cNvSpPr/>
          <p:nvPr/>
        </p:nvSpPr>
        <p:spPr>
          <a:xfrm>
            <a:off x="2044700" y="4710113"/>
            <a:ext cx="4510088" cy="1279525"/>
          </a:xfrm>
          <a:prstGeom prst="rect">
            <a:avLst/>
          </a:prstGeom>
          <a:solidFill>
            <a:srgbClr val="FFFFFF"/>
          </a:solidFill>
          <a:ln cap="flat" cmpd="sng" w="12700">
            <a:solidFill>
              <a:schemeClr val="dk1"/>
            </a:solidFill>
            <a:prstDash val="solid"/>
            <a:miter lim="800000"/>
            <a:headEnd len="sm" w="sm" type="none"/>
            <a:tailEnd len="sm" w="sm" type="none"/>
          </a:ln>
          <a:effectLst>
            <a:outerShdw blurRad="63500" rotWithShape="0" algn="ctr" dir="2700000" dist="107763">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9" name="Google Shape;1719;p63"/>
          <p:cNvSpPr/>
          <p:nvPr/>
        </p:nvSpPr>
        <p:spPr>
          <a:xfrm>
            <a:off x="5099050" y="2073275"/>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0" name="Google Shape;1720;p63"/>
          <p:cNvSpPr/>
          <p:nvPr/>
        </p:nvSpPr>
        <p:spPr>
          <a:xfrm>
            <a:off x="4611688" y="21955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1" name="Google Shape;1721;p63"/>
          <p:cNvSpPr/>
          <p:nvPr/>
        </p:nvSpPr>
        <p:spPr>
          <a:xfrm>
            <a:off x="4124325" y="23177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2" name="Google Shape;1722;p63"/>
          <p:cNvSpPr/>
          <p:nvPr/>
        </p:nvSpPr>
        <p:spPr>
          <a:xfrm>
            <a:off x="3636963" y="2438400"/>
            <a:ext cx="1096962" cy="976313"/>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3" name="Google Shape;1723;p63"/>
          <p:cNvSpPr/>
          <p:nvPr/>
        </p:nvSpPr>
        <p:spPr>
          <a:xfrm>
            <a:off x="3149600" y="2560638"/>
            <a:ext cx="1096963" cy="976312"/>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4" name="Google Shape;1724;p63"/>
          <p:cNvSpPr/>
          <p:nvPr/>
        </p:nvSpPr>
        <p:spPr>
          <a:xfrm>
            <a:off x="2662238" y="2682875"/>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5" name="Google Shape;1725;p63"/>
          <p:cNvSpPr/>
          <p:nvPr/>
        </p:nvSpPr>
        <p:spPr>
          <a:xfrm>
            <a:off x="2173288" y="2805113"/>
            <a:ext cx="1096962"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6" name="Google Shape;1726;p63"/>
          <p:cNvSpPr/>
          <p:nvPr/>
        </p:nvSpPr>
        <p:spPr>
          <a:xfrm>
            <a:off x="1685925" y="2927350"/>
            <a:ext cx="1096963" cy="974725"/>
          </a:xfrm>
          <a:prstGeom prst="rect">
            <a:avLst/>
          </a:prstGeom>
          <a:solidFill>
            <a:srgbClr val="FFFFFF"/>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727" name="Google Shape;1727;p63"/>
          <p:cNvSpPr/>
          <p:nvPr/>
        </p:nvSpPr>
        <p:spPr>
          <a:xfrm>
            <a:off x="6743700" y="17129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8" name="Google Shape;1728;p63"/>
          <p:cNvSpPr txBox="1"/>
          <p:nvPr/>
        </p:nvSpPr>
        <p:spPr>
          <a:xfrm>
            <a:off x="6815138" y="1598613"/>
            <a:ext cx="156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supercell (i,j)</a:t>
            </a:r>
            <a:endParaRPr b="0" i="0" sz="1400" u="none" cap="none" strike="noStrike">
              <a:solidFill>
                <a:srgbClr val="000000"/>
              </a:solidFill>
              <a:latin typeface="Arial"/>
              <a:ea typeface="Arial"/>
              <a:cs typeface="Arial"/>
              <a:sym typeface="Arial"/>
            </a:endParaRPr>
          </a:p>
        </p:txBody>
      </p:sp>
      <p:sp>
        <p:nvSpPr>
          <p:cNvPr id="1729" name="Google Shape;1729;p63"/>
          <p:cNvSpPr txBox="1"/>
          <p:nvPr/>
        </p:nvSpPr>
        <p:spPr>
          <a:xfrm>
            <a:off x="6648450" y="2273300"/>
            <a:ext cx="2009775" cy="106997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 MB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 module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consisting of</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eight 8Mx8 DRAMs</a:t>
            </a:r>
            <a:endParaRPr b="1" i="0" sz="1600" u="none" cap="none" strike="noStrike">
              <a:solidFill>
                <a:schemeClr val="dk1"/>
              </a:solidFill>
              <a:latin typeface="Arial Narrow"/>
              <a:ea typeface="Arial Narrow"/>
              <a:cs typeface="Arial Narrow"/>
              <a:sym typeface="Arial Narrow"/>
            </a:endParaRPr>
          </a:p>
        </p:txBody>
      </p:sp>
      <p:grpSp>
        <p:nvGrpSpPr>
          <p:cNvPr id="1730" name="Google Shape;1730;p63"/>
          <p:cNvGrpSpPr/>
          <p:nvPr/>
        </p:nvGrpSpPr>
        <p:grpSpPr>
          <a:xfrm>
            <a:off x="1219200" y="1293813"/>
            <a:ext cx="4164013" cy="4035425"/>
            <a:chOff x="768" y="719"/>
            <a:chExt cx="2623" cy="2542"/>
          </a:xfrm>
        </p:grpSpPr>
        <p:cxnSp>
          <p:nvCxnSpPr>
            <p:cNvPr id="1731" name="Google Shape;1731;p63"/>
            <p:cNvCxnSpPr/>
            <p:nvPr/>
          </p:nvCxnSpPr>
          <p:spPr>
            <a:xfrm>
              <a:off x="768" y="913"/>
              <a:ext cx="2623" cy="0"/>
            </a:xfrm>
            <a:prstGeom prst="straightConnector1">
              <a:avLst/>
            </a:prstGeom>
            <a:noFill/>
            <a:ln cap="flat" cmpd="sng" w="38100">
              <a:solidFill>
                <a:srgbClr val="99CCFF"/>
              </a:solidFill>
              <a:prstDash val="solid"/>
              <a:round/>
              <a:headEnd len="sm" w="sm" type="none"/>
              <a:tailEnd len="sm" w="sm" type="none"/>
            </a:ln>
          </p:spPr>
        </p:cxnSp>
        <p:grpSp>
          <p:nvGrpSpPr>
            <p:cNvPr id="1732" name="Google Shape;1732;p63"/>
            <p:cNvGrpSpPr/>
            <p:nvPr/>
          </p:nvGrpSpPr>
          <p:grpSpPr>
            <a:xfrm>
              <a:off x="768" y="719"/>
              <a:ext cx="2610" cy="2542"/>
              <a:chOff x="768" y="719"/>
              <a:chExt cx="2610" cy="2542"/>
            </a:xfrm>
          </p:grpSpPr>
          <p:sp>
            <p:nvSpPr>
              <p:cNvPr id="1733" name="Google Shape;1733;p63"/>
              <p:cNvSpPr txBox="1"/>
              <p:nvPr/>
            </p:nvSpPr>
            <p:spPr>
              <a:xfrm>
                <a:off x="1433" y="719"/>
                <a:ext cx="1887" cy="2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Courier New"/>
                    <a:ea typeface="Courier New"/>
                    <a:cs typeface="Courier New"/>
                    <a:sym typeface="Courier New"/>
                  </a:rPr>
                  <a:t>addr (row = i, col = j)</a:t>
                </a:r>
                <a:endParaRPr b="0" i="0" sz="1400" u="none" cap="none" strike="noStrike">
                  <a:solidFill>
                    <a:srgbClr val="000000"/>
                  </a:solidFill>
                  <a:latin typeface="Arial"/>
                  <a:ea typeface="Arial"/>
                  <a:cs typeface="Arial"/>
                  <a:sym typeface="Arial"/>
                </a:endParaRPr>
              </a:p>
            </p:txBody>
          </p:sp>
          <p:cxnSp>
            <p:nvCxnSpPr>
              <p:cNvPr id="1734" name="Google Shape;1734;p63"/>
              <p:cNvCxnSpPr/>
              <p:nvPr/>
            </p:nvCxnSpPr>
            <p:spPr>
              <a:xfrm>
                <a:off x="3378" y="913"/>
                <a:ext cx="0" cy="300"/>
              </a:xfrm>
              <a:prstGeom prst="straightConnector1">
                <a:avLst/>
              </a:prstGeom>
              <a:noFill/>
              <a:ln cap="flat" cmpd="sng" w="38100">
                <a:solidFill>
                  <a:srgbClr val="99CCFF"/>
                </a:solidFill>
                <a:prstDash val="solid"/>
                <a:round/>
                <a:headEnd len="sm" w="sm" type="none"/>
                <a:tailEnd len="med" w="med" type="triangle"/>
              </a:ln>
            </p:spPr>
          </p:cxnSp>
          <p:cxnSp>
            <p:nvCxnSpPr>
              <p:cNvPr id="1735" name="Google Shape;1735;p63"/>
              <p:cNvCxnSpPr/>
              <p:nvPr/>
            </p:nvCxnSpPr>
            <p:spPr>
              <a:xfrm>
                <a:off x="3033" y="913"/>
                <a:ext cx="0" cy="377"/>
              </a:xfrm>
              <a:prstGeom prst="straightConnector1">
                <a:avLst/>
              </a:prstGeom>
              <a:noFill/>
              <a:ln cap="flat" cmpd="sng" w="38100">
                <a:solidFill>
                  <a:srgbClr val="99CCFF"/>
                </a:solidFill>
                <a:prstDash val="solid"/>
                <a:round/>
                <a:headEnd len="sm" w="sm" type="none"/>
                <a:tailEnd len="med" w="med" type="triangle"/>
              </a:ln>
            </p:spPr>
          </p:cxnSp>
          <p:cxnSp>
            <p:nvCxnSpPr>
              <p:cNvPr id="1736" name="Google Shape;1736;p63"/>
              <p:cNvCxnSpPr/>
              <p:nvPr/>
            </p:nvCxnSpPr>
            <p:spPr>
              <a:xfrm>
                <a:off x="2726" y="913"/>
                <a:ext cx="0" cy="460"/>
              </a:xfrm>
              <a:prstGeom prst="straightConnector1">
                <a:avLst/>
              </a:prstGeom>
              <a:noFill/>
              <a:ln cap="flat" cmpd="sng" w="38100">
                <a:solidFill>
                  <a:srgbClr val="99CCFF"/>
                </a:solidFill>
                <a:prstDash val="solid"/>
                <a:round/>
                <a:headEnd len="sm" w="sm" type="none"/>
                <a:tailEnd len="med" w="med" type="triangle"/>
              </a:ln>
            </p:spPr>
          </p:cxnSp>
          <p:cxnSp>
            <p:nvCxnSpPr>
              <p:cNvPr id="1737" name="Google Shape;1737;p63"/>
              <p:cNvCxnSpPr/>
              <p:nvPr/>
            </p:nvCxnSpPr>
            <p:spPr>
              <a:xfrm>
                <a:off x="2419" y="913"/>
                <a:ext cx="0" cy="537"/>
              </a:xfrm>
              <a:prstGeom prst="straightConnector1">
                <a:avLst/>
              </a:prstGeom>
              <a:noFill/>
              <a:ln cap="flat" cmpd="sng" w="38100">
                <a:solidFill>
                  <a:srgbClr val="99CCFF"/>
                </a:solidFill>
                <a:prstDash val="solid"/>
                <a:round/>
                <a:headEnd len="sm" w="sm" type="none"/>
                <a:tailEnd len="med" w="med" type="triangle"/>
              </a:ln>
            </p:spPr>
          </p:cxnSp>
          <p:cxnSp>
            <p:nvCxnSpPr>
              <p:cNvPr id="1738" name="Google Shape;1738;p63"/>
              <p:cNvCxnSpPr/>
              <p:nvPr/>
            </p:nvCxnSpPr>
            <p:spPr>
              <a:xfrm>
                <a:off x="2112" y="913"/>
                <a:ext cx="0" cy="614"/>
              </a:xfrm>
              <a:prstGeom prst="straightConnector1">
                <a:avLst/>
              </a:prstGeom>
              <a:noFill/>
              <a:ln cap="flat" cmpd="sng" w="38100">
                <a:solidFill>
                  <a:srgbClr val="99CCFF"/>
                </a:solidFill>
                <a:prstDash val="solid"/>
                <a:round/>
                <a:headEnd len="sm" w="sm" type="none"/>
                <a:tailEnd len="med" w="med" type="triangle"/>
              </a:ln>
            </p:spPr>
          </p:cxnSp>
          <p:cxnSp>
            <p:nvCxnSpPr>
              <p:cNvPr id="1739" name="Google Shape;1739;p63"/>
              <p:cNvCxnSpPr/>
              <p:nvPr/>
            </p:nvCxnSpPr>
            <p:spPr>
              <a:xfrm>
                <a:off x="1766" y="913"/>
                <a:ext cx="0" cy="691"/>
              </a:xfrm>
              <a:prstGeom prst="straightConnector1">
                <a:avLst/>
              </a:prstGeom>
              <a:noFill/>
              <a:ln cap="flat" cmpd="sng" w="38100">
                <a:solidFill>
                  <a:srgbClr val="99CCFF"/>
                </a:solidFill>
                <a:prstDash val="solid"/>
                <a:round/>
                <a:headEnd len="sm" w="sm" type="none"/>
                <a:tailEnd len="med" w="med" type="triangle"/>
              </a:ln>
            </p:spPr>
          </p:cxnSp>
          <p:cxnSp>
            <p:nvCxnSpPr>
              <p:cNvPr id="1740" name="Google Shape;1740;p63"/>
              <p:cNvCxnSpPr/>
              <p:nvPr/>
            </p:nvCxnSpPr>
            <p:spPr>
              <a:xfrm>
                <a:off x="1497" y="913"/>
                <a:ext cx="0" cy="767"/>
              </a:xfrm>
              <a:prstGeom prst="straightConnector1">
                <a:avLst/>
              </a:prstGeom>
              <a:noFill/>
              <a:ln cap="flat" cmpd="sng" w="38100">
                <a:solidFill>
                  <a:srgbClr val="99CCFF"/>
                </a:solidFill>
                <a:prstDash val="solid"/>
                <a:round/>
                <a:headEnd len="sm" w="sm" type="none"/>
                <a:tailEnd len="med" w="med" type="triangle"/>
              </a:ln>
            </p:spPr>
          </p:cxnSp>
          <p:cxnSp>
            <p:nvCxnSpPr>
              <p:cNvPr id="1741" name="Google Shape;1741;p63"/>
              <p:cNvCxnSpPr/>
              <p:nvPr/>
            </p:nvCxnSpPr>
            <p:spPr>
              <a:xfrm>
                <a:off x="1190" y="913"/>
                <a:ext cx="0" cy="844"/>
              </a:xfrm>
              <a:prstGeom prst="straightConnector1">
                <a:avLst/>
              </a:prstGeom>
              <a:noFill/>
              <a:ln cap="flat" cmpd="sng" w="38100">
                <a:solidFill>
                  <a:srgbClr val="99CCFF"/>
                </a:solidFill>
                <a:prstDash val="solid"/>
                <a:round/>
                <a:headEnd len="sm" w="sm" type="none"/>
                <a:tailEnd len="med" w="med" type="triangle"/>
              </a:ln>
            </p:spPr>
          </p:cxnSp>
          <p:cxnSp>
            <p:nvCxnSpPr>
              <p:cNvPr id="1742" name="Google Shape;1742;p63"/>
              <p:cNvCxnSpPr/>
              <p:nvPr/>
            </p:nvCxnSpPr>
            <p:spPr>
              <a:xfrm rot="10800000">
                <a:off x="768" y="3255"/>
                <a:ext cx="518" cy="6"/>
              </a:xfrm>
              <a:prstGeom prst="straightConnector1">
                <a:avLst/>
              </a:prstGeom>
              <a:noFill/>
              <a:ln cap="flat" cmpd="sng" w="38100">
                <a:solidFill>
                  <a:srgbClr val="99CCFF"/>
                </a:solidFill>
                <a:prstDash val="solid"/>
                <a:round/>
                <a:headEnd len="sm" w="sm" type="none"/>
                <a:tailEnd len="sm" w="sm" type="none"/>
              </a:ln>
            </p:spPr>
          </p:cxnSp>
          <p:cxnSp>
            <p:nvCxnSpPr>
              <p:cNvPr id="1743" name="Google Shape;1743;p63"/>
              <p:cNvCxnSpPr/>
              <p:nvPr/>
            </p:nvCxnSpPr>
            <p:spPr>
              <a:xfrm rot="10800000">
                <a:off x="768" y="913"/>
                <a:ext cx="0" cy="2342"/>
              </a:xfrm>
              <a:prstGeom prst="straightConnector1">
                <a:avLst/>
              </a:prstGeom>
              <a:noFill/>
              <a:ln cap="flat" cmpd="sng" w="38100">
                <a:solidFill>
                  <a:srgbClr val="99CCFF"/>
                </a:solidFill>
                <a:prstDash val="solid"/>
                <a:round/>
                <a:headEnd len="sm" w="sm" type="none"/>
                <a:tailEnd len="sm" w="sm" type="none"/>
              </a:ln>
            </p:spPr>
          </p:cxnSp>
        </p:grpSp>
      </p:grpSp>
      <p:sp>
        <p:nvSpPr>
          <p:cNvPr id="1744" name="Google Shape;1744;p63"/>
          <p:cNvSpPr txBox="1"/>
          <p:nvPr/>
        </p:nvSpPr>
        <p:spPr>
          <a:xfrm>
            <a:off x="6578600" y="4994275"/>
            <a:ext cx="1122363" cy="581025"/>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Memory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controller</a:t>
            </a:r>
            <a:endParaRPr b="0" i="0" sz="1400" u="none" cap="none" strike="noStrike">
              <a:solidFill>
                <a:srgbClr val="000000"/>
              </a:solidFill>
              <a:latin typeface="Arial"/>
              <a:ea typeface="Arial"/>
              <a:cs typeface="Arial"/>
              <a:sym typeface="Arial"/>
            </a:endParaRPr>
          </a:p>
        </p:txBody>
      </p:sp>
      <p:sp>
        <p:nvSpPr>
          <p:cNvPr id="1745" name="Google Shape;1745;p63"/>
          <p:cNvSpPr/>
          <p:nvPr/>
        </p:nvSpPr>
        <p:spPr>
          <a:xfrm>
            <a:off x="3078163" y="3221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6" name="Google Shape;1746;p63"/>
          <p:cNvSpPr/>
          <p:nvPr/>
        </p:nvSpPr>
        <p:spPr>
          <a:xfrm>
            <a:off x="2611438" y="3338513"/>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7" name="Google Shape;1747;p63"/>
          <p:cNvSpPr/>
          <p:nvPr/>
        </p:nvSpPr>
        <p:spPr>
          <a:xfrm>
            <a:off x="3565525" y="3094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8" name="Google Shape;1748;p63"/>
          <p:cNvSpPr/>
          <p:nvPr/>
        </p:nvSpPr>
        <p:spPr>
          <a:xfrm>
            <a:off x="4057650" y="2967038"/>
            <a:ext cx="101600" cy="112712"/>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9" name="Google Shape;1749;p63"/>
          <p:cNvSpPr/>
          <p:nvPr/>
        </p:nvSpPr>
        <p:spPr>
          <a:xfrm>
            <a:off x="4560888" y="2835275"/>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0" name="Google Shape;1750;p63"/>
          <p:cNvSpPr/>
          <p:nvPr/>
        </p:nvSpPr>
        <p:spPr>
          <a:xfrm>
            <a:off x="5038725" y="2724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1" name="Google Shape;1751;p63"/>
          <p:cNvSpPr/>
          <p:nvPr/>
        </p:nvSpPr>
        <p:spPr>
          <a:xfrm>
            <a:off x="5526088" y="2590800"/>
            <a:ext cx="101600" cy="112713"/>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2" name="Google Shape;1752;p63"/>
          <p:cNvSpPr/>
          <p:nvPr/>
        </p:nvSpPr>
        <p:spPr>
          <a:xfrm>
            <a:off x="6003925" y="2470150"/>
            <a:ext cx="101600" cy="111125"/>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3" name="Google Shape;1753;p63"/>
          <p:cNvSpPr txBox="1"/>
          <p:nvPr/>
        </p:nvSpPr>
        <p:spPr>
          <a:xfrm>
            <a:off x="2209800" y="289560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7</a:t>
            </a:r>
            <a:endParaRPr b="0" i="0" sz="1400" u="none" cap="none" strike="noStrike">
              <a:solidFill>
                <a:srgbClr val="000000"/>
              </a:solidFill>
              <a:latin typeface="Arial"/>
              <a:ea typeface="Arial"/>
              <a:cs typeface="Arial"/>
              <a:sym typeface="Arial"/>
            </a:endParaRPr>
          </a:p>
        </p:txBody>
      </p:sp>
      <p:sp>
        <p:nvSpPr>
          <p:cNvPr id="1754" name="Google Shape;1754;p63"/>
          <p:cNvSpPr txBox="1"/>
          <p:nvPr/>
        </p:nvSpPr>
        <p:spPr>
          <a:xfrm>
            <a:off x="5638800" y="2024390"/>
            <a:ext cx="633507" cy="26161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
              <a:buFont typeface="Arial"/>
              <a:buNone/>
            </a:pPr>
            <a:r>
              <a:rPr b="1" i="0" lang="en-US" sz="1100" u="none" cap="none" strike="noStrike">
                <a:solidFill>
                  <a:schemeClr val="dk1"/>
                </a:solidFill>
                <a:latin typeface="Arial Narrow"/>
                <a:ea typeface="Arial Narrow"/>
                <a:cs typeface="Arial Narrow"/>
                <a:sym typeface="Arial Narrow"/>
              </a:rPr>
              <a:t>DRAM 0</a:t>
            </a:r>
            <a:endParaRPr b="0" i="0" sz="1400" u="none" cap="none" strike="noStrike">
              <a:solidFill>
                <a:srgbClr val="000000"/>
              </a:solidFill>
              <a:latin typeface="Arial"/>
              <a:ea typeface="Arial"/>
              <a:cs typeface="Arial"/>
              <a:sym typeface="Arial"/>
            </a:endParaRPr>
          </a:p>
        </p:txBody>
      </p:sp>
      <p:grpSp>
        <p:nvGrpSpPr>
          <p:cNvPr id="1755" name="Google Shape;1755;p63"/>
          <p:cNvGrpSpPr/>
          <p:nvPr/>
        </p:nvGrpSpPr>
        <p:grpSpPr>
          <a:xfrm>
            <a:off x="2330450" y="2576513"/>
            <a:ext cx="4144963" cy="3154362"/>
            <a:chOff x="1468" y="1527"/>
            <a:chExt cx="2611" cy="1987"/>
          </a:xfrm>
        </p:grpSpPr>
        <p:grpSp>
          <p:nvGrpSpPr>
            <p:cNvPr id="1756" name="Google Shape;1756;p63"/>
            <p:cNvGrpSpPr/>
            <p:nvPr/>
          </p:nvGrpSpPr>
          <p:grpSpPr>
            <a:xfrm>
              <a:off x="1468" y="3023"/>
              <a:ext cx="2581" cy="491"/>
              <a:chOff x="1468" y="3023"/>
              <a:chExt cx="2581" cy="491"/>
            </a:xfrm>
          </p:grpSpPr>
          <p:sp>
            <p:nvSpPr>
              <p:cNvPr id="1757" name="Google Shape;175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758" name="Google Shape;175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759" name="Google Shape;175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760" name="Google Shape;176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761" name="Google Shape;176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762" name="Google Shape;176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763" name="Google Shape;176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764" name="Google Shape;176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765" name="Google Shape;176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766" name="Google Shape;176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767" name="Google Shape;176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768" name="Google Shape;176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769" name="Google Shape;176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770" name="Google Shape;177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771" name="Google Shape;177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772" name="Google Shape;177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773" name="Google Shape;1773;p63"/>
              <p:cNvGrpSpPr/>
              <p:nvPr/>
            </p:nvGrpSpPr>
            <p:grpSpPr>
              <a:xfrm>
                <a:off x="1536" y="3153"/>
                <a:ext cx="2446" cy="361"/>
                <a:chOff x="1536" y="3153"/>
                <a:chExt cx="2446" cy="361"/>
              </a:xfrm>
            </p:grpSpPr>
            <p:grpSp>
              <p:nvGrpSpPr>
                <p:cNvPr id="1774" name="Google Shape;1774;p63"/>
                <p:cNvGrpSpPr/>
                <p:nvPr/>
              </p:nvGrpSpPr>
              <p:grpSpPr>
                <a:xfrm>
                  <a:off x="1536" y="3153"/>
                  <a:ext cx="2446" cy="154"/>
                  <a:chOff x="1536" y="3153"/>
                  <a:chExt cx="2446" cy="154"/>
                </a:xfrm>
              </p:grpSpPr>
              <p:sp>
                <p:nvSpPr>
                  <p:cNvPr id="1775" name="Google Shape;1775;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6" name="Google Shape;1776;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7" name="Google Shape;1777;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8" name="Google Shape;1778;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79" name="Google Shape;1779;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0" name="Google Shape;1780;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1" name="Google Shape;1781;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82" name="Google Shape;1782;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sp>
              <p:nvSpPr>
                <p:cNvPr id="1783" name="Google Shape;1783;p63"/>
                <p:cNvSpPr txBox="1"/>
                <p:nvPr/>
              </p:nvSpPr>
              <p:spPr>
                <a:xfrm>
                  <a:off x="1733" y="3301"/>
                  <a:ext cx="1958" cy="213"/>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 main memory address </a:t>
                  </a: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grpSp>
        </p:grpSp>
        <p:grpSp>
          <p:nvGrpSpPr>
            <p:cNvPr id="1784" name="Google Shape;1784;p63"/>
            <p:cNvGrpSpPr/>
            <p:nvPr/>
          </p:nvGrpSpPr>
          <p:grpSpPr>
            <a:xfrm>
              <a:off x="1651" y="1527"/>
              <a:ext cx="2428" cy="1497"/>
              <a:chOff x="1651" y="1527"/>
              <a:chExt cx="2428" cy="1497"/>
            </a:xfrm>
          </p:grpSpPr>
          <p:grpSp>
            <p:nvGrpSpPr>
              <p:cNvPr id="1785" name="Google Shape;1785;p63"/>
              <p:cNvGrpSpPr/>
              <p:nvPr/>
            </p:nvGrpSpPr>
            <p:grpSpPr>
              <a:xfrm>
                <a:off x="1677" y="1527"/>
                <a:ext cx="2137" cy="1497"/>
                <a:chOff x="1677" y="1527"/>
                <a:chExt cx="2137" cy="1497"/>
              </a:xfrm>
            </p:grpSpPr>
            <p:cxnSp>
              <p:nvCxnSpPr>
                <p:cNvPr id="1786" name="Google Shape;1786;p63"/>
                <p:cNvCxnSpPr/>
                <p:nvPr/>
              </p:nvCxnSpPr>
              <p:spPr>
                <a:xfrm>
                  <a:off x="3814" y="1527"/>
                  <a:ext cx="0" cy="1497"/>
                </a:xfrm>
                <a:prstGeom prst="straightConnector1">
                  <a:avLst/>
                </a:prstGeom>
                <a:noFill/>
                <a:ln cap="flat" cmpd="sng" w="38100">
                  <a:solidFill>
                    <a:srgbClr val="99CCFF"/>
                  </a:solidFill>
                  <a:prstDash val="solid"/>
                  <a:round/>
                  <a:headEnd len="sm" w="sm" type="none"/>
                  <a:tailEnd len="med" w="med" type="triangle"/>
                </a:ln>
              </p:spPr>
            </p:cxnSp>
            <p:cxnSp>
              <p:nvCxnSpPr>
                <p:cNvPr id="1787" name="Google Shape;1787;p63"/>
                <p:cNvCxnSpPr/>
                <p:nvPr/>
              </p:nvCxnSpPr>
              <p:spPr>
                <a:xfrm>
                  <a:off x="3513" y="1604"/>
                  <a:ext cx="0" cy="1414"/>
                </a:xfrm>
                <a:prstGeom prst="straightConnector1">
                  <a:avLst/>
                </a:prstGeom>
                <a:noFill/>
                <a:ln cap="flat" cmpd="sng" w="38100">
                  <a:solidFill>
                    <a:srgbClr val="99CCFF"/>
                  </a:solidFill>
                  <a:prstDash val="solid"/>
                  <a:round/>
                  <a:headEnd len="sm" w="sm" type="none"/>
                  <a:tailEnd len="med" w="med" type="triangle"/>
                </a:ln>
              </p:spPr>
            </p:cxnSp>
            <p:cxnSp>
              <p:nvCxnSpPr>
                <p:cNvPr id="1788" name="Google Shape;1788;p63"/>
                <p:cNvCxnSpPr/>
                <p:nvPr/>
              </p:nvCxnSpPr>
              <p:spPr>
                <a:xfrm>
                  <a:off x="3206" y="1680"/>
                  <a:ext cx="0" cy="1344"/>
                </a:xfrm>
                <a:prstGeom prst="straightConnector1">
                  <a:avLst/>
                </a:prstGeom>
                <a:noFill/>
                <a:ln cap="flat" cmpd="sng" w="38100">
                  <a:solidFill>
                    <a:srgbClr val="99CCFF"/>
                  </a:solidFill>
                  <a:prstDash val="solid"/>
                  <a:round/>
                  <a:headEnd len="sm" w="sm" type="none"/>
                  <a:tailEnd len="med" w="med" type="triangle"/>
                </a:ln>
              </p:spPr>
            </p:cxnSp>
            <p:cxnSp>
              <p:nvCxnSpPr>
                <p:cNvPr id="1789" name="Google Shape;1789;p63"/>
                <p:cNvCxnSpPr/>
                <p:nvPr/>
              </p:nvCxnSpPr>
              <p:spPr>
                <a:xfrm>
                  <a:off x="2905" y="1757"/>
                  <a:ext cx="0" cy="1261"/>
                </a:xfrm>
                <a:prstGeom prst="straightConnector1">
                  <a:avLst/>
                </a:prstGeom>
                <a:noFill/>
                <a:ln cap="flat" cmpd="sng" w="38100">
                  <a:solidFill>
                    <a:srgbClr val="99CCFF"/>
                  </a:solidFill>
                  <a:prstDash val="solid"/>
                  <a:round/>
                  <a:headEnd len="sm" w="sm" type="none"/>
                  <a:tailEnd len="med" w="med" type="triangle"/>
                </a:ln>
              </p:spPr>
            </p:cxnSp>
            <p:cxnSp>
              <p:nvCxnSpPr>
                <p:cNvPr id="1790" name="Google Shape;1790;p63"/>
                <p:cNvCxnSpPr/>
                <p:nvPr/>
              </p:nvCxnSpPr>
              <p:spPr>
                <a:xfrm>
                  <a:off x="2592" y="1834"/>
                  <a:ext cx="0" cy="1190"/>
                </a:xfrm>
                <a:prstGeom prst="straightConnector1">
                  <a:avLst/>
                </a:prstGeom>
                <a:noFill/>
                <a:ln cap="flat" cmpd="sng" w="38100">
                  <a:solidFill>
                    <a:srgbClr val="99CCFF"/>
                  </a:solidFill>
                  <a:prstDash val="solid"/>
                  <a:round/>
                  <a:headEnd len="sm" w="sm" type="none"/>
                  <a:tailEnd len="med" w="med" type="triangle"/>
                </a:ln>
              </p:spPr>
            </p:cxnSp>
            <p:cxnSp>
              <p:nvCxnSpPr>
                <p:cNvPr id="1791" name="Google Shape;1791;p63"/>
                <p:cNvCxnSpPr/>
                <p:nvPr/>
              </p:nvCxnSpPr>
              <p:spPr>
                <a:xfrm>
                  <a:off x="2278" y="1911"/>
                  <a:ext cx="0" cy="1113"/>
                </a:xfrm>
                <a:prstGeom prst="straightConnector1">
                  <a:avLst/>
                </a:prstGeom>
                <a:noFill/>
                <a:ln cap="flat" cmpd="sng" w="38100">
                  <a:solidFill>
                    <a:srgbClr val="99CCFF"/>
                  </a:solidFill>
                  <a:prstDash val="solid"/>
                  <a:round/>
                  <a:headEnd len="sm" w="sm" type="none"/>
                  <a:tailEnd len="med" w="med" type="triangle"/>
                </a:ln>
              </p:spPr>
            </p:cxnSp>
            <p:cxnSp>
              <p:nvCxnSpPr>
                <p:cNvPr id="1792" name="Google Shape;1792;p63"/>
                <p:cNvCxnSpPr/>
                <p:nvPr/>
              </p:nvCxnSpPr>
              <p:spPr>
                <a:xfrm>
                  <a:off x="1971" y="1988"/>
                  <a:ext cx="0" cy="1036"/>
                </a:xfrm>
                <a:prstGeom prst="straightConnector1">
                  <a:avLst/>
                </a:prstGeom>
                <a:noFill/>
                <a:ln cap="flat" cmpd="sng" w="38100">
                  <a:solidFill>
                    <a:srgbClr val="99CCFF"/>
                  </a:solidFill>
                  <a:prstDash val="solid"/>
                  <a:round/>
                  <a:headEnd len="sm" w="sm" type="none"/>
                  <a:tailEnd len="med" w="med" type="triangle"/>
                </a:ln>
              </p:spPr>
            </p:cxnSp>
            <p:cxnSp>
              <p:nvCxnSpPr>
                <p:cNvPr id="1793" name="Google Shape;1793;p63"/>
                <p:cNvCxnSpPr/>
                <p:nvPr/>
              </p:nvCxnSpPr>
              <p:spPr>
                <a:xfrm>
                  <a:off x="1677" y="2064"/>
                  <a:ext cx="0" cy="954"/>
                </a:xfrm>
                <a:prstGeom prst="straightConnector1">
                  <a:avLst/>
                </a:prstGeom>
                <a:noFill/>
                <a:ln cap="flat" cmpd="sng" w="38100">
                  <a:solidFill>
                    <a:srgbClr val="99CCFF"/>
                  </a:solidFill>
                  <a:prstDash val="solid"/>
                  <a:round/>
                  <a:headEnd len="sm" w="sm" type="none"/>
                  <a:tailEnd len="med" w="med" type="triangle"/>
                </a:ln>
              </p:spPr>
            </p:cxnSp>
          </p:grpSp>
          <p:sp>
            <p:nvSpPr>
              <p:cNvPr id="1794" name="Google Shape;1794;p63"/>
              <p:cNvSpPr txBox="1"/>
              <p:nvPr/>
            </p:nvSpPr>
            <p:spPr>
              <a:xfrm>
                <a:off x="3792" y="2497"/>
                <a:ext cx="28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0-7</a:t>
                </a:r>
                <a:endParaRPr b="0" i="0" sz="1400" u="none" cap="none" strike="noStrike">
                  <a:solidFill>
                    <a:srgbClr val="000000"/>
                  </a:solidFill>
                  <a:latin typeface="Arial"/>
                  <a:ea typeface="Arial"/>
                  <a:cs typeface="Arial"/>
                  <a:sym typeface="Arial"/>
                </a:endParaRPr>
              </a:p>
            </p:txBody>
          </p:sp>
          <p:sp>
            <p:nvSpPr>
              <p:cNvPr id="1795" name="Google Shape;1795;p63"/>
              <p:cNvSpPr txBox="1"/>
              <p:nvPr/>
            </p:nvSpPr>
            <p:spPr>
              <a:xfrm>
                <a:off x="3494" y="2497"/>
                <a:ext cx="307"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8-15</a:t>
                </a:r>
                <a:endParaRPr b="0" i="0" sz="1400" u="none" cap="none" strike="noStrike">
                  <a:solidFill>
                    <a:srgbClr val="000000"/>
                  </a:solidFill>
                  <a:latin typeface="Arial"/>
                  <a:ea typeface="Arial"/>
                  <a:cs typeface="Arial"/>
                  <a:sym typeface="Arial"/>
                </a:endParaRPr>
              </a:p>
            </p:txBody>
          </p:sp>
          <p:sp>
            <p:nvSpPr>
              <p:cNvPr id="1796" name="Google Shape;1796;p63"/>
              <p:cNvSpPr txBox="1"/>
              <p:nvPr/>
            </p:nvSpPr>
            <p:spPr>
              <a:xfrm>
                <a:off x="3186"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16-23</a:t>
                </a:r>
                <a:endParaRPr b="0" i="0" sz="1400" u="none" cap="none" strike="noStrike">
                  <a:solidFill>
                    <a:srgbClr val="000000"/>
                  </a:solidFill>
                  <a:latin typeface="Arial"/>
                  <a:ea typeface="Arial"/>
                  <a:cs typeface="Arial"/>
                  <a:sym typeface="Arial"/>
                </a:endParaRPr>
              </a:p>
            </p:txBody>
          </p:sp>
          <p:sp>
            <p:nvSpPr>
              <p:cNvPr id="1797" name="Google Shape;1797;p63"/>
              <p:cNvSpPr txBox="1"/>
              <p:nvPr/>
            </p:nvSpPr>
            <p:spPr>
              <a:xfrm>
                <a:off x="2879"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24-31</a:t>
                </a:r>
                <a:endParaRPr b="0" i="0" sz="1400" u="none" cap="none" strike="noStrike">
                  <a:solidFill>
                    <a:srgbClr val="000000"/>
                  </a:solidFill>
                  <a:latin typeface="Arial"/>
                  <a:ea typeface="Arial"/>
                  <a:cs typeface="Arial"/>
                  <a:sym typeface="Arial"/>
                </a:endParaRPr>
              </a:p>
            </p:txBody>
          </p:sp>
          <p:sp>
            <p:nvSpPr>
              <p:cNvPr id="1798" name="Google Shape;1798;p63"/>
              <p:cNvSpPr txBox="1"/>
              <p:nvPr/>
            </p:nvSpPr>
            <p:spPr>
              <a:xfrm>
                <a:off x="2572"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32-39</a:t>
                </a:r>
                <a:endParaRPr b="0" i="0" sz="1400" u="none" cap="none" strike="noStrike">
                  <a:solidFill>
                    <a:srgbClr val="000000"/>
                  </a:solidFill>
                  <a:latin typeface="Arial"/>
                  <a:ea typeface="Arial"/>
                  <a:cs typeface="Arial"/>
                  <a:sym typeface="Arial"/>
                </a:endParaRPr>
              </a:p>
            </p:txBody>
          </p:sp>
          <p:sp>
            <p:nvSpPr>
              <p:cNvPr id="1799" name="Google Shape;1799;p63"/>
              <p:cNvSpPr txBox="1"/>
              <p:nvPr/>
            </p:nvSpPr>
            <p:spPr>
              <a:xfrm>
                <a:off x="2245"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40-47</a:t>
                </a:r>
                <a:endParaRPr b="0" i="0" sz="1400" u="none" cap="none" strike="noStrike">
                  <a:solidFill>
                    <a:srgbClr val="000000"/>
                  </a:solidFill>
                  <a:latin typeface="Arial"/>
                  <a:ea typeface="Arial"/>
                  <a:cs typeface="Arial"/>
                  <a:sym typeface="Arial"/>
                </a:endParaRPr>
              </a:p>
            </p:txBody>
          </p:sp>
          <p:sp>
            <p:nvSpPr>
              <p:cNvPr id="1800" name="Google Shape;1800;p63"/>
              <p:cNvSpPr txBox="1"/>
              <p:nvPr/>
            </p:nvSpPr>
            <p:spPr>
              <a:xfrm>
                <a:off x="1938"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48-55</a:t>
                </a:r>
                <a:endParaRPr b="0" i="0" sz="1400" u="none" cap="none" strike="noStrike">
                  <a:solidFill>
                    <a:srgbClr val="000000"/>
                  </a:solidFill>
                  <a:latin typeface="Arial"/>
                  <a:ea typeface="Arial"/>
                  <a:cs typeface="Arial"/>
                  <a:sym typeface="Arial"/>
                </a:endParaRPr>
              </a:p>
            </p:txBody>
          </p:sp>
          <p:sp>
            <p:nvSpPr>
              <p:cNvPr id="1801" name="Google Shape;1801;p63"/>
              <p:cNvSpPr txBox="1"/>
              <p:nvPr/>
            </p:nvSpPr>
            <p:spPr>
              <a:xfrm>
                <a:off x="1651" y="2497"/>
                <a:ext cx="360" cy="288"/>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bits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dk1"/>
                    </a:solidFill>
                    <a:latin typeface="Arial Narrow"/>
                    <a:ea typeface="Arial Narrow"/>
                    <a:cs typeface="Arial Narrow"/>
                    <a:sym typeface="Arial Narrow"/>
                  </a:rPr>
                  <a:t>56-63</a:t>
                </a:r>
                <a:endParaRPr b="0" i="0" sz="1400" u="none" cap="none" strike="noStrike">
                  <a:solidFill>
                    <a:srgbClr val="000000"/>
                  </a:solidFill>
                  <a:latin typeface="Arial"/>
                  <a:ea typeface="Arial"/>
                  <a:cs typeface="Arial"/>
                  <a:sym typeface="Arial"/>
                </a:endParaRPr>
              </a:p>
            </p:txBody>
          </p:sp>
        </p:grpSp>
      </p:grpSp>
      <p:grpSp>
        <p:nvGrpSpPr>
          <p:cNvPr id="1802" name="Google Shape;1802;p63"/>
          <p:cNvGrpSpPr/>
          <p:nvPr/>
        </p:nvGrpSpPr>
        <p:grpSpPr>
          <a:xfrm>
            <a:off x="2330450" y="4951413"/>
            <a:ext cx="4097338" cy="1830387"/>
            <a:chOff x="1468" y="3023"/>
            <a:chExt cx="2581" cy="1153"/>
          </a:xfrm>
        </p:grpSpPr>
        <p:grpSp>
          <p:nvGrpSpPr>
            <p:cNvPr id="1803" name="Google Shape;1803;p63"/>
            <p:cNvGrpSpPr/>
            <p:nvPr/>
          </p:nvGrpSpPr>
          <p:grpSpPr>
            <a:xfrm>
              <a:off x="2476" y="3677"/>
              <a:ext cx="1158" cy="499"/>
              <a:chOff x="2476" y="3677"/>
              <a:chExt cx="1158" cy="499"/>
            </a:xfrm>
          </p:grpSpPr>
          <p:sp>
            <p:nvSpPr>
              <p:cNvPr id="1804" name="Google Shape;1804;p63"/>
              <p:cNvSpPr/>
              <p:nvPr/>
            </p:nvSpPr>
            <p:spPr>
              <a:xfrm>
                <a:off x="2476" y="3677"/>
                <a:ext cx="538" cy="499"/>
              </a:xfrm>
              <a:prstGeom prst="downArrow">
                <a:avLst>
                  <a:gd fmla="val 50000" name="adj1"/>
                  <a:gd fmla="val 25000" name="adj2"/>
                </a:avLst>
              </a:prstGeom>
              <a:solidFill>
                <a:srgbClr val="FF99CC"/>
              </a:solidFill>
              <a:ln cap="flat" cmpd="sng" w="12700">
                <a:solidFill>
                  <a:srgbClr val="000004"/>
                </a:solidFill>
                <a:prstDash val="solid"/>
                <a:miter lim="800000"/>
                <a:headEnd len="sm" w="sm" type="none"/>
                <a:tailEnd len="sm" w="sm" type="none"/>
              </a:ln>
              <a:effectLst>
                <a:outerShdw blurRad="63500" rotWithShape="0" algn="ctr" dir="2700000" dist="38099">
                  <a:srgbClr val="000004">
                    <a:alpha val="7411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05" name="Google Shape;1805;p63"/>
              <p:cNvSpPr txBox="1"/>
              <p:nvPr/>
            </p:nvSpPr>
            <p:spPr>
              <a:xfrm>
                <a:off x="2952" y="3754"/>
                <a:ext cx="682" cy="213"/>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64-bit word</a:t>
                </a:r>
                <a:endParaRPr b="1" i="0" sz="1600" u="none" cap="none" strike="noStrike">
                  <a:solidFill>
                    <a:schemeClr val="dk1"/>
                  </a:solidFill>
                  <a:latin typeface="Arial Narrow"/>
                  <a:ea typeface="Arial Narrow"/>
                  <a:cs typeface="Arial Narrow"/>
                  <a:sym typeface="Arial Narrow"/>
                </a:endParaRPr>
              </a:p>
            </p:txBody>
          </p:sp>
        </p:grpSp>
        <p:grpSp>
          <p:nvGrpSpPr>
            <p:cNvPr id="1806" name="Google Shape;1806;p63"/>
            <p:cNvGrpSpPr/>
            <p:nvPr/>
          </p:nvGrpSpPr>
          <p:grpSpPr>
            <a:xfrm>
              <a:off x="1468" y="3023"/>
              <a:ext cx="2581" cy="284"/>
              <a:chOff x="1468" y="3023"/>
              <a:chExt cx="2581" cy="284"/>
            </a:xfrm>
          </p:grpSpPr>
          <p:sp>
            <p:nvSpPr>
              <p:cNvPr id="1807" name="Google Shape;1807;p63"/>
              <p:cNvSpPr txBox="1"/>
              <p:nvPr/>
            </p:nvSpPr>
            <p:spPr>
              <a:xfrm>
                <a:off x="3889"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08" name="Google Shape;1808;p63"/>
              <p:cNvSpPr txBox="1"/>
              <p:nvPr/>
            </p:nvSpPr>
            <p:spPr>
              <a:xfrm>
                <a:off x="269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31</a:t>
                </a:r>
                <a:endParaRPr b="0" i="0" sz="1400" u="none" cap="none" strike="noStrike">
                  <a:solidFill>
                    <a:srgbClr val="000000"/>
                  </a:solidFill>
                  <a:latin typeface="Arial"/>
                  <a:ea typeface="Arial"/>
                  <a:cs typeface="Arial"/>
                  <a:sym typeface="Arial"/>
                </a:endParaRPr>
              </a:p>
            </p:txBody>
          </p:sp>
          <p:sp>
            <p:nvSpPr>
              <p:cNvPr id="1809" name="Google Shape;1809;p63"/>
              <p:cNvSpPr txBox="1"/>
              <p:nvPr/>
            </p:nvSpPr>
            <p:spPr>
              <a:xfrm>
                <a:off x="3645"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7</a:t>
                </a:r>
                <a:endParaRPr b="0" i="0" sz="1400" u="none" cap="none" strike="noStrike">
                  <a:solidFill>
                    <a:srgbClr val="000000"/>
                  </a:solidFill>
                  <a:latin typeface="Arial"/>
                  <a:ea typeface="Arial"/>
                  <a:cs typeface="Arial"/>
                  <a:sym typeface="Arial"/>
                </a:endParaRPr>
              </a:p>
            </p:txBody>
          </p:sp>
          <p:sp>
            <p:nvSpPr>
              <p:cNvPr id="1810" name="Google Shape;1810;p63"/>
              <p:cNvSpPr txBox="1"/>
              <p:nvPr/>
            </p:nvSpPr>
            <p:spPr>
              <a:xfrm>
                <a:off x="3554" y="3023"/>
                <a:ext cx="160"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8</a:t>
                </a:r>
                <a:endParaRPr b="0" i="0" sz="1400" u="none" cap="none" strike="noStrike">
                  <a:solidFill>
                    <a:srgbClr val="000000"/>
                  </a:solidFill>
                  <a:latin typeface="Arial"/>
                  <a:ea typeface="Arial"/>
                  <a:cs typeface="Arial"/>
                  <a:sym typeface="Arial"/>
                </a:endParaRPr>
              </a:p>
            </p:txBody>
          </p:sp>
          <p:sp>
            <p:nvSpPr>
              <p:cNvPr id="1811" name="Google Shape;1811;p63"/>
              <p:cNvSpPr txBox="1"/>
              <p:nvPr/>
            </p:nvSpPr>
            <p:spPr>
              <a:xfrm>
                <a:off x="3309"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15</a:t>
                </a:r>
                <a:endParaRPr b="0" i="0" sz="1400" u="none" cap="none" strike="noStrike">
                  <a:solidFill>
                    <a:srgbClr val="000000"/>
                  </a:solidFill>
                  <a:latin typeface="Arial"/>
                  <a:ea typeface="Arial"/>
                  <a:cs typeface="Arial"/>
                  <a:sym typeface="Arial"/>
                </a:endParaRPr>
              </a:p>
            </p:txBody>
          </p:sp>
          <p:sp>
            <p:nvSpPr>
              <p:cNvPr id="1812" name="Google Shape;1812;p63"/>
              <p:cNvSpPr txBox="1"/>
              <p:nvPr/>
            </p:nvSpPr>
            <p:spPr>
              <a:xfrm>
                <a:off x="319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16</a:t>
                </a:r>
                <a:endParaRPr b="0" i="0" sz="1400" u="none" cap="none" strike="noStrike">
                  <a:solidFill>
                    <a:srgbClr val="000000"/>
                  </a:solidFill>
                  <a:latin typeface="Arial"/>
                  <a:ea typeface="Arial"/>
                  <a:cs typeface="Arial"/>
                  <a:sym typeface="Arial"/>
                </a:endParaRPr>
              </a:p>
            </p:txBody>
          </p:sp>
          <p:sp>
            <p:nvSpPr>
              <p:cNvPr id="1813" name="Google Shape;1813;p63"/>
              <p:cNvSpPr txBox="1"/>
              <p:nvPr/>
            </p:nvSpPr>
            <p:spPr>
              <a:xfrm>
                <a:off x="3030"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23</a:t>
                </a:r>
                <a:endParaRPr b="0" i="0" sz="1400" u="none" cap="none" strike="noStrike">
                  <a:solidFill>
                    <a:srgbClr val="000000"/>
                  </a:solidFill>
                  <a:latin typeface="Arial"/>
                  <a:ea typeface="Arial"/>
                  <a:cs typeface="Arial"/>
                  <a:sym typeface="Arial"/>
                </a:endParaRPr>
              </a:p>
            </p:txBody>
          </p:sp>
          <p:sp>
            <p:nvSpPr>
              <p:cNvPr id="1814" name="Google Shape;1814;p63"/>
              <p:cNvSpPr txBox="1"/>
              <p:nvPr/>
            </p:nvSpPr>
            <p:spPr>
              <a:xfrm>
                <a:off x="2925"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24</a:t>
                </a:r>
                <a:endParaRPr b="0" i="0" sz="1400" u="none" cap="none" strike="noStrike">
                  <a:solidFill>
                    <a:srgbClr val="000000"/>
                  </a:solidFill>
                  <a:latin typeface="Arial"/>
                  <a:ea typeface="Arial"/>
                  <a:cs typeface="Arial"/>
                  <a:sym typeface="Arial"/>
                </a:endParaRPr>
              </a:p>
            </p:txBody>
          </p:sp>
          <p:sp>
            <p:nvSpPr>
              <p:cNvPr id="1815" name="Google Shape;1815;p63"/>
              <p:cNvSpPr txBox="1"/>
              <p:nvPr/>
            </p:nvSpPr>
            <p:spPr>
              <a:xfrm>
                <a:off x="2591"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32</a:t>
                </a:r>
                <a:endParaRPr b="0" i="0" sz="1400" u="none" cap="none" strike="noStrike">
                  <a:solidFill>
                    <a:srgbClr val="000000"/>
                  </a:solidFill>
                  <a:latin typeface="Arial"/>
                  <a:ea typeface="Arial"/>
                  <a:cs typeface="Arial"/>
                  <a:sym typeface="Arial"/>
                </a:endParaRPr>
              </a:p>
            </p:txBody>
          </p:sp>
          <p:sp>
            <p:nvSpPr>
              <p:cNvPr id="1816" name="Google Shape;1816;p63"/>
              <p:cNvSpPr txBox="1"/>
              <p:nvPr/>
            </p:nvSpPr>
            <p:spPr>
              <a:xfrm>
                <a:off x="146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63</a:t>
                </a:r>
                <a:endParaRPr b="0" i="0" sz="1400" u="none" cap="none" strike="noStrike">
                  <a:solidFill>
                    <a:srgbClr val="000000"/>
                  </a:solidFill>
                  <a:latin typeface="Arial"/>
                  <a:ea typeface="Arial"/>
                  <a:cs typeface="Arial"/>
                  <a:sym typeface="Arial"/>
                </a:endParaRPr>
              </a:p>
            </p:txBody>
          </p:sp>
          <p:sp>
            <p:nvSpPr>
              <p:cNvPr id="1817" name="Google Shape;1817;p63"/>
              <p:cNvSpPr txBox="1"/>
              <p:nvPr/>
            </p:nvSpPr>
            <p:spPr>
              <a:xfrm>
                <a:off x="2407"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39</a:t>
                </a:r>
                <a:endParaRPr b="0" i="0" sz="1400" u="none" cap="none" strike="noStrike">
                  <a:solidFill>
                    <a:srgbClr val="000000"/>
                  </a:solidFill>
                  <a:latin typeface="Arial"/>
                  <a:ea typeface="Arial"/>
                  <a:cs typeface="Arial"/>
                  <a:sym typeface="Arial"/>
                </a:endParaRPr>
              </a:p>
            </p:txBody>
          </p:sp>
          <p:sp>
            <p:nvSpPr>
              <p:cNvPr id="1818" name="Google Shape;1818;p63"/>
              <p:cNvSpPr txBox="1"/>
              <p:nvPr/>
            </p:nvSpPr>
            <p:spPr>
              <a:xfrm>
                <a:off x="2283"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40</a:t>
                </a:r>
                <a:endParaRPr b="0" i="0" sz="1400" u="none" cap="none" strike="noStrike">
                  <a:solidFill>
                    <a:srgbClr val="000000"/>
                  </a:solidFill>
                  <a:latin typeface="Arial"/>
                  <a:ea typeface="Arial"/>
                  <a:cs typeface="Arial"/>
                  <a:sym typeface="Arial"/>
                </a:endParaRPr>
              </a:p>
            </p:txBody>
          </p:sp>
          <p:sp>
            <p:nvSpPr>
              <p:cNvPr id="1819" name="Google Shape;1819;p63"/>
              <p:cNvSpPr txBox="1"/>
              <p:nvPr/>
            </p:nvSpPr>
            <p:spPr>
              <a:xfrm>
                <a:off x="2082"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47</a:t>
                </a:r>
                <a:endParaRPr b="0" i="0" sz="1400" u="none" cap="none" strike="noStrike">
                  <a:solidFill>
                    <a:srgbClr val="000000"/>
                  </a:solidFill>
                  <a:latin typeface="Arial"/>
                  <a:ea typeface="Arial"/>
                  <a:cs typeface="Arial"/>
                  <a:sym typeface="Arial"/>
                </a:endParaRPr>
              </a:p>
            </p:txBody>
          </p:sp>
          <p:sp>
            <p:nvSpPr>
              <p:cNvPr id="1820" name="Google Shape;1820;p63"/>
              <p:cNvSpPr txBox="1"/>
              <p:nvPr/>
            </p:nvSpPr>
            <p:spPr>
              <a:xfrm>
                <a:off x="1976"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48</a:t>
                </a:r>
                <a:endParaRPr b="0" i="0" sz="1400" u="none" cap="none" strike="noStrike">
                  <a:solidFill>
                    <a:srgbClr val="000000"/>
                  </a:solidFill>
                  <a:latin typeface="Arial"/>
                  <a:ea typeface="Arial"/>
                  <a:cs typeface="Arial"/>
                  <a:sym typeface="Arial"/>
                </a:endParaRPr>
              </a:p>
            </p:txBody>
          </p:sp>
          <p:sp>
            <p:nvSpPr>
              <p:cNvPr id="1821" name="Google Shape;1821;p63"/>
              <p:cNvSpPr txBox="1"/>
              <p:nvPr/>
            </p:nvSpPr>
            <p:spPr>
              <a:xfrm>
                <a:off x="1784"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55</a:t>
                </a:r>
                <a:endParaRPr b="0" i="0" sz="1400" u="none" cap="none" strike="noStrike">
                  <a:solidFill>
                    <a:srgbClr val="000000"/>
                  </a:solidFill>
                  <a:latin typeface="Arial"/>
                  <a:ea typeface="Arial"/>
                  <a:cs typeface="Arial"/>
                  <a:sym typeface="Arial"/>
                </a:endParaRPr>
              </a:p>
            </p:txBody>
          </p:sp>
          <p:sp>
            <p:nvSpPr>
              <p:cNvPr id="1822" name="Google Shape;1822;p63"/>
              <p:cNvSpPr txBox="1"/>
              <p:nvPr/>
            </p:nvSpPr>
            <p:spPr>
              <a:xfrm>
                <a:off x="1658" y="3023"/>
                <a:ext cx="204" cy="1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chemeClr val="dk1"/>
                    </a:solidFill>
                    <a:latin typeface="Arial Narrow"/>
                    <a:ea typeface="Arial Narrow"/>
                    <a:cs typeface="Arial Narrow"/>
                    <a:sym typeface="Arial Narrow"/>
                  </a:rPr>
                  <a:t>56</a:t>
                </a:r>
                <a:endParaRPr b="0" i="0" sz="1400" u="none" cap="none" strike="noStrike">
                  <a:solidFill>
                    <a:srgbClr val="000000"/>
                  </a:solidFill>
                  <a:latin typeface="Arial"/>
                  <a:ea typeface="Arial"/>
                  <a:cs typeface="Arial"/>
                  <a:sym typeface="Arial"/>
                </a:endParaRPr>
              </a:p>
            </p:txBody>
          </p:sp>
          <p:grpSp>
            <p:nvGrpSpPr>
              <p:cNvPr id="1823" name="Google Shape;1823;p63"/>
              <p:cNvGrpSpPr/>
              <p:nvPr/>
            </p:nvGrpSpPr>
            <p:grpSpPr>
              <a:xfrm>
                <a:off x="1536" y="3153"/>
                <a:ext cx="2446" cy="154"/>
                <a:chOff x="1536" y="3153"/>
                <a:chExt cx="2446" cy="154"/>
              </a:xfrm>
            </p:grpSpPr>
            <p:sp>
              <p:nvSpPr>
                <p:cNvPr id="1824" name="Google Shape;1824;p63"/>
                <p:cNvSpPr/>
                <p:nvPr/>
              </p:nvSpPr>
              <p:spPr>
                <a:xfrm>
                  <a:off x="275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5" name="Google Shape;1825;p63"/>
                <p:cNvSpPr/>
                <p:nvPr/>
              </p:nvSpPr>
              <p:spPr>
                <a:xfrm>
                  <a:off x="306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6" name="Google Shape;1826;p63"/>
                <p:cNvSpPr/>
                <p:nvPr/>
              </p:nvSpPr>
              <p:spPr>
                <a:xfrm>
                  <a:off x="336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7" name="Google Shape;1827;p63"/>
                <p:cNvSpPr/>
                <p:nvPr/>
              </p:nvSpPr>
              <p:spPr>
                <a:xfrm>
                  <a:off x="3674" y="3153"/>
                  <a:ext cx="308"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8" name="Google Shape;1828;p63"/>
                <p:cNvSpPr/>
                <p:nvPr/>
              </p:nvSpPr>
              <p:spPr>
                <a:xfrm>
                  <a:off x="1536"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29" name="Google Shape;1829;p63"/>
                <p:cNvSpPr/>
                <p:nvPr/>
              </p:nvSpPr>
              <p:spPr>
                <a:xfrm>
                  <a:off x="1843"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0" name="Google Shape;1830;p63"/>
                <p:cNvSpPr/>
                <p:nvPr/>
              </p:nvSpPr>
              <p:spPr>
                <a:xfrm>
                  <a:off x="2150"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831" name="Google Shape;1831;p63"/>
                <p:cNvSpPr/>
                <p:nvPr/>
              </p:nvSpPr>
              <p:spPr>
                <a:xfrm>
                  <a:off x="2457" y="3153"/>
                  <a:ext cx="307" cy="154"/>
                </a:xfrm>
                <a:prstGeom prst="rect">
                  <a:avLst/>
                </a:prstGeom>
                <a:solidFill>
                  <a:srgbClr val="FF99CC"/>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grpSp>
        </p:gr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5" name="Shape 1835"/>
        <p:cNvGrpSpPr/>
        <p:nvPr/>
      </p:nvGrpSpPr>
      <p:grpSpPr>
        <a:xfrm>
          <a:off x="0" y="0"/>
          <a:ext cx="0" cy="0"/>
          <a:chOff x="0" y="0"/>
          <a:chExt cx="0" cy="0"/>
        </a:xfrm>
      </p:grpSpPr>
      <p:sp>
        <p:nvSpPr>
          <p:cNvPr id="1836" name="Google Shape;1836;p64"/>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Enhanced DRAMs</a:t>
            </a:r>
            <a:endParaRPr/>
          </a:p>
        </p:txBody>
      </p:sp>
      <p:sp>
        <p:nvSpPr>
          <p:cNvPr id="1837" name="Google Shape;1837;p64"/>
          <p:cNvSpPr txBox="1"/>
          <p:nvPr>
            <p:ph idx="1" type="body"/>
          </p:nvPr>
        </p:nvSpPr>
        <p:spPr>
          <a:xfrm>
            <a:off x="396875" y="1362074"/>
            <a:ext cx="8594725" cy="5114925"/>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SzPts val="1440"/>
              <a:buChar char="⬛"/>
            </a:pPr>
            <a:r>
              <a:rPr lang="en-US"/>
              <a:t>Basic DRAM cell has not changed since its invention in 1966.</a:t>
            </a:r>
            <a:endParaRPr/>
          </a:p>
          <a:p>
            <a:pPr indent="-285750" lvl="1" marL="742950" rtl="0" algn="l">
              <a:lnSpc>
                <a:spcPct val="100000"/>
              </a:lnSpc>
              <a:spcBef>
                <a:spcPts val="400"/>
              </a:spcBef>
              <a:spcAft>
                <a:spcPts val="0"/>
              </a:spcAft>
              <a:buSzPts val="2200"/>
              <a:buChar char="▪"/>
            </a:pPr>
            <a:r>
              <a:rPr lang="en-US"/>
              <a:t>Commercialized by Intel in 1970. </a:t>
            </a:r>
            <a:endParaRPr/>
          </a:p>
          <a:p>
            <a:pPr indent="-342900" lvl="0" marL="342900" rtl="0" algn="l">
              <a:lnSpc>
                <a:spcPct val="100000"/>
              </a:lnSpc>
              <a:spcBef>
                <a:spcPts val="480"/>
              </a:spcBef>
              <a:spcAft>
                <a:spcPts val="0"/>
              </a:spcAft>
              <a:buSzPts val="1440"/>
              <a:buChar char="⬛"/>
            </a:pPr>
            <a:r>
              <a:rPr lang="en-US"/>
              <a:t>DRAM cores with better interface logic and faster I/O :</a:t>
            </a:r>
            <a:endParaRPr/>
          </a:p>
          <a:p>
            <a:pPr indent="-285750" lvl="1" marL="742950" rtl="0" algn="l">
              <a:lnSpc>
                <a:spcPct val="100000"/>
              </a:lnSpc>
              <a:spcBef>
                <a:spcPts val="400"/>
              </a:spcBef>
              <a:spcAft>
                <a:spcPts val="0"/>
              </a:spcAft>
              <a:buSzPts val="2200"/>
              <a:buChar char="▪"/>
            </a:pPr>
            <a:r>
              <a:rPr lang="en-US"/>
              <a:t>Synchronous DRAM (</a:t>
            </a:r>
            <a:r>
              <a:rPr lang="en-US">
                <a:solidFill>
                  <a:srgbClr val="FF0000"/>
                </a:solidFill>
              </a:rPr>
              <a:t>SDRAM</a:t>
            </a:r>
            <a:r>
              <a:rPr lang="en-US"/>
              <a:t>)</a:t>
            </a:r>
            <a:endParaRPr/>
          </a:p>
          <a:p>
            <a:pPr indent="-228600" lvl="2" marL="1143000" rtl="0" algn="l">
              <a:lnSpc>
                <a:spcPct val="100000"/>
              </a:lnSpc>
              <a:spcBef>
                <a:spcPts val="400"/>
              </a:spcBef>
              <a:spcAft>
                <a:spcPts val="0"/>
              </a:spcAft>
              <a:buClr>
                <a:schemeClr val="dk1"/>
              </a:buClr>
              <a:buSzPts val="1600"/>
              <a:buChar char="▪"/>
            </a:pPr>
            <a:r>
              <a:rPr lang="en-US"/>
              <a:t>Uses a conventional clock signal instead of asynchronous control</a:t>
            </a:r>
            <a:endParaRPr/>
          </a:p>
          <a:p>
            <a:pPr indent="-228600" lvl="2" marL="1143000" rtl="0" algn="l">
              <a:lnSpc>
                <a:spcPct val="100000"/>
              </a:lnSpc>
              <a:spcBef>
                <a:spcPts val="400"/>
              </a:spcBef>
              <a:spcAft>
                <a:spcPts val="0"/>
              </a:spcAft>
              <a:buClr>
                <a:schemeClr val="dk1"/>
              </a:buClr>
              <a:buSzPts val="1600"/>
              <a:buChar char="▪"/>
            </a:pPr>
            <a:r>
              <a:rPr lang="en-US"/>
              <a:t>Allows reuse of the row addresses (e.g., RAS, CAS, CAS, CAS)</a:t>
            </a:r>
            <a:endParaRPr/>
          </a:p>
          <a:p>
            <a:pPr indent="-146050" lvl="1" marL="742950" rtl="0" algn="l">
              <a:lnSpc>
                <a:spcPct val="100000"/>
              </a:lnSpc>
              <a:spcBef>
                <a:spcPts val="400"/>
              </a:spcBef>
              <a:spcAft>
                <a:spcPts val="0"/>
              </a:spcAft>
              <a:buSzPts val="2200"/>
              <a:buNone/>
            </a:pPr>
            <a:r>
              <a:t/>
            </a:r>
            <a:endParaRPr/>
          </a:p>
          <a:p>
            <a:pPr indent="-285750" lvl="1" marL="742950" rtl="0" algn="l">
              <a:lnSpc>
                <a:spcPct val="100000"/>
              </a:lnSpc>
              <a:spcBef>
                <a:spcPts val="400"/>
              </a:spcBef>
              <a:spcAft>
                <a:spcPts val="0"/>
              </a:spcAft>
              <a:buSzPts val="2200"/>
              <a:buChar char="▪"/>
            </a:pPr>
            <a:r>
              <a:rPr lang="en-US"/>
              <a:t>Double data-rate synchronous DRAM (</a:t>
            </a:r>
            <a:r>
              <a:rPr lang="en-US">
                <a:solidFill>
                  <a:srgbClr val="FF0000"/>
                </a:solidFill>
              </a:rPr>
              <a:t>DDR SDRAM</a:t>
            </a:r>
            <a:r>
              <a:rPr lang="en-US"/>
              <a:t>)</a:t>
            </a:r>
            <a:endParaRPr/>
          </a:p>
          <a:p>
            <a:pPr indent="-228600" lvl="2" marL="1143000" rtl="0" algn="l">
              <a:lnSpc>
                <a:spcPct val="100000"/>
              </a:lnSpc>
              <a:spcBef>
                <a:spcPts val="400"/>
              </a:spcBef>
              <a:spcAft>
                <a:spcPts val="0"/>
              </a:spcAft>
              <a:buClr>
                <a:schemeClr val="dk1"/>
              </a:buClr>
              <a:buSzPts val="1600"/>
              <a:buChar char="▪"/>
            </a:pPr>
            <a:r>
              <a:rPr lang="en-US"/>
              <a:t>Double edge clocking sends two bits per cycle per pin</a:t>
            </a:r>
            <a:endParaRPr/>
          </a:p>
          <a:p>
            <a:pPr indent="-228600" lvl="2" marL="1143000" rtl="0" algn="l">
              <a:lnSpc>
                <a:spcPct val="100000"/>
              </a:lnSpc>
              <a:spcBef>
                <a:spcPts val="400"/>
              </a:spcBef>
              <a:spcAft>
                <a:spcPts val="0"/>
              </a:spcAft>
              <a:buClr>
                <a:schemeClr val="dk1"/>
              </a:buClr>
              <a:buSzPts val="1600"/>
              <a:buChar char="▪"/>
            </a:pPr>
            <a:r>
              <a:rPr lang="en-US"/>
              <a:t>Different types distinguished by size of small prefetch buffer:</a:t>
            </a:r>
            <a:endParaRPr/>
          </a:p>
          <a:p>
            <a:pPr indent="-228600" lvl="3" marL="1600200" rtl="0" algn="l">
              <a:lnSpc>
                <a:spcPct val="100000"/>
              </a:lnSpc>
              <a:spcBef>
                <a:spcPts val="400"/>
              </a:spcBef>
              <a:spcAft>
                <a:spcPts val="0"/>
              </a:spcAft>
              <a:buClr>
                <a:srgbClr val="FF0000"/>
              </a:buClr>
              <a:buSzPts val="2000"/>
              <a:buFont typeface="Calibri"/>
              <a:buChar char="–"/>
            </a:pPr>
            <a:r>
              <a:rPr lang="en-US">
                <a:solidFill>
                  <a:srgbClr val="FF0000"/>
                </a:solidFill>
              </a:rPr>
              <a:t>DDR</a:t>
            </a:r>
            <a:r>
              <a:rPr lang="en-US"/>
              <a:t> (2 bits), </a:t>
            </a:r>
            <a:r>
              <a:rPr lang="en-US">
                <a:solidFill>
                  <a:srgbClr val="FF0000"/>
                </a:solidFill>
              </a:rPr>
              <a:t>DDR2</a:t>
            </a:r>
            <a:r>
              <a:rPr lang="en-US"/>
              <a:t> (4 bits), </a:t>
            </a:r>
            <a:r>
              <a:rPr lang="en-US">
                <a:solidFill>
                  <a:srgbClr val="FF0000"/>
                </a:solidFill>
              </a:rPr>
              <a:t>DDR3</a:t>
            </a:r>
            <a:r>
              <a:rPr lang="en-US"/>
              <a:t> (8 bits)</a:t>
            </a:r>
            <a:endParaRPr/>
          </a:p>
          <a:p>
            <a:pPr indent="-228600" lvl="2" marL="1143000" rtl="0" algn="l">
              <a:lnSpc>
                <a:spcPct val="100000"/>
              </a:lnSpc>
              <a:spcBef>
                <a:spcPts val="400"/>
              </a:spcBef>
              <a:spcAft>
                <a:spcPts val="0"/>
              </a:spcAft>
              <a:buClr>
                <a:schemeClr val="dk1"/>
              </a:buClr>
              <a:buSzPts val="1600"/>
              <a:buChar char="▪"/>
            </a:pPr>
            <a:r>
              <a:rPr lang="en-US"/>
              <a:t>By 2010, standard for most server and desktop systems</a:t>
            </a:r>
            <a:endParaRPr/>
          </a:p>
          <a:p>
            <a:pPr indent="-228600" lvl="2" marL="1143000" rtl="0" algn="l">
              <a:lnSpc>
                <a:spcPct val="100000"/>
              </a:lnSpc>
              <a:spcBef>
                <a:spcPts val="400"/>
              </a:spcBef>
              <a:spcAft>
                <a:spcPts val="0"/>
              </a:spcAft>
              <a:buClr>
                <a:schemeClr val="dk1"/>
              </a:buClr>
              <a:buSzPts val="1600"/>
              <a:buChar char="▪"/>
            </a:pPr>
            <a:r>
              <a:rPr lang="en-US"/>
              <a:t>Intel Core i7 supports only DDR3 SDRAM</a:t>
            </a:r>
            <a:endParaRPr/>
          </a:p>
          <a:p>
            <a:pPr indent="-101600" lvl="3" marL="1600200" rtl="0" algn="l">
              <a:lnSpc>
                <a:spcPct val="100000"/>
              </a:lnSpc>
              <a:spcBef>
                <a:spcPts val="400"/>
              </a:spcBef>
              <a:spcAft>
                <a:spcPts val="0"/>
              </a:spcAft>
              <a:buClr>
                <a:schemeClr val="dk1"/>
              </a:buClr>
              <a:buSzPts val="2000"/>
              <a:buFont typeface="Calibri"/>
              <a:buNone/>
            </a:pPr>
            <a:r>
              <a:t/>
            </a:r>
            <a:endParaRPr/>
          </a:p>
          <a:p>
            <a:pPr indent="-101600" lvl="3" marL="1600200" rtl="0" algn="l">
              <a:lnSpc>
                <a:spcPct val="100000"/>
              </a:lnSpc>
              <a:spcBef>
                <a:spcPts val="400"/>
              </a:spcBef>
              <a:spcAft>
                <a:spcPts val="0"/>
              </a:spcAft>
              <a:buClr>
                <a:schemeClr val="dk1"/>
              </a:buClr>
              <a:buSzPts val="2000"/>
              <a:buFont typeface="Calibri"/>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1" name="Shape 1841"/>
        <p:cNvGrpSpPr/>
        <p:nvPr/>
      </p:nvGrpSpPr>
      <p:grpSpPr>
        <a:xfrm>
          <a:off x="0" y="0"/>
          <a:ext cx="0" cy="0"/>
          <a:chOff x="0" y="0"/>
          <a:chExt cx="0" cy="0"/>
        </a:xfrm>
      </p:grpSpPr>
      <p:sp>
        <p:nvSpPr>
          <p:cNvPr id="1842" name="Google Shape;1842;p65"/>
          <p:cNvSpPr/>
          <p:nvPr/>
        </p:nvSpPr>
        <p:spPr>
          <a:xfrm>
            <a:off x="76200" y="30321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3" name="Google Shape;1843;p65"/>
          <p:cNvSpPr/>
          <p:nvPr/>
        </p:nvSpPr>
        <p:spPr>
          <a:xfrm>
            <a:off x="76200" y="3032125"/>
            <a:ext cx="8893175" cy="1751762"/>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0"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880	100	30	1	0.1	0.06	0.02	</a:t>
            </a:r>
            <a:r>
              <a:rPr b="1" i="1" lang="en-US" sz="1800" u="none" cap="none" strike="noStrike">
                <a:solidFill>
                  <a:srgbClr val="22228B"/>
                </a:solidFill>
                <a:latin typeface="Arial Narrow"/>
                <a:ea typeface="Arial Narrow"/>
                <a:cs typeface="Arial Narrow"/>
                <a:sym typeface="Arial Narrow"/>
              </a:rPr>
              <a:t>44,000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200	100	70	60	50	40	20	</a:t>
            </a:r>
            <a:r>
              <a:rPr b="1" i="1" lang="en-US" sz="1800" u="none" cap="none" strike="noStrike">
                <a:solidFill>
                  <a:srgbClr val="22228B"/>
                </a:solidFill>
                <a:latin typeface="Arial Narrow"/>
                <a:ea typeface="Arial Narrow"/>
                <a:cs typeface="Arial Narrow"/>
                <a:sym typeface="Arial Narrow"/>
              </a:rPr>
              <a:t>10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(MB) 	0.256	4	16	64	2,000	8,000	16.000	</a:t>
            </a:r>
            <a:r>
              <a:rPr b="1" i="1" lang="en-US" sz="1800" u="none" cap="none" strike="noStrike">
                <a:solidFill>
                  <a:srgbClr val="22228B"/>
                </a:solidFill>
                <a:latin typeface="Arial Narrow"/>
                <a:ea typeface="Arial Narrow"/>
                <a:cs typeface="Arial Narrow"/>
                <a:sym typeface="Arial Narrow"/>
              </a:rPr>
              <a:t>62,500</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22228B"/>
              </a:solidFill>
              <a:latin typeface="Arial Narrow"/>
              <a:ea typeface="Arial Narrow"/>
              <a:cs typeface="Arial Narrow"/>
              <a:sym typeface="Arial Narrow"/>
            </a:endParaRPr>
          </a:p>
        </p:txBody>
      </p:sp>
      <p:sp>
        <p:nvSpPr>
          <p:cNvPr id="1844" name="Google Shape;1844;p65"/>
          <p:cNvSpPr/>
          <p:nvPr/>
        </p:nvSpPr>
        <p:spPr>
          <a:xfrm>
            <a:off x="76200" y="5229225"/>
            <a:ext cx="8893175" cy="422275"/>
          </a:xfrm>
          <a:prstGeom prst="rect">
            <a:avLst/>
          </a:prstGeom>
          <a:solidFill>
            <a:srgbClr val="E2E2E2"/>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22228B"/>
              </a:solidFill>
              <a:latin typeface="Calibri"/>
              <a:ea typeface="Calibri"/>
              <a:cs typeface="Calibri"/>
              <a:sym typeface="Calibri"/>
            </a:endParaRPr>
          </a:p>
        </p:txBody>
      </p:sp>
      <p:sp>
        <p:nvSpPr>
          <p:cNvPr id="1845" name="Google Shape;1845;p65"/>
          <p:cNvSpPr/>
          <p:nvPr/>
        </p:nvSpPr>
        <p:spPr>
          <a:xfrm>
            <a:off x="98425" y="1482725"/>
            <a:ext cx="8893175" cy="422275"/>
          </a:xfrm>
          <a:prstGeom prst="rect">
            <a:avLst/>
          </a:prstGeom>
          <a:solidFill>
            <a:srgbClr val="E6E6E6"/>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rgbClr val="000000"/>
              </a:solidFill>
              <a:latin typeface="Calibri"/>
              <a:ea typeface="Calibri"/>
              <a:cs typeface="Calibri"/>
              <a:sym typeface="Calibri"/>
            </a:endParaRPr>
          </a:p>
        </p:txBody>
      </p:sp>
      <p:sp>
        <p:nvSpPr>
          <p:cNvPr id="1846" name="Google Shape;1846;p65"/>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Storage Trends</a:t>
            </a:r>
            <a:endParaRPr/>
          </a:p>
        </p:txBody>
      </p:sp>
      <p:sp>
        <p:nvSpPr>
          <p:cNvPr id="1847" name="Google Shape;1847;p65"/>
          <p:cNvSpPr/>
          <p:nvPr/>
        </p:nvSpPr>
        <p:spPr>
          <a:xfrm>
            <a:off x="0" y="2727325"/>
            <a:ext cx="750242"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DRAM</a:t>
            </a:r>
            <a:endParaRPr b="0" i="0" sz="1400" u="none" cap="none" strike="noStrike">
              <a:solidFill>
                <a:srgbClr val="000000"/>
              </a:solidFill>
              <a:latin typeface="Arial"/>
              <a:ea typeface="Arial"/>
              <a:cs typeface="Arial"/>
              <a:sym typeface="Arial"/>
            </a:endParaRPr>
          </a:p>
        </p:txBody>
      </p:sp>
      <p:sp>
        <p:nvSpPr>
          <p:cNvPr id="1848" name="Google Shape;1848;p65"/>
          <p:cNvSpPr/>
          <p:nvPr/>
        </p:nvSpPr>
        <p:spPr>
          <a:xfrm>
            <a:off x="22225" y="1143000"/>
            <a:ext cx="739873"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SRAM</a:t>
            </a:r>
            <a:endParaRPr b="0" i="0" sz="1400" u="none" cap="none" strike="noStrike">
              <a:solidFill>
                <a:srgbClr val="000000"/>
              </a:solidFill>
              <a:latin typeface="Arial"/>
              <a:ea typeface="Arial"/>
              <a:cs typeface="Arial"/>
              <a:sym typeface="Arial"/>
            </a:endParaRPr>
          </a:p>
        </p:txBody>
      </p:sp>
      <p:sp>
        <p:nvSpPr>
          <p:cNvPr id="1849" name="Google Shape;1849;p65"/>
          <p:cNvSpPr/>
          <p:nvPr/>
        </p:nvSpPr>
        <p:spPr>
          <a:xfrm>
            <a:off x="76200" y="5229225"/>
            <a:ext cx="8893175" cy="1474763"/>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1" i="1" sz="2000" u="none" cap="none" strike="noStrike">
              <a:solidFill>
                <a:srgbClr val="000000"/>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$/GB		100,000	8,000	300	10	5	0.3	0.03	</a:t>
            </a:r>
            <a:r>
              <a:rPr b="1" i="1" lang="en-US" sz="1800" u="none" cap="none" strike="noStrike">
                <a:solidFill>
                  <a:srgbClr val="22228B"/>
                </a:solidFill>
                <a:latin typeface="Arial Narrow"/>
                <a:ea typeface="Arial Narrow"/>
                <a:cs typeface="Arial Narrow"/>
                <a:sym typeface="Arial Narrow"/>
              </a:rPr>
              <a:t>3,333,333</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(ms)	75	28	10	8	</a:t>
            </a:r>
            <a:r>
              <a:rPr b="1" i="1" lang="en-US" sz="1800" u="none" cap="none" strike="noStrike">
                <a:solidFill>
                  <a:srgbClr val="22228B"/>
                </a:solidFill>
                <a:latin typeface="Arial Narrow"/>
                <a:ea typeface="Arial Narrow"/>
                <a:cs typeface="Arial Narrow"/>
                <a:sym typeface="Arial Narrow"/>
              </a:rPr>
              <a:t>5	3	3	25</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typical size (GB) 	0.01	0.16	1	20	160	1,500	3,000	</a:t>
            </a:r>
            <a:r>
              <a:rPr b="1" i="1" lang="en-US" sz="1800" u="none" cap="none" strike="noStrike">
                <a:solidFill>
                  <a:srgbClr val="22228B"/>
                </a:solidFill>
                <a:latin typeface="Arial Narrow"/>
                <a:ea typeface="Arial Narrow"/>
                <a:cs typeface="Arial Narrow"/>
                <a:sym typeface="Arial Narrow"/>
              </a:rPr>
              <a:t>300,000</a:t>
            </a:r>
            <a:endParaRPr b="1" i="1" sz="1800" u="none" cap="none" strike="noStrike">
              <a:solidFill>
                <a:srgbClr val="22228B"/>
              </a:solidFill>
              <a:latin typeface="Arial Narrow"/>
              <a:ea typeface="Arial Narrow"/>
              <a:cs typeface="Arial Narrow"/>
              <a:sym typeface="Arial Narrow"/>
            </a:endParaRPr>
          </a:p>
        </p:txBody>
      </p:sp>
      <p:sp>
        <p:nvSpPr>
          <p:cNvPr id="1850" name="Google Shape;1850;p65"/>
          <p:cNvSpPr/>
          <p:nvPr/>
        </p:nvSpPr>
        <p:spPr>
          <a:xfrm>
            <a:off x="22225" y="4903788"/>
            <a:ext cx="593110" cy="366767"/>
          </a:xfrm>
          <a:prstGeom prst="rect">
            <a:avLst/>
          </a:prstGeom>
          <a:noFill/>
          <a:ln>
            <a:noFill/>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FF0000"/>
                </a:solidFill>
                <a:latin typeface="Arial Narrow"/>
                <a:ea typeface="Arial Narrow"/>
                <a:cs typeface="Arial Narrow"/>
                <a:sym typeface="Arial Narrow"/>
              </a:rPr>
              <a:t>Disk</a:t>
            </a:r>
            <a:endParaRPr b="0" i="0" sz="1400" u="none" cap="none" strike="noStrike">
              <a:solidFill>
                <a:srgbClr val="000000"/>
              </a:solidFill>
              <a:latin typeface="Arial"/>
              <a:ea typeface="Arial"/>
              <a:cs typeface="Arial"/>
              <a:sym typeface="Arial"/>
            </a:endParaRPr>
          </a:p>
        </p:txBody>
      </p:sp>
      <p:sp>
        <p:nvSpPr>
          <p:cNvPr id="1851" name="Google Shape;1851;p65"/>
          <p:cNvSpPr/>
          <p:nvPr/>
        </p:nvSpPr>
        <p:spPr>
          <a:xfrm>
            <a:off x="98425" y="1482725"/>
            <a:ext cx="8893175" cy="1197764"/>
          </a:xfrm>
          <a:prstGeom prst="rect">
            <a:avLst/>
          </a:prstGeom>
          <a:noFill/>
          <a:ln cap="flat" cmpd="sng" w="28575">
            <a:solidFill>
              <a:schemeClr val="dk1"/>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Arial Narrow"/>
                <a:ea typeface="Arial Narrow"/>
                <a:cs typeface="Arial Narrow"/>
                <a:sym typeface="Arial Narrow"/>
              </a:rPr>
              <a:t>Metric		1985	1990	1995	2000	2005	2010	2015	</a:t>
            </a:r>
            <a:r>
              <a:rPr b="1" i="1" lang="en-US" sz="2000" u="none" cap="none" strike="noStrike">
                <a:solidFill>
                  <a:srgbClr val="000000"/>
                </a:solidFill>
                <a:latin typeface="Arial Narrow"/>
                <a:ea typeface="Arial Narrow"/>
                <a:cs typeface="Arial Narrow"/>
                <a:sym typeface="Arial Narrow"/>
              </a:rPr>
              <a:t>2015:1985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$/MB		2,900	320	256	100	75	60	</a:t>
            </a:r>
            <a:r>
              <a:rPr b="1" i="1" lang="en-US" sz="1800" u="none" cap="none" strike="noStrike">
                <a:solidFill>
                  <a:srgbClr val="22228B"/>
                </a:solidFill>
                <a:latin typeface="Arial Narrow"/>
                <a:ea typeface="Arial Narrow"/>
                <a:cs typeface="Arial Narrow"/>
                <a:sym typeface="Arial Narrow"/>
              </a:rPr>
              <a:t>320	116</a:t>
            </a:r>
            <a:endParaRPr b="1" i="0" sz="1800" u="none" cap="none" strike="noStrike">
              <a:solidFill>
                <a:srgbClr val="22228B"/>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2228B"/>
                </a:solidFill>
                <a:latin typeface="Arial Narrow"/>
                <a:ea typeface="Arial Narrow"/>
                <a:cs typeface="Arial Narrow"/>
                <a:sym typeface="Arial Narrow"/>
              </a:rPr>
              <a:t>access (ns)	150	35	15	3	2	1.5	</a:t>
            </a:r>
            <a:r>
              <a:rPr b="1" i="1" lang="en-US" sz="1800" u="none" cap="none" strike="noStrike">
                <a:solidFill>
                  <a:srgbClr val="22228B"/>
                </a:solidFill>
                <a:latin typeface="Arial Narrow"/>
                <a:ea typeface="Arial Narrow"/>
                <a:cs typeface="Arial Narrow"/>
                <a:sym typeface="Arial Narrow"/>
              </a:rPr>
              <a:t>200	115</a:t>
            </a:r>
            <a:endParaRPr b="1" i="1" sz="1800" u="none" cap="none" strike="noStrike">
              <a:solidFill>
                <a:srgbClr val="22228B"/>
              </a:solidFill>
              <a:latin typeface="Arial Narrow"/>
              <a:ea typeface="Arial Narrow"/>
              <a:cs typeface="Arial Narrow"/>
              <a:sym typeface="Arial Narrow"/>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5" name="Shape 1855"/>
        <p:cNvGrpSpPr/>
        <p:nvPr/>
      </p:nvGrpSpPr>
      <p:grpSpPr>
        <a:xfrm>
          <a:off x="0" y="0"/>
          <a:ext cx="0" cy="0"/>
          <a:chOff x="0" y="0"/>
          <a:chExt cx="0" cy="0"/>
        </a:xfrm>
      </p:grpSpPr>
      <p:sp>
        <p:nvSpPr>
          <p:cNvPr id="1856" name="Google Shape;1856;p66"/>
          <p:cNvSpPr/>
          <p:nvPr/>
        </p:nvSpPr>
        <p:spPr>
          <a:xfrm>
            <a:off x="76200" y="1814513"/>
            <a:ext cx="8826500" cy="395287"/>
          </a:xfrm>
          <a:prstGeom prst="rect">
            <a:avLst/>
          </a:prstGeom>
          <a:solidFill>
            <a:srgbClr val="E0E0E0"/>
          </a:solidFill>
          <a:ln cap="flat" cmpd="sng" w="28575">
            <a:solidFill>
              <a:schemeClr val="dk1"/>
            </a:solidFill>
            <a:prstDash val="solid"/>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57" name="Google Shape;1857;p66"/>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CPU Clock Rates</a:t>
            </a:r>
            <a:endParaRPr/>
          </a:p>
        </p:txBody>
      </p:sp>
      <p:sp>
        <p:nvSpPr>
          <p:cNvPr id="1858" name="Google Shape;1858;p66"/>
          <p:cNvSpPr/>
          <p:nvPr/>
        </p:nvSpPr>
        <p:spPr>
          <a:xfrm>
            <a:off x="76200" y="1814513"/>
            <a:ext cx="8826500" cy="4213975"/>
          </a:xfrm>
          <a:prstGeom prst="rect">
            <a:avLst/>
          </a:prstGeom>
          <a:noFill/>
          <a:ln cap="flat" cmpd="sng" w="28575">
            <a:solidFill>
              <a:srgbClr val="000000"/>
            </a:solidFill>
            <a:prstDash val="solid"/>
            <a:miter lim="800000"/>
            <a:headEnd len="sm" w="sm" type="none"/>
            <a:tailEnd len="sm" w="sm" type="none"/>
          </a:ln>
        </p:spPr>
        <p:txBody>
          <a:bodyPr anchorCtr="0" anchor="t" bIns="44450" lIns="90475" spcFirstLastPara="1" rIns="90475" wrap="square" tIns="4445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r>
              <a:rPr b="1" i="0" lang="en-US" sz="2000" u="none" cap="none" strike="noStrike">
                <a:solidFill>
                  <a:schemeClr val="dk1"/>
                </a:solidFill>
                <a:latin typeface="Arial Narrow"/>
                <a:ea typeface="Arial Narrow"/>
                <a:cs typeface="Arial Narrow"/>
                <a:sym typeface="Arial Narrow"/>
              </a:rPr>
              <a:t>1985	1990	1995	</a:t>
            </a:r>
            <a:r>
              <a:rPr b="1" i="0" lang="en-US" sz="1800" u="none" cap="none" strike="noStrike">
                <a:solidFill>
                  <a:schemeClr val="dk1"/>
                </a:solidFill>
                <a:latin typeface="Arial Narrow"/>
                <a:ea typeface="Arial Narrow"/>
                <a:cs typeface="Arial Narrow"/>
                <a:sym typeface="Arial Narrow"/>
              </a:rPr>
              <a:t>2003	2005	2010	2015	</a:t>
            </a:r>
            <a:r>
              <a:rPr b="1" i="1" lang="en-US" sz="1800" u="none" cap="none" strike="noStrike">
                <a:solidFill>
                  <a:schemeClr val="dk1"/>
                </a:solidFill>
                <a:latin typeface="Arial Narrow"/>
                <a:ea typeface="Arial Narrow"/>
                <a:cs typeface="Arial Narrow"/>
                <a:sym typeface="Arial Narrow"/>
              </a:rPr>
              <a:t>2015:1985</a:t>
            </a:r>
            <a:endParaRPr b="1" i="1"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CPU	 80286	80386	Pentium	P-4	Core 2	Core i7(n)	Core i7(h)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Clock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rate (MHz) 6	20	150	3,300	2,000	2,500	3,000	500</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	166	50	6	0.30	0.50	0.4	0.33	500</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Cores	 1  	1	1	1	2	4	4	4</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Narrow"/>
              <a:ea typeface="Arial Narrow"/>
              <a:cs typeface="Arial Narrow"/>
              <a:sym typeface="Arial Narrow"/>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Effective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cycle 	166	50	6	0.30	0.25	0.10	0.08	2,075</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Arial Narrow"/>
                <a:ea typeface="Arial Narrow"/>
                <a:cs typeface="Arial Narrow"/>
                <a:sym typeface="Arial Narrow"/>
              </a:rPr>
              <a:t>time (ns)</a:t>
            </a:r>
            <a:endParaRPr b="1" i="0" sz="1800" u="none" cap="none" strike="noStrike">
              <a:solidFill>
                <a:schemeClr val="dk1"/>
              </a:solidFill>
              <a:latin typeface="Arial Narrow"/>
              <a:ea typeface="Arial Narrow"/>
              <a:cs typeface="Arial Narrow"/>
              <a:sym typeface="Arial Narrow"/>
            </a:endParaRPr>
          </a:p>
        </p:txBody>
      </p:sp>
      <p:sp>
        <p:nvSpPr>
          <p:cNvPr id="1859" name="Google Shape;1859;p66"/>
          <p:cNvSpPr txBox="1"/>
          <p:nvPr/>
        </p:nvSpPr>
        <p:spPr>
          <a:xfrm>
            <a:off x="4470400" y="621268"/>
            <a:ext cx="3712186"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Inflection point in computer history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when designers hit the “Power Wall”</a:t>
            </a:r>
            <a:endParaRPr b="0" i="0" sz="1400" u="none" cap="none" strike="noStrike">
              <a:solidFill>
                <a:srgbClr val="000000"/>
              </a:solidFill>
              <a:latin typeface="Arial"/>
              <a:ea typeface="Arial"/>
              <a:cs typeface="Arial"/>
              <a:sym typeface="Arial"/>
            </a:endParaRPr>
          </a:p>
        </p:txBody>
      </p:sp>
      <p:cxnSp>
        <p:nvCxnSpPr>
          <p:cNvPr id="1860" name="Google Shape;1860;p66"/>
          <p:cNvCxnSpPr/>
          <p:nvPr/>
        </p:nvCxnSpPr>
        <p:spPr>
          <a:xfrm flipH="1">
            <a:off x="4470402" y="1267598"/>
            <a:ext cx="457198" cy="332606"/>
          </a:xfrm>
          <a:prstGeom prst="straightConnector1">
            <a:avLst/>
          </a:prstGeom>
          <a:noFill/>
          <a:ln cap="flat" cmpd="sng" w="25400">
            <a:solidFill>
              <a:schemeClr val="dk1"/>
            </a:solidFill>
            <a:prstDash val="solid"/>
            <a:round/>
            <a:headEnd len="sm" w="sm" type="none"/>
            <a:tailEnd len="med" w="med" type="stealth"/>
          </a:ln>
        </p:spPr>
      </p:cxnSp>
      <p:sp>
        <p:nvSpPr>
          <p:cNvPr id="1861" name="Google Shape;1861;p66"/>
          <p:cNvSpPr/>
          <p:nvPr/>
        </p:nvSpPr>
        <p:spPr>
          <a:xfrm>
            <a:off x="3683000" y="1600205"/>
            <a:ext cx="685800" cy="4724396"/>
          </a:xfrm>
          <a:prstGeom prst="rect">
            <a:avLst/>
          </a:prstGeom>
          <a:noFill/>
          <a:ln cap="flat" cmpd="sng" w="12700">
            <a:solidFill>
              <a:schemeClr val="dk1"/>
            </a:solidFill>
            <a:prstDash val="dash"/>
            <a:round/>
            <a:headEnd len="sm" w="sm" type="none"/>
            <a:tailEnd len="sm" w="sm" type="none"/>
          </a:ln>
        </p:spPr>
        <p:txBody>
          <a:bodyPr anchorCtr="1"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Narrow"/>
              <a:buNone/>
            </a:pPr>
            <a:r>
              <a:t/>
            </a:r>
            <a:endParaRPr b="1" i="0" sz="2400" u="none" cap="none" strike="noStrike">
              <a:solidFill>
                <a:schemeClr val="dk1"/>
              </a:solidFill>
              <a:latin typeface="Calibri"/>
              <a:ea typeface="Calibri"/>
              <a:cs typeface="Calibri"/>
              <a:sym typeface="Calibri"/>
            </a:endParaRPr>
          </a:p>
        </p:txBody>
      </p:sp>
      <p:sp>
        <p:nvSpPr>
          <p:cNvPr id="1862" name="Google Shape;1862;p66"/>
          <p:cNvSpPr txBox="1"/>
          <p:nvPr/>
        </p:nvSpPr>
        <p:spPr>
          <a:xfrm>
            <a:off x="5295900" y="6197601"/>
            <a:ext cx="235661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(n) Nehalem processor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(h) Haswell processor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7"/>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(1)</a:t>
            </a:r>
            <a:endParaRPr/>
          </a:p>
        </p:txBody>
      </p:sp>
      <p:sp>
        <p:nvSpPr>
          <p:cNvPr id="135" name="Google Shape;135;p7"/>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places address A on the memory bus.</a:t>
            </a:r>
            <a:endParaRPr/>
          </a:p>
        </p:txBody>
      </p:sp>
      <p:sp>
        <p:nvSpPr>
          <p:cNvPr id="136" name="Google Shape;136;p7"/>
          <p:cNvSpPr/>
          <p:nvPr/>
        </p:nvSpPr>
        <p:spPr>
          <a:xfrm>
            <a:off x="6767513" y="3810000"/>
            <a:ext cx="909637"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7" name="Google Shape;137;p7"/>
          <p:cNvSpPr/>
          <p:nvPr/>
        </p:nvSpPr>
        <p:spPr>
          <a:xfrm>
            <a:off x="5243513"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8" name="Google Shape;138;p7"/>
          <p:cNvSpPr/>
          <p:nvPr/>
        </p:nvSpPr>
        <p:spPr>
          <a:xfrm>
            <a:off x="4329113" y="3994150"/>
            <a:ext cx="909637"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39" name="Google Shape;139;p7"/>
          <p:cNvSpPr/>
          <p:nvPr/>
        </p:nvSpPr>
        <p:spPr>
          <a:xfrm>
            <a:off x="2871788" y="3962400"/>
            <a:ext cx="1452562"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0" name="Google Shape;140;p7"/>
          <p:cNvSpPr/>
          <p:nvPr/>
        </p:nvSpPr>
        <p:spPr>
          <a:xfrm>
            <a:off x="1887538" y="26670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1" name="Google Shape;141;p7"/>
          <p:cNvSpPr/>
          <p:nvPr/>
        </p:nvSpPr>
        <p:spPr>
          <a:xfrm>
            <a:off x="1887538" y="28194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2" name="Google Shape;142;p7"/>
          <p:cNvSpPr/>
          <p:nvPr/>
        </p:nvSpPr>
        <p:spPr>
          <a:xfrm>
            <a:off x="1887538" y="29718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3" name="Google Shape;143;p7"/>
          <p:cNvSpPr/>
          <p:nvPr/>
        </p:nvSpPr>
        <p:spPr>
          <a:xfrm>
            <a:off x="1887538" y="31242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4" name="Google Shape;144;p7"/>
          <p:cNvSpPr/>
          <p:nvPr/>
        </p:nvSpPr>
        <p:spPr>
          <a:xfrm>
            <a:off x="1887538" y="3276600"/>
            <a:ext cx="684212"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5" name="Google Shape;145;p7"/>
          <p:cNvSpPr/>
          <p:nvPr/>
        </p:nvSpPr>
        <p:spPr>
          <a:xfrm>
            <a:off x="2660650"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6" name="Google Shape;146;p7"/>
          <p:cNvSpPr/>
          <p:nvPr/>
        </p:nvSpPr>
        <p:spPr>
          <a:xfrm flipH="1">
            <a:off x="2571750"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47" name="Google Shape;147;p7"/>
          <p:cNvSpPr/>
          <p:nvPr/>
        </p:nvSpPr>
        <p:spPr>
          <a:xfrm>
            <a:off x="3105150"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48" name="Google Shape;148;p7"/>
          <p:cNvSpPr txBox="1"/>
          <p:nvPr/>
        </p:nvSpPr>
        <p:spPr>
          <a:xfrm>
            <a:off x="16764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49" name="Google Shape;149;p7"/>
          <p:cNvSpPr/>
          <p:nvPr/>
        </p:nvSpPr>
        <p:spPr>
          <a:xfrm>
            <a:off x="1962150"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50" name="Google Shape;150;p7"/>
          <p:cNvCxnSpPr/>
          <p:nvPr/>
        </p:nvCxnSpPr>
        <p:spPr>
          <a:xfrm>
            <a:off x="2800350" y="4191000"/>
            <a:ext cx="3962400" cy="0"/>
          </a:xfrm>
          <a:prstGeom prst="straightConnector1">
            <a:avLst/>
          </a:prstGeom>
          <a:noFill/>
          <a:ln cap="flat" cmpd="sng" w="76200">
            <a:solidFill>
              <a:srgbClr val="00FFFF"/>
            </a:solidFill>
            <a:prstDash val="solid"/>
            <a:round/>
            <a:headEnd len="sm" w="sm" type="none"/>
            <a:tailEnd len="med" w="med" type="triangle"/>
          </a:ln>
        </p:spPr>
      </p:cxnSp>
      <p:sp>
        <p:nvSpPr>
          <p:cNvPr id="151" name="Google Shape;151;p7"/>
          <p:cNvSpPr/>
          <p:nvPr/>
        </p:nvSpPr>
        <p:spPr>
          <a:xfrm>
            <a:off x="971550"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52" name="Google Shape;152;p7"/>
          <p:cNvSpPr txBox="1"/>
          <p:nvPr/>
        </p:nvSpPr>
        <p:spPr>
          <a:xfrm>
            <a:off x="5757169" y="3808998"/>
            <a:ext cx="33793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3" name="Google Shape;153;p7"/>
          <p:cNvSpPr txBox="1"/>
          <p:nvPr/>
        </p:nvSpPr>
        <p:spPr>
          <a:xfrm>
            <a:off x="7673975" y="3687763"/>
            <a:ext cx="296863"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54" name="Google Shape;154;p7"/>
          <p:cNvSpPr txBox="1"/>
          <p:nvPr/>
        </p:nvSpPr>
        <p:spPr>
          <a:xfrm>
            <a:off x="7658100" y="4191000"/>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55" name="Google Shape;155;p7"/>
          <p:cNvSpPr/>
          <p:nvPr/>
        </p:nvSpPr>
        <p:spPr>
          <a:xfrm>
            <a:off x="6762750"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56" name="Google Shape;156;p7"/>
          <p:cNvSpPr txBox="1"/>
          <p:nvPr/>
        </p:nvSpPr>
        <p:spPr>
          <a:xfrm>
            <a:off x="6553200" y="3472448"/>
            <a:ext cx="1269298"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57" name="Google Shape;157;p7"/>
          <p:cNvSpPr txBox="1"/>
          <p:nvPr/>
        </p:nvSpPr>
        <p:spPr>
          <a:xfrm>
            <a:off x="4302038"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58" name="Google Shape;158;p7"/>
          <p:cNvSpPr txBox="1"/>
          <p:nvPr/>
        </p:nvSpPr>
        <p:spPr>
          <a:xfrm>
            <a:off x="1247259"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59" name="Google Shape;159;p7"/>
          <p:cNvSpPr txBox="1"/>
          <p:nvPr/>
        </p:nvSpPr>
        <p:spPr>
          <a:xfrm>
            <a:off x="4629150" y="2438400"/>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8"/>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(2)</a:t>
            </a:r>
            <a:endParaRPr/>
          </a:p>
        </p:txBody>
      </p:sp>
      <p:sp>
        <p:nvSpPr>
          <p:cNvPr id="165" name="Google Shape;165;p8"/>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Main memory reads A from the memory bus, retrieves word x, and places it on the bus.</a:t>
            </a:r>
            <a:endParaRPr/>
          </a:p>
        </p:txBody>
      </p:sp>
      <p:sp>
        <p:nvSpPr>
          <p:cNvPr id="166" name="Google Shape;166;p8"/>
          <p:cNvSpPr/>
          <p:nvPr/>
        </p:nvSpPr>
        <p:spPr>
          <a:xfrm>
            <a:off x="5248275" y="3959225"/>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7" name="Google Shape;167;p8"/>
          <p:cNvSpPr/>
          <p:nvPr/>
        </p:nvSpPr>
        <p:spPr>
          <a:xfrm>
            <a:off x="4333875" y="3990975"/>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68" name="Google Shape;168;p8"/>
          <p:cNvSpPr/>
          <p:nvPr/>
        </p:nvSpPr>
        <p:spPr>
          <a:xfrm>
            <a:off x="2876550" y="3959225"/>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69" name="Google Shape;169;p8"/>
          <p:cNvSpPr/>
          <p:nvPr/>
        </p:nvSpPr>
        <p:spPr>
          <a:xfrm>
            <a:off x="1892300" y="26638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0" name="Google Shape;170;p8"/>
          <p:cNvSpPr/>
          <p:nvPr/>
        </p:nvSpPr>
        <p:spPr>
          <a:xfrm>
            <a:off x="1892300" y="28162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1" name="Google Shape;171;p8"/>
          <p:cNvSpPr/>
          <p:nvPr/>
        </p:nvSpPr>
        <p:spPr>
          <a:xfrm>
            <a:off x="1892300" y="29686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2" name="Google Shape;172;p8"/>
          <p:cNvSpPr/>
          <p:nvPr/>
        </p:nvSpPr>
        <p:spPr>
          <a:xfrm>
            <a:off x="1892300" y="31210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3" name="Google Shape;173;p8"/>
          <p:cNvSpPr/>
          <p:nvPr/>
        </p:nvSpPr>
        <p:spPr>
          <a:xfrm>
            <a:off x="1892300" y="3273425"/>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4" name="Google Shape;174;p8"/>
          <p:cNvSpPr/>
          <p:nvPr/>
        </p:nvSpPr>
        <p:spPr>
          <a:xfrm>
            <a:off x="2665413" y="2663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5" name="Google Shape;175;p8"/>
          <p:cNvSpPr/>
          <p:nvPr/>
        </p:nvSpPr>
        <p:spPr>
          <a:xfrm flipH="1">
            <a:off x="2576513" y="3044825"/>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76" name="Google Shape;176;p8"/>
          <p:cNvSpPr/>
          <p:nvPr/>
        </p:nvSpPr>
        <p:spPr>
          <a:xfrm>
            <a:off x="3109913" y="2511425"/>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177" name="Google Shape;177;p8"/>
          <p:cNvSpPr txBox="1"/>
          <p:nvPr/>
        </p:nvSpPr>
        <p:spPr>
          <a:xfrm>
            <a:off x="1689100" y="2342148"/>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178" name="Google Shape;178;p8"/>
          <p:cNvSpPr/>
          <p:nvPr/>
        </p:nvSpPr>
        <p:spPr>
          <a:xfrm>
            <a:off x="1966913" y="3502025"/>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cxnSp>
        <p:nvCxnSpPr>
          <p:cNvPr id="179" name="Google Shape;179;p8"/>
          <p:cNvCxnSpPr/>
          <p:nvPr/>
        </p:nvCxnSpPr>
        <p:spPr>
          <a:xfrm>
            <a:off x="2805113" y="4187825"/>
            <a:ext cx="3962400" cy="0"/>
          </a:xfrm>
          <a:prstGeom prst="straightConnector1">
            <a:avLst/>
          </a:prstGeom>
          <a:noFill/>
          <a:ln cap="flat" cmpd="sng" w="76200">
            <a:solidFill>
              <a:srgbClr val="00FFFF"/>
            </a:solidFill>
            <a:prstDash val="solid"/>
            <a:round/>
            <a:headEnd len="med" w="med" type="triangle"/>
            <a:tailEnd len="sm" w="sm" type="none"/>
          </a:ln>
        </p:spPr>
      </p:cxnSp>
      <p:sp>
        <p:nvSpPr>
          <p:cNvPr id="180" name="Google Shape;180;p8"/>
          <p:cNvSpPr/>
          <p:nvPr/>
        </p:nvSpPr>
        <p:spPr>
          <a:xfrm>
            <a:off x="976313" y="3990975"/>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sp>
        <p:nvSpPr>
          <p:cNvPr id="181" name="Google Shape;181;p8"/>
          <p:cNvSpPr txBox="1"/>
          <p:nvPr/>
        </p:nvSpPr>
        <p:spPr>
          <a:xfrm>
            <a:off x="5772844" y="3729623"/>
            <a:ext cx="317700"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1" lang="en-US" sz="1600" u="none" cap="none" strike="noStrike">
                <a:solidFill>
                  <a:schemeClr val="dk1"/>
                </a:solidFill>
                <a:latin typeface="Arial Narrow"/>
                <a:ea typeface="Arial Narrow"/>
                <a:cs typeface="Arial Narrow"/>
                <a:sym typeface="Arial Narrow"/>
              </a:rPr>
              <a:t>x</a:t>
            </a:r>
            <a:endParaRPr b="0" i="0" sz="1400" u="none" cap="none" strike="noStrike">
              <a:solidFill>
                <a:srgbClr val="000000"/>
              </a:solidFill>
              <a:latin typeface="Arial"/>
              <a:ea typeface="Arial"/>
              <a:cs typeface="Arial"/>
              <a:sym typeface="Arial"/>
            </a:endParaRPr>
          </a:p>
        </p:txBody>
      </p:sp>
      <p:sp>
        <p:nvSpPr>
          <p:cNvPr id="182" name="Google Shape;182;p8"/>
          <p:cNvSpPr/>
          <p:nvPr/>
        </p:nvSpPr>
        <p:spPr>
          <a:xfrm>
            <a:off x="6772275" y="3806825"/>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83" name="Google Shape;183;p8"/>
          <p:cNvSpPr txBox="1"/>
          <p:nvPr/>
        </p:nvSpPr>
        <p:spPr>
          <a:xfrm>
            <a:off x="7678738" y="36845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184" name="Google Shape;184;p8"/>
          <p:cNvSpPr txBox="1"/>
          <p:nvPr/>
        </p:nvSpPr>
        <p:spPr>
          <a:xfrm>
            <a:off x="7662863" y="41878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185" name="Google Shape;185;p8"/>
          <p:cNvSpPr/>
          <p:nvPr/>
        </p:nvSpPr>
        <p:spPr>
          <a:xfrm>
            <a:off x="6767513" y="4279900"/>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186" name="Google Shape;186;p8"/>
          <p:cNvSpPr txBox="1"/>
          <p:nvPr/>
        </p:nvSpPr>
        <p:spPr>
          <a:xfrm>
            <a:off x="6553200" y="3471446"/>
            <a:ext cx="1319711"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187" name="Google Shape;187;p8"/>
          <p:cNvSpPr txBox="1"/>
          <p:nvPr/>
        </p:nvSpPr>
        <p:spPr>
          <a:xfrm>
            <a:off x="1252021" y="30120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188" name="Google Shape;188;p8"/>
          <p:cNvSpPr txBox="1"/>
          <p:nvPr/>
        </p:nvSpPr>
        <p:spPr>
          <a:xfrm>
            <a:off x="4306800" y="37137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189" name="Google Shape;189;p8"/>
          <p:cNvSpPr txBox="1"/>
          <p:nvPr/>
        </p:nvSpPr>
        <p:spPr>
          <a:xfrm>
            <a:off x="4648200" y="2466975"/>
            <a:ext cx="2984811" cy="58477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9"/>
          <p:cNvSpPr txBox="1"/>
          <p:nvPr>
            <p:ph type="title"/>
          </p:nvPr>
        </p:nvSpPr>
        <p:spPr>
          <a:xfrm>
            <a:off x="357018" y="435678"/>
            <a:ext cx="7592093" cy="762000"/>
          </a:xfrm>
          <a:prstGeom prst="rect">
            <a:avLst/>
          </a:prstGeom>
          <a:noFill/>
          <a:ln>
            <a:noFill/>
          </a:ln>
        </p:spPr>
        <p:txBody>
          <a:bodyPr anchorCtr="0" anchor="ctr" bIns="45700" lIns="91425" spcFirstLastPara="1" rIns="91425" wrap="square" tIns="45700">
            <a:noAutofit/>
          </a:bodyPr>
          <a:lstStyle/>
          <a:p>
            <a:pPr indent="-119063" lvl="0" marL="119063" rtl="0" algn="l">
              <a:lnSpc>
                <a:spcPct val="100000"/>
              </a:lnSpc>
              <a:spcBef>
                <a:spcPts val="0"/>
              </a:spcBef>
              <a:spcAft>
                <a:spcPts val="0"/>
              </a:spcAft>
              <a:buSzPts val="1400"/>
              <a:buNone/>
            </a:pPr>
            <a:r>
              <a:rPr lang="en-US"/>
              <a:t>Memory Read Transaction (3)</a:t>
            </a:r>
            <a:endParaRPr/>
          </a:p>
        </p:txBody>
      </p:sp>
      <p:sp>
        <p:nvSpPr>
          <p:cNvPr id="195" name="Google Shape;195;p9"/>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lang="en-US"/>
              <a:t>CPU read word x from the bus and copies it into register %rax.</a:t>
            </a:r>
            <a:endParaRPr/>
          </a:p>
        </p:txBody>
      </p:sp>
      <p:sp>
        <p:nvSpPr>
          <p:cNvPr id="196" name="Google Shape;196;p9"/>
          <p:cNvSpPr/>
          <p:nvPr/>
        </p:nvSpPr>
        <p:spPr>
          <a:xfrm>
            <a:off x="5248275" y="3962400"/>
            <a:ext cx="1492250" cy="533400"/>
          </a:xfrm>
          <a:prstGeom prst="leftRightArrow">
            <a:avLst>
              <a:gd fmla="val 50000" name="adj1"/>
              <a:gd fmla="val 55952"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7" name="Google Shape;197;p9"/>
          <p:cNvSpPr/>
          <p:nvPr/>
        </p:nvSpPr>
        <p:spPr>
          <a:xfrm>
            <a:off x="4333875" y="3994150"/>
            <a:ext cx="909638" cy="57785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198" name="Google Shape;198;p9"/>
          <p:cNvSpPr/>
          <p:nvPr/>
        </p:nvSpPr>
        <p:spPr>
          <a:xfrm>
            <a:off x="2876550" y="3962400"/>
            <a:ext cx="1452563" cy="533400"/>
          </a:xfrm>
          <a:prstGeom prst="leftRightArrow">
            <a:avLst>
              <a:gd fmla="val 50000" name="adj1"/>
              <a:gd fmla="val 54464" name="adj2"/>
            </a:avLst>
          </a:prstGeom>
          <a:solidFill>
            <a:srgbClr val="F7F5CD"/>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199" name="Google Shape;199;p9"/>
          <p:cNvSpPr/>
          <p:nvPr/>
        </p:nvSpPr>
        <p:spPr>
          <a:xfrm>
            <a:off x="1892300" y="26670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0" name="Google Shape;200;p9"/>
          <p:cNvSpPr/>
          <p:nvPr/>
        </p:nvSpPr>
        <p:spPr>
          <a:xfrm>
            <a:off x="1892300" y="28194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1" name="Google Shape;201;p9"/>
          <p:cNvSpPr/>
          <p:nvPr/>
        </p:nvSpPr>
        <p:spPr>
          <a:xfrm>
            <a:off x="1892300" y="29718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2" name="Google Shape;202;p9"/>
          <p:cNvSpPr/>
          <p:nvPr/>
        </p:nvSpPr>
        <p:spPr>
          <a:xfrm>
            <a:off x="1892300" y="31242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03" name="Google Shape;203;p9"/>
          <p:cNvSpPr/>
          <p:nvPr/>
        </p:nvSpPr>
        <p:spPr>
          <a:xfrm>
            <a:off x="1892300" y="3276600"/>
            <a:ext cx="684213"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4" name="Google Shape;204;p9"/>
          <p:cNvSpPr/>
          <p:nvPr/>
        </p:nvSpPr>
        <p:spPr>
          <a:xfrm>
            <a:off x="2665413" y="2667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5" name="Google Shape;205;p9"/>
          <p:cNvSpPr/>
          <p:nvPr/>
        </p:nvSpPr>
        <p:spPr>
          <a:xfrm flipH="1">
            <a:off x="2576513" y="3048000"/>
            <a:ext cx="444500" cy="381000"/>
          </a:xfrm>
          <a:prstGeom prst="rightArrow">
            <a:avLst>
              <a:gd fmla="val 50000" name="adj1"/>
              <a:gd fmla="val 29167"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6" name="Google Shape;206;p9"/>
          <p:cNvSpPr/>
          <p:nvPr/>
        </p:nvSpPr>
        <p:spPr>
          <a:xfrm>
            <a:off x="3109913" y="2514600"/>
            <a:ext cx="533400" cy="10668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ALU</a:t>
            </a:r>
            <a:endParaRPr b="0" i="0" sz="1400" u="none" cap="none" strike="noStrike">
              <a:solidFill>
                <a:srgbClr val="000000"/>
              </a:solidFill>
              <a:latin typeface="Arial"/>
              <a:ea typeface="Arial"/>
              <a:cs typeface="Arial"/>
              <a:sym typeface="Arial"/>
            </a:endParaRPr>
          </a:p>
        </p:txBody>
      </p:sp>
      <p:sp>
        <p:nvSpPr>
          <p:cNvPr id="207" name="Google Shape;207;p9"/>
          <p:cNvSpPr txBox="1"/>
          <p:nvPr/>
        </p:nvSpPr>
        <p:spPr>
          <a:xfrm>
            <a:off x="1689100" y="2345323"/>
            <a:ext cx="1147770" cy="338554"/>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Register file</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1966913" y="3505200"/>
            <a:ext cx="609600" cy="457200"/>
          </a:xfrm>
          <a:prstGeom prst="upDownArrow">
            <a:avLst>
              <a:gd fmla="val 50000" name="adj1"/>
              <a:gd fmla="val 20000" name="adj2"/>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t/>
            </a:r>
            <a:endParaRPr b="1" i="0" sz="2400" u="none" cap="none" strike="noStrike">
              <a:solidFill>
                <a:schemeClr val="dk1"/>
              </a:solidFill>
              <a:latin typeface="Arial Narrow"/>
              <a:ea typeface="Arial Narrow"/>
              <a:cs typeface="Arial Narrow"/>
              <a:sym typeface="Arial Narrow"/>
            </a:endParaRPr>
          </a:p>
        </p:txBody>
      </p:sp>
      <p:sp>
        <p:nvSpPr>
          <p:cNvPr id="209" name="Google Shape;209;p9"/>
          <p:cNvSpPr/>
          <p:nvPr/>
        </p:nvSpPr>
        <p:spPr>
          <a:xfrm>
            <a:off x="976313" y="3994150"/>
            <a:ext cx="1873250" cy="577850"/>
          </a:xfrm>
          <a:prstGeom prst="rect">
            <a:avLst/>
          </a:prstGeom>
          <a:solidFill>
            <a:schemeClr val="lt1"/>
          </a:solid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Bus interface</a:t>
            </a:r>
            <a:endParaRPr b="0" i="0" sz="1400" u="none" cap="none" strike="noStrike">
              <a:solidFill>
                <a:srgbClr val="000000"/>
              </a:solidFill>
              <a:latin typeface="Arial"/>
              <a:ea typeface="Arial"/>
              <a:cs typeface="Arial"/>
              <a:sym typeface="Arial"/>
            </a:endParaRPr>
          </a:p>
        </p:txBody>
      </p:sp>
      <p:cxnSp>
        <p:nvCxnSpPr>
          <p:cNvPr id="210" name="Google Shape;210;p9"/>
          <p:cNvCxnSpPr/>
          <p:nvPr/>
        </p:nvCxnSpPr>
        <p:spPr>
          <a:xfrm rot="10800000">
            <a:off x="2271713" y="3276600"/>
            <a:ext cx="0" cy="762000"/>
          </a:xfrm>
          <a:prstGeom prst="straightConnector1">
            <a:avLst/>
          </a:prstGeom>
          <a:noFill/>
          <a:ln cap="flat" cmpd="sng" w="76200">
            <a:solidFill>
              <a:srgbClr val="00FFFF"/>
            </a:solidFill>
            <a:prstDash val="solid"/>
            <a:round/>
            <a:headEnd len="sm" w="sm" type="none"/>
            <a:tailEnd len="med" w="med" type="triangle"/>
          </a:ln>
        </p:spPr>
      </p:cxnSp>
      <p:sp>
        <p:nvSpPr>
          <p:cNvPr id="211" name="Google Shape;211;p9"/>
          <p:cNvSpPr/>
          <p:nvPr/>
        </p:nvSpPr>
        <p:spPr>
          <a:xfrm>
            <a:off x="6772275" y="3810000"/>
            <a:ext cx="909638" cy="914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Arial Narrow"/>
              <a:ea typeface="Arial Narrow"/>
              <a:cs typeface="Arial Narrow"/>
              <a:sym typeface="Arial Narrow"/>
            </a:endParaRPr>
          </a:p>
        </p:txBody>
      </p:sp>
      <p:sp>
        <p:nvSpPr>
          <p:cNvPr id="212" name="Google Shape;212;p9"/>
          <p:cNvSpPr/>
          <p:nvPr/>
        </p:nvSpPr>
        <p:spPr>
          <a:xfrm>
            <a:off x="6767513" y="4283075"/>
            <a:ext cx="914400" cy="152400"/>
          </a:xfrm>
          <a:prstGeom prst="rect">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Arial Narrow"/>
                <a:ea typeface="Arial Narrow"/>
                <a:cs typeface="Arial Narrow"/>
                <a:sym typeface="Arial Narrow"/>
              </a:rPr>
              <a:t>x</a:t>
            </a:r>
            <a:endParaRPr b="1" i="0" sz="1000" u="none" cap="none" strike="noStrike">
              <a:solidFill>
                <a:schemeClr val="dk1"/>
              </a:solidFill>
              <a:latin typeface="Arial Narrow"/>
              <a:ea typeface="Arial Narrow"/>
              <a:cs typeface="Arial Narrow"/>
              <a:sym typeface="Arial Narrow"/>
            </a:endParaRPr>
          </a:p>
        </p:txBody>
      </p:sp>
      <p:sp>
        <p:nvSpPr>
          <p:cNvPr id="213" name="Google Shape;213;p9"/>
          <p:cNvSpPr txBox="1"/>
          <p:nvPr/>
        </p:nvSpPr>
        <p:spPr>
          <a:xfrm>
            <a:off x="6477000" y="3471446"/>
            <a:ext cx="149909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Main memory</a:t>
            </a:r>
            <a:endParaRPr b="0" i="0" sz="1400" u="none" cap="none" strike="noStrike">
              <a:solidFill>
                <a:srgbClr val="000000"/>
              </a:solidFill>
              <a:latin typeface="Arial"/>
              <a:ea typeface="Arial"/>
              <a:cs typeface="Arial"/>
              <a:sym typeface="Arial"/>
            </a:endParaRPr>
          </a:p>
        </p:txBody>
      </p:sp>
      <p:sp>
        <p:nvSpPr>
          <p:cNvPr id="214" name="Google Shape;214;p9"/>
          <p:cNvSpPr txBox="1"/>
          <p:nvPr/>
        </p:nvSpPr>
        <p:spPr>
          <a:xfrm>
            <a:off x="7678738" y="3671888"/>
            <a:ext cx="296862"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0</a:t>
            </a:r>
            <a:endParaRPr b="0" i="0" sz="1400" u="none" cap="none" strike="noStrike">
              <a:solidFill>
                <a:srgbClr val="000000"/>
              </a:solidFill>
              <a:latin typeface="Arial"/>
              <a:ea typeface="Arial"/>
              <a:cs typeface="Arial"/>
              <a:sym typeface="Arial"/>
            </a:endParaRPr>
          </a:p>
        </p:txBody>
      </p:sp>
      <p:sp>
        <p:nvSpPr>
          <p:cNvPr id="215" name="Google Shape;215;p9"/>
          <p:cNvSpPr txBox="1"/>
          <p:nvPr/>
        </p:nvSpPr>
        <p:spPr>
          <a:xfrm>
            <a:off x="7662863" y="4175125"/>
            <a:ext cx="330200" cy="3365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A</a:t>
            </a:r>
            <a:endParaRPr b="0" i="0" sz="1400" u="none" cap="none" strike="noStrike">
              <a:solidFill>
                <a:srgbClr val="000000"/>
              </a:solidFill>
              <a:latin typeface="Arial"/>
              <a:ea typeface="Arial"/>
              <a:cs typeface="Arial"/>
              <a:sym typeface="Arial"/>
            </a:endParaRPr>
          </a:p>
        </p:txBody>
      </p:sp>
      <p:sp>
        <p:nvSpPr>
          <p:cNvPr id="216" name="Google Shape;216;p9"/>
          <p:cNvSpPr txBox="1"/>
          <p:nvPr/>
        </p:nvSpPr>
        <p:spPr>
          <a:xfrm>
            <a:off x="1252021" y="2999373"/>
            <a:ext cx="586819"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%rax</a:t>
            </a:r>
            <a:endParaRPr b="1" i="0" sz="1600" u="none" cap="none" strike="noStrike">
              <a:solidFill>
                <a:schemeClr val="dk1"/>
              </a:solidFill>
              <a:latin typeface="Arial Narrow"/>
              <a:ea typeface="Arial Narrow"/>
              <a:cs typeface="Arial Narrow"/>
              <a:sym typeface="Arial Narrow"/>
            </a:endParaRPr>
          </a:p>
        </p:txBody>
      </p:sp>
      <p:sp>
        <p:nvSpPr>
          <p:cNvPr id="217" name="Google Shape;217;p9"/>
          <p:cNvSpPr txBox="1"/>
          <p:nvPr/>
        </p:nvSpPr>
        <p:spPr>
          <a:xfrm>
            <a:off x="4306800" y="3701048"/>
            <a:ext cx="970137" cy="338554"/>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chemeClr val="dk1"/>
                </a:solidFill>
                <a:latin typeface="Arial Narrow"/>
                <a:ea typeface="Arial Narrow"/>
                <a:cs typeface="Arial Narrow"/>
                <a:sym typeface="Arial Narrow"/>
              </a:rPr>
              <a:t>I/O bridge</a:t>
            </a:r>
            <a:endParaRPr b="0" i="0" sz="1400" u="none" cap="none" strike="noStrike">
              <a:solidFill>
                <a:srgbClr val="000000"/>
              </a:solidFill>
              <a:latin typeface="Arial"/>
              <a:ea typeface="Arial"/>
              <a:cs typeface="Arial"/>
              <a:sym typeface="Arial"/>
            </a:endParaRPr>
          </a:p>
        </p:txBody>
      </p:sp>
      <p:sp>
        <p:nvSpPr>
          <p:cNvPr id="218" name="Google Shape;218;p9"/>
          <p:cNvSpPr txBox="1"/>
          <p:nvPr/>
        </p:nvSpPr>
        <p:spPr>
          <a:xfrm>
            <a:off x="4648200" y="2438400"/>
            <a:ext cx="2984811"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FF0000"/>
                </a:solidFill>
                <a:latin typeface="Arial Narrow"/>
                <a:ea typeface="Arial Narrow"/>
                <a:cs typeface="Arial Narrow"/>
                <a:sym typeface="Arial Narrow"/>
              </a:rPr>
              <a:t>Load operation</a:t>
            </a:r>
            <a:r>
              <a:rPr b="1" i="0" lang="en-US" sz="1600" u="none" cap="none" strike="noStrike">
                <a:solidFill>
                  <a:schemeClr val="dk1"/>
                </a:solidFill>
                <a:latin typeface="Arial Narrow"/>
                <a:ea typeface="Arial Narrow"/>
                <a:cs typeface="Arial Narrow"/>
                <a:sym typeface="Arial Narrow"/>
              </a:rPr>
              <a:t>:</a:t>
            </a:r>
            <a:r>
              <a:rPr b="1" i="0" lang="en-US" sz="1600" u="none" cap="none" strike="noStrike">
                <a:solidFill>
                  <a:schemeClr val="dk1"/>
                </a:solidFill>
                <a:latin typeface="Times"/>
                <a:ea typeface="Times"/>
                <a:cs typeface="Times"/>
                <a:sym typeface="Times"/>
              </a:rPr>
              <a:t> </a:t>
            </a:r>
            <a:r>
              <a:rPr b="1" i="0" lang="en-US" sz="1600" u="none" cap="none" strike="noStrike">
                <a:solidFill>
                  <a:schemeClr val="dk1"/>
                </a:solidFill>
                <a:latin typeface="Courier New"/>
                <a:ea typeface="Courier New"/>
                <a:cs typeface="Courier New"/>
                <a:sym typeface="Courier New"/>
              </a:rPr>
              <a:t>movq A, %rax</a:t>
            </a:r>
            <a:endParaRPr b="1" i="0" sz="1600" u="none" cap="none" strike="noStrike">
              <a:solidFill>
                <a:schemeClr val="dk1"/>
              </a:solidFill>
              <a:latin typeface="Times"/>
              <a:ea typeface="Times"/>
              <a:cs typeface="Times"/>
              <a:sym typeface="Time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emplate2007">
  <a:themeElements>
    <a:clrScheme name="Custo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00000"/>
      </a:hlink>
      <a:folHlink>
        <a:srgbClr val="C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2011-09-29T14:59:56Z</dcterms:created>
  <dc:creator>Markus Pueschel</dc:creator>
</cp:coreProperties>
</file>