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9144000"/>
  <p:notesSz cx="7302500" cy="9586900"/>
  <p:embeddedFontLst>
    <p:embeddedFont>
      <p:font typeface="Arial Narrow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12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gAtXRcIBw55i09FqARlcriNTDU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12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Narrow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ArialNarrow-italic.fntdata"/><Relationship Id="rId23" Type="http://schemas.openxmlformats.org/officeDocument/2006/relationships/slide" Target="slides/slide18.xml"/><Relationship Id="rId45" Type="http://schemas.openxmlformats.org/officeDocument/2006/relationships/font" Target="fonts/ArialNarrow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ArialNarrow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87" name="Google Shape;287;p11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1" name="Google Shape;351;p1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2" name="Google Shape;352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3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5" name="Google Shape;415;p13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79" name="Google Shape;479;p1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3" name="Google Shape;543;p1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4" name="Google Shape;544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07" name="Google Shape;607;p1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8" name="Google Shape;608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6" name="Google Shape;736;p1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7" name="Google Shape;737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3" name="Google Shape;743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9" name="Google Shape;749;p2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0" name="Google Shape;7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21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93" name="Google Shape;793;p21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4" name="Google Shape;794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2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37" name="Google Shape;837;p2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6" name="Google Shape;866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72" name="Google Shape;872;p2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3" name="Google Shape;873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7" name="Google Shape;947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6" name="Google Shape;966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7" name="Google Shape;967;p28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2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06" name="Google Shape;1006;p2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7" name="Google Shape;100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30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3" name="Google Shape;1033;p30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4" name="Google Shape;1034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32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7" name="Google Shape;1067;p32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8" name="Google Shape;1068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4" name="Google Shape;1074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3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1" name="Google Shape;1131;p3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2" name="Google Shape;1132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35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4" name="Google Shape;1164;p35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5" name="Google Shape;1165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6" name="Google Shape;1196;p3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7" name="Google Shape;1197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7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18" name="Google Shape;1218;p37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9" name="Google Shape;1219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38:notes"/>
          <p:cNvSpPr txBox="1"/>
          <p:nvPr/>
        </p:nvSpPr>
        <p:spPr>
          <a:xfrm>
            <a:off x="1264660" y="726233"/>
            <a:ext cx="4774840" cy="358197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7450" lIns="94900" spcFirstLastPara="1" rIns="94900" wrap="square" tIns="47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80" name="Google Shape;1280;p38:notes"/>
          <p:cNvSpPr txBox="1"/>
          <p:nvPr>
            <p:ph idx="1" type="body"/>
          </p:nvPr>
        </p:nvSpPr>
        <p:spPr>
          <a:xfrm>
            <a:off x="972560" y="4554112"/>
            <a:ext cx="5357380" cy="4316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1" name="Google Shape;1281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3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5" name="Google Shape;1335;p3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6" name="Google Shape;1336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 txBox="1"/>
          <p:nvPr/>
        </p:nvSpPr>
        <p:spPr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973033" y="4554101"/>
            <a:ext cx="5356434" cy="4316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1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5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5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5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4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4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4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4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0"/>
          <p:cNvSpPr txBox="1"/>
          <p:nvPr/>
        </p:nvSpPr>
        <p:spPr>
          <a:xfrm>
            <a:off x="7581278" y="-27000"/>
            <a:ext cx="1626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GB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720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Virtual Memory: Concepts</a:t>
            </a:r>
            <a:br>
              <a:rPr lang="en-GB"/>
            </a:br>
            <a:br>
              <a:rPr lang="en-GB"/>
            </a:br>
            <a:r>
              <a:rPr b="0" lang="en-GB" sz="2000"/>
              <a:t>Systems	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GB"/>
              <a:t>Instructors: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GB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Enabling Data Structure: Page Table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290513" y="1147763"/>
            <a:ext cx="8307387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 </a:t>
            </a:r>
            <a:r>
              <a:rPr i="1" lang="en-GB">
                <a:solidFill>
                  <a:srgbClr val="C00000"/>
                </a:solidFill>
              </a:rPr>
              <a:t>page table </a:t>
            </a:r>
            <a:r>
              <a:rPr lang="en-GB"/>
              <a:t>is an array of page table entries (PTEs) that maps virtual pages to physical pages.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Per-process kernel data structure in DRAM</a:t>
            </a:r>
            <a:endParaRPr/>
          </a:p>
        </p:txBody>
      </p:sp>
      <p:sp>
        <p:nvSpPr>
          <p:cNvPr id="230" name="Google Shape;230;p10"/>
          <p:cNvSpPr/>
          <p:nvPr/>
        </p:nvSpPr>
        <p:spPr>
          <a:xfrm>
            <a:off x="2120900" y="46767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120900" y="4905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2" name="Google Shape;232;p10"/>
          <p:cNvSpPr/>
          <p:nvPr/>
        </p:nvSpPr>
        <p:spPr>
          <a:xfrm>
            <a:off x="2120900" y="44481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0"/>
          <p:cNvSpPr/>
          <p:nvPr/>
        </p:nvSpPr>
        <p:spPr>
          <a:xfrm>
            <a:off x="2120900" y="33051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2120900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2120900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2120900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2120900" y="42195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2073631" y="51751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5348288" y="23622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5465763" y="34006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0"/>
          <p:cNvSpPr/>
          <p:nvPr/>
        </p:nvSpPr>
        <p:spPr>
          <a:xfrm>
            <a:off x="5465763" y="36099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p10"/>
          <p:cNvCxnSpPr/>
          <p:nvPr/>
        </p:nvCxnSpPr>
        <p:spPr>
          <a:xfrm>
            <a:off x="2946400" y="47974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243" name="Google Shape;243;p10"/>
          <p:cNvCxnSpPr/>
          <p:nvPr/>
        </p:nvCxnSpPr>
        <p:spPr>
          <a:xfrm flipH="1" rot="10800000">
            <a:off x="2946400" y="34274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4" name="Google Shape;244;p10"/>
          <p:cNvCxnSpPr/>
          <p:nvPr/>
        </p:nvCxnSpPr>
        <p:spPr>
          <a:xfrm flipH="1" rot="10800000">
            <a:off x="2971800" y="31988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0"/>
          <p:cNvCxnSpPr/>
          <p:nvPr/>
        </p:nvCxnSpPr>
        <p:spPr>
          <a:xfrm flipH="1" rot="10800000">
            <a:off x="2921000" y="29702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6" name="Google Shape;246;p10"/>
          <p:cNvSpPr txBox="1"/>
          <p:nvPr/>
        </p:nvSpPr>
        <p:spPr>
          <a:xfrm>
            <a:off x="5400675" y="43592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1816100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1816100" y="4905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1816100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1816100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1816100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1816100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816100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816100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55" name="Google Shape;255;p10"/>
          <p:cNvSpPr txBox="1"/>
          <p:nvPr/>
        </p:nvSpPr>
        <p:spPr>
          <a:xfrm>
            <a:off x="1587500" y="30003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1824127" y="32750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1824920" y="35079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1824127" y="39737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/>
          <p:nvPr/>
        </p:nvSpPr>
        <p:spPr>
          <a:xfrm>
            <a:off x="1824920" y="41808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0"/>
          <p:cNvSpPr txBox="1"/>
          <p:nvPr/>
        </p:nvSpPr>
        <p:spPr>
          <a:xfrm>
            <a:off x="1824127" y="44202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824920" y="48796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1824127" y="46467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0"/>
          <p:cNvSpPr txBox="1"/>
          <p:nvPr/>
        </p:nvSpPr>
        <p:spPr>
          <a:xfrm>
            <a:off x="1824920" y="37408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2187575" y="25114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0"/>
          <p:cNvSpPr txBox="1"/>
          <p:nvPr/>
        </p:nvSpPr>
        <p:spPr>
          <a:xfrm>
            <a:off x="1209497" y="3239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0"/>
          <p:cNvSpPr txBox="1"/>
          <p:nvPr/>
        </p:nvSpPr>
        <p:spPr>
          <a:xfrm>
            <a:off x="1206322" y="48528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0"/>
          <p:cNvSpPr txBox="1"/>
          <p:nvPr/>
        </p:nvSpPr>
        <p:spPr>
          <a:xfrm>
            <a:off x="6831013" y="29098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5465763" y="31750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5465763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0"/>
          <p:cNvSpPr/>
          <p:nvPr/>
        </p:nvSpPr>
        <p:spPr>
          <a:xfrm>
            <a:off x="2895600" y="50038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1" name="Google Shape;271;p10"/>
          <p:cNvSpPr/>
          <p:nvPr/>
        </p:nvSpPr>
        <p:spPr>
          <a:xfrm>
            <a:off x="2895600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2895600" y="38671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2895600" y="3632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74" name="Google Shape;274;p10"/>
          <p:cNvSpPr txBox="1"/>
          <p:nvPr/>
        </p:nvSpPr>
        <p:spPr>
          <a:xfrm>
            <a:off x="6843713" y="3570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0"/>
          <p:cNvSpPr/>
          <p:nvPr/>
        </p:nvSpPr>
        <p:spPr>
          <a:xfrm>
            <a:off x="5473700" y="49879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5473700" y="52984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5473700" y="59194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5473700" y="62299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5473700" y="65405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2895600" y="40763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1" name="Google Shape;281;p10"/>
          <p:cNvCxnSpPr/>
          <p:nvPr/>
        </p:nvCxnSpPr>
        <p:spPr>
          <a:xfrm>
            <a:off x="2908300" y="41210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282" name="Google Shape;282;p10"/>
          <p:cNvSpPr/>
          <p:nvPr/>
        </p:nvSpPr>
        <p:spPr>
          <a:xfrm>
            <a:off x="2895600" y="42862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83" name="Google Shape;283;p10"/>
          <p:cNvCxnSpPr/>
          <p:nvPr/>
        </p:nvCxnSpPr>
        <p:spPr>
          <a:xfrm flipH="1" rot="10800000">
            <a:off x="2940050" y="36433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4" name="Google Shape;284;p10"/>
          <p:cNvSpPr/>
          <p:nvPr/>
        </p:nvSpPr>
        <p:spPr>
          <a:xfrm>
            <a:off x="5473700" y="56089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Page Hit</a:t>
            </a:r>
            <a:endParaRPr/>
          </a:p>
        </p:txBody>
      </p:sp>
      <p:sp>
        <p:nvSpPr>
          <p:cNvPr id="291" name="Google Shape;291;p11"/>
          <p:cNvSpPr txBox="1"/>
          <p:nvPr>
            <p:ph idx="1" type="body"/>
          </p:nvPr>
        </p:nvSpPr>
        <p:spPr>
          <a:xfrm>
            <a:off x="309830" y="1147763"/>
            <a:ext cx="8307387" cy="604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Page hit: </a:t>
            </a:r>
            <a:r>
              <a:rPr lang="en-GB"/>
              <a:t>reference to VM word that is in physical memory (DRAM cache hit)</a:t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31849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3" name="Google Shape;293;p11"/>
          <p:cNvSpPr/>
          <p:nvPr/>
        </p:nvSpPr>
        <p:spPr>
          <a:xfrm>
            <a:off x="31849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4" name="Google Shape;294;p11"/>
          <p:cNvSpPr/>
          <p:nvPr/>
        </p:nvSpPr>
        <p:spPr>
          <a:xfrm>
            <a:off x="31849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1"/>
          <p:cNvSpPr/>
          <p:nvPr/>
        </p:nvSpPr>
        <p:spPr>
          <a:xfrm>
            <a:off x="31849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31849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7" name="Google Shape;297;p11"/>
          <p:cNvSpPr/>
          <p:nvPr/>
        </p:nvSpPr>
        <p:spPr>
          <a:xfrm>
            <a:off x="31849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8" name="Google Shape;298;p11"/>
          <p:cNvSpPr/>
          <p:nvPr/>
        </p:nvSpPr>
        <p:spPr>
          <a:xfrm>
            <a:off x="31849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31849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00" name="Google Shape;300;p11"/>
          <p:cNvSpPr txBox="1"/>
          <p:nvPr/>
        </p:nvSpPr>
        <p:spPr>
          <a:xfrm>
            <a:off x="31376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64123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/>
          <p:nvPr/>
        </p:nvSpPr>
        <p:spPr>
          <a:xfrm>
            <a:off x="65298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65298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p11"/>
          <p:cNvCxnSpPr/>
          <p:nvPr/>
        </p:nvCxnSpPr>
        <p:spPr>
          <a:xfrm>
            <a:off x="40104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05" name="Google Shape;305;p11"/>
          <p:cNvCxnSpPr/>
          <p:nvPr/>
        </p:nvCxnSpPr>
        <p:spPr>
          <a:xfrm flipH="1" rot="10800000">
            <a:off x="40104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11"/>
          <p:cNvCxnSpPr/>
          <p:nvPr/>
        </p:nvCxnSpPr>
        <p:spPr>
          <a:xfrm flipH="1" rot="10800000">
            <a:off x="40358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11"/>
          <p:cNvCxnSpPr/>
          <p:nvPr/>
        </p:nvCxnSpPr>
        <p:spPr>
          <a:xfrm flipH="1" rot="10800000">
            <a:off x="39850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11"/>
          <p:cNvSpPr txBox="1"/>
          <p:nvPr/>
        </p:nvSpPr>
        <p:spPr>
          <a:xfrm>
            <a:off x="64647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28801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8801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28801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28801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28801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8801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5" name="Google Shape;315;p11"/>
          <p:cNvSpPr/>
          <p:nvPr/>
        </p:nvSpPr>
        <p:spPr>
          <a:xfrm>
            <a:off x="28801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6" name="Google Shape;316;p11"/>
          <p:cNvSpPr/>
          <p:nvPr/>
        </p:nvSpPr>
        <p:spPr>
          <a:xfrm>
            <a:off x="28801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6515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28881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28889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28881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28889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28881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28889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28881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28889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32516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1"/>
          <p:cNvSpPr txBox="1"/>
          <p:nvPr/>
        </p:nvSpPr>
        <p:spPr>
          <a:xfrm>
            <a:off x="22735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1"/>
          <p:cNvSpPr txBox="1"/>
          <p:nvPr/>
        </p:nvSpPr>
        <p:spPr>
          <a:xfrm>
            <a:off x="22703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78950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1"/>
          <p:cNvSpPr/>
          <p:nvPr/>
        </p:nvSpPr>
        <p:spPr>
          <a:xfrm>
            <a:off x="65298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1"/>
          <p:cNvSpPr/>
          <p:nvPr/>
        </p:nvSpPr>
        <p:spPr>
          <a:xfrm>
            <a:off x="65298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39596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3" name="Google Shape;333;p11"/>
          <p:cNvSpPr/>
          <p:nvPr/>
        </p:nvSpPr>
        <p:spPr>
          <a:xfrm>
            <a:off x="39596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4" name="Google Shape;334;p11"/>
          <p:cNvSpPr/>
          <p:nvPr/>
        </p:nvSpPr>
        <p:spPr>
          <a:xfrm>
            <a:off x="39596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5" name="Google Shape;335;p11"/>
          <p:cNvSpPr/>
          <p:nvPr/>
        </p:nvSpPr>
        <p:spPr>
          <a:xfrm>
            <a:off x="39596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6" name="Google Shape;336;p11"/>
          <p:cNvSpPr txBox="1"/>
          <p:nvPr/>
        </p:nvSpPr>
        <p:spPr>
          <a:xfrm>
            <a:off x="79077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1"/>
          <p:cNvSpPr/>
          <p:nvPr/>
        </p:nvSpPr>
        <p:spPr>
          <a:xfrm>
            <a:off x="65377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1"/>
          <p:cNvSpPr/>
          <p:nvPr/>
        </p:nvSpPr>
        <p:spPr>
          <a:xfrm>
            <a:off x="65377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1"/>
          <p:cNvSpPr/>
          <p:nvPr/>
        </p:nvSpPr>
        <p:spPr>
          <a:xfrm>
            <a:off x="65377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1"/>
          <p:cNvSpPr/>
          <p:nvPr/>
        </p:nvSpPr>
        <p:spPr>
          <a:xfrm>
            <a:off x="65377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1"/>
          <p:cNvSpPr/>
          <p:nvPr/>
        </p:nvSpPr>
        <p:spPr>
          <a:xfrm>
            <a:off x="65377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1"/>
          <p:cNvSpPr/>
          <p:nvPr/>
        </p:nvSpPr>
        <p:spPr>
          <a:xfrm>
            <a:off x="39596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43" name="Google Shape;343;p11"/>
          <p:cNvCxnSpPr/>
          <p:nvPr/>
        </p:nvCxnSpPr>
        <p:spPr>
          <a:xfrm>
            <a:off x="39723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11"/>
          <p:cNvSpPr/>
          <p:nvPr/>
        </p:nvSpPr>
        <p:spPr>
          <a:xfrm>
            <a:off x="39596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345" name="Google Shape;345;p11"/>
          <p:cNvCxnSpPr/>
          <p:nvPr/>
        </p:nvCxnSpPr>
        <p:spPr>
          <a:xfrm flipH="1" rot="10800000">
            <a:off x="40040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6" name="Google Shape;346;p11"/>
          <p:cNvSpPr/>
          <p:nvPr/>
        </p:nvSpPr>
        <p:spPr>
          <a:xfrm>
            <a:off x="65377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1"/>
          <p:cNvSpPr/>
          <p:nvPr/>
        </p:nvSpPr>
        <p:spPr>
          <a:xfrm>
            <a:off x="381000" y="24384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8" name="Google Shape;348;p11"/>
          <p:cNvCxnSpPr>
            <a:stCxn id="347" idx="2"/>
            <a:endCxn id="325" idx="1"/>
          </p:cNvCxnSpPr>
          <p:nvPr/>
        </p:nvCxnSpPr>
        <p:spPr>
          <a:xfrm flipH="1" rot="-5400000">
            <a:off x="1543350" y="2319038"/>
            <a:ext cx="983400" cy="1707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Page Fault</a:t>
            </a:r>
            <a:endParaRPr/>
          </a:p>
        </p:txBody>
      </p:sp>
      <p:sp>
        <p:nvSpPr>
          <p:cNvPr id="355" name="Google Shape;355;p12"/>
          <p:cNvSpPr txBox="1"/>
          <p:nvPr>
            <p:ph idx="1" type="body"/>
          </p:nvPr>
        </p:nvSpPr>
        <p:spPr>
          <a:xfrm>
            <a:off x="3225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GB">
                <a:solidFill>
                  <a:srgbClr val="C00000"/>
                </a:solidFill>
              </a:rPr>
              <a:t>Page fault: </a:t>
            </a:r>
            <a:r>
              <a:rPr lang="en-GB"/>
              <a:t>reference to VM word that is not in physical memory (DRAM cache miss)</a:t>
            </a:r>
            <a:endParaRPr/>
          </a:p>
        </p:txBody>
      </p:sp>
      <p:sp>
        <p:nvSpPr>
          <p:cNvPr id="356" name="Google Shape;356;p12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7" name="Google Shape;357;p12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8" name="Google Shape;358;p12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2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2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1" name="Google Shape;361;p12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2" name="Google Shape;362;p12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64" name="Google Shape;364;p12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2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12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12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12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12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12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4" name="Google Shape;374;p12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81" name="Google Shape;381;p12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2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2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2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2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2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2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2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2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2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2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2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2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2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7" name="Google Shape;397;p12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8" name="Google Shape;398;p12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99" name="Google Shape;399;p12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00" name="Google Shape;400;p12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2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2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2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2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2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07" name="Google Shape;407;p12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08" name="Google Shape;408;p12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09" name="Google Shape;409;p12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12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2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2" name="Google Shape;412;p12"/>
          <p:cNvCxnSpPr>
            <a:stCxn id="411" idx="2"/>
            <a:endCxn id="379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3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419" name="Google Shape;419;p13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 b="0" sz="2000"/>
          </a:p>
        </p:txBody>
      </p:sp>
      <p:sp>
        <p:nvSpPr>
          <p:cNvPr id="420" name="Google Shape;420;p13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1" name="Google Shape;421;p13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13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8" name="Google Shape;428;p13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3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2" name="Google Shape;432;p13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13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13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13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6" name="Google Shape;436;p13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3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8" name="Google Shape;438;p13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39" name="Google Shape;439;p13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1" name="Google Shape;441;p13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2" name="Google Shape;442;p13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45" name="Google Shape;445;p13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3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3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3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3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3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13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3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1" name="Google Shape;461;p13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2" name="Google Shape;462;p13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3" name="Google Shape;463;p13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64" name="Google Shape;464;p13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3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3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3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3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3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1" name="Google Shape;471;p13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72" name="Google Shape;472;p13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473" name="Google Shape;473;p13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4" name="Google Shape;474;p13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13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6" name="Google Shape;476;p13"/>
          <p:cNvCxnSpPr>
            <a:stCxn id="475" idx="2"/>
            <a:endCxn id="443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4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483" name="Google Shape;483;p14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 b="0" sz="2000"/>
          </a:p>
        </p:txBody>
      </p:sp>
      <p:sp>
        <p:nvSpPr>
          <p:cNvPr id="484" name="Google Shape;484;p14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5" name="Google Shape;485;p14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6" name="Google Shape;486;p14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4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4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89" name="Google Shape;489;p14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0" name="Google Shape;490;p14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1" name="Google Shape;491;p14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92" name="Google Shape;492;p14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4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4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4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F1C7C7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14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14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14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14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14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4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2" name="Google Shape;502;p14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3" name="Google Shape;503;p14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4" name="Google Shape;504;p14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5" name="Google Shape;505;p14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6" name="Google Shape;506;p14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7" name="Google Shape;507;p14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8" name="Google Shape;508;p14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09" name="Google Shape;509;p14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4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4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4"/>
          <p:cNvSpPr txBox="1"/>
          <p:nvPr/>
        </p:nvSpPr>
        <p:spPr>
          <a:xfrm>
            <a:off x="2964366" y="3745140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4"/>
          <p:cNvSpPr txBox="1"/>
          <p:nvPr/>
        </p:nvSpPr>
        <p:spPr>
          <a:xfrm>
            <a:off x="2965159" y="3952293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14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4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4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4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14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14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4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4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4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4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5" name="Google Shape;525;p14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6" name="Google Shape;526;p14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7" name="Google Shape;527;p14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8" name="Google Shape;528;p14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4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4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4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4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4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14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5" name="Google Shape;535;p14"/>
          <p:cNvCxnSpPr/>
          <p:nvPr/>
        </p:nvCxnSpPr>
        <p:spPr>
          <a:xfrm>
            <a:off x="4048539" y="3892461"/>
            <a:ext cx="2565400" cy="15113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14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37" name="Google Shape;537;p14"/>
          <p:cNvCxnSpPr/>
          <p:nvPr/>
        </p:nvCxnSpPr>
        <p:spPr>
          <a:xfrm flipH="1" rot="10800000">
            <a:off x="4080289" y="3414713"/>
            <a:ext cx="2533650" cy="6731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8" name="Google Shape;538;p14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14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0" name="Google Shape;540;p14"/>
          <p:cNvCxnSpPr>
            <a:stCxn id="539" idx="2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547" name="Google Shape;547;p15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 b="0" sz="2000"/>
          </a:p>
        </p:txBody>
      </p:sp>
      <p:sp>
        <p:nvSpPr>
          <p:cNvPr id="548" name="Google Shape;548;p15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49" name="Google Shape;549;p15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0" name="Google Shape;550;p15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5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5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3" name="Google Shape;553;p15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4" name="Google Shape;554;p15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5" name="Google Shape;555;p15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6" name="Google Shape;556;p15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5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5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5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p15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561" name="Google Shape;561;p15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2" name="Google Shape;562;p15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p15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4" name="Google Shape;564;p15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5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6" name="Google Shape;566;p15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7" name="Google Shape;567;p15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73" name="Google Shape;573;p15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15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15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5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15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15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15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15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5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15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15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15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15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15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15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5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89" name="Google Shape;589;p15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0" name="Google Shape;590;p15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1" name="Google Shape;591;p15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92" name="Google Shape;592;p15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5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15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15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15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15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15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599" name="Google Shape;599;p15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600" name="Google Shape;600;p15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01" name="Google Shape;601;p15"/>
          <p:cNvCxnSpPr/>
          <p:nvPr/>
        </p:nvCxnSpPr>
        <p:spPr>
          <a:xfrm flipH="1" rot="10800000">
            <a:off x="4086639" y="34432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2" name="Google Shape;602;p15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5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4" name="Google Shape;604;p15"/>
          <p:cNvCxnSpPr>
            <a:stCxn id="603" idx="2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rgbClr val="BFBFBF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16"/>
          <p:cNvSpPr txBox="1"/>
          <p:nvPr>
            <p:ph type="title"/>
          </p:nvPr>
        </p:nvSpPr>
        <p:spPr>
          <a:xfrm>
            <a:off x="298361" y="360362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Handling Page Fault</a:t>
            </a:r>
            <a:endParaRPr/>
          </a:p>
        </p:txBody>
      </p:sp>
      <p:sp>
        <p:nvSpPr>
          <p:cNvPr id="611" name="Google Shape;611;p16"/>
          <p:cNvSpPr txBox="1"/>
          <p:nvPr>
            <p:ph idx="1" type="body"/>
          </p:nvPr>
        </p:nvSpPr>
        <p:spPr>
          <a:xfrm>
            <a:off x="309830" y="1147763"/>
            <a:ext cx="8307387" cy="75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miss causes page fault (an exception)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Page fault handler selects a victim to be evicted (here VP 4)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b="0" lang="en-GB" sz="2000"/>
              <a:t>Offending instruction is restarted: page hit!</a:t>
            </a:r>
            <a:endParaRPr b="0" sz="2000"/>
          </a:p>
        </p:txBody>
      </p:sp>
      <p:sp>
        <p:nvSpPr>
          <p:cNvPr id="612" name="Google Shape;612;p16"/>
          <p:cNvSpPr/>
          <p:nvPr/>
        </p:nvSpPr>
        <p:spPr>
          <a:xfrm>
            <a:off x="3261139" y="44481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3" name="Google Shape;613;p16"/>
          <p:cNvSpPr/>
          <p:nvPr/>
        </p:nvSpPr>
        <p:spPr>
          <a:xfrm>
            <a:off x="3261139" y="4676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4" name="Google Shape;614;p16"/>
          <p:cNvSpPr/>
          <p:nvPr/>
        </p:nvSpPr>
        <p:spPr>
          <a:xfrm>
            <a:off x="3261139" y="4219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6"/>
          <p:cNvSpPr/>
          <p:nvPr/>
        </p:nvSpPr>
        <p:spPr>
          <a:xfrm>
            <a:off x="3261139" y="30765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6"/>
          <p:cNvSpPr/>
          <p:nvPr/>
        </p:nvSpPr>
        <p:spPr>
          <a:xfrm>
            <a:off x="3261139" y="33051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7" name="Google Shape;617;p16"/>
          <p:cNvSpPr/>
          <p:nvPr/>
        </p:nvSpPr>
        <p:spPr>
          <a:xfrm>
            <a:off x="3261139" y="35337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8" name="Google Shape;618;p16"/>
          <p:cNvSpPr/>
          <p:nvPr/>
        </p:nvSpPr>
        <p:spPr>
          <a:xfrm>
            <a:off x="3261139" y="37623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19" name="Google Shape;619;p16"/>
          <p:cNvSpPr/>
          <p:nvPr/>
        </p:nvSpPr>
        <p:spPr>
          <a:xfrm>
            <a:off x="3261139" y="39909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0" name="Google Shape;620;p16"/>
          <p:cNvSpPr txBox="1"/>
          <p:nvPr/>
        </p:nvSpPr>
        <p:spPr>
          <a:xfrm>
            <a:off x="3213870" y="49465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6"/>
          <p:cNvSpPr txBox="1"/>
          <p:nvPr/>
        </p:nvSpPr>
        <p:spPr>
          <a:xfrm>
            <a:off x="6488527" y="21336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6"/>
          <p:cNvSpPr/>
          <p:nvPr/>
        </p:nvSpPr>
        <p:spPr>
          <a:xfrm>
            <a:off x="6606002" y="31720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16"/>
          <p:cNvSpPr/>
          <p:nvPr/>
        </p:nvSpPr>
        <p:spPr>
          <a:xfrm>
            <a:off x="6606002" y="33813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4" name="Google Shape;624;p16"/>
          <p:cNvCxnSpPr/>
          <p:nvPr/>
        </p:nvCxnSpPr>
        <p:spPr>
          <a:xfrm>
            <a:off x="4086639" y="4568825"/>
            <a:ext cx="2527300" cy="14509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25" name="Google Shape;625;p16"/>
          <p:cNvCxnSpPr/>
          <p:nvPr/>
        </p:nvCxnSpPr>
        <p:spPr>
          <a:xfrm flipH="1" rot="10800000">
            <a:off x="4086639" y="31988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6" name="Google Shape;626;p16"/>
          <p:cNvCxnSpPr/>
          <p:nvPr/>
        </p:nvCxnSpPr>
        <p:spPr>
          <a:xfrm flipH="1" rot="10800000">
            <a:off x="4112039" y="29702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7" name="Google Shape;627;p16"/>
          <p:cNvCxnSpPr/>
          <p:nvPr/>
        </p:nvCxnSpPr>
        <p:spPr>
          <a:xfrm flipH="1" rot="10800000">
            <a:off x="4061239" y="27416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8" name="Google Shape;628;p16"/>
          <p:cNvSpPr txBox="1"/>
          <p:nvPr/>
        </p:nvSpPr>
        <p:spPr>
          <a:xfrm>
            <a:off x="6540914" y="41306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16"/>
          <p:cNvSpPr/>
          <p:nvPr/>
        </p:nvSpPr>
        <p:spPr>
          <a:xfrm>
            <a:off x="2956339" y="4448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0" name="Google Shape;630;p16"/>
          <p:cNvSpPr/>
          <p:nvPr/>
        </p:nvSpPr>
        <p:spPr>
          <a:xfrm>
            <a:off x="2956339" y="4676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1" name="Google Shape;631;p16"/>
          <p:cNvSpPr/>
          <p:nvPr/>
        </p:nvSpPr>
        <p:spPr>
          <a:xfrm>
            <a:off x="2956339" y="4219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2" name="Google Shape;632;p16"/>
          <p:cNvSpPr/>
          <p:nvPr/>
        </p:nvSpPr>
        <p:spPr>
          <a:xfrm>
            <a:off x="2956339" y="30765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3" name="Google Shape;633;p16"/>
          <p:cNvSpPr/>
          <p:nvPr/>
        </p:nvSpPr>
        <p:spPr>
          <a:xfrm>
            <a:off x="2956339" y="33051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4" name="Google Shape;634;p16"/>
          <p:cNvSpPr/>
          <p:nvPr/>
        </p:nvSpPr>
        <p:spPr>
          <a:xfrm>
            <a:off x="2956339" y="35337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5" name="Google Shape;635;p16"/>
          <p:cNvSpPr/>
          <p:nvPr/>
        </p:nvSpPr>
        <p:spPr>
          <a:xfrm>
            <a:off x="2956339" y="37623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6" name="Google Shape;636;p16"/>
          <p:cNvSpPr/>
          <p:nvPr/>
        </p:nvSpPr>
        <p:spPr>
          <a:xfrm>
            <a:off x="2956339" y="39909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7" name="Google Shape;637;p16"/>
          <p:cNvSpPr txBox="1"/>
          <p:nvPr/>
        </p:nvSpPr>
        <p:spPr>
          <a:xfrm>
            <a:off x="2727739" y="27717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6"/>
          <p:cNvSpPr txBox="1"/>
          <p:nvPr/>
        </p:nvSpPr>
        <p:spPr>
          <a:xfrm>
            <a:off x="2964366" y="30464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6"/>
          <p:cNvSpPr txBox="1"/>
          <p:nvPr/>
        </p:nvSpPr>
        <p:spPr>
          <a:xfrm>
            <a:off x="2965159" y="32793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6"/>
          <p:cNvSpPr txBox="1"/>
          <p:nvPr/>
        </p:nvSpPr>
        <p:spPr>
          <a:xfrm>
            <a:off x="2964366" y="37451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16"/>
          <p:cNvSpPr txBox="1"/>
          <p:nvPr/>
        </p:nvSpPr>
        <p:spPr>
          <a:xfrm>
            <a:off x="2965159" y="39522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16"/>
          <p:cNvSpPr txBox="1"/>
          <p:nvPr/>
        </p:nvSpPr>
        <p:spPr>
          <a:xfrm>
            <a:off x="2964366" y="41916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6"/>
          <p:cNvSpPr txBox="1"/>
          <p:nvPr/>
        </p:nvSpPr>
        <p:spPr>
          <a:xfrm>
            <a:off x="2965159" y="46510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6"/>
          <p:cNvSpPr txBox="1"/>
          <p:nvPr/>
        </p:nvSpPr>
        <p:spPr>
          <a:xfrm>
            <a:off x="2964366" y="44181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6"/>
          <p:cNvSpPr txBox="1"/>
          <p:nvPr/>
        </p:nvSpPr>
        <p:spPr>
          <a:xfrm>
            <a:off x="2965159" y="35122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6"/>
          <p:cNvSpPr txBox="1"/>
          <p:nvPr/>
        </p:nvSpPr>
        <p:spPr>
          <a:xfrm>
            <a:off x="3327814" y="22828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6"/>
          <p:cNvSpPr txBox="1"/>
          <p:nvPr/>
        </p:nvSpPr>
        <p:spPr>
          <a:xfrm>
            <a:off x="2349736" y="30113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6"/>
          <p:cNvSpPr txBox="1"/>
          <p:nvPr/>
        </p:nvSpPr>
        <p:spPr>
          <a:xfrm>
            <a:off x="2346561" y="46242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6"/>
          <p:cNvSpPr txBox="1"/>
          <p:nvPr/>
        </p:nvSpPr>
        <p:spPr>
          <a:xfrm>
            <a:off x="7971252" y="26812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6"/>
          <p:cNvSpPr/>
          <p:nvPr/>
        </p:nvSpPr>
        <p:spPr>
          <a:xfrm>
            <a:off x="6606002" y="29464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6"/>
          <p:cNvSpPr/>
          <p:nvPr/>
        </p:nvSpPr>
        <p:spPr>
          <a:xfrm>
            <a:off x="6606002" y="27178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6"/>
          <p:cNvSpPr/>
          <p:nvPr/>
        </p:nvSpPr>
        <p:spPr>
          <a:xfrm>
            <a:off x="4035839" y="47752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3" name="Google Shape;653;p16"/>
          <p:cNvSpPr/>
          <p:nvPr/>
        </p:nvSpPr>
        <p:spPr>
          <a:xfrm>
            <a:off x="4035839" y="4546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4" name="Google Shape;654;p16"/>
          <p:cNvSpPr/>
          <p:nvPr/>
        </p:nvSpPr>
        <p:spPr>
          <a:xfrm>
            <a:off x="4035839" y="36385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5" name="Google Shape;655;p16"/>
          <p:cNvSpPr/>
          <p:nvPr/>
        </p:nvSpPr>
        <p:spPr>
          <a:xfrm>
            <a:off x="4035839" y="34036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56" name="Google Shape;656;p16"/>
          <p:cNvSpPr txBox="1"/>
          <p:nvPr/>
        </p:nvSpPr>
        <p:spPr>
          <a:xfrm>
            <a:off x="7983952" y="33416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6"/>
          <p:cNvSpPr/>
          <p:nvPr/>
        </p:nvSpPr>
        <p:spPr>
          <a:xfrm>
            <a:off x="6613939" y="47593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6"/>
          <p:cNvSpPr/>
          <p:nvPr/>
        </p:nvSpPr>
        <p:spPr>
          <a:xfrm>
            <a:off x="6613939" y="50698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6"/>
          <p:cNvSpPr/>
          <p:nvPr/>
        </p:nvSpPr>
        <p:spPr>
          <a:xfrm>
            <a:off x="6613939" y="56908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6"/>
          <p:cNvSpPr/>
          <p:nvPr/>
        </p:nvSpPr>
        <p:spPr>
          <a:xfrm>
            <a:off x="6613939" y="60013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6"/>
          <p:cNvSpPr/>
          <p:nvPr/>
        </p:nvSpPr>
        <p:spPr>
          <a:xfrm>
            <a:off x="6613939" y="63119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6"/>
          <p:cNvSpPr/>
          <p:nvPr/>
        </p:nvSpPr>
        <p:spPr>
          <a:xfrm>
            <a:off x="4035839" y="38477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3" name="Google Shape;663;p16"/>
          <p:cNvCxnSpPr/>
          <p:nvPr/>
        </p:nvCxnSpPr>
        <p:spPr>
          <a:xfrm>
            <a:off x="4080289" y="40878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664" name="Google Shape;664;p16"/>
          <p:cNvSpPr/>
          <p:nvPr/>
        </p:nvSpPr>
        <p:spPr>
          <a:xfrm>
            <a:off x="4035839" y="40576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665" name="Google Shape;665;p16"/>
          <p:cNvCxnSpPr/>
          <p:nvPr/>
        </p:nvCxnSpPr>
        <p:spPr>
          <a:xfrm flipH="1" rot="10800000">
            <a:off x="4086639" y="34432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6" name="Google Shape;666;p16"/>
          <p:cNvSpPr/>
          <p:nvPr/>
        </p:nvSpPr>
        <p:spPr>
          <a:xfrm>
            <a:off x="6613939" y="53803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6"/>
          <p:cNvSpPr/>
          <p:nvPr/>
        </p:nvSpPr>
        <p:spPr>
          <a:xfrm>
            <a:off x="457200" y="2514600"/>
            <a:ext cx="1600200" cy="242888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8" name="Google Shape;668;p16"/>
          <p:cNvCxnSpPr>
            <a:stCxn id="667" idx="2"/>
            <a:endCxn id="635" idx="1"/>
          </p:cNvCxnSpPr>
          <p:nvPr/>
        </p:nvCxnSpPr>
        <p:spPr>
          <a:xfrm flipH="1" rot="-5400000">
            <a:off x="1547100" y="2467688"/>
            <a:ext cx="1119300" cy="16989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69" name="Google Shape;669;p16"/>
          <p:cNvSpPr txBox="1"/>
          <p:nvPr/>
        </p:nvSpPr>
        <p:spPr>
          <a:xfrm>
            <a:off x="309831" y="5791200"/>
            <a:ext cx="57861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point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Waiting until the miss to copy the page to DRAM is known as </a:t>
            </a:r>
            <a:r>
              <a:rPr b="1" i="1" lang="en-GB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demand paging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7"/>
          <p:cNvSpPr/>
          <p:nvPr/>
        </p:nvSpPr>
        <p:spPr>
          <a:xfrm>
            <a:off x="3261139" y="38512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5" name="Google Shape;675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Allocating Pages</a:t>
            </a:r>
            <a:endParaRPr/>
          </a:p>
        </p:txBody>
      </p:sp>
      <p:sp>
        <p:nvSpPr>
          <p:cNvPr id="676" name="Google Shape;676;p1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Allocating a new page (VP 5) of virtual memory.</a:t>
            </a:r>
            <a:endParaRPr/>
          </a:p>
        </p:txBody>
      </p:sp>
      <p:sp>
        <p:nvSpPr>
          <p:cNvPr id="677" name="Google Shape;677;p17"/>
          <p:cNvSpPr/>
          <p:nvPr/>
        </p:nvSpPr>
        <p:spPr>
          <a:xfrm>
            <a:off x="3261139" y="40798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8" name="Google Shape;678;p17"/>
          <p:cNvSpPr/>
          <p:nvPr/>
        </p:nvSpPr>
        <p:spPr>
          <a:xfrm>
            <a:off x="3261139" y="43084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79" name="Google Shape;679;p17"/>
          <p:cNvSpPr/>
          <p:nvPr/>
        </p:nvSpPr>
        <p:spPr>
          <a:xfrm>
            <a:off x="3261139" y="2708275"/>
            <a:ext cx="16002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7"/>
          <p:cNvSpPr/>
          <p:nvPr/>
        </p:nvSpPr>
        <p:spPr>
          <a:xfrm>
            <a:off x="3261139" y="29368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1" name="Google Shape;681;p17"/>
          <p:cNvSpPr/>
          <p:nvPr/>
        </p:nvSpPr>
        <p:spPr>
          <a:xfrm>
            <a:off x="3261139" y="31654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2" name="Google Shape;682;p17"/>
          <p:cNvSpPr/>
          <p:nvPr/>
        </p:nvSpPr>
        <p:spPr>
          <a:xfrm>
            <a:off x="3261139" y="3394075"/>
            <a:ext cx="16002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3" name="Google Shape;683;p17"/>
          <p:cNvSpPr/>
          <p:nvPr/>
        </p:nvSpPr>
        <p:spPr>
          <a:xfrm>
            <a:off x="3261139" y="3622675"/>
            <a:ext cx="1600200" cy="228600"/>
          </a:xfrm>
          <a:prstGeom prst="rect">
            <a:avLst/>
          </a:prstGeom>
          <a:solidFill>
            <a:srgbClr val="D8D8D8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84" name="Google Shape;684;p17"/>
          <p:cNvSpPr txBox="1"/>
          <p:nvPr/>
        </p:nvSpPr>
        <p:spPr>
          <a:xfrm>
            <a:off x="3213870" y="4578261"/>
            <a:ext cx="1690688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Memory resident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7"/>
          <p:cNvSpPr txBox="1"/>
          <p:nvPr/>
        </p:nvSpPr>
        <p:spPr>
          <a:xfrm>
            <a:off x="6488527" y="1765300"/>
            <a:ext cx="1627153" cy="57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7"/>
          <p:cNvSpPr/>
          <p:nvPr/>
        </p:nvSpPr>
        <p:spPr>
          <a:xfrm>
            <a:off x="6606002" y="2803792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7"/>
          <p:cNvSpPr/>
          <p:nvPr/>
        </p:nvSpPr>
        <p:spPr>
          <a:xfrm>
            <a:off x="6606002" y="3013075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8" name="Google Shape;688;p17"/>
          <p:cNvCxnSpPr/>
          <p:nvPr/>
        </p:nvCxnSpPr>
        <p:spPr>
          <a:xfrm>
            <a:off x="4086639" y="4200525"/>
            <a:ext cx="2519363" cy="173736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cxnSp>
        <p:nvCxnSpPr>
          <p:cNvPr id="689" name="Google Shape;689;p17"/>
          <p:cNvCxnSpPr/>
          <p:nvPr/>
        </p:nvCxnSpPr>
        <p:spPr>
          <a:xfrm flipH="1" rot="10800000">
            <a:off x="4086639" y="2830513"/>
            <a:ext cx="2527300" cy="16129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0" name="Google Shape;690;p17"/>
          <p:cNvCxnSpPr/>
          <p:nvPr/>
        </p:nvCxnSpPr>
        <p:spPr>
          <a:xfrm flipH="1" rot="10800000">
            <a:off x="4112039" y="2601913"/>
            <a:ext cx="2501900" cy="69850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1" name="Google Shape;691;p17"/>
          <p:cNvCxnSpPr/>
          <p:nvPr/>
        </p:nvCxnSpPr>
        <p:spPr>
          <a:xfrm flipH="1" rot="10800000">
            <a:off x="4061239" y="2373313"/>
            <a:ext cx="2552700" cy="701675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2" name="Google Shape;692;p17"/>
          <p:cNvSpPr txBox="1"/>
          <p:nvPr/>
        </p:nvSpPr>
        <p:spPr>
          <a:xfrm>
            <a:off x="6540914" y="3762375"/>
            <a:ext cx="1541463" cy="57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(disk)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17"/>
          <p:cNvSpPr/>
          <p:nvPr/>
        </p:nvSpPr>
        <p:spPr>
          <a:xfrm>
            <a:off x="2956339" y="40798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4" name="Google Shape;694;p17"/>
          <p:cNvSpPr/>
          <p:nvPr/>
        </p:nvSpPr>
        <p:spPr>
          <a:xfrm>
            <a:off x="2956339" y="43084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5" name="Google Shape;695;p17"/>
          <p:cNvSpPr/>
          <p:nvPr/>
        </p:nvSpPr>
        <p:spPr>
          <a:xfrm>
            <a:off x="2956339" y="38512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6" name="Google Shape;696;p17"/>
          <p:cNvSpPr/>
          <p:nvPr/>
        </p:nvSpPr>
        <p:spPr>
          <a:xfrm>
            <a:off x="2956339" y="27082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7" name="Google Shape;697;p17"/>
          <p:cNvSpPr/>
          <p:nvPr/>
        </p:nvSpPr>
        <p:spPr>
          <a:xfrm>
            <a:off x="2956339" y="29368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8" name="Google Shape;698;p17"/>
          <p:cNvSpPr/>
          <p:nvPr/>
        </p:nvSpPr>
        <p:spPr>
          <a:xfrm>
            <a:off x="2956339" y="31654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99" name="Google Shape;699;p17"/>
          <p:cNvSpPr/>
          <p:nvPr/>
        </p:nvSpPr>
        <p:spPr>
          <a:xfrm>
            <a:off x="2956339" y="33940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0" name="Google Shape;700;p17"/>
          <p:cNvSpPr/>
          <p:nvPr/>
        </p:nvSpPr>
        <p:spPr>
          <a:xfrm>
            <a:off x="2956339" y="3622675"/>
            <a:ext cx="304800" cy="228600"/>
          </a:xfrm>
          <a:prstGeom prst="rect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01" name="Google Shape;701;p17"/>
          <p:cNvSpPr txBox="1"/>
          <p:nvPr/>
        </p:nvSpPr>
        <p:spPr>
          <a:xfrm>
            <a:off x="2727739" y="2403475"/>
            <a:ext cx="685800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7"/>
          <p:cNvSpPr txBox="1"/>
          <p:nvPr/>
        </p:nvSpPr>
        <p:spPr>
          <a:xfrm>
            <a:off x="2964366" y="2678113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7"/>
          <p:cNvSpPr txBox="1"/>
          <p:nvPr/>
        </p:nvSpPr>
        <p:spPr>
          <a:xfrm>
            <a:off x="2965159" y="2911022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7"/>
          <p:cNvSpPr txBox="1"/>
          <p:nvPr/>
        </p:nvSpPr>
        <p:spPr>
          <a:xfrm>
            <a:off x="2964366" y="3376840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17"/>
          <p:cNvSpPr txBox="1"/>
          <p:nvPr/>
        </p:nvSpPr>
        <p:spPr>
          <a:xfrm>
            <a:off x="2965159" y="3583993"/>
            <a:ext cx="273129" cy="3056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17"/>
          <p:cNvSpPr txBox="1"/>
          <p:nvPr/>
        </p:nvSpPr>
        <p:spPr>
          <a:xfrm>
            <a:off x="2964366" y="382334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17"/>
          <p:cNvSpPr txBox="1"/>
          <p:nvPr/>
        </p:nvSpPr>
        <p:spPr>
          <a:xfrm>
            <a:off x="2965159" y="4282719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17"/>
          <p:cNvSpPr txBox="1"/>
          <p:nvPr/>
        </p:nvSpPr>
        <p:spPr>
          <a:xfrm>
            <a:off x="2964366" y="4049811"/>
            <a:ext cx="28098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7"/>
          <p:cNvSpPr txBox="1"/>
          <p:nvPr/>
        </p:nvSpPr>
        <p:spPr>
          <a:xfrm>
            <a:off x="2965159" y="3143931"/>
            <a:ext cx="279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7"/>
          <p:cNvSpPr txBox="1"/>
          <p:nvPr/>
        </p:nvSpPr>
        <p:spPr>
          <a:xfrm>
            <a:off x="3327814" y="1914525"/>
            <a:ext cx="1339126" cy="818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Physical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number 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disk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7"/>
          <p:cNvSpPr txBox="1"/>
          <p:nvPr/>
        </p:nvSpPr>
        <p:spPr>
          <a:xfrm>
            <a:off x="2349736" y="26430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7"/>
          <p:cNvSpPr txBox="1"/>
          <p:nvPr/>
        </p:nvSpPr>
        <p:spPr>
          <a:xfrm>
            <a:off x="2346561" y="4255910"/>
            <a:ext cx="641243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PTE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7"/>
          <p:cNvSpPr txBox="1"/>
          <p:nvPr/>
        </p:nvSpPr>
        <p:spPr>
          <a:xfrm>
            <a:off x="7971252" y="23129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7"/>
          <p:cNvSpPr/>
          <p:nvPr/>
        </p:nvSpPr>
        <p:spPr>
          <a:xfrm>
            <a:off x="6606002" y="25781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7"/>
          <p:cNvSpPr/>
          <p:nvPr/>
        </p:nvSpPr>
        <p:spPr>
          <a:xfrm>
            <a:off x="6606002" y="2349500"/>
            <a:ext cx="1379537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17"/>
          <p:cNvSpPr/>
          <p:nvPr/>
        </p:nvSpPr>
        <p:spPr>
          <a:xfrm>
            <a:off x="4035839" y="44069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7" name="Google Shape;717;p17"/>
          <p:cNvSpPr/>
          <p:nvPr/>
        </p:nvSpPr>
        <p:spPr>
          <a:xfrm>
            <a:off x="4035839" y="41783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8" name="Google Shape;718;p17"/>
          <p:cNvSpPr/>
          <p:nvPr/>
        </p:nvSpPr>
        <p:spPr>
          <a:xfrm>
            <a:off x="4035839" y="32702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19" name="Google Shape;719;p17"/>
          <p:cNvSpPr/>
          <p:nvPr/>
        </p:nvSpPr>
        <p:spPr>
          <a:xfrm>
            <a:off x="4035839" y="303530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20" name="Google Shape;720;p17"/>
          <p:cNvSpPr txBox="1"/>
          <p:nvPr/>
        </p:nvSpPr>
        <p:spPr>
          <a:xfrm>
            <a:off x="7983952" y="2973388"/>
            <a:ext cx="550448" cy="33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7"/>
          <p:cNvSpPr/>
          <p:nvPr/>
        </p:nvSpPr>
        <p:spPr>
          <a:xfrm>
            <a:off x="6613939" y="439102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7"/>
          <p:cNvSpPr/>
          <p:nvPr/>
        </p:nvSpPr>
        <p:spPr>
          <a:xfrm>
            <a:off x="6613939" y="470154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7"/>
          <p:cNvSpPr/>
          <p:nvPr/>
        </p:nvSpPr>
        <p:spPr>
          <a:xfrm>
            <a:off x="6613939" y="53225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7"/>
          <p:cNvSpPr/>
          <p:nvPr/>
        </p:nvSpPr>
        <p:spPr>
          <a:xfrm>
            <a:off x="6613939" y="593788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7"/>
          <p:cNvSpPr/>
          <p:nvPr/>
        </p:nvSpPr>
        <p:spPr>
          <a:xfrm>
            <a:off x="6613939" y="624840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7"/>
          <p:cNvSpPr/>
          <p:nvPr/>
        </p:nvSpPr>
        <p:spPr>
          <a:xfrm>
            <a:off x="4035839" y="3479444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7" name="Google Shape;727;p17"/>
          <p:cNvCxnSpPr/>
          <p:nvPr/>
        </p:nvCxnSpPr>
        <p:spPr>
          <a:xfrm>
            <a:off x="4080289" y="3719512"/>
            <a:ext cx="2533650" cy="1603057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728" name="Google Shape;728;p17"/>
          <p:cNvSpPr/>
          <p:nvPr/>
        </p:nvSpPr>
        <p:spPr>
          <a:xfrm>
            <a:off x="4035839" y="368935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729" name="Google Shape;729;p17"/>
          <p:cNvCxnSpPr/>
          <p:nvPr/>
        </p:nvCxnSpPr>
        <p:spPr>
          <a:xfrm flipH="1" rot="10800000">
            <a:off x="4086639" y="3074987"/>
            <a:ext cx="2527300" cy="433386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0" name="Google Shape;730;p17"/>
          <p:cNvSpPr/>
          <p:nvPr/>
        </p:nvSpPr>
        <p:spPr>
          <a:xfrm>
            <a:off x="6613939" y="5012055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7"/>
          <p:cNvSpPr/>
          <p:nvPr/>
        </p:nvSpPr>
        <p:spPr>
          <a:xfrm>
            <a:off x="6613939" y="5627370"/>
            <a:ext cx="1379538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66"/>
                </a:solidFill>
                <a:latin typeface="Calibri"/>
                <a:ea typeface="Calibri"/>
                <a:cs typeface="Calibri"/>
                <a:sym typeface="Calibri"/>
              </a:rPr>
              <a:t>VP 5</a:t>
            </a:r>
            <a:endParaRPr b="1" i="0" sz="1400" u="none" cap="none" strike="noStrike">
              <a:solidFill>
                <a:srgbClr val="0000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2" name="Google Shape;732;p17"/>
          <p:cNvCxnSpPr/>
          <p:nvPr/>
        </p:nvCxnSpPr>
        <p:spPr>
          <a:xfrm>
            <a:off x="4094576" y="3932835"/>
            <a:ext cx="2519363" cy="1737360"/>
          </a:xfrm>
          <a:prstGeom prst="straightConnector1">
            <a:avLst/>
          </a:prstGeom>
          <a:noFill/>
          <a:ln cap="flat" cmpd="sng" w="19075">
            <a:solidFill>
              <a:srgbClr val="000066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733" name="Google Shape;733;p17"/>
          <p:cNvSpPr/>
          <p:nvPr/>
        </p:nvSpPr>
        <p:spPr>
          <a:xfrm>
            <a:off x="4043776" y="3910610"/>
            <a:ext cx="76200" cy="76200"/>
          </a:xfrm>
          <a:prstGeom prst="ellipse">
            <a:avLst/>
          </a:prstGeom>
          <a:solidFill>
            <a:srgbClr val="000066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8"/>
          <p:cNvSpPr txBox="1"/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Locality to the Rescue Again!</a:t>
            </a:r>
            <a:endParaRPr/>
          </a:p>
        </p:txBody>
      </p:sp>
      <p:sp>
        <p:nvSpPr>
          <p:cNvPr id="740" name="Google Shape;740;p18"/>
          <p:cNvSpPr txBox="1"/>
          <p:nvPr>
            <p:ph idx="1" type="body"/>
          </p:nvPr>
        </p:nvSpPr>
        <p:spPr>
          <a:xfrm>
            <a:off x="381000" y="1328738"/>
            <a:ext cx="83073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Virtual memory seems terribly inefficient, but it works because of locality. 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At any point in time, programs tend to access a set of active virtual pages called the </a:t>
            </a:r>
            <a:r>
              <a:rPr i="1" lang="en-GB">
                <a:solidFill>
                  <a:srgbClr val="C00000"/>
                </a:solidFill>
              </a:rPr>
              <a:t>working set</a:t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Programs with better temporal locality will have smaller working sets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If (working set size &lt; main memory size)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Good performance for one process after compulsory misses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If ( SUM(working set sizes) &gt; main memory size ) 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>
                <a:solidFill>
                  <a:srgbClr val="C00000"/>
                </a:solidFill>
              </a:rPr>
              <a:t>Thrashing:</a:t>
            </a:r>
            <a:r>
              <a:rPr i="1" lang="en-GB"/>
              <a:t> </a:t>
            </a:r>
            <a:r>
              <a:rPr lang="en-GB"/>
              <a:t>Performance meltdown</a:t>
            </a:r>
            <a:r>
              <a:rPr i="1" lang="en-GB"/>
              <a:t> </a:t>
            </a:r>
            <a:r>
              <a:rPr lang="en-GB"/>
              <a:t>where pages are swapped (copied) in and out continuously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46" name="Google Shape;746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0"/>
          <p:cNvSpPr txBox="1"/>
          <p:nvPr>
            <p:ph type="title"/>
          </p:nvPr>
        </p:nvSpPr>
        <p:spPr>
          <a:xfrm>
            <a:off x="262468" y="569913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753" name="Google Shape;753;p20"/>
          <p:cNvSpPr txBox="1"/>
          <p:nvPr>
            <p:ph idx="1" type="body"/>
          </p:nvPr>
        </p:nvSpPr>
        <p:spPr>
          <a:xfrm>
            <a:off x="228600" y="1295400"/>
            <a:ext cx="7850188" cy="1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Key idea: each process has its own virtual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It can view memory as a simple linear array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Mapping function scatters addresses through physical memory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Well-chosen mappings can improve locality</a:t>
            </a:r>
            <a:endParaRPr/>
          </a:p>
        </p:txBody>
      </p:sp>
      <p:sp>
        <p:nvSpPr>
          <p:cNvPr id="754" name="Google Shape;754;p20"/>
          <p:cNvSpPr/>
          <p:nvPr/>
        </p:nvSpPr>
        <p:spPr>
          <a:xfrm>
            <a:off x="993775" y="31462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20"/>
          <p:cNvSpPr/>
          <p:nvPr/>
        </p:nvSpPr>
        <p:spPr>
          <a:xfrm>
            <a:off x="6731356" y="31203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20"/>
          <p:cNvSpPr/>
          <p:nvPr/>
        </p:nvSpPr>
        <p:spPr>
          <a:xfrm>
            <a:off x="2359919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0"/>
          <p:cNvSpPr/>
          <p:nvPr/>
        </p:nvSpPr>
        <p:spPr>
          <a:xfrm>
            <a:off x="2192338" y="43697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0"/>
          <p:cNvSpPr/>
          <p:nvPr/>
        </p:nvSpPr>
        <p:spPr>
          <a:xfrm>
            <a:off x="6629400" y="46340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0"/>
          <p:cNvSpPr/>
          <p:nvPr/>
        </p:nvSpPr>
        <p:spPr>
          <a:xfrm>
            <a:off x="993775" y="5127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0"/>
          <p:cNvSpPr/>
          <p:nvPr/>
        </p:nvSpPr>
        <p:spPr>
          <a:xfrm>
            <a:off x="2616556" y="3225395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20"/>
          <p:cNvSpPr/>
          <p:nvPr/>
        </p:nvSpPr>
        <p:spPr>
          <a:xfrm>
            <a:off x="2616556" y="3480982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0"/>
          <p:cNvSpPr/>
          <p:nvPr/>
        </p:nvSpPr>
        <p:spPr>
          <a:xfrm>
            <a:off x="2616556" y="373303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0"/>
          <p:cNvSpPr/>
          <p:nvPr/>
        </p:nvSpPr>
        <p:spPr>
          <a:xfrm>
            <a:off x="2616556" y="424298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20"/>
          <p:cNvSpPr txBox="1"/>
          <p:nvPr/>
        </p:nvSpPr>
        <p:spPr>
          <a:xfrm>
            <a:off x="2838717" y="38619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0"/>
          <p:cNvSpPr/>
          <p:nvPr/>
        </p:nvSpPr>
        <p:spPr>
          <a:xfrm>
            <a:off x="2359919" y="5051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0"/>
          <p:cNvSpPr/>
          <p:nvPr/>
        </p:nvSpPr>
        <p:spPr>
          <a:xfrm>
            <a:off x="2192338" y="6350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0"/>
          <p:cNvSpPr/>
          <p:nvPr/>
        </p:nvSpPr>
        <p:spPr>
          <a:xfrm>
            <a:off x="2616556" y="520279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20"/>
          <p:cNvSpPr/>
          <p:nvPr/>
        </p:nvSpPr>
        <p:spPr>
          <a:xfrm>
            <a:off x="2616556" y="545838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0"/>
          <p:cNvSpPr/>
          <p:nvPr/>
        </p:nvSpPr>
        <p:spPr>
          <a:xfrm>
            <a:off x="2616556" y="571044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0"/>
          <p:cNvSpPr/>
          <p:nvPr/>
        </p:nvSpPr>
        <p:spPr>
          <a:xfrm>
            <a:off x="2616556" y="622038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20"/>
          <p:cNvSpPr txBox="1"/>
          <p:nvPr/>
        </p:nvSpPr>
        <p:spPr>
          <a:xfrm>
            <a:off x="2838717" y="58393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0"/>
          <p:cNvSpPr/>
          <p:nvPr/>
        </p:nvSpPr>
        <p:spPr>
          <a:xfrm>
            <a:off x="5715000" y="32224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0"/>
          <p:cNvSpPr/>
          <p:nvPr/>
        </p:nvSpPr>
        <p:spPr>
          <a:xfrm>
            <a:off x="5715000" y="347807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20"/>
          <p:cNvSpPr/>
          <p:nvPr/>
        </p:nvSpPr>
        <p:spPr>
          <a:xfrm>
            <a:off x="5715000" y="373656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20"/>
          <p:cNvSpPr/>
          <p:nvPr/>
        </p:nvSpPr>
        <p:spPr>
          <a:xfrm>
            <a:off x="5715000" y="398969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20"/>
          <p:cNvSpPr/>
          <p:nvPr/>
        </p:nvSpPr>
        <p:spPr>
          <a:xfrm>
            <a:off x="5715000" y="424528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20"/>
          <p:cNvSpPr/>
          <p:nvPr/>
        </p:nvSpPr>
        <p:spPr>
          <a:xfrm>
            <a:off x="5715000" y="450377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20"/>
          <p:cNvSpPr/>
          <p:nvPr/>
        </p:nvSpPr>
        <p:spPr>
          <a:xfrm>
            <a:off x="5715000" y="475936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20"/>
          <p:cNvSpPr/>
          <p:nvPr/>
        </p:nvSpPr>
        <p:spPr>
          <a:xfrm>
            <a:off x="5715000" y="501892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20"/>
          <p:cNvSpPr/>
          <p:nvPr/>
        </p:nvSpPr>
        <p:spPr>
          <a:xfrm>
            <a:off x="5715000" y="527451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20"/>
          <p:cNvSpPr/>
          <p:nvPr/>
        </p:nvSpPr>
        <p:spPr>
          <a:xfrm>
            <a:off x="5715000" y="553301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20"/>
          <p:cNvSpPr/>
          <p:nvPr/>
        </p:nvSpPr>
        <p:spPr>
          <a:xfrm>
            <a:off x="5715000" y="61942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20"/>
          <p:cNvSpPr txBox="1"/>
          <p:nvPr/>
        </p:nvSpPr>
        <p:spPr>
          <a:xfrm>
            <a:off x="5960177" y="57422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20"/>
          <p:cNvSpPr/>
          <p:nvPr/>
        </p:nvSpPr>
        <p:spPr>
          <a:xfrm>
            <a:off x="5474234" y="30700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20"/>
          <p:cNvSpPr/>
          <p:nvPr/>
        </p:nvSpPr>
        <p:spPr>
          <a:xfrm>
            <a:off x="5261580" y="63444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6" name="Google Shape;786;p20"/>
          <p:cNvCxnSpPr>
            <a:stCxn id="761" idx="3"/>
            <a:endCxn id="774" idx="1"/>
          </p:cNvCxnSpPr>
          <p:nvPr/>
        </p:nvCxnSpPr>
        <p:spPr>
          <a:xfrm>
            <a:off x="3530956" y="3608775"/>
            <a:ext cx="2184000" cy="2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7" name="Google Shape;787;p20"/>
          <p:cNvCxnSpPr>
            <a:stCxn id="762" idx="3"/>
            <a:endCxn id="778" idx="1"/>
          </p:cNvCxnSpPr>
          <p:nvPr/>
        </p:nvCxnSpPr>
        <p:spPr>
          <a:xfrm>
            <a:off x="3530956" y="3860833"/>
            <a:ext cx="2184000" cy="102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8" name="Google Shape;788;p20"/>
          <p:cNvCxnSpPr>
            <a:stCxn id="769" idx="3"/>
            <a:endCxn id="778" idx="1"/>
          </p:cNvCxnSpPr>
          <p:nvPr/>
        </p:nvCxnSpPr>
        <p:spPr>
          <a:xfrm flipH="1" rot="10800000">
            <a:off x="3530956" y="4887234"/>
            <a:ext cx="2184000" cy="95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9" name="Google Shape;789;p20"/>
          <p:cNvCxnSpPr>
            <a:stCxn id="768" idx="3"/>
            <a:endCxn id="780" idx="1"/>
          </p:cNvCxnSpPr>
          <p:nvPr/>
        </p:nvCxnSpPr>
        <p:spPr>
          <a:xfrm flipH="1" rot="10800000">
            <a:off x="3530956" y="5402277"/>
            <a:ext cx="2184000" cy="18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0" name="Google Shape;790;p20"/>
          <p:cNvSpPr/>
          <p:nvPr/>
        </p:nvSpPr>
        <p:spPr>
          <a:xfrm>
            <a:off x="3911530" y="29718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1"/>
          <p:cNvSpPr txBox="1"/>
          <p:nvPr>
            <p:ph type="title"/>
          </p:nvPr>
        </p:nvSpPr>
        <p:spPr>
          <a:xfrm>
            <a:off x="254001" y="533400"/>
            <a:ext cx="8610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Management</a:t>
            </a:r>
            <a:endParaRPr/>
          </a:p>
        </p:txBody>
      </p:sp>
      <p:sp>
        <p:nvSpPr>
          <p:cNvPr id="797" name="Google Shape;797;p21"/>
          <p:cNvSpPr txBox="1"/>
          <p:nvPr>
            <p:ph idx="1" type="body"/>
          </p:nvPr>
        </p:nvSpPr>
        <p:spPr>
          <a:xfrm>
            <a:off x="228600" y="1219200"/>
            <a:ext cx="8763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Simplifying memory allocation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virtual page can be mapped to any physical page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A virtual page can be stored in different physical pages at different times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Sharing code and data among processes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 virtual pages to the same physical page (here: PP 6)</a:t>
            </a:r>
            <a:endParaRPr/>
          </a:p>
        </p:txBody>
      </p:sp>
      <p:sp>
        <p:nvSpPr>
          <p:cNvPr id="798" name="Google Shape;798;p21"/>
          <p:cNvSpPr/>
          <p:nvPr/>
        </p:nvSpPr>
        <p:spPr>
          <a:xfrm>
            <a:off x="993775" y="32224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1"/>
          <p:cNvSpPr/>
          <p:nvPr/>
        </p:nvSpPr>
        <p:spPr>
          <a:xfrm>
            <a:off x="6731356" y="3196562"/>
            <a:ext cx="1066800" cy="117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Space (DRAM)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1"/>
          <p:cNvSpPr/>
          <p:nvPr/>
        </p:nvSpPr>
        <p:spPr>
          <a:xfrm>
            <a:off x="2359919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21"/>
          <p:cNvSpPr/>
          <p:nvPr/>
        </p:nvSpPr>
        <p:spPr>
          <a:xfrm>
            <a:off x="2192338" y="44459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21"/>
          <p:cNvSpPr/>
          <p:nvPr/>
        </p:nvSpPr>
        <p:spPr>
          <a:xfrm>
            <a:off x="6629400" y="4710241"/>
            <a:ext cx="1449388" cy="51276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read-only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code)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21"/>
          <p:cNvSpPr/>
          <p:nvPr/>
        </p:nvSpPr>
        <p:spPr>
          <a:xfrm>
            <a:off x="993775" y="5203686"/>
            <a:ext cx="1368425" cy="1169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 Space for Process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21"/>
          <p:cNvSpPr/>
          <p:nvPr/>
        </p:nvSpPr>
        <p:spPr>
          <a:xfrm>
            <a:off x="2616556" y="3301595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1"/>
          <p:cNvSpPr/>
          <p:nvPr/>
        </p:nvSpPr>
        <p:spPr>
          <a:xfrm>
            <a:off x="2616556" y="3557182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21"/>
          <p:cNvSpPr/>
          <p:nvPr/>
        </p:nvSpPr>
        <p:spPr>
          <a:xfrm>
            <a:off x="2616556" y="380923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21"/>
          <p:cNvSpPr/>
          <p:nvPr/>
        </p:nvSpPr>
        <p:spPr>
          <a:xfrm>
            <a:off x="2616556" y="431918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21"/>
          <p:cNvSpPr txBox="1"/>
          <p:nvPr/>
        </p:nvSpPr>
        <p:spPr>
          <a:xfrm>
            <a:off x="2838717" y="3938158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1"/>
          <p:cNvSpPr/>
          <p:nvPr/>
        </p:nvSpPr>
        <p:spPr>
          <a:xfrm>
            <a:off x="2359919" y="51274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1"/>
          <p:cNvSpPr/>
          <p:nvPr/>
        </p:nvSpPr>
        <p:spPr>
          <a:xfrm>
            <a:off x="2192338" y="6427113"/>
            <a:ext cx="446981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1"/>
          <p:cNvSpPr/>
          <p:nvPr/>
        </p:nvSpPr>
        <p:spPr>
          <a:xfrm>
            <a:off x="2616556" y="527899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1"/>
          <p:cNvSpPr/>
          <p:nvPr/>
        </p:nvSpPr>
        <p:spPr>
          <a:xfrm>
            <a:off x="2616556" y="553458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1"/>
          <p:cNvSpPr/>
          <p:nvPr/>
        </p:nvSpPr>
        <p:spPr>
          <a:xfrm>
            <a:off x="2616556" y="578664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21"/>
          <p:cNvSpPr/>
          <p:nvPr/>
        </p:nvSpPr>
        <p:spPr>
          <a:xfrm>
            <a:off x="2616556" y="6296583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21"/>
          <p:cNvSpPr txBox="1"/>
          <p:nvPr/>
        </p:nvSpPr>
        <p:spPr>
          <a:xfrm>
            <a:off x="2838717" y="5915559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21"/>
          <p:cNvSpPr/>
          <p:nvPr/>
        </p:nvSpPr>
        <p:spPr>
          <a:xfrm>
            <a:off x="5715000" y="32986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21"/>
          <p:cNvSpPr/>
          <p:nvPr/>
        </p:nvSpPr>
        <p:spPr>
          <a:xfrm>
            <a:off x="5715000" y="355268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21"/>
          <p:cNvSpPr/>
          <p:nvPr/>
        </p:nvSpPr>
        <p:spPr>
          <a:xfrm>
            <a:off x="5715000" y="3812769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21"/>
          <p:cNvSpPr/>
          <p:nvPr/>
        </p:nvSpPr>
        <p:spPr>
          <a:xfrm>
            <a:off x="5715000" y="406589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21"/>
          <p:cNvSpPr/>
          <p:nvPr/>
        </p:nvSpPr>
        <p:spPr>
          <a:xfrm>
            <a:off x="5715000" y="432148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21"/>
          <p:cNvSpPr/>
          <p:nvPr/>
        </p:nvSpPr>
        <p:spPr>
          <a:xfrm>
            <a:off x="5715000" y="457997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21"/>
          <p:cNvSpPr/>
          <p:nvPr/>
        </p:nvSpPr>
        <p:spPr>
          <a:xfrm>
            <a:off x="5715000" y="483556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1"/>
          <p:cNvSpPr/>
          <p:nvPr/>
        </p:nvSpPr>
        <p:spPr>
          <a:xfrm>
            <a:off x="5715000" y="509512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1"/>
          <p:cNvSpPr/>
          <p:nvPr/>
        </p:nvSpPr>
        <p:spPr>
          <a:xfrm>
            <a:off x="5715000" y="535071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1"/>
          <p:cNvSpPr/>
          <p:nvPr/>
        </p:nvSpPr>
        <p:spPr>
          <a:xfrm>
            <a:off x="5715000" y="5609211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1"/>
          <p:cNvSpPr/>
          <p:nvPr/>
        </p:nvSpPr>
        <p:spPr>
          <a:xfrm>
            <a:off x="5715000" y="6270486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1"/>
          <p:cNvSpPr txBox="1"/>
          <p:nvPr/>
        </p:nvSpPr>
        <p:spPr>
          <a:xfrm>
            <a:off x="5960177" y="5818470"/>
            <a:ext cx="427745" cy="4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1"/>
          <p:cNvSpPr/>
          <p:nvPr/>
        </p:nvSpPr>
        <p:spPr>
          <a:xfrm>
            <a:off x="5474234" y="3146286"/>
            <a:ext cx="2794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1"/>
          <p:cNvSpPr/>
          <p:nvPr/>
        </p:nvSpPr>
        <p:spPr>
          <a:xfrm>
            <a:off x="5261580" y="6420674"/>
            <a:ext cx="485453" cy="30057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30" name="Google Shape;830;p21"/>
          <p:cNvCxnSpPr>
            <a:stCxn id="805" idx="3"/>
            <a:endCxn id="818" idx="1"/>
          </p:cNvCxnSpPr>
          <p:nvPr/>
        </p:nvCxnSpPr>
        <p:spPr>
          <a:xfrm>
            <a:off x="3530956" y="3684975"/>
            <a:ext cx="2184000" cy="25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1" name="Google Shape;831;p21"/>
          <p:cNvCxnSpPr>
            <a:stCxn id="806" idx="3"/>
            <a:endCxn id="822" idx="1"/>
          </p:cNvCxnSpPr>
          <p:nvPr/>
        </p:nvCxnSpPr>
        <p:spPr>
          <a:xfrm>
            <a:off x="3530956" y="3937033"/>
            <a:ext cx="2184000" cy="1026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2" name="Google Shape;832;p21"/>
          <p:cNvCxnSpPr>
            <a:stCxn id="813" idx="3"/>
            <a:endCxn id="822" idx="1"/>
          </p:cNvCxnSpPr>
          <p:nvPr/>
        </p:nvCxnSpPr>
        <p:spPr>
          <a:xfrm flipH="1" rot="10800000">
            <a:off x="3530956" y="4963434"/>
            <a:ext cx="2184000" cy="951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3" name="Google Shape;833;p21"/>
          <p:cNvCxnSpPr>
            <a:stCxn id="812" idx="3"/>
            <a:endCxn id="824" idx="1"/>
          </p:cNvCxnSpPr>
          <p:nvPr/>
        </p:nvCxnSpPr>
        <p:spPr>
          <a:xfrm flipH="1" rot="10800000">
            <a:off x="3530956" y="5478477"/>
            <a:ext cx="2184000" cy="18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34" name="Google Shape;834;p21"/>
          <p:cNvSpPr/>
          <p:nvPr/>
        </p:nvSpPr>
        <p:spPr>
          <a:xfrm>
            <a:off x="3911530" y="3048000"/>
            <a:ext cx="135005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1" lang="en-GB" sz="2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22"/>
          <p:cNvSpPr txBox="1"/>
          <p:nvPr>
            <p:ph type="title"/>
          </p:nvPr>
        </p:nvSpPr>
        <p:spPr>
          <a:xfrm>
            <a:off x="404813" y="3603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Simplifying Linking and Loading</a:t>
            </a:r>
            <a:endParaRPr/>
          </a:p>
        </p:txBody>
      </p:sp>
      <p:sp>
        <p:nvSpPr>
          <p:cNvPr id="841" name="Google Shape;841;p22"/>
          <p:cNvSpPr txBox="1"/>
          <p:nvPr>
            <p:ph idx="1" type="body"/>
          </p:nvPr>
        </p:nvSpPr>
        <p:spPr>
          <a:xfrm>
            <a:off x="381000" y="1600200"/>
            <a:ext cx="3962400" cy="4778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Linking</a:t>
            </a:r>
            <a:r>
              <a:rPr b="0" lang="en-GB"/>
              <a:t>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Each program has similar virtual address space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Code, data, and heap always start at the same addresses.</a:t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Font typeface="Noto Sans"/>
              <a:buNone/>
            </a:pPr>
            <a:r>
              <a:t/>
            </a:r>
            <a:endParaRPr sz="1800"/>
          </a:p>
          <a:p>
            <a:pPr indent="-228600" lvl="0" marL="2286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Loading </a:t>
            </a:r>
            <a:endParaRPr/>
          </a:p>
          <a:p>
            <a:pPr indent="-228600" lvl="1" marL="457200" rtl="0" algn="l">
              <a:lnSpc>
                <a:spcPct val="94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execve </a:t>
            </a:r>
            <a:r>
              <a:rPr lang="en-GB" sz="1800"/>
              <a:t>allocates virtual pages for .text and .data sections &amp; creates PTEs marked as invalid</a:t>
            </a:r>
            <a:endParaRPr sz="1800"/>
          </a:p>
          <a:p>
            <a:pPr indent="-228600" lvl="1" marL="45720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1980"/>
              <a:buChar char="▪"/>
            </a:pPr>
            <a:r>
              <a:rPr lang="en-GB" sz="1800"/>
              <a:t>The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.text </a:t>
            </a:r>
            <a:r>
              <a:rPr lang="en-GB" sz="1800"/>
              <a:t>and </a:t>
            </a:r>
            <a:r>
              <a:rPr b="1" lang="en-GB" sz="1800">
                <a:latin typeface="Courier New"/>
                <a:ea typeface="Courier New"/>
                <a:cs typeface="Courier New"/>
                <a:sym typeface="Courier New"/>
              </a:rPr>
              <a:t>.data </a:t>
            </a:r>
            <a:r>
              <a:rPr lang="en-GB" sz="1800"/>
              <a:t>sections are copied, page by page, on demand by the virtual memory system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SzPts val="1080"/>
              <a:buFont typeface="Noto Sans"/>
              <a:buNone/>
            </a:pPr>
            <a:r>
              <a:t/>
            </a:r>
            <a:endParaRPr sz="1800">
              <a:solidFill>
                <a:srgbClr val="000066"/>
              </a:solidFill>
            </a:endParaRPr>
          </a:p>
        </p:txBody>
      </p:sp>
      <p:sp>
        <p:nvSpPr>
          <p:cNvPr id="842" name="Google Shape;842;p22"/>
          <p:cNvSpPr/>
          <p:nvPr/>
        </p:nvSpPr>
        <p:spPr>
          <a:xfrm>
            <a:off x="4998661" y="1262063"/>
            <a:ext cx="2789237" cy="487362"/>
          </a:xfrm>
          <a:prstGeom prst="rect">
            <a:avLst/>
          </a:prstGeom>
          <a:solidFill>
            <a:srgbClr val="F1C7C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Kernel 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2"/>
          <p:cNvSpPr/>
          <p:nvPr/>
        </p:nvSpPr>
        <p:spPr>
          <a:xfrm>
            <a:off x="4998661" y="2963863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Memory-mapped region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libraries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22"/>
          <p:cNvSpPr/>
          <p:nvPr/>
        </p:nvSpPr>
        <p:spPr>
          <a:xfrm>
            <a:off x="4998661" y="3629025"/>
            <a:ext cx="2789237" cy="7239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45" name="Google Shape;845;p22"/>
          <p:cNvSpPr/>
          <p:nvPr/>
        </p:nvSpPr>
        <p:spPr>
          <a:xfrm>
            <a:off x="4998662" y="4350808"/>
            <a:ext cx="2789237" cy="669925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by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2"/>
          <p:cNvSpPr/>
          <p:nvPr/>
        </p:nvSpPr>
        <p:spPr>
          <a:xfrm>
            <a:off x="4998661" y="2054225"/>
            <a:ext cx="2789237" cy="906463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847" name="Google Shape;847;p22"/>
          <p:cNvCxnSpPr/>
          <p:nvPr/>
        </p:nvCxnSpPr>
        <p:spPr>
          <a:xfrm flipH="1" rot="10800000">
            <a:off x="6388782" y="3957638"/>
            <a:ext cx="1588" cy="3841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48" name="Google Shape;848;p22"/>
          <p:cNvSpPr/>
          <p:nvPr/>
        </p:nvSpPr>
        <p:spPr>
          <a:xfrm>
            <a:off x="4998661" y="1719263"/>
            <a:ext cx="2789237" cy="563562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(created at runtime)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9" name="Google Shape;849;p22"/>
          <p:cNvCxnSpPr/>
          <p:nvPr/>
        </p:nvCxnSpPr>
        <p:spPr>
          <a:xfrm flipH="1" rot="10800000">
            <a:off x="6388782" y="2738438"/>
            <a:ext cx="1588" cy="2317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0" name="Google Shape;850;p22"/>
          <p:cNvCxnSpPr/>
          <p:nvPr/>
        </p:nvCxnSpPr>
        <p:spPr>
          <a:xfrm>
            <a:off x="6388782" y="2282825"/>
            <a:ext cx="1588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1" name="Google Shape;851;p22"/>
          <p:cNvSpPr/>
          <p:nvPr/>
        </p:nvSpPr>
        <p:spPr>
          <a:xfrm>
            <a:off x="4998661" y="6312958"/>
            <a:ext cx="2789238" cy="396875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Unused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22"/>
          <p:cNvSpPr txBox="1"/>
          <p:nvPr/>
        </p:nvSpPr>
        <p:spPr>
          <a:xfrm>
            <a:off x="4733026" y="6531510"/>
            <a:ext cx="285954" cy="33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2"/>
          <p:cNvSpPr txBox="1"/>
          <p:nvPr/>
        </p:nvSpPr>
        <p:spPr>
          <a:xfrm>
            <a:off x="8146053" y="2108200"/>
            <a:ext cx="869831" cy="80855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(stack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4" name="Google Shape;854;p22"/>
          <p:cNvCxnSpPr/>
          <p:nvPr/>
        </p:nvCxnSpPr>
        <p:spPr>
          <a:xfrm flipH="1">
            <a:off x="7839666" y="2279650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5" name="Google Shape;855;p22"/>
          <p:cNvSpPr txBox="1"/>
          <p:nvPr/>
        </p:nvSpPr>
        <p:spPr>
          <a:xfrm>
            <a:off x="8008032" y="990600"/>
            <a:ext cx="1149972" cy="81836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invisible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6" name="Google Shape;856;p22"/>
          <p:cNvCxnSpPr/>
          <p:nvPr/>
        </p:nvCxnSpPr>
        <p:spPr>
          <a:xfrm flipH="1" rot="10800000">
            <a:off x="7855632" y="1257568"/>
            <a:ext cx="1588" cy="4603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7" name="Google Shape;857;p22"/>
          <p:cNvSpPr txBox="1"/>
          <p:nvPr/>
        </p:nvSpPr>
        <p:spPr>
          <a:xfrm>
            <a:off x="8200120" y="4173538"/>
            <a:ext cx="552052" cy="32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8" name="Google Shape;858;p22"/>
          <p:cNvCxnSpPr/>
          <p:nvPr/>
        </p:nvCxnSpPr>
        <p:spPr>
          <a:xfrm flipH="1">
            <a:off x="7815945" y="4340225"/>
            <a:ext cx="384175" cy="1588"/>
          </a:xfrm>
          <a:prstGeom prst="straightConnector1">
            <a:avLst/>
          </a:prstGeom>
          <a:noFill/>
          <a:ln cap="flat" cmpd="sng" w="9525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9" name="Google Shape;859;p22"/>
          <p:cNvSpPr txBox="1"/>
          <p:nvPr/>
        </p:nvSpPr>
        <p:spPr>
          <a:xfrm>
            <a:off x="3985528" y="6189452"/>
            <a:ext cx="1043672" cy="29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0x400000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22"/>
          <p:cNvSpPr/>
          <p:nvPr/>
        </p:nvSpPr>
        <p:spPr>
          <a:xfrm>
            <a:off x="4998661" y="5017558"/>
            <a:ext cx="2789238" cy="669925"/>
          </a:xfrm>
          <a:prstGeom prst="rect">
            <a:avLst/>
          </a:prstGeom>
          <a:solidFill>
            <a:srgbClr val="D5D5F4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bss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2"/>
          <p:cNvSpPr/>
          <p:nvPr/>
        </p:nvSpPr>
        <p:spPr>
          <a:xfrm>
            <a:off x="4998661" y="5643033"/>
            <a:ext cx="2789238" cy="669925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Read-only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.init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.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.rodata</a:t>
            </a: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2"/>
          <p:cNvSpPr/>
          <p:nvPr/>
        </p:nvSpPr>
        <p:spPr>
          <a:xfrm>
            <a:off x="7836582" y="5026025"/>
            <a:ext cx="76200" cy="1295400"/>
          </a:xfrm>
          <a:prstGeom prst="rightBrace">
            <a:avLst>
              <a:gd fmla="val 141667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63" name="Google Shape;863;p22"/>
          <p:cNvSpPr txBox="1"/>
          <p:nvPr/>
        </p:nvSpPr>
        <p:spPr>
          <a:xfrm>
            <a:off x="7988982" y="5010150"/>
            <a:ext cx="1149459" cy="130093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Loaded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869" name="Google Shape;869;p2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000000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4"/>
          <p:cNvSpPr txBox="1"/>
          <p:nvPr>
            <p:ph type="title"/>
          </p:nvPr>
        </p:nvSpPr>
        <p:spPr>
          <a:xfrm>
            <a:off x="327025" y="381000"/>
            <a:ext cx="88931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Memory Protection</a:t>
            </a:r>
            <a:endParaRPr/>
          </a:p>
        </p:txBody>
      </p:sp>
      <p:sp>
        <p:nvSpPr>
          <p:cNvPr id="876" name="Google Shape;876;p24"/>
          <p:cNvSpPr txBox="1"/>
          <p:nvPr>
            <p:ph idx="1" type="body"/>
          </p:nvPr>
        </p:nvSpPr>
        <p:spPr>
          <a:xfrm>
            <a:off x="338668" y="1212321"/>
            <a:ext cx="8307387" cy="921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Extend PTEs with permission bits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MMU checks these bits on each access</a:t>
            </a:r>
            <a:endParaRPr/>
          </a:p>
        </p:txBody>
      </p:sp>
      <p:sp>
        <p:nvSpPr>
          <p:cNvPr id="877" name="Google Shape;877;p24"/>
          <p:cNvSpPr txBox="1"/>
          <p:nvPr/>
        </p:nvSpPr>
        <p:spPr>
          <a:xfrm>
            <a:off x="152400" y="2870188"/>
            <a:ext cx="1072087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i: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4"/>
          <p:cNvSpPr txBox="1"/>
          <p:nvPr/>
        </p:nvSpPr>
        <p:spPr>
          <a:xfrm>
            <a:off x="4297363" y="2871788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4"/>
          <p:cNvSpPr txBox="1"/>
          <p:nvPr/>
        </p:nvSpPr>
        <p:spPr>
          <a:xfrm>
            <a:off x="1976441" y="2871788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4"/>
          <p:cNvSpPr txBox="1"/>
          <p:nvPr/>
        </p:nvSpPr>
        <p:spPr>
          <a:xfrm>
            <a:off x="2616199" y="2871788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4"/>
          <p:cNvSpPr/>
          <p:nvPr/>
        </p:nvSpPr>
        <p:spPr>
          <a:xfrm>
            <a:off x="4003675" y="31765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4"/>
          <p:cNvSpPr/>
          <p:nvPr/>
        </p:nvSpPr>
        <p:spPr>
          <a:xfrm>
            <a:off x="1951037" y="31765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4"/>
          <p:cNvSpPr/>
          <p:nvPr/>
        </p:nvSpPr>
        <p:spPr>
          <a:xfrm>
            <a:off x="2636837" y="31765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4"/>
          <p:cNvSpPr/>
          <p:nvPr/>
        </p:nvSpPr>
        <p:spPr>
          <a:xfrm>
            <a:off x="4003675" y="34813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4"/>
          <p:cNvSpPr/>
          <p:nvPr/>
        </p:nvSpPr>
        <p:spPr>
          <a:xfrm>
            <a:off x="1951037" y="34813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4"/>
          <p:cNvSpPr/>
          <p:nvPr/>
        </p:nvSpPr>
        <p:spPr>
          <a:xfrm>
            <a:off x="2636837" y="34813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4"/>
          <p:cNvSpPr/>
          <p:nvPr/>
        </p:nvSpPr>
        <p:spPr>
          <a:xfrm>
            <a:off x="4003675" y="3786188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4"/>
          <p:cNvSpPr/>
          <p:nvPr/>
        </p:nvSpPr>
        <p:spPr>
          <a:xfrm>
            <a:off x="1951037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4"/>
          <p:cNvSpPr txBox="1"/>
          <p:nvPr/>
        </p:nvSpPr>
        <p:spPr>
          <a:xfrm>
            <a:off x="533400" y="31718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4"/>
          <p:cNvSpPr txBox="1"/>
          <p:nvPr/>
        </p:nvSpPr>
        <p:spPr>
          <a:xfrm>
            <a:off x="533400" y="34766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4"/>
          <p:cNvSpPr txBox="1"/>
          <p:nvPr/>
        </p:nvSpPr>
        <p:spPr>
          <a:xfrm>
            <a:off x="534987" y="3781425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4"/>
          <p:cNvSpPr/>
          <p:nvPr/>
        </p:nvSpPr>
        <p:spPr>
          <a:xfrm>
            <a:off x="3605213" y="4167188"/>
            <a:ext cx="246062" cy="456536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4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4"/>
          <p:cNvSpPr txBox="1"/>
          <p:nvPr/>
        </p:nvSpPr>
        <p:spPr>
          <a:xfrm>
            <a:off x="152400" y="5099453"/>
            <a:ext cx="1075293" cy="3332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Process j: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4"/>
          <p:cNvSpPr/>
          <p:nvPr/>
        </p:nvSpPr>
        <p:spPr>
          <a:xfrm>
            <a:off x="2636837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4"/>
          <p:cNvSpPr txBox="1"/>
          <p:nvPr/>
        </p:nvSpPr>
        <p:spPr>
          <a:xfrm>
            <a:off x="1356256" y="2871788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4"/>
          <p:cNvSpPr/>
          <p:nvPr/>
        </p:nvSpPr>
        <p:spPr>
          <a:xfrm>
            <a:off x="1262062" y="31765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4"/>
          <p:cNvSpPr/>
          <p:nvPr/>
        </p:nvSpPr>
        <p:spPr>
          <a:xfrm>
            <a:off x="1262062" y="34813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4"/>
          <p:cNvSpPr/>
          <p:nvPr/>
        </p:nvSpPr>
        <p:spPr>
          <a:xfrm>
            <a:off x="1262062" y="3786188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4"/>
          <p:cNvSpPr txBox="1"/>
          <p:nvPr/>
        </p:nvSpPr>
        <p:spPr>
          <a:xfrm>
            <a:off x="4300538" y="5080000"/>
            <a:ext cx="866262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4"/>
          <p:cNvSpPr txBox="1"/>
          <p:nvPr/>
        </p:nvSpPr>
        <p:spPr>
          <a:xfrm>
            <a:off x="1981879" y="5080000"/>
            <a:ext cx="649664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4"/>
          <p:cNvSpPr txBox="1"/>
          <p:nvPr/>
        </p:nvSpPr>
        <p:spPr>
          <a:xfrm>
            <a:off x="2621637" y="5080000"/>
            <a:ext cx="738727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24"/>
          <p:cNvSpPr/>
          <p:nvPr/>
        </p:nvSpPr>
        <p:spPr>
          <a:xfrm>
            <a:off x="4006850" y="53848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4"/>
          <p:cNvSpPr/>
          <p:nvPr/>
        </p:nvSpPr>
        <p:spPr>
          <a:xfrm>
            <a:off x="1959650" y="53848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24"/>
          <p:cNvSpPr/>
          <p:nvPr/>
        </p:nvSpPr>
        <p:spPr>
          <a:xfrm>
            <a:off x="2645450" y="53848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4"/>
          <p:cNvSpPr/>
          <p:nvPr/>
        </p:nvSpPr>
        <p:spPr>
          <a:xfrm>
            <a:off x="4006850" y="56896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6" name="Google Shape;906;p24"/>
          <p:cNvSpPr/>
          <p:nvPr/>
        </p:nvSpPr>
        <p:spPr>
          <a:xfrm>
            <a:off x="1959650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24"/>
          <p:cNvSpPr/>
          <p:nvPr/>
        </p:nvSpPr>
        <p:spPr>
          <a:xfrm>
            <a:off x="2645450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24"/>
          <p:cNvSpPr/>
          <p:nvPr/>
        </p:nvSpPr>
        <p:spPr>
          <a:xfrm>
            <a:off x="4006850" y="5994400"/>
            <a:ext cx="1524000" cy="304800"/>
          </a:xfrm>
          <a:prstGeom prst="rect">
            <a:avLst/>
          </a:prstGeom>
          <a:solidFill>
            <a:srgbClr val="ACACEA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4"/>
          <p:cNvSpPr/>
          <p:nvPr/>
        </p:nvSpPr>
        <p:spPr>
          <a:xfrm>
            <a:off x="1959650" y="59944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0" name="Google Shape;910;p24"/>
          <p:cNvSpPr/>
          <p:nvPr/>
        </p:nvSpPr>
        <p:spPr>
          <a:xfrm>
            <a:off x="2645450" y="59944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24"/>
          <p:cNvSpPr txBox="1"/>
          <p:nvPr/>
        </p:nvSpPr>
        <p:spPr>
          <a:xfrm>
            <a:off x="1361694" y="5080000"/>
            <a:ext cx="52392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4"/>
          <p:cNvSpPr/>
          <p:nvPr/>
        </p:nvSpPr>
        <p:spPr>
          <a:xfrm>
            <a:off x="1270675" y="53848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24"/>
          <p:cNvSpPr/>
          <p:nvPr/>
        </p:nvSpPr>
        <p:spPr>
          <a:xfrm>
            <a:off x="1270675" y="56896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4"/>
          <p:cNvSpPr/>
          <p:nvPr/>
        </p:nvSpPr>
        <p:spPr>
          <a:xfrm>
            <a:off x="1270675" y="5994400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24"/>
          <p:cNvSpPr txBox="1"/>
          <p:nvPr/>
        </p:nvSpPr>
        <p:spPr>
          <a:xfrm>
            <a:off x="659488" y="53863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4"/>
          <p:cNvSpPr txBox="1"/>
          <p:nvPr/>
        </p:nvSpPr>
        <p:spPr>
          <a:xfrm>
            <a:off x="659488" y="56911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4"/>
          <p:cNvSpPr txBox="1"/>
          <p:nvPr/>
        </p:nvSpPr>
        <p:spPr>
          <a:xfrm>
            <a:off x="661075" y="5995988"/>
            <a:ext cx="62010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4"/>
          <p:cNvSpPr/>
          <p:nvPr/>
        </p:nvSpPr>
        <p:spPr>
          <a:xfrm>
            <a:off x="7086600" y="2548468"/>
            <a:ext cx="1676400" cy="63239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Space</a:t>
            </a:r>
            <a:endParaRPr b="1" i="1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24"/>
          <p:cNvSpPr/>
          <p:nvPr/>
        </p:nvSpPr>
        <p:spPr>
          <a:xfrm>
            <a:off x="7161212" y="318086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24"/>
          <p:cNvSpPr/>
          <p:nvPr/>
        </p:nvSpPr>
        <p:spPr>
          <a:xfrm>
            <a:off x="7161212" y="3436449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24"/>
          <p:cNvSpPr/>
          <p:nvPr/>
        </p:nvSpPr>
        <p:spPr>
          <a:xfrm>
            <a:off x="7161212" y="3694945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24"/>
          <p:cNvSpPr/>
          <p:nvPr/>
        </p:nvSpPr>
        <p:spPr>
          <a:xfrm>
            <a:off x="7161212" y="3956537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24"/>
          <p:cNvSpPr/>
          <p:nvPr/>
        </p:nvSpPr>
        <p:spPr>
          <a:xfrm>
            <a:off x="7161212" y="4212124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24"/>
          <p:cNvSpPr/>
          <p:nvPr/>
        </p:nvSpPr>
        <p:spPr>
          <a:xfrm>
            <a:off x="7161212" y="4466368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24"/>
          <p:cNvSpPr/>
          <p:nvPr/>
        </p:nvSpPr>
        <p:spPr>
          <a:xfrm>
            <a:off x="7161212" y="4726207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24"/>
          <p:cNvSpPr/>
          <p:nvPr/>
        </p:nvSpPr>
        <p:spPr>
          <a:xfrm>
            <a:off x="7161212" y="4976812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24"/>
          <p:cNvSpPr/>
          <p:nvPr/>
        </p:nvSpPr>
        <p:spPr>
          <a:xfrm>
            <a:off x="7161212" y="5232891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4"/>
          <p:cNvSpPr/>
          <p:nvPr/>
        </p:nvSpPr>
        <p:spPr>
          <a:xfrm>
            <a:off x="7161212" y="5486400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PP 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4"/>
          <p:cNvSpPr/>
          <p:nvPr/>
        </p:nvSpPr>
        <p:spPr>
          <a:xfrm>
            <a:off x="7162800" y="5736734"/>
            <a:ext cx="914400" cy="2555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0" name="Google Shape;930;p24"/>
          <p:cNvSpPr/>
          <p:nvPr/>
        </p:nvSpPr>
        <p:spPr>
          <a:xfrm>
            <a:off x="7162800" y="5992813"/>
            <a:ext cx="914400" cy="255587"/>
          </a:xfrm>
          <a:prstGeom prst="rect">
            <a:avLst/>
          </a:prstGeom>
          <a:solidFill>
            <a:srgbClr val="ACACEA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1" name="Google Shape;931;p24"/>
          <p:cNvCxnSpPr>
            <a:stCxn id="881" idx="3"/>
            <a:endCxn id="925" idx="1"/>
          </p:cNvCxnSpPr>
          <p:nvPr/>
        </p:nvCxnSpPr>
        <p:spPr>
          <a:xfrm>
            <a:off x="5527675" y="3328988"/>
            <a:ext cx="1633500" cy="1524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2" name="Google Shape;932;p24"/>
          <p:cNvCxnSpPr>
            <a:stCxn id="884" idx="3"/>
            <a:endCxn id="923" idx="1"/>
          </p:cNvCxnSpPr>
          <p:nvPr/>
        </p:nvCxnSpPr>
        <p:spPr>
          <a:xfrm>
            <a:off x="5527675" y="3633788"/>
            <a:ext cx="1633500" cy="70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3" name="Google Shape;933;p24"/>
          <p:cNvCxnSpPr>
            <a:stCxn id="887" idx="3"/>
            <a:endCxn id="921" idx="1"/>
          </p:cNvCxnSpPr>
          <p:nvPr/>
        </p:nvCxnSpPr>
        <p:spPr>
          <a:xfrm flipH="1" rot="10800000">
            <a:off x="5527675" y="3822788"/>
            <a:ext cx="1633500" cy="11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4" name="Google Shape;934;p24"/>
          <p:cNvCxnSpPr>
            <a:stCxn id="902" idx="3"/>
            <a:endCxn id="928" idx="1"/>
          </p:cNvCxnSpPr>
          <p:nvPr/>
        </p:nvCxnSpPr>
        <p:spPr>
          <a:xfrm>
            <a:off x="5530850" y="5537200"/>
            <a:ext cx="1630500" cy="77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5" name="Google Shape;935;p24"/>
          <p:cNvCxnSpPr>
            <a:stCxn id="905" idx="3"/>
            <a:endCxn id="925" idx="1"/>
          </p:cNvCxnSpPr>
          <p:nvPr/>
        </p:nvCxnSpPr>
        <p:spPr>
          <a:xfrm flipH="1" rot="10800000">
            <a:off x="5530850" y="4854100"/>
            <a:ext cx="1630500" cy="987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6" name="Google Shape;936;p24"/>
          <p:cNvCxnSpPr>
            <a:stCxn id="908" idx="3"/>
            <a:endCxn id="930" idx="1"/>
          </p:cNvCxnSpPr>
          <p:nvPr/>
        </p:nvCxnSpPr>
        <p:spPr>
          <a:xfrm flipH="1" rot="10800000">
            <a:off x="5530850" y="6120700"/>
            <a:ext cx="1632000" cy="2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7" name="Google Shape;937;p24"/>
          <p:cNvSpPr txBox="1"/>
          <p:nvPr/>
        </p:nvSpPr>
        <p:spPr>
          <a:xfrm>
            <a:off x="3367100" y="287020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8" name="Google Shape;938;p24"/>
          <p:cNvSpPr/>
          <p:nvPr/>
        </p:nvSpPr>
        <p:spPr>
          <a:xfrm>
            <a:off x="3320511" y="347980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4"/>
          <p:cNvSpPr txBox="1"/>
          <p:nvPr/>
        </p:nvSpPr>
        <p:spPr>
          <a:xfrm>
            <a:off x="3370868" y="5076120"/>
            <a:ext cx="604275" cy="3110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0" name="Google Shape;940;p24"/>
          <p:cNvSpPr/>
          <p:nvPr/>
        </p:nvSpPr>
        <p:spPr>
          <a:xfrm>
            <a:off x="3324279" y="56857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4"/>
          <p:cNvSpPr/>
          <p:nvPr/>
        </p:nvSpPr>
        <p:spPr>
          <a:xfrm>
            <a:off x="3324279" y="59905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4"/>
          <p:cNvSpPr/>
          <p:nvPr/>
        </p:nvSpPr>
        <p:spPr>
          <a:xfrm>
            <a:off x="3316607" y="3173057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4"/>
          <p:cNvSpPr/>
          <p:nvPr/>
        </p:nvSpPr>
        <p:spPr>
          <a:xfrm>
            <a:off x="3326117" y="5380920"/>
            <a:ext cx="6858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4"/>
          <p:cNvSpPr/>
          <p:nvPr/>
        </p:nvSpPr>
        <p:spPr>
          <a:xfrm>
            <a:off x="3316607" y="3786188"/>
            <a:ext cx="685800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950" name="Google Shape;950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translation</a:t>
            </a:r>
            <a:endParaRPr/>
          </a:p>
        </p:txBody>
      </p:sp>
      <p:sp>
        <p:nvSpPr>
          <p:cNvPr id="951" name="Google Shape;951;p25"/>
          <p:cNvSpPr txBox="1"/>
          <p:nvPr/>
        </p:nvSpPr>
        <p:spPr>
          <a:xfrm>
            <a:off x="802906" y="45695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Address Translation</a:t>
            </a:r>
            <a:endParaRPr/>
          </a:p>
        </p:txBody>
      </p:sp>
      <p:sp>
        <p:nvSpPr>
          <p:cNvPr id="957" name="Google Shape;957;p26"/>
          <p:cNvSpPr txBox="1"/>
          <p:nvPr>
            <p:ph idx="1" type="body"/>
          </p:nvPr>
        </p:nvSpPr>
        <p:spPr>
          <a:xfrm>
            <a:off x="396875" y="1362075"/>
            <a:ext cx="8442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Virtual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/>
              <a:t>V = {0, 1, …, N–1}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Physical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GB"/>
              <a:t>P = {0, 1, …, M–1}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Address Translation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i="1" lang="en-GB"/>
              <a:t>MAP:  V →  P  U  {∅}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For virtual address </a:t>
            </a:r>
            <a:r>
              <a:rPr b="1" i="1" lang="en-GB"/>
              <a:t>a</a:t>
            </a:r>
            <a:r>
              <a:rPr lang="en-GB"/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i="1" lang="en-GB"/>
              <a:t>MAP(a)  =  a</a:t>
            </a:r>
            <a:r>
              <a:rPr i="1" lang="en-GB"/>
              <a:t>’</a:t>
            </a:r>
            <a:r>
              <a:rPr lang="en-GB"/>
              <a:t>  if data at virtual address </a:t>
            </a:r>
            <a:r>
              <a:rPr b="1" i="1" lang="en-GB"/>
              <a:t>a</a:t>
            </a:r>
            <a:r>
              <a:rPr lang="en-GB"/>
              <a:t> is at physical address </a:t>
            </a:r>
            <a:r>
              <a:rPr b="1" i="1" lang="en-GB"/>
              <a:t>a’</a:t>
            </a:r>
            <a:r>
              <a:rPr i="1" lang="en-GB"/>
              <a:t> </a:t>
            </a:r>
            <a:r>
              <a:rPr lang="en-GB"/>
              <a:t>in </a:t>
            </a:r>
            <a:r>
              <a:rPr b="1" i="1" lang="en-GB"/>
              <a:t>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b="1" i="1" lang="en-GB"/>
              <a:t>MAP(a)  = ∅ </a:t>
            </a:r>
            <a:r>
              <a:rPr lang="en-GB"/>
              <a:t>if data at virtual address </a:t>
            </a:r>
            <a:r>
              <a:rPr b="1" i="1" lang="en-GB"/>
              <a:t>a</a:t>
            </a:r>
            <a:r>
              <a:rPr lang="en-GB"/>
              <a:t> is not in physical memory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GB"/>
              <a:t>Either invalid or stored on disk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27"/>
          <p:cNvSpPr txBox="1"/>
          <p:nvPr>
            <p:ph type="title"/>
          </p:nvPr>
        </p:nvSpPr>
        <p:spPr>
          <a:xfrm>
            <a:off x="357018" y="435678"/>
            <a:ext cx="83297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Summary of Address Translation Symbols</a:t>
            </a:r>
            <a:endParaRPr/>
          </a:p>
        </p:txBody>
      </p:sp>
      <p:sp>
        <p:nvSpPr>
          <p:cNvPr id="963" name="Google Shape;963;p27"/>
          <p:cNvSpPr txBox="1"/>
          <p:nvPr>
            <p:ph idx="1" type="body"/>
          </p:nvPr>
        </p:nvSpPr>
        <p:spPr>
          <a:xfrm>
            <a:off x="396875" y="1362074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Basic Parameters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N = 2</a:t>
            </a:r>
            <a:r>
              <a:rPr b="1" baseline="30000" lang="en-GB"/>
              <a:t>n </a:t>
            </a:r>
            <a:r>
              <a:rPr lang="en-GB"/>
              <a:t>: Number of addresses in virtual address space</a:t>
            </a:r>
            <a:endParaRPr baseline="30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M = 2</a:t>
            </a:r>
            <a:r>
              <a:rPr b="1" baseline="30000" lang="en-GB"/>
              <a:t>m </a:t>
            </a:r>
            <a:r>
              <a:rPr lang="en-GB"/>
              <a:t>: Number of addresses in physical address space</a:t>
            </a:r>
            <a:endParaRPr baseline="30000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 = 2</a:t>
            </a:r>
            <a:r>
              <a:rPr b="1" baseline="30000" lang="en-GB"/>
              <a:t>p </a:t>
            </a:r>
            <a:r>
              <a:rPr b="1" lang="en-GB"/>
              <a:t> </a:t>
            </a:r>
            <a:r>
              <a:rPr lang="en-GB"/>
              <a:t>: Page size (bytes)</a:t>
            </a:r>
            <a:endParaRPr baseline="300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Components of the virtual address (VA)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TLBI</a:t>
            </a:r>
            <a:r>
              <a:rPr lang="en-GB"/>
              <a:t>: TLB index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TLBT</a:t>
            </a:r>
            <a:r>
              <a:rPr lang="en-GB"/>
              <a:t>: TLB tag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VPO</a:t>
            </a:r>
            <a:r>
              <a:rPr lang="en-GB"/>
              <a:t>: Virtual page offset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VPN</a:t>
            </a:r>
            <a:r>
              <a:rPr lang="en-GB"/>
              <a:t>: Virtual page number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Components of the physical address (PA)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PPO</a:t>
            </a:r>
            <a:r>
              <a:rPr lang="en-GB"/>
              <a:t>: Physical page offset (same as VPO)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GB"/>
              <a:t>PPN:</a:t>
            </a:r>
            <a:r>
              <a:rPr lang="en-GB"/>
              <a:t> Physical page number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8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 With a Page Table</a:t>
            </a:r>
            <a:endParaRPr/>
          </a:p>
        </p:txBody>
      </p:sp>
      <p:sp>
        <p:nvSpPr>
          <p:cNvPr id="970" name="Google Shape;970;p28"/>
          <p:cNvSpPr/>
          <p:nvPr/>
        </p:nvSpPr>
        <p:spPr>
          <a:xfrm>
            <a:off x="3753117" y="1840468"/>
            <a:ext cx="2514600" cy="3048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number (VPN)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28"/>
          <p:cNvSpPr/>
          <p:nvPr/>
        </p:nvSpPr>
        <p:spPr>
          <a:xfrm>
            <a:off x="6267717" y="1840468"/>
            <a:ext cx="21336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 offset (VPO)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28"/>
          <p:cNvSpPr/>
          <p:nvPr/>
        </p:nvSpPr>
        <p:spPr>
          <a:xfrm>
            <a:off x="3753117" y="32120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3" name="Google Shape;973;p28"/>
          <p:cNvSpPr/>
          <p:nvPr/>
        </p:nvSpPr>
        <p:spPr>
          <a:xfrm>
            <a:off x="3372117" y="32120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4" name="Google Shape;974;p28"/>
          <p:cNvSpPr/>
          <p:nvPr/>
        </p:nvSpPr>
        <p:spPr>
          <a:xfrm>
            <a:off x="3753117" y="3516868"/>
            <a:ext cx="25146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5" name="Google Shape;975;p28"/>
          <p:cNvSpPr/>
          <p:nvPr/>
        </p:nvSpPr>
        <p:spPr>
          <a:xfrm>
            <a:off x="3372117" y="3516868"/>
            <a:ext cx="381000" cy="304800"/>
          </a:xfrm>
          <a:prstGeom prst="rect">
            <a:avLst/>
          </a:prstGeom>
          <a:solidFill>
            <a:srgbClr val="8DBA8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6" name="Google Shape;976;p28"/>
          <p:cNvSpPr/>
          <p:nvPr/>
        </p:nvSpPr>
        <p:spPr>
          <a:xfrm>
            <a:off x="3753117" y="38216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7" name="Google Shape;977;p28"/>
          <p:cNvSpPr/>
          <p:nvPr/>
        </p:nvSpPr>
        <p:spPr>
          <a:xfrm>
            <a:off x="3372117" y="38216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8" name="Google Shape;978;p28"/>
          <p:cNvSpPr/>
          <p:nvPr/>
        </p:nvSpPr>
        <p:spPr>
          <a:xfrm>
            <a:off x="3753117" y="4126468"/>
            <a:ext cx="25146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79" name="Google Shape;979;p28"/>
          <p:cNvSpPr/>
          <p:nvPr/>
        </p:nvSpPr>
        <p:spPr>
          <a:xfrm>
            <a:off x="3372117" y="4126468"/>
            <a:ext cx="381000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0" name="Google Shape;980;p28"/>
          <p:cNvSpPr/>
          <p:nvPr/>
        </p:nvSpPr>
        <p:spPr>
          <a:xfrm>
            <a:off x="3753117" y="5726668"/>
            <a:ext cx="2514600" cy="3048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8"/>
          <p:cNvSpPr/>
          <p:nvPr/>
        </p:nvSpPr>
        <p:spPr>
          <a:xfrm>
            <a:off x="6267717" y="5726668"/>
            <a:ext cx="2133600" cy="3048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offset (PPO)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8"/>
          <p:cNvSpPr txBox="1"/>
          <p:nvPr/>
        </p:nvSpPr>
        <p:spPr>
          <a:xfrm>
            <a:off x="3753117" y="1207070"/>
            <a:ext cx="16232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8"/>
          <p:cNvSpPr txBox="1"/>
          <p:nvPr/>
        </p:nvSpPr>
        <p:spPr>
          <a:xfrm>
            <a:off x="3753117" y="6031468"/>
            <a:ext cx="17502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8"/>
          <p:cNvSpPr txBox="1"/>
          <p:nvPr/>
        </p:nvSpPr>
        <p:spPr>
          <a:xfrm>
            <a:off x="3285355" y="2939463"/>
            <a:ext cx="5547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8"/>
          <p:cNvSpPr txBox="1"/>
          <p:nvPr/>
        </p:nvSpPr>
        <p:spPr>
          <a:xfrm>
            <a:off x="3920703" y="2940531"/>
            <a:ext cx="2270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 number (PPN)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6" name="Google Shape;986;p28"/>
          <p:cNvCxnSpPr>
            <a:stCxn id="970" idx="1"/>
            <a:endCxn id="975" idx="1"/>
          </p:cNvCxnSpPr>
          <p:nvPr/>
        </p:nvCxnSpPr>
        <p:spPr>
          <a:xfrm flipH="1">
            <a:off x="3372117" y="1992868"/>
            <a:ext cx="381000" cy="1676400"/>
          </a:xfrm>
          <a:prstGeom prst="bentConnector3">
            <a:avLst>
              <a:gd fmla="val 25802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7" name="Google Shape;987;p28"/>
          <p:cNvCxnSpPr>
            <a:stCxn id="971" idx="2"/>
            <a:endCxn id="981" idx="0"/>
          </p:cNvCxnSpPr>
          <p:nvPr/>
        </p:nvCxnSpPr>
        <p:spPr>
          <a:xfrm>
            <a:off x="7334517" y="2145268"/>
            <a:ext cx="0" cy="3581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88" name="Google Shape;988;p28"/>
          <p:cNvCxnSpPr/>
          <p:nvPr/>
        </p:nvCxnSpPr>
        <p:spPr>
          <a:xfrm rot="5400000">
            <a:off x="3976677" y="4692134"/>
            <a:ext cx="2069068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9" name="Google Shape;989;p28"/>
          <p:cNvSpPr/>
          <p:nvPr/>
        </p:nvSpPr>
        <p:spPr>
          <a:xfrm>
            <a:off x="453279" y="1633336"/>
            <a:ext cx="1524000" cy="7190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(PTBR)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0" name="Google Shape;990;p28"/>
          <p:cNvCxnSpPr/>
          <p:nvPr/>
        </p:nvCxnSpPr>
        <p:spPr>
          <a:xfrm flipH="1">
            <a:off x="2076717" y="3669269"/>
            <a:ext cx="1485900" cy="1066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1" name="Google Shape;991;p28"/>
          <p:cNvCxnSpPr>
            <a:stCxn id="989" idx="2"/>
          </p:cNvCxnSpPr>
          <p:nvPr/>
        </p:nvCxnSpPr>
        <p:spPr>
          <a:xfrm flipH="1" rot="-5400000">
            <a:off x="1863729" y="1703949"/>
            <a:ext cx="859800" cy="2156700"/>
          </a:xfrm>
          <a:prstGeom prst="bentConnector2">
            <a:avLst/>
          </a:prstGeom>
          <a:noFill/>
          <a:ln cap="flat" cmpd="sng" w="25400">
            <a:solidFill>
              <a:srgbClr val="99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92" name="Google Shape;992;p28"/>
          <p:cNvSpPr/>
          <p:nvPr/>
        </p:nvSpPr>
        <p:spPr>
          <a:xfrm>
            <a:off x="3272477" y="2639892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8"/>
          <p:cNvSpPr txBox="1"/>
          <p:nvPr/>
        </p:nvSpPr>
        <p:spPr>
          <a:xfrm>
            <a:off x="453279" y="3196475"/>
            <a:ext cx="19030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Physical page table </a:t>
            </a:r>
            <a:endParaRPr b="1" i="0" sz="1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address for the 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 i="0" sz="1400" u="none" cap="none" strike="noStrike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8"/>
          <p:cNvSpPr txBox="1"/>
          <p:nvPr/>
        </p:nvSpPr>
        <p:spPr>
          <a:xfrm>
            <a:off x="398992" y="4371965"/>
            <a:ext cx="16997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not 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(page fault)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8"/>
          <p:cNvSpPr txBox="1"/>
          <p:nvPr/>
        </p:nvSpPr>
        <p:spPr>
          <a:xfrm>
            <a:off x="8229600" y="1551801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8"/>
          <p:cNvSpPr txBox="1"/>
          <p:nvPr/>
        </p:nvSpPr>
        <p:spPr>
          <a:xfrm>
            <a:off x="6237045" y="1551801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8"/>
          <p:cNvSpPr txBox="1"/>
          <p:nvPr/>
        </p:nvSpPr>
        <p:spPr>
          <a:xfrm>
            <a:off x="6057354" y="1551801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28"/>
          <p:cNvSpPr txBox="1"/>
          <p:nvPr/>
        </p:nvSpPr>
        <p:spPr>
          <a:xfrm>
            <a:off x="3753117" y="1551801"/>
            <a:ext cx="4268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8"/>
          <p:cNvSpPr txBox="1"/>
          <p:nvPr/>
        </p:nvSpPr>
        <p:spPr>
          <a:xfrm>
            <a:off x="8235796" y="5450463"/>
            <a:ext cx="298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8"/>
          <p:cNvSpPr txBox="1"/>
          <p:nvPr/>
        </p:nvSpPr>
        <p:spPr>
          <a:xfrm>
            <a:off x="6243241" y="5450463"/>
            <a:ext cx="42694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8"/>
          <p:cNvSpPr txBox="1"/>
          <p:nvPr/>
        </p:nvSpPr>
        <p:spPr>
          <a:xfrm>
            <a:off x="6022765" y="5450463"/>
            <a:ext cx="30183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1" i="1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8"/>
          <p:cNvSpPr txBox="1"/>
          <p:nvPr/>
        </p:nvSpPr>
        <p:spPr>
          <a:xfrm>
            <a:off x="3718528" y="5450463"/>
            <a:ext cx="4693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8"/>
          <p:cNvSpPr txBox="1"/>
          <p:nvPr/>
        </p:nvSpPr>
        <p:spPr>
          <a:xfrm>
            <a:off x="4953000" y="4691628"/>
            <a:ext cx="106952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 bit = 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29"/>
          <p:cNvSpPr/>
          <p:nvPr/>
        </p:nvSpPr>
        <p:spPr>
          <a:xfrm>
            <a:off x="1384985" y="1572895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10" name="Google Shape;1010;p29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Translation: Page Hit</a:t>
            </a:r>
            <a:endParaRPr/>
          </a:p>
        </p:txBody>
      </p:sp>
      <p:sp>
        <p:nvSpPr>
          <p:cNvPr id="1011" name="Google Shape;1011;p29"/>
          <p:cNvSpPr txBox="1"/>
          <p:nvPr>
            <p:ph idx="1" type="body"/>
          </p:nvPr>
        </p:nvSpPr>
        <p:spPr>
          <a:xfrm>
            <a:off x="457200" y="4419600"/>
            <a:ext cx="6781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1) Processor sends virtual address to MMU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2-3) MMU fetches PTE from page table in 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4) MMU sends physical address to cache/memory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5) Cache/memory sends data word to processor</a:t>
            </a:r>
            <a:endParaRPr b="0" sz="2000"/>
          </a:p>
        </p:txBody>
      </p:sp>
      <p:sp>
        <p:nvSpPr>
          <p:cNvPr id="1012" name="Google Shape;1012;p29"/>
          <p:cNvSpPr/>
          <p:nvPr/>
        </p:nvSpPr>
        <p:spPr>
          <a:xfrm>
            <a:off x="3963987" y="1809754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29"/>
          <p:cNvSpPr/>
          <p:nvPr/>
        </p:nvSpPr>
        <p:spPr>
          <a:xfrm>
            <a:off x="6553200" y="1524728"/>
            <a:ext cx="914400" cy="228441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4" name="Google Shape;1014;p29"/>
          <p:cNvSpPr txBox="1"/>
          <p:nvPr/>
        </p:nvSpPr>
        <p:spPr>
          <a:xfrm>
            <a:off x="5606298" y="2631411"/>
            <a:ext cx="37475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29"/>
          <p:cNvSpPr txBox="1"/>
          <p:nvPr/>
        </p:nvSpPr>
        <p:spPr>
          <a:xfrm>
            <a:off x="3887787" y="3580538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6" name="Google Shape;1016;p29"/>
          <p:cNvCxnSpPr/>
          <p:nvPr/>
        </p:nvCxnSpPr>
        <p:spPr>
          <a:xfrm flipH="1" rot="10800000">
            <a:off x="5030787" y="28842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7" name="Google Shape;1017;p29"/>
          <p:cNvSpPr/>
          <p:nvPr/>
        </p:nvSpPr>
        <p:spPr>
          <a:xfrm>
            <a:off x="1525587" y="2162233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8" name="Google Shape;1018;p29"/>
          <p:cNvCxnSpPr>
            <a:stCxn id="1017" idx="3"/>
          </p:cNvCxnSpPr>
          <p:nvPr/>
        </p:nvCxnSpPr>
        <p:spPr>
          <a:xfrm flipH="1" rot="10800000">
            <a:off x="2592387" y="2424433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19" name="Google Shape;1019;p29"/>
          <p:cNvSpPr txBox="1"/>
          <p:nvPr/>
        </p:nvSpPr>
        <p:spPr>
          <a:xfrm>
            <a:off x="3049587" y="2157277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29"/>
          <p:cNvSpPr txBox="1"/>
          <p:nvPr/>
        </p:nvSpPr>
        <p:spPr>
          <a:xfrm>
            <a:off x="1390151" y="1577141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9"/>
          <p:cNvSpPr txBox="1"/>
          <p:nvPr/>
        </p:nvSpPr>
        <p:spPr>
          <a:xfrm>
            <a:off x="5513388" y="1717011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29"/>
          <p:cNvCxnSpPr/>
          <p:nvPr/>
        </p:nvCxnSpPr>
        <p:spPr>
          <a:xfrm flipH="1" rot="10800000">
            <a:off x="5030787" y="19698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3" name="Google Shape;1023;p29"/>
          <p:cNvSpPr txBox="1"/>
          <p:nvPr/>
        </p:nvSpPr>
        <p:spPr>
          <a:xfrm>
            <a:off x="5566800" y="2021811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4" name="Google Shape;1024;p29"/>
          <p:cNvCxnSpPr/>
          <p:nvPr/>
        </p:nvCxnSpPr>
        <p:spPr>
          <a:xfrm rot="10800000">
            <a:off x="5030787" y="2274670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5" name="Google Shape;1025;p29"/>
          <p:cNvCxnSpPr>
            <a:endCxn id="1017" idx="2"/>
          </p:cNvCxnSpPr>
          <p:nvPr/>
        </p:nvCxnSpPr>
        <p:spPr>
          <a:xfrm rot="10800000">
            <a:off x="2058987" y="2695633"/>
            <a:ext cx="4494300" cy="885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6" name="Google Shape;1026;p29"/>
          <p:cNvSpPr/>
          <p:nvPr/>
        </p:nvSpPr>
        <p:spPr>
          <a:xfrm>
            <a:off x="3107266" y="1921934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9"/>
          <p:cNvSpPr/>
          <p:nvPr/>
        </p:nvSpPr>
        <p:spPr>
          <a:xfrm>
            <a:off x="5656358" y="1469495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9"/>
          <p:cNvSpPr/>
          <p:nvPr/>
        </p:nvSpPr>
        <p:spPr>
          <a:xfrm>
            <a:off x="5656358" y="2324630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9"/>
          <p:cNvSpPr/>
          <p:nvPr/>
        </p:nvSpPr>
        <p:spPr>
          <a:xfrm>
            <a:off x="5656358" y="2951163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9"/>
          <p:cNvSpPr/>
          <p:nvPr/>
        </p:nvSpPr>
        <p:spPr>
          <a:xfrm>
            <a:off x="4021666" y="3865564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System Using Physical Addressing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5612" y="5791200"/>
            <a:ext cx="8307388" cy="88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Used in “simple” systems like embedded microcontrollers in devices like cars, elevators, and digital picture frames</a:t>
            </a:r>
            <a:endParaRPr/>
          </a:p>
        </p:txBody>
      </p:sp>
      <p:sp>
        <p:nvSpPr>
          <p:cNvPr id="81" name="Google Shape;81;p3"/>
          <p:cNvSpPr/>
          <p:nvPr/>
        </p:nvSpPr>
        <p:spPr>
          <a:xfrm>
            <a:off x="4648200" y="4233863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4341813" y="1665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341813" y="1893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103002" y="41862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379913" y="13716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1600200" y="246740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4343400" y="2122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4341813" y="2351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/>
          <p:nvPr/>
        </p:nvSpPr>
        <p:spPr>
          <a:xfrm>
            <a:off x="4648200" y="16700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4648200" y="18986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1" name="Google Shape;91;p3"/>
          <p:cNvSpPr/>
          <p:nvPr/>
        </p:nvSpPr>
        <p:spPr>
          <a:xfrm>
            <a:off x="4648200" y="21272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4648200" y="23558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648200" y="25844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4648200" y="28130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4341813" y="2579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4341813" y="2808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4648200" y="30416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4648200" y="32702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4341813" y="3036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4343400" y="3265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4648200" y="4010025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2733628" y="2133600"/>
            <a:ext cx="1567353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638801" y="2584450"/>
            <a:ext cx="76200" cy="914400"/>
          </a:xfrm>
          <a:prstGeom prst="rightBrace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3715726" y="4832740"/>
            <a:ext cx="1069320" cy="336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648200" y="3499301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341813" y="35004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 rot="5400000">
            <a:off x="5067300" y="33909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1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>
            <a:stCxn id="86" idx="3"/>
            <a:endCxn id="95" idx="1"/>
          </p:cNvCxnSpPr>
          <p:nvPr/>
        </p:nvCxnSpPr>
        <p:spPr>
          <a:xfrm flipH="1" rot="10800000">
            <a:off x="2667000" y="2732608"/>
            <a:ext cx="16749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3"/>
          <p:cNvCxnSpPr/>
          <p:nvPr/>
        </p:nvCxnSpPr>
        <p:spPr>
          <a:xfrm flipH="1" rot="10800000">
            <a:off x="5791201" y="3041650"/>
            <a:ext cx="533399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3"/>
          <p:cNvCxnSpPr/>
          <p:nvPr/>
        </p:nvCxnSpPr>
        <p:spPr>
          <a:xfrm rot="5400000">
            <a:off x="5403850" y="3956844"/>
            <a:ext cx="1839912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3"/>
          <p:cNvCxnSpPr/>
          <p:nvPr/>
        </p:nvCxnSpPr>
        <p:spPr>
          <a:xfrm rot="10800000">
            <a:off x="2133512" y="3000796"/>
            <a:ext cx="4189500" cy="1876800"/>
          </a:xfrm>
          <a:prstGeom prst="bentConnector3">
            <a:avLst>
              <a:gd fmla="val 99988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p3"/>
          <p:cNvSpPr txBox="1"/>
          <p:nvPr/>
        </p:nvSpPr>
        <p:spPr>
          <a:xfrm>
            <a:off x="3352800" y="2667000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30"/>
          <p:cNvSpPr/>
          <p:nvPr/>
        </p:nvSpPr>
        <p:spPr>
          <a:xfrm>
            <a:off x="609600" y="2237000"/>
            <a:ext cx="3749615" cy="167744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37" name="Google Shape;1037;p30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Translation: Page Fault</a:t>
            </a:r>
            <a:endParaRPr/>
          </a:p>
        </p:txBody>
      </p:sp>
      <p:sp>
        <p:nvSpPr>
          <p:cNvPr id="1038" name="Google Shape;1038;p30"/>
          <p:cNvSpPr txBox="1"/>
          <p:nvPr>
            <p:ph idx="1" type="body"/>
          </p:nvPr>
        </p:nvSpPr>
        <p:spPr>
          <a:xfrm>
            <a:off x="457200" y="4495800"/>
            <a:ext cx="8001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1) Processor sends virtual address to MMU 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2-3) MMU fetches PTE from page table in memory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4) Valid bit is zero, so MMU triggers page fault exception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5) Handler identifies victim (and, if dirty, pages it out to disk)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6) Handler pages in new page and updates PTE in memory</a:t>
            </a:r>
            <a:endParaRPr/>
          </a:p>
          <a:p>
            <a:pPr indent="-342900" lvl="0" marL="342900" rtl="0" algn="l">
              <a:lnSpc>
                <a:spcPct val="73000"/>
              </a:lnSpc>
              <a:spcBef>
                <a:spcPts val="1250"/>
              </a:spcBef>
              <a:spcAft>
                <a:spcPts val="0"/>
              </a:spcAft>
              <a:buSzPts val="1200"/>
              <a:buFont typeface="Noto Sans"/>
              <a:buNone/>
            </a:pPr>
            <a:r>
              <a:rPr b="0" lang="en-GB" sz="2000"/>
              <a:t>7) Handler returns to original process, restarting faulting instruction</a:t>
            </a:r>
            <a:endParaRPr b="0" sz="2000"/>
          </a:p>
        </p:txBody>
      </p:sp>
      <p:sp>
        <p:nvSpPr>
          <p:cNvPr id="1039" name="Google Shape;1039;p30"/>
          <p:cNvSpPr/>
          <p:nvPr/>
        </p:nvSpPr>
        <p:spPr>
          <a:xfrm>
            <a:off x="3188602" y="2473859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30"/>
          <p:cNvSpPr/>
          <p:nvPr/>
        </p:nvSpPr>
        <p:spPr>
          <a:xfrm>
            <a:off x="5777815" y="2188833"/>
            <a:ext cx="914400" cy="1925967"/>
          </a:xfrm>
          <a:prstGeom prst="rect">
            <a:avLst/>
          </a:prstGeom>
          <a:solidFill>
            <a:srgbClr val="F5F5F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30"/>
          <p:cNvSpPr/>
          <p:nvPr/>
        </p:nvSpPr>
        <p:spPr>
          <a:xfrm>
            <a:off x="750202" y="282633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2" name="Google Shape;1042;p30"/>
          <p:cNvCxnSpPr>
            <a:stCxn id="1041" idx="3"/>
          </p:cNvCxnSpPr>
          <p:nvPr/>
        </p:nvCxnSpPr>
        <p:spPr>
          <a:xfrm flipH="1" rot="10800000">
            <a:off x="1817002" y="3088538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3" name="Google Shape;1043;p30"/>
          <p:cNvSpPr txBox="1"/>
          <p:nvPr/>
        </p:nvSpPr>
        <p:spPr>
          <a:xfrm>
            <a:off x="2274202" y="2829849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30"/>
          <p:cNvSpPr txBox="1"/>
          <p:nvPr/>
        </p:nvSpPr>
        <p:spPr>
          <a:xfrm>
            <a:off x="614766" y="2241246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30"/>
          <p:cNvSpPr txBox="1"/>
          <p:nvPr/>
        </p:nvSpPr>
        <p:spPr>
          <a:xfrm>
            <a:off x="4738003" y="2394344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6" name="Google Shape;1046;p30"/>
          <p:cNvCxnSpPr/>
          <p:nvPr/>
        </p:nvCxnSpPr>
        <p:spPr>
          <a:xfrm flipH="1" rot="10800000">
            <a:off x="4255402" y="2647203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7" name="Google Shape;1047;p30"/>
          <p:cNvSpPr txBox="1"/>
          <p:nvPr/>
        </p:nvSpPr>
        <p:spPr>
          <a:xfrm>
            <a:off x="4791415" y="2835472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30"/>
          <p:cNvCxnSpPr/>
          <p:nvPr/>
        </p:nvCxnSpPr>
        <p:spPr>
          <a:xfrm rot="10800000">
            <a:off x="4255402" y="3104403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9" name="Google Shape;1049;p30"/>
          <p:cNvSpPr/>
          <p:nvPr/>
        </p:nvSpPr>
        <p:spPr>
          <a:xfrm>
            <a:off x="2330387" y="2594506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30"/>
          <p:cNvSpPr/>
          <p:nvPr/>
        </p:nvSpPr>
        <p:spPr>
          <a:xfrm>
            <a:off x="4880973" y="2146828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30"/>
          <p:cNvSpPr/>
          <p:nvPr/>
        </p:nvSpPr>
        <p:spPr>
          <a:xfrm>
            <a:off x="4880973" y="3154363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30"/>
          <p:cNvSpPr/>
          <p:nvPr/>
        </p:nvSpPr>
        <p:spPr>
          <a:xfrm>
            <a:off x="4563533" y="155416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30"/>
          <p:cNvSpPr/>
          <p:nvPr/>
        </p:nvSpPr>
        <p:spPr>
          <a:xfrm>
            <a:off x="7192962" y="2700868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30"/>
          <p:cNvSpPr/>
          <p:nvPr/>
        </p:nvSpPr>
        <p:spPr>
          <a:xfrm>
            <a:off x="7924800" y="2192866"/>
            <a:ext cx="914400" cy="1925967"/>
          </a:xfrm>
          <a:prstGeom prst="rect">
            <a:avLst/>
          </a:prstGeom>
          <a:solidFill>
            <a:srgbClr val="F5F5F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5" name="Google Shape;1055;p30"/>
          <p:cNvSpPr/>
          <p:nvPr/>
        </p:nvSpPr>
        <p:spPr>
          <a:xfrm>
            <a:off x="5760880" y="1219200"/>
            <a:ext cx="2527985" cy="533400"/>
          </a:xfrm>
          <a:prstGeom prst="rect">
            <a:avLst/>
          </a:prstGeom>
          <a:solidFill>
            <a:srgbClr val="F6F5BD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 handler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6" name="Google Shape;1056;p30"/>
          <p:cNvCxnSpPr>
            <a:stCxn id="1039" idx="0"/>
            <a:endCxn id="1055" idx="1"/>
          </p:cNvCxnSpPr>
          <p:nvPr/>
        </p:nvCxnSpPr>
        <p:spPr>
          <a:xfrm rot="-5400000">
            <a:off x="4247452" y="960509"/>
            <a:ext cx="987900" cy="20388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med" w="med" type="stealth"/>
          </a:ln>
        </p:spPr>
      </p:cxnSp>
      <p:cxnSp>
        <p:nvCxnSpPr>
          <p:cNvPr id="1057" name="Google Shape;1057;p30"/>
          <p:cNvCxnSpPr/>
          <p:nvPr/>
        </p:nvCxnSpPr>
        <p:spPr>
          <a:xfrm>
            <a:off x="6707187" y="2633132"/>
            <a:ext cx="1217613" cy="221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58" name="Google Shape;1058;p30"/>
          <p:cNvCxnSpPr/>
          <p:nvPr/>
        </p:nvCxnSpPr>
        <p:spPr>
          <a:xfrm rot="10800000">
            <a:off x="6707188" y="3580024"/>
            <a:ext cx="12176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59" name="Google Shape;1059;p30"/>
          <p:cNvSpPr/>
          <p:nvPr/>
        </p:nvSpPr>
        <p:spPr>
          <a:xfrm>
            <a:off x="7086600" y="1752600"/>
            <a:ext cx="457200" cy="628516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30"/>
          <p:cNvSpPr txBox="1"/>
          <p:nvPr/>
        </p:nvSpPr>
        <p:spPr>
          <a:xfrm>
            <a:off x="6773333" y="2353733"/>
            <a:ext cx="105828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Victim page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30"/>
          <p:cNvSpPr txBox="1"/>
          <p:nvPr/>
        </p:nvSpPr>
        <p:spPr>
          <a:xfrm>
            <a:off x="6858000" y="3302001"/>
            <a:ext cx="91952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page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30"/>
          <p:cNvSpPr txBox="1"/>
          <p:nvPr/>
        </p:nvSpPr>
        <p:spPr>
          <a:xfrm>
            <a:off x="4267200" y="1180238"/>
            <a:ext cx="90791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Exception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30"/>
          <p:cNvSpPr/>
          <p:nvPr/>
        </p:nvSpPr>
        <p:spPr>
          <a:xfrm>
            <a:off x="7205132" y="3662362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30"/>
          <p:cNvSpPr/>
          <p:nvPr/>
        </p:nvSpPr>
        <p:spPr>
          <a:xfrm>
            <a:off x="2330386" y="317314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2"/>
          <p:cNvSpPr txBox="1"/>
          <p:nvPr>
            <p:ph type="title"/>
          </p:nvPr>
        </p:nvSpPr>
        <p:spPr>
          <a:xfrm>
            <a:off x="389467" y="493712"/>
            <a:ext cx="83820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Speeding up Translation with a TLB</a:t>
            </a:r>
            <a:endParaRPr/>
          </a:p>
        </p:txBody>
      </p:sp>
      <p:sp>
        <p:nvSpPr>
          <p:cNvPr id="1071" name="Google Shape;1071;p32"/>
          <p:cNvSpPr txBox="1"/>
          <p:nvPr>
            <p:ph idx="1" type="body"/>
          </p:nvPr>
        </p:nvSpPr>
        <p:spPr>
          <a:xfrm>
            <a:off x="381000" y="1481138"/>
            <a:ext cx="85486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Page table entries (PTEs) are cached in L1 like any other memory 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PTEs may be evicted by other data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3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PTE hit still requires a small L1 delay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Solution: </a:t>
            </a:r>
            <a:r>
              <a:rPr i="1" lang="en-GB">
                <a:solidFill>
                  <a:srgbClr val="C00000"/>
                </a:solidFill>
              </a:rPr>
              <a:t>Translation Lookaside Buffer</a:t>
            </a:r>
            <a:r>
              <a:rPr lang="en-GB"/>
              <a:t> (TLB)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Small set-associative hardware cache in MMU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Maps virtual page numbers to  physical page numbers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Contains complete page table entries for small number of pages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Accessing the TLB</a:t>
            </a:r>
            <a:endParaRPr/>
          </a:p>
        </p:txBody>
      </p:sp>
      <p:sp>
        <p:nvSpPr>
          <p:cNvPr id="1077" name="Google Shape;1077;p33"/>
          <p:cNvSpPr txBox="1"/>
          <p:nvPr>
            <p:ph idx="1" type="body"/>
          </p:nvPr>
        </p:nvSpPr>
        <p:spPr>
          <a:xfrm>
            <a:off x="396875" y="1362075"/>
            <a:ext cx="7896225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MMU uses the VPN portion of the virtual address to access the TLB:</a:t>
            </a:r>
            <a:endParaRPr/>
          </a:p>
        </p:txBody>
      </p:sp>
      <p:sp>
        <p:nvSpPr>
          <p:cNvPr id="1078" name="Google Shape;1078;p33"/>
          <p:cNvSpPr/>
          <p:nvPr/>
        </p:nvSpPr>
        <p:spPr>
          <a:xfrm>
            <a:off x="4454526" y="2908300"/>
            <a:ext cx="1658937" cy="3048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TLB tag (TLBT)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33"/>
          <p:cNvSpPr/>
          <p:nvPr/>
        </p:nvSpPr>
        <p:spPr>
          <a:xfrm>
            <a:off x="6108701" y="2908300"/>
            <a:ext cx="1770062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TLB index (TLBI)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33"/>
          <p:cNvSpPr txBox="1"/>
          <p:nvPr/>
        </p:nvSpPr>
        <p:spPr>
          <a:xfrm>
            <a:off x="8670926" y="2607261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33"/>
          <p:cNvSpPr txBox="1"/>
          <p:nvPr/>
        </p:nvSpPr>
        <p:spPr>
          <a:xfrm>
            <a:off x="7842251" y="2607261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33"/>
          <p:cNvSpPr txBox="1"/>
          <p:nvPr/>
        </p:nvSpPr>
        <p:spPr>
          <a:xfrm>
            <a:off x="7637463" y="2607261"/>
            <a:ext cx="2874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33"/>
          <p:cNvSpPr txBox="1"/>
          <p:nvPr/>
        </p:nvSpPr>
        <p:spPr>
          <a:xfrm>
            <a:off x="4343400" y="2607261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33"/>
          <p:cNvSpPr/>
          <p:nvPr/>
        </p:nvSpPr>
        <p:spPr>
          <a:xfrm>
            <a:off x="7880351" y="2908300"/>
            <a:ext cx="919162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33"/>
          <p:cNvSpPr/>
          <p:nvPr/>
        </p:nvSpPr>
        <p:spPr>
          <a:xfrm flipH="1" rot="-5400000">
            <a:off x="6056313" y="869950"/>
            <a:ext cx="177800" cy="3403600"/>
          </a:xfrm>
          <a:prstGeom prst="leftBrace">
            <a:avLst>
              <a:gd fmla="val 159524" name="adj1"/>
              <a:gd fmla="val 49949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6" name="Google Shape;1086;p33"/>
          <p:cNvSpPr txBox="1"/>
          <p:nvPr/>
        </p:nvSpPr>
        <p:spPr>
          <a:xfrm>
            <a:off x="5840413" y="2113518"/>
            <a:ext cx="573745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33"/>
          <p:cNvSpPr txBox="1"/>
          <p:nvPr/>
        </p:nvSpPr>
        <p:spPr>
          <a:xfrm>
            <a:off x="6107113" y="2607261"/>
            <a:ext cx="5913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p+t-1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33"/>
          <p:cNvSpPr txBox="1"/>
          <p:nvPr/>
        </p:nvSpPr>
        <p:spPr>
          <a:xfrm>
            <a:off x="5749926" y="2607261"/>
            <a:ext cx="4417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p+t</a:t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089" name="Google Shape;1089;p33"/>
          <p:cNvSpPr/>
          <p:nvPr/>
        </p:nvSpPr>
        <p:spPr>
          <a:xfrm>
            <a:off x="838200" y="3739782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3"/>
          <p:cNvSpPr/>
          <p:nvPr/>
        </p:nvSpPr>
        <p:spPr>
          <a:xfrm>
            <a:off x="987607" y="3815985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3"/>
          <p:cNvSpPr/>
          <p:nvPr/>
        </p:nvSpPr>
        <p:spPr>
          <a:xfrm>
            <a:off x="2280925" y="3914651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33"/>
          <p:cNvSpPr/>
          <p:nvPr/>
        </p:nvSpPr>
        <p:spPr>
          <a:xfrm>
            <a:off x="1501788" y="3914651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33"/>
          <p:cNvSpPr/>
          <p:nvPr/>
        </p:nvSpPr>
        <p:spPr>
          <a:xfrm>
            <a:off x="1096928" y="3914651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33"/>
          <p:cNvSpPr txBox="1"/>
          <p:nvPr/>
        </p:nvSpPr>
        <p:spPr>
          <a:xfrm rot="-5400000">
            <a:off x="3050943" y="4994139"/>
            <a:ext cx="549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GB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33"/>
          <p:cNvSpPr/>
          <p:nvPr/>
        </p:nvSpPr>
        <p:spPr>
          <a:xfrm>
            <a:off x="3540307" y="3815985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p33"/>
          <p:cNvSpPr/>
          <p:nvPr/>
        </p:nvSpPr>
        <p:spPr>
          <a:xfrm>
            <a:off x="4833625" y="3914651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33"/>
          <p:cNvSpPr/>
          <p:nvPr/>
        </p:nvSpPr>
        <p:spPr>
          <a:xfrm>
            <a:off x="4054488" y="3914651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33"/>
          <p:cNvSpPr/>
          <p:nvPr/>
        </p:nvSpPr>
        <p:spPr>
          <a:xfrm>
            <a:off x="3649628" y="3914651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33"/>
          <p:cNvSpPr txBox="1"/>
          <p:nvPr/>
        </p:nvSpPr>
        <p:spPr>
          <a:xfrm>
            <a:off x="203200" y="3847561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33"/>
          <p:cNvSpPr/>
          <p:nvPr/>
        </p:nvSpPr>
        <p:spPr>
          <a:xfrm>
            <a:off x="863600" y="4520968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33"/>
          <p:cNvSpPr/>
          <p:nvPr/>
        </p:nvSpPr>
        <p:spPr>
          <a:xfrm>
            <a:off x="1013007" y="4597171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3"/>
          <p:cNvSpPr/>
          <p:nvPr/>
        </p:nvSpPr>
        <p:spPr>
          <a:xfrm>
            <a:off x="2306325" y="4695837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33"/>
          <p:cNvSpPr/>
          <p:nvPr/>
        </p:nvSpPr>
        <p:spPr>
          <a:xfrm>
            <a:off x="1527188" y="4695837"/>
            <a:ext cx="61978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33"/>
          <p:cNvSpPr/>
          <p:nvPr/>
        </p:nvSpPr>
        <p:spPr>
          <a:xfrm>
            <a:off x="1122328" y="4695837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3565707" y="4597171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6" name="Google Shape;1106;p33"/>
          <p:cNvSpPr/>
          <p:nvPr/>
        </p:nvSpPr>
        <p:spPr>
          <a:xfrm>
            <a:off x="4859025" y="4695837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33"/>
          <p:cNvSpPr/>
          <p:nvPr/>
        </p:nvSpPr>
        <p:spPr>
          <a:xfrm>
            <a:off x="4079888" y="4695837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33"/>
          <p:cNvSpPr/>
          <p:nvPr/>
        </p:nvSpPr>
        <p:spPr>
          <a:xfrm>
            <a:off x="3675028" y="4695837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33"/>
          <p:cNvSpPr txBox="1"/>
          <p:nvPr/>
        </p:nvSpPr>
        <p:spPr>
          <a:xfrm>
            <a:off x="228600" y="4628747"/>
            <a:ext cx="65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33"/>
          <p:cNvSpPr/>
          <p:nvPr/>
        </p:nvSpPr>
        <p:spPr>
          <a:xfrm>
            <a:off x="863600" y="5559357"/>
            <a:ext cx="5257800" cy="612843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33"/>
          <p:cNvSpPr/>
          <p:nvPr/>
        </p:nvSpPr>
        <p:spPr>
          <a:xfrm>
            <a:off x="1013007" y="5635560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2" name="Google Shape;1112;p33"/>
          <p:cNvSpPr/>
          <p:nvPr/>
        </p:nvSpPr>
        <p:spPr>
          <a:xfrm>
            <a:off x="2306325" y="5734226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33"/>
          <p:cNvSpPr/>
          <p:nvPr/>
        </p:nvSpPr>
        <p:spPr>
          <a:xfrm>
            <a:off x="1527188" y="57342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33"/>
          <p:cNvSpPr/>
          <p:nvPr/>
        </p:nvSpPr>
        <p:spPr>
          <a:xfrm>
            <a:off x="1122328" y="57342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33"/>
          <p:cNvSpPr/>
          <p:nvPr/>
        </p:nvSpPr>
        <p:spPr>
          <a:xfrm>
            <a:off x="3565707" y="5635560"/>
            <a:ext cx="2377893" cy="460443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33"/>
          <p:cNvSpPr/>
          <p:nvPr/>
        </p:nvSpPr>
        <p:spPr>
          <a:xfrm>
            <a:off x="4859025" y="5734226"/>
            <a:ext cx="932626" cy="26635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33"/>
          <p:cNvSpPr/>
          <p:nvPr/>
        </p:nvSpPr>
        <p:spPr>
          <a:xfrm>
            <a:off x="4079888" y="5734226"/>
            <a:ext cx="619789" cy="26311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33"/>
          <p:cNvSpPr/>
          <p:nvPr/>
        </p:nvSpPr>
        <p:spPr>
          <a:xfrm>
            <a:off x="3675028" y="5734226"/>
            <a:ext cx="235319" cy="26311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3"/>
          <p:cNvSpPr txBox="1"/>
          <p:nvPr/>
        </p:nvSpPr>
        <p:spPr>
          <a:xfrm>
            <a:off x="0" y="5667136"/>
            <a:ext cx="8441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33"/>
          <p:cNvSpPr txBox="1"/>
          <p:nvPr/>
        </p:nvSpPr>
        <p:spPr>
          <a:xfrm>
            <a:off x="7377610" y="1928852"/>
            <a:ext cx="11430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= 2</a:t>
            </a:r>
            <a:r>
              <a:rPr b="1" baseline="3000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sets</a:t>
            </a:r>
            <a:endParaRPr b="1" baseline="3000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1" name="Google Shape;1121;p33"/>
          <p:cNvGrpSpPr/>
          <p:nvPr/>
        </p:nvGrpSpPr>
        <p:grpSpPr>
          <a:xfrm>
            <a:off x="6121401" y="3213100"/>
            <a:ext cx="2967558" cy="1663800"/>
            <a:chOff x="6121401" y="3213100"/>
            <a:chExt cx="2967558" cy="1663800"/>
          </a:xfrm>
        </p:grpSpPr>
        <p:cxnSp>
          <p:nvCxnSpPr>
            <p:cNvPr id="1122" name="Google Shape;1122;p33"/>
            <p:cNvCxnSpPr>
              <a:stCxn id="1079" idx="2"/>
            </p:cNvCxnSpPr>
            <p:nvPr/>
          </p:nvCxnSpPr>
          <p:spPr>
            <a:xfrm>
              <a:off x="6993732" y="3213100"/>
              <a:ext cx="0" cy="16638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3" name="Google Shape;1123;p33"/>
            <p:cNvCxnSpPr/>
            <p:nvPr/>
          </p:nvCxnSpPr>
          <p:spPr>
            <a:xfrm rot="10800000">
              <a:off x="6121401" y="4876800"/>
              <a:ext cx="872331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24" name="Google Shape;1124;p33"/>
            <p:cNvSpPr txBox="1"/>
            <p:nvPr/>
          </p:nvSpPr>
          <p:spPr>
            <a:xfrm>
              <a:off x="7086600" y="4177761"/>
              <a:ext cx="200235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TLBI selects the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5" name="Google Shape;1125;p33"/>
          <p:cNvGrpSpPr/>
          <p:nvPr/>
        </p:nvGrpSpPr>
        <p:grpSpPr>
          <a:xfrm>
            <a:off x="1828682" y="2395319"/>
            <a:ext cx="2625843" cy="2300518"/>
            <a:chOff x="1828683" y="2395319"/>
            <a:chExt cx="2625843" cy="2300518"/>
          </a:xfrm>
        </p:grpSpPr>
        <p:cxnSp>
          <p:nvCxnSpPr>
            <p:cNvPr id="1126" name="Google Shape;1126;p33"/>
            <p:cNvCxnSpPr>
              <a:stCxn id="1078" idx="1"/>
            </p:cNvCxnSpPr>
            <p:nvPr/>
          </p:nvCxnSpPr>
          <p:spPr>
            <a:xfrm rot="10800000">
              <a:off x="1828926" y="3048100"/>
              <a:ext cx="2625600" cy="12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7" name="Google Shape;1127;p33"/>
            <p:cNvCxnSpPr>
              <a:endCxn id="1103" idx="0"/>
            </p:cNvCxnSpPr>
            <p:nvPr/>
          </p:nvCxnSpPr>
          <p:spPr>
            <a:xfrm>
              <a:off x="1828683" y="3047937"/>
              <a:ext cx="8400" cy="16479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28" name="Google Shape;1128;p33"/>
            <p:cNvSpPr txBox="1"/>
            <p:nvPr/>
          </p:nvSpPr>
          <p:spPr>
            <a:xfrm>
              <a:off x="2281787" y="2395319"/>
              <a:ext cx="206161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TLBT matches tag of line within set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34"/>
          <p:cNvSpPr/>
          <p:nvPr/>
        </p:nvSpPr>
        <p:spPr>
          <a:xfrm>
            <a:off x="1384985" y="1752600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35" name="Google Shape;1135;p34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TLB Hit</a:t>
            </a:r>
            <a:endParaRPr/>
          </a:p>
        </p:txBody>
      </p:sp>
      <p:sp>
        <p:nvSpPr>
          <p:cNvPr id="1136" name="Google Shape;1136;p34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BF2DA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7" name="Google Shape;1137;p34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8" name="Google Shape;1138;p34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6D2D2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34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0" name="Google Shape;1140;p34"/>
          <p:cNvGrpSpPr/>
          <p:nvPr/>
        </p:nvGrpSpPr>
        <p:grpSpPr>
          <a:xfrm>
            <a:off x="2592387" y="3119439"/>
            <a:ext cx="1370100" cy="541005"/>
            <a:chOff x="2592387" y="3119439"/>
            <a:chExt cx="1370100" cy="541005"/>
          </a:xfrm>
        </p:grpSpPr>
        <p:cxnSp>
          <p:nvCxnSpPr>
            <p:cNvPr id="1141" name="Google Shape;1141;p34"/>
            <p:cNvCxnSpPr>
              <a:stCxn id="1138" idx="3"/>
            </p:cNvCxnSpPr>
            <p:nvPr/>
          </p:nvCxnSpPr>
          <p:spPr>
            <a:xfrm flipH="1" rot="10800000">
              <a:off x="2592387" y="3621938"/>
              <a:ext cx="1370100" cy="45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2" name="Google Shape;1142;p34"/>
            <p:cNvSpPr txBox="1"/>
            <p:nvPr/>
          </p:nvSpPr>
          <p:spPr>
            <a:xfrm>
              <a:off x="3049587" y="3354782"/>
              <a:ext cx="387007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3107266" y="3119439"/>
              <a:ext cx="274637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4" name="Google Shape;1144;p34"/>
          <p:cNvGrpSpPr/>
          <p:nvPr/>
        </p:nvGrpSpPr>
        <p:grpSpPr>
          <a:xfrm>
            <a:off x="5030787" y="3352800"/>
            <a:ext cx="1522413" cy="594390"/>
            <a:chOff x="5030787" y="3352800"/>
            <a:chExt cx="1522413" cy="594390"/>
          </a:xfrm>
        </p:grpSpPr>
        <p:sp>
          <p:nvSpPr>
            <p:cNvPr id="1145" name="Google Shape;1145;p34"/>
            <p:cNvSpPr txBox="1"/>
            <p:nvPr/>
          </p:nvSpPr>
          <p:spPr>
            <a:xfrm>
              <a:off x="5606298" y="3352800"/>
              <a:ext cx="374759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6" name="Google Shape;1146;p34"/>
            <p:cNvCxnSpPr/>
            <p:nvPr/>
          </p:nvCxnSpPr>
          <p:spPr>
            <a:xfrm flipH="1" rot="10800000">
              <a:off x="5030787" y="3605659"/>
              <a:ext cx="1522413" cy="137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7" name="Google Shape;1147;p34"/>
            <p:cNvSpPr/>
            <p:nvPr/>
          </p:nvSpPr>
          <p:spPr>
            <a:xfrm>
              <a:off x="5656358" y="3672552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34"/>
          <p:cNvGrpSpPr/>
          <p:nvPr/>
        </p:nvGrpSpPr>
        <p:grpSpPr>
          <a:xfrm>
            <a:off x="2058987" y="3893138"/>
            <a:ext cx="4494300" cy="1444568"/>
            <a:chOff x="2058987" y="3893138"/>
            <a:chExt cx="4494300" cy="1444568"/>
          </a:xfrm>
        </p:grpSpPr>
        <p:sp>
          <p:nvSpPr>
            <p:cNvPr id="1149" name="Google Shape;1149;p34"/>
            <p:cNvSpPr txBox="1"/>
            <p:nvPr/>
          </p:nvSpPr>
          <p:spPr>
            <a:xfrm>
              <a:off x="3887787" y="4778043"/>
              <a:ext cx="531020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0" name="Google Shape;1150;p34"/>
            <p:cNvCxnSpPr>
              <a:endCxn id="1138" idx="2"/>
            </p:cNvCxnSpPr>
            <p:nvPr/>
          </p:nvCxnSpPr>
          <p:spPr>
            <a:xfrm rot="10800000">
              <a:off x="2058987" y="3893138"/>
              <a:ext cx="4494300" cy="885000"/>
            </a:xfrm>
            <a:prstGeom prst="bentConnector2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1" name="Google Shape;1151;p34"/>
            <p:cNvSpPr/>
            <p:nvPr/>
          </p:nvSpPr>
          <p:spPr>
            <a:xfrm>
              <a:off x="4021666" y="5063069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2" name="Google Shape;1152;p34"/>
          <p:cNvSpPr txBox="1"/>
          <p:nvPr/>
        </p:nvSpPr>
        <p:spPr>
          <a:xfrm>
            <a:off x="506411" y="5822950"/>
            <a:ext cx="7189789" cy="57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hit eliminates a memory access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3" name="Google Shape;1153;p34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4" name="Google Shape;1154;p34"/>
          <p:cNvGrpSpPr/>
          <p:nvPr/>
        </p:nvGrpSpPr>
        <p:grpSpPr>
          <a:xfrm>
            <a:off x="3928532" y="2286000"/>
            <a:ext cx="502358" cy="721259"/>
            <a:chOff x="3928532" y="2286000"/>
            <a:chExt cx="502358" cy="721259"/>
          </a:xfrm>
        </p:grpSpPr>
        <p:sp>
          <p:nvSpPr>
            <p:cNvPr id="1155" name="Google Shape;1155;p34"/>
            <p:cNvSpPr/>
            <p:nvPr/>
          </p:nvSpPr>
          <p:spPr>
            <a:xfrm>
              <a:off x="4038600" y="2362200"/>
              <a:ext cx="274638" cy="274638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56" name="Google Shape;1156;p34"/>
            <p:cNvCxnSpPr/>
            <p:nvPr/>
          </p:nvCxnSpPr>
          <p:spPr>
            <a:xfrm flipH="1" rot="5400000">
              <a:off x="4058177" y="2645836"/>
              <a:ext cx="72125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57" name="Google Shape;1157;p34"/>
            <p:cNvSpPr txBox="1"/>
            <p:nvPr/>
          </p:nvSpPr>
          <p:spPr>
            <a:xfrm>
              <a:off x="3928532" y="2667000"/>
              <a:ext cx="502358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34"/>
          <p:cNvGrpSpPr/>
          <p:nvPr/>
        </p:nvGrpSpPr>
        <p:grpSpPr>
          <a:xfrm>
            <a:off x="4646613" y="2286000"/>
            <a:ext cx="455342" cy="721259"/>
            <a:chOff x="4646613" y="2286000"/>
            <a:chExt cx="455342" cy="721259"/>
          </a:xfrm>
        </p:grpSpPr>
        <p:sp>
          <p:nvSpPr>
            <p:cNvPr id="1159" name="Google Shape;1159;p34"/>
            <p:cNvSpPr txBox="1"/>
            <p:nvPr/>
          </p:nvSpPr>
          <p:spPr>
            <a:xfrm>
              <a:off x="4648200" y="2311401"/>
              <a:ext cx="453755" cy="305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PTE</a:t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60" name="Google Shape;1160;p34"/>
            <p:cNvCxnSpPr/>
            <p:nvPr/>
          </p:nvCxnSpPr>
          <p:spPr>
            <a:xfrm rot="5400000">
              <a:off x="4286777" y="2645836"/>
              <a:ext cx="721259" cy="158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1" name="Google Shape;1161;p34"/>
            <p:cNvSpPr/>
            <p:nvPr/>
          </p:nvSpPr>
          <p:spPr>
            <a:xfrm>
              <a:off x="4737628" y="2633132"/>
              <a:ext cx="274638" cy="274637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GB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35"/>
          <p:cNvSpPr/>
          <p:nvPr/>
        </p:nvSpPr>
        <p:spPr>
          <a:xfrm>
            <a:off x="1384985" y="1724358"/>
            <a:ext cx="3749615" cy="2695242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68" name="Google Shape;1168;p35"/>
          <p:cNvSpPr txBox="1"/>
          <p:nvPr>
            <p:ph type="title"/>
          </p:nvPr>
        </p:nvSpPr>
        <p:spPr>
          <a:xfrm>
            <a:off x="457200" y="436562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TLB Miss</a:t>
            </a:r>
            <a:endParaRPr/>
          </a:p>
        </p:txBody>
      </p:sp>
      <p:sp>
        <p:nvSpPr>
          <p:cNvPr id="1169" name="Google Shape;1169;p35"/>
          <p:cNvSpPr/>
          <p:nvPr/>
        </p:nvSpPr>
        <p:spPr>
          <a:xfrm>
            <a:off x="3963987" y="3007259"/>
            <a:ext cx="1066800" cy="1237384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35"/>
          <p:cNvSpPr/>
          <p:nvPr/>
        </p:nvSpPr>
        <p:spPr>
          <a:xfrm>
            <a:off x="6553200" y="2722233"/>
            <a:ext cx="914400" cy="2284410"/>
          </a:xfrm>
          <a:prstGeom prst="rect">
            <a:avLst/>
          </a:prstGeom>
          <a:solidFill>
            <a:srgbClr val="EBEBEB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1" name="Google Shape;1171;p35"/>
          <p:cNvSpPr txBox="1"/>
          <p:nvPr/>
        </p:nvSpPr>
        <p:spPr>
          <a:xfrm>
            <a:off x="5576700" y="3810000"/>
            <a:ext cx="37475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35"/>
          <p:cNvSpPr txBox="1"/>
          <p:nvPr/>
        </p:nvSpPr>
        <p:spPr>
          <a:xfrm>
            <a:off x="3887787" y="4778043"/>
            <a:ext cx="53102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3" name="Google Shape;1173;p35"/>
          <p:cNvCxnSpPr/>
          <p:nvPr/>
        </p:nvCxnSpPr>
        <p:spPr>
          <a:xfrm flipH="1" rot="10800000">
            <a:off x="5030787" y="4062859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4" name="Google Shape;1174;p35"/>
          <p:cNvSpPr/>
          <p:nvPr/>
        </p:nvSpPr>
        <p:spPr>
          <a:xfrm>
            <a:off x="1525587" y="3359738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5" name="Google Shape;1175;p35"/>
          <p:cNvCxnSpPr>
            <a:stCxn id="1174" idx="3"/>
          </p:cNvCxnSpPr>
          <p:nvPr/>
        </p:nvCxnSpPr>
        <p:spPr>
          <a:xfrm flipH="1" rot="10800000">
            <a:off x="2592387" y="3621938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6" name="Google Shape;1176;p35"/>
          <p:cNvSpPr txBox="1"/>
          <p:nvPr/>
        </p:nvSpPr>
        <p:spPr>
          <a:xfrm>
            <a:off x="3049587" y="3354782"/>
            <a:ext cx="38700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7" name="Google Shape;1177;p35"/>
          <p:cNvSpPr txBox="1"/>
          <p:nvPr/>
        </p:nvSpPr>
        <p:spPr>
          <a:xfrm>
            <a:off x="1390151" y="17526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35"/>
          <p:cNvSpPr txBox="1"/>
          <p:nvPr/>
        </p:nvSpPr>
        <p:spPr>
          <a:xfrm>
            <a:off x="5537202" y="2361338"/>
            <a:ext cx="453755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9" name="Google Shape;1179;p35"/>
          <p:cNvCxnSpPr>
            <a:endCxn id="1174" idx="2"/>
          </p:cNvCxnSpPr>
          <p:nvPr/>
        </p:nvCxnSpPr>
        <p:spPr>
          <a:xfrm rot="10800000">
            <a:off x="2058987" y="3893138"/>
            <a:ext cx="4494300" cy="8850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0" name="Google Shape;1180;p35"/>
          <p:cNvSpPr/>
          <p:nvPr/>
        </p:nvSpPr>
        <p:spPr>
          <a:xfrm>
            <a:off x="3107266" y="3119439"/>
            <a:ext cx="274637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35"/>
          <p:cNvSpPr/>
          <p:nvPr/>
        </p:nvSpPr>
        <p:spPr>
          <a:xfrm>
            <a:off x="4038600" y="2362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35"/>
          <p:cNvSpPr/>
          <p:nvPr/>
        </p:nvSpPr>
        <p:spPr>
          <a:xfrm>
            <a:off x="5626760" y="4129752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35"/>
          <p:cNvSpPr/>
          <p:nvPr/>
        </p:nvSpPr>
        <p:spPr>
          <a:xfrm>
            <a:off x="4021666" y="5063069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35"/>
          <p:cNvSpPr/>
          <p:nvPr/>
        </p:nvSpPr>
        <p:spPr>
          <a:xfrm>
            <a:off x="3962400" y="1905000"/>
            <a:ext cx="1066800" cy="381000"/>
          </a:xfrm>
          <a:prstGeom prst="rect">
            <a:avLst/>
          </a:prstGeom>
          <a:solidFill>
            <a:srgbClr val="D5D5F4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5" name="Google Shape;1185;p35"/>
          <p:cNvCxnSpPr/>
          <p:nvPr/>
        </p:nvCxnSpPr>
        <p:spPr>
          <a:xfrm flipH="1" rot="5400000">
            <a:off x="4058177" y="2645836"/>
            <a:ext cx="721259" cy="1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6" name="Google Shape;1186;p35"/>
          <p:cNvCxnSpPr/>
          <p:nvPr/>
        </p:nvCxnSpPr>
        <p:spPr>
          <a:xfrm rot="5400000">
            <a:off x="4286777" y="2645836"/>
            <a:ext cx="721259" cy="1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187" name="Google Shape;1187;p35"/>
          <p:cNvSpPr txBox="1"/>
          <p:nvPr/>
        </p:nvSpPr>
        <p:spPr>
          <a:xfrm>
            <a:off x="3928532" y="2667000"/>
            <a:ext cx="502358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8" name="Google Shape;1188;p35"/>
          <p:cNvSpPr/>
          <p:nvPr/>
        </p:nvSpPr>
        <p:spPr>
          <a:xfrm>
            <a:off x="5626760" y="2121431"/>
            <a:ext cx="274638" cy="27463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35"/>
          <p:cNvSpPr txBox="1"/>
          <p:nvPr/>
        </p:nvSpPr>
        <p:spPr>
          <a:xfrm>
            <a:off x="5513388" y="3371716"/>
            <a:ext cx="560579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PTEA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0" name="Google Shape;1190;p35"/>
          <p:cNvCxnSpPr/>
          <p:nvPr/>
        </p:nvCxnSpPr>
        <p:spPr>
          <a:xfrm flipH="1" rot="10800000">
            <a:off x="5030787" y="3624575"/>
            <a:ext cx="1522413" cy="13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1" name="Google Shape;1191;p35"/>
          <p:cNvSpPr/>
          <p:nvPr/>
        </p:nvSpPr>
        <p:spPr>
          <a:xfrm>
            <a:off x="5626760" y="3124200"/>
            <a:ext cx="274638" cy="27463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2" name="Google Shape;1192;p35"/>
          <p:cNvCxnSpPr/>
          <p:nvPr/>
        </p:nvCxnSpPr>
        <p:spPr>
          <a:xfrm rot="10800000">
            <a:off x="4648200" y="2636740"/>
            <a:ext cx="1905000" cy="482700"/>
          </a:xfrm>
          <a:prstGeom prst="bentConnector3">
            <a:avLst>
              <a:gd fmla="val 21556" name="adj1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3" name="Google Shape;1193;p35"/>
          <p:cNvSpPr txBox="1"/>
          <p:nvPr/>
        </p:nvSpPr>
        <p:spPr>
          <a:xfrm>
            <a:off x="519113" y="5715000"/>
            <a:ext cx="7710487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TLB miss incurs an additional memory access (the PTE)</a:t>
            </a:r>
            <a:b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Fortunately, TLB misses are rare. Why?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Multi-Level Page Tables</a:t>
            </a:r>
            <a:endParaRPr/>
          </a:p>
        </p:txBody>
      </p:sp>
      <p:sp>
        <p:nvSpPr>
          <p:cNvPr id="1200" name="Google Shape;1200;p36"/>
          <p:cNvSpPr txBox="1"/>
          <p:nvPr>
            <p:ph idx="1" type="body"/>
          </p:nvPr>
        </p:nvSpPr>
        <p:spPr>
          <a:xfrm>
            <a:off x="396875" y="1295400"/>
            <a:ext cx="6918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Suppose: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4KB (2</a:t>
            </a:r>
            <a:r>
              <a:rPr baseline="30000" lang="en-GB"/>
              <a:t>12</a:t>
            </a:r>
            <a:r>
              <a:rPr lang="en-GB"/>
              <a:t>) page size, 48-bit address space, 8-byte PTE 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Problem: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Would need a 512 GB page table!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2</a:t>
            </a:r>
            <a:r>
              <a:rPr baseline="30000" lang="en-GB"/>
              <a:t>48</a:t>
            </a:r>
            <a:r>
              <a:rPr lang="en-GB"/>
              <a:t> * 2</a:t>
            </a:r>
            <a:r>
              <a:rPr baseline="30000" lang="en-GB"/>
              <a:t>-12  </a:t>
            </a:r>
            <a:r>
              <a:rPr lang="en-GB"/>
              <a:t>* 2</a:t>
            </a:r>
            <a:r>
              <a:rPr baseline="30000" lang="en-GB"/>
              <a:t>3</a:t>
            </a:r>
            <a:r>
              <a:rPr lang="en-GB"/>
              <a:t> = 2</a:t>
            </a:r>
            <a:r>
              <a:rPr baseline="30000" lang="en-GB"/>
              <a:t>39</a:t>
            </a:r>
            <a:r>
              <a:rPr lang="en-GB"/>
              <a:t> bytes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Common solution: Multi-level page table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Example: 2-level page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Level 1 table: each PTE points to a page table (always memory resident)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Level 2 table: each PTE points to a page </a:t>
            </a:r>
            <a:br>
              <a:rPr lang="en-GB"/>
            </a:br>
            <a:r>
              <a:rPr lang="en-GB"/>
              <a:t>(paged in and out like any other data)</a:t>
            </a:r>
            <a:endParaRPr/>
          </a:p>
        </p:txBody>
      </p:sp>
      <p:grpSp>
        <p:nvGrpSpPr>
          <p:cNvPr id="1201" name="Google Shape;1201;p36"/>
          <p:cNvGrpSpPr/>
          <p:nvPr/>
        </p:nvGrpSpPr>
        <p:grpSpPr>
          <a:xfrm>
            <a:off x="6243743" y="1333500"/>
            <a:ext cx="2671657" cy="4696895"/>
            <a:chOff x="6243743" y="1333500"/>
            <a:chExt cx="2671657" cy="4696895"/>
          </a:xfrm>
        </p:grpSpPr>
        <p:sp>
          <p:nvSpPr>
            <p:cNvPr id="1202" name="Google Shape;1202;p36"/>
            <p:cNvSpPr txBox="1"/>
            <p:nvPr/>
          </p:nvSpPr>
          <p:spPr>
            <a:xfrm>
              <a:off x="6243743" y="2719927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6327247" y="3363395"/>
              <a:ext cx="758952" cy="1143000"/>
            </a:xfrm>
            <a:prstGeom prst="rect">
              <a:avLst/>
            </a:prstGeom>
            <a:solidFill>
              <a:srgbClr val="F6F5BD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8170334" y="19917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8170334" y="33633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8170334" y="4887395"/>
              <a:ext cx="700088" cy="1143000"/>
            </a:xfrm>
            <a:prstGeom prst="rect">
              <a:avLst/>
            </a:prstGeom>
            <a:solidFill>
              <a:srgbClr val="DBF2DA"/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207" name="Google Shape;1207;p36"/>
            <p:cNvSpPr txBox="1"/>
            <p:nvPr/>
          </p:nvSpPr>
          <p:spPr>
            <a:xfrm rot="-5400000">
              <a:off x="8261381" y="4527581"/>
              <a:ext cx="365227" cy="333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 txBox="1"/>
            <p:nvPr/>
          </p:nvSpPr>
          <p:spPr>
            <a:xfrm>
              <a:off x="8072543" y="1333500"/>
              <a:ext cx="842857" cy="6667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0" algn="ctr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Level 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88000"/>
                </a:lnSpc>
                <a:spcBef>
                  <a:spcPts val="67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Tables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09" name="Google Shape;1209;p36"/>
            <p:cNvCxnSpPr/>
            <p:nvPr/>
          </p:nvCxnSpPr>
          <p:spPr>
            <a:xfrm flipH="1" rot="10800000">
              <a:off x="6874934" y="1990208"/>
              <a:ext cx="1295400" cy="1450975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0" name="Google Shape;1210;p36"/>
            <p:cNvCxnSpPr/>
            <p:nvPr/>
          </p:nvCxnSpPr>
          <p:spPr>
            <a:xfrm flipH="1" rot="10800000">
              <a:off x="6874934" y="3361808"/>
              <a:ext cx="1295400" cy="231775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1" name="Google Shape;1211;p36"/>
            <p:cNvCxnSpPr/>
            <p:nvPr/>
          </p:nvCxnSpPr>
          <p:spPr>
            <a:xfrm>
              <a:off x="7027334" y="4423845"/>
              <a:ext cx="1143000" cy="463550"/>
            </a:xfrm>
            <a:prstGeom prst="straightConnector1">
              <a:avLst/>
            </a:prstGeom>
            <a:noFill/>
            <a:ln cap="flat" cmpd="sng" w="25250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212" name="Google Shape;1212;p36"/>
            <p:cNvCxnSpPr/>
            <p:nvPr/>
          </p:nvCxnSpPr>
          <p:spPr>
            <a:xfrm>
              <a:off x="6333067" y="35157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3" name="Google Shape;1213;p36"/>
            <p:cNvCxnSpPr/>
            <p:nvPr/>
          </p:nvCxnSpPr>
          <p:spPr>
            <a:xfrm>
              <a:off x="6333067" y="36681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4" name="Google Shape;1214;p36"/>
            <p:cNvCxnSpPr/>
            <p:nvPr/>
          </p:nvCxnSpPr>
          <p:spPr>
            <a:xfrm>
              <a:off x="6333067" y="4353995"/>
              <a:ext cx="762000" cy="1588"/>
            </a:xfrm>
            <a:prstGeom prst="straightConnector1">
              <a:avLst/>
            </a:prstGeom>
            <a:noFill/>
            <a:ln cap="flat" cmpd="sng" w="19075">
              <a:solidFill>
                <a:srgbClr val="0033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15" name="Google Shape;1215;p36"/>
            <p:cNvSpPr txBox="1"/>
            <p:nvPr/>
          </p:nvSpPr>
          <p:spPr>
            <a:xfrm rot="10800000">
              <a:off x="6570685" y="3697370"/>
              <a:ext cx="2721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275" lIns="90350" spcFirstLastPara="1" rIns="90350" wrap="square" tIns="44275">
              <a:spAutoFit/>
            </a:bodyPr>
            <a:lstStyle/>
            <a:p>
              <a:pPr indent="0" lvl="0" marL="0" marR="0" rtl="1" algn="l">
                <a:lnSpc>
                  <a:spcPct val="88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u="none" cap="none" strike="noStrike">
                  <a:solidFill>
                    <a:srgbClr val="003300"/>
                  </a:solidFill>
                  <a:latin typeface="Calibri"/>
                  <a:ea typeface="Calibri"/>
                  <a:cs typeface="Calibri"/>
                  <a:sym typeface="Calibri"/>
                </a:rPr>
                <a:t>...</a:t>
              </a:r>
              <a:endPara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7"/>
          <p:cNvSpPr txBox="1"/>
          <p:nvPr>
            <p:ph type="title"/>
          </p:nvPr>
        </p:nvSpPr>
        <p:spPr>
          <a:xfrm>
            <a:off x="404813" y="284162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Two-Level Page Table Hierarchy</a:t>
            </a:r>
            <a:endParaRPr/>
          </a:p>
        </p:txBody>
      </p:sp>
      <p:sp>
        <p:nvSpPr>
          <p:cNvPr id="1222" name="Google Shape;1222;p37"/>
          <p:cNvSpPr txBox="1"/>
          <p:nvPr/>
        </p:nvSpPr>
        <p:spPr>
          <a:xfrm>
            <a:off x="800886" y="1106488"/>
            <a:ext cx="1205715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37"/>
          <p:cNvSpPr txBox="1"/>
          <p:nvPr/>
        </p:nvSpPr>
        <p:spPr>
          <a:xfrm rot="5400000">
            <a:off x="5945346" y="6339786"/>
            <a:ext cx="334685" cy="50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1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37"/>
          <p:cNvSpPr txBox="1"/>
          <p:nvPr/>
        </p:nvSpPr>
        <p:spPr>
          <a:xfrm>
            <a:off x="3121025" y="1112838"/>
            <a:ext cx="1297085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Level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page tables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37"/>
          <p:cNvSpPr/>
          <p:nvPr/>
        </p:nvSpPr>
        <p:spPr>
          <a:xfrm>
            <a:off x="5538788" y="17795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37"/>
          <p:cNvSpPr/>
          <p:nvPr/>
        </p:nvSpPr>
        <p:spPr>
          <a:xfrm>
            <a:off x="5538788" y="20843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37"/>
          <p:cNvSpPr/>
          <p:nvPr/>
        </p:nvSpPr>
        <p:spPr>
          <a:xfrm>
            <a:off x="5538788" y="23891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8" name="Google Shape;1228;p37"/>
          <p:cNvSpPr/>
          <p:nvPr/>
        </p:nvSpPr>
        <p:spPr>
          <a:xfrm>
            <a:off x="5538788" y="26939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9" name="Google Shape;1229;p37"/>
          <p:cNvSpPr/>
          <p:nvPr/>
        </p:nvSpPr>
        <p:spPr>
          <a:xfrm>
            <a:off x="5538788" y="29987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0" name="Google Shape;1230;p37"/>
          <p:cNvSpPr/>
          <p:nvPr/>
        </p:nvSpPr>
        <p:spPr>
          <a:xfrm>
            <a:off x="5538788" y="33035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2047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37"/>
          <p:cNvSpPr/>
          <p:nvPr/>
        </p:nvSpPr>
        <p:spPr>
          <a:xfrm>
            <a:off x="5538788" y="17795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2" name="Google Shape;1232;p37"/>
          <p:cNvSpPr/>
          <p:nvPr/>
        </p:nvSpPr>
        <p:spPr>
          <a:xfrm>
            <a:off x="5538788" y="26939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3" name="Google Shape;1233;p37"/>
          <p:cNvSpPr/>
          <p:nvPr/>
        </p:nvSpPr>
        <p:spPr>
          <a:xfrm>
            <a:off x="5538788" y="3608388"/>
            <a:ext cx="990600" cy="1841500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37"/>
          <p:cNvSpPr txBox="1"/>
          <p:nvPr/>
        </p:nvSpPr>
        <p:spPr>
          <a:xfrm>
            <a:off x="6473825" y="1641475"/>
            <a:ext cx="2667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37"/>
          <p:cNvSpPr/>
          <p:nvPr/>
        </p:nvSpPr>
        <p:spPr>
          <a:xfrm>
            <a:off x="3252788" y="21732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37"/>
          <p:cNvSpPr/>
          <p:nvPr/>
        </p:nvSpPr>
        <p:spPr>
          <a:xfrm>
            <a:off x="3252788" y="24780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37"/>
          <p:cNvSpPr/>
          <p:nvPr/>
        </p:nvSpPr>
        <p:spPr>
          <a:xfrm>
            <a:off x="3252788" y="2782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37"/>
          <p:cNvSpPr/>
          <p:nvPr/>
        </p:nvSpPr>
        <p:spPr>
          <a:xfrm>
            <a:off x="3252788" y="21732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39" name="Google Shape;1239;p37"/>
          <p:cNvSpPr/>
          <p:nvPr/>
        </p:nvSpPr>
        <p:spPr>
          <a:xfrm>
            <a:off x="3252788" y="3544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Google Shape;1240;p37"/>
          <p:cNvSpPr/>
          <p:nvPr/>
        </p:nvSpPr>
        <p:spPr>
          <a:xfrm>
            <a:off x="3252788" y="3849688"/>
            <a:ext cx="990600" cy="3048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37"/>
          <p:cNvSpPr/>
          <p:nvPr/>
        </p:nvSpPr>
        <p:spPr>
          <a:xfrm>
            <a:off x="3252788" y="41544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37"/>
          <p:cNvSpPr/>
          <p:nvPr/>
        </p:nvSpPr>
        <p:spPr>
          <a:xfrm>
            <a:off x="3252788" y="35448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3" name="Google Shape;1243;p37"/>
          <p:cNvSpPr/>
          <p:nvPr/>
        </p:nvSpPr>
        <p:spPr>
          <a:xfrm>
            <a:off x="3252788" y="4840288"/>
            <a:ext cx="990600" cy="609600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null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37"/>
          <p:cNvSpPr/>
          <p:nvPr/>
        </p:nvSpPr>
        <p:spPr>
          <a:xfrm>
            <a:off x="3252788" y="54498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1023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37"/>
          <p:cNvSpPr/>
          <p:nvPr/>
        </p:nvSpPr>
        <p:spPr>
          <a:xfrm>
            <a:off x="3252788" y="48402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6" name="Google Shape;1246;p37"/>
          <p:cNvSpPr/>
          <p:nvPr/>
        </p:nvSpPr>
        <p:spPr>
          <a:xfrm>
            <a:off x="5538788" y="5449888"/>
            <a:ext cx="990600" cy="609600"/>
          </a:xfrm>
          <a:prstGeom prst="rect">
            <a:avLst/>
          </a:prstGeom>
          <a:solidFill>
            <a:srgbClr val="DEDFF5"/>
          </a:solidFill>
          <a:ln cap="flat" cmpd="sng" w="12600">
            <a:solidFill>
              <a:srgbClr val="DEDFF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37"/>
          <p:cNvSpPr/>
          <p:nvPr/>
        </p:nvSpPr>
        <p:spPr>
          <a:xfrm>
            <a:off x="5538788" y="6059488"/>
            <a:ext cx="990600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9215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37"/>
          <p:cNvSpPr/>
          <p:nvPr/>
        </p:nvSpPr>
        <p:spPr>
          <a:xfrm>
            <a:off x="5538788" y="5449888"/>
            <a:ext cx="990600" cy="914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49" name="Google Shape;1249;p37"/>
          <p:cNvSpPr txBox="1"/>
          <p:nvPr/>
        </p:nvSpPr>
        <p:spPr>
          <a:xfrm>
            <a:off x="5537199" y="1106488"/>
            <a:ext cx="982256" cy="6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8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0" name="Google Shape;1250;p37"/>
          <p:cNvCxnSpPr/>
          <p:nvPr/>
        </p:nvCxnSpPr>
        <p:spPr>
          <a:xfrm flipH="1" rot="10800000">
            <a:off x="4243388" y="1790700"/>
            <a:ext cx="1295400" cy="5365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p37"/>
          <p:cNvCxnSpPr/>
          <p:nvPr/>
        </p:nvCxnSpPr>
        <p:spPr>
          <a:xfrm flipH="1" rot="10800000">
            <a:off x="4243388" y="2400300"/>
            <a:ext cx="1295400" cy="5365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2" name="Google Shape;1252;p37"/>
          <p:cNvCxnSpPr/>
          <p:nvPr/>
        </p:nvCxnSpPr>
        <p:spPr>
          <a:xfrm flipH="1" rot="10800000">
            <a:off x="4243388" y="2705100"/>
            <a:ext cx="1295400" cy="993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3" name="Google Shape;1253;p37"/>
          <p:cNvCxnSpPr/>
          <p:nvPr/>
        </p:nvCxnSpPr>
        <p:spPr>
          <a:xfrm flipH="1" rot="10800000">
            <a:off x="4243388" y="3314700"/>
            <a:ext cx="1295400" cy="993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4" name="Google Shape;1254;p37"/>
          <p:cNvCxnSpPr/>
          <p:nvPr/>
        </p:nvCxnSpPr>
        <p:spPr>
          <a:xfrm>
            <a:off x="4243388" y="5602288"/>
            <a:ext cx="1219200" cy="457200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5" name="Google Shape;1255;p37"/>
          <p:cNvCxnSpPr/>
          <p:nvPr/>
        </p:nvCxnSpPr>
        <p:spPr>
          <a:xfrm flipH="1" rot="10800000">
            <a:off x="1957388" y="2171700"/>
            <a:ext cx="1243012" cy="231775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6" name="Google Shape;1256;p37"/>
          <p:cNvCxnSpPr/>
          <p:nvPr/>
        </p:nvCxnSpPr>
        <p:spPr>
          <a:xfrm>
            <a:off x="1957388" y="2706688"/>
            <a:ext cx="1295400" cy="838200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7" name="Google Shape;1257;p37"/>
          <p:cNvCxnSpPr/>
          <p:nvPr/>
        </p:nvCxnSpPr>
        <p:spPr>
          <a:xfrm>
            <a:off x="1957388" y="4840288"/>
            <a:ext cx="1295400" cy="1587"/>
          </a:xfrm>
          <a:prstGeom prst="straightConnector1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8" name="Google Shape;1258;p37"/>
          <p:cNvSpPr/>
          <p:nvPr/>
        </p:nvSpPr>
        <p:spPr>
          <a:xfrm>
            <a:off x="838200" y="4992688"/>
            <a:ext cx="1119188" cy="8382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(1K - 9)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PTEs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37"/>
          <p:cNvSpPr/>
          <p:nvPr/>
        </p:nvSpPr>
        <p:spPr>
          <a:xfrm>
            <a:off x="838200" y="22494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37"/>
          <p:cNvSpPr/>
          <p:nvPr/>
        </p:nvSpPr>
        <p:spPr>
          <a:xfrm>
            <a:off x="838200" y="25542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37"/>
          <p:cNvSpPr/>
          <p:nvPr/>
        </p:nvSpPr>
        <p:spPr>
          <a:xfrm>
            <a:off x="838200" y="28590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2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37"/>
          <p:cNvSpPr/>
          <p:nvPr/>
        </p:nvSpPr>
        <p:spPr>
          <a:xfrm>
            <a:off x="838200" y="31638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3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37"/>
          <p:cNvSpPr/>
          <p:nvPr/>
        </p:nvSpPr>
        <p:spPr>
          <a:xfrm>
            <a:off x="838200" y="34686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4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37"/>
          <p:cNvSpPr/>
          <p:nvPr/>
        </p:nvSpPr>
        <p:spPr>
          <a:xfrm>
            <a:off x="838200" y="37734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5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37"/>
          <p:cNvSpPr/>
          <p:nvPr/>
        </p:nvSpPr>
        <p:spPr>
          <a:xfrm>
            <a:off x="838200" y="40782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6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37"/>
          <p:cNvSpPr/>
          <p:nvPr/>
        </p:nvSpPr>
        <p:spPr>
          <a:xfrm>
            <a:off x="838200" y="4383088"/>
            <a:ext cx="1119188" cy="3048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7 (null)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37"/>
          <p:cNvSpPr/>
          <p:nvPr/>
        </p:nvSpPr>
        <p:spPr>
          <a:xfrm>
            <a:off x="838200" y="4687888"/>
            <a:ext cx="1119188" cy="304800"/>
          </a:xfrm>
          <a:prstGeom prst="rect">
            <a:avLst/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PTE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37"/>
          <p:cNvSpPr/>
          <p:nvPr/>
        </p:nvSpPr>
        <p:spPr>
          <a:xfrm>
            <a:off x="838200" y="2249488"/>
            <a:ext cx="1119188" cy="3581400"/>
          </a:xfrm>
          <a:prstGeom prst="rect">
            <a:avLst/>
          </a:prstGeom>
          <a:noFill/>
          <a:ln cap="flat" cmpd="sng" w="28575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69" name="Google Shape;1269;p37"/>
          <p:cNvSpPr/>
          <p:nvPr/>
        </p:nvSpPr>
        <p:spPr>
          <a:xfrm>
            <a:off x="6665678" y="1792288"/>
            <a:ext cx="228600" cy="17526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0" name="Google Shape;1270;p37"/>
          <p:cNvSpPr txBox="1"/>
          <p:nvPr/>
        </p:nvSpPr>
        <p:spPr>
          <a:xfrm>
            <a:off x="6918090" y="2403475"/>
            <a:ext cx="1885942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2K allocated VM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code and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37"/>
          <p:cNvSpPr/>
          <p:nvPr/>
        </p:nvSpPr>
        <p:spPr>
          <a:xfrm>
            <a:off x="6665678" y="3621088"/>
            <a:ext cx="228600" cy="1752600"/>
          </a:xfrm>
          <a:prstGeom prst="rightBrace">
            <a:avLst>
              <a:gd fmla="val 63889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2" name="Google Shape;1272;p37"/>
          <p:cNvSpPr txBox="1"/>
          <p:nvPr/>
        </p:nvSpPr>
        <p:spPr>
          <a:xfrm>
            <a:off x="6916503" y="4306888"/>
            <a:ext cx="2075097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6K unallocated VM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37"/>
          <p:cNvSpPr/>
          <p:nvPr/>
        </p:nvSpPr>
        <p:spPr>
          <a:xfrm>
            <a:off x="6589478" y="5449888"/>
            <a:ext cx="304800" cy="609600"/>
          </a:xfrm>
          <a:prstGeom prst="rightBrace">
            <a:avLst>
              <a:gd fmla="val 16667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4" name="Google Shape;1274;p37"/>
          <p:cNvSpPr txBox="1"/>
          <p:nvPr/>
        </p:nvSpPr>
        <p:spPr>
          <a:xfrm>
            <a:off x="6916503" y="5588000"/>
            <a:ext cx="198853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1023 unallocated  pages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7"/>
          <p:cNvSpPr/>
          <p:nvPr/>
        </p:nvSpPr>
        <p:spPr>
          <a:xfrm>
            <a:off x="6589478" y="6059488"/>
            <a:ext cx="304800" cy="304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2600">
            <a:solidFill>
              <a:srgbClr val="0000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76" name="Google Shape;1276;p37"/>
          <p:cNvSpPr txBox="1"/>
          <p:nvPr/>
        </p:nvSpPr>
        <p:spPr>
          <a:xfrm>
            <a:off x="6918090" y="6000750"/>
            <a:ext cx="1717627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allocated VM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the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7"/>
          <p:cNvSpPr txBox="1"/>
          <p:nvPr/>
        </p:nvSpPr>
        <p:spPr>
          <a:xfrm>
            <a:off x="381000" y="6324600"/>
            <a:ext cx="41046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bit addresses, 4KB pages, 4-byte PTEs</a:t>
            </a:r>
            <a:endParaRPr b="1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38"/>
          <p:cNvSpPr txBox="1"/>
          <p:nvPr>
            <p:ph type="title"/>
          </p:nvPr>
        </p:nvSpPr>
        <p:spPr>
          <a:xfrm>
            <a:off x="404813" y="247650"/>
            <a:ext cx="8283575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Translating with a k-level Page Table</a:t>
            </a:r>
            <a:endParaRPr/>
          </a:p>
        </p:txBody>
      </p:sp>
      <p:sp>
        <p:nvSpPr>
          <p:cNvPr id="1284" name="Google Shape;1284;p38"/>
          <p:cNvSpPr/>
          <p:nvPr/>
        </p:nvSpPr>
        <p:spPr>
          <a:xfrm>
            <a:off x="177800" y="1833361"/>
            <a:ext cx="1524000" cy="7190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 </a:t>
            </a:r>
            <a:b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(PTBR)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5" name="Google Shape;1285;p38"/>
          <p:cNvCxnSpPr>
            <a:stCxn id="1284" idx="2"/>
          </p:cNvCxnSpPr>
          <p:nvPr/>
        </p:nvCxnSpPr>
        <p:spPr>
          <a:xfrm>
            <a:off x="939800" y="2552424"/>
            <a:ext cx="0" cy="148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38"/>
          <p:cNvCxnSpPr/>
          <p:nvPr/>
        </p:nvCxnSpPr>
        <p:spPr>
          <a:xfrm>
            <a:off x="939800" y="4038600"/>
            <a:ext cx="1193800" cy="95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87" name="Google Shape;1287;p38"/>
          <p:cNvSpPr/>
          <p:nvPr/>
        </p:nvSpPr>
        <p:spPr>
          <a:xfrm>
            <a:off x="1630362" y="2981325"/>
            <a:ext cx="1239838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8" name="Google Shape;1288;p38"/>
          <p:cNvSpPr txBox="1"/>
          <p:nvPr/>
        </p:nvSpPr>
        <p:spPr>
          <a:xfrm>
            <a:off x="7388225" y="2692986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6559550" y="26929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0" name="Google Shape;1290;p38"/>
          <p:cNvSpPr txBox="1"/>
          <p:nvPr/>
        </p:nvSpPr>
        <p:spPr>
          <a:xfrm>
            <a:off x="1524000" y="2654886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n-1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38"/>
          <p:cNvSpPr/>
          <p:nvPr/>
        </p:nvSpPr>
        <p:spPr>
          <a:xfrm>
            <a:off x="6610350" y="2981325"/>
            <a:ext cx="919162" cy="304800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38"/>
          <p:cNvSpPr/>
          <p:nvPr/>
        </p:nvSpPr>
        <p:spPr>
          <a:xfrm>
            <a:off x="2879725" y="2981325"/>
            <a:ext cx="1239837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8"/>
          <p:cNvSpPr/>
          <p:nvPr/>
        </p:nvSpPr>
        <p:spPr>
          <a:xfrm>
            <a:off x="4124325" y="2981325"/>
            <a:ext cx="1239837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38"/>
          <p:cNvSpPr/>
          <p:nvPr/>
        </p:nvSpPr>
        <p:spPr>
          <a:xfrm>
            <a:off x="5364162" y="2981325"/>
            <a:ext cx="1239838" cy="304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VPN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5" name="Google Shape;1295;p38"/>
          <p:cNvCxnSpPr/>
          <p:nvPr/>
        </p:nvCxnSpPr>
        <p:spPr>
          <a:xfrm>
            <a:off x="1820862" y="3143250"/>
            <a:ext cx="0" cy="13451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296" name="Google Shape;1296;p38"/>
          <p:cNvSpPr/>
          <p:nvPr/>
        </p:nvSpPr>
        <p:spPr>
          <a:xfrm>
            <a:off x="21637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97" name="Google Shape;1297;p38"/>
          <p:cNvCxnSpPr/>
          <p:nvPr/>
        </p:nvCxnSpPr>
        <p:spPr>
          <a:xfrm>
            <a:off x="1820862" y="44884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8" name="Google Shape;1298;p38"/>
          <p:cNvSpPr/>
          <p:nvPr/>
        </p:nvSpPr>
        <p:spPr>
          <a:xfrm>
            <a:off x="2163762" y="4424948"/>
            <a:ext cx="520700" cy="1143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299" name="Google Shape;1299;p38"/>
          <p:cNvCxnSpPr/>
          <p:nvPr/>
        </p:nvCxnSpPr>
        <p:spPr>
          <a:xfrm>
            <a:off x="3027362" y="3143250"/>
            <a:ext cx="0" cy="11038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300" name="Google Shape;1300;p38"/>
          <p:cNvSpPr/>
          <p:nvPr/>
        </p:nvSpPr>
        <p:spPr>
          <a:xfrm>
            <a:off x="33702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1" name="Google Shape;1301;p38"/>
          <p:cNvCxnSpPr/>
          <p:nvPr/>
        </p:nvCxnSpPr>
        <p:spPr>
          <a:xfrm>
            <a:off x="3027362" y="42471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2" name="Google Shape;1302;p38"/>
          <p:cNvSpPr/>
          <p:nvPr/>
        </p:nvSpPr>
        <p:spPr>
          <a:xfrm>
            <a:off x="3370262" y="4196348"/>
            <a:ext cx="520700" cy="1143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3" name="Google Shape;1303;p38"/>
          <p:cNvCxnSpPr/>
          <p:nvPr/>
        </p:nvCxnSpPr>
        <p:spPr>
          <a:xfrm>
            <a:off x="5541962" y="3143250"/>
            <a:ext cx="0" cy="148489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304" name="Google Shape;1304;p38"/>
          <p:cNvSpPr/>
          <p:nvPr/>
        </p:nvSpPr>
        <p:spPr>
          <a:xfrm>
            <a:off x="5884862" y="4031248"/>
            <a:ext cx="520700" cy="774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305" name="Google Shape;1305;p38"/>
          <p:cNvCxnSpPr/>
          <p:nvPr/>
        </p:nvCxnSpPr>
        <p:spPr>
          <a:xfrm>
            <a:off x="5541962" y="4628148"/>
            <a:ext cx="342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6" name="Google Shape;1306;p38"/>
          <p:cNvSpPr/>
          <p:nvPr/>
        </p:nvSpPr>
        <p:spPr>
          <a:xfrm>
            <a:off x="5884862" y="4539248"/>
            <a:ext cx="520700" cy="1524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38"/>
          <p:cNvSpPr txBox="1"/>
          <p:nvPr/>
        </p:nvSpPr>
        <p:spPr>
          <a:xfrm>
            <a:off x="7388225" y="5101809"/>
            <a:ext cx="278241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38"/>
          <p:cNvSpPr txBox="1"/>
          <p:nvPr/>
        </p:nvSpPr>
        <p:spPr>
          <a:xfrm>
            <a:off x="6559550" y="5101809"/>
            <a:ext cx="43703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38"/>
          <p:cNvSpPr txBox="1"/>
          <p:nvPr/>
        </p:nvSpPr>
        <p:spPr>
          <a:xfrm>
            <a:off x="2751137" y="5098634"/>
            <a:ext cx="483826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38"/>
          <p:cNvSpPr/>
          <p:nvPr/>
        </p:nvSpPr>
        <p:spPr>
          <a:xfrm>
            <a:off x="6610350" y="5390148"/>
            <a:ext cx="919162" cy="304800"/>
          </a:xfrm>
          <a:prstGeom prst="rect">
            <a:avLst/>
          </a:prstGeom>
          <a:solidFill>
            <a:srgbClr val="DBF2D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38"/>
          <p:cNvSpPr/>
          <p:nvPr/>
        </p:nvSpPr>
        <p:spPr>
          <a:xfrm>
            <a:off x="2879725" y="5390148"/>
            <a:ext cx="3724275" cy="304800"/>
          </a:xfrm>
          <a:prstGeom prst="rect">
            <a:avLst/>
          </a:prstGeom>
          <a:solidFill>
            <a:srgbClr val="DEDFF5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PPN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2" name="Google Shape;1312;p38"/>
          <p:cNvCxnSpPr/>
          <p:nvPr/>
        </p:nvCxnSpPr>
        <p:spPr>
          <a:xfrm>
            <a:off x="2570162" y="4488448"/>
            <a:ext cx="3095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313" name="Google Shape;1313;p38"/>
          <p:cNvCxnSpPr/>
          <p:nvPr/>
        </p:nvCxnSpPr>
        <p:spPr>
          <a:xfrm rot="10800000">
            <a:off x="2874962" y="4034423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4" name="Google Shape;1314;p38"/>
          <p:cNvCxnSpPr/>
          <p:nvPr/>
        </p:nvCxnSpPr>
        <p:spPr>
          <a:xfrm>
            <a:off x="2879725" y="4031248"/>
            <a:ext cx="4905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5" name="Google Shape;1315;p38"/>
          <p:cNvCxnSpPr/>
          <p:nvPr/>
        </p:nvCxnSpPr>
        <p:spPr>
          <a:xfrm>
            <a:off x="3789362" y="4247148"/>
            <a:ext cx="3095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316" name="Google Shape;1316;p38"/>
          <p:cNvCxnSpPr/>
          <p:nvPr/>
        </p:nvCxnSpPr>
        <p:spPr>
          <a:xfrm flipH="1" rot="10800000">
            <a:off x="4090987" y="4031248"/>
            <a:ext cx="4763" cy="215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7" name="Google Shape;1317;p38"/>
          <p:cNvCxnSpPr/>
          <p:nvPr/>
        </p:nvCxnSpPr>
        <p:spPr>
          <a:xfrm>
            <a:off x="4098925" y="4031248"/>
            <a:ext cx="49053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18" name="Google Shape;1318;p38"/>
          <p:cNvSpPr txBox="1"/>
          <p:nvPr/>
        </p:nvSpPr>
        <p:spPr>
          <a:xfrm>
            <a:off x="3695700" y="2548523"/>
            <a:ext cx="177484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VIRTUAL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38"/>
          <p:cNvSpPr txBox="1"/>
          <p:nvPr/>
        </p:nvSpPr>
        <p:spPr>
          <a:xfrm>
            <a:off x="4200525" y="5757446"/>
            <a:ext cx="19030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PHYSICAL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0" name="Google Shape;1320;p38"/>
          <p:cNvCxnSpPr/>
          <p:nvPr/>
        </p:nvCxnSpPr>
        <p:spPr>
          <a:xfrm>
            <a:off x="7062787" y="3419475"/>
            <a:ext cx="0" cy="197067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1" name="Google Shape;1321;p38"/>
          <p:cNvCxnSpPr/>
          <p:nvPr/>
        </p:nvCxnSpPr>
        <p:spPr>
          <a:xfrm>
            <a:off x="6557962" y="4609098"/>
            <a:ext cx="22066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38"/>
          <p:cNvCxnSpPr/>
          <p:nvPr/>
        </p:nvCxnSpPr>
        <p:spPr>
          <a:xfrm>
            <a:off x="6773862" y="4613861"/>
            <a:ext cx="0" cy="5349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38"/>
          <p:cNvCxnSpPr/>
          <p:nvPr/>
        </p:nvCxnSpPr>
        <p:spPr>
          <a:xfrm flipH="1">
            <a:off x="4779962" y="5145673"/>
            <a:ext cx="1993900" cy="31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4" name="Google Shape;1324;p38"/>
          <p:cNvCxnSpPr/>
          <p:nvPr/>
        </p:nvCxnSpPr>
        <p:spPr>
          <a:xfrm>
            <a:off x="4779962" y="5148848"/>
            <a:ext cx="0" cy="241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5" name="Google Shape;1325;p38"/>
          <p:cNvCxnSpPr/>
          <p:nvPr/>
        </p:nvCxnSpPr>
        <p:spPr>
          <a:xfrm>
            <a:off x="5186362" y="4031248"/>
            <a:ext cx="7112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6" name="Google Shape;1326;p38"/>
          <p:cNvSpPr txBox="1"/>
          <p:nvPr/>
        </p:nvSpPr>
        <p:spPr>
          <a:xfrm>
            <a:off x="45259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38"/>
          <p:cNvSpPr txBox="1"/>
          <p:nvPr/>
        </p:nvSpPr>
        <p:spPr>
          <a:xfrm>
            <a:off x="4894262" y="3801646"/>
            <a:ext cx="325029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38"/>
          <p:cNvSpPr txBox="1"/>
          <p:nvPr/>
        </p:nvSpPr>
        <p:spPr>
          <a:xfrm>
            <a:off x="1957387" y="3371562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38"/>
          <p:cNvSpPr txBox="1"/>
          <p:nvPr/>
        </p:nvSpPr>
        <p:spPr>
          <a:xfrm>
            <a:off x="3176587" y="3362037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38"/>
          <p:cNvSpPr txBox="1"/>
          <p:nvPr/>
        </p:nvSpPr>
        <p:spPr>
          <a:xfrm>
            <a:off x="5681662" y="3352512"/>
            <a:ext cx="1016925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Level 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page 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38"/>
          <p:cNvSpPr/>
          <p:nvPr/>
        </p:nvSpPr>
        <p:spPr>
          <a:xfrm rot="5400000">
            <a:off x="7014369" y="2905919"/>
            <a:ext cx="112712" cy="914400"/>
          </a:xfrm>
          <a:prstGeom prst="rightBrace">
            <a:avLst>
              <a:gd fmla="val 67606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2" name="Google Shape;1332;p38"/>
          <p:cNvSpPr/>
          <p:nvPr/>
        </p:nvSpPr>
        <p:spPr>
          <a:xfrm>
            <a:off x="6446837" y="4539248"/>
            <a:ext cx="74613" cy="142875"/>
          </a:xfrm>
          <a:prstGeom prst="rightBrace">
            <a:avLst>
              <a:gd fmla="val 15957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9"/>
          <p:cNvSpPr txBox="1"/>
          <p:nvPr>
            <p:ph type="title"/>
          </p:nvPr>
        </p:nvSpPr>
        <p:spPr>
          <a:xfrm>
            <a:off x="447676" y="493713"/>
            <a:ext cx="5292725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39" name="Google Shape;1339;p39"/>
          <p:cNvSpPr txBox="1"/>
          <p:nvPr>
            <p:ph idx="1" type="body"/>
          </p:nvPr>
        </p:nvSpPr>
        <p:spPr>
          <a:xfrm>
            <a:off x="457200" y="1371600"/>
            <a:ext cx="8307387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Programmer’s view of 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process has its own private linear address space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Cannot be corrupted by other processes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System view of virtual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Uses memory efficiently by caching virtual memory pages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Efficient only because of locality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Simplifies memory management and programming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Simplifies protection by providing a convenient interpositioning point to check permissions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849998" y="2280692"/>
            <a:ext cx="3749615" cy="114935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350837" y="381000"/>
            <a:ext cx="8716963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 System Using Virtual Addressing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455612" y="5443537"/>
            <a:ext cx="8307388" cy="12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Used in all modern servers, laptops, and smart phones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One of the great ideas in computer science</a:t>
            </a: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6324600" y="4386263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018213" y="1817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0: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018213" y="2046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5779402" y="4338638"/>
            <a:ext cx="584839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M-1: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056313" y="1524000"/>
            <a:ext cx="138884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3429000" y="2619808"/>
            <a:ext cx="1066800" cy="533400"/>
          </a:xfrm>
          <a:prstGeom prst="rect">
            <a:avLst/>
          </a:prstGeom>
          <a:solidFill>
            <a:srgbClr val="D5F1CF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MMU</a:t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019800" y="2274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2: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018213" y="25034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3: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6324600" y="18224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6324600" y="20510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6324600" y="22796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324600" y="2508250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6324600" y="27368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6324600" y="29654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6018213" y="27320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4: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6018213" y="29606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5: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6324600" y="31940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6324600" y="3422650"/>
            <a:ext cx="914400" cy="228600"/>
          </a:xfrm>
          <a:prstGeom prst="rect">
            <a:avLst/>
          </a:prstGeom>
          <a:solidFill>
            <a:srgbClr val="C0C0C0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6018213" y="31892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6: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6019800" y="341788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7: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6324600" y="4162425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57652" y="2378791"/>
            <a:ext cx="1395808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address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7315201" y="2736850"/>
            <a:ext cx="76200" cy="914400"/>
          </a:xfrm>
          <a:prstGeom prst="rightBrace">
            <a:avLst>
              <a:gd fmla="val 10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4000500" y="5000625"/>
            <a:ext cx="956970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6324600" y="3651701"/>
            <a:ext cx="914400" cy="228600"/>
          </a:xfrm>
          <a:prstGeom prst="rect">
            <a:avLst/>
          </a:prstGeom>
          <a:solidFill>
            <a:srgbClr val="F2F2F2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018213" y="3652838"/>
            <a:ext cx="34278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rgbClr val="003300"/>
                </a:solidFill>
                <a:latin typeface="Calibri"/>
                <a:ea typeface="Calibri"/>
                <a:cs typeface="Calibri"/>
                <a:sym typeface="Calibri"/>
              </a:rPr>
              <a:t>8: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/>
          <p:nvPr/>
        </p:nvSpPr>
        <p:spPr>
          <a:xfrm rot="5400000">
            <a:off x="6743700" y="3543300"/>
            <a:ext cx="22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1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4"/>
          <p:cNvCxnSpPr>
            <a:stCxn id="126" idx="3"/>
            <a:endCxn id="135" idx="1"/>
          </p:cNvCxnSpPr>
          <p:nvPr/>
        </p:nvCxnSpPr>
        <p:spPr>
          <a:xfrm flipH="1" rot="10800000">
            <a:off x="4495800" y="2885008"/>
            <a:ext cx="1522500" cy="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4"/>
          <p:cNvCxnSpPr/>
          <p:nvPr/>
        </p:nvCxnSpPr>
        <p:spPr>
          <a:xfrm flipH="1" rot="10800000">
            <a:off x="7467601" y="3194050"/>
            <a:ext cx="533399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4"/>
          <p:cNvCxnSpPr/>
          <p:nvPr/>
        </p:nvCxnSpPr>
        <p:spPr>
          <a:xfrm rot="5400000">
            <a:off x="7080250" y="4109244"/>
            <a:ext cx="1839912" cy="15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4"/>
          <p:cNvCxnSpPr>
            <a:endCxn id="152" idx="2"/>
          </p:cNvCxnSpPr>
          <p:nvPr/>
        </p:nvCxnSpPr>
        <p:spPr>
          <a:xfrm rot="10800000">
            <a:off x="1524000" y="3153695"/>
            <a:ext cx="6475500" cy="1876200"/>
          </a:xfrm>
          <a:prstGeom prst="bentConnector2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2" name="Google Shape;152;p4"/>
          <p:cNvSpPr/>
          <p:nvPr/>
        </p:nvSpPr>
        <p:spPr>
          <a:xfrm>
            <a:off x="990600" y="2620295"/>
            <a:ext cx="1066800" cy="533400"/>
          </a:xfrm>
          <a:prstGeom prst="rect">
            <a:avLst/>
          </a:prstGeom>
          <a:solidFill>
            <a:srgbClr val="F1C7C7"/>
          </a:solidFill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4"/>
          <p:cNvCxnSpPr>
            <a:stCxn id="152" idx="3"/>
          </p:cNvCxnSpPr>
          <p:nvPr/>
        </p:nvCxnSpPr>
        <p:spPr>
          <a:xfrm flipH="1" rot="10800000">
            <a:off x="2057400" y="2882495"/>
            <a:ext cx="13701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4"/>
          <p:cNvSpPr txBox="1"/>
          <p:nvPr/>
        </p:nvSpPr>
        <p:spPr>
          <a:xfrm>
            <a:off x="2057839" y="2378791"/>
            <a:ext cx="1305078" cy="5168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762000" y="1976700"/>
            <a:ext cx="10583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CPU Chip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 txBox="1"/>
          <p:nvPr/>
        </p:nvSpPr>
        <p:spPr>
          <a:xfrm>
            <a:off x="5105400" y="2815141"/>
            <a:ext cx="30779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2362200" y="2882426"/>
            <a:ext cx="67718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Address Spaces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Linear address space: </a:t>
            </a:r>
            <a:r>
              <a:rPr b="0" lang="en-GB" sz="2000"/>
              <a:t>Ordered set of contiguous non-negative integer addresses:</a:t>
            </a:r>
            <a:br>
              <a:rPr b="0" lang="en-GB" sz="2000"/>
            </a:br>
            <a:r>
              <a:rPr b="0" lang="en-GB" sz="2000"/>
              <a:t>		{0, 1, 2, 3 … }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99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Virtual address space: </a:t>
            </a:r>
            <a:r>
              <a:rPr b="0" lang="en-GB" sz="2000"/>
              <a:t>Set of N = 2</a:t>
            </a:r>
            <a:r>
              <a:rPr b="0" baseline="30000" lang="en-GB" sz="2000"/>
              <a:t>n</a:t>
            </a:r>
            <a:r>
              <a:rPr b="0" lang="en-GB" sz="2000"/>
              <a:t> virtual addresses</a:t>
            </a:r>
            <a:br>
              <a:rPr b="0" lang="en-GB" sz="2000"/>
            </a:br>
            <a:r>
              <a:rPr b="0" lang="en-GB" sz="2000"/>
              <a:t>		{0, 1, 2, 3, …, N-1}</a:t>
            </a:r>
            <a:endParaRPr/>
          </a:p>
          <a:p>
            <a:pPr indent="-2667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>
              <a:solidFill>
                <a:srgbClr val="99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GB" sz="2000">
                <a:solidFill>
                  <a:srgbClr val="990000"/>
                </a:solidFill>
              </a:rPr>
              <a:t>Physical address space: </a:t>
            </a:r>
            <a:r>
              <a:rPr b="0" lang="en-GB" sz="2000"/>
              <a:t>Set of M = 2</a:t>
            </a:r>
            <a:r>
              <a:rPr b="0" baseline="30000" lang="en-GB" sz="2000"/>
              <a:t>m</a:t>
            </a:r>
            <a:r>
              <a:rPr b="0" lang="en-GB" sz="2000"/>
              <a:t> physical addresses</a:t>
            </a:r>
            <a:br>
              <a:rPr b="0" lang="en-GB" sz="2000"/>
            </a:br>
            <a:r>
              <a:rPr b="0" lang="en-GB" sz="2000"/>
              <a:t>		{0, 1, 2, 3, …, M-1}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0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304800" y="457200"/>
            <a:ext cx="8001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Why Virtual Memory (VM)?</a:t>
            </a:r>
            <a:endParaRPr/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304800" y="1301750"/>
            <a:ext cx="8686800" cy="548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Uses main memory efficiently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 DRAM as a cache for parts of a virtual address space</a:t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Simplifies memory management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Each process gets the same uniform linear address space</a:t>
            </a:r>
            <a:endParaRPr/>
          </a:p>
          <a:p>
            <a:pPr indent="-1460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3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Isolates address spaces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One process can’t interfere with another’s memory	</a:t>
            </a:r>
            <a:endParaRPr/>
          </a:p>
          <a:p>
            <a:pPr indent="-285750" lvl="1" marL="742950" rtl="0" algn="l">
              <a:lnSpc>
                <a:spcPct val="88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User program cannot access privileged kernel information and 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Today		</a:t>
            </a:r>
            <a:endParaRPr/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spaces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VM as a tool for caching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management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VM as a tool for memory protection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>
                <a:solidFill>
                  <a:srgbClr val="7F7F7F"/>
                </a:solidFill>
              </a:rPr>
              <a:t>Address translation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VM as a Tool for Caching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396875" y="1362075"/>
            <a:ext cx="7896225" cy="206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Conceptually,</a:t>
            </a:r>
            <a:r>
              <a:rPr i="1" lang="en-GB">
                <a:solidFill>
                  <a:srgbClr val="990000"/>
                </a:solidFill>
              </a:rPr>
              <a:t> virtual memory</a:t>
            </a:r>
            <a:r>
              <a:rPr lang="en-GB">
                <a:solidFill>
                  <a:srgbClr val="990000"/>
                </a:solidFill>
              </a:rPr>
              <a:t> </a:t>
            </a:r>
            <a:r>
              <a:rPr lang="en-GB"/>
              <a:t>is an array of N contiguous bytes stored on disk.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The contents of the array on disk are cached in </a:t>
            </a:r>
            <a:r>
              <a:rPr i="1" lang="en-GB">
                <a:solidFill>
                  <a:srgbClr val="990000"/>
                </a:solidFill>
              </a:rPr>
              <a:t>physical memory</a:t>
            </a:r>
            <a:r>
              <a:rPr lang="en-GB"/>
              <a:t> (</a:t>
            </a:r>
            <a:r>
              <a:rPr i="1" lang="en-GB">
                <a:solidFill>
                  <a:srgbClr val="990000"/>
                </a:solidFill>
              </a:rPr>
              <a:t>DRAM cache</a:t>
            </a:r>
            <a:r>
              <a:rPr lang="en-GB"/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These cache blocks are called </a:t>
            </a:r>
            <a:r>
              <a:rPr i="1" lang="en-GB"/>
              <a:t>pages </a:t>
            </a:r>
            <a:r>
              <a:rPr lang="en-GB"/>
              <a:t>(size is P = 2</a:t>
            </a:r>
            <a:r>
              <a:rPr baseline="30000" lang="en-GB"/>
              <a:t>p</a:t>
            </a:r>
            <a:r>
              <a:rPr lang="en-GB"/>
              <a:t> bytes)</a:t>
            </a:r>
            <a:endParaRPr baseline="30000"/>
          </a:p>
        </p:txBody>
      </p:sp>
      <p:sp>
        <p:nvSpPr>
          <p:cNvPr id="185" name="Google Shape;185;p8"/>
          <p:cNvSpPr/>
          <p:nvPr/>
        </p:nvSpPr>
        <p:spPr>
          <a:xfrm>
            <a:off x="5145248" y="53022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6021510" y="5281613"/>
            <a:ext cx="850938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2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m-p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4762661" y="3503913"/>
            <a:ext cx="1627881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5145248" y="41719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5145248" y="44005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5145248" y="46291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2329023" y="5508625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1834983" y="39163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1834983" y="4144963"/>
            <a:ext cx="515909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1524000" y="5505450"/>
            <a:ext cx="826892" cy="27902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2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n-p</a:t>
            </a: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/>
          <p:nvPr/>
        </p:nvSpPr>
        <p:spPr>
          <a:xfrm>
            <a:off x="2019461" y="3503913"/>
            <a:ext cx="1525095" cy="3060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350" spcFirstLastPara="1" rIns="90350" wrap="square" tIns="44275">
            <a:sp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2329023" y="3927024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/>
          <p:nvPr/>
        </p:nvSpPr>
        <p:spPr>
          <a:xfrm>
            <a:off x="2329023" y="4155624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2329023" y="4384224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329023" y="461010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GB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Unallocated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2329023" y="4835525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2329023" y="5064125"/>
            <a:ext cx="914400" cy="228600"/>
          </a:xfrm>
          <a:prstGeom prst="rect">
            <a:avLst/>
          </a:prstGeom>
          <a:solidFill>
            <a:srgbClr val="E5E5E5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Uncached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8"/>
          <p:cNvSpPr txBox="1"/>
          <p:nvPr/>
        </p:nvSpPr>
        <p:spPr>
          <a:xfrm>
            <a:off x="6021510" y="41417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 txBox="1"/>
          <p:nvPr/>
        </p:nvSpPr>
        <p:spPr>
          <a:xfrm>
            <a:off x="6021510" y="4370388"/>
            <a:ext cx="505564" cy="30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PP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>
            <a:off x="3243423" y="4264025"/>
            <a:ext cx="1905000" cy="26035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8"/>
          <p:cNvSpPr/>
          <p:nvPr/>
        </p:nvSpPr>
        <p:spPr>
          <a:xfrm>
            <a:off x="5145248" y="5073650"/>
            <a:ext cx="914400" cy="228600"/>
          </a:xfrm>
          <a:prstGeom prst="rect">
            <a:avLst/>
          </a:prstGeom>
          <a:solidFill>
            <a:srgbClr val="FFFFFF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8"/>
          <p:cNvCxnSpPr/>
          <p:nvPr/>
        </p:nvCxnSpPr>
        <p:spPr>
          <a:xfrm>
            <a:off x="3243423" y="4981575"/>
            <a:ext cx="1905000" cy="457200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8"/>
          <p:cNvSpPr/>
          <p:nvPr/>
        </p:nvSpPr>
        <p:spPr>
          <a:xfrm>
            <a:off x="2329023" y="5286375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275" lIns="90350" spcFirstLastPara="1" rIns="90350" wrap="square" tIns="44275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5145248" y="4857750"/>
            <a:ext cx="914400" cy="228600"/>
          </a:xfrm>
          <a:prstGeom prst="rect">
            <a:avLst/>
          </a:prstGeom>
          <a:solidFill>
            <a:srgbClr val="ACACEA"/>
          </a:solidFill>
          <a:ln cap="flat" cmpd="sng" w="190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09" name="Google Shape;209;p8"/>
          <p:cNvCxnSpPr/>
          <p:nvPr/>
        </p:nvCxnSpPr>
        <p:spPr>
          <a:xfrm flipH="1" rot="10800000">
            <a:off x="3243423" y="4979988"/>
            <a:ext cx="1905000" cy="384175"/>
          </a:xfrm>
          <a:prstGeom prst="straightConnector1">
            <a:avLst/>
          </a:prstGeom>
          <a:noFill/>
          <a:ln cap="flat" cmpd="sng" w="126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0" name="Google Shape;210;p8"/>
          <p:cNvSpPr txBox="1"/>
          <p:nvPr/>
        </p:nvSpPr>
        <p:spPr>
          <a:xfrm>
            <a:off x="3189448" y="3810000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203286" y="5606794"/>
            <a:ext cx="370486" cy="2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 txBox="1"/>
          <p:nvPr/>
        </p:nvSpPr>
        <p:spPr>
          <a:xfrm>
            <a:off x="4799216" y="5414351"/>
            <a:ext cx="398101" cy="24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4948131" y="4055885"/>
            <a:ext cx="2540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 txBox="1"/>
          <p:nvPr/>
        </p:nvSpPr>
        <p:spPr>
          <a:xfrm>
            <a:off x="1913533" y="5899495"/>
            <a:ext cx="1794579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pages (VPs)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stored on disk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8"/>
          <p:cNvSpPr txBox="1"/>
          <p:nvPr/>
        </p:nvSpPr>
        <p:spPr>
          <a:xfrm>
            <a:off x="4708977" y="5899495"/>
            <a:ext cx="1872124" cy="577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pages (PPs)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cached in DRAM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>
            <p:ph type="title"/>
          </p:nvPr>
        </p:nvSpPr>
        <p:spPr>
          <a:xfrm>
            <a:off x="278169" y="468757"/>
            <a:ext cx="8281987" cy="782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DRAM Cache Organization</a:t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290513" y="1347788"/>
            <a:ext cx="8548687" cy="535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DRAM cache organization driven by the enormous miss penalty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DRAM is about </a:t>
            </a:r>
            <a:r>
              <a:rPr b="1" i="1" lang="en-GB">
                <a:solidFill>
                  <a:srgbClr val="C00000"/>
                </a:solidFill>
              </a:rPr>
              <a:t>10x</a:t>
            </a:r>
            <a:r>
              <a:rPr lang="en-GB"/>
              <a:t> slower than SRAM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Disk is about </a:t>
            </a:r>
            <a:r>
              <a:rPr b="1" i="1" lang="en-GB">
                <a:solidFill>
                  <a:srgbClr val="C00000"/>
                </a:solidFill>
              </a:rPr>
              <a:t>10,000x</a:t>
            </a:r>
            <a:r>
              <a:rPr lang="en-GB"/>
              <a:t> slower than DRAM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GB"/>
              <a:t>Consequences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Large page (block) size: typically 4 KB, sometimes 4 MB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Fully associative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Any VP can be placed in any PP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Requires a “large” mapping function – different from cache memories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Highly sophisticated, expensive replacement algorithms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GB"/>
              <a:t>Too complicated and open-ended to be implemented in hardware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GB"/>
              <a:t>Write-back rather than write-through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2011-01-05T23:17:11Z</dcterms:created>
  <dc:creator>Markus Pueschel</dc:creator>
</cp:coreProperties>
</file>