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7302500" cy="9586900"/>
  <p:embeddedFontLst>
    <p:embeddedFont>
      <p:font typeface="Arial Narrow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96">
          <p15:clr>
            <a:srgbClr val="000000"/>
          </p15:clr>
        </p15:guide>
        <p15:guide id="2" pos="3936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gHzEHD5e56SofjXzA1VMptzIXD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96" orient="horz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ArialNarrow-bold.fntdata"/><Relationship Id="rId16" Type="http://schemas.openxmlformats.org/officeDocument/2006/relationships/slide" Target="slides/slide11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0" name="Google Shape;830;p1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2" name="Google Shape;1002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5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0" name="Google Shape;1180;p15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6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8" name="Google Shape;1218;p16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8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2" name="Google Shape;1332;p18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0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7" name="Google Shape;1417;p20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0" name="Google Shape;1470;p21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3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33" name="Google Shape;1533;p23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28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46" name="Google Shape;1646;p28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9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3" name="Google Shape;1653;p29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0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3" name="Google Shape;1693;p30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31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00" name="Google Shape;1700;p31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2:notes"/>
          <p:cNvSpPr txBox="1"/>
          <p:nvPr/>
        </p:nvSpPr>
        <p:spPr>
          <a:xfrm>
            <a:off x="1347244" y="725326"/>
            <a:ext cx="4609703" cy="358282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9650" lIns="99325" spcFirstLastPara="1" rIns="99325" wrap="square" tIns="496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27" name="Google Shape;1727;p32:notes"/>
          <p:cNvSpPr txBox="1"/>
          <p:nvPr>
            <p:ph idx="1" type="body"/>
          </p:nvPr>
        </p:nvSpPr>
        <p:spPr>
          <a:xfrm>
            <a:off x="973667" y="4553434"/>
            <a:ext cx="5355167" cy="431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6" name="Google Shape;586;p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8" name="Google Shape;708;p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4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4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3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3"/>
          <p:cNvSpPr txBox="1"/>
          <p:nvPr/>
        </p:nvSpPr>
        <p:spPr>
          <a:xfrm>
            <a:off x="7574250" y="-27000"/>
            <a:ext cx="163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/>
          </a:p>
        </p:txBody>
      </p:sp>
      <p:sp>
        <p:nvSpPr>
          <p:cNvPr id="14" name="Google Shape;14;p33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33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GB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Memory: Systems</a:t>
            </a:r>
            <a:br>
              <a:rPr lang="en-GB"/>
            </a:br>
            <a:br>
              <a:rPr lang="en-GB"/>
            </a:br>
            <a:r>
              <a:rPr b="0" lang="en-GB" sz="2000"/>
              <a:t>Systems Programming	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/>
              <a:t>Instructor: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0"/>
          <p:cNvSpPr txBox="1"/>
          <p:nvPr>
            <p:ph type="title"/>
          </p:nvPr>
        </p:nvSpPr>
        <p:spPr>
          <a:xfrm>
            <a:off x="381000" y="493713"/>
            <a:ext cx="7345363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Translation Example #3</a:t>
            </a:r>
            <a:endParaRPr/>
          </a:p>
        </p:txBody>
      </p:sp>
      <p:sp>
        <p:nvSpPr>
          <p:cNvPr id="834" name="Google Shape;834;p10"/>
          <p:cNvSpPr txBox="1"/>
          <p:nvPr>
            <p:ph idx="1" type="body"/>
          </p:nvPr>
        </p:nvSpPr>
        <p:spPr>
          <a:xfrm>
            <a:off x="381000" y="1371600"/>
            <a:ext cx="8307387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225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Virtual Address: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0x0020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t/>
            </a:r>
            <a:endParaRPr sz="14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VPN ___	TLBI ___	TLBT ____	          TLB Hit? __	Page Fault? __        PPN: ____</a:t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GB"/>
              <a:t>Physical Address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	CO___	CI___	CT ____	     Hit? __              Byte: ____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835" name="Google Shape;835;p10"/>
          <p:cNvSpPr/>
          <p:nvPr/>
        </p:nvSpPr>
        <p:spPr>
          <a:xfrm>
            <a:off x="108902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6" name="Google Shape;836;p10"/>
          <p:cNvSpPr/>
          <p:nvPr/>
        </p:nvSpPr>
        <p:spPr>
          <a:xfrm>
            <a:off x="10890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837" name="Google Shape;837;p10"/>
          <p:cNvSpPr/>
          <p:nvPr/>
        </p:nvSpPr>
        <p:spPr>
          <a:xfrm>
            <a:off x="157638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8" name="Google Shape;838;p10"/>
          <p:cNvSpPr/>
          <p:nvPr/>
        </p:nvSpPr>
        <p:spPr>
          <a:xfrm>
            <a:off x="15763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839" name="Google Shape;839;p10"/>
          <p:cNvSpPr/>
          <p:nvPr/>
        </p:nvSpPr>
        <p:spPr>
          <a:xfrm>
            <a:off x="2063750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0" name="Google Shape;840;p10"/>
          <p:cNvSpPr/>
          <p:nvPr/>
        </p:nvSpPr>
        <p:spPr>
          <a:xfrm>
            <a:off x="20637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841" name="Google Shape;841;p10"/>
          <p:cNvSpPr/>
          <p:nvPr/>
        </p:nvSpPr>
        <p:spPr>
          <a:xfrm>
            <a:off x="2551112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2" name="Google Shape;842;p10"/>
          <p:cNvSpPr/>
          <p:nvPr/>
        </p:nvSpPr>
        <p:spPr>
          <a:xfrm>
            <a:off x="25511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43" name="Google Shape;843;p10"/>
          <p:cNvSpPr/>
          <p:nvPr/>
        </p:nvSpPr>
        <p:spPr>
          <a:xfrm>
            <a:off x="303847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4" name="Google Shape;844;p10"/>
          <p:cNvSpPr/>
          <p:nvPr/>
        </p:nvSpPr>
        <p:spPr>
          <a:xfrm>
            <a:off x="30384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45" name="Google Shape;845;p10"/>
          <p:cNvSpPr/>
          <p:nvPr/>
        </p:nvSpPr>
        <p:spPr>
          <a:xfrm>
            <a:off x="352583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6" name="Google Shape;846;p10"/>
          <p:cNvSpPr/>
          <p:nvPr/>
        </p:nvSpPr>
        <p:spPr>
          <a:xfrm>
            <a:off x="35258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47" name="Google Shape;847;p10"/>
          <p:cNvSpPr/>
          <p:nvPr/>
        </p:nvSpPr>
        <p:spPr>
          <a:xfrm>
            <a:off x="4013200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8" name="Google Shape;848;p10"/>
          <p:cNvSpPr/>
          <p:nvPr/>
        </p:nvSpPr>
        <p:spPr>
          <a:xfrm>
            <a:off x="401320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49" name="Google Shape;849;p10"/>
          <p:cNvSpPr/>
          <p:nvPr/>
        </p:nvSpPr>
        <p:spPr>
          <a:xfrm>
            <a:off x="4500562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0" name="Google Shape;850;p10"/>
          <p:cNvSpPr/>
          <p:nvPr/>
        </p:nvSpPr>
        <p:spPr>
          <a:xfrm>
            <a:off x="450056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51" name="Google Shape;851;p10"/>
          <p:cNvSpPr/>
          <p:nvPr/>
        </p:nvSpPr>
        <p:spPr>
          <a:xfrm>
            <a:off x="498792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2" name="Google Shape;852;p10"/>
          <p:cNvSpPr/>
          <p:nvPr/>
        </p:nvSpPr>
        <p:spPr>
          <a:xfrm>
            <a:off x="49879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53" name="Google Shape;853;p10"/>
          <p:cNvSpPr/>
          <p:nvPr/>
        </p:nvSpPr>
        <p:spPr>
          <a:xfrm>
            <a:off x="547528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4" name="Google Shape;854;p10"/>
          <p:cNvSpPr/>
          <p:nvPr/>
        </p:nvSpPr>
        <p:spPr>
          <a:xfrm>
            <a:off x="54752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55" name="Google Shape;855;p10"/>
          <p:cNvSpPr/>
          <p:nvPr/>
        </p:nvSpPr>
        <p:spPr>
          <a:xfrm>
            <a:off x="5962650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6" name="Google Shape;856;p10"/>
          <p:cNvSpPr/>
          <p:nvPr/>
        </p:nvSpPr>
        <p:spPr>
          <a:xfrm>
            <a:off x="59626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57" name="Google Shape;857;p10"/>
          <p:cNvSpPr/>
          <p:nvPr/>
        </p:nvSpPr>
        <p:spPr>
          <a:xfrm>
            <a:off x="6450012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58" name="Google Shape;858;p10"/>
          <p:cNvSpPr/>
          <p:nvPr/>
        </p:nvSpPr>
        <p:spPr>
          <a:xfrm>
            <a:off x="64500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59" name="Google Shape;859;p10"/>
          <p:cNvSpPr/>
          <p:nvPr/>
        </p:nvSpPr>
        <p:spPr>
          <a:xfrm>
            <a:off x="693737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0" name="Google Shape;860;p10"/>
          <p:cNvSpPr/>
          <p:nvPr/>
        </p:nvSpPr>
        <p:spPr>
          <a:xfrm>
            <a:off x="69373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61" name="Google Shape;861;p10"/>
          <p:cNvSpPr/>
          <p:nvPr/>
        </p:nvSpPr>
        <p:spPr>
          <a:xfrm>
            <a:off x="742473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2" name="Google Shape;862;p10"/>
          <p:cNvSpPr/>
          <p:nvPr/>
        </p:nvSpPr>
        <p:spPr>
          <a:xfrm>
            <a:off x="74247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63" name="Google Shape;863;p10"/>
          <p:cNvGrpSpPr/>
          <p:nvPr/>
        </p:nvGrpSpPr>
        <p:grpSpPr>
          <a:xfrm>
            <a:off x="4987924" y="2924149"/>
            <a:ext cx="2924175" cy="333375"/>
            <a:chOff x="3085" y="1661"/>
            <a:chExt cx="1842" cy="210"/>
          </a:xfrm>
        </p:grpSpPr>
        <p:cxnSp>
          <p:nvCxnSpPr>
            <p:cNvPr id="864" name="Google Shape;864;p10"/>
            <p:cNvCxnSpPr/>
            <p:nvPr/>
          </p:nvCxnSpPr>
          <p:spPr>
            <a:xfrm>
              <a:off x="3085" y="17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65" name="Google Shape;865;p10"/>
            <p:cNvSpPr txBox="1"/>
            <p:nvPr/>
          </p:nvSpPr>
          <p:spPr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866" name="Google Shape;866;p10"/>
          <p:cNvGrpSpPr/>
          <p:nvPr/>
        </p:nvGrpSpPr>
        <p:grpSpPr>
          <a:xfrm>
            <a:off x="1089025" y="2916211"/>
            <a:ext cx="3916362" cy="333375"/>
            <a:chOff x="629" y="1656"/>
            <a:chExt cx="2467" cy="210"/>
          </a:xfrm>
        </p:grpSpPr>
        <p:cxnSp>
          <p:nvCxnSpPr>
            <p:cNvPr id="867" name="Google Shape;867;p10"/>
            <p:cNvCxnSpPr/>
            <p:nvPr/>
          </p:nvCxnSpPr>
          <p:spPr>
            <a:xfrm>
              <a:off x="629" y="17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68" name="Google Shape;868;p10"/>
            <p:cNvSpPr txBox="1"/>
            <p:nvPr/>
          </p:nvSpPr>
          <p:spPr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cxnSp>
        <p:nvCxnSpPr>
          <p:cNvPr id="869" name="Google Shape;869;p10"/>
          <p:cNvCxnSpPr/>
          <p:nvPr/>
        </p:nvCxnSpPr>
        <p:spPr>
          <a:xfrm>
            <a:off x="4010025" y="2015040"/>
            <a:ext cx="992187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70" name="Google Shape;870;p10"/>
          <p:cNvSpPr txBox="1"/>
          <p:nvPr/>
        </p:nvSpPr>
        <p:spPr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cxnSp>
        <p:nvCxnSpPr>
          <p:cNvPr id="871" name="Google Shape;871;p10"/>
          <p:cNvCxnSpPr/>
          <p:nvPr/>
        </p:nvCxnSpPr>
        <p:spPr>
          <a:xfrm>
            <a:off x="1089025" y="2011336"/>
            <a:ext cx="2927350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872" name="Google Shape;872;p10"/>
          <p:cNvSpPr txBox="1"/>
          <p:nvPr/>
        </p:nvSpPr>
        <p:spPr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873" name="Google Shape;873;p10"/>
          <p:cNvSpPr/>
          <p:nvPr/>
        </p:nvSpPr>
        <p:spPr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4" name="Google Shape;874;p10"/>
          <p:cNvSpPr/>
          <p:nvPr/>
        </p:nvSpPr>
        <p:spPr>
          <a:xfrm>
            <a:off x="20716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875" name="Google Shape;875;p10"/>
          <p:cNvSpPr/>
          <p:nvPr/>
        </p:nvSpPr>
        <p:spPr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6" name="Google Shape;876;p10"/>
          <p:cNvSpPr/>
          <p:nvPr/>
        </p:nvSpPr>
        <p:spPr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877" name="Google Shape;877;p10"/>
          <p:cNvSpPr/>
          <p:nvPr/>
        </p:nvSpPr>
        <p:spPr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8" name="Google Shape;878;p10"/>
          <p:cNvSpPr/>
          <p:nvPr/>
        </p:nvSpPr>
        <p:spPr>
          <a:xfrm>
            <a:off x="30464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879" name="Google Shape;879;p10"/>
          <p:cNvSpPr/>
          <p:nvPr/>
        </p:nvSpPr>
        <p:spPr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0" name="Google Shape;880;p10"/>
          <p:cNvSpPr/>
          <p:nvPr/>
        </p:nvSpPr>
        <p:spPr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881" name="Google Shape;881;p10"/>
          <p:cNvSpPr/>
          <p:nvPr/>
        </p:nvSpPr>
        <p:spPr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2" name="Google Shape;882;p10"/>
          <p:cNvSpPr/>
          <p:nvPr/>
        </p:nvSpPr>
        <p:spPr>
          <a:xfrm>
            <a:off x="402113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883" name="Google Shape;883;p10"/>
          <p:cNvSpPr/>
          <p:nvPr/>
        </p:nvSpPr>
        <p:spPr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4" name="Google Shape;884;p10"/>
          <p:cNvSpPr/>
          <p:nvPr/>
        </p:nvSpPr>
        <p:spPr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885" name="Google Shape;885;p10"/>
          <p:cNvSpPr/>
          <p:nvPr/>
        </p:nvSpPr>
        <p:spPr>
          <a:xfrm>
            <a:off x="499586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6" name="Google Shape;886;p10"/>
          <p:cNvSpPr/>
          <p:nvPr/>
        </p:nvSpPr>
        <p:spPr>
          <a:xfrm>
            <a:off x="499586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887" name="Google Shape;887;p10"/>
          <p:cNvSpPr/>
          <p:nvPr/>
        </p:nvSpPr>
        <p:spPr>
          <a:xfrm>
            <a:off x="548322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8" name="Google Shape;888;p10"/>
          <p:cNvSpPr/>
          <p:nvPr/>
        </p:nvSpPr>
        <p:spPr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889" name="Google Shape;889;p10"/>
          <p:cNvSpPr/>
          <p:nvPr/>
        </p:nvSpPr>
        <p:spPr>
          <a:xfrm>
            <a:off x="5970587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0" name="Google Shape;890;p10"/>
          <p:cNvSpPr/>
          <p:nvPr/>
        </p:nvSpPr>
        <p:spPr>
          <a:xfrm>
            <a:off x="59705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91" name="Google Shape;891;p10"/>
          <p:cNvSpPr/>
          <p:nvPr/>
        </p:nvSpPr>
        <p:spPr>
          <a:xfrm>
            <a:off x="6457950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2" name="Google Shape;892;p10"/>
          <p:cNvSpPr/>
          <p:nvPr/>
        </p:nvSpPr>
        <p:spPr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93" name="Google Shape;893;p10"/>
          <p:cNvSpPr/>
          <p:nvPr/>
        </p:nvSpPr>
        <p:spPr>
          <a:xfrm>
            <a:off x="694531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4" name="Google Shape;894;p10"/>
          <p:cNvSpPr/>
          <p:nvPr/>
        </p:nvSpPr>
        <p:spPr>
          <a:xfrm>
            <a:off x="69453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95" name="Google Shape;895;p10"/>
          <p:cNvSpPr/>
          <p:nvPr/>
        </p:nvSpPr>
        <p:spPr>
          <a:xfrm>
            <a:off x="743267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96" name="Google Shape;896;p10"/>
          <p:cNvSpPr/>
          <p:nvPr/>
        </p:nvSpPr>
        <p:spPr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897" name="Google Shape;897;p10"/>
          <p:cNvGrpSpPr/>
          <p:nvPr/>
        </p:nvGrpSpPr>
        <p:grpSpPr>
          <a:xfrm>
            <a:off x="5004858" y="5564717"/>
            <a:ext cx="2924175" cy="333375"/>
            <a:chOff x="3101" y="3292"/>
            <a:chExt cx="1842" cy="210"/>
          </a:xfrm>
        </p:grpSpPr>
        <p:cxnSp>
          <p:nvCxnSpPr>
            <p:cNvPr id="898" name="Google Shape;898;p10"/>
            <p:cNvCxnSpPr/>
            <p:nvPr/>
          </p:nvCxnSpPr>
          <p:spPr>
            <a:xfrm>
              <a:off x="3101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899" name="Google Shape;899;p10"/>
            <p:cNvSpPr txBox="1"/>
            <p:nvPr/>
          </p:nvSpPr>
          <p:spPr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900" name="Google Shape;900;p10"/>
          <p:cNvGrpSpPr/>
          <p:nvPr/>
        </p:nvGrpSpPr>
        <p:grpSpPr>
          <a:xfrm>
            <a:off x="2092324" y="5556250"/>
            <a:ext cx="2924175" cy="333375"/>
            <a:chOff x="1277" y="3292"/>
            <a:chExt cx="1842" cy="210"/>
          </a:xfrm>
        </p:grpSpPr>
        <p:cxnSp>
          <p:nvCxnSpPr>
            <p:cNvPr id="901" name="Google Shape;901;p10"/>
            <p:cNvCxnSpPr/>
            <p:nvPr/>
          </p:nvCxnSpPr>
          <p:spPr>
            <a:xfrm>
              <a:off x="1277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02" name="Google Shape;902;p10"/>
            <p:cNvSpPr txBox="1"/>
            <p:nvPr/>
          </p:nvSpPr>
          <p:spPr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903" name="Google Shape;903;p10"/>
          <p:cNvGrpSpPr/>
          <p:nvPr/>
        </p:nvGrpSpPr>
        <p:grpSpPr>
          <a:xfrm>
            <a:off x="6925204" y="4516438"/>
            <a:ext cx="992188" cy="306388"/>
            <a:chOff x="4300" y="2637"/>
            <a:chExt cx="625" cy="193"/>
          </a:xfrm>
        </p:grpSpPr>
        <p:cxnSp>
          <p:nvCxnSpPr>
            <p:cNvPr id="904" name="Google Shape;904;p10"/>
            <p:cNvCxnSpPr/>
            <p:nvPr/>
          </p:nvCxnSpPr>
          <p:spPr>
            <a:xfrm>
              <a:off x="4300" y="2715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05" name="Google Shape;905;p10"/>
            <p:cNvSpPr txBox="1"/>
            <p:nvPr/>
          </p:nvSpPr>
          <p:spPr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906" name="Google Shape;906;p10"/>
          <p:cNvGrpSpPr/>
          <p:nvPr/>
        </p:nvGrpSpPr>
        <p:grpSpPr>
          <a:xfrm>
            <a:off x="4987395" y="4512734"/>
            <a:ext cx="1927225" cy="306388"/>
            <a:chOff x="3090" y="2624"/>
            <a:chExt cx="1214" cy="193"/>
          </a:xfrm>
        </p:grpSpPr>
        <p:cxnSp>
          <p:nvCxnSpPr>
            <p:cNvPr id="907" name="Google Shape;907;p10"/>
            <p:cNvCxnSpPr/>
            <p:nvPr/>
          </p:nvCxnSpPr>
          <p:spPr>
            <a:xfrm>
              <a:off x="3090" y="2702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08" name="Google Shape;908;p10"/>
            <p:cNvSpPr txBox="1"/>
            <p:nvPr/>
          </p:nvSpPr>
          <p:spPr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909" name="Google Shape;909;p10"/>
          <p:cNvGrpSpPr/>
          <p:nvPr/>
        </p:nvGrpSpPr>
        <p:grpSpPr>
          <a:xfrm>
            <a:off x="2071687" y="4516438"/>
            <a:ext cx="2894013" cy="306388"/>
            <a:chOff x="1248" y="2637"/>
            <a:chExt cx="1823" cy="193"/>
          </a:xfrm>
        </p:grpSpPr>
        <p:cxnSp>
          <p:nvCxnSpPr>
            <p:cNvPr id="910" name="Google Shape;910;p10"/>
            <p:cNvCxnSpPr/>
            <p:nvPr/>
          </p:nvCxnSpPr>
          <p:spPr>
            <a:xfrm>
              <a:off x="1248" y="2715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911" name="Google Shape;911;p10"/>
            <p:cNvSpPr txBox="1"/>
            <p:nvPr/>
          </p:nvSpPr>
          <p:spPr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912" name="Google Shape;912;p10"/>
          <p:cNvSpPr txBox="1"/>
          <p:nvPr/>
        </p:nvSpPr>
        <p:spPr>
          <a:xfrm>
            <a:off x="75580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3" name="Google Shape;913;p10"/>
          <p:cNvSpPr txBox="1"/>
          <p:nvPr/>
        </p:nvSpPr>
        <p:spPr>
          <a:xfrm>
            <a:off x="7070725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4" name="Google Shape;914;p10"/>
          <p:cNvSpPr txBox="1"/>
          <p:nvPr/>
        </p:nvSpPr>
        <p:spPr>
          <a:xfrm>
            <a:off x="65849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10"/>
          <p:cNvSpPr txBox="1"/>
          <p:nvPr/>
        </p:nvSpPr>
        <p:spPr>
          <a:xfrm>
            <a:off x="6097587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16" name="Google Shape;916;p10"/>
          <p:cNvSpPr txBox="1"/>
          <p:nvPr/>
        </p:nvSpPr>
        <p:spPr>
          <a:xfrm>
            <a:off x="5611812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10"/>
          <p:cNvSpPr txBox="1"/>
          <p:nvPr/>
        </p:nvSpPr>
        <p:spPr>
          <a:xfrm>
            <a:off x="51244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0"/>
          <p:cNvSpPr txBox="1"/>
          <p:nvPr/>
        </p:nvSpPr>
        <p:spPr>
          <a:xfrm>
            <a:off x="46386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10"/>
          <p:cNvSpPr txBox="1"/>
          <p:nvPr/>
        </p:nvSpPr>
        <p:spPr>
          <a:xfrm>
            <a:off x="4151312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0"/>
          <p:cNvSpPr txBox="1"/>
          <p:nvPr/>
        </p:nvSpPr>
        <p:spPr>
          <a:xfrm>
            <a:off x="3665537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0"/>
          <p:cNvSpPr txBox="1"/>
          <p:nvPr/>
        </p:nvSpPr>
        <p:spPr>
          <a:xfrm>
            <a:off x="31781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0"/>
          <p:cNvSpPr txBox="1"/>
          <p:nvPr/>
        </p:nvSpPr>
        <p:spPr>
          <a:xfrm>
            <a:off x="2692400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3" name="Google Shape;923;p10"/>
          <p:cNvSpPr txBox="1"/>
          <p:nvPr/>
        </p:nvSpPr>
        <p:spPr>
          <a:xfrm>
            <a:off x="22050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4" name="Google Shape;924;p10"/>
          <p:cNvSpPr txBox="1"/>
          <p:nvPr/>
        </p:nvSpPr>
        <p:spPr>
          <a:xfrm>
            <a:off x="171926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5" name="Google Shape;925;p10"/>
          <p:cNvSpPr txBox="1"/>
          <p:nvPr/>
        </p:nvSpPr>
        <p:spPr>
          <a:xfrm>
            <a:off x="12334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26" name="Google Shape;926;p10"/>
          <p:cNvSpPr txBox="1"/>
          <p:nvPr/>
        </p:nvSpPr>
        <p:spPr>
          <a:xfrm>
            <a:off x="114300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10"/>
          <p:cNvSpPr txBox="1"/>
          <p:nvPr/>
        </p:nvSpPr>
        <p:spPr>
          <a:xfrm>
            <a:off x="2588682" y="3437965"/>
            <a:ext cx="196529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10"/>
          <p:cNvSpPr txBox="1"/>
          <p:nvPr/>
        </p:nvSpPr>
        <p:spPr>
          <a:xfrm>
            <a:off x="3454401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10"/>
          <p:cNvSpPr txBox="1"/>
          <p:nvPr/>
        </p:nvSpPr>
        <p:spPr>
          <a:xfrm>
            <a:off x="5142732" y="3437939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10"/>
          <p:cNvSpPr txBox="1"/>
          <p:nvPr/>
        </p:nvSpPr>
        <p:spPr>
          <a:xfrm>
            <a:off x="6781800" y="3437965"/>
            <a:ext cx="22701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10"/>
          <p:cNvSpPr txBox="1"/>
          <p:nvPr/>
        </p:nvSpPr>
        <p:spPr>
          <a:xfrm>
            <a:off x="774647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2" name="Google Shape;932;p10"/>
          <p:cNvGrpSpPr/>
          <p:nvPr/>
        </p:nvGrpSpPr>
        <p:grpSpPr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933" name="Google Shape;933;p10"/>
            <p:cNvSpPr txBox="1"/>
            <p:nvPr/>
          </p:nvSpPr>
          <p:spPr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4" name="Google Shape;934;p10"/>
            <p:cNvSpPr txBox="1"/>
            <p:nvPr/>
          </p:nvSpPr>
          <p:spPr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5" name="Google Shape;935;p10"/>
            <p:cNvSpPr txBox="1"/>
            <p:nvPr/>
          </p:nvSpPr>
          <p:spPr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6" name="Google Shape;936;p10"/>
            <p:cNvSpPr txBox="1"/>
            <p:nvPr/>
          </p:nvSpPr>
          <p:spPr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0"/>
            <p:cNvSpPr txBox="1"/>
            <p:nvPr/>
          </p:nvSpPr>
          <p:spPr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38" name="Google Shape;938;p10"/>
            <p:cNvSpPr txBox="1"/>
            <p:nvPr/>
          </p:nvSpPr>
          <p:spPr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0"/>
            <p:cNvSpPr txBox="1"/>
            <p:nvPr/>
          </p:nvSpPr>
          <p:spPr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940" name="Google Shape;940;p10"/>
            <p:cNvSpPr txBox="1"/>
            <p:nvPr/>
          </p:nvSpPr>
          <p:spPr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0"/>
            <p:cNvSpPr txBox="1"/>
            <p:nvPr/>
          </p:nvSpPr>
          <p:spPr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0"/>
            <p:cNvSpPr txBox="1"/>
            <p:nvPr/>
          </p:nvSpPr>
          <p:spPr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0"/>
            <p:cNvSpPr txBox="1"/>
            <p:nvPr/>
          </p:nvSpPr>
          <p:spPr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944" name="Google Shape;944;p10"/>
            <p:cNvSpPr txBox="1"/>
            <p:nvPr/>
          </p:nvSpPr>
          <p:spPr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5" name="Google Shape;945;p10"/>
          <p:cNvSpPr txBox="1"/>
          <p:nvPr/>
        </p:nvSpPr>
        <p:spPr>
          <a:xfrm>
            <a:off x="1352551" y="5992801"/>
            <a:ext cx="196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46" name="Google Shape;946;p10"/>
          <p:cNvSpPr txBox="1"/>
          <p:nvPr/>
        </p:nvSpPr>
        <p:spPr>
          <a:xfrm>
            <a:off x="2271712" y="5992801"/>
            <a:ext cx="395301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0"/>
          <p:cNvSpPr txBox="1"/>
          <p:nvPr/>
        </p:nvSpPr>
        <p:spPr>
          <a:xfrm>
            <a:off x="3259139" y="5992801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10"/>
          <p:cNvSpPr txBox="1"/>
          <p:nvPr/>
        </p:nvSpPr>
        <p:spPr>
          <a:xfrm>
            <a:off x="4580467" y="5992801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10"/>
          <p:cNvSpPr txBox="1"/>
          <p:nvPr/>
        </p:nvSpPr>
        <p:spPr>
          <a:xfrm>
            <a:off x="5850466" y="5992801"/>
            <a:ext cx="54117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955" name="Google Shape;955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Simple memory system example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Case study: Core i7/Linux memory system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Memory mapping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 Core i7 Memory System</a:t>
            </a:r>
            <a:endParaRPr/>
          </a:p>
        </p:txBody>
      </p:sp>
      <p:sp>
        <p:nvSpPr>
          <p:cNvPr id="961" name="Google Shape;961;p12"/>
          <p:cNvSpPr/>
          <p:nvPr/>
        </p:nvSpPr>
        <p:spPr>
          <a:xfrm>
            <a:off x="512763" y="2600289"/>
            <a:ext cx="1481137" cy="470587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d-cache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KB, 8-way</a:t>
            </a:r>
            <a:endParaRPr/>
          </a:p>
        </p:txBody>
      </p:sp>
      <p:sp>
        <p:nvSpPr>
          <p:cNvPr id="962" name="Google Shape;962;p12"/>
          <p:cNvSpPr/>
          <p:nvPr/>
        </p:nvSpPr>
        <p:spPr>
          <a:xfrm>
            <a:off x="838200" y="3353229"/>
            <a:ext cx="2578100" cy="470587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L2 unified 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256 KB, 8-way</a:t>
            </a:r>
            <a:endParaRPr/>
          </a:p>
        </p:txBody>
      </p:sp>
      <p:cxnSp>
        <p:nvCxnSpPr>
          <p:cNvPr id="963" name="Google Shape;963;p12"/>
          <p:cNvCxnSpPr/>
          <p:nvPr/>
        </p:nvCxnSpPr>
        <p:spPr>
          <a:xfrm>
            <a:off x="1257300" y="2302251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4" name="Google Shape;964;p12"/>
          <p:cNvCxnSpPr/>
          <p:nvPr/>
        </p:nvCxnSpPr>
        <p:spPr>
          <a:xfrm>
            <a:off x="1244600" y="307087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5" name="Google Shape;965;p12"/>
          <p:cNvCxnSpPr/>
          <p:nvPr/>
        </p:nvCxnSpPr>
        <p:spPr>
          <a:xfrm>
            <a:off x="2938463" y="307087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6" name="Google Shape;966;p12"/>
          <p:cNvSpPr/>
          <p:nvPr/>
        </p:nvSpPr>
        <p:spPr>
          <a:xfrm>
            <a:off x="1008063" y="5059108"/>
            <a:ext cx="2166937" cy="755306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L3 unified 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 MB, 16-way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(shared by all cores)</a:t>
            </a:r>
            <a:endParaRPr/>
          </a:p>
        </p:txBody>
      </p:sp>
      <p:sp>
        <p:nvSpPr>
          <p:cNvPr id="967" name="Google Shape;967;p12"/>
          <p:cNvSpPr/>
          <p:nvPr/>
        </p:nvSpPr>
        <p:spPr>
          <a:xfrm>
            <a:off x="4533900" y="6227553"/>
            <a:ext cx="2781300" cy="554247"/>
          </a:xfrm>
          <a:prstGeom prst="rect">
            <a:avLst/>
          </a:prstGeom>
          <a:solidFill>
            <a:srgbClr val="E5E6F6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/>
          </a:p>
        </p:txBody>
      </p:sp>
      <p:cxnSp>
        <p:nvCxnSpPr>
          <p:cNvPr id="968" name="Google Shape;968;p12"/>
          <p:cNvCxnSpPr/>
          <p:nvPr/>
        </p:nvCxnSpPr>
        <p:spPr>
          <a:xfrm>
            <a:off x="2938463" y="231793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69" name="Google Shape;969;p12"/>
          <p:cNvSpPr/>
          <p:nvPr/>
        </p:nvSpPr>
        <p:spPr>
          <a:xfrm>
            <a:off x="754063" y="1836892"/>
            <a:ext cx="1054100" cy="470587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970" name="Google Shape;970;p12"/>
          <p:cNvSpPr/>
          <p:nvPr/>
        </p:nvSpPr>
        <p:spPr>
          <a:xfrm>
            <a:off x="4064000" y="2600289"/>
            <a:ext cx="1824038" cy="470587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d-TLB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64 entries, 4-way</a:t>
            </a:r>
            <a:endParaRPr/>
          </a:p>
        </p:txBody>
      </p:sp>
      <p:sp>
        <p:nvSpPr>
          <p:cNvPr id="971" name="Google Shape;971;p12"/>
          <p:cNvSpPr/>
          <p:nvPr/>
        </p:nvSpPr>
        <p:spPr>
          <a:xfrm>
            <a:off x="6045200" y="2600289"/>
            <a:ext cx="1824038" cy="470587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i-TLB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128 entries, 4-way</a:t>
            </a:r>
            <a:endParaRPr/>
          </a:p>
        </p:txBody>
      </p:sp>
      <p:sp>
        <p:nvSpPr>
          <p:cNvPr id="972" name="Google Shape;972;p12"/>
          <p:cNvSpPr/>
          <p:nvPr/>
        </p:nvSpPr>
        <p:spPr>
          <a:xfrm>
            <a:off x="4394200" y="3363686"/>
            <a:ext cx="3157538" cy="470587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L2  unified TLB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512 entries, 4-way</a:t>
            </a:r>
            <a:endParaRPr/>
          </a:p>
        </p:txBody>
      </p:sp>
      <p:cxnSp>
        <p:nvCxnSpPr>
          <p:cNvPr id="973" name="Google Shape;973;p12"/>
          <p:cNvCxnSpPr/>
          <p:nvPr/>
        </p:nvCxnSpPr>
        <p:spPr>
          <a:xfrm>
            <a:off x="4983163" y="3076105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4" name="Google Shape;974;p12"/>
          <p:cNvCxnSpPr/>
          <p:nvPr/>
        </p:nvCxnSpPr>
        <p:spPr>
          <a:xfrm>
            <a:off x="6964363" y="3081334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5" name="Google Shape;975;p12"/>
          <p:cNvSpPr/>
          <p:nvPr/>
        </p:nvSpPr>
        <p:spPr>
          <a:xfrm>
            <a:off x="2201863" y="2610747"/>
            <a:ext cx="1481137" cy="470587"/>
          </a:xfrm>
          <a:prstGeom prst="rect">
            <a:avLst/>
          </a:prstGeom>
          <a:solidFill>
            <a:srgbClr val="F7F5CD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L1 i-cache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KB, 8-way</a:t>
            </a:r>
            <a:endParaRPr/>
          </a:p>
        </p:txBody>
      </p:sp>
      <p:cxnSp>
        <p:nvCxnSpPr>
          <p:cNvPr id="976" name="Google Shape;976;p12"/>
          <p:cNvCxnSpPr/>
          <p:nvPr/>
        </p:nvCxnSpPr>
        <p:spPr>
          <a:xfrm>
            <a:off x="4995863" y="2302251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77" name="Google Shape;977;p12"/>
          <p:cNvCxnSpPr/>
          <p:nvPr/>
        </p:nvCxnSpPr>
        <p:spPr>
          <a:xfrm>
            <a:off x="6964363" y="2317937"/>
            <a:ext cx="0" cy="28235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78" name="Google Shape;978;p12"/>
          <p:cNvSpPr/>
          <p:nvPr/>
        </p:nvSpPr>
        <p:spPr>
          <a:xfrm>
            <a:off x="4813300" y="1847350"/>
            <a:ext cx="2336800" cy="470587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MMU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(addr translation)</a:t>
            </a:r>
            <a:endParaRPr/>
          </a:p>
        </p:txBody>
      </p:sp>
      <p:sp>
        <p:nvSpPr>
          <p:cNvPr id="979" name="Google Shape;979;p12"/>
          <p:cNvSpPr/>
          <p:nvPr/>
        </p:nvSpPr>
        <p:spPr>
          <a:xfrm>
            <a:off x="2405063" y="1836892"/>
            <a:ext cx="1054100" cy="470587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980" name="Google Shape;980;p12"/>
          <p:cNvSpPr/>
          <p:nvPr/>
        </p:nvSpPr>
        <p:spPr>
          <a:xfrm>
            <a:off x="368300" y="1763690"/>
            <a:ext cx="7607300" cy="3116334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12"/>
          <p:cNvSpPr txBox="1"/>
          <p:nvPr/>
        </p:nvSpPr>
        <p:spPr>
          <a:xfrm>
            <a:off x="251289" y="1447800"/>
            <a:ext cx="11965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 x4</a:t>
            </a:r>
            <a:endParaRPr/>
          </a:p>
        </p:txBody>
      </p:sp>
      <p:sp>
        <p:nvSpPr>
          <p:cNvPr id="982" name="Google Shape;982;p12"/>
          <p:cNvSpPr/>
          <p:nvPr/>
        </p:nvSpPr>
        <p:spPr>
          <a:xfrm>
            <a:off x="4216400" y="5059108"/>
            <a:ext cx="3441700" cy="755306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DDR3 Memory controller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x 64 bit @ 10.66 GB/s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 GB/s total (shared by all cores)</a:t>
            </a:r>
            <a:endParaRPr/>
          </a:p>
        </p:txBody>
      </p:sp>
      <p:sp>
        <p:nvSpPr>
          <p:cNvPr id="983" name="Google Shape;983;p12"/>
          <p:cNvSpPr/>
          <p:nvPr/>
        </p:nvSpPr>
        <p:spPr>
          <a:xfrm>
            <a:off x="57225" y="1438155"/>
            <a:ext cx="8064600" cy="45489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12"/>
          <p:cNvSpPr txBox="1"/>
          <p:nvPr/>
        </p:nvSpPr>
        <p:spPr>
          <a:xfrm>
            <a:off x="0" y="1143000"/>
            <a:ext cx="293740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Processor package</a:t>
            </a:r>
            <a:endParaRPr/>
          </a:p>
        </p:txBody>
      </p:sp>
      <p:sp>
        <p:nvSpPr>
          <p:cNvPr id="985" name="Google Shape;985;p12"/>
          <p:cNvSpPr/>
          <p:nvPr/>
        </p:nvSpPr>
        <p:spPr>
          <a:xfrm>
            <a:off x="5422900" y="4053881"/>
            <a:ext cx="2328863" cy="648365"/>
          </a:xfrm>
          <a:prstGeom prst="rect">
            <a:avLst/>
          </a:prstGeom>
          <a:solidFill>
            <a:srgbClr val="E0E0E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dir="2700000" dist="381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QuickPath interconnect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 links @ 25.6 GB/s</a:t>
            </a: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each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6" name="Google Shape;986;p12"/>
          <p:cNvCxnSpPr/>
          <p:nvPr/>
        </p:nvCxnSpPr>
        <p:spPr>
          <a:xfrm>
            <a:off x="2074863" y="3813359"/>
            <a:ext cx="0" cy="1233984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7" name="Google Shape;987;p12"/>
          <p:cNvCxnSpPr/>
          <p:nvPr/>
        </p:nvCxnSpPr>
        <p:spPr>
          <a:xfrm flipH="1">
            <a:off x="5805488" y="5814414"/>
            <a:ext cx="7937" cy="433986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8" name="Google Shape;988;p12"/>
          <p:cNvCxnSpPr/>
          <p:nvPr/>
        </p:nvCxnSpPr>
        <p:spPr>
          <a:xfrm>
            <a:off x="5965825" y="5814414"/>
            <a:ext cx="0" cy="433986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89" name="Google Shape;989;p12"/>
          <p:cNvCxnSpPr/>
          <p:nvPr/>
        </p:nvCxnSpPr>
        <p:spPr>
          <a:xfrm>
            <a:off x="6118225" y="5806571"/>
            <a:ext cx="0" cy="441829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0" name="Google Shape;990;p12"/>
          <p:cNvCxnSpPr/>
          <p:nvPr/>
        </p:nvCxnSpPr>
        <p:spPr>
          <a:xfrm>
            <a:off x="4957763" y="3834274"/>
            <a:ext cx="0" cy="122352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91" name="Google Shape;991;p12"/>
          <p:cNvSpPr txBox="1"/>
          <p:nvPr/>
        </p:nvSpPr>
        <p:spPr>
          <a:xfrm>
            <a:off x="8331200" y="3886200"/>
            <a:ext cx="9652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other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pSp>
        <p:nvGrpSpPr>
          <p:cNvPr id="992" name="Google Shape;992;p12"/>
          <p:cNvGrpSpPr/>
          <p:nvPr/>
        </p:nvGrpSpPr>
        <p:grpSpPr>
          <a:xfrm>
            <a:off x="7736756" y="4110743"/>
            <a:ext cx="595312" cy="501960"/>
            <a:chOff x="4786" y="2300"/>
            <a:chExt cx="343" cy="384"/>
          </a:xfrm>
        </p:grpSpPr>
        <p:cxnSp>
          <p:nvCxnSpPr>
            <p:cNvPr id="993" name="Google Shape;993;p12"/>
            <p:cNvCxnSpPr/>
            <p:nvPr/>
          </p:nvCxnSpPr>
          <p:spPr>
            <a:xfrm>
              <a:off x="4953" y="2132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94" name="Google Shape;994;p12"/>
            <p:cNvCxnSpPr/>
            <p:nvPr/>
          </p:nvCxnSpPr>
          <p:spPr>
            <a:xfrm>
              <a:off x="4953" y="2208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95" name="Google Shape;995;p12"/>
            <p:cNvCxnSpPr/>
            <p:nvPr/>
          </p:nvCxnSpPr>
          <p:spPr>
            <a:xfrm>
              <a:off x="4953" y="2284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96" name="Google Shape;996;p12"/>
            <p:cNvCxnSpPr/>
            <p:nvPr/>
          </p:nvCxnSpPr>
          <p:spPr>
            <a:xfrm>
              <a:off x="4961" y="2516"/>
              <a:ext cx="0" cy="335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997" name="Google Shape;997;p12"/>
          <p:cNvSpPr txBox="1"/>
          <p:nvPr/>
        </p:nvSpPr>
        <p:spPr>
          <a:xfrm>
            <a:off x="8361422" y="4418587"/>
            <a:ext cx="934977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I/O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bridge</a:t>
            </a:r>
            <a:endParaRPr/>
          </a:p>
        </p:txBody>
      </p:sp>
      <p:cxnSp>
        <p:nvCxnSpPr>
          <p:cNvPr id="998" name="Google Shape;998;p12"/>
          <p:cNvCxnSpPr/>
          <p:nvPr/>
        </p:nvCxnSpPr>
        <p:spPr>
          <a:xfrm>
            <a:off x="6565900" y="4691788"/>
            <a:ext cx="0" cy="35555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99" name="Google Shape;999;p12"/>
          <p:cNvCxnSpPr/>
          <p:nvPr/>
        </p:nvCxnSpPr>
        <p:spPr>
          <a:xfrm>
            <a:off x="3175000" y="5381983"/>
            <a:ext cx="10414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Symbols</a:t>
            </a:r>
            <a:endParaRPr/>
          </a:p>
        </p:txBody>
      </p:sp>
      <p:sp>
        <p:nvSpPr>
          <p:cNvPr id="1005" name="Google Shape;1005;p13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Basic Parameters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N = 2</a:t>
            </a:r>
            <a:r>
              <a:rPr b="1" baseline="30000" lang="en-GB"/>
              <a:t>n </a:t>
            </a:r>
            <a:r>
              <a:rPr lang="en-GB"/>
              <a:t>: Number of addresses in virtual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M = 2</a:t>
            </a:r>
            <a:r>
              <a:rPr b="1" baseline="30000" lang="en-GB"/>
              <a:t>m </a:t>
            </a:r>
            <a:r>
              <a:rPr lang="en-GB"/>
              <a:t>: Number of addresses in physical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 = 2</a:t>
            </a:r>
            <a:r>
              <a:rPr b="1" baseline="30000" lang="en-GB"/>
              <a:t>p </a:t>
            </a:r>
            <a:r>
              <a:rPr b="1" lang="en-GB"/>
              <a:t> </a:t>
            </a:r>
            <a:r>
              <a:rPr lang="en-GB"/>
              <a:t>: Page size (bytes)</a:t>
            </a:r>
            <a:endParaRPr baseline="300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virtual address (VA)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TLBI</a:t>
            </a:r>
            <a:r>
              <a:rPr lang="en-GB"/>
              <a:t>: TLB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TLBT</a:t>
            </a:r>
            <a:r>
              <a:rPr lang="en-GB"/>
              <a:t>: TLB tag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VPO</a:t>
            </a:r>
            <a:r>
              <a:rPr lang="en-GB"/>
              <a:t>: Virtual page offset 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VPN</a:t>
            </a:r>
            <a:r>
              <a:rPr lang="en-GB"/>
              <a:t>: Virtual page number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physical address (PA)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PPO</a:t>
            </a:r>
            <a:r>
              <a:rPr lang="en-GB"/>
              <a:t>: Physical page offset (same as VPO)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PPN:</a:t>
            </a:r>
            <a:r>
              <a:rPr lang="en-GB"/>
              <a:t> Physical page number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CO</a:t>
            </a:r>
            <a:r>
              <a:rPr lang="en-GB"/>
              <a:t>: Byte offset within cache line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CI:</a:t>
            </a:r>
            <a:r>
              <a:rPr lang="en-GB"/>
              <a:t> Cache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CT</a:t>
            </a:r>
            <a:r>
              <a:rPr lang="en-GB"/>
              <a:t>: Cache tag</a:t>
            </a:r>
            <a:endParaRPr/>
          </a:p>
          <a:p>
            <a:pPr indent="-258318" lvl="0" marL="342900" rtl="0" algn="l">
              <a:spcBef>
                <a:spcPts val="444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4"/>
          <p:cNvSpPr txBox="1"/>
          <p:nvPr>
            <p:ph type="title"/>
          </p:nvPr>
        </p:nvSpPr>
        <p:spPr>
          <a:xfrm>
            <a:off x="357018" y="228600"/>
            <a:ext cx="79360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End-to-end Core i7 Address Translation</a:t>
            </a:r>
            <a:endParaRPr/>
          </a:p>
        </p:txBody>
      </p:sp>
      <p:sp>
        <p:nvSpPr>
          <p:cNvPr id="1011" name="Google Shape;1011;p14"/>
          <p:cNvSpPr/>
          <p:nvPr/>
        </p:nvSpPr>
        <p:spPr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/>
          </a:p>
        </p:txBody>
      </p:sp>
      <p:sp>
        <p:nvSpPr>
          <p:cNvPr id="1012" name="Google Shape;1012;p14"/>
          <p:cNvSpPr/>
          <p:nvPr/>
        </p:nvSpPr>
        <p:spPr>
          <a:xfrm>
            <a:off x="568325" y="1981200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sp>
        <p:nvSpPr>
          <p:cNvPr id="1013" name="Google Shape;1013;p14"/>
          <p:cNvSpPr/>
          <p:nvPr/>
        </p:nvSpPr>
        <p:spPr>
          <a:xfrm>
            <a:off x="1635125" y="19812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endParaRPr/>
          </a:p>
        </p:txBody>
      </p:sp>
      <p:sp>
        <p:nvSpPr>
          <p:cNvPr id="1014" name="Google Shape;1014;p14"/>
          <p:cNvSpPr txBox="1"/>
          <p:nvPr/>
        </p:nvSpPr>
        <p:spPr>
          <a:xfrm>
            <a:off x="876300" y="1752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1015" name="Google Shape;1015;p14"/>
          <p:cNvSpPr txBox="1"/>
          <p:nvPr/>
        </p:nvSpPr>
        <p:spPr>
          <a:xfrm>
            <a:off x="1714500" y="1752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cxnSp>
        <p:nvCxnSpPr>
          <p:cNvPr id="1016" name="Google Shape;1016;p14"/>
          <p:cNvCxnSpPr/>
          <p:nvPr/>
        </p:nvCxnSpPr>
        <p:spPr>
          <a:xfrm>
            <a:off x="1406525" y="22860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7" name="Google Shape;1017;p14"/>
          <p:cNvSpPr/>
          <p:nvPr/>
        </p:nvSpPr>
        <p:spPr>
          <a:xfrm>
            <a:off x="949325" y="26670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1018" name="Google Shape;1018;p14"/>
          <p:cNvSpPr/>
          <p:nvPr/>
        </p:nvSpPr>
        <p:spPr>
          <a:xfrm>
            <a:off x="1482725" y="26670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sp>
        <p:nvSpPr>
          <p:cNvPr id="1019" name="Google Shape;1019;p14"/>
          <p:cNvSpPr txBox="1"/>
          <p:nvPr/>
        </p:nvSpPr>
        <p:spPr>
          <a:xfrm>
            <a:off x="1635125" y="2438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20" name="Google Shape;1020;p14"/>
          <p:cNvSpPr txBox="1"/>
          <p:nvPr/>
        </p:nvSpPr>
        <p:spPr>
          <a:xfrm>
            <a:off x="1025525" y="24384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021" name="Google Shape;1021;p14"/>
          <p:cNvSpPr/>
          <p:nvPr/>
        </p:nvSpPr>
        <p:spPr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14"/>
          <p:cNvSpPr/>
          <p:nvPr/>
        </p:nvSpPr>
        <p:spPr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14"/>
          <p:cNvSpPr/>
          <p:nvPr/>
        </p:nvSpPr>
        <p:spPr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14"/>
          <p:cNvSpPr/>
          <p:nvPr/>
        </p:nvSpPr>
        <p:spPr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14"/>
          <p:cNvSpPr/>
          <p:nvPr/>
        </p:nvSpPr>
        <p:spPr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14"/>
          <p:cNvSpPr/>
          <p:nvPr/>
        </p:nvSpPr>
        <p:spPr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14"/>
          <p:cNvSpPr/>
          <p:nvPr/>
        </p:nvSpPr>
        <p:spPr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14"/>
          <p:cNvSpPr/>
          <p:nvPr/>
        </p:nvSpPr>
        <p:spPr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14"/>
          <p:cNvSpPr/>
          <p:nvPr/>
        </p:nvSpPr>
        <p:spPr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14"/>
          <p:cNvSpPr/>
          <p:nvPr/>
        </p:nvSpPr>
        <p:spPr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14"/>
          <p:cNvSpPr/>
          <p:nvPr/>
        </p:nvSpPr>
        <p:spPr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14"/>
          <p:cNvSpPr/>
          <p:nvPr/>
        </p:nvSpPr>
        <p:spPr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14"/>
          <p:cNvSpPr/>
          <p:nvPr/>
        </p:nvSpPr>
        <p:spPr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14"/>
          <p:cNvSpPr/>
          <p:nvPr/>
        </p:nvSpPr>
        <p:spPr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14"/>
          <p:cNvSpPr/>
          <p:nvPr/>
        </p:nvSpPr>
        <p:spPr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14"/>
          <p:cNvSpPr/>
          <p:nvPr/>
        </p:nvSpPr>
        <p:spPr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4"/>
          <p:cNvSpPr txBox="1"/>
          <p:nvPr/>
        </p:nvSpPr>
        <p:spPr>
          <a:xfrm rot="5400000">
            <a:off x="3290213" y="3787993"/>
            <a:ext cx="256480" cy="40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1038" name="Google Shape;1038;p14"/>
          <p:cNvCxnSpPr/>
          <p:nvPr/>
        </p:nvCxnSpPr>
        <p:spPr>
          <a:xfrm>
            <a:off x="1787525" y="2971800"/>
            <a:ext cx="0" cy="12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14"/>
          <p:cNvCxnSpPr/>
          <p:nvPr/>
        </p:nvCxnSpPr>
        <p:spPr>
          <a:xfrm>
            <a:off x="1787525" y="35052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0" name="Google Shape;1040;p14"/>
          <p:cNvCxnSpPr/>
          <p:nvPr/>
        </p:nvCxnSpPr>
        <p:spPr>
          <a:xfrm>
            <a:off x="1787525" y="41910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1" name="Google Shape;1041;p14"/>
          <p:cNvCxnSpPr/>
          <p:nvPr/>
        </p:nvCxnSpPr>
        <p:spPr>
          <a:xfrm>
            <a:off x="1787525" y="36576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2" name="Google Shape;1042;p14"/>
          <p:cNvCxnSpPr/>
          <p:nvPr/>
        </p:nvCxnSpPr>
        <p:spPr>
          <a:xfrm>
            <a:off x="1787525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3" name="Google Shape;1043;p14"/>
          <p:cNvCxnSpPr/>
          <p:nvPr/>
        </p:nvCxnSpPr>
        <p:spPr>
          <a:xfrm>
            <a:off x="1254125" y="2971800"/>
            <a:ext cx="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14"/>
          <p:cNvCxnSpPr/>
          <p:nvPr/>
        </p:nvCxnSpPr>
        <p:spPr>
          <a:xfrm>
            <a:off x="1254125" y="3124200"/>
            <a:ext cx="289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14"/>
          <p:cNvCxnSpPr/>
          <p:nvPr/>
        </p:nvCxnSpPr>
        <p:spPr>
          <a:xfrm>
            <a:off x="25495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6" name="Google Shape;1046;p14"/>
          <p:cNvCxnSpPr/>
          <p:nvPr/>
        </p:nvCxnSpPr>
        <p:spPr>
          <a:xfrm>
            <a:off x="30829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14"/>
          <p:cNvCxnSpPr/>
          <p:nvPr/>
        </p:nvCxnSpPr>
        <p:spPr>
          <a:xfrm>
            <a:off x="36163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14"/>
          <p:cNvCxnSpPr/>
          <p:nvPr/>
        </p:nvCxnSpPr>
        <p:spPr>
          <a:xfrm>
            <a:off x="4149725" y="3124200"/>
            <a:ext cx="0" cy="30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14"/>
          <p:cNvCxnSpPr/>
          <p:nvPr/>
        </p:nvCxnSpPr>
        <p:spPr>
          <a:xfrm>
            <a:off x="720725" y="2286000"/>
            <a:ext cx="0" cy="26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" name="Google Shape;1050;p14"/>
          <p:cNvCxnSpPr/>
          <p:nvPr/>
        </p:nvCxnSpPr>
        <p:spPr>
          <a:xfrm>
            <a:off x="1482725" y="1524000"/>
            <a:ext cx="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14"/>
          <p:cNvSpPr txBox="1"/>
          <p:nvPr/>
        </p:nvSpPr>
        <p:spPr>
          <a:xfrm>
            <a:off x="1712913" y="4311650"/>
            <a:ext cx="3078162" cy="3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TLB (16 sets, 4 entries/set)</a:t>
            </a:r>
            <a:endParaRPr/>
          </a:p>
        </p:txBody>
      </p:sp>
      <p:sp>
        <p:nvSpPr>
          <p:cNvPr id="1052" name="Google Shape;1052;p14"/>
          <p:cNvSpPr/>
          <p:nvPr/>
        </p:nvSpPr>
        <p:spPr>
          <a:xfrm>
            <a:off x="5683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VPN1</a:t>
            </a:r>
            <a:endParaRPr/>
          </a:p>
        </p:txBody>
      </p:sp>
      <p:sp>
        <p:nvSpPr>
          <p:cNvPr id="1053" name="Google Shape;1053;p14"/>
          <p:cNvSpPr/>
          <p:nvPr/>
        </p:nvSpPr>
        <p:spPr>
          <a:xfrm>
            <a:off x="11017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VPN2</a:t>
            </a:r>
            <a:endParaRPr/>
          </a:p>
        </p:txBody>
      </p:sp>
      <p:sp>
        <p:nvSpPr>
          <p:cNvPr id="1054" name="Google Shape;1054;p14"/>
          <p:cNvSpPr txBox="1"/>
          <p:nvPr/>
        </p:nvSpPr>
        <p:spPr>
          <a:xfrm>
            <a:off x="1181100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55" name="Google Shape;1055;p14"/>
          <p:cNvSpPr txBox="1"/>
          <p:nvPr/>
        </p:nvSpPr>
        <p:spPr>
          <a:xfrm>
            <a:off x="720725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056" name="Google Shape;1056;p14"/>
          <p:cNvSpPr/>
          <p:nvPr/>
        </p:nvSpPr>
        <p:spPr>
          <a:xfrm>
            <a:off x="792163" y="5626100"/>
            <a:ext cx="315912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14"/>
          <p:cNvSpPr/>
          <p:nvPr/>
        </p:nvSpPr>
        <p:spPr>
          <a:xfrm>
            <a:off x="792163" y="5905500"/>
            <a:ext cx="315912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14"/>
          <p:cNvSpPr txBox="1"/>
          <p:nvPr/>
        </p:nvSpPr>
        <p:spPr>
          <a:xfrm>
            <a:off x="0" y="5497513"/>
            <a:ext cx="536575" cy="3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CR3</a:t>
            </a:r>
            <a:endParaRPr/>
          </a:p>
        </p:txBody>
      </p:sp>
      <p:sp>
        <p:nvSpPr>
          <p:cNvPr id="1059" name="Google Shape;1059;p14"/>
          <p:cNvSpPr/>
          <p:nvPr/>
        </p:nvSpPr>
        <p:spPr>
          <a:xfrm>
            <a:off x="4302125" y="5040313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1060" name="Google Shape;1060;p14"/>
          <p:cNvSpPr/>
          <p:nvPr/>
        </p:nvSpPr>
        <p:spPr>
          <a:xfrm>
            <a:off x="5368925" y="5040313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endParaRPr/>
          </a:p>
        </p:txBody>
      </p:sp>
      <p:sp>
        <p:nvSpPr>
          <p:cNvPr id="1061" name="Google Shape;1061;p14"/>
          <p:cNvSpPr txBox="1"/>
          <p:nvPr/>
        </p:nvSpPr>
        <p:spPr>
          <a:xfrm>
            <a:off x="4610100" y="4800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062" name="Google Shape;1062;p14"/>
          <p:cNvSpPr txBox="1"/>
          <p:nvPr/>
        </p:nvSpPr>
        <p:spPr>
          <a:xfrm>
            <a:off x="5486400" y="4800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cxnSp>
        <p:nvCxnSpPr>
          <p:cNvPr id="1063" name="Google Shape;1063;p14"/>
          <p:cNvCxnSpPr/>
          <p:nvPr/>
        </p:nvCxnSpPr>
        <p:spPr>
          <a:xfrm>
            <a:off x="4378325" y="3762375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14"/>
          <p:cNvCxnSpPr/>
          <p:nvPr/>
        </p:nvCxnSpPr>
        <p:spPr>
          <a:xfrm>
            <a:off x="4987925" y="3759200"/>
            <a:ext cx="0" cy="127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14"/>
          <p:cNvCxnSpPr/>
          <p:nvPr/>
        </p:nvCxnSpPr>
        <p:spPr>
          <a:xfrm>
            <a:off x="3035300" y="6083300"/>
            <a:ext cx="19526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14"/>
          <p:cNvCxnSpPr/>
          <p:nvPr/>
        </p:nvCxnSpPr>
        <p:spPr>
          <a:xfrm rot="10800000">
            <a:off x="4978400" y="5349875"/>
            <a:ext cx="9525" cy="7334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7" name="Google Shape;1067;p14"/>
          <p:cNvSpPr txBox="1"/>
          <p:nvPr/>
        </p:nvSpPr>
        <p:spPr>
          <a:xfrm>
            <a:off x="1244600" y="6477000"/>
            <a:ext cx="1150053" cy="315471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tables</a:t>
            </a:r>
            <a:endParaRPr/>
          </a:p>
        </p:txBody>
      </p:sp>
      <p:sp>
        <p:nvSpPr>
          <p:cNvPr id="1068" name="Google Shape;1068;p14"/>
          <p:cNvSpPr txBox="1"/>
          <p:nvPr/>
        </p:nvSpPr>
        <p:spPr>
          <a:xfrm>
            <a:off x="685800" y="3613150"/>
            <a:ext cx="605718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/>
          </a:p>
        </p:txBody>
      </p:sp>
      <p:sp>
        <p:nvSpPr>
          <p:cNvPr id="1069" name="Google Shape;1069;p14"/>
          <p:cNvSpPr txBox="1"/>
          <p:nvPr/>
        </p:nvSpPr>
        <p:spPr>
          <a:xfrm>
            <a:off x="4514850" y="3175000"/>
            <a:ext cx="549212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/>
          </a:p>
        </p:txBody>
      </p:sp>
      <p:cxnSp>
        <p:nvCxnSpPr>
          <p:cNvPr id="1070" name="Google Shape;1070;p14"/>
          <p:cNvCxnSpPr/>
          <p:nvPr/>
        </p:nvCxnSpPr>
        <p:spPr>
          <a:xfrm>
            <a:off x="2168525" y="2209800"/>
            <a:ext cx="327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14"/>
          <p:cNvCxnSpPr/>
          <p:nvPr/>
        </p:nvCxnSpPr>
        <p:spPr>
          <a:xfrm>
            <a:off x="5445125" y="2209800"/>
            <a:ext cx="0" cy="281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2" name="Google Shape;1072;p14"/>
          <p:cNvSpPr txBox="1"/>
          <p:nvPr/>
        </p:nvSpPr>
        <p:spPr>
          <a:xfrm>
            <a:off x="5915025" y="5283200"/>
            <a:ext cx="865621" cy="90640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/>
          </a:p>
        </p:txBody>
      </p:sp>
      <p:sp>
        <p:nvSpPr>
          <p:cNvPr id="1073" name="Google Shape;1073;p14"/>
          <p:cNvSpPr/>
          <p:nvPr/>
        </p:nvSpPr>
        <p:spPr>
          <a:xfrm>
            <a:off x="5445125" y="1295400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/>
          </a:p>
        </p:txBody>
      </p:sp>
      <p:sp>
        <p:nvSpPr>
          <p:cNvPr id="1074" name="Google Shape;1074;p14"/>
          <p:cNvSpPr txBox="1"/>
          <p:nvPr/>
        </p:nvSpPr>
        <p:spPr>
          <a:xfrm>
            <a:off x="5810250" y="1066800"/>
            <a:ext cx="56085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32/64</a:t>
            </a:r>
            <a:endParaRPr/>
          </a:p>
        </p:txBody>
      </p:sp>
      <p:sp>
        <p:nvSpPr>
          <p:cNvPr id="1075" name="Google Shape;1075;p14"/>
          <p:cNvSpPr/>
          <p:nvPr/>
        </p:nvSpPr>
        <p:spPr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14"/>
          <p:cNvSpPr/>
          <p:nvPr/>
        </p:nvSpPr>
        <p:spPr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14"/>
          <p:cNvSpPr/>
          <p:nvPr/>
        </p:nvSpPr>
        <p:spPr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14"/>
          <p:cNvSpPr/>
          <p:nvPr/>
        </p:nvSpPr>
        <p:spPr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14"/>
          <p:cNvSpPr/>
          <p:nvPr/>
        </p:nvSpPr>
        <p:spPr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14"/>
          <p:cNvSpPr/>
          <p:nvPr/>
        </p:nvSpPr>
        <p:spPr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14"/>
          <p:cNvSpPr/>
          <p:nvPr/>
        </p:nvSpPr>
        <p:spPr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14"/>
          <p:cNvSpPr/>
          <p:nvPr/>
        </p:nvSpPr>
        <p:spPr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14"/>
          <p:cNvSpPr/>
          <p:nvPr/>
        </p:nvSpPr>
        <p:spPr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14"/>
          <p:cNvSpPr/>
          <p:nvPr/>
        </p:nvSpPr>
        <p:spPr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14"/>
          <p:cNvSpPr/>
          <p:nvPr/>
        </p:nvSpPr>
        <p:spPr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14"/>
          <p:cNvSpPr/>
          <p:nvPr/>
        </p:nvSpPr>
        <p:spPr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14"/>
          <p:cNvSpPr/>
          <p:nvPr/>
        </p:nvSpPr>
        <p:spPr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14"/>
          <p:cNvSpPr/>
          <p:nvPr/>
        </p:nvSpPr>
        <p:spPr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14"/>
          <p:cNvSpPr/>
          <p:nvPr/>
        </p:nvSpPr>
        <p:spPr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14"/>
          <p:cNvSpPr/>
          <p:nvPr/>
        </p:nvSpPr>
        <p:spPr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14"/>
          <p:cNvSpPr txBox="1"/>
          <p:nvPr/>
        </p:nvSpPr>
        <p:spPr>
          <a:xfrm rot="5400000">
            <a:off x="6795413" y="3787993"/>
            <a:ext cx="256480" cy="40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/>
          </a:p>
        </p:txBody>
      </p:sp>
      <p:cxnSp>
        <p:nvCxnSpPr>
          <p:cNvPr id="1092" name="Google Shape;1092;p14"/>
          <p:cNvCxnSpPr/>
          <p:nvPr/>
        </p:nvCxnSpPr>
        <p:spPr>
          <a:xfrm>
            <a:off x="6130925" y="5181600"/>
            <a:ext cx="457200" cy="0"/>
          </a:xfrm>
          <a:prstGeom prst="straightConnector1">
            <a:avLst/>
          </a:prstGeom>
          <a:noFill/>
          <a:ln cap="flat" cmpd="sng" w="571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3" name="Google Shape;1093;p14"/>
          <p:cNvCxnSpPr/>
          <p:nvPr/>
        </p:nvCxnSpPr>
        <p:spPr>
          <a:xfrm rot="10800000">
            <a:off x="7121525" y="4648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14"/>
          <p:cNvCxnSpPr/>
          <p:nvPr/>
        </p:nvCxnSpPr>
        <p:spPr>
          <a:xfrm rot="10800000">
            <a:off x="8493125" y="4648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14"/>
          <p:cNvCxnSpPr/>
          <p:nvPr/>
        </p:nvCxnSpPr>
        <p:spPr>
          <a:xfrm>
            <a:off x="5888038" y="4643438"/>
            <a:ext cx="2605087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14"/>
          <p:cNvCxnSpPr/>
          <p:nvPr/>
        </p:nvCxnSpPr>
        <p:spPr>
          <a:xfrm rot="10800000">
            <a:off x="5889625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7" name="Google Shape;1097;p14"/>
          <p:cNvCxnSpPr/>
          <p:nvPr/>
        </p:nvCxnSpPr>
        <p:spPr>
          <a:xfrm rot="10800000">
            <a:off x="6435725" y="4267200"/>
            <a:ext cx="0" cy="3746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8" name="Google Shape;1098;p14"/>
          <p:cNvCxnSpPr/>
          <p:nvPr/>
        </p:nvCxnSpPr>
        <p:spPr>
          <a:xfrm rot="10800000">
            <a:off x="6959600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9" name="Google Shape;1099;p14"/>
          <p:cNvCxnSpPr/>
          <p:nvPr/>
        </p:nvCxnSpPr>
        <p:spPr>
          <a:xfrm rot="10800000">
            <a:off x="7493000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0" name="Google Shape;1100;p14"/>
          <p:cNvCxnSpPr/>
          <p:nvPr/>
        </p:nvCxnSpPr>
        <p:spPr>
          <a:xfrm rot="10800000">
            <a:off x="8188325" y="3505200"/>
            <a:ext cx="0" cy="152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14"/>
          <p:cNvCxnSpPr/>
          <p:nvPr/>
        </p:nvCxnSpPr>
        <p:spPr>
          <a:xfrm rot="10800000">
            <a:off x="7883525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2" name="Google Shape;1102;p14"/>
          <p:cNvCxnSpPr/>
          <p:nvPr/>
        </p:nvCxnSpPr>
        <p:spPr>
          <a:xfrm rot="10800000">
            <a:off x="7883525" y="36576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14"/>
          <p:cNvCxnSpPr/>
          <p:nvPr/>
        </p:nvCxnSpPr>
        <p:spPr>
          <a:xfrm rot="10800000">
            <a:off x="7883525" y="3810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4" name="Google Shape;1104;p14"/>
          <p:cNvCxnSpPr/>
          <p:nvPr/>
        </p:nvCxnSpPr>
        <p:spPr>
          <a:xfrm rot="10800000">
            <a:off x="7883525" y="4191000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5" name="Google Shape;1105;p14"/>
          <p:cNvCxnSpPr/>
          <p:nvPr/>
        </p:nvCxnSpPr>
        <p:spPr>
          <a:xfrm>
            <a:off x="658813" y="5245100"/>
            <a:ext cx="0" cy="7762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14"/>
          <p:cNvCxnSpPr/>
          <p:nvPr/>
        </p:nvCxnSpPr>
        <p:spPr>
          <a:xfrm flipH="1" rot="10800000">
            <a:off x="658813" y="6021388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14"/>
          <p:cNvSpPr/>
          <p:nvPr/>
        </p:nvSpPr>
        <p:spPr>
          <a:xfrm>
            <a:off x="623888" y="52070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14"/>
          <p:cNvSpPr/>
          <p:nvPr/>
        </p:nvSpPr>
        <p:spPr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14"/>
          <p:cNvSpPr/>
          <p:nvPr/>
        </p:nvSpPr>
        <p:spPr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14"/>
          <p:cNvSpPr/>
          <p:nvPr/>
        </p:nvSpPr>
        <p:spPr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1" name="Google Shape;1111;p14"/>
          <p:cNvCxnSpPr/>
          <p:nvPr/>
        </p:nvCxnSpPr>
        <p:spPr>
          <a:xfrm rot="10800000">
            <a:off x="6054725" y="1600200"/>
            <a:ext cx="0" cy="182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2" name="Google Shape;1112;p14"/>
          <p:cNvSpPr/>
          <p:nvPr/>
        </p:nvSpPr>
        <p:spPr>
          <a:xfrm>
            <a:off x="6892925" y="5029200"/>
            <a:ext cx="1066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/>
          </a:p>
        </p:txBody>
      </p:sp>
      <p:sp>
        <p:nvSpPr>
          <p:cNvPr id="1113" name="Google Shape;1113;p14"/>
          <p:cNvSpPr/>
          <p:nvPr/>
        </p:nvSpPr>
        <p:spPr>
          <a:xfrm>
            <a:off x="8264525" y="50292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endParaRPr/>
          </a:p>
        </p:txBody>
      </p:sp>
      <p:sp>
        <p:nvSpPr>
          <p:cNvPr id="1114" name="Google Shape;1114;p14"/>
          <p:cNvSpPr txBox="1"/>
          <p:nvPr/>
        </p:nvSpPr>
        <p:spPr>
          <a:xfrm>
            <a:off x="7251700" y="4800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115" name="Google Shape;1115;p14"/>
          <p:cNvSpPr txBox="1"/>
          <p:nvPr/>
        </p:nvSpPr>
        <p:spPr>
          <a:xfrm>
            <a:off x="8289925" y="48006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16" name="Google Shape;1116;p14"/>
          <p:cNvSpPr/>
          <p:nvPr/>
        </p:nvSpPr>
        <p:spPr>
          <a:xfrm>
            <a:off x="7959725" y="5029200"/>
            <a:ext cx="3048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</a:t>
            </a:r>
            <a:endParaRPr/>
          </a:p>
        </p:txBody>
      </p:sp>
      <p:sp>
        <p:nvSpPr>
          <p:cNvPr id="1117" name="Google Shape;1117;p14"/>
          <p:cNvSpPr txBox="1"/>
          <p:nvPr/>
        </p:nvSpPr>
        <p:spPr>
          <a:xfrm>
            <a:off x="7959725" y="48006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118" name="Google Shape;1118;p14"/>
          <p:cNvSpPr/>
          <p:nvPr/>
        </p:nvSpPr>
        <p:spPr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14"/>
          <p:cNvSpPr/>
          <p:nvPr/>
        </p:nvSpPr>
        <p:spPr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0" name="Google Shape;1120;p14"/>
          <p:cNvSpPr/>
          <p:nvPr/>
        </p:nvSpPr>
        <p:spPr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1" name="Google Shape;1121;p14"/>
          <p:cNvCxnSpPr/>
          <p:nvPr/>
        </p:nvCxnSpPr>
        <p:spPr>
          <a:xfrm>
            <a:off x="7883525" y="5715000"/>
            <a:ext cx="99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14"/>
          <p:cNvCxnSpPr/>
          <p:nvPr/>
        </p:nvCxnSpPr>
        <p:spPr>
          <a:xfrm rot="10800000">
            <a:off x="8874125" y="2590800"/>
            <a:ext cx="0" cy="312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3" name="Google Shape;1123;p14"/>
          <p:cNvSpPr/>
          <p:nvPr/>
        </p:nvSpPr>
        <p:spPr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L2, L3, and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14"/>
          <p:cNvSpPr txBox="1"/>
          <p:nvPr/>
        </p:nvSpPr>
        <p:spPr>
          <a:xfrm>
            <a:off x="5724525" y="2806700"/>
            <a:ext cx="2773363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d-cache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(64 sets, 8 lines/set)</a:t>
            </a:r>
            <a:endParaRPr/>
          </a:p>
        </p:txBody>
      </p:sp>
      <p:cxnSp>
        <p:nvCxnSpPr>
          <p:cNvPr id="1125" name="Google Shape;1125;p14"/>
          <p:cNvCxnSpPr/>
          <p:nvPr/>
        </p:nvCxnSpPr>
        <p:spPr>
          <a:xfrm rot="10800000">
            <a:off x="8264525" y="2590800"/>
            <a:ext cx="60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14"/>
          <p:cNvCxnSpPr/>
          <p:nvPr/>
        </p:nvCxnSpPr>
        <p:spPr>
          <a:xfrm rot="10800000">
            <a:off x="8264525" y="1905000"/>
            <a:ext cx="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14"/>
          <p:cNvCxnSpPr/>
          <p:nvPr/>
        </p:nvCxnSpPr>
        <p:spPr>
          <a:xfrm rot="10800000">
            <a:off x="6511925" y="1447800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14"/>
          <p:cNvSpPr txBox="1"/>
          <p:nvPr/>
        </p:nvSpPr>
        <p:spPr>
          <a:xfrm>
            <a:off x="6013450" y="2057400"/>
            <a:ext cx="461251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hit</a:t>
            </a:r>
            <a:endParaRPr/>
          </a:p>
        </p:txBody>
      </p:sp>
      <p:sp>
        <p:nvSpPr>
          <p:cNvPr id="1129" name="Google Shape;1129;p14"/>
          <p:cNvSpPr txBox="1"/>
          <p:nvPr/>
        </p:nvSpPr>
        <p:spPr>
          <a:xfrm>
            <a:off x="8229600" y="1981200"/>
            <a:ext cx="605718" cy="61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miss</a:t>
            </a:r>
            <a:endParaRPr/>
          </a:p>
        </p:txBody>
      </p:sp>
      <p:cxnSp>
        <p:nvCxnSpPr>
          <p:cNvPr id="1130" name="Google Shape;1130;p14"/>
          <p:cNvCxnSpPr/>
          <p:nvPr/>
        </p:nvCxnSpPr>
        <p:spPr>
          <a:xfrm rot="10800000">
            <a:off x="1787525" y="1447800"/>
            <a:ext cx="3657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14"/>
          <p:cNvCxnSpPr/>
          <p:nvPr/>
        </p:nvCxnSpPr>
        <p:spPr>
          <a:xfrm>
            <a:off x="7731125" y="54864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14"/>
          <p:cNvCxnSpPr/>
          <p:nvPr/>
        </p:nvCxnSpPr>
        <p:spPr>
          <a:xfrm>
            <a:off x="7883525" y="5486400"/>
            <a:ext cx="0" cy="22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14"/>
          <p:cNvSpPr txBox="1"/>
          <p:nvPr/>
        </p:nvSpPr>
        <p:spPr>
          <a:xfrm>
            <a:off x="1411288" y="1529348"/>
            <a:ext cx="18895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 (VA)</a:t>
            </a:r>
            <a:endParaRPr/>
          </a:p>
        </p:txBody>
      </p:sp>
      <p:sp>
        <p:nvSpPr>
          <p:cNvPr id="1134" name="Google Shape;1134;p14"/>
          <p:cNvSpPr/>
          <p:nvPr/>
        </p:nvSpPr>
        <p:spPr>
          <a:xfrm>
            <a:off x="16351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VPN3</a:t>
            </a:r>
            <a:endParaRPr/>
          </a:p>
        </p:txBody>
      </p:sp>
      <p:sp>
        <p:nvSpPr>
          <p:cNvPr id="1135" name="Google Shape;1135;p14"/>
          <p:cNvSpPr/>
          <p:nvPr/>
        </p:nvSpPr>
        <p:spPr>
          <a:xfrm>
            <a:off x="2168525" y="4940300"/>
            <a:ext cx="533400" cy="30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VPN4</a:t>
            </a:r>
            <a:endParaRPr/>
          </a:p>
        </p:txBody>
      </p:sp>
      <p:sp>
        <p:nvSpPr>
          <p:cNvPr id="1136" name="Google Shape;1136;p14"/>
          <p:cNvSpPr txBox="1"/>
          <p:nvPr/>
        </p:nvSpPr>
        <p:spPr>
          <a:xfrm>
            <a:off x="2247900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137" name="Google Shape;1137;p14"/>
          <p:cNvSpPr txBox="1"/>
          <p:nvPr/>
        </p:nvSpPr>
        <p:spPr>
          <a:xfrm>
            <a:off x="1787525" y="4724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grpSp>
        <p:nvGrpSpPr>
          <p:cNvPr id="1138" name="Google Shape;1138;p14"/>
          <p:cNvGrpSpPr/>
          <p:nvPr/>
        </p:nvGrpSpPr>
        <p:grpSpPr>
          <a:xfrm>
            <a:off x="1106488" y="5632450"/>
            <a:ext cx="276225" cy="450850"/>
            <a:chOff x="739" y="2900"/>
            <a:chExt cx="174" cy="284"/>
          </a:xfrm>
        </p:grpSpPr>
        <p:cxnSp>
          <p:nvCxnSpPr>
            <p:cNvPr id="1139" name="Google Shape;1139;p14"/>
            <p:cNvCxnSpPr/>
            <p:nvPr/>
          </p:nvCxnSpPr>
          <p:spPr>
            <a:xfrm flipH="1" rot="10800000">
              <a:off x="739" y="3181"/>
              <a:ext cx="40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0" name="Google Shape;1140;p14"/>
            <p:cNvCxnSpPr/>
            <p:nvPr/>
          </p:nvCxnSpPr>
          <p:spPr>
            <a:xfrm rot="10800000">
              <a:off x="779" y="2900"/>
              <a:ext cx="0" cy="2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1" name="Google Shape;1141;p14"/>
            <p:cNvCxnSpPr/>
            <p:nvPr/>
          </p:nvCxnSpPr>
          <p:spPr>
            <a:xfrm>
              <a:off x="779" y="2900"/>
              <a:ext cx="134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142" name="Google Shape;1142;p14"/>
          <p:cNvSpPr/>
          <p:nvPr/>
        </p:nvSpPr>
        <p:spPr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3" name="Google Shape;1143;p14"/>
          <p:cNvSpPr/>
          <p:nvPr/>
        </p:nvSpPr>
        <p:spPr>
          <a:xfrm>
            <a:off x="1387475" y="5905500"/>
            <a:ext cx="368300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44" name="Google Shape;1144;p14"/>
          <p:cNvCxnSpPr/>
          <p:nvPr/>
        </p:nvCxnSpPr>
        <p:spPr>
          <a:xfrm>
            <a:off x="1249363" y="5254625"/>
            <a:ext cx="0" cy="7842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14"/>
          <p:cNvCxnSpPr/>
          <p:nvPr/>
        </p:nvCxnSpPr>
        <p:spPr>
          <a:xfrm flipH="1" rot="10800000">
            <a:off x="1249363" y="6030913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6" name="Google Shape;1146;p14"/>
          <p:cNvSpPr/>
          <p:nvPr/>
        </p:nvSpPr>
        <p:spPr>
          <a:xfrm>
            <a:off x="1214438" y="5216525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14"/>
          <p:cNvSpPr/>
          <p:nvPr/>
        </p:nvSpPr>
        <p:spPr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8" name="Google Shape;1148;p14"/>
          <p:cNvSpPr/>
          <p:nvPr/>
        </p:nvSpPr>
        <p:spPr>
          <a:xfrm>
            <a:off x="2025650" y="5905500"/>
            <a:ext cx="368300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49" name="Google Shape;1149;p14"/>
          <p:cNvCxnSpPr/>
          <p:nvPr/>
        </p:nvCxnSpPr>
        <p:spPr>
          <a:xfrm flipH="1">
            <a:off x="1885950" y="5254625"/>
            <a:ext cx="1588" cy="7905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14"/>
          <p:cNvCxnSpPr/>
          <p:nvPr/>
        </p:nvCxnSpPr>
        <p:spPr>
          <a:xfrm flipH="1" rot="10800000">
            <a:off x="1887538" y="6035675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1" name="Google Shape;1151;p14"/>
          <p:cNvSpPr/>
          <p:nvPr/>
        </p:nvSpPr>
        <p:spPr>
          <a:xfrm>
            <a:off x="1852613" y="5216525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14"/>
          <p:cNvSpPr/>
          <p:nvPr/>
        </p:nvSpPr>
        <p:spPr>
          <a:xfrm>
            <a:off x="2663825" y="5621338"/>
            <a:ext cx="368300" cy="91440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14"/>
          <p:cNvSpPr/>
          <p:nvPr/>
        </p:nvSpPr>
        <p:spPr>
          <a:xfrm>
            <a:off x="2663825" y="5900738"/>
            <a:ext cx="368300" cy="25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/>
          </a:p>
        </p:txBody>
      </p:sp>
      <p:cxnSp>
        <p:nvCxnSpPr>
          <p:cNvPr id="1154" name="Google Shape;1154;p14"/>
          <p:cNvCxnSpPr/>
          <p:nvPr/>
        </p:nvCxnSpPr>
        <p:spPr>
          <a:xfrm>
            <a:off x="2525713" y="5249863"/>
            <a:ext cx="0" cy="7889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14"/>
          <p:cNvCxnSpPr/>
          <p:nvPr/>
        </p:nvCxnSpPr>
        <p:spPr>
          <a:xfrm flipH="1" rot="10800000">
            <a:off x="2525713" y="6035675"/>
            <a:ext cx="133350" cy="9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14"/>
          <p:cNvSpPr/>
          <p:nvPr/>
        </p:nvSpPr>
        <p:spPr>
          <a:xfrm>
            <a:off x="2490788" y="5211763"/>
            <a:ext cx="76200" cy="762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7" name="Google Shape;1157;p14"/>
          <p:cNvCxnSpPr/>
          <p:nvPr/>
        </p:nvCxnSpPr>
        <p:spPr>
          <a:xfrm>
            <a:off x="6016625" y="3438525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14"/>
          <p:cNvCxnSpPr/>
          <p:nvPr/>
        </p:nvCxnSpPr>
        <p:spPr>
          <a:xfrm>
            <a:off x="6540500" y="3438525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14"/>
          <p:cNvCxnSpPr/>
          <p:nvPr/>
        </p:nvCxnSpPr>
        <p:spPr>
          <a:xfrm>
            <a:off x="7064375" y="3429000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0" name="Google Shape;1160;p14"/>
          <p:cNvCxnSpPr/>
          <p:nvPr/>
        </p:nvCxnSpPr>
        <p:spPr>
          <a:xfrm>
            <a:off x="7616825" y="3438525"/>
            <a:ext cx="0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14"/>
          <p:cNvCxnSpPr/>
          <p:nvPr/>
        </p:nvCxnSpPr>
        <p:spPr>
          <a:xfrm>
            <a:off x="6019800" y="4114800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2" name="Google Shape;1162;p14"/>
          <p:cNvCxnSpPr/>
          <p:nvPr/>
        </p:nvCxnSpPr>
        <p:spPr>
          <a:xfrm>
            <a:off x="6550025" y="4119563"/>
            <a:ext cx="0" cy="147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14"/>
          <p:cNvCxnSpPr/>
          <p:nvPr/>
        </p:nvCxnSpPr>
        <p:spPr>
          <a:xfrm>
            <a:off x="7086600" y="4117975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4" name="Google Shape;1164;p14"/>
          <p:cNvCxnSpPr/>
          <p:nvPr/>
        </p:nvCxnSpPr>
        <p:spPr>
          <a:xfrm>
            <a:off x="7616825" y="4117975"/>
            <a:ext cx="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5" name="Google Shape;1165;p14"/>
          <p:cNvCxnSpPr/>
          <p:nvPr/>
        </p:nvCxnSpPr>
        <p:spPr>
          <a:xfrm rot="10800000">
            <a:off x="6162675" y="426720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14"/>
          <p:cNvCxnSpPr/>
          <p:nvPr/>
        </p:nvCxnSpPr>
        <p:spPr>
          <a:xfrm rot="10800000">
            <a:off x="6683375" y="4268788"/>
            <a:ext cx="0" cy="37465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7" name="Google Shape;1167;p14"/>
          <p:cNvCxnSpPr/>
          <p:nvPr/>
        </p:nvCxnSpPr>
        <p:spPr>
          <a:xfrm rot="10800000">
            <a:off x="7223125" y="4260850"/>
            <a:ext cx="0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8" name="Google Shape;1168;p14"/>
          <p:cNvCxnSpPr/>
          <p:nvPr/>
        </p:nvCxnSpPr>
        <p:spPr>
          <a:xfrm rot="10800000">
            <a:off x="7759700" y="4270375"/>
            <a:ext cx="0" cy="373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9" name="Google Shape;1169;p14"/>
          <p:cNvCxnSpPr/>
          <p:nvPr/>
        </p:nvCxnSpPr>
        <p:spPr>
          <a:xfrm>
            <a:off x="536575" y="5626100"/>
            <a:ext cx="23495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0" name="Google Shape;1170;p14"/>
          <p:cNvGrpSpPr/>
          <p:nvPr/>
        </p:nvGrpSpPr>
        <p:grpSpPr>
          <a:xfrm>
            <a:off x="1754188" y="5627688"/>
            <a:ext cx="276225" cy="450850"/>
            <a:chOff x="739" y="2900"/>
            <a:chExt cx="174" cy="284"/>
          </a:xfrm>
        </p:grpSpPr>
        <p:cxnSp>
          <p:nvCxnSpPr>
            <p:cNvPr id="1171" name="Google Shape;1171;p14"/>
            <p:cNvCxnSpPr/>
            <p:nvPr/>
          </p:nvCxnSpPr>
          <p:spPr>
            <a:xfrm flipH="1" rot="10800000">
              <a:off x="739" y="3181"/>
              <a:ext cx="40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14"/>
            <p:cNvCxnSpPr/>
            <p:nvPr/>
          </p:nvCxnSpPr>
          <p:spPr>
            <a:xfrm rot="10800000">
              <a:off x="779" y="2900"/>
              <a:ext cx="0" cy="2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14"/>
            <p:cNvCxnSpPr/>
            <p:nvPr/>
          </p:nvCxnSpPr>
          <p:spPr>
            <a:xfrm>
              <a:off x="779" y="2900"/>
              <a:ext cx="134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74" name="Google Shape;1174;p14"/>
          <p:cNvGrpSpPr/>
          <p:nvPr/>
        </p:nvGrpSpPr>
        <p:grpSpPr>
          <a:xfrm>
            <a:off x="2392363" y="5627688"/>
            <a:ext cx="276225" cy="450850"/>
            <a:chOff x="739" y="2900"/>
            <a:chExt cx="174" cy="284"/>
          </a:xfrm>
        </p:grpSpPr>
        <p:cxnSp>
          <p:nvCxnSpPr>
            <p:cNvPr id="1175" name="Google Shape;1175;p14"/>
            <p:cNvCxnSpPr/>
            <p:nvPr/>
          </p:nvCxnSpPr>
          <p:spPr>
            <a:xfrm flipH="1" rot="10800000">
              <a:off x="739" y="3181"/>
              <a:ext cx="40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14"/>
            <p:cNvCxnSpPr/>
            <p:nvPr/>
          </p:nvCxnSpPr>
          <p:spPr>
            <a:xfrm rot="10800000">
              <a:off x="779" y="2900"/>
              <a:ext cx="0" cy="281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14"/>
            <p:cNvCxnSpPr/>
            <p:nvPr/>
          </p:nvCxnSpPr>
          <p:spPr>
            <a:xfrm>
              <a:off x="779" y="2900"/>
              <a:ext cx="134" cy="3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15"/>
          <p:cNvSpPr txBox="1"/>
          <p:nvPr>
            <p:ph idx="4294967295" type="title"/>
          </p:nvPr>
        </p:nvSpPr>
        <p:spPr>
          <a:xfrm>
            <a:off x="381000" y="493713"/>
            <a:ext cx="73485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i7 Level 1-3 Page Table Entries</a:t>
            </a:r>
            <a:endParaRPr/>
          </a:p>
        </p:txBody>
      </p:sp>
      <p:sp>
        <p:nvSpPr>
          <p:cNvPr id="1184" name="Google Shape;1184;p15"/>
          <p:cNvSpPr/>
          <p:nvPr/>
        </p:nvSpPr>
        <p:spPr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table physical base address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5" name="Google Shape;1185;p15"/>
          <p:cNvSpPr/>
          <p:nvPr/>
        </p:nvSpPr>
        <p:spPr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15"/>
          <p:cNvSpPr/>
          <p:nvPr/>
        </p:nvSpPr>
        <p:spPr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187" name="Google Shape;1187;p15"/>
          <p:cNvSpPr/>
          <p:nvPr/>
        </p:nvSpPr>
        <p:spPr>
          <a:xfrm>
            <a:off x="5867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</a:t>
            </a:r>
            <a:endParaRPr/>
          </a:p>
        </p:txBody>
      </p:sp>
      <p:sp>
        <p:nvSpPr>
          <p:cNvPr id="1188" name="Google Shape;1188;p15"/>
          <p:cNvSpPr/>
          <p:nvPr/>
        </p:nvSpPr>
        <p:spPr>
          <a:xfrm>
            <a:off x="6248400" y="15240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9" name="Google Shape;1189;p15"/>
          <p:cNvSpPr/>
          <p:nvPr/>
        </p:nvSpPr>
        <p:spPr>
          <a:xfrm>
            <a:off x="6629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90" name="Google Shape;1190;p15"/>
          <p:cNvSpPr/>
          <p:nvPr/>
        </p:nvSpPr>
        <p:spPr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/>
          </a:p>
        </p:txBody>
      </p:sp>
      <p:sp>
        <p:nvSpPr>
          <p:cNvPr id="1191" name="Google Shape;1191;p15"/>
          <p:cNvSpPr/>
          <p:nvPr/>
        </p:nvSpPr>
        <p:spPr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/>
          </a:p>
        </p:txBody>
      </p:sp>
      <p:sp>
        <p:nvSpPr>
          <p:cNvPr id="1192" name="Google Shape;1192;p15"/>
          <p:cNvSpPr/>
          <p:nvPr/>
        </p:nvSpPr>
        <p:spPr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</a:t>
            </a:r>
            <a:endParaRPr/>
          </a:p>
        </p:txBody>
      </p:sp>
      <p:sp>
        <p:nvSpPr>
          <p:cNvPr id="1193" name="Google Shape;1193;p15"/>
          <p:cNvSpPr/>
          <p:nvPr/>
        </p:nvSpPr>
        <p:spPr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194" name="Google Shape;1194;p15"/>
          <p:cNvSpPr/>
          <p:nvPr/>
        </p:nvSpPr>
        <p:spPr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P=1</a:t>
            </a:r>
            <a:endParaRPr/>
          </a:p>
        </p:txBody>
      </p:sp>
      <p:sp>
        <p:nvSpPr>
          <p:cNvPr id="1195" name="Google Shape;1195;p15"/>
          <p:cNvSpPr txBox="1"/>
          <p:nvPr/>
        </p:nvSpPr>
        <p:spPr>
          <a:xfrm>
            <a:off x="457200" y="2712466"/>
            <a:ext cx="6934200" cy="354637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-341313" lvl="0" marL="341313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 references a 4K child page table. Significant fields: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page table present in physical memory (1) or not (0).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or read-write access access permission for all reachable pages.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or supervisor (kernel) mode access permission for all reachable pages.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Write-through or write-back cache policy for the child page table. 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bit (set by MMU on reads and writes, cleared by software).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PS: 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size either 4 KB or 4 MB (defined for Level 1 PTEs only).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table physical base address: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most significant bits of physical page table address (forces page tables to be 4KB aligned)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XD: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Disable or enable instruction fetches from all pages reachable from this PTE.</a:t>
            </a:r>
            <a:endParaRPr/>
          </a:p>
        </p:txBody>
      </p:sp>
      <p:sp>
        <p:nvSpPr>
          <p:cNvPr id="1196" name="Google Shape;1196;p15"/>
          <p:cNvSpPr txBox="1"/>
          <p:nvPr/>
        </p:nvSpPr>
        <p:spPr>
          <a:xfrm>
            <a:off x="1769124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15"/>
          <p:cNvSpPr txBox="1"/>
          <p:nvPr/>
        </p:nvSpPr>
        <p:spPr>
          <a:xfrm>
            <a:off x="4189413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198" name="Google Shape;1198;p15"/>
          <p:cNvSpPr txBox="1"/>
          <p:nvPr/>
        </p:nvSpPr>
        <p:spPr>
          <a:xfrm>
            <a:off x="4422775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199" name="Google Shape;1199;p15"/>
          <p:cNvSpPr txBox="1"/>
          <p:nvPr/>
        </p:nvSpPr>
        <p:spPr>
          <a:xfrm>
            <a:off x="52562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00" name="Google Shape;1200;p15"/>
          <p:cNvSpPr txBox="1"/>
          <p:nvPr/>
        </p:nvSpPr>
        <p:spPr>
          <a:xfrm>
            <a:off x="5562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01" name="Google Shape;1201;p15"/>
          <p:cNvSpPr txBox="1"/>
          <p:nvPr/>
        </p:nvSpPr>
        <p:spPr>
          <a:xfrm>
            <a:off x="5943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02" name="Google Shape;1202;p15"/>
          <p:cNvSpPr txBox="1"/>
          <p:nvPr/>
        </p:nvSpPr>
        <p:spPr>
          <a:xfrm>
            <a:off x="62738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03" name="Google Shape;1203;p15"/>
          <p:cNvSpPr txBox="1"/>
          <p:nvPr/>
        </p:nvSpPr>
        <p:spPr>
          <a:xfrm>
            <a:off x="66929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04" name="Google Shape;1204;p15"/>
          <p:cNvSpPr txBox="1"/>
          <p:nvPr/>
        </p:nvSpPr>
        <p:spPr>
          <a:xfrm>
            <a:off x="7086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05" name="Google Shape;1205;p15"/>
          <p:cNvSpPr txBox="1"/>
          <p:nvPr/>
        </p:nvSpPr>
        <p:spPr>
          <a:xfrm>
            <a:off x="7467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06" name="Google Shape;1206;p15"/>
          <p:cNvSpPr txBox="1"/>
          <p:nvPr/>
        </p:nvSpPr>
        <p:spPr>
          <a:xfrm>
            <a:off x="78470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07" name="Google Shape;1207;p15"/>
          <p:cNvSpPr txBox="1"/>
          <p:nvPr/>
        </p:nvSpPr>
        <p:spPr>
          <a:xfrm>
            <a:off x="8229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08" name="Google Shape;1208;p15"/>
          <p:cNvSpPr txBox="1"/>
          <p:nvPr/>
        </p:nvSpPr>
        <p:spPr>
          <a:xfrm>
            <a:off x="8610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09" name="Google Shape;1209;p15"/>
          <p:cNvSpPr/>
          <p:nvPr/>
        </p:nvSpPr>
        <p:spPr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0" name="Google Shape;1210;p15"/>
          <p:cNvSpPr/>
          <p:nvPr/>
        </p:nvSpPr>
        <p:spPr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15"/>
          <p:cNvSpPr/>
          <p:nvPr/>
        </p:nvSpPr>
        <p:spPr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for OS (page table location on disk)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5"/>
          <p:cNvSpPr/>
          <p:nvPr/>
        </p:nvSpPr>
        <p:spPr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P=0</a:t>
            </a:r>
            <a:endParaRPr/>
          </a:p>
        </p:txBody>
      </p:sp>
      <p:sp>
        <p:nvSpPr>
          <p:cNvPr id="1213" name="Google Shape;1213;p15"/>
          <p:cNvSpPr txBox="1"/>
          <p:nvPr/>
        </p:nvSpPr>
        <p:spPr>
          <a:xfrm>
            <a:off x="1524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5"/>
          <p:cNvSpPr txBox="1"/>
          <p:nvPr/>
        </p:nvSpPr>
        <p:spPr>
          <a:xfrm>
            <a:off x="762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5"/>
          <p:cNvSpPr txBox="1"/>
          <p:nvPr/>
        </p:nvSpPr>
        <p:spPr>
          <a:xfrm>
            <a:off x="4572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6"/>
          <p:cNvSpPr txBox="1"/>
          <p:nvPr>
            <p:ph idx="4294967295" type="title"/>
          </p:nvPr>
        </p:nvSpPr>
        <p:spPr>
          <a:xfrm>
            <a:off x="381000" y="493713"/>
            <a:ext cx="73485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i7 Level 4 Page Table Entries</a:t>
            </a:r>
            <a:endParaRPr/>
          </a:p>
        </p:txBody>
      </p:sp>
      <p:sp>
        <p:nvSpPr>
          <p:cNvPr id="1222" name="Google Shape;1222;p16"/>
          <p:cNvSpPr/>
          <p:nvPr/>
        </p:nvSpPr>
        <p:spPr>
          <a:xfrm>
            <a:off x="1828800" y="1524000"/>
            <a:ext cx="2667000" cy="3810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physical base address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6"/>
          <p:cNvSpPr/>
          <p:nvPr/>
        </p:nvSpPr>
        <p:spPr>
          <a:xfrm>
            <a:off x="44958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16"/>
          <p:cNvSpPr/>
          <p:nvPr/>
        </p:nvSpPr>
        <p:spPr>
          <a:xfrm>
            <a:off x="5486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1225" name="Google Shape;1225;p16"/>
          <p:cNvSpPr/>
          <p:nvPr/>
        </p:nvSpPr>
        <p:spPr>
          <a:xfrm>
            <a:off x="5867400" y="1524000"/>
            <a:ext cx="3810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16"/>
          <p:cNvSpPr/>
          <p:nvPr/>
        </p:nvSpPr>
        <p:spPr>
          <a:xfrm>
            <a:off x="6248400" y="1524000"/>
            <a:ext cx="381000" cy="3810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</a:t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7" name="Google Shape;1227;p16"/>
          <p:cNvSpPr/>
          <p:nvPr/>
        </p:nvSpPr>
        <p:spPr>
          <a:xfrm>
            <a:off x="6629400" y="1524000"/>
            <a:ext cx="381000" cy="3810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228" name="Google Shape;1228;p16"/>
          <p:cNvSpPr/>
          <p:nvPr/>
        </p:nvSpPr>
        <p:spPr>
          <a:xfrm>
            <a:off x="7010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/>
          </a:p>
        </p:txBody>
      </p:sp>
      <p:sp>
        <p:nvSpPr>
          <p:cNvPr id="1229" name="Google Shape;1229;p16"/>
          <p:cNvSpPr/>
          <p:nvPr/>
        </p:nvSpPr>
        <p:spPr>
          <a:xfrm>
            <a:off x="7391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</a:t>
            </a:r>
            <a:endParaRPr/>
          </a:p>
        </p:txBody>
      </p:sp>
      <p:sp>
        <p:nvSpPr>
          <p:cNvPr id="1230" name="Google Shape;1230;p16"/>
          <p:cNvSpPr/>
          <p:nvPr/>
        </p:nvSpPr>
        <p:spPr>
          <a:xfrm>
            <a:off x="7772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</a:t>
            </a:r>
            <a:endParaRPr/>
          </a:p>
        </p:txBody>
      </p:sp>
      <p:sp>
        <p:nvSpPr>
          <p:cNvPr id="1231" name="Google Shape;1231;p16"/>
          <p:cNvSpPr/>
          <p:nvPr/>
        </p:nvSpPr>
        <p:spPr>
          <a:xfrm>
            <a:off x="8153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</a:t>
            </a:r>
            <a:endParaRPr/>
          </a:p>
        </p:txBody>
      </p:sp>
      <p:sp>
        <p:nvSpPr>
          <p:cNvPr id="1232" name="Google Shape;1232;p16"/>
          <p:cNvSpPr/>
          <p:nvPr/>
        </p:nvSpPr>
        <p:spPr>
          <a:xfrm>
            <a:off x="85344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P=1</a:t>
            </a:r>
            <a:endParaRPr/>
          </a:p>
        </p:txBody>
      </p:sp>
      <p:sp>
        <p:nvSpPr>
          <p:cNvPr id="1233" name="Google Shape;1233;p16"/>
          <p:cNvSpPr txBox="1"/>
          <p:nvPr/>
        </p:nvSpPr>
        <p:spPr>
          <a:xfrm>
            <a:off x="457200" y="2712466"/>
            <a:ext cx="6934200" cy="354637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-341313" lvl="0" marL="341313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entry references a 4K child page. Significant fields: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 page is present in memory (1) or not (0)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R/W: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or read-write access permission for child page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U/S: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or supervisor mode access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WT: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Write-through or write-back cache policy for this page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bit (set by MMU on reads and writes, cleared by software) 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Dirty bit (set by MMU on writes, cleared by software)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physical base address: 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 most significant bits of physical page address (forces pages to be 4KB aligned)</a:t>
            </a:r>
            <a:endParaRPr/>
          </a:p>
          <a:p>
            <a:pPr indent="-341313" lvl="0" marL="341313" marR="0" rtl="0" algn="l">
              <a:lnSpc>
                <a:spcPct val="8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XD:</a:t>
            </a:r>
            <a:r>
              <a:rPr b="0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Disable or enable instruction fetches from this page.</a:t>
            </a:r>
            <a:endParaRPr/>
          </a:p>
        </p:txBody>
      </p:sp>
      <p:sp>
        <p:nvSpPr>
          <p:cNvPr id="1234" name="Google Shape;1234;p16"/>
          <p:cNvSpPr txBox="1"/>
          <p:nvPr/>
        </p:nvSpPr>
        <p:spPr>
          <a:xfrm>
            <a:off x="1769124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16"/>
          <p:cNvSpPr txBox="1"/>
          <p:nvPr/>
        </p:nvSpPr>
        <p:spPr>
          <a:xfrm>
            <a:off x="4189413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36" name="Google Shape;1236;p16"/>
          <p:cNvSpPr txBox="1"/>
          <p:nvPr/>
        </p:nvSpPr>
        <p:spPr>
          <a:xfrm>
            <a:off x="4422775" y="1299695"/>
            <a:ext cx="36522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237" name="Google Shape;1237;p16"/>
          <p:cNvSpPr txBox="1"/>
          <p:nvPr/>
        </p:nvSpPr>
        <p:spPr>
          <a:xfrm>
            <a:off x="52562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38" name="Google Shape;1238;p16"/>
          <p:cNvSpPr txBox="1"/>
          <p:nvPr/>
        </p:nvSpPr>
        <p:spPr>
          <a:xfrm>
            <a:off x="5562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39" name="Google Shape;1239;p16"/>
          <p:cNvSpPr txBox="1"/>
          <p:nvPr/>
        </p:nvSpPr>
        <p:spPr>
          <a:xfrm>
            <a:off x="5943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40" name="Google Shape;1240;p16"/>
          <p:cNvSpPr txBox="1"/>
          <p:nvPr/>
        </p:nvSpPr>
        <p:spPr>
          <a:xfrm>
            <a:off x="62738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41" name="Google Shape;1241;p16"/>
          <p:cNvSpPr txBox="1"/>
          <p:nvPr/>
        </p:nvSpPr>
        <p:spPr>
          <a:xfrm>
            <a:off x="66929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42" name="Google Shape;1242;p16"/>
          <p:cNvSpPr txBox="1"/>
          <p:nvPr/>
        </p:nvSpPr>
        <p:spPr>
          <a:xfrm>
            <a:off x="7086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243" name="Google Shape;1243;p16"/>
          <p:cNvSpPr txBox="1"/>
          <p:nvPr/>
        </p:nvSpPr>
        <p:spPr>
          <a:xfrm>
            <a:off x="7467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44" name="Google Shape;1244;p16"/>
          <p:cNvSpPr txBox="1"/>
          <p:nvPr/>
        </p:nvSpPr>
        <p:spPr>
          <a:xfrm>
            <a:off x="7847013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45" name="Google Shape;1245;p16"/>
          <p:cNvSpPr txBox="1"/>
          <p:nvPr/>
        </p:nvSpPr>
        <p:spPr>
          <a:xfrm>
            <a:off x="8229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6" name="Google Shape;1246;p16"/>
          <p:cNvSpPr txBox="1"/>
          <p:nvPr/>
        </p:nvSpPr>
        <p:spPr>
          <a:xfrm>
            <a:off x="8610600" y="1299695"/>
            <a:ext cx="273857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247" name="Google Shape;1247;p16"/>
          <p:cNvSpPr/>
          <p:nvPr/>
        </p:nvSpPr>
        <p:spPr>
          <a:xfrm>
            <a:off x="838200" y="1524000"/>
            <a:ext cx="990600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16"/>
          <p:cNvSpPr/>
          <p:nvPr/>
        </p:nvSpPr>
        <p:spPr>
          <a:xfrm>
            <a:off x="457200" y="15240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XD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16"/>
          <p:cNvSpPr/>
          <p:nvPr/>
        </p:nvSpPr>
        <p:spPr>
          <a:xfrm>
            <a:off x="457200" y="2133600"/>
            <a:ext cx="8093075" cy="381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for OS (page location on disk)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16"/>
          <p:cNvSpPr/>
          <p:nvPr/>
        </p:nvSpPr>
        <p:spPr>
          <a:xfrm>
            <a:off x="8550275" y="2133600"/>
            <a:ext cx="381000" cy="3810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P=0</a:t>
            </a:r>
            <a:endParaRPr/>
          </a:p>
        </p:txBody>
      </p:sp>
      <p:sp>
        <p:nvSpPr>
          <p:cNvPr id="1251" name="Google Shape;1251;p16"/>
          <p:cNvSpPr txBox="1"/>
          <p:nvPr/>
        </p:nvSpPr>
        <p:spPr>
          <a:xfrm>
            <a:off x="1524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16"/>
          <p:cNvSpPr txBox="1"/>
          <p:nvPr/>
        </p:nvSpPr>
        <p:spPr>
          <a:xfrm>
            <a:off x="7620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62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16"/>
          <p:cNvSpPr txBox="1"/>
          <p:nvPr/>
        </p:nvSpPr>
        <p:spPr>
          <a:xfrm>
            <a:off x="457200" y="1295400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i7 Page Table Translation</a:t>
            </a:r>
            <a:endParaRPr/>
          </a:p>
        </p:txBody>
      </p:sp>
      <p:sp>
        <p:nvSpPr>
          <p:cNvPr id="1259" name="Google Shape;1259;p17"/>
          <p:cNvSpPr txBox="1"/>
          <p:nvPr/>
        </p:nvSpPr>
        <p:spPr>
          <a:xfrm>
            <a:off x="158750" y="2967038"/>
            <a:ext cx="469842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CR3</a:t>
            </a:r>
            <a:endParaRPr/>
          </a:p>
        </p:txBody>
      </p:sp>
      <p:sp>
        <p:nvSpPr>
          <p:cNvPr id="1260" name="Google Shape;1260;p17"/>
          <p:cNvSpPr txBox="1"/>
          <p:nvPr/>
        </p:nvSpPr>
        <p:spPr>
          <a:xfrm>
            <a:off x="6407150" y="4224338"/>
            <a:ext cx="824431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 page</a:t>
            </a:r>
            <a:endParaRPr/>
          </a:p>
        </p:txBody>
      </p:sp>
      <p:sp>
        <p:nvSpPr>
          <p:cNvPr id="1261" name="Google Shape;1261;p17"/>
          <p:cNvSpPr txBox="1"/>
          <p:nvPr/>
        </p:nvSpPr>
        <p:spPr>
          <a:xfrm>
            <a:off x="53975" y="3181350"/>
            <a:ext cx="824431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 L1 PT</a:t>
            </a:r>
            <a:endParaRPr/>
          </a:p>
        </p:txBody>
      </p:sp>
      <p:sp>
        <p:nvSpPr>
          <p:cNvPr id="1262" name="Google Shape;1262;p17"/>
          <p:cNvSpPr txBox="1"/>
          <p:nvPr/>
        </p:nvSpPr>
        <p:spPr>
          <a:xfrm>
            <a:off x="2901801" y="1295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63" name="Google Shape;1263;p17"/>
          <p:cNvSpPr/>
          <p:nvPr/>
        </p:nvSpPr>
        <p:spPr>
          <a:xfrm>
            <a:off x="6142038" y="1525588"/>
            <a:ext cx="1843087" cy="273050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endParaRPr/>
          </a:p>
        </p:txBody>
      </p:sp>
      <p:sp>
        <p:nvSpPr>
          <p:cNvPr id="1264" name="Google Shape;1264;p17"/>
          <p:cNvSpPr txBox="1"/>
          <p:nvPr/>
        </p:nvSpPr>
        <p:spPr>
          <a:xfrm>
            <a:off x="5454501" y="1304925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65" name="Google Shape;1265;p17"/>
          <p:cNvSpPr txBox="1"/>
          <p:nvPr/>
        </p:nvSpPr>
        <p:spPr>
          <a:xfrm>
            <a:off x="6878339" y="13049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66" name="Google Shape;1266;p17"/>
          <p:cNvSpPr txBox="1"/>
          <p:nvPr/>
        </p:nvSpPr>
        <p:spPr>
          <a:xfrm>
            <a:off x="8053388" y="1306513"/>
            <a:ext cx="926535" cy="67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267" name="Google Shape;1267;p17"/>
          <p:cNvCxnSpPr/>
          <p:nvPr/>
        </p:nvCxnSpPr>
        <p:spPr>
          <a:xfrm>
            <a:off x="6102350" y="3944938"/>
            <a:ext cx="30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8" name="Google Shape;1268;p17"/>
          <p:cNvCxnSpPr/>
          <p:nvPr/>
        </p:nvCxnSpPr>
        <p:spPr>
          <a:xfrm>
            <a:off x="6407150" y="3944938"/>
            <a:ext cx="0" cy="183991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9" name="Google Shape;1269;p17"/>
          <p:cNvCxnSpPr/>
          <p:nvPr/>
        </p:nvCxnSpPr>
        <p:spPr>
          <a:xfrm>
            <a:off x="5113338" y="3970338"/>
            <a:ext cx="265112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17"/>
          <p:cNvSpPr/>
          <p:nvPr/>
        </p:nvSpPr>
        <p:spPr>
          <a:xfrm>
            <a:off x="5378450" y="3081338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7"/>
          <p:cNvSpPr txBox="1"/>
          <p:nvPr/>
        </p:nvSpPr>
        <p:spPr>
          <a:xfrm>
            <a:off x="5446713" y="2295525"/>
            <a:ext cx="608339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L4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/>
          </a:p>
        </p:txBody>
      </p:sp>
      <p:sp>
        <p:nvSpPr>
          <p:cNvPr id="1272" name="Google Shape;1272;p17"/>
          <p:cNvSpPr/>
          <p:nvPr/>
        </p:nvSpPr>
        <p:spPr>
          <a:xfrm>
            <a:off x="5381625" y="3843338"/>
            <a:ext cx="758825" cy="2286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L4 PTE</a:t>
            </a:r>
            <a:endParaRPr/>
          </a:p>
        </p:txBody>
      </p:sp>
      <p:cxnSp>
        <p:nvCxnSpPr>
          <p:cNvPr id="1273" name="Google Shape;1273;p17"/>
          <p:cNvCxnSpPr/>
          <p:nvPr/>
        </p:nvCxnSpPr>
        <p:spPr>
          <a:xfrm>
            <a:off x="5113338" y="1798638"/>
            <a:ext cx="7937" cy="216852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17"/>
          <p:cNvCxnSpPr/>
          <p:nvPr/>
        </p:nvCxnSpPr>
        <p:spPr>
          <a:xfrm>
            <a:off x="7639050" y="1798638"/>
            <a:ext cx="0" cy="44370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5" name="Google Shape;1275;p17"/>
          <p:cNvSpPr/>
          <p:nvPr/>
        </p:nvSpPr>
        <p:spPr>
          <a:xfrm>
            <a:off x="1589088" y="6235700"/>
            <a:ext cx="4495800" cy="28733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1276" name="Google Shape;1276;p17"/>
          <p:cNvSpPr/>
          <p:nvPr/>
        </p:nvSpPr>
        <p:spPr>
          <a:xfrm>
            <a:off x="6084888" y="6235700"/>
            <a:ext cx="1874837" cy="287338"/>
          </a:xfrm>
          <a:prstGeom prst="rect">
            <a:avLst/>
          </a:prstGeom>
          <a:solidFill>
            <a:srgbClr val="DEDFF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endParaRPr/>
          </a:p>
        </p:txBody>
      </p:sp>
      <p:sp>
        <p:nvSpPr>
          <p:cNvPr id="1277" name="Google Shape;1277;p17"/>
          <p:cNvSpPr txBox="1"/>
          <p:nvPr/>
        </p:nvSpPr>
        <p:spPr>
          <a:xfrm>
            <a:off x="3665239" y="602615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278" name="Google Shape;1278;p17"/>
          <p:cNvSpPr txBox="1"/>
          <p:nvPr/>
        </p:nvSpPr>
        <p:spPr>
          <a:xfrm>
            <a:off x="6852939" y="602615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279" name="Google Shape;1279;p17"/>
          <p:cNvSpPr txBox="1"/>
          <p:nvPr/>
        </p:nvSpPr>
        <p:spPr>
          <a:xfrm>
            <a:off x="8053388" y="6038850"/>
            <a:ext cx="947825" cy="67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280" name="Google Shape;1280;p17"/>
          <p:cNvCxnSpPr/>
          <p:nvPr/>
        </p:nvCxnSpPr>
        <p:spPr>
          <a:xfrm rot="10800000">
            <a:off x="4578350" y="5786438"/>
            <a:ext cx="1828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17"/>
          <p:cNvCxnSpPr/>
          <p:nvPr/>
        </p:nvCxnSpPr>
        <p:spPr>
          <a:xfrm>
            <a:off x="4578350" y="5784850"/>
            <a:ext cx="0" cy="4333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2" name="Google Shape;1282;p17"/>
          <p:cNvSpPr txBox="1"/>
          <p:nvPr/>
        </p:nvSpPr>
        <p:spPr>
          <a:xfrm>
            <a:off x="7842250" y="3373438"/>
            <a:ext cx="1148438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Offset into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and 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virtual page</a:t>
            </a:r>
            <a:endParaRPr/>
          </a:p>
        </p:txBody>
      </p:sp>
      <p:sp>
        <p:nvSpPr>
          <p:cNvPr id="1283" name="Google Shape;1283;p17"/>
          <p:cNvSpPr/>
          <p:nvPr/>
        </p:nvSpPr>
        <p:spPr>
          <a:xfrm>
            <a:off x="3586163" y="1519238"/>
            <a:ext cx="1277937" cy="280987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3</a:t>
            </a:r>
            <a:endParaRPr/>
          </a:p>
        </p:txBody>
      </p:sp>
      <p:sp>
        <p:nvSpPr>
          <p:cNvPr id="1284" name="Google Shape;1284;p17"/>
          <p:cNvSpPr/>
          <p:nvPr/>
        </p:nvSpPr>
        <p:spPr>
          <a:xfrm>
            <a:off x="4864100" y="1525588"/>
            <a:ext cx="1277938" cy="27305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4</a:t>
            </a:r>
            <a:endParaRPr/>
          </a:p>
        </p:txBody>
      </p:sp>
      <p:sp>
        <p:nvSpPr>
          <p:cNvPr id="1285" name="Google Shape;1285;p17"/>
          <p:cNvSpPr/>
          <p:nvPr/>
        </p:nvSpPr>
        <p:spPr>
          <a:xfrm>
            <a:off x="2314575" y="1519238"/>
            <a:ext cx="1277938" cy="280987"/>
          </a:xfrm>
          <a:prstGeom prst="rect">
            <a:avLst/>
          </a:prstGeom>
          <a:solidFill>
            <a:srgbClr val="DBF2DA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2</a:t>
            </a:r>
            <a:endParaRPr/>
          </a:p>
        </p:txBody>
      </p:sp>
      <p:sp>
        <p:nvSpPr>
          <p:cNvPr id="1286" name="Google Shape;1286;p17"/>
          <p:cNvSpPr/>
          <p:nvPr/>
        </p:nvSpPr>
        <p:spPr>
          <a:xfrm>
            <a:off x="1036638" y="1517650"/>
            <a:ext cx="1277937" cy="280988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VPN 1</a:t>
            </a:r>
            <a:endParaRPr/>
          </a:p>
        </p:txBody>
      </p:sp>
      <p:cxnSp>
        <p:nvCxnSpPr>
          <p:cNvPr id="1287" name="Google Shape;1287;p17"/>
          <p:cNvCxnSpPr/>
          <p:nvPr/>
        </p:nvCxnSpPr>
        <p:spPr>
          <a:xfrm>
            <a:off x="4841875" y="3967163"/>
            <a:ext cx="1793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17"/>
          <p:cNvCxnSpPr/>
          <p:nvPr/>
        </p:nvCxnSpPr>
        <p:spPr>
          <a:xfrm>
            <a:off x="5021263" y="3086100"/>
            <a:ext cx="9525" cy="881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17"/>
          <p:cNvCxnSpPr/>
          <p:nvPr/>
        </p:nvCxnSpPr>
        <p:spPr>
          <a:xfrm>
            <a:off x="5030788" y="3086100"/>
            <a:ext cx="344487" cy="47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0" name="Google Shape;1290;p17"/>
          <p:cNvSpPr/>
          <p:nvPr/>
        </p:nvSpPr>
        <p:spPr>
          <a:xfrm>
            <a:off x="4102100" y="3090863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17"/>
          <p:cNvSpPr txBox="1"/>
          <p:nvPr/>
        </p:nvSpPr>
        <p:spPr>
          <a:xfrm>
            <a:off x="3916363" y="2295525"/>
            <a:ext cx="1148087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L3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middle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</p:txBody>
      </p:sp>
      <p:sp>
        <p:nvSpPr>
          <p:cNvPr id="1292" name="Google Shape;1292;p17"/>
          <p:cNvSpPr/>
          <p:nvPr/>
        </p:nvSpPr>
        <p:spPr>
          <a:xfrm>
            <a:off x="4105275" y="3852863"/>
            <a:ext cx="758825" cy="228600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L3 PTE</a:t>
            </a:r>
            <a:endParaRPr/>
          </a:p>
        </p:txBody>
      </p:sp>
      <p:cxnSp>
        <p:nvCxnSpPr>
          <p:cNvPr id="1293" name="Google Shape;1293;p17"/>
          <p:cNvCxnSpPr/>
          <p:nvPr/>
        </p:nvCxnSpPr>
        <p:spPr>
          <a:xfrm flipH="1">
            <a:off x="3833813" y="1808163"/>
            <a:ext cx="11112" cy="215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4" name="Google Shape;1294;p17"/>
          <p:cNvCxnSpPr/>
          <p:nvPr/>
        </p:nvCxnSpPr>
        <p:spPr>
          <a:xfrm>
            <a:off x="3844925" y="3973513"/>
            <a:ext cx="2571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17"/>
          <p:cNvCxnSpPr/>
          <p:nvPr/>
        </p:nvCxnSpPr>
        <p:spPr>
          <a:xfrm>
            <a:off x="3546475" y="3971925"/>
            <a:ext cx="1793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6" name="Google Shape;1296;p17"/>
          <p:cNvCxnSpPr/>
          <p:nvPr/>
        </p:nvCxnSpPr>
        <p:spPr>
          <a:xfrm>
            <a:off x="3727450" y="3089275"/>
            <a:ext cx="0" cy="8810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17"/>
          <p:cNvSpPr/>
          <p:nvPr/>
        </p:nvSpPr>
        <p:spPr>
          <a:xfrm>
            <a:off x="2806700" y="3090863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17"/>
          <p:cNvSpPr txBox="1"/>
          <p:nvPr/>
        </p:nvSpPr>
        <p:spPr>
          <a:xfrm>
            <a:off x="2654300" y="2295525"/>
            <a:ext cx="1073485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L2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upper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/>
          </a:p>
        </p:txBody>
      </p:sp>
      <p:sp>
        <p:nvSpPr>
          <p:cNvPr id="1299" name="Google Shape;1299;p17"/>
          <p:cNvSpPr/>
          <p:nvPr/>
        </p:nvSpPr>
        <p:spPr>
          <a:xfrm>
            <a:off x="2809875" y="3852863"/>
            <a:ext cx="758825" cy="228600"/>
          </a:xfrm>
          <a:prstGeom prst="rect">
            <a:avLst/>
          </a:prstGeom>
          <a:solidFill>
            <a:srgbClr val="DBF2DA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L2 PTE</a:t>
            </a:r>
            <a:endParaRPr/>
          </a:p>
        </p:txBody>
      </p:sp>
      <p:cxnSp>
        <p:nvCxnSpPr>
          <p:cNvPr id="1300" name="Google Shape;1300;p17"/>
          <p:cNvCxnSpPr/>
          <p:nvPr/>
        </p:nvCxnSpPr>
        <p:spPr>
          <a:xfrm>
            <a:off x="2549525" y="1808163"/>
            <a:ext cx="0" cy="2147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1" name="Google Shape;1301;p17"/>
          <p:cNvCxnSpPr/>
          <p:nvPr/>
        </p:nvCxnSpPr>
        <p:spPr>
          <a:xfrm>
            <a:off x="2549525" y="3967163"/>
            <a:ext cx="2571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2" name="Google Shape;1302;p17"/>
          <p:cNvCxnSpPr/>
          <p:nvPr/>
        </p:nvCxnSpPr>
        <p:spPr>
          <a:xfrm>
            <a:off x="2270125" y="3967163"/>
            <a:ext cx="179388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3" name="Google Shape;1303;p17"/>
          <p:cNvSpPr/>
          <p:nvPr/>
        </p:nvSpPr>
        <p:spPr>
          <a:xfrm>
            <a:off x="1530350" y="3090863"/>
            <a:ext cx="762000" cy="1600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17"/>
          <p:cNvSpPr txBox="1"/>
          <p:nvPr/>
        </p:nvSpPr>
        <p:spPr>
          <a:xfrm>
            <a:off x="1357313" y="2295525"/>
            <a:ext cx="1105044" cy="80432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PT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Page global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directory</a:t>
            </a:r>
            <a:endParaRPr b="1"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5" name="Google Shape;1305;p17"/>
          <p:cNvSpPr/>
          <p:nvPr/>
        </p:nvSpPr>
        <p:spPr>
          <a:xfrm>
            <a:off x="1533525" y="3852863"/>
            <a:ext cx="758825" cy="228600"/>
          </a:xfrm>
          <a:prstGeom prst="rect">
            <a:avLst/>
          </a:prstGeom>
          <a:solidFill>
            <a:srgbClr val="F6D2D2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L1 PTE</a:t>
            </a:r>
            <a:endParaRPr/>
          </a:p>
        </p:txBody>
      </p:sp>
      <p:cxnSp>
        <p:nvCxnSpPr>
          <p:cNvPr id="1306" name="Google Shape;1306;p17"/>
          <p:cNvCxnSpPr/>
          <p:nvPr/>
        </p:nvCxnSpPr>
        <p:spPr>
          <a:xfrm flipH="1">
            <a:off x="1260475" y="1808163"/>
            <a:ext cx="12700" cy="2147887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17"/>
          <p:cNvCxnSpPr/>
          <p:nvPr/>
        </p:nvCxnSpPr>
        <p:spPr>
          <a:xfrm>
            <a:off x="1273175" y="3960813"/>
            <a:ext cx="25717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8" name="Google Shape;1308;p17"/>
          <p:cNvSpPr txBox="1"/>
          <p:nvPr/>
        </p:nvSpPr>
        <p:spPr>
          <a:xfrm>
            <a:off x="4159101" y="1295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309" name="Google Shape;1309;p17"/>
          <p:cNvSpPr txBox="1"/>
          <p:nvPr/>
        </p:nvSpPr>
        <p:spPr>
          <a:xfrm>
            <a:off x="1568301" y="1295400"/>
            <a:ext cx="26073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1310" name="Google Shape;1310;p17"/>
          <p:cNvCxnSpPr/>
          <p:nvPr/>
        </p:nvCxnSpPr>
        <p:spPr>
          <a:xfrm>
            <a:off x="695325" y="3106738"/>
            <a:ext cx="822325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1" name="Google Shape;1311;p17"/>
          <p:cNvSpPr txBox="1"/>
          <p:nvPr/>
        </p:nvSpPr>
        <p:spPr>
          <a:xfrm>
            <a:off x="936326" y="2895600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12" name="Google Shape;1312;p17"/>
          <p:cNvSpPr txBox="1"/>
          <p:nvPr/>
        </p:nvSpPr>
        <p:spPr>
          <a:xfrm>
            <a:off x="987425" y="2997200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cxnSp>
        <p:nvCxnSpPr>
          <p:cNvPr id="1313" name="Google Shape;1313;p17"/>
          <p:cNvCxnSpPr/>
          <p:nvPr/>
        </p:nvCxnSpPr>
        <p:spPr>
          <a:xfrm>
            <a:off x="2449513" y="3089275"/>
            <a:ext cx="0" cy="8778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4" name="Google Shape;1314;p17"/>
          <p:cNvCxnSpPr/>
          <p:nvPr/>
        </p:nvCxnSpPr>
        <p:spPr>
          <a:xfrm>
            <a:off x="2459038" y="3090863"/>
            <a:ext cx="344487" cy="47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5" name="Google Shape;1315;p17"/>
          <p:cNvSpPr txBox="1"/>
          <p:nvPr/>
        </p:nvSpPr>
        <p:spPr>
          <a:xfrm>
            <a:off x="2466676" y="2859088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16" name="Google Shape;1316;p17"/>
          <p:cNvSpPr txBox="1"/>
          <p:nvPr/>
        </p:nvSpPr>
        <p:spPr>
          <a:xfrm>
            <a:off x="2525713" y="2960688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cxnSp>
        <p:nvCxnSpPr>
          <p:cNvPr id="1317" name="Google Shape;1317;p17"/>
          <p:cNvCxnSpPr/>
          <p:nvPr/>
        </p:nvCxnSpPr>
        <p:spPr>
          <a:xfrm>
            <a:off x="3725863" y="3089275"/>
            <a:ext cx="392112" cy="1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8" name="Google Shape;1318;p17"/>
          <p:cNvSpPr txBox="1"/>
          <p:nvPr/>
        </p:nvSpPr>
        <p:spPr>
          <a:xfrm>
            <a:off x="3787476" y="2878138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19" name="Google Shape;1319;p17"/>
          <p:cNvSpPr txBox="1"/>
          <p:nvPr/>
        </p:nvSpPr>
        <p:spPr>
          <a:xfrm>
            <a:off x="3833813" y="2979738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0" name="Google Shape;1320;p17"/>
          <p:cNvSpPr txBox="1"/>
          <p:nvPr/>
        </p:nvSpPr>
        <p:spPr>
          <a:xfrm>
            <a:off x="5062239" y="28543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21" name="Google Shape;1321;p17"/>
          <p:cNvSpPr txBox="1"/>
          <p:nvPr/>
        </p:nvSpPr>
        <p:spPr>
          <a:xfrm>
            <a:off x="5121275" y="295592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2" name="Google Shape;1322;p17"/>
          <p:cNvSpPr txBox="1"/>
          <p:nvPr/>
        </p:nvSpPr>
        <p:spPr>
          <a:xfrm>
            <a:off x="5208289" y="55594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/>
          </a:p>
        </p:txBody>
      </p:sp>
      <p:sp>
        <p:nvSpPr>
          <p:cNvPr id="1323" name="Google Shape;1323;p17"/>
          <p:cNvSpPr txBox="1"/>
          <p:nvPr/>
        </p:nvSpPr>
        <p:spPr>
          <a:xfrm>
            <a:off x="5267325" y="564832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4" name="Google Shape;1324;p17"/>
          <p:cNvSpPr txBox="1"/>
          <p:nvPr/>
        </p:nvSpPr>
        <p:spPr>
          <a:xfrm>
            <a:off x="7587951" y="3667125"/>
            <a:ext cx="33873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25" name="Google Shape;1325;p17"/>
          <p:cNvSpPr txBox="1"/>
          <p:nvPr/>
        </p:nvSpPr>
        <p:spPr>
          <a:xfrm>
            <a:off x="7527925" y="3656013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326" name="Google Shape;1326;p17"/>
          <p:cNvSpPr txBox="1"/>
          <p:nvPr/>
        </p:nvSpPr>
        <p:spPr>
          <a:xfrm>
            <a:off x="1419225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512 GB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  <p:sp>
        <p:nvSpPr>
          <p:cNvPr id="1327" name="Google Shape;1327;p17"/>
          <p:cNvSpPr txBox="1"/>
          <p:nvPr/>
        </p:nvSpPr>
        <p:spPr>
          <a:xfrm>
            <a:off x="2649538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GB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  <p:sp>
        <p:nvSpPr>
          <p:cNvPr id="1328" name="Google Shape;1328;p17"/>
          <p:cNvSpPr txBox="1"/>
          <p:nvPr/>
        </p:nvSpPr>
        <p:spPr>
          <a:xfrm>
            <a:off x="3998913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MB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  <p:sp>
        <p:nvSpPr>
          <p:cNvPr id="1329" name="Google Shape;1329;p17"/>
          <p:cNvSpPr txBox="1"/>
          <p:nvPr/>
        </p:nvSpPr>
        <p:spPr>
          <a:xfrm>
            <a:off x="5221288" y="4689475"/>
            <a:ext cx="10191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KB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</a:t>
            </a:r>
            <a:endParaRPr/>
          </a:p>
          <a:p>
            <a:pPr indent="-45720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entry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8"/>
          <p:cNvSpPr txBox="1"/>
          <p:nvPr>
            <p:ph idx="4294967295" type="title"/>
          </p:nvPr>
        </p:nvSpPr>
        <p:spPr>
          <a:xfrm>
            <a:off x="304800" y="457200"/>
            <a:ext cx="7924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Cute Trick for Speeding Up L1 Access</a:t>
            </a:r>
            <a:endParaRPr/>
          </a:p>
        </p:txBody>
      </p:sp>
      <p:sp>
        <p:nvSpPr>
          <p:cNvPr id="1336" name="Google Shape;1336;p18"/>
          <p:cNvSpPr txBox="1"/>
          <p:nvPr>
            <p:ph idx="1" type="body"/>
          </p:nvPr>
        </p:nvSpPr>
        <p:spPr>
          <a:xfrm>
            <a:off x="381000" y="4289425"/>
            <a:ext cx="8548687" cy="233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Observation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Bits that determine CI identical in virtual and physical address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 index into cache while address translation taking place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Generally we hit in TLB, so PPN bits (CT bits) available next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“Virtually indexed, physically tagged”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Cache carefully sized to make this possible</a:t>
            </a:r>
            <a:endParaRPr/>
          </a:p>
        </p:txBody>
      </p:sp>
      <p:sp>
        <p:nvSpPr>
          <p:cNvPr id="1337" name="Google Shape;1337;p18"/>
          <p:cNvSpPr txBox="1"/>
          <p:nvPr/>
        </p:nvSpPr>
        <p:spPr>
          <a:xfrm>
            <a:off x="76200" y="1958930"/>
            <a:ext cx="2500313" cy="89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/>
          </a:p>
        </p:txBody>
      </p:sp>
      <p:sp>
        <p:nvSpPr>
          <p:cNvPr id="1338" name="Google Shape;1338;p18"/>
          <p:cNvSpPr/>
          <p:nvPr/>
        </p:nvSpPr>
        <p:spPr>
          <a:xfrm>
            <a:off x="2874735" y="1980406"/>
            <a:ext cx="1066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/>
          </a:p>
        </p:txBody>
      </p:sp>
      <p:sp>
        <p:nvSpPr>
          <p:cNvPr id="1339" name="Google Shape;1339;p18"/>
          <p:cNvSpPr/>
          <p:nvPr/>
        </p:nvSpPr>
        <p:spPr>
          <a:xfrm>
            <a:off x="4246335" y="1980406"/>
            <a:ext cx="3048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CO</a:t>
            </a:r>
            <a:endParaRPr/>
          </a:p>
        </p:txBody>
      </p:sp>
      <p:sp>
        <p:nvSpPr>
          <p:cNvPr id="1340" name="Google Shape;1340;p18"/>
          <p:cNvSpPr txBox="1"/>
          <p:nvPr/>
        </p:nvSpPr>
        <p:spPr>
          <a:xfrm>
            <a:off x="3181123" y="1751806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8"/>
          <p:cNvSpPr txBox="1"/>
          <p:nvPr/>
        </p:nvSpPr>
        <p:spPr>
          <a:xfrm>
            <a:off x="4271735" y="1751806"/>
            <a:ext cx="273480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8"/>
          <p:cNvSpPr/>
          <p:nvPr/>
        </p:nvSpPr>
        <p:spPr>
          <a:xfrm>
            <a:off x="3941535" y="1980406"/>
            <a:ext cx="3048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CI</a:t>
            </a:r>
            <a:endParaRPr/>
          </a:p>
        </p:txBody>
      </p:sp>
      <p:sp>
        <p:nvSpPr>
          <p:cNvPr id="1343" name="Google Shape;1343;p18"/>
          <p:cNvSpPr txBox="1"/>
          <p:nvPr/>
        </p:nvSpPr>
        <p:spPr>
          <a:xfrm>
            <a:off x="3941535" y="1751806"/>
            <a:ext cx="273480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8"/>
          <p:cNvSpPr txBox="1"/>
          <p:nvPr/>
        </p:nvSpPr>
        <p:spPr>
          <a:xfrm>
            <a:off x="1503135" y="3422868"/>
            <a:ext cx="1073378" cy="89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/>
          </a:p>
          <a:p>
            <a:pPr indent="0" lvl="0" marL="0" marR="0" rtl="0" algn="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(VA)</a:t>
            </a:r>
            <a:endParaRPr/>
          </a:p>
        </p:txBody>
      </p:sp>
      <p:sp>
        <p:nvSpPr>
          <p:cNvPr id="1345" name="Google Shape;1345;p18"/>
          <p:cNvSpPr/>
          <p:nvPr/>
        </p:nvSpPr>
        <p:spPr>
          <a:xfrm>
            <a:off x="2874735" y="3885406"/>
            <a:ext cx="1066800" cy="3048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sp>
        <p:nvSpPr>
          <p:cNvPr id="1346" name="Google Shape;1346;p18"/>
          <p:cNvSpPr/>
          <p:nvPr/>
        </p:nvSpPr>
        <p:spPr>
          <a:xfrm>
            <a:off x="3941535" y="3885406"/>
            <a:ext cx="6096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VPO</a:t>
            </a:r>
            <a:endParaRPr/>
          </a:p>
        </p:txBody>
      </p:sp>
      <p:sp>
        <p:nvSpPr>
          <p:cNvPr id="1347" name="Google Shape;1347;p18"/>
          <p:cNvSpPr txBox="1"/>
          <p:nvPr/>
        </p:nvSpPr>
        <p:spPr>
          <a:xfrm>
            <a:off x="3177948" y="4266406"/>
            <a:ext cx="364476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8"/>
          <p:cNvSpPr txBox="1"/>
          <p:nvPr/>
        </p:nvSpPr>
        <p:spPr>
          <a:xfrm>
            <a:off x="3938360" y="4266406"/>
            <a:ext cx="609600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349" name="Google Shape;1349;p18"/>
          <p:cNvSpPr/>
          <p:nvPr/>
        </p:nvSpPr>
        <p:spPr>
          <a:xfrm>
            <a:off x="3941535" y="2590006"/>
            <a:ext cx="609600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PPO</a:t>
            </a:r>
            <a:endParaRPr/>
          </a:p>
        </p:txBody>
      </p:sp>
      <p:sp>
        <p:nvSpPr>
          <p:cNvPr id="1350" name="Google Shape;1350;p18"/>
          <p:cNvSpPr/>
          <p:nvPr/>
        </p:nvSpPr>
        <p:spPr>
          <a:xfrm>
            <a:off x="2874735" y="2590006"/>
            <a:ext cx="1066800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1351" name="Google Shape;1351;p18"/>
          <p:cNvSpPr/>
          <p:nvPr/>
        </p:nvSpPr>
        <p:spPr>
          <a:xfrm>
            <a:off x="2569935" y="1980406"/>
            <a:ext cx="228600" cy="914400"/>
          </a:xfrm>
          <a:prstGeom prst="leftBrace">
            <a:avLst>
              <a:gd fmla="val 33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52" name="Google Shape;1352;p18"/>
          <p:cNvCxnSpPr/>
          <p:nvPr/>
        </p:nvCxnSpPr>
        <p:spPr>
          <a:xfrm flipH="1" rot="10800000">
            <a:off x="3484335" y="3655218"/>
            <a:ext cx="1588" cy="231775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353" name="Google Shape;1353;p18"/>
          <p:cNvSpPr/>
          <p:nvPr/>
        </p:nvSpPr>
        <p:spPr>
          <a:xfrm>
            <a:off x="2798535" y="3123406"/>
            <a:ext cx="1143000" cy="6096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1" sz="1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sz="1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p18"/>
          <p:cNvCxnSpPr/>
          <p:nvPr/>
        </p:nvCxnSpPr>
        <p:spPr>
          <a:xfrm flipH="1" rot="10800000">
            <a:off x="3484335" y="2893218"/>
            <a:ext cx="1588" cy="274320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55" name="Google Shape;1355;p18"/>
          <p:cNvCxnSpPr/>
          <p:nvPr/>
        </p:nvCxnSpPr>
        <p:spPr>
          <a:xfrm flipH="1" rot="10800000">
            <a:off x="4246335" y="2893219"/>
            <a:ext cx="1588" cy="993775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356" name="Google Shape;1356;p18"/>
          <p:cNvSpPr txBox="1"/>
          <p:nvPr/>
        </p:nvSpPr>
        <p:spPr>
          <a:xfrm>
            <a:off x="4243160" y="3093244"/>
            <a:ext cx="733918" cy="53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  <a:p>
            <a:pPr indent="0" lvl="0" marL="0" marR="0" rtl="0" algn="l">
              <a:lnSpc>
                <a:spcPct val="88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Change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7" name="Google Shape;1357;p18"/>
          <p:cNvSpPr/>
          <p:nvPr/>
        </p:nvSpPr>
        <p:spPr>
          <a:xfrm>
            <a:off x="5236935" y="2590006"/>
            <a:ext cx="2667000" cy="1143000"/>
          </a:xfrm>
          <a:prstGeom prst="rect">
            <a:avLst/>
          </a:prstGeom>
          <a:solidFill>
            <a:srgbClr val="F6F5BD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58" name="Google Shape;1358;p18"/>
          <p:cNvCxnSpPr/>
          <p:nvPr/>
        </p:nvCxnSpPr>
        <p:spPr>
          <a:xfrm flipH="1" rot="10800000">
            <a:off x="4551135" y="3047205"/>
            <a:ext cx="934753" cy="99218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ot"/>
            <a:miter lim="800000"/>
            <a:headEnd len="med" w="med" type="oval"/>
            <a:tailEnd len="med" w="med" type="triangle"/>
          </a:ln>
        </p:spPr>
      </p:cxnSp>
      <p:sp>
        <p:nvSpPr>
          <p:cNvPr id="1359" name="Google Shape;1359;p18"/>
          <p:cNvSpPr/>
          <p:nvPr/>
        </p:nvSpPr>
        <p:spPr>
          <a:xfrm>
            <a:off x="4835582" y="3606377"/>
            <a:ext cx="325153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CI</a:t>
            </a:r>
            <a:endParaRPr/>
          </a:p>
        </p:txBody>
      </p:sp>
      <p:sp>
        <p:nvSpPr>
          <p:cNvPr id="1360" name="Google Shape;1360;p18"/>
          <p:cNvSpPr/>
          <p:nvPr/>
        </p:nvSpPr>
        <p:spPr>
          <a:xfrm>
            <a:off x="3636734" y="1523206"/>
            <a:ext cx="1600201" cy="609600"/>
          </a:xfrm>
          <a:custGeom>
            <a:rect b="b" l="l" r="r" t="t"/>
            <a:pathLst>
              <a:path extrusionOk="0" h="240" w="1200">
                <a:moveTo>
                  <a:pt x="0" y="240"/>
                </a:moveTo>
                <a:lnTo>
                  <a:pt x="192" y="0"/>
                </a:lnTo>
                <a:lnTo>
                  <a:pt x="1200" y="0"/>
                </a:lnTo>
              </a:path>
            </a:pathLst>
          </a:custGeom>
          <a:noFill/>
          <a:ln cap="flat" cmpd="sng" w="19075">
            <a:solidFill>
              <a:srgbClr val="000066"/>
            </a:solidFill>
            <a:prstDash val="dot"/>
            <a:round/>
            <a:headEnd len="med" w="med" type="oval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1" name="Google Shape;1361;p18"/>
          <p:cNvSpPr txBox="1"/>
          <p:nvPr/>
        </p:nvSpPr>
        <p:spPr>
          <a:xfrm>
            <a:off x="6075135" y="3820874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 Cache</a:t>
            </a:r>
            <a:endParaRPr/>
          </a:p>
        </p:txBody>
      </p:sp>
      <p:sp>
        <p:nvSpPr>
          <p:cNvPr id="1362" name="Google Shape;1362;p18"/>
          <p:cNvSpPr/>
          <p:nvPr/>
        </p:nvSpPr>
        <p:spPr>
          <a:xfrm>
            <a:off x="4388558" y="1244177"/>
            <a:ext cx="367281" cy="28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CT</a:t>
            </a:r>
            <a:endParaRPr b="1" sz="14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18"/>
          <p:cNvSpPr/>
          <p:nvPr/>
        </p:nvSpPr>
        <p:spPr>
          <a:xfrm>
            <a:off x="54858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18"/>
          <p:cNvSpPr/>
          <p:nvPr/>
        </p:nvSpPr>
        <p:spPr>
          <a:xfrm>
            <a:off x="5770335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18"/>
          <p:cNvSpPr/>
          <p:nvPr/>
        </p:nvSpPr>
        <p:spPr>
          <a:xfrm>
            <a:off x="60192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p18"/>
          <p:cNvSpPr/>
          <p:nvPr/>
        </p:nvSpPr>
        <p:spPr>
          <a:xfrm>
            <a:off x="6303735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7" name="Google Shape;1367;p18"/>
          <p:cNvSpPr/>
          <p:nvPr/>
        </p:nvSpPr>
        <p:spPr>
          <a:xfrm>
            <a:off x="6573041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p18"/>
          <p:cNvSpPr/>
          <p:nvPr/>
        </p:nvSpPr>
        <p:spPr>
          <a:xfrm>
            <a:off x="68574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18"/>
          <p:cNvSpPr/>
          <p:nvPr/>
        </p:nvSpPr>
        <p:spPr>
          <a:xfrm>
            <a:off x="7106441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18"/>
          <p:cNvSpPr/>
          <p:nvPr/>
        </p:nvSpPr>
        <p:spPr>
          <a:xfrm>
            <a:off x="7390888" y="2924968"/>
            <a:ext cx="284447" cy="198438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1" name="Google Shape;1371;p18"/>
          <p:cNvCxnSpPr/>
          <p:nvPr/>
        </p:nvCxnSpPr>
        <p:spPr>
          <a:xfrm flipH="1" rot="10800000">
            <a:off x="5921147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2" name="Google Shape;1372;p18"/>
          <p:cNvCxnSpPr/>
          <p:nvPr/>
        </p:nvCxnSpPr>
        <p:spPr>
          <a:xfrm flipH="1" rot="10800000">
            <a:off x="6149747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3" name="Google Shape;1373;p18"/>
          <p:cNvCxnSpPr/>
          <p:nvPr/>
        </p:nvCxnSpPr>
        <p:spPr>
          <a:xfrm flipH="1" rot="10800000">
            <a:off x="6454547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4" name="Google Shape;1374;p18"/>
          <p:cNvCxnSpPr/>
          <p:nvPr/>
        </p:nvCxnSpPr>
        <p:spPr>
          <a:xfrm flipH="1" rot="10800000">
            <a:off x="5616347" y="1677194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5" name="Google Shape;1375;p18"/>
          <p:cNvCxnSpPr/>
          <p:nvPr/>
        </p:nvCxnSpPr>
        <p:spPr>
          <a:xfrm flipH="1" rot="10800000">
            <a:off x="7522935" y="1677194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6" name="Google Shape;1376;p18"/>
          <p:cNvCxnSpPr/>
          <p:nvPr/>
        </p:nvCxnSpPr>
        <p:spPr>
          <a:xfrm flipH="1" rot="10800000">
            <a:off x="6684735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7" name="Google Shape;1377;p18"/>
          <p:cNvCxnSpPr/>
          <p:nvPr/>
        </p:nvCxnSpPr>
        <p:spPr>
          <a:xfrm flipH="1" rot="10800000">
            <a:off x="6989535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cxnSp>
        <p:nvCxnSpPr>
          <p:cNvPr id="1378" name="Google Shape;1378;p18"/>
          <p:cNvCxnSpPr/>
          <p:nvPr/>
        </p:nvCxnSpPr>
        <p:spPr>
          <a:xfrm flipH="1" rot="10800000">
            <a:off x="7218135" y="1676400"/>
            <a:ext cx="1588" cy="1370012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oval"/>
            <a:tailEnd len="med" w="med" type="triangle"/>
          </a:ln>
        </p:spPr>
      </p:cxnSp>
      <p:sp>
        <p:nvSpPr>
          <p:cNvPr id="1379" name="Google Shape;1379;p18"/>
          <p:cNvSpPr/>
          <p:nvPr/>
        </p:nvSpPr>
        <p:spPr>
          <a:xfrm>
            <a:off x="5236935" y="1244178"/>
            <a:ext cx="2667000" cy="432222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Tag Check</a:t>
            </a:r>
            <a:endParaRPr b="1" sz="1600">
              <a:solidFill>
                <a:srgbClr val="0033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19"/>
          <p:cNvSpPr txBox="1"/>
          <p:nvPr>
            <p:ph type="title"/>
          </p:nvPr>
        </p:nvSpPr>
        <p:spPr>
          <a:xfrm>
            <a:off x="357018" y="435678"/>
            <a:ext cx="8024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Virtual Address Space of a Linux Process</a:t>
            </a:r>
            <a:endParaRPr/>
          </a:p>
        </p:txBody>
      </p:sp>
      <p:sp>
        <p:nvSpPr>
          <p:cNvPr id="1385" name="Google Shape;1385;p19"/>
          <p:cNvSpPr/>
          <p:nvPr/>
        </p:nvSpPr>
        <p:spPr>
          <a:xfrm>
            <a:off x="3482975" y="2976563"/>
            <a:ext cx="2174875" cy="523875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 and data</a:t>
            </a:r>
            <a:endParaRPr/>
          </a:p>
        </p:txBody>
      </p:sp>
      <p:sp>
        <p:nvSpPr>
          <p:cNvPr id="1386" name="Google Shape;1386;p19"/>
          <p:cNvSpPr/>
          <p:nvPr/>
        </p:nvSpPr>
        <p:spPr>
          <a:xfrm>
            <a:off x="3482975" y="4325938"/>
            <a:ext cx="2174875" cy="455612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mapped region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shared libraries</a:t>
            </a:r>
            <a:endParaRPr/>
          </a:p>
        </p:txBody>
      </p:sp>
      <p:sp>
        <p:nvSpPr>
          <p:cNvPr id="1387" name="Google Shape;1387;p19"/>
          <p:cNvSpPr/>
          <p:nvPr/>
        </p:nvSpPr>
        <p:spPr>
          <a:xfrm>
            <a:off x="3482975" y="4778375"/>
            <a:ext cx="2174875" cy="49212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19"/>
          <p:cNvSpPr/>
          <p:nvPr/>
        </p:nvSpPr>
        <p:spPr>
          <a:xfrm>
            <a:off x="3482975" y="5273675"/>
            <a:ext cx="2174875" cy="454025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heap (malloc)</a:t>
            </a:r>
            <a:endParaRPr/>
          </a:p>
        </p:txBody>
      </p:sp>
      <p:sp>
        <p:nvSpPr>
          <p:cNvPr id="1389" name="Google Shape;1389;p19"/>
          <p:cNvSpPr/>
          <p:nvPr/>
        </p:nvSpPr>
        <p:spPr>
          <a:xfrm>
            <a:off x="3482975" y="3708400"/>
            <a:ext cx="2174875" cy="61595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19"/>
          <p:cNvSpPr/>
          <p:nvPr/>
        </p:nvSpPr>
        <p:spPr>
          <a:xfrm>
            <a:off x="3482975" y="6235700"/>
            <a:ext cx="2174875" cy="26987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text (.text)</a:t>
            </a:r>
            <a:endParaRPr/>
          </a:p>
        </p:txBody>
      </p:sp>
      <p:sp>
        <p:nvSpPr>
          <p:cNvPr id="1391" name="Google Shape;1391;p19"/>
          <p:cNvSpPr/>
          <p:nvPr/>
        </p:nvSpPr>
        <p:spPr>
          <a:xfrm>
            <a:off x="3482975" y="5976938"/>
            <a:ext cx="2174875" cy="269875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Initialized data (.data)</a:t>
            </a:r>
            <a:endParaRPr/>
          </a:p>
        </p:txBody>
      </p:sp>
      <p:sp>
        <p:nvSpPr>
          <p:cNvPr id="1392" name="Google Shape;1392;p19"/>
          <p:cNvSpPr/>
          <p:nvPr/>
        </p:nvSpPr>
        <p:spPr>
          <a:xfrm>
            <a:off x="3482975" y="5718175"/>
            <a:ext cx="2174875" cy="268288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Uninitialized data (.bss)</a:t>
            </a:r>
            <a:endParaRPr/>
          </a:p>
        </p:txBody>
      </p:sp>
      <p:cxnSp>
        <p:nvCxnSpPr>
          <p:cNvPr id="1393" name="Google Shape;1393;p19"/>
          <p:cNvCxnSpPr/>
          <p:nvPr/>
        </p:nvCxnSpPr>
        <p:spPr>
          <a:xfrm rot="10800000">
            <a:off x="4508500" y="5026025"/>
            <a:ext cx="0" cy="239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4" name="Google Shape;1394;p19"/>
          <p:cNvSpPr/>
          <p:nvPr/>
        </p:nvSpPr>
        <p:spPr>
          <a:xfrm>
            <a:off x="3482975" y="3479800"/>
            <a:ext cx="2174875" cy="324882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/>
          </a:p>
        </p:txBody>
      </p:sp>
      <p:cxnSp>
        <p:nvCxnSpPr>
          <p:cNvPr id="1395" name="Google Shape;1395;p19"/>
          <p:cNvCxnSpPr/>
          <p:nvPr/>
        </p:nvCxnSpPr>
        <p:spPr>
          <a:xfrm>
            <a:off x="4529137" y="3805237"/>
            <a:ext cx="0" cy="239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6" name="Google Shape;1396;p19"/>
          <p:cNvSpPr/>
          <p:nvPr/>
        </p:nvSpPr>
        <p:spPr>
          <a:xfrm>
            <a:off x="3482975" y="6494463"/>
            <a:ext cx="2174875" cy="26987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7" name="Google Shape;1397;p19"/>
          <p:cNvSpPr txBox="1"/>
          <p:nvPr/>
        </p:nvSpPr>
        <p:spPr>
          <a:xfrm>
            <a:off x="3276600" y="6659563"/>
            <a:ext cx="2682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398" name="Google Shape;1398;p19"/>
          <p:cNvSpPr txBox="1"/>
          <p:nvPr/>
        </p:nvSpPr>
        <p:spPr>
          <a:xfrm>
            <a:off x="2514600" y="3593068"/>
            <a:ext cx="7311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rsp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99" name="Google Shape;1399;p19"/>
          <p:cNvCxnSpPr/>
          <p:nvPr/>
        </p:nvCxnSpPr>
        <p:spPr>
          <a:xfrm>
            <a:off x="3224212" y="3808412"/>
            <a:ext cx="258763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0" name="Google Shape;1400;p19"/>
          <p:cNvSpPr txBox="1"/>
          <p:nvPr/>
        </p:nvSpPr>
        <p:spPr>
          <a:xfrm>
            <a:off x="5995987" y="4732814"/>
            <a:ext cx="103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401" name="Google Shape;1401;p19"/>
          <p:cNvSpPr txBox="1"/>
          <p:nvPr/>
        </p:nvSpPr>
        <p:spPr>
          <a:xfrm>
            <a:off x="2667000" y="5035550"/>
            <a:ext cx="600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2" name="Google Shape;1402;p19"/>
          <p:cNvCxnSpPr/>
          <p:nvPr/>
        </p:nvCxnSpPr>
        <p:spPr>
          <a:xfrm>
            <a:off x="3209925" y="5262563"/>
            <a:ext cx="2587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3" name="Google Shape;1403;p19"/>
          <p:cNvSpPr/>
          <p:nvPr/>
        </p:nvSpPr>
        <p:spPr>
          <a:xfrm>
            <a:off x="3482975" y="2580214"/>
            <a:ext cx="2174875" cy="399524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/>
          </a:p>
        </p:txBody>
      </p:sp>
      <p:sp>
        <p:nvSpPr>
          <p:cNvPr id="1404" name="Google Shape;1404;p19"/>
          <p:cNvSpPr/>
          <p:nvPr/>
        </p:nvSpPr>
        <p:spPr>
          <a:xfrm flipH="1">
            <a:off x="3240086" y="2580213"/>
            <a:ext cx="150813" cy="878949"/>
          </a:xfrm>
          <a:prstGeom prst="rightBrace">
            <a:avLst>
              <a:gd fmla="val 55438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9"/>
          <p:cNvSpPr txBox="1"/>
          <p:nvPr/>
        </p:nvSpPr>
        <p:spPr>
          <a:xfrm>
            <a:off x="1676400" y="2705100"/>
            <a:ext cx="1589087" cy="5929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Identical  for each process</a:t>
            </a:r>
            <a:endParaRPr/>
          </a:p>
        </p:txBody>
      </p:sp>
      <p:sp>
        <p:nvSpPr>
          <p:cNvPr id="1406" name="Google Shape;1406;p19"/>
          <p:cNvSpPr/>
          <p:nvPr/>
        </p:nvSpPr>
        <p:spPr>
          <a:xfrm>
            <a:off x="3481387" y="1256775"/>
            <a:ext cx="2171700" cy="1323439"/>
          </a:xfrm>
          <a:prstGeom prst="rect">
            <a:avLst/>
          </a:prstGeom>
          <a:solidFill>
            <a:srgbClr val="F6D2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Process-specific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structs  (ptables,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and mm structs, kernel stack)</a:t>
            </a:r>
            <a:endParaRPr/>
          </a:p>
        </p:txBody>
      </p:sp>
      <p:sp>
        <p:nvSpPr>
          <p:cNvPr id="1407" name="Google Shape;1407;p19"/>
          <p:cNvSpPr txBox="1"/>
          <p:nvPr/>
        </p:nvSpPr>
        <p:spPr>
          <a:xfrm>
            <a:off x="6034087" y="1987550"/>
            <a:ext cx="103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1408" name="Google Shape;1408;p19"/>
          <p:cNvSpPr/>
          <p:nvPr/>
        </p:nvSpPr>
        <p:spPr>
          <a:xfrm>
            <a:off x="5754687" y="3484563"/>
            <a:ext cx="190500" cy="3289300"/>
          </a:xfrm>
          <a:prstGeom prst="rightBrace">
            <a:avLst>
              <a:gd fmla="val 143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9" name="Google Shape;1409;p19"/>
          <p:cNvSpPr/>
          <p:nvPr/>
        </p:nvSpPr>
        <p:spPr>
          <a:xfrm>
            <a:off x="5741987" y="1389063"/>
            <a:ext cx="215900" cy="2032000"/>
          </a:xfrm>
          <a:prstGeom prst="rightBrace">
            <a:avLst>
              <a:gd fmla="val 78431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9"/>
          <p:cNvSpPr txBox="1"/>
          <p:nvPr/>
        </p:nvSpPr>
        <p:spPr>
          <a:xfrm>
            <a:off x="2016465" y="6324600"/>
            <a:ext cx="1260135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0x00400000</a:t>
            </a:r>
            <a:endParaRPr b="1" sz="14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1" name="Google Shape;1411;p19"/>
          <p:cNvSpPr/>
          <p:nvPr/>
        </p:nvSpPr>
        <p:spPr>
          <a:xfrm flipH="1">
            <a:off x="3214687" y="1280228"/>
            <a:ext cx="176212" cy="1162935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19"/>
          <p:cNvSpPr txBox="1"/>
          <p:nvPr/>
        </p:nvSpPr>
        <p:spPr>
          <a:xfrm>
            <a:off x="1676400" y="1757363"/>
            <a:ext cx="1576387" cy="592983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Different for each process</a:t>
            </a:r>
            <a:endParaRPr/>
          </a:p>
        </p:txBody>
      </p:sp>
      <p:cxnSp>
        <p:nvCxnSpPr>
          <p:cNvPr id="1413" name="Google Shape;1413;p19"/>
          <p:cNvCxnSpPr/>
          <p:nvPr/>
        </p:nvCxnSpPr>
        <p:spPr>
          <a:xfrm>
            <a:off x="3468687" y="3473450"/>
            <a:ext cx="218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4" name="Google Shape;1414;p19"/>
          <p:cNvCxnSpPr/>
          <p:nvPr/>
        </p:nvCxnSpPr>
        <p:spPr>
          <a:xfrm>
            <a:off x="3222625" y="6481763"/>
            <a:ext cx="2587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Simple memory system example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Case study: Core i7/Linux memory system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Memory mapping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0"/>
          <p:cNvSpPr/>
          <p:nvPr/>
        </p:nvSpPr>
        <p:spPr>
          <a:xfrm>
            <a:off x="4015647" y="4648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20"/>
          <p:cNvSpPr/>
          <p:nvPr/>
        </p:nvSpPr>
        <p:spPr>
          <a:xfrm>
            <a:off x="4015647" y="2819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20"/>
          <p:cNvSpPr txBox="1"/>
          <p:nvPr>
            <p:ph idx="4294967295" type="title"/>
          </p:nvPr>
        </p:nvSpPr>
        <p:spPr>
          <a:xfrm>
            <a:off x="381000" y="228600"/>
            <a:ext cx="86106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Organizes VM as Collection of “Areas” </a:t>
            </a:r>
            <a:endParaRPr/>
          </a:p>
        </p:txBody>
      </p:sp>
      <p:sp>
        <p:nvSpPr>
          <p:cNvPr id="1423" name="Google Shape;1423;p20"/>
          <p:cNvSpPr txBox="1"/>
          <p:nvPr/>
        </p:nvSpPr>
        <p:spPr>
          <a:xfrm>
            <a:off x="179357" y="1443038"/>
            <a:ext cx="1536922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task_struct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4" name="Google Shape;1424;p20"/>
          <p:cNvSpPr txBox="1"/>
          <p:nvPr/>
        </p:nvSpPr>
        <p:spPr>
          <a:xfrm>
            <a:off x="2105885" y="1600200"/>
            <a:ext cx="1290661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mm_struct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5" name="Google Shape;1425;p20"/>
          <p:cNvSpPr/>
          <p:nvPr/>
        </p:nvSpPr>
        <p:spPr>
          <a:xfrm>
            <a:off x="2186847" y="2006600"/>
            <a:ext cx="1066800" cy="1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6" name="Google Shape;1426;p20"/>
          <p:cNvSpPr/>
          <p:nvPr/>
        </p:nvSpPr>
        <p:spPr>
          <a:xfrm>
            <a:off x="2186847" y="1981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20"/>
          <p:cNvSpPr/>
          <p:nvPr/>
        </p:nvSpPr>
        <p:spPr>
          <a:xfrm>
            <a:off x="662847" y="1778000"/>
            <a:ext cx="762000" cy="1803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8" name="Google Shape;1428;p20"/>
          <p:cNvSpPr/>
          <p:nvPr/>
        </p:nvSpPr>
        <p:spPr>
          <a:xfrm>
            <a:off x="662847" y="1981200"/>
            <a:ext cx="7620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/>
          </a:p>
        </p:txBody>
      </p:sp>
      <p:sp>
        <p:nvSpPr>
          <p:cNvPr id="1429" name="Google Shape;1429;p20"/>
          <p:cNvSpPr/>
          <p:nvPr/>
        </p:nvSpPr>
        <p:spPr>
          <a:xfrm>
            <a:off x="2186847" y="2438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mmap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20"/>
          <p:cNvSpPr txBox="1"/>
          <p:nvPr/>
        </p:nvSpPr>
        <p:spPr>
          <a:xfrm>
            <a:off x="3707672" y="1295400"/>
            <a:ext cx="1906314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vm_area_struct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1" name="Google Shape;1431;p20"/>
          <p:cNvSpPr/>
          <p:nvPr/>
        </p:nvSpPr>
        <p:spPr>
          <a:xfrm>
            <a:off x="4015647" y="17018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2" name="Google Shape;1432;p20"/>
          <p:cNvSpPr/>
          <p:nvPr/>
        </p:nvSpPr>
        <p:spPr>
          <a:xfrm>
            <a:off x="4015647" y="1676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20"/>
          <p:cNvSpPr/>
          <p:nvPr/>
        </p:nvSpPr>
        <p:spPr>
          <a:xfrm>
            <a:off x="4015647" y="2133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20"/>
          <p:cNvSpPr/>
          <p:nvPr/>
        </p:nvSpPr>
        <p:spPr>
          <a:xfrm>
            <a:off x="4015647" y="1905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20"/>
          <p:cNvSpPr/>
          <p:nvPr/>
        </p:nvSpPr>
        <p:spPr>
          <a:xfrm>
            <a:off x="4015647" y="35306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6" name="Google Shape;1436;p20"/>
          <p:cNvSpPr/>
          <p:nvPr/>
        </p:nvSpPr>
        <p:spPr>
          <a:xfrm>
            <a:off x="4015647" y="3505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20"/>
          <p:cNvSpPr/>
          <p:nvPr/>
        </p:nvSpPr>
        <p:spPr>
          <a:xfrm>
            <a:off x="4015647" y="3962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20"/>
          <p:cNvSpPr/>
          <p:nvPr/>
        </p:nvSpPr>
        <p:spPr>
          <a:xfrm>
            <a:off x="4015647" y="3733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20"/>
          <p:cNvSpPr/>
          <p:nvPr/>
        </p:nvSpPr>
        <p:spPr>
          <a:xfrm>
            <a:off x="4015647" y="5359400"/>
            <a:ext cx="1066800" cy="1117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0" name="Google Shape;1440;p20"/>
          <p:cNvSpPr/>
          <p:nvPr/>
        </p:nvSpPr>
        <p:spPr>
          <a:xfrm>
            <a:off x="4015647" y="5334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20"/>
          <p:cNvSpPr/>
          <p:nvPr/>
        </p:nvSpPr>
        <p:spPr>
          <a:xfrm>
            <a:off x="4015647" y="5791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20"/>
          <p:cNvSpPr/>
          <p:nvPr/>
        </p:nvSpPr>
        <p:spPr>
          <a:xfrm>
            <a:off x="4015647" y="6248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20"/>
          <p:cNvSpPr/>
          <p:nvPr/>
        </p:nvSpPr>
        <p:spPr>
          <a:xfrm>
            <a:off x="4015647" y="5562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20"/>
          <p:cNvSpPr/>
          <p:nvPr/>
        </p:nvSpPr>
        <p:spPr>
          <a:xfrm>
            <a:off x="5920647" y="1524000"/>
            <a:ext cx="1981200" cy="48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5" name="Google Shape;1445;p20"/>
          <p:cNvSpPr txBox="1"/>
          <p:nvPr/>
        </p:nvSpPr>
        <p:spPr>
          <a:xfrm>
            <a:off x="5791200" y="1143000"/>
            <a:ext cx="2191448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virtual memory</a:t>
            </a:r>
            <a:endParaRPr/>
          </a:p>
        </p:txBody>
      </p:sp>
      <p:sp>
        <p:nvSpPr>
          <p:cNvPr id="1446" name="Google Shape;1446;p20"/>
          <p:cNvSpPr/>
          <p:nvPr/>
        </p:nvSpPr>
        <p:spPr>
          <a:xfrm>
            <a:off x="5920647" y="4572000"/>
            <a:ext cx="1981200" cy="1143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20"/>
          <p:cNvSpPr/>
          <p:nvPr/>
        </p:nvSpPr>
        <p:spPr>
          <a:xfrm>
            <a:off x="5920647" y="3810000"/>
            <a:ext cx="1981200" cy="762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20"/>
          <p:cNvSpPr/>
          <p:nvPr/>
        </p:nvSpPr>
        <p:spPr>
          <a:xfrm>
            <a:off x="5920647" y="2514600"/>
            <a:ext cx="1981200" cy="5334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/>
          </a:p>
        </p:txBody>
      </p:sp>
      <p:cxnSp>
        <p:nvCxnSpPr>
          <p:cNvPr id="1449" name="Google Shape;1449;p20"/>
          <p:cNvCxnSpPr/>
          <p:nvPr/>
        </p:nvCxnSpPr>
        <p:spPr>
          <a:xfrm>
            <a:off x="5082447" y="18288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0" name="Google Shape;1450;p20"/>
          <p:cNvCxnSpPr/>
          <p:nvPr/>
        </p:nvCxnSpPr>
        <p:spPr>
          <a:xfrm>
            <a:off x="5082447" y="2057400"/>
            <a:ext cx="83820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1" name="Google Shape;1451;p20"/>
          <p:cNvCxnSpPr/>
          <p:nvPr/>
        </p:nvCxnSpPr>
        <p:spPr>
          <a:xfrm>
            <a:off x="5082447" y="3657600"/>
            <a:ext cx="8382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2" name="Google Shape;1452;p20"/>
          <p:cNvCxnSpPr/>
          <p:nvPr/>
        </p:nvCxnSpPr>
        <p:spPr>
          <a:xfrm>
            <a:off x="5082447" y="38100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3" name="Google Shape;1453;p20"/>
          <p:cNvCxnSpPr/>
          <p:nvPr/>
        </p:nvCxnSpPr>
        <p:spPr>
          <a:xfrm flipH="1" rot="10800000">
            <a:off x="5082447" y="4572000"/>
            <a:ext cx="8382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4" name="Google Shape;1454;p20"/>
          <p:cNvCxnSpPr/>
          <p:nvPr/>
        </p:nvCxnSpPr>
        <p:spPr>
          <a:xfrm>
            <a:off x="5082447" y="5715000"/>
            <a:ext cx="838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5" name="Google Shape;1455;p20"/>
          <p:cNvCxnSpPr/>
          <p:nvPr/>
        </p:nvCxnSpPr>
        <p:spPr>
          <a:xfrm flipH="1">
            <a:off x="3785460" y="29718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6" name="Google Shape;1456;p20"/>
          <p:cNvCxnSpPr/>
          <p:nvPr/>
        </p:nvCxnSpPr>
        <p:spPr>
          <a:xfrm>
            <a:off x="3787047" y="2971800"/>
            <a:ext cx="1588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7" name="Google Shape;1457;p20"/>
          <p:cNvCxnSpPr/>
          <p:nvPr/>
        </p:nvCxnSpPr>
        <p:spPr>
          <a:xfrm>
            <a:off x="3787047" y="35052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58" name="Google Shape;1458;p20"/>
          <p:cNvCxnSpPr/>
          <p:nvPr/>
        </p:nvCxnSpPr>
        <p:spPr>
          <a:xfrm flipH="1">
            <a:off x="3785460" y="47244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59" name="Google Shape;1459;p20"/>
          <p:cNvCxnSpPr/>
          <p:nvPr/>
        </p:nvCxnSpPr>
        <p:spPr>
          <a:xfrm>
            <a:off x="3787047" y="4724400"/>
            <a:ext cx="1588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0" name="Google Shape;1460;p20"/>
          <p:cNvCxnSpPr/>
          <p:nvPr/>
        </p:nvCxnSpPr>
        <p:spPr>
          <a:xfrm>
            <a:off x="3787047" y="53340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1" name="Google Shape;1461;p20"/>
          <p:cNvSpPr txBox="1"/>
          <p:nvPr/>
        </p:nvSpPr>
        <p:spPr>
          <a:xfrm>
            <a:off x="7932010" y="6170613"/>
            <a:ext cx="281871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462" name="Google Shape;1462;p20"/>
          <p:cNvSpPr txBox="1"/>
          <p:nvPr>
            <p:ph idx="1" type="body"/>
          </p:nvPr>
        </p:nvSpPr>
        <p:spPr>
          <a:xfrm>
            <a:off x="358774" y="3657600"/>
            <a:ext cx="3197225" cy="28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pgd: </a:t>
            </a:r>
            <a:endParaRPr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Page global directory address</a:t>
            </a:r>
            <a:endParaRPr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Points to L1 page table</a:t>
            </a:r>
            <a:endParaRPr/>
          </a:p>
          <a:p>
            <a:pPr indent="-342900" lvl="0" marL="342900" rtl="0" algn="l">
              <a:spcBef>
                <a:spcPts val="563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vm_prot:</a:t>
            </a:r>
            <a:endParaRPr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Read/write permissions for </a:t>
            </a:r>
            <a:br>
              <a:rPr lang="en-GB" sz="1600"/>
            </a:br>
            <a:r>
              <a:rPr lang="en-GB" sz="1600"/>
              <a:t>this area</a:t>
            </a:r>
            <a:endParaRPr/>
          </a:p>
          <a:p>
            <a:pPr indent="-342900" lvl="0" marL="342900" rtl="0" algn="l">
              <a:spcBef>
                <a:spcPts val="563"/>
              </a:spcBef>
              <a:spcAft>
                <a:spcPts val="0"/>
              </a:spcAft>
              <a:buSzPts val="1320"/>
              <a:buChar char="⬛"/>
            </a:pPr>
            <a:r>
              <a:rPr lang="en-GB" sz="2200"/>
              <a:t>vm_flags</a:t>
            </a:r>
            <a:endParaRPr sz="2200"/>
          </a:p>
          <a:p>
            <a:pPr indent="-228599" lvl="1" marL="576263" rtl="0" algn="l">
              <a:spcBef>
                <a:spcPts val="200"/>
              </a:spcBef>
              <a:spcAft>
                <a:spcPts val="0"/>
              </a:spcAft>
              <a:buSzPts val="1760"/>
              <a:buChar char="▪"/>
            </a:pPr>
            <a:r>
              <a:rPr lang="en-GB" sz="1600"/>
              <a:t>Pages </a:t>
            </a:r>
            <a:r>
              <a:rPr b="1" lang="en-GB" sz="1600"/>
              <a:t>shared</a:t>
            </a:r>
            <a:r>
              <a:rPr lang="en-GB" sz="1600"/>
              <a:t> with other processes or </a:t>
            </a:r>
            <a:r>
              <a:rPr b="1" lang="en-GB" sz="1600"/>
              <a:t>private</a:t>
            </a:r>
            <a:r>
              <a:rPr lang="en-GB" sz="1600"/>
              <a:t> to this process</a:t>
            </a:r>
            <a:endParaRPr sz="1600"/>
          </a:p>
        </p:txBody>
      </p:sp>
      <p:sp>
        <p:nvSpPr>
          <p:cNvPr id="1463" name="Google Shape;1463;p20"/>
          <p:cNvSpPr/>
          <p:nvPr/>
        </p:nvSpPr>
        <p:spPr>
          <a:xfrm>
            <a:off x="4015647" y="2362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p20"/>
          <p:cNvSpPr/>
          <p:nvPr/>
        </p:nvSpPr>
        <p:spPr>
          <a:xfrm>
            <a:off x="4015647" y="4191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20"/>
          <p:cNvSpPr/>
          <p:nvPr/>
        </p:nvSpPr>
        <p:spPr>
          <a:xfrm>
            <a:off x="4015647" y="6019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6" name="Google Shape;1466;p20"/>
          <p:cNvCxnSpPr>
            <a:stCxn id="1429" idx="3"/>
          </p:cNvCxnSpPr>
          <p:nvPr/>
        </p:nvCxnSpPr>
        <p:spPr>
          <a:xfrm flipH="1" rot="10800000">
            <a:off x="3253647" y="1676400"/>
            <a:ext cx="759000" cy="876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67" name="Google Shape;1467;p20"/>
          <p:cNvCxnSpPr>
            <a:stCxn id="1428" idx="3"/>
          </p:cNvCxnSpPr>
          <p:nvPr/>
        </p:nvCxnSpPr>
        <p:spPr>
          <a:xfrm flipH="1" rot="10800000">
            <a:off x="1424847" y="1981200"/>
            <a:ext cx="762000" cy="11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21"/>
          <p:cNvSpPr txBox="1"/>
          <p:nvPr>
            <p:ph idx="4294967295" type="title"/>
          </p:nvPr>
        </p:nvSpPr>
        <p:spPr>
          <a:xfrm>
            <a:off x="512763" y="457200"/>
            <a:ext cx="70310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Page Fault Handling </a:t>
            </a:r>
            <a:endParaRPr/>
          </a:p>
        </p:txBody>
      </p:sp>
      <p:grpSp>
        <p:nvGrpSpPr>
          <p:cNvPr id="1474" name="Google Shape;1474;p21"/>
          <p:cNvGrpSpPr/>
          <p:nvPr/>
        </p:nvGrpSpPr>
        <p:grpSpPr>
          <a:xfrm>
            <a:off x="4343400" y="2895600"/>
            <a:ext cx="838200" cy="534687"/>
            <a:chOff x="4343400" y="2895600"/>
            <a:chExt cx="838200" cy="534687"/>
          </a:xfrm>
        </p:grpSpPr>
        <p:cxnSp>
          <p:nvCxnSpPr>
            <p:cNvPr id="1475" name="Google Shape;1475;p21"/>
            <p:cNvCxnSpPr/>
            <p:nvPr/>
          </p:nvCxnSpPr>
          <p:spPr>
            <a:xfrm>
              <a:off x="4343400" y="3362325"/>
              <a:ext cx="838200" cy="1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76" name="Google Shape;1476;p21"/>
            <p:cNvSpPr txBox="1"/>
            <p:nvPr/>
          </p:nvSpPr>
          <p:spPr>
            <a:xfrm>
              <a:off x="4479925" y="3124200"/>
              <a:ext cx="568103" cy="30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</a:t>
              </a:r>
              <a:endParaRPr/>
            </a:p>
          </p:txBody>
        </p:sp>
        <p:sp>
          <p:nvSpPr>
            <p:cNvPr id="1477" name="Google Shape;1477;p21"/>
            <p:cNvSpPr/>
            <p:nvPr/>
          </p:nvSpPr>
          <p:spPr>
            <a:xfrm>
              <a:off x="4648200" y="2895600"/>
              <a:ext cx="304800" cy="304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4275" lIns="90350" spcFirstLastPara="1" rIns="90350" wrap="square" tIns="44275">
              <a:no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478" name="Google Shape;1478;p21"/>
          <p:cNvGrpSpPr/>
          <p:nvPr/>
        </p:nvGrpSpPr>
        <p:grpSpPr>
          <a:xfrm>
            <a:off x="4343400" y="4880275"/>
            <a:ext cx="838200" cy="606125"/>
            <a:chOff x="4343400" y="4880275"/>
            <a:chExt cx="838200" cy="606125"/>
          </a:xfrm>
        </p:grpSpPr>
        <p:cxnSp>
          <p:nvCxnSpPr>
            <p:cNvPr id="1479" name="Google Shape;1479;p21"/>
            <p:cNvCxnSpPr/>
            <p:nvPr/>
          </p:nvCxnSpPr>
          <p:spPr>
            <a:xfrm>
              <a:off x="4343400" y="5413675"/>
              <a:ext cx="838200" cy="1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80" name="Google Shape;1480;p21"/>
            <p:cNvSpPr txBox="1"/>
            <p:nvPr/>
          </p:nvSpPr>
          <p:spPr>
            <a:xfrm>
              <a:off x="4483100" y="5180313"/>
              <a:ext cx="628825" cy="30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write</a:t>
              </a:r>
              <a:endParaRPr/>
            </a:p>
          </p:txBody>
        </p:sp>
        <p:sp>
          <p:nvSpPr>
            <p:cNvPr id="1481" name="Google Shape;1481;p21"/>
            <p:cNvSpPr/>
            <p:nvPr/>
          </p:nvSpPr>
          <p:spPr>
            <a:xfrm>
              <a:off x="4648200" y="4880275"/>
              <a:ext cx="304800" cy="304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4275" lIns="90350" spcFirstLastPara="1" rIns="90350" wrap="square" tIns="44275">
              <a:no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1482" name="Google Shape;1482;p21"/>
          <p:cNvGrpSpPr/>
          <p:nvPr/>
        </p:nvGrpSpPr>
        <p:grpSpPr>
          <a:xfrm>
            <a:off x="4343400" y="3737275"/>
            <a:ext cx="838200" cy="606125"/>
            <a:chOff x="4343400" y="3737275"/>
            <a:chExt cx="838200" cy="606125"/>
          </a:xfrm>
        </p:grpSpPr>
        <p:cxnSp>
          <p:nvCxnSpPr>
            <p:cNvPr id="1483" name="Google Shape;1483;p21"/>
            <p:cNvCxnSpPr/>
            <p:nvPr/>
          </p:nvCxnSpPr>
          <p:spPr>
            <a:xfrm>
              <a:off x="4343400" y="4275438"/>
              <a:ext cx="838200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sp>
          <p:nvSpPr>
            <p:cNvPr id="1484" name="Google Shape;1484;p21"/>
            <p:cNvSpPr txBox="1"/>
            <p:nvPr/>
          </p:nvSpPr>
          <p:spPr>
            <a:xfrm>
              <a:off x="4479925" y="4037313"/>
              <a:ext cx="568103" cy="30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</a:t>
              </a:r>
              <a:endParaRPr/>
            </a:p>
          </p:txBody>
        </p:sp>
        <p:sp>
          <p:nvSpPr>
            <p:cNvPr id="1485" name="Google Shape;1485;p21"/>
            <p:cNvSpPr/>
            <p:nvPr/>
          </p:nvSpPr>
          <p:spPr>
            <a:xfrm>
              <a:off x="4648200" y="3737275"/>
              <a:ext cx="304800" cy="3048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4275" lIns="90350" spcFirstLastPara="1" rIns="90350" wrap="square" tIns="44275">
              <a:no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sp>
        <p:nvSpPr>
          <p:cNvPr id="1486" name="Google Shape;1486;p21"/>
          <p:cNvSpPr/>
          <p:nvPr/>
        </p:nvSpPr>
        <p:spPr>
          <a:xfrm>
            <a:off x="460375" y="4648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21"/>
          <p:cNvSpPr/>
          <p:nvPr/>
        </p:nvSpPr>
        <p:spPr>
          <a:xfrm>
            <a:off x="460375" y="2819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21"/>
          <p:cNvSpPr txBox="1"/>
          <p:nvPr/>
        </p:nvSpPr>
        <p:spPr>
          <a:xfrm>
            <a:off x="152400" y="1295400"/>
            <a:ext cx="151958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vm_area_struct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21"/>
          <p:cNvSpPr/>
          <p:nvPr/>
        </p:nvSpPr>
        <p:spPr>
          <a:xfrm>
            <a:off x="460375" y="17018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0" name="Google Shape;1490;p21"/>
          <p:cNvSpPr/>
          <p:nvPr/>
        </p:nvSpPr>
        <p:spPr>
          <a:xfrm>
            <a:off x="460375" y="1676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21"/>
          <p:cNvSpPr/>
          <p:nvPr/>
        </p:nvSpPr>
        <p:spPr>
          <a:xfrm>
            <a:off x="460375" y="2133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21"/>
          <p:cNvSpPr/>
          <p:nvPr/>
        </p:nvSpPr>
        <p:spPr>
          <a:xfrm>
            <a:off x="460375" y="1905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3" name="Google Shape;1493;p21"/>
          <p:cNvSpPr/>
          <p:nvPr/>
        </p:nvSpPr>
        <p:spPr>
          <a:xfrm>
            <a:off x="460375" y="3530600"/>
            <a:ext cx="1066800" cy="13462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4" name="Google Shape;1494;p21"/>
          <p:cNvSpPr/>
          <p:nvPr/>
        </p:nvSpPr>
        <p:spPr>
          <a:xfrm>
            <a:off x="460375" y="3505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21"/>
          <p:cNvSpPr/>
          <p:nvPr/>
        </p:nvSpPr>
        <p:spPr>
          <a:xfrm>
            <a:off x="460375" y="3962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21"/>
          <p:cNvSpPr/>
          <p:nvPr/>
        </p:nvSpPr>
        <p:spPr>
          <a:xfrm>
            <a:off x="460375" y="3733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7" name="Google Shape;1497;p21"/>
          <p:cNvSpPr/>
          <p:nvPr/>
        </p:nvSpPr>
        <p:spPr>
          <a:xfrm>
            <a:off x="460375" y="5359400"/>
            <a:ext cx="1066800" cy="1117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98" name="Google Shape;1498;p21"/>
          <p:cNvSpPr/>
          <p:nvPr/>
        </p:nvSpPr>
        <p:spPr>
          <a:xfrm>
            <a:off x="460375" y="5334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vm_end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21"/>
          <p:cNvSpPr/>
          <p:nvPr/>
        </p:nvSpPr>
        <p:spPr>
          <a:xfrm>
            <a:off x="460375" y="5791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vm_prot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0" name="Google Shape;1500;p21"/>
          <p:cNvSpPr/>
          <p:nvPr/>
        </p:nvSpPr>
        <p:spPr>
          <a:xfrm>
            <a:off x="460375" y="62484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vm_next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1" name="Google Shape;1501;p21"/>
          <p:cNvSpPr/>
          <p:nvPr/>
        </p:nvSpPr>
        <p:spPr>
          <a:xfrm>
            <a:off x="460375" y="55626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vm_start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2" name="Google Shape;1502;p21"/>
          <p:cNvSpPr/>
          <p:nvPr/>
        </p:nvSpPr>
        <p:spPr>
          <a:xfrm>
            <a:off x="2365375" y="1524000"/>
            <a:ext cx="1981200" cy="48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3" name="Google Shape;1503;p21"/>
          <p:cNvSpPr txBox="1"/>
          <p:nvPr/>
        </p:nvSpPr>
        <p:spPr>
          <a:xfrm>
            <a:off x="2253077" y="1219200"/>
            <a:ext cx="218984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virtual memory</a:t>
            </a:r>
            <a:endParaRPr/>
          </a:p>
        </p:txBody>
      </p:sp>
      <p:sp>
        <p:nvSpPr>
          <p:cNvPr id="1504" name="Google Shape;1504;p21"/>
          <p:cNvSpPr/>
          <p:nvPr/>
        </p:nvSpPr>
        <p:spPr>
          <a:xfrm>
            <a:off x="2365375" y="4572000"/>
            <a:ext cx="1981200" cy="1143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/>
          </a:p>
        </p:txBody>
      </p:sp>
      <p:sp>
        <p:nvSpPr>
          <p:cNvPr id="1505" name="Google Shape;1505;p21"/>
          <p:cNvSpPr/>
          <p:nvPr/>
        </p:nvSpPr>
        <p:spPr>
          <a:xfrm>
            <a:off x="2365375" y="3810000"/>
            <a:ext cx="1981200" cy="7620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506" name="Google Shape;1506;p21"/>
          <p:cNvSpPr/>
          <p:nvPr/>
        </p:nvSpPr>
        <p:spPr>
          <a:xfrm>
            <a:off x="2365375" y="2514600"/>
            <a:ext cx="1981200" cy="5334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/>
          </a:p>
        </p:txBody>
      </p:sp>
      <p:cxnSp>
        <p:nvCxnSpPr>
          <p:cNvPr id="1507" name="Google Shape;1507;p21"/>
          <p:cNvCxnSpPr/>
          <p:nvPr/>
        </p:nvCxnSpPr>
        <p:spPr>
          <a:xfrm>
            <a:off x="1527175" y="1828800"/>
            <a:ext cx="838200" cy="68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8" name="Google Shape;1508;p21"/>
          <p:cNvCxnSpPr/>
          <p:nvPr/>
        </p:nvCxnSpPr>
        <p:spPr>
          <a:xfrm>
            <a:off x="1527175" y="2057400"/>
            <a:ext cx="838200" cy="99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9" name="Google Shape;1509;p21"/>
          <p:cNvCxnSpPr/>
          <p:nvPr/>
        </p:nvCxnSpPr>
        <p:spPr>
          <a:xfrm>
            <a:off x="1527175" y="3657600"/>
            <a:ext cx="838200" cy="15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0" name="Google Shape;1510;p21"/>
          <p:cNvCxnSpPr/>
          <p:nvPr/>
        </p:nvCxnSpPr>
        <p:spPr>
          <a:xfrm>
            <a:off x="1527175" y="3810000"/>
            <a:ext cx="838200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1" name="Google Shape;1511;p21"/>
          <p:cNvCxnSpPr/>
          <p:nvPr/>
        </p:nvCxnSpPr>
        <p:spPr>
          <a:xfrm flipH="1" rot="10800000">
            <a:off x="1527175" y="4572000"/>
            <a:ext cx="838200" cy="914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2" name="Google Shape;1512;p21"/>
          <p:cNvCxnSpPr/>
          <p:nvPr/>
        </p:nvCxnSpPr>
        <p:spPr>
          <a:xfrm>
            <a:off x="1527175" y="5638800"/>
            <a:ext cx="838200" cy="7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3" name="Google Shape;1513;p21"/>
          <p:cNvCxnSpPr/>
          <p:nvPr/>
        </p:nvCxnSpPr>
        <p:spPr>
          <a:xfrm flipH="1">
            <a:off x="230188" y="29718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4" name="Google Shape;1514;p21"/>
          <p:cNvCxnSpPr/>
          <p:nvPr/>
        </p:nvCxnSpPr>
        <p:spPr>
          <a:xfrm>
            <a:off x="231775" y="2971800"/>
            <a:ext cx="1588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5" name="Google Shape;1515;p21"/>
          <p:cNvCxnSpPr/>
          <p:nvPr/>
        </p:nvCxnSpPr>
        <p:spPr>
          <a:xfrm>
            <a:off x="231775" y="35052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16" name="Google Shape;1516;p21"/>
          <p:cNvCxnSpPr/>
          <p:nvPr/>
        </p:nvCxnSpPr>
        <p:spPr>
          <a:xfrm flipH="1">
            <a:off x="230188" y="4724400"/>
            <a:ext cx="231775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7" name="Google Shape;1517;p21"/>
          <p:cNvCxnSpPr/>
          <p:nvPr/>
        </p:nvCxnSpPr>
        <p:spPr>
          <a:xfrm>
            <a:off x="231775" y="4724400"/>
            <a:ext cx="1588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18" name="Google Shape;1518;p21"/>
          <p:cNvCxnSpPr/>
          <p:nvPr/>
        </p:nvCxnSpPr>
        <p:spPr>
          <a:xfrm>
            <a:off x="231775" y="5334000"/>
            <a:ext cx="2286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9" name="Google Shape;1519;p21"/>
          <p:cNvSpPr/>
          <p:nvPr/>
        </p:nvSpPr>
        <p:spPr>
          <a:xfrm>
            <a:off x="460375" y="23622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0" name="Google Shape;1520;p21"/>
          <p:cNvSpPr/>
          <p:nvPr/>
        </p:nvSpPr>
        <p:spPr>
          <a:xfrm>
            <a:off x="460375" y="41910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1" name="Google Shape;1521;p21"/>
          <p:cNvSpPr/>
          <p:nvPr/>
        </p:nvSpPr>
        <p:spPr>
          <a:xfrm>
            <a:off x="460375" y="6019800"/>
            <a:ext cx="1066800" cy="2286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vm_flags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21"/>
          <p:cNvSpPr txBox="1"/>
          <p:nvPr/>
        </p:nvSpPr>
        <p:spPr>
          <a:xfrm>
            <a:off x="5528573" y="2971800"/>
            <a:ext cx="299312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90000"/>
                </a:solidFill>
                <a:latin typeface="Arial Narrow"/>
                <a:ea typeface="Arial Narrow"/>
                <a:cs typeface="Arial Narrow"/>
                <a:sym typeface="Arial Narrow"/>
              </a:rPr>
              <a:t>Segmentation fault:</a:t>
            </a:r>
            <a:endParaRPr b="1" sz="18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a non-existing page</a:t>
            </a:r>
            <a:endParaRPr/>
          </a:p>
        </p:txBody>
      </p:sp>
      <p:sp>
        <p:nvSpPr>
          <p:cNvPr id="1523" name="Google Shape;1523;p21"/>
          <p:cNvSpPr txBox="1"/>
          <p:nvPr/>
        </p:nvSpPr>
        <p:spPr>
          <a:xfrm>
            <a:off x="5528573" y="4050268"/>
            <a:ext cx="19104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Normal page fault</a:t>
            </a:r>
            <a:endParaRPr/>
          </a:p>
        </p:txBody>
      </p:sp>
      <p:sp>
        <p:nvSpPr>
          <p:cNvPr id="1524" name="Google Shape;1524;p21"/>
          <p:cNvSpPr txBox="1"/>
          <p:nvPr/>
        </p:nvSpPr>
        <p:spPr>
          <a:xfrm>
            <a:off x="5528573" y="4876800"/>
            <a:ext cx="338682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Protection exception: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violating permission by writing to a read-only page (Linux reports as Segmentation fault)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2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1530" name="Google Shape;1530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Simple memory system example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Case study: Core i7/Linux memory system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Memory mapping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23"/>
          <p:cNvSpPr txBox="1"/>
          <p:nvPr>
            <p:ph idx="4294967295" type="title"/>
          </p:nvPr>
        </p:nvSpPr>
        <p:spPr>
          <a:xfrm>
            <a:off x="385763" y="493713"/>
            <a:ext cx="55578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Memory Mapping</a:t>
            </a:r>
            <a:endParaRPr/>
          </a:p>
        </p:txBody>
      </p:sp>
      <p:sp>
        <p:nvSpPr>
          <p:cNvPr id="1537" name="Google Shape;1537;p23"/>
          <p:cNvSpPr txBox="1"/>
          <p:nvPr>
            <p:ph idx="1" type="body"/>
          </p:nvPr>
        </p:nvSpPr>
        <p:spPr>
          <a:xfrm>
            <a:off x="387880" y="1220788"/>
            <a:ext cx="8527520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VM areas initialized by associating them with disk objects.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Process is known as </a:t>
            </a:r>
            <a:r>
              <a:rPr b="1" i="1" lang="en-GB">
                <a:solidFill>
                  <a:srgbClr val="990000"/>
                </a:solidFill>
              </a:rPr>
              <a:t>memory mapping</a:t>
            </a:r>
            <a:r>
              <a:rPr i="1" lang="en-GB">
                <a:solidFill>
                  <a:srgbClr val="990000"/>
                </a:solidFill>
              </a:rPr>
              <a:t>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Area can be </a:t>
            </a:r>
            <a:r>
              <a:rPr i="1" lang="en-GB"/>
              <a:t>backed by </a:t>
            </a:r>
            <a:r>
              <a:rPr lang="en-GB"/>
              <a:t>(i.e., get its initial values from) 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990000"/>
                </a:solidFill>
              </a:rPr>
              <a:t>Regular file</a:t>
            </a:r>
            <a:r>
              <a:rPr b="1" lang="en-GB"/>
              <a:t> </a:t>
            </a:r>
            <a:r>
              <a:rPr lang="en-GB"/>
              <a:t>on disk (e.g., an executable object file)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Initial page bytes come from a section of a file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>
                <a:solidFill>
                  <a:srgbClr val="990000"/>
                </a:solidFill>
              </a:rPr>
              <a:t>Anonymous file </a:t>
            </a:r>
            <a:r>
              <a:rPr lang="en-GB"/>
              <a:t>(e.g., nothing)</a:t>
            </a:r>
            <a:endParaRPr i="1"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First fault will allocate a physical page full of 0's (</a:t>
            </a:r>
            <a:r>
              <a:rPr b="1" i="1" lang="en-GB">
                <a:solidFill>
                  <a:srgbClr val="990000"/>
                </a:solidFill>
              </a:rPr>
              <a:t>demand-zero page</a:t>
            </a:r>
            <a:r>
              <a:rPr lang="en-GB"/>
              <a:t>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Once the page is written to (</a:t>
            </a:r>
            <a:r>
              <a:rPr b="1" i="1" lang="en-GB">
                <a:solidFill>
                  <a:srgbClr val="990000"/>
                </a:solidFill>
              </a:rPr>
              <a:t>dirtied</a:t>
            </a:r>
            <a:r>
              <a:rPr lang="en-GB"/>
              <a:t>), it is like any other page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Dirty pages are copied back and forth between memory and a special </a:t>
            </a:r>
            <a:r>
              <a:rPr i="1" lang="en-GB">
                <a:solidFill>
                  <a:srgbClr val="990000"/>
                </a:solidFill>
              </a:rPr>
              <a:t>swap file</a:t>
            </a:r>
            <a:r>
              <a:rPr lang="en-GB"/>
              <a:t>.</a:t>
            </a:r>
            <a:endParaRPr i="1">
              <a:solidFill>
                <a:srgbClr val="990000"/>
              </a:solidFill>
            </a:endParaRPr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2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Shared Objects</a:t>
            </a:r>
            <a:endParaRPr/>
          </a:p>
        </p:txBody>
      </p:sp>
      <p:sp>
        <p:nvSpPr>
          <p:cNvPr id="1543" name="Google Shape;1543;p24"/>
          <p:cNvSpPr txBox="1"/>
          <p:nvPr>
            <p:ph idx="1" type="body"/>
          </p:nvPr>
        </p:nvSpPr>
        <p:spPr>
          <a:xfrm>
            <a:off x="6248400" y="2097772"/>
            <a:ext cx="2651125" cy="460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Process 1  maps the shared object. </a:t>
            </a:r>
            <a:endParaRPr/>
          </a:p>
        </p:txBody>
      </p:sp>
      <p:sp>
        <p:nvSpPr>
          <p:cNvPr id="1544" name="Google Shape;1544;p24"/>
          <p:cNvSpPr/>
          <p:nvPr/>
        </p:nvSpPr>
        <p:spPr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5" name="Google Shape;1545;p24"/>
          <p:cNvSpPr txBox="1"/>
          <p:nvPr/>
        </p:nvSpPr>
        <p:spPr>
          <a:xfrm>
            <a:off x="2174875" y="6059269"/>
            <a:ext cx="8263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</a:t>
            </a:r>
            <a:endParaRPr/>
          </a:p>
        </p:txBody>
      </p:sp>
      <p:sp>
        <p:nvSpPr>
          <p:cNvPr id="1546" name="Google Shape;1546;p24"/>
          <p:cNvSpPr/>
          <p:nvPr/>
        </p:nvSpPr>
        <p:spPr>
          <a:xfrm>
            <a:off x="2355850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7" name="Google Shape;1547;p24"/>
          <p:cNvSpPr txBox="1"/>
          <p:nvPr/>
        </p:nvSpPr>
        <p:spPr>
          <a:xfrm>
            <a:off x="2103438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548" name="Google Shape;1548;p24"/>
          <p:cNvSpPr/>
          <p:nvPr/>
        </p:nvSpPr>
        <p:spPr>
          <a:xfrm>
            <a:off x="6794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49" name="Google Shape;1549;p24"/>
          <p:cNvSpPr/>
          <p:nvPr/>
        </p:nvSpPr>
        <p:spPr>
          <a:xfrm>
            <a:off x="40322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0" name="Google Shape;1550;p24"/>
          <p:cNvSpPr/>
          <p:nvPr/>
        </p:nvSpPr>
        <p:spPr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51" name="Google Shape;1551;p24"/>
          <p:cNvSpPr/>
          <p:nvPr/>
        </p:nvSpPr>
        <p:spPr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52" name="Google Shape;1552;p24"/>
          <p:cNvCxnSpPr/>
          <p:nvPr/>
        </p:nvCxnSpPr>
        <p:spPr>
          <a:xfrm rot="10800000">
            <a:off x="1060450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24"/>
          <p:cNvCxnSpPr/>
          <p:nvPr/>
        </p:nvCxnSpPr>
        <p:spPr>
          <a:xfrm rot="10800000">
            <a:off x="1060450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24"/>
          <p:cNvCxnSpPr/>
          <p:nvPr/>
        </p:nvCxnSpPr>
        <p:spPr>
          <a:xfrm flipH="1" rot="10800000">
            <a:off x="1060450" y="28597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24"/>
          <p:cNvCxnSpPr/>
          <p:nvPr/>
        </p:nvCxnSpPr>
        <p:spPr>
          <a:xfrm flipH="1" rot="10800000">
            <a:off x="1060450" y="33931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6" name="Google Shape;1556;p24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557" name="Google Shape;1557;p24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Shared Objects</a:t>
            </a:r>
            <a:endParaRPr/>
          </a:p>
        </p:txBody>
      </p:sp>
      <p:sp>
        <p:nvSpPr>
          <p:cNvPr id="1563" name="Google Shape;1563;p25"/>
          <p:cNvSpPr/>
          <p:nvPr/>
        </p:nvSpPr>
        <p:spPr>
          <a:xfrm>
            <a:off x="2355850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4" name="Google Shape;1564;p25"/>
          <p:cNvSpPr txBox="1"/>
          <p:nvPr/>
        </p:nvSpPr>
        <p:spPr>
          <a:xfrm>
            <a:off x="2224078" y="6059269"/>
            <a:ext cx="8263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object</a:t>
            </a:r>
            <a:endParaRPr/>
          </a:p>
        </p:txBody>
      </p:sp>
      <p:sp>
        <p:nvSpPr>
          <p:cNvPr id="1565" name="Google Shape;1565;p25"/>
          <p:cNvSpPr/>
          <p:nvPr/>
        </p:nvSpPr>
        <p:spPr>
          <a:xfrm>
            <a:off x="2355850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6" name="Google Shape;1566;p25"/>
          <p:cNvSpPr txBox="1"/>
          <p:nvPr/>
        </p:nvSpPr>
        <p:spPr>
          <a:xfrm>
            <a:off x="2103438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567" name="Google Shape;1567;p25"/>
          <p:cNvSpPr/>
          <p:nvPr/>
        </p:nvSpPr>
        <p:spPr>
          <a:xfrm>
            <a:off x="6794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8" name="Google Shape;1568;p25"/>
          <p:cNvSpPr/>
          <p:nvPr/>
        </p:nvSpPr>
        <p:spPr>
          <a:xfrm>
            <a:off x="4032250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69" name="Google Shape;1569;p25"/>
          <p:cNvSpPr/>
          <p:nvPr/>
        </p:nvSpPr>
        <p:spPr>
          <a:xfrm>
            <a:off x="2355850" y="2859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0" name="Google Shape;1570;p25"/>
          <p:cNvSpPr/>
          <p:nvPr/>
        </p:nvSpPr>
        <p:spPr>
          <a:xfrm>
            <a:off x="679450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71" name="Google Shape;1571;p25"/>
          <p:cNvSpPr/>
          <p:nvPr/>
        </p:nvSpPr>
        <p:spPr>
          <a:xfrm>
            <a:off x="4032250" y="37741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72" name="Google Shape;1572;p25"/>
          <p:cNvCxnSpPr/>
          <p:nvPr/>
        </p:nvCxnSpPr>
        <p:spPr>
          <a:xfrm rot="10800000">
            <a:off x="1060450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3" name="Google Shape;1573;p25"/>
          <p:cNvCxnSpPr/>
          <p:nvPr/>
        </p:nvCxnSpPr>
        <p:spPr>
          <a:xfrm rot="10800000">
            <a:off x="1060450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4" name="Google Shape;1574;p25"/>
          <p:cNvCxnSpPr/>
          <p:nvPr/>
        </p:nvCxnSpPr>
        <p:spPr>
          <a:xfrm flipH="1" rot="10800000">
            <a:off x="2736850" y="37741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5" name="Google Shape;1575;p25"/>
          <p:cNvCxnSpPr/>
          <p:nvPr/>
        </p:nvCxnSpPr>
        <p:spPr>
          <a:xfrm flipH="1" rot="10800000">
            <a:off x="2736850" y="43075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25"/>
          <p:cNvCxnSpPr/>
          <p:nvPr/>
        </p:nvCxnSpPr>
        <p:spPr>
          <a:xfrm flipH="1" rot="10800000">
            <a:off x="1060450" y="28597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7" name="Google Shape;1577;p25"/>
          <p:cNvCxnSpPr/>
          <p:nvPr/>
        </p:nvCxnSpPr>
        <p:spPr>
          <a:xfrm flipH="1" rot="10800000">
            <a:off x="1060450" y="33931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8" name="Google Shape;1578;p25"/>
          <p:cNvCxnSpPr/>
          <p:nvPr/>
        </p:nvCxnSpPr>
        <p:spPr>
          <a:xfrm rot="10800000">
            <a:off x="2736850" y="28597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25"/>
          <p:cNvCxnSpPr/>
          <p:nvPr/>
        </p:nvCxnSpPr>
        <p:spPr>
          <a:xfrm rot="10800000">
            <a:off x="2736850" y="33931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80" name="Google Shape;1580;p25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581" name="Google Shape;1581;p25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582" name="Google Shape;1582;p25"/>
          <p:cNvSpPr txBox="1"/>
          <p:nvPr/>
        </p:nvSpPr>
        <p:spPr>
          <a:xfrm>
            <a:off x="6248400" y="2097772"/>
            <a:ext cx="2651125" cy="4607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2 maps the shared object.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how the virtual addresses can be different.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6"/>
          <p:cNvSpPr txBox="1"/>
          <p:nvPr>
            <p:ph type="title"/>
          </p:nvPr>
        </p:nvSpPr>
        <p:spPr>
          <a:xfrm>
            <a:off x="357018" y="435678"/>
            <a:ext cx="7592093" cy="1088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</a:t>
            </a:r>
            <a:br>
              <a:rPr lang="en-GB"/>
            </a:br>
            <a:r>
              <a:rPr lang="en-GB"/>
              <a:t>Private Copy-on-write (COW) Objects</a:t>
            </a:r>
            <a:endParaRPr/>
          </a:p>
        </p:txBody>
      </p:sp>
      <p:sp>
        <p:nvSpPr>
          <p:cNvPr id="1588" name="Google Shape;1588;p26"/>
          <p:cNvSpPr txBox="1"/>
          <p:nvPr>
            <p:ph idx="1" type="body"/>
          </p:nvPr>
        </p:nvSpPr>
        <p:spPr>
          <a:xfrm>
            <a:off x="6248400" y="2097772"/>
            <a:ext cx="2895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Two processes mapping a </a:t>
            </a:r>
            <a:r>
              <a:rPr i="1" lang="en-GB">
                <a:solidFill>
                  <a:srgbClr val="990000"/>
                </a:solidFill>
              </a:rPr>
              <a:t>private copy-on-write (COW)  </a:t>
            </a:r>
            <a:r>
              <a:rPr lang="en-GB"/>
              <a:t>object.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Area flagged as private copy-on-write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PTEs in private areas are flagged as read-only</a:t>
            </a:r>
            <a:endParaRPr/>
          </a:p>
        </p:txBody>
      </p:sp>
      <p:sp>
        <p:nvSpPr>
          <p:cNvPr id="1589" name="Google Shape;1589;p26"/>
          <p:cNvSpPr/>
          <p:nvPr/>
        </p:nvSpPr>
        <p:spPr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0" name="Google Shape;1590;p26"/>
          <p:cNvSpPr txBox="1"/>
          <p:nvPr/>
        </p:nvSpPr>
        <p:spPr>
          <a:xfrm>
            <a:off x="1575802" y="6059269"/>
            <a:ext cx="2035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 object</a:t>
            </a:r>
            <a:endParaRPr/>
          </a:p>
        </p:txBody>
      </p:sp>
      <p:sp>
        <p:nvSpPr>
          <p:cNvPr id="1591" name="Google Shape;1591;p26"/>
          <p:cNvSpPr/>
          <p:nvPr/>
        </p:nvSpPr>
        <p:spPr>
          <a:xfrm>
            <a:off x="2369031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2" name="Google Shape;1592;p26"/>
          <p:cNvSpPr txBox="1"/>
          <p:nvPr/>
        </p:nvSpPr>
        <p:spPr>
          <a:xfrm>
            <a:off x="2109273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593" name="Google Shape;1593;p26"/>
          <p:cNvSpPr/>
          <p:nvPr/>
        </p:nvSpPr>
        <p:spPr>
          <a:xfrm>
            <a:off x="6926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4" name="Google Shape;1594;p26"/>
          <p:cNvSpPr/>
          <p:nvPr/>
        </p:nvSpPr>
        <p:spPr>
          <a:xfrm>
            <a:off x="40454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5" name="Google Shape;1595;p26"/>
          <p:cNvSpPr/>
          <p:nvPr/>
        </p:nvSpPr>
        <p:spPr>
          <a:xfrm>
            <a:off x="2369031" y="2859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6" name="Google Shape;1596;p26"/>
          <p:cNvSpPr/>
          <p:nvPr/>
        </p:nvSpPr>
        <p:spPr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97" name="Google Shape;1597;p26"/>
          <p:cNvSpPr/>
          <p:nvPr/>
        </p:nvSpPr>
        <p:spPr>
          <a:xfrm>
            <a:off x="4045431" y="37741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598" name="Google Shape;1598;p26"/>
          <p:cNvCxnSpPr/>
          <p:nvPr/>
        </p:nvCxnSpPr>
        <p:spPr>
          <a:xfrm rot="10800000">
            <a:off x="1073631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26"/>
          <p:cNvCxnSpPr/>
          <p:nvPr/>
        </p:nvCxnSpPr>
        <p:spPr>
          <a:xfrm rot="10800000">
            <a:off x="1073631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0" name="Google Shape;1600;p26"/>
          <p:cNvCxnSpPr/>
          <p:nvPr/>
        </p:nvCxnSpPr>
        <p:spPr>
          <a:xfrm flipH="1" rot="10800000">
            <a:off x="2750031" y="37741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26"/>
          <p:cNvCxnSpPr/>
          <p:nvPr/>
        </p:nvCxnSpPr>
        <p:spPr>
          <a:xfrm flipH="1" rot="10800000">
            <a:off x="2750031" y="43075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2" name="Google Shape;1602;p26"/>
          <p:cNvCxnSpPr/>
          <p:nvPr/>
        </p:nvCxnSpPr>
        <p:spPr>
          <a:xfrm flipH="1" rot="10800000">
            <a:off x="1073631" y="28597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26"/>
          <p:cNvCxnSpPr/>
          <p:nvPr/>
        </p:nvCxnSpPr>
        <p:spPr>
          <a:xfrm flipH="1" rot="10800000">
            <a:off x="1073631" y="3393172"/>
            <a:ext cx="1295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26"/>
          <p:cNvCxnSpPr/>
          <p:nvPr/>
        </p:nvCxnSpPr>
        <p:spPr>
          <a:xfrm rot="10800000">
            <a:off x="2750031" y="28597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26"/>
          <p:cNvCxnSpPr/>
          <p:nvPr/>
        </p:nvCxnSpPr>
        <p:spPr>
          <a:xfrm rot="10800000">
            <a:off x="2750031" y="339317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6" name="Google Shape;1606;p26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07" name="Google Shape;1607;p26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08" name="Google Shape;1608;p26"/>
          <p:cNvSpPr txBox="1"/>
          <p:nvPr/>
        </p:nvSpPr>
        <p:spPr>
          <a:xfrm>
            <a:off x="4724400" y="3581400"/>
            <a:ext cx="14435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Private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area</a:t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9" name="Google Shape;1609;p26"/>
          <p:cNvSpPr/>
          <p:nvPr/>
        </p:nvSpPr>
        <p:spPr>
          <a:xfrm>
            <a:off x="4502631" y="3774172"/>
            <a:ext cx="145569" cy="53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27"/>
          <p:cNvSpPr txBox="1"/>
          <p:nvPr>
            <p:ph type="title"/>
          </p:nvPr>
        </p:nvSpPr>
        <p:spPr>
          <a:xfrm>
            <a:off x="357018" y="435678"/>
            <a:ext cx="7592093" cy="11645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Sharing Revisited: </a:t>
            </a:r>
            <a:br>
              <a:rPr lang="en-GB"/>
            </a:br>
            <a:r>
              <a:rPr lang="en-GB"/>
              <a:t>Private Copy-on-write (COW) Objects</a:t>
            </a:r>
            <a:endParaRPr/>
          </a:p>
        </p:txBody>
      </p:sp>
      <p:sp>
        <p:nvSpPr>
          <p:cNvPr id="1615" name="Google Shape;1615;p27"/>
          <p:cNvSpPr txBox="1"/>
          <p:nvPr>
            <p:ph idx="1" type="body"/>
          </p:nvPr>
        </p:nvSpPr>
        <p:spPr>
          <a:xfrm>
            <a:off x="6271232" y="2057400"/>
            <a:ext cx="2872768" cy="450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Instruction writing to private page triggers protection fault.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Handler creates new R/W page.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Instruction restarts upon handler return.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Copying deferred as long as possible!</a:t>
            </a:r>
            <a:endParaRPr/>
          </a:p>
        </p:txBody>
      </p:sp>
      <p:sp>
        <p:nvSpPr>
          <p:cNvPr id="1616" name="Google Shape;1616;p27"/>
          <p:cNvSpPr/>
          <p:nvPr/>
        </p:nvSpPr>
        <p:spPr>
          <a:xfrm>
            <a:off x="2369031" y="55267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7" name="Google Shape;1617;p27"/>
          <p:cNvSpPr txBox="1"/>
          <p:nvPr/>
        </p:nvSpPr>
        <p:spPr>
          <a:xfrm>
            <a:off x="1594852" y="6059269"/>
            <a:ext cx="2035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 object</a:t>
            </a:r>
            <a:endParaRPr/>
          </a:p>
        </p:txBody>
      </p:sp>
      <p:sp>
        <p:nvSpPr>
          <p:cNvPr id="1618" name="Google Shape;1618;p27"/>
          <p:cNvSpPr/>
          <p:nvPr/>
        </p:nvSpPr>
        <p:spPr>
          <a:xfrm>
            <a:off x="2369031" y="2707372"/>
            <a:ext cx="381000" cy="2057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19" name="Google Shape;1619;p27"/>
          <p:cNvSpPr txBox="1"/>
          <p:nvPr/>
        </p:nvSpPr>
        <p:spPr>
          <a:xfrm>
            <a:off x="2109273" y="2065119"/>
            <a:ext cx="952905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/>
          </a:p>
        </p:txBody>
      </p:sp>
      <p:sp>
        <p:nvSpPr>
          <p:cNvPr id="1620" name="Google Shape;1620;p27"/>
          <p:cNvSpPr/>
          <p:nvPr/>
        </p:nvSpPr>
        <p:spPr>
          <a:xfrm>
            <a:off x="6926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1" name="Google Shape;1621;p27"/>
          <p:cNvSpPr/>
          <p:nvPr/>
        </p:nvSpPr>
        <p:spPr>
          <a:xfrm>
            <a:off x="4045431" y="2707372"/>
            <a:ext cx="381000" cy="3352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2" name="Google Shape;1622;p27"/>
          <p:cNvSpPr/>
          <p:nvPr/>
        </p:nvSpPr>
        <p:spPr>
          <a:xfrm>
            <a:off x="2369031" y="289152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3" name="Google Shape;1623;p27"/>
          <p:cNvSpPr/>
          <p:nvPr/>
        </p:nvSpPr>
        <p:spPr>
          <a:xfrm>
            <a:off x="692631" y="331697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24" name="Google Shape;1624;p27"/>
          <p:cNvSpPr/>
          <p:nvPr/>
        </p:nvSpPr>
        <p:spPr>
          <a:xfrm>
            <a:off x="4045431" y="3805922"/>
            <a:ext cx="381000" cy="533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625" name="Google Shape;1625;p27"/>
          <p:cNvCxnSpPr/>
          <p:nvPr/>
        </p:nvCxnSpPr>
        <p:spPr>
          <a:xfrm rot="10800000">
            <a:off x="1073631" y="33169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6" name="Google Shape;1626;p27"/>
          <p:cNvCxnSpPr/>
          <p:nvPr/>
        </p:nvCxnSpPr>
        <p:spPr>
          <a:xfrm rot="10800000">
            <a:off x="1073631" y="3850372"/>
            <a:ext cx="1295400" cy="2209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7" name="Google Shape;1627;p27"/>
          <p:cNvCxnSpPr/>
          <p:nvPr/>
        </p:nvCxnSpPr>
        <p:spPr>
          <a:xfrm flipH="1" rot="10800000">
            <a:off x="2750031" y="3805922"/>
            <a:ext cx="1301750" cy="1720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8" name="Google Shape;1628;p27"/>
          <p:cNvCxnSpPr/>
          <p:nvPr/>
        </p:nvCxnSpPr>
        <p:spPr>
          <a:xfrm flipH="1" rot="10800000">
            <a:off x="2750031" y="4307572"/>
            <a:ext cx="129540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27"/>
          <p:cNvCxnSpPr/>
          <p:nvPr/>
        </p:nvCxnSpPr>
        <p:spPr>
          <a:xfrm flipH="1" rot="10800000">
            <a:off x="1073631" y="2891522"/>
            <a:ext cx="1301750" cy="425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0" name="Google Shape;1630;p27"/>
          <p:cNvCxnSpPr/>
          <p:nvPr/>
        </p:nvCxnSpPr>
        <p:spPr>
          <a:xfrm flipH="1" rot="10800000">
            <a:off x="1073631" y="3424922"/>
            <a:ext cx="1301750" cy="4254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27"/>
          <p:cNvCxnSpPr/>
          <p:nvPr/>
        </p:nvCxnSpPr>
        <p:spPr>
          <a:xfrm rot="10800000">
            <a:off x="2756381" y="2891522"/>
            <a:ext cx="1289050" cy="882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32" name="Google Shape;1632;p27"/>
          <p:cNvCxnSpPr/>
          <p:nvPr/>
        </p:nvCxnSpPr>
        <p:spPr>
          <a:xfrm rot="10800000">
            <a:off x="2756381" y="3272522"/>
            <a:ext cx="1295400" cy="914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33" name="Google Shape;1633;p27"/>
          <p:cNvSpPr txBox="1"/>
          <p:nvPr/>
        </p:nvSpPr>
        <p:spPr>
          <a:xfrm>
            <a:off x="152400" y="2079407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34" name="Google Shape;1634;p27"/>
          <p:cNvSpPr txBox="1"/>
          <p:nvPr/>
        </p:nvSpPr>
        <p:spPr>
          <a:xfrm>
            <a:off x="3505200" y="2065119"/>
            <a:ext cx="15440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Process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memory</a:t>
            </a:r>
            <a:endParaRPr/>
          </a:p>
        </p:txBody>
      </p:sp>
      <p:sp>
        <p:nvSpPr>
          <p:cNvPr id="1635" name="Google Shape;1635;p27"/>
          <p:cNvSpPr/>
          <p:nvPr/>
        </p:nvSpPr>
        <p:spPr>
          <a:xfrm>
            <a:off x="2826231" y="3272522"/>
            <a:ext cx="304800" cy="914400"/>
          </a:xfrm>
          <a:prstGeom prst="curvedLeftArrow">
            <a:avLst>
              <a:gd fmla="val 60000" name="adj1"/>
              <a:gd fmla="val 120000" name="adj2"/>
              <a:gd fmla="val 33333" name="adj3"/>
            </a:avLst>
          </a:prstGeom>
          <a:solidFill>
            <a:srgbClr val="990000"/>
          </a:solidFill>
          <a:ln cap="flat" cmpd="sng" w="12700">
            <a:solidFill>
              <a:srgbClr val="D5F1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6" name="Google Shape;1636;p27"/>
          <p:cNvSpPr txBox="1"/>
          <p:nvPr/>
        </p:nvSpPr>
        <p:spPr>
          <a:xfrm>
            <a:off x="2835228" y="3103553"/>
            <a:ext cx="1174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</a:t>
            </a:r>
            <a:endParaRPr/>
          </a:p>
        </p:txBody>
      </p:sp>
      <p:sp>
        <p:nvSpPr>
          <p:cNvPr descr="Wide upward diagonal" id="1637" name="Google Shape;1637;p27"/>
          <p:cNvSpPr/>
          <p:nvPr/>
        </p:nvSpPr>
        <p:spPr>
          <a:xfrm>
            <a:off x="2375381" y="3272522"/>
            <a:ext cx="381000" cy="152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descr="Wide upward diagonal" id="1638" name="Google Shape;1638;p27"/>
          <p:cNvSpPr/>
          <p:nvPr/>
        </p:nvSpPr>
        <p:spPr>
          <a:xfrm>
            <a:off x="4051781" y="4186922"/>
            <a:ext cx="381000" cy="15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descr="Wide upward diagonal" id="1639" name="Google Shape;1639;p27"/>
          <p:cNvSpPr/>
          <p:nvPr/>
        </p:nvSpPr>
        <p:spPr>
          <a:xfrm>
            <a:off x="2375381" y="3958322"/>
            <a:ext cx="381000" cy="152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640" name="Google Shape;1640;p27"/>
          <p:cNvCxnSpPr/>
          <p:nvPr/>
        </p:nvCxnSpPr>
        <p:spPr>
          <a:xfrm rot="10800000">
            <a:off x="2756381" y="3958322"/>
            <a:ext cx="1295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41" name="Google Shape;1641;p27"/>
          <p:cNvCxnSpPr/>
          <p:nvPr/>
        </p:nvCxnSpPr>
        <p:spPr>
          <a:xfrm rot="10800000">
            <a:off x="2756381" y="4110722"/>
            <a:ext cx="1295400" cy="22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42" name="Google Shape;1642;p27"/>
          <p:cNvSpPr txBox="1"/>
          <p:nvPr/>
        </p:nvSpPr>
        <p:spPr>
          <a:xfrm>
            <a:off x="4712054" y="3833207"/>
            <a:ext cx="15591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Write to private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copy-on-write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</a:t>
            </a:r>
            <a:endParaRPr/>
          </a:p>
        </p:txBody>
      </p:sp>
      <p:cxnSp>
        <p:nvCxnSpPr>
          <p:cNvPr id="1643" name="Google Shape;1643;p27"/>
          <p:cNvCxnSpPr/>
          <p:nvPr/>
        </p:nvCxnSpPr>
        <p:spPr>
          <a:xfrm rot="10800000">
            <a:off x="4432781" y="4263122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GB"/>
              <a:t> Function Revisited</a:t>
            </a:r>
            <a:endParaRPr/>
          </a:p>
        </p:txBody>
      </p:sp>
      <p:sp>
        <p:nvSpPr>
          <p:cNvPr id="1650" name="Google Shape;1650;p28"/>
          <p:cNvSpPr txBox="1"/>
          <p:nvPr>
            <p:ph idx="1" type="body"/>
          </p:nvPr>
        </p:nvSpPr>
        <p:spPr>
          <a:xfrm>
            <a:off x="396875" y="1362075"/>
            <a:ext cx="85185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VM and memory mapping explain how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GB"/>
              <a:t> provides private address space for each process.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To create virtual address for new new process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Create exact copies of current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mm_struct</a:t>
            </a:r>
            <a:r>
              <a:rPr lang="en-GB"/>
              <a:t>,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vm_area_struct</a:t>
            </a:r>
            <a:r>
              <a:rPr lang="en-GB"/>
              <a:t>, and page tables.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Flag each page in both processes as read-only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Flag each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vm_area_struct 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GB"/>
              <a:t> both processes as private COW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On return, each process has exact copy of virtual memory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Subsequent writes create new pages using COW mechanism.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GB"/>
              <a:t> Function Revisited</a:t>
            </a:r>
            <a:endParaRPr/>
          </a:p>
        </p:txBody>
      </p:sp>
      <p:sp>
        <p:nvSpPr>
          <p:cNvPr id="1657" name="Google Shape;1657;p29"/>
          <p:cNvSpPr txBox="1"/>
          <p:nvPr>
            <p:ph idx="1" type="body"/>
          </p:nvPr>
        </p:nvSpPr>
        <p:spPr>
          <a:xfrm>
            <a:off x="5534024" y="1362074"/>
            <a:ext cx="3609975" cy="549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To load and run a new program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a.out</a:t>
            </a:r>
            <a:r>
              <a:rPr lang="en-GB"/>
              <a:t> in the current process using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GB"/>
              <a:t>:</a:t>
            </a:r>
            <a:endParaRPr/>
          </a:p>
          <a:p>
            <a:pPr indent="-265176" lvl="0" marL="342900" rtl="0" algn="l">
              <a:spcBef>
                <a:spcPts val="408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ct val="59999"/>
              <a:buChar char="⬛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Free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vm_area_struct</a:t>
            </a:r>
            <a:r>
              <a:rPr lang="en-GB"/>
              <a:t>’s and page tables for old areas</a:t>
            </a:r>
            <a:endParaRPr/>
          </a:p>
          <a:p>
            <a:pPr indent="-265176" lvl="0" marL="342900" rtl="0" algn="l">
              <a:spcBef>
                <a:spcPts val="408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Create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vm_area_struct</a:t>
            </a:r>
            <a:r>
              <a:rPr lang="en-GB"/>
              <a:t>’s and page tables for new areas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ct val="110000"/>
              <a:buChar char="▪"/>
            </a:pPr>
            <a:r>
              <a:rPr lang="en-GB"/>
              <a:t>Programs and initialized data backed by object files.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ct val="110000"/>
              <a:buChar char="▪"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.bss  </a:t>
            </a:r>
            <a:r>
              <a:rPr lang="en-GB"/>
              <a:t>and stack backed by anonymous files . </a:t>
            </a:r>
            <a:endParaRPr/>
          </a:p>
          <a:p>
            <a:pPr indent="-265176" lvl="0" marL="342900" rtl="0" algn="l">
              <a:spcBef>
                <a:spcPts val="408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8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Set PC to entry point in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.text</a:t>
            </a:r>
            <a:endParaRPr/>
          </a:p>
          <a:p>
            <a:pPr indent="-285750" lvl="1" marL="742950" rtl="0" algn="l">
              <a:spcBef>
                <a:spcPts val="340"/>
              </a:spcBef>
              <a:spcAft>
                <a:spcPts val="0"/>
              </a:spcAft>
              <a:buSzPct val="110000"/>
              <a:buChar char="▪"/>
            </a:pPr>
            <a:r>
              <a:rPr lang="en-GB"/>
              <a:t>Linux will fault in code and data pages as needed.</a:t>
            </a:r>
            <a:endParaRPr/>
          </a:p>
        </p:txBody>
      </p:sp>
      <p:sp>
        <p:nvSpPr>
          <p:cNvPr id="1658" name="Google Shape;1658;p29"/>
          <p:cNvSpPr/>
          <p:nvPr/>
        </p:nvSpPr>
        <p:spPr>
          <a:xfrm>
            <a:off x="1514475" y="2627312"/>
            <a:ext cx="2174875" cy="63817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 mapped region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for shared libraries</a:t>
            </a:r>
            <a:endParaRPr/>
          </a:p>
        </p:txBody>
      </p:sp>
      <p:sp>
        <p:nvSpPr>
          <p:cNvPr id="1659" name="Google Shape;1659;p29"/>
          <p:cNvSpPr/>
          <p:nvPr/>
        </p:nvSpPr>
        <p:spPr>
          <a:xfrm>
            <a:off x="1514475" y="3262312"/>
            <a:ext cx="2174875" cy="68897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0" name="Google Shape;1660;p29"/>
          <p:cNvSpPr/>
          <p:nvPr/>
        </p:nvSpPr>
        <p:spPr>
          <a:xfrm>
            <a:off x="1514475" y="3956050"/>
            <a:ext cx="2174875" cy="636587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Runtime heap (via malloc)</a:t>
            </a:r>
            <a:endParaRPr/>
          </a:p>
        </p:txBody>
      </p:sp>
      <p:sp>
        <p:nvSpPr>
          <p:cNvPr id="1661" name="Google Shape;1661;p29"/>
          <p:cNvSpPr/>
          <p:nvPr/>
        </p:nvSpPr>
        <p:spPr>
          <a:xfrm>
            <a:off x="1514475" y="1770062"/>
            <a:ext cx="2174875" cy="8636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62" name="Google Shape;1662;p29"/>
          <p:cNvSpPr/>
          <p:nvPr/>
        </p:nvSpPr>
        <p:spPr>
          <a:xfrm>
            <a:off x="1514475" y="5305425"/>
            <a:ext cx="2174875" cy="379412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Program text (.text)</a:t>
            </a:r>
            <a:endParaRPr/>
          </a:p>
        </p:txBody>
      </p:sp>
      <p:sp>
        <p:nvSpPr>
          <p:cNvPr id="1663" name="Google Shape;1663;p29"/>
          <p:cNvSpPr/>
          <p:nvPr/>
        </p:nvSpPr>
        <p:spPr>
          <a:xfrm>
            <a:off x="1514475" y="4943475"/>
            <a:ext cx="2174875" cy="3778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Initialized data (.data)</a:t>
            </a:r>
            <a:endParaRPr/>
          </a:p>
        </p:txBody>
      </p:sp>
      <p:sp>
        <p:nvSpPr>
          <p:cNvPr id="1664" name="Google Shape;1664;p29"/>
          <p:cNvSpPr/>
          <p:nvPr/>
        </p:nvSpPr>
        <p:spPr>
          <a:xfrm>
            <a:off x="1514475" y="4579937"/>
            <a:ext cx="2174875" cy="376238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Uninitialized data (.bss)</a:t>
            </a:r>
            <a:endParaRPr/>
          </a:p>
        </p:txBody>
      </p:sp>
      <p:cxnSp>
        <p:nvCxnSpPr>
          <p:cNvPr id="1665" name="Google Shape;1665;p29"/>
          <p:cNvCxnSpPr/>
          <p:nvPr/>
        </p:nvCxnSpPr>
        <p:spPr>
          <a:xfrm rot="10800000">
            <a:off x="2540000" y="3633787"/>
            <a:ext cx="0" cy="3365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6" name="Google Shape;1666;p29"/>
          <p:cNvSpPr/>
          <p:nvPr/>
        </p:nvSpPr>
        <p:spPr>
          <a:xfrm>
            <a:off x="1514475" y="1452562"/>
            <a:ext cx="2174875" cy="320675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User stack</a:t>
            </a:r>
            <a:endParaRPr/>
          </a:p>
        </p:txBody>
      </p:sp>
      <p:cxnSp>
        <p:nvCxnSpPr>
          <p:cNvPr id="1667" name="Google Shape;1667;p29"/>
          <p:cNvCxnSpPr/>
          <p:nvPr/>
        </p:nvCxnSpPr>
        <p:spPr>
          <a:xfrm rot="10800000">
            <a:off x="2551113" y="2297112"/>
            <a:ext cx="0" cy="33496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8" name="Google Shape;1668;p29"/>
          <p:cNvCxnSpPr/>
          <p:nvPr/>
        </p:nvCxnSpPr>
        <p:spPr>
          <a:xfrm>
            <a:off x="2560638" y="1773237"/>
            <a:ext cx="0" cy="33655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9" name="Google Shape;1669;p29"/>
          <p:cNvSpPr/>
          <p:nvPr/>
        </p:nvSpPr>
        <p:spPr>
          <a:xfrm>
            <a:off x="1514475" y="5668962"/>
            <a:ext cx="2174875" cy="377825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0" name="Google Shape;1670;p29"/>
          <p:cNvSpPr txBox="1"/>
          <p:nvPr/>
        </p:nvSpPr>
        <p:spPr>
          <a:xfrm>
            <a:off x="1316115" y="5867400"/>
            <a:ext cx="266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/>
          </a:p>
        </p:txBody>
      </p:sp>
      <p:sp>
        <p:nvSpPr>
          <p:cNvPr id="1671" name="Google Shape;1671;p29"/>
          <p:cNvSpPr/>
          <p:nvPr/>
        </p:nvSpPr>
        <p:spPr>
          <a:xfrm>
            <a:off x="3746500" y="1439862"/>
            <a:ext cx="76200" cy="304800"/>
          </a:xfrm>
          <a:prstGeom prst="rightBrace">
            <a:avLst>
              <a:gd fmla="val 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2" name="Google Shape;1672;p29"/>
          <p:cNvSpPr/>
          <p:nvPr/>
        </p:nvSpPr>
        <p:spPr>
          <a:xfrm>
            <a:off x="3746500" y="2659062"/>
            <a:ext cx="76200" cy="609600"/>
          </a:xfrm>
          <a:prstGeom prst="rightBrace">
            <a:avLst>
              <a:gd fmla="val 66667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3" name="Google Shape;1673;p29"/>
          <p:cNvSpPr/>
          <p:nvPr/>
        </p:nvSpPr>
        <p:spPr>
          <a:xfrm>
            <a:off x="3746500" y="3967162"/>
            <a:ext cx="74613" cy="584200"/>
          </a:xfrm>
          <a:prstGeom prst="rightBrace">
            <a:avLst>
              <a:gd fmla="val 65248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4" name="Google Shape;1674;p29"/>
          <p:cNvSpPr/>
          <p:nvPr/>
        </p:nvSpPr>
        <p:spPr>
          <a:xfrm>
            <a:off x="3746500" y="4576762"/>
            <a:ext cx="76200" cy="355600"/>
          </a:xfrm>
          <a:prstGeom prst="rightBrace">
            <a:avLst>
              <a:gd fmla="val 38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5" name="Google Shape;1675;p29"/>
          <p:cNvSpPr/>
          <p:nvPr/>
        </p:nvSpPr>
        <p:spPr>
          <a:xfrm>
            <a:off x="3746500" y="4983162"/>
            <a:ext cx="76200" cy="647700"/>
          </a:xfrm>
          <a:prstGeom prst="rightBrace">
            <a:avLst>
              <a:gd fmla="val 70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6" name="Google Shape;1676;p29"/>
          <p:cNvSpPr txBox="1"/>
          <p:nvPr/>
        </p:nvSpPr>
        <p:spPr>
          <a:xfrm>
            <a:off x="3822700" y="1439862"/>
            <a:ext cx="1878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demand-zero</a:t>
            </a:r>
            <a:endParaRPr/>
          </a:p>
        </p:txBody>
      </p:sp>
      <p:sp>
        <p:nvSpPr>
          <p:cNvPr id="1677" name="Google Shape;1677;p29"/>
          <p:cNvSpPr txBox="1"/>
          <p:nvPr/>
        </p:nvSpPr>
        <p:spPr>
          <a:xfrm>
            <a:off x="211180" y="2430462"/>
            <a:ext cx="649203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libc.so</a:t>
            </a:r>
            <a:endParaRPr/>
          </a:p>
        </p:txBody>
      </p:sp>
      <p:sp>
        <p:nvSpPr>
          <p:cNvPr id="1678" name="Google Shape;1678;p29"/>
          <p:cNvSpPr/>
          <p:nvPr/>
        </p:nvSpPr>
        <p:spPr>
          <a:xfrm>
            <a:off x="88900" y="2735262"/>
            <a:ext cx="914400" cy="2286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.data</a:t>
            </a:r>
            <a:endParaRPr/>
          </a:p>
        </p:txBody>
      </p:sp>
      <p:sp>
        <p:nvSpPr>
          <p:cNvPr id="1679" name="Google Shape;1679;p29"/>
          <p:cNvSpPr/>
          <p:nvPr/>
        </p:nvSpPr>
        <p:spPr>
          <a:xfrm>
            <a:off x="88900" y="2963862"/>
            <a:ext cx="914400" cy="2286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.text</a:t>
            </a:r>
            <a:endParaRPr/>
          </a:p>
        </p:txBody>
      </p:sp>
      <p:cxnSp>
        <p:nvCxnSpPr>
          <p:cNvPr id="1680" name="Google Shape;1680;p29"/>
          <p:cNvCxnSpPr/>
          <p:nvPr/>
        </p:nvCxnSpPr>
        <p:spPr>
          <a:xfrm>
            <a:off x="1003300" y="28114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1" name="Google Shape;1681;p29"/>
          <p:cNvCxnSpPr/>
          <p:nvPr/>
        </p:nvCxnSpPr>
        <p:spPr>
          <a:xfrm>
            <a:off x="1003300" y="31162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2" name="Google Shape;1682;p29"/>
          <p:cNvSpPr txBox="1"/>
          <p:nvPr/>
        </p:nvSpPr>
        <p:spPr>
          <a:xfrm>
            <a:off x="3822700" y="2811462"/>
            <a:ext cx="17113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Shared, file-backed</a:t>
            </a:r>
            <a:endParaRPr/>
          </a:p>
        </p:txBody>
      </p:sp>
      <p:sp>
        <p:nvSpPr>
          <p:cNvPr id="1683" name="Google Shape;1683;p29"/>
          <p:cNvSpPr txBox="1"/>
          <p:nvPr/>
        </p:nvSpPr>
        <p:spPr>
          <a:xfrm>
            <a:off x="3822700" y="4106862"/>
            <a:ext cx="1878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demand-zero</a:t>
            </a:r>
            <a:endParaRPr/>
          </a:p>
        </p:txBody>
      </p:sp>
      <p:sp>
        <p:nvSpPr>
          <p:cNvPr id="1684" name="Google Shape;1684;p29"/>
          <p:cNvSpPr txBox="1"/>
          <p:nvPr/>
        </p:nvSpPr>
        <p:spPr>
          <a:xfrm>
            <a:off x="3822700" y="4564062"/>
            <a:ext cx="18780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demand-zero</a:t>
            </a:r>
            <a:endParaRPr/>
          </a:p>
        </p:txBody>
      </p:sp>
      <p:sp>
        <p:nvSpPr>
          <p:cNvPr id="1685" name="Google Shape;1685;p29"/>
          <p:cNvSpPr txBox="1"/>
          <p:nvPr/>
        </p:nvSpPr>
        <p:spPr>
          <a:xfrm>
            <a:off x="3822700" y="5173662"/>
            <a:ext cx="16922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Private, file-backed</a:t>
            </a:r>
            <a:endParaRPr/>
          </a:p>
        </p:txBody>
      </p:sp>
      <p:sp>
        <p:nvSpPr>
          <p:cNvPr id="1686" name="Google Shape;1686;p29"/>
          <p:cNvSpPr txBox="1"/>
          <p:nvPr/>
        </p:nvSpPr>
        <p:spPr>
          <a:xfrm>
            <a:off x="275700" y="4792662"/>
            <a:ext cx="534450" cy="28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a.out</a:t>
            </a:r>
            <a:endParaRPr/>
          </a:p>
        </p:txBody>
      </p:sp>
      <p:sp>
        <p:nvSpPr>
          <p:cNvPr id="1687" name="Google Shape;1687;p29"/>
          <p:cNvSpPr/>
          <p:nvPr/>
        </p:nvSpPr>
        <p:spPr>
          <a:xfrm>
            <a:off x="88900" y="5097462"/>
            <a:ext cx="914400" cy="2286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.data</a:t>
            </a:r>
            <a:endParaRPr/>
          </a:p>
        </p:txBody>
      </p:sp>
      <p:sp>
        <p:nvSpPr>
          <p:cNvPr id="1688" name="Google Shape;1688;p29"/>
          <p:cNvSpPr/>
          <p:nvPr/>
        </p:nvSpPr>
        <p:spPr>
          <a:xfrm>
            <a:off x="88900" y="5326062"/>
            <a:ext cx="914400" cy="228600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2"/>
                </a:solidFill>
                <a:latin typeface="Arial Narrow"/>
                <a:ea typeface="Arial Narrow"/>
                <a:cs typeface="Arial Narrow"/>
                <a:sym typeface="Arial Narrow"/>
              </a:rPr>
              <a:t>.text</a:t>
            </a:r>
            <a:endParaRPr/>
          </a:p>
        </p:txBody>
      </p:sp>
      <p:cxnSp>
        <p:nvCxnSpPr>
          <p:cNvPr id="1689" name="Google Shape;1689;p29"/>
          <p:cNvCxnSpPr/>
          <p:nvPr/>
        </p:nvCxnSpPr>
        <p:spPr>
          <a:xfrm>
            <a:off x="1003300" y="51736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29"/>
          <p:cNvCxnSpPr/>
          <p:nvPr/>
        </p:nvCxnSpPr>
        <p:spPr>
          <a:xfrm>
            <a:off x="1003300" y="5478462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of Symbols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Basic Parameters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N = 2</a:t>
            </a:r>
            <a:r>
              <a:rPr b="1" baseline="30000" lang="en-GB"/>
              <a:t>n </a:t>
            </a:r>
            <a:r>
              <a:rPr lang="en-GB"/>
              <a:t>: Number of addresses in virtual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M = 2</a:t>
            </a:r>
            <a:r>
              <a:rPr b="1" baseline="30000" lang="en-GB"/>
              <a:t>m </a:t>
            </a:r>
            <a:r>
              <a:rPr lang="en-GB"/>
              <a:t>: Number of addresses in physical address space</a:t>
            </a:r>
            <a:endParaRPr baseline="30000"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 = 2</a:t>
            </a:r>
            <a:r>
              <a:rPr b="1" baseline="30000" lang="en-GB"/>
              <a:t>p </a:t>
            </a:r>
            <a:r>
              <a:rPr b="1" lang="en-GB"/>
              <a:t> </a:t>
            </a:r>
            <a:r>
              <a:rPr lang="en-GB"/>
              <a:t>: Page size (bytes)</a:t>
            </a:r>
            <a:endParaRPr baseline="300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virtual address (VA)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TLBI</a:t>
            </a:r>
            <a:r>
              <a:rPr lang="en-GB"/>
              <a:t>: TLB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TLBT</a:t>
            </a:r>
            <a:r>
              <a:rPr lang="en-GB"/>
              <a:t>: TLB tag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VPO</a:t>
            </a:r>
            <a:r>
              <a:rPr lang="en-GB"/>
              <a:t>: Virtual page offset 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VPN</a:t>
            </a:r>
            <a:r>
              <a:rPr lang="en-GB"/>
              <a:t>: Virtual page number 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SzPct val="59999"/>
              <a:buChar char="⬛"/>
            </a:pPr>
            <a:r>
              <a:rPr lang="en-GB"/>
              <a:t>Components of the physical address (PA)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PPO</a:t>
            </a:r>
            <a:r>
              <a:rPr lang="en-GB"/>
              <a:t>: Physical page offset (same as VPO)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PPN:</a:t>
            </a:r>
            <a:r>
              <a:rPr lang="en-GB"/>
              <a:t> Physical page number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CO</a:t>
            </a:r>
            <a:r>
              <a:rPr lang="en-GB"/>
              <a:t>: Byte offset within cache line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CI:</a:t>
            </a:r>
            <a:r>
              <a:rPr lang="en-GB"/>
              <a:t> Cache index</a:t>
            </a:r>
            <a:endParaRPr/>
          </a:p>
          <a:p>
            <a:pPr indent="-285750" lvl="1" marL="742950" rtl="0" algn="l"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b="1" lang="en-GB"/>
              <a:t>CT</a:t>
            </a:r>
            <a:r>
              <a:rPr lang="en-GB"/>
              <a:t>: Cache tag</a:t>
            </a:r>
            <a:endParaRPr/>
          </a:p>
          <a:p>
            <a:pPr indent="-258318" lvl="0" marL="342900" rtl="0" algn="l">
              <a:spcBef>
                <a:spcPts val="444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30"/>
          <p:cNvSpPr txBox="1"/>
          <p:nvPr>
            <p:ph idx="4294967295" type="title"/>
          </p:nvPr>
        </p:nvSpPr>
        <p:spPr>
          <a:xfrm>
            <a:off x="453497" y="434447"/>
            <a:ext cx="7259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User-Level Memory Mapping</a:t>
            </a:r>
            <a:endParaRPr/>
          </a:p>
        </p:txBody>
      </p:sp>
      <p:sp>
        <p:nvSpPr>
          <p:cNvPr id="1697" name="Google Shape;1697;p30"/>
          <p:cNvSpPr txBox="1"/>
          <p:nvPr>
            <p:ph idx="1" type="body"/>
          </p:nvPr>
        </p:nvSpPr>
        <p:spPr>
          <a:xfrm>
            <a:off x="455613" y="1220788"/>
            <a:ext cx="8459787" cy="563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void *mmap(void *start, int len,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int prot, int flags, int fd, int offset</a:t>
            </a:r>
            <a:r>
              <a:rPr lang="en-GB" sz="2000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Map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GB"/>
              <a:t> bytes starting at offset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/>
              <a:t>of the file specified by file description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lang="en-GB"/>
              <a:t>, preferably at address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/>
              <a:t> </a:t>
            </a:r>
            <a:endParaRPr/>
          </a:p>
          <a:p>
            <a:pPr indent="-285750" lvl="1" marL="74295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/>
              <a:t> may be 0 for “pick an address”</a:t>
            </a:r>
            <a:endParaRPr/>
          </a:p>
          <a:p>
            <a:pPr indent="-285750" lvl="1" marL="74295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prot</a:t>
            </a:r>
            <a:r>
              <a:rPr lang="en-GB"/>
              <a:t>: PROT_READ, PROT_WRITE, ...</a:t>
            </a:r>
            <a:endParaRPr/>
          </a:p>
          <a:p>
            <a:pPr indent="-285750" lvl="1" marL="74295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flags</a:t>
            </a:r>
            <a:r>
              <a:rPr lang="en-GB"/>
              <a:t>: MAP_ANON, MAP_PRIVATE, MAP_SHARED, ...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Return a pointer to start of mapped area (may not be </a:t>
            </a:r>
            <a:r>
              <a:rPr b="1" lang="en-GB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GB"/>
              <a:t>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"/>
          <p:cNvSpPr txBox="1"/>
          <p:nvPr>
            <p:ph idx="4294967295" type="title"/>
          </p:nvPr>
        </p:nvSpPr>
        <p:spPr>
          <a:xfrm>
            <a:off x="304800" y="493713"/>
            <a:ext cx="725963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User-Level Memory Mapping</a:t>
            </a:r>
            <a:endParaRPr/>
          </a:p>
        </p:txBody>
      </p:sp>
      <p:sp>
        <p:nvSpPr>
          <p:cNvPr id="1704" name="Google Shape;1704;p31"/>
          <p:cNvSpPr txBox="1"/>
          <p:nvPr>
            <p:ph idx="1" type="body"/>
          </p:nvPr>
        </p:nvSpPr>
        <p:spPr>
          <a:xfrm>
            <a:off x="330201" y="1220789"/>
            <a:ext cx="8307387" cy="836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void *mmap(void *start, int len,</a:t>
            </a:r>
            <a:endParaRPr/>
          </a:p>
          <a:p>
            <a:pPr indent="-342900" lvl="0" marL="3429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1800">
                <a:latin typeface="Courier New"/>
                <a:ea typeface="Courier New"/>
                <a:cs typeface="Courier New"/>
                <a:sym typeface="Courier New"/>
              </a:rPr>
              <a:t>           int prot, int flags, int fd, int offset</a:t>
            </a:r>
            <a:r>
              <a:rPr lang="en-GB" sz="2000"/>
              <a:t>)</a:t>
            </a:r>
            <a:endParaRPr sz="2000"/>
          </a:p>
        </p:txBody>
      </p:sp>
      <p:sp>
        <p:nvSpPr>
          <p:cNvPr id="1705" name="Google Shape;1705;p31"/>
          <p:cNvSpPr/>
          <p:nvPr/>
        </p:nvSpPr>
        <p:spPr>
          <a:xfrm>
            <a:off x="2057400" y="2362200"/>
            <a:ext cx="990600" cy="3657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p31"/>
          <p:cNvSpPr/>
          <p:nvPr/>
        </p:nvSpPr>
        <p:spPr>
          <a:xfrm>
            <a:off x="2057400" y="3733800"/>
            <a:ext cx="990600" cy="11430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p31"/>
          <p:cNvSpPr/>
          <p:nvPr/>
        </p:nvSpPr>
        <p:spPr>
          <a:xfrm>
            <a:off x="5638800" y="1981200"/>
            <a:ext cx="990600" cy="40386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p31"/>
          <p:cNvSpPr/>
          <p:nvPr/>
        </p:nvSpPr>
        <p:spPr>
          <a:xfrm>
            <a:off x="5638800" y="2590800"/>
            <a:ext cx="990600" cy="11430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9" name="Google Shape;1709;p31"/>
          <p:cNvCxnSpPr/>
          <p:nvPr/>
        </p:nvCxnSpPr>
        <p:spPr>
          <a:xfrm flipH="1" rot="10800000">
            <a:off x="3048000" y="2590800"/>
            <a:ext cx="25908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10" name="Google Shape;1710;p31"/>
          <p:cNvCxnSpPr/>
          <p:nvPr/>
        </p:nvCxnSpPr>
        <p:spPr>
          <a:xfrm flipH="1" rot="10800000">
            <a:off x="3048000" y="3733800"/>
            <a:ext cx="25908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11" name="Google Shape;1711;p31"/>
          <p:cNvSpPr/>
          <p:nvPr/>
        </p:nvSpPr>
        <p:spPr>
          <a:xfrm>
            <a:off x="6705600" y="2590800"/>
            <a:ext cx="228600" cy="11430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2" name="Google Shape;1712;p31"/>
          <p:cNvSpPr/>
          <p:nvPr/>
        </p:nvSpPr>
        <p:spPr>
          <a:xfrm>
            <a:off x="6934200" y="2963336"/>
            <a:ext cx="1377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 </a:t>
            </a: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3" name="Google Shape;1713;p31"/>
          <p:cNvCxnSpPr/>
          <p:nvPr/>
        </p:nvCxnSpPr>
        <p:spPr>
          <a:xfrm rot="10800000">
            <a:off x="6629400" y="3733800"/>
            <a:ext cx="609600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4" name="Google Shape;1714;p31"/>
          <p:cNvSpPr/>
          <p:nvPr/>
        </p:nvSpPr>
        <p:spPr>
          <a:xfrm>
            <a:off x="7239000" y="3536889"/>
            <a:ext cx="9541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5" name="Google Shape;1715;p31"/>
          <p:cNvSpPr txBox="1"/>
          <p:nvPr/>
        </p:nvSpPr>
        <p:spPr>
          <a:xfrm>
            <a:off x="6781800" y="3857936"/>
            <a:ext cx="18635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address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by kernel)</a:t>
            </a:r>
            <a:endParaRPr/>
          </a:p>
        </p:txBody>
      </p:sp>
      <p:sp>
        <p:nvSpPr>
          <p:cNvPr id="1716" name="Google Shape;1716;p31"/>
          <p:cNvSpPr txBox="1"/>
          <p:nvPr/>
        </p:nvSpPr>
        <p:spPr>
          <a:xfrm>
            <a:off x="4834468" y="6031468"/>
            <a:ext cx="267227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virtual memory</a:t>
            </a:r>
            <a:endParaRPr/>
          </a:p>
        </p:txBody>
      </p:sp>
      <p:sp>
        <p:nvSpPr>
          <p:cNvPr id="1717" name="Google Shape;1717;p31"/>
          <p:cNvSpPr txBox="1"/>
          <p:nvPr/>
        </p:nvSpPr>
        <p:spPr>
          <a:xfrm>
            <a:off x="1371753" y="6019800"/>
            <a:ext cx="23874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Disk file specified by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file descriptor </a:t>
            </a: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8" name="Google Shape;1718;p31"/>
          <p:cNvSpPr/>
          <p:nvPr/>
        </p:nvSpPr>
        <p:spPr>
          <a:xfrm flipH="1">
            <a:off x="1752600" y="3733800"/>
            <a:ext cx="228600" cy="11430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9" name="Google Shape;1719;p31"/>
          <p:cNvSpPr/>
          <p:nvPr/>
        </p:nvSpPr>
        <p:spPr>
          <a:xfrm>
            <a:off x="358366" y="4104157"/>
            <a:ext cx="13773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 </a:t>
            </a: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31"/>
          <p:cNvSpPr/>
          <p:nvPr/>
        </p:nvSpPr>
        <p:spPr>
          <a:xfrm>
            <a:off x="152400" y="4676745"/>
            <a:ext cx="11079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offset</a:t>
            </a:r>
            <a:endParaRPr b="1" sz="20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721" name="Google Shape;1721;p31"/>
          <p:cNvCxnSpPr>
            <a:stCxn id="1720" idx="3"/>
          </p:cNvCxnSpPr>
          <p:nvPr/>
        </p:nvCxnSpPr>
        <p:spPr>
          <a:xfrm>
            <a:off x="1260396" y="4876800"/>
            <a:ext cx="7971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22" name="Google Shape;1722;p31"/>
          <p:cNvSpPr txBox="1"/>
          <p:nvPr/>
        </p:nvSpPr>
        <p:spPr>
          <a:xfrm>
            <a:off x="262468" y="5003799"/>
            <a:ext cx="8454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(bytes)</a:t>
            </a:r>
            <a:endParaRPr/>
          </a:p>
        </p:txBody>
      </p:sp>
      <p:sp>
        <p:nvSpPr>
          <p:cNvPr id="1723" name="Google Shape;1723;p31"/>
          <p:cNvSpPr txBox="1"/>
          <p:nvPr/>
        </p:nvSpPr>
        <p:spPr>
          <a:xfrm>
            <a:off x="1790004" y="5819001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724" name="Google Shape;1724;p31"/>
          <p:cNvSpPr txBox="1"/>
          <p:nvPr/>
        </p:nvSpPr>
        <p:spPr>
          <a:xfrm>
            <a:off x="5351542" y="5791200"/>
            <a:ext cx="2924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32"/>
          <p:cNvSpPr txBox="1"/>
          <p:nvPr>
            <p:ph idx="4294967295" type="title"/>
          </p:nvPr>
        </p:nvSpPr>
        <p:spPr>
          <a:xfrm>
            <a:off x="0" y="461963"/>
            <a:ext cx="9144000" cy="604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Example: Using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mmap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 to Copy Files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1" name="Google Shape;1731;p32"/>
          <p:cNvSpPr/>
          <p:nvPr/>
        </p:nvSpPr>
        <p:spPr>
          <a:xfrm>
            <a:off x="4419600" y="2436812"/>
            <a:ext cx="4572000" cy="411638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mmapcopy driver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stat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stat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Check for required cmd line arg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(argc != 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lang="en-GB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"usage: %s &lt;filename&gt;\n"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argv[0]);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Copy input file to stdout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fd = Open(argv[1], O_RDONLY,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Fstat(fd, &amp;stat);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mmapcopy(fd, stat.st_size);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2" name="Google Shape;1732;p32"/>
          <p:cNvSpPr txBox="1"/>
          <p:nvPr/>
        </p:nvSpPr>
        <p:spPr>
          <a:xfrm>
            <a:off x="396875" y="1362075"/>
            <a:ext cx="789622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32"/>
          <p:cNvSpPr txBox="1"/>
          <p:nvPr/>
        </p:nvSpPr>
        <p:spPr>
          <a:xfrm>
            <a:off x="396875" y="1362075"/>
            <a:ext cx="85947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Copying a file to </a:t>
            </a:r>
            <a:r>
              <a:rPr b="1"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transferring data to user space .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4" name="Google Shape;1734;p32"/>
          <p:cNvSpPr/>
          <p:nvPr/>
        </p:nvSpPr>
        <p:spPr>
          <a:xfrm>
            <a:off x="123318" y="2436812"/>
            <a:ext cx="3991482" cy="411638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"csapp.h"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mmapcopy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fd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Ptr to memory mapped area */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lang="en-GB" sz="1400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bufp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bufp = Mmap(</a:t>
            </a:r>
            <a:r>
              <a:rPr b="1" lang="en-GB" sz="1400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size,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PROT_READ,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MAP_PRIVATE, 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fd,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Write(1, bufp, 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GB" sz="1400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1735" name="Google Shape;1735;p32"/>
          <p:cNvSpPr txBox="1"/>
          <p:nvPr/>
        </p:nvSpPr>
        <p:spPr>
          <a:xfrm>
            <a:off x="2667000" y="6172200"/>
            <a:ext cx="1410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mmapcopy.c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p32"/>
          <p:cNvSpPr txBox="1"/>
          <p:nvPr/>
        </p:nvSpPr>
        <p:spPr>
          <a:xfrm>
            <a:off x="7581426" y="6183868"/>
            <a:ext cx="1410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mmapcopy.c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81000" y="510647"/>
            <a:ext cx="73088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Memory System Example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79413" y="1220788"/>
            <a:ext cx="8307387" cy="1582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14-bit virtual addresses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12-bit physical address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Page size = 64 bytes</a:t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960438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96043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1447800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144780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1935163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935163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2422525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2422525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2909888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290988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3397250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39725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3884613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3884613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4371975" y="339566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371975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4859338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85933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5346700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534670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5834063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5834063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6321425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6321425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1" name="Google Shape;111;p4"/>
          <p:cNvSpPr/>
          <p:nvPr/>
        </p:nvSpPr>
        <p:spPr>
          <a:xfrm>
            <a:off x="6808788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6808788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7296150" y="339566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7296150" y="309086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1935163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935163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2422525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2422525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2909888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909888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3397250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397250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3884613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884613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4371975" y="5432425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371975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4859338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4859338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29" name="Google Shape;129;p4"/>
          <p:cNvSpPr/>
          <p:nvPr/>
        </p:nvSpPr>
        <p:spPr>
          <a:xfrm>
            <a:off x="5346700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5346700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5834063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834063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321425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321425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6808788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6808788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7296150" y="5432425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296150" y="5127625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4859337" y="3860800"/>
            <a:ext cx="2924174" cy="333375"/>
            <a:chOff x="3061" y="2261"/>
            <a:chExt cx="1842" cy="210"/>
          </a:xfrm>
        </p:grpSpPr>
        <p:cxnSp>
          <p:nvCxnSpPr>
            <p:cNvPr id="140" name="Google Shape;140;p4"/>
            <p:cNvCxnSpPr/>
            <p:nvPr/>
          </p:nvCxnSpPr>
          <p:spPr>
            <a:xfrm>
              <a:off x="3061" y="23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4876801" y="5813425"/>
            <a:ext cx="2924176" cy="333375"/>
            <a:chOff x="3072" y="3312"/>
            <a:chExt cx="1842" cy="210"/>
          </a:xfrm>
        </p:grpSpPr>
        <p:cxnSp>
          <p:nvCxnSpPr>
            <p:cNvPr id="143" name="Google Shape;143;p4"/>
            <p:cNvCxnSpPr/>
            <p:nvPr/>
          </p:nvCxnSpPr>
          <p:spPr>
            <a:xfrm>
              <a:off x="3072" y="340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4" name="Google Shape;144;p4"/>
            <p:cNvSpPr txBox="1"/>
            <p:nvPr/>
          </p:nvSpPr>
          <p:spPr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1981200" y="5813425"/>
            <a:ext cx="2924176" cy="333375"/>
            <a:chOff x="1248" y="3312"/>
            <a:chExt cx="1842" cy="210"/>
          </a:xfrm>
        </p:grpSpPr>
        <p:cxnSp>
          <p:nvCxnSpPr>
            <p:cNvPr id="146" name="Google Shape;146;p4"/>
            <p:cNvCxnSpPr/>
            <p:nvPr/>
          </p:nvCxnSpPr>
          <p:spPr>
            <a:xfrm>
              <a:off x="1248" y="340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47" name="Google Shape;147;p4"/>
            <p:cNvSpPr txBox="1"/>
            <p:nvPr/>
          </p:nvSpPr>
          <p:spPr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148" name="Google Shape;148;p4"/>
          <p:cNvGrpSpPr/>
          <p:nvPr/>
        </p:nvGrpSpPr>
        <p:grpSpPr>
          <a:xfrm>
            <a:off x="960438" y="3852862"/>
            <a:ext cx="3916363" cy="333375"/>
            <a:chOff x="605" y="2256"/>
            <a:chExt cx="2467" cy="21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605" y="23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50" name="Google Shape;150;p4"/>
            <p:cNvSpPr txBox="1"/>
            <p:nvPr/>
          </p:nvSpPr>
          <p:spPr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sp>
        <p:nvSpPr>
          <p:cNvPr id="151" name="Google Shape;151;p4"/>
          <p:cNvSpPr txBox="1"/>
          <p:nvPr/>
        </p:nvSpPr>
        <p:spPr>
          <a:xfrm>
            <a:off x="1657352" y="4289425"/>
            <a:ext cx="2174440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Page Number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5291668" y="4278312"/>
            <a:ext cx="1976630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Page Offset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2203983" y="6162675"/>
            <a:ext cx="2289280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Page Number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5232399" y="6194425"/>
            <a:ext cx="2091469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Page Offset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457200" y="457200"/>
            <a:ext cx="6694487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Simple Memory System TLB</a:t>
            </a:r>
            <a:endParaRPr/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55613" y="1179512"/>
            <a:ext cx="8307387" cy="522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16 entries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4-way associative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1125538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12553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612900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161290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2100263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2100263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168" name="Google Shape;168;p5"/>
          <p:cNvSpPr/>
          <p:nvPr/>
        </p:nvSpPr>
        <p:spPr>
          <a:xfrm>
            <a:off x="2587625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587625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3074988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307498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3562350" y="3275012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56235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049713" y="327501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049713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4537075" y="3275012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4537075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5024438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502443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80" name="Google Shape;180;p5"/>
          <p:cNvSpPr/>
          <p:nvPr/>
        </p:nvSpPr>
        <p:spPr>
          <a:xfrm>
            <a:off x="5511800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551180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82" name="Google Shape;182;p5"/>
          <p:cNvSpPr/>
          <p:nvPr/>
        </p:nvSpPr>
        <p:spPr>
          <a:xfrm>
            <a:off x="5999163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5999163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4" name="Google Shape;184;p5"/>
          <p:cNvSpPr/>
          <p:nvPr/>
        </p:nvSpPr>
        <p:spPr>
          <a:xfrm>
            <a:off x="6486525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6486525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6" name="Google Shape;186;p5"/>
          <p:cNvSpPr/>
          <p:nvPr/>
        </p:nvSpPr>
        <p:spPr>
          <a:xfrm>
            <a:off x="6973888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6973888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7461250" y="3275012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7461250" y="2970212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190" name="Google Shape;190;p5"/>
          <p:cNvGrpSpPr/>
          <p:nvPr/>
        </p:nvGrpSpPr>
        <p:grpSpPr>
          <a:xfrm>
            <a:off x="5024437" y="3731683"/>
            <a:ext cx="2924175" cy="333375"/>
            <a:chOff x="3061" y="2140"/>
            <a:chExt cx="1842" cy="210"/>
          </a:xfrm>
        </p:grpSpPr>
        <p:cxnSp>
          <p:nvCxnSpPr>
            <p:cNvPr id="191" name="Google Shape;191;p5"/>
            <p:cNvCxnSpPr/>
            <p:nvPr/>
          </p:nvCxnSpPr>
          <p:spPr>
            <a:xfrm>
              <a:off x="3061" y="2231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92" name="Google Shape;192;p5"/>
            <p:cNvSpPr txBox="1"/>
            <p:nvPr/>
          </p:nvSpPr>
          <p:spPr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1117071" y="3732212"/>
            <a:ext cx="3916362" cy="333375"/>
            <a:chOff x="605" y="2135"/>
            <a:chExt cx="2467" cy="210"/>
          </a:xfrm>
        </p:grpSpPr>
        <p:cxnSp>
          <p:nvCxnSpPr>
            <p:cNvPr id="194" name="Google Shape;194;p5"/>
            <p:cNvCxnSpPr/>
            <p:nvPr/>
          </p:nvCxnSpPr>
          <p:spPr>
            <a:xfrm>
              <a:off x="605" y="2226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95" name="Google Shape;195;p5"/>
            <p:cNvSpPr txBox="1"/>
            <p:nvPr/>
          </p:nvSpPr>
          <p:spPr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4046538" y="2708803"/>
            <a:ext cx="992187" cy="306388"/>
            <a:chOff x="2445" y="1501"/>
            <a:chExt cx="625" cy="193"/>
          </a:xfrm>
        </p:grpSpPr>
        <p:cxnSp>
          <p:nvCxnSpPr>
            <p:cNvPr id="197" name="Google Shape;197;p5"/>
            <p:cNvCxnSpPr/>
            <p:nvPr/>
          </p:nvCxnSpPr>
          <p:spPr>
            <a:xfrm>
              <a:off x="2445" y="1579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198" name="Google Shape;198;p5"/>
            <p:cNvSpPr txBox="1"/>
            <p:nvPr/>
          </p:nvSpPr>
          <p:spPr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TLBI</a:t>
              </a:r>
              <a:endParaRPr/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1125538" y="2705099"/>
            <a:ext cx="2925762" cy="306388"/>
            <a:chOff x="605" y="1488"/>
            <a:chExt cx="1843" cy="193"/>
          </a:xfrm>
        </p:grpSpPr>
        <p:cxnSp>
          <p:nvCxnSpPr>
            <p:cNvPr id="200" name="Google Shape;200;p5"/>
            <p:cNvCxnSpPr/>
            <p:nvPr/>
          </p:nvCxnSpPr>
          <p:spPr>
            <a:xfrm>
              <a:off x="605" y="1566"/>
              <a:ext cx="184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01" name="Google Shape;201;p5"/>
            <p:cNvSpPr txBox="1"/>
            <p:nvPr/>
          </p:nvSpPr>
          <p:spPr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TLBT</a:t>
              </a:r>
              <a:endParaRPr/>
            </a:p>
          </p:txBody>
        </p:sp>
      </p:grpSp>
      <p:sp>
        <p:nvSpPr>
          <p:cNvPr id="202" name="Google Shape;202;p5"/>
          <p:cNvSpPr/>
          <p:nvPr/>
        </p:nvSpPr>
        <p:spPr>
          <a:xfrm>
            <a:off x="8062912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03" name="Google Shape;203;p5"/>
          <p:cNvSpPr/>
          <p:nvPr/>
        </p:nvSpPr>
        <p:spPr>
          <a:xfrm>
            <a:off x="7432675" y="6024563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6807200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6178550" y="6024563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6" name="Google Shape;206;p5"/>
          <p:cNvSpPr/>
          <p:nvPr/>
        </p:nvSpPr>
        <p:spPr>
          <a:xfrm>
            <a:off x="5553075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4926012" y="6024563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0A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4297362" y="6024563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3670300" y="6024563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3044825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11" name="Google Shape;211;p5"/>
          <p:cNvSpPr/>
          <p:nvPr/>
        </p:nvSpPr>
        <p:spPr>
          <a:xfrm>
            <a:off x="2416175" y="6024563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1790700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13" name="Google Shape;213;p5"/>
          <p:cNvSpPr/>
          <p:nvPr/>
        </p:nvSpPr>
        <p:spPr>
          <a:xfrm>
            <a:off x="1160462" y="6024563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534987" y="6024563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8062912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>
            <a:off x="7432675" y="5699125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6807200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6178550" y="5699125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5553075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20" name="Google Shape;220;p5"/>
          <p:cNvSpPr/>
          <p:nvPr/>
        </p:nvSpPr>
        <p:spPr>
          <a:xfrm>
            <a:off x="4926012" y="5699125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4297362" y="5699125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2" name="Google Shape;222;p5"/>
          <p:cNvSpPr/>
          <p:nvPr/>
        </p:nvSpPr>
        <p:spPr>
          <a:xfrm>
            <a:off x="3670300" y="5699125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23" name="Google Shape;223;p5"/>
          <p:cNvSpPr/>
          <p:nvPr/>
        </p:nvSpPr>
        <p:spPr>
          <a:xfrm>
            <a:off x="3044825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2416175" y="5699125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>
            <a:off x="1790700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1160462" y="5699125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534987" y="5699125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8062912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7432675" y="5375275"/>
            <a:ext cx="630238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6807200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0A</a:t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6178550" y="5375275"/>
            <a:ext cx="6286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5553075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4926012" y="5375275"/>
            <a:ext cx="627063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4297362" y="5375275"/>
            <a:ext cx="6286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>
            <a:off x="3670300" y="5375275"/>
            <a:ext cx="627063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>
            <a:off x="3044825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2416175" y="5375275"/>
            <a:ext cx="62865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>
            <a:off x="1790700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>
            <a:off x="1160462" y="5375275"/>
            <a:ext cx="630238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>
            <a:off x="534987" y="5375275"/>
            <a:ext cx="6254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>
            <a:off x="8062912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>
            <a:off x="7432675" y="5049838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>
            <a:off x="6807200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6178550" y="5049838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>
            <a:off x="5553075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>
            <a:off x="4926012" y="5049838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4297362" y="5049838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8" name="Google Shape;248;p5"/>
          <p:cNvSpPr/>
          <p:nvPr/>
        </p:nvSpPr>
        <p:spPr>
          <a:xfrm>
            <a:off x="3670300" y="5049838"/>
            <a:ext cx="627063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3044825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2416175" y="5049838"/>
            <a:ext cx="628650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>
            <a:off x="1790700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>
            <a:off x="1160462" y="5049838"/>
            <a:ext cx="630238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253" name="Google Shape;253;p5"/>
          <p:cNvSpPr/>
          <p:nvPr/>
        </p:nvSpPr>
        <p:spPr>
          <a:xfrm>
            <a:off x="534987" y="5049838"/>
            <a:ext cx="625475" cy="3254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54" name="Google Shape;254;p5"/>
          <p:cNvSpPr/>
          <p:nvPr/>
        </p:nvSpPr>
        <p:spPr>
          <a:xfrm>
            <a:off x="8062912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55" name="Google Shape;255;p5"/>
          <p:cNvSpPr/>
          <p:nvPr/>
        </p:nvSpPr>
        <p:spPr>
          <a:xfrm>
            <a:off x="7432675" y="4724400"/>
            <a:ext cx="630238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56" name="Google Shape;256;p5"/>
          <p:cNvSpPr/>
          <p:nvPr/>
        </p:nvSpPr>
        <p:spPr>
          <a:xfrm>
            <a:off x="6807200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57" name="Google Shape;257;p5"/>
          <p:cNvSpPr/>
          <p:nvPr/>
        </p:nvSpPr>
        <p:spPr>
          <a:xfrm>
            <a:off x="6178550" y="4724400"/>
            <a:ext cx="628650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58" name="Google Shape;258;p5"/>
          <p:cNvSpPr/>
          <p:nvPr/>
        </p:nvSpPr>
        <p:spPr>
          <a:xfrm>
            <a:off x="5553075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>
            <a:off x="4926012" y="4724400"/>
            <a:ext cx="627063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60" name="Google Shape;260;p5"/>
          <p:cNvSpPr/>
          <p:nvPr/>
        </p:nvSpPr>
        <p:spPr>
          <a:xfrm>
            <a:off x="4297362" y="4724400"/>
            <a:ext cx="628650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61" name="Google Shape;261;p5"/>
          <p:cNvSpPr/>
          <p:nvPr/>
        </p:nvSpPr>
        <p:spPr>
          <a:xfrm>
            <a:off x="3670300" y="4724400"/>
            <a:ext cx="627063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3044825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63" name="Google Shape;263;p5"/>
          <p:cNvSpPr/>
          <p:nvPr/>
        </p:nvSpPr>
        <p:spPr>
          <a:xfrm>
            <a:off x="2416175" y="4724400"/>
            <a:ext cx="628650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264" name="Google Shape;264;p5"/>
          <p:cNvSpPr/>
          <p:nvPr/>
        </p:nvSpPr>
        <p:spPr>
          <a:xfrm>
            <a:off x="1790700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265" name="Google Shape;265;p5"/>
          <p:cNvSpPr/>
          <p:nvPr/>
        </p:nvSpPr>
        <p:spPr>
          <a:xfrm>
            <a:off x="1160462" y="4724400"/>
            <a:ext cx="630238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266" name="Google Shape;266;p5"/>
          <p:cNvSpPr/>
          <p:nvPr/>
        </p:nvSpPr>
        <p:spPr>
          <a:xfrm>
            <a:off x="534987" y="4724400"/>
            <a:ext cx="625475" cy="32543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/>
          </a:p>
        </p:txBody>
      </p:sp>
      <p:cxnSp>
        <p:nvCxnSpPr>
          <p:cNvPr id="267" name="Google Shape;267;p5"/>
          <p:cNvCxnSpPr/>
          <p:nvPr/>
        </p:nvCxnSpPr>
        <p:spPr>
          <a:xfrm>
            <a:off x="534987" y="5049838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8" name="Google Shape;268;p5"/>
          <p:cNvCxnSpPr/>
          <p:nvPr/>
        </p:nvCxnSpPr>
        <p:spPr>
          <a:xfrm>
            <a:off x="534987" y="5375275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9" name="Google Shape;269;p5"/>
          <p:cNvCxnSpPr/>
          <p:nvPr/>
        </p:nvCxnSpPr>
        <p:spPr>
          <a:xfrm>
            <a:off x="534987" y="5699125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0" name="Google Shape;270;p5"/>
          <p:cNvCxnSpPr/>
          <p:nvPr/>
        </p:nvCxnSpPr>
        <p:spPr>
          <a:xfrm>
            <a:off x="534987" y="6024563"/>
            <a:ext cx="8153401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1" name="Google Shape;271;p5"/>
          <p:cNvCxnSpPr/>
          <p:nvPr/>
        </p:nvCxnSpPr>
        <p:spPr>
          <a:xfrm>
            <a:off x="1790700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2" name="Google Shape;272;p5"/>
          <p:cNvCxnSpPr/>
          <p:nvPr/>
        </p:nvCxnSpPr>
        <p:spPr>
          <a:xfrm>
            <a:off x="2416175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5"/>
          <p:cNvCxnSpPr/>
          <p:nvPr/>
        </p:nvCxnSpPr>
        <p:spPr>
          <a:xfrm>
            <a:off x="3670300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5"/>
          <p:cNvCxnSpPr/>
          <p:nvPr/>
        </p:nvCxnSpPr>
        <p:spPr>
          <a:xfrm>
            <a:off x="4297362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5"/>
          <p:cNvCxnSpPr/>
          <p:nvPr/>
        </p:nvCxnSpPr>
        <p:spPr>
          <a:xfrm>
            <a:off x="5553075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5"/>
          <p:cNvCxnSpPr/>
          <p:nvPr/>
        </p:nvCxnSpPr>
        <p:spPr>
          <a:xfrm>
            <a:off x="6178550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5"/>
          <p:cNvCxnSpPr/>
          <p:nvPr/>
        </p:nvCxnSpPr>
        <p:spPr>
          <a:xfrm>
            <a:off x="7432675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8" name="Google Shape;278;p5"/>
          <p:cNvCxnSpPr/>
          <p:nvPr/>
        </p:nvCxnSpPr>
        <p:spPr>
          <a:xfrm>
            <a:off x="8062912" y="4724400"/>
            <a:ext cx="1588" cy="1625601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5"/>
          <p:cNvCxnSpPr/>
          <p:nvPr/>
        </p:nvCxnSpPr>
        <p:spPr>
          <a:xfrm>
            <a:off x="1160462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0" name="Google Shape;280;p5"/>
          <p:cNvCxnSpPr/>
          <p:nvPr/>
        </p:nvCxnSpPr>
        <p:spPr>
          <a:xfrm>
            <a:off x="3044825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1" name="Google Shape;281;p5"/>
          <p:cNvCxnSpPr/>
          <p:nvPr/>
        </p:nvCxnSpPr>
        <p:spPr>
          <a:xfrm>
            <a:off x="534987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2" name="Google Shape;282;p5"/>
          <p:cNvCxnSpPr/>
          <p:nvPr/>
        </p:nvCxnSpPr>
        <p:spPr>
          <a:xfrm>
            <a:off x="4926012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5"/>
          <p:cNvCxnSpPr/>
          <p:nvPr/>
        </p:nvCxnSpPr>
        <p:spPr>
          <a:xfrm>
            <a:off x="6807200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4" name="Google Shape;284;p5"/>
          <p:cNvCxnSpPr/>
          <p:nvPr/>
        </p:nvCxnSpPr>
        <p:spPr>
          <a:xfrm>
            <a:off x="534987" y="4724400"/>
            <a:ext cx="8153401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5" name="Google Shape;285;p5"/>
          <p:cNvCxnSpPr/>
          <p:nvPr/>
        </p:nvCxnSpPr>
        <p:spPr>
          <a:xfrm>
            <a:off x="8688388" y="4724400"/>
            <a:ext cx="1588" cy="1625601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6" name="Google Shape;286;p5"/>
          <p:cNvCxnSpPr/>
          <p:nvPr/>
        </p:nvCxnSpPr>
        <p:spPr>
          <a:xfrm>
            <a:off x="534987" y="6350001"/>
            <a:ext cx="8153401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type="title"/>
          </p:nvPr>
        </p:nvSpPr>
        <p:spPr>
          <a:xfrm>
            <a:off x="431799" y="241300"/>
            <a:ext cx="8110538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Simple Memory System Page Table</a:t>
            </a:r>
            <a:endParaRPr/>
          </a:p>
        </p:txBody>
      </p:sp>
      <p:sp>
        <p:nvSpPr>
          <p:cNvPr id="293" name="Google Shape;293;p6"/>
          <p:cNvSpPr txBox="1"/>
          <p:nvPr>
            <p:ph idx="1" type="body"/>
          </p:nvPr>
        </p:nvSpPr>
        <p:spPr>
          <a:xfrm>
            <a:off x="421745" y="1298575"/>
            <a:ext cx="8307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lang="en-GB" sz="2000"/>
              <a:t>Only show first 16 entries (out of 256)</a:t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>
            <a:off x="611028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5" name="Google Shape;295;p6"/>
          <p:cNvSpPr/>
          <p:nvPr/>
        </p:nvSpPr>
        <p:spPr>
          <a:xfrm>
            <a:off x="541813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296" name="Google Shape;296;p6"/>
          <p:cNvSpPr/>
          <p:nvPr/>
        </p:nvSpPr>
        <p:spPr>
          <a:xfrm>
            <a:off x="4724400" y="47815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0F</a:t>
            </a:r>
            <a:endParaRPr/>
          </a:p>
        </p:txBody>
      </p:sp>
      <p:sp>
        <p:nvSpPr>
          <p:cNvPr id="297" name="Google Shape;297;p6"/>
          <p:cNvSpPr/>
          <p:nvPr/>
        </p:nvSpPr>
        <p:spPr>
          <a:xfrm>
            <a:off x="611028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8" name="Google Shape;298;p6"/>
          <p:cNvSpPr/>
          <p:nvPr/>
        </p:nvSpPr>
        <p:spPr>
          <a:xfrm>
            <a:off x="541813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299" name="Google Shape;299;p6"/>
          <p:cNvSpPr/>
          <p:nvPr/>
        </p:nvSpPr>
        <p:spPr>
          <a:xfrm>
            <a:off x="4724400" y="4475163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0E</a:t>
            </a:r>
            <a:endParaRPr/>
          </a:p>
        </p:txBody>
      </p:sp>
      <p:sp>
        <p:nvSpPr>
          <p:cNvPr id="300" name="Google Shape;300;p6"/>
          <p:cNvSpPr/>
          <p:nvPr/>
        </p:nvSpPr>
        <p:spPr>
          <a:xfrm>
            <a:off x="611028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1" name="Google Shape;301;p6"/>
          <p:cNvSpPr/>
          <p:nvPr/>
        </p:nvSpPr>
        <p:spPr>
          <a:xfrm>
            <a:off x="541813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302" name="Google Shape;302;p6"/>
          <p:cNvSpPr/>
          <p:nvPr/>
        </p:nvSpPr>
        <p:spPr>
          <a:xfrm>
            <a:off x="4724400" y="41687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611028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4" name="Google Shape;304;p6"/>
          <p:cNvSpPr/>
          <p:nvPr/>
        </p:nvSpPr>
        <p:spPr>
          <a:xfrm>
            <a:off x="541813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05" name="Google Shape;305;p6"/>
          <p:cNvSpPr/>
          <p:nvPr/>
        </p:nvSpPr>
        <p:spPr>
          <a:xfrm>
            <a:off x="4724400" y="386080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0C</a:t>
            </a:r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611028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07" name="Google Shape;307;p6"/>
          <p:cNvSpPr/>
          <p:nvPr/>
        </p:nvSpPr>
        <p:spPr>
          <a:xfrm>
            <a:off x="541813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08" name="Google Shape;308;p6"/>
          <p:cNvSpPr/>
          <p:nvPr/>
        </p:nvSpPr>
        <p:spPr>
          <a:xfrm>
            <a:off x="4724400" y="355282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0B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>
            <a:off x="611028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0" name="Google Shape;310;p6"/>
          <p:cNvSpPr/>
          <p:nvPr/>
        </p:nvSpPr>
        <p:spPr>
          <a:xfrm>
            <a:off x="541813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311" name="Google Shape;311;p6"/>
          <p:cNvSpPr/>
          <p:nvPr/>
        </p:nvSpPr>
        <p:spPr>
          <a:xfrm>
            <a:off x="4724400" y="3246438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0A</a:t>
            </a:r>
            <a:endParaRPr/>
          </a:p>
        </p:txBody>
      </p:sp>
      <p:sp>
        <p:nvSpPr>
          <p:cNvPr id="312" name="Google Shape;312;p6"/>
          <p:cNvSpPr/>
          <p:nvPr/>
        </p:nvSpPr>
        <p:spPr>
          <a:xfrm>
            <a:off x="611028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3" name="Google Shape;313;p6"/>
          <p:cNvSpPr/>
          <p:nvPr/>
        </p:nvSpPr>
        <p:spPr>
          <a:xfrm>
            <a:off x="541813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/>
          </a:p>
        </p:txBody>
      </p:sp>
      <p:sp>
        <p:nvSpPr>
          <p:cNvPr id="314" name="Google Shape;314;p6"/>
          <p:cNvSpPr/>
          <p:nvPr/>
        </p:nvSpPr>
        <p:spPr>
          <a:xfrm>
            <a:off x="4724400" y="29400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315" name="Google Shape;315;p6"/>
          <p:cNvSpPr/>
          <p:nvPr/>
        </p:nvSpPr>
        <p:spPr>
          <a:xfrm>
            <a:off x="611028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541813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317" name="Google Shape;317;p6"/>
          <p:cNvSpPr/>
          <p:nvPr/>
        </p:nvSpPr>
        <p:spPr>
          <a:xfrm>
            <a:off x="4724400" y="26320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>
            <a:off x="611028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319" name="Google Shape;319;p6"/>
          <p:cNvSpPr/>
          <p:nvPr/>
        </p:nvSpPr>
        <p:spPr>
          <a:xfrm>
            <a:off x="541813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320" name="Google Shape;320;p6"/>
          <p:cNvSpPr/>
          <p:nvPr/>
        </p:nvSpPr>
        <p:spPr>
          <a:xfrm>
            <a:off x="4724400" y="2325688"/>
            <a:ext cx="693738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cxnSp>
        <p:nvCxnSpPr>
          <p:cNvPr id="321" name="Google Shape;321;p6"/>
          <p:cNvCxnSpPr/>
          <p:nvPr/>
        </p:nvCxnSpPr>
        <p:spPr>
          <a:xfrm>
            <a:off x="4724400" y="2632076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2" name="Google Shape;322;p6"/>
          <p:cNvCxnSpPr/>
          <p:nvPr/>
        </p:nvCxnSpPr>
        <p:spPr>
          <a:xfrm>
            <a:off x="4724400" y="294005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6"/>
          <p:cNvCxnSpPr/>
          <p:nvPr/>
        </p:nvCxnSpPr>
        <p:spPr>
          <a:xfrm>
            <a:off x="4724400" y="324961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6"/>
          <p:cNvCxnSpPr/>
          <p:nvPr/>
        </p:nvCxnSpPr>
        <p:spPr>
          <a:xfrm>
            <a:off x="4724400" y="3552826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6"/>
          <p:cNvCxnSpPr/>
          <p:nvPr/>
        </p:nvCxnSpPr>
        <p:spPr>
          <a:xfrm>
            <a:off x="4724400" y="386080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6"/>
          <p:cNvCxnSpPr/>
          <p:nvPr/>
        </p:nvCxnSpPr>
        <p:spPr>
          <a:xfrm>
            <a:off x="4724400" y="4157135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6"/>
          <p:cNvCxnSpPr/>
          <p:nvPr/>
        </p:nvCxnSpPr>
        <p:spPr>
          <a:xfrm>
            <a:off x="4724400" y="4475163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6"/>
          <p:cNvCxnSpPr/>
          <p:nvPr/>
        </p:nvCxnSpPr>
        <p:spPr>
          <a:xfrm>
            <a:off x="4724400" y="4781551"/>
            <a:ext cx="2103120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6"/>
          <p:cNvCxnSpPr/>
          <p:nvPr/>
        </p:nvCxnSpPr>
        <p:spPr>
          <a:xfrm>
            <a:off x="5418138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6"/>
          <p:cNvCxnSpPr/>
          <p:nvPr/>
        </p:nvCxnSpPr>
        <p:spPr>
          <a:xfrm>
            <a:off x="6110288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6"/>
          <p:cNvCxnSpPr/>
          <p:nvPr/>
        </p:nvCxnSpPr>
        <p:spPr>
          <a:xfrm>
            <a:off x="4724400" y="2325688"/>
            <a:ext cx="2103120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6"/>
          <p:cNvCxnSpPr/>
          <p:nvPr/>
        </p:nvCxnSpPr>
        <p:spPr>
          <a:xfrm>
            <a:off x="6810905" y="2325688"/>
            <a:ext cx="1588" cy="276383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3" name="Google Shape;333;p6"/>
          <p:cNvCxnSpPr/>
          <p:nvPr/>
        </p:nvCxnSpPr>
        <p:spPr>
          <a:xfrm>
            <a:off x="4724400" y="5089526"/>
            <a:ext cx="2103120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4" name="Google Shape;334;p6"/>
          <p:cNvCxnSpPr/>
          <p:nvPr/>
        </p:nvCxnSpPr>
        <p:spPr>
          <a:xfrm>
            <a:off x="4724400" y="2333095"/>
            <a:ext cx="1588" cy="276383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5" name="Google Shape;335;p6"/>
          <p:cNvSpPr/>
          <p:nvPr/>
        </p:nvSpPr>
        <p:spPr>
          <a:xfrm>
            <a:off x="329088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6" name="Google Shape;336;p6"/>
          <p:cNvSpPr/>
          <p:nvPr/>
        </p:nvSpPr>
        <p:spPr>
          <a:xfrm>
            <a:off x="2598738" y="47815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37" name="Google Shape;337;p6"/>
          <p:cNvSpPr/>
          <p:nvPr/>
        </p:nvSpPr>
        <p:spPr>
          <a:xfrm>
            <a:off x="1905000" y="47815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sp>
        <p:nvSpPr>
          <p:cNvPr id="338" name="Google Shape;338;p6"/>
          <p:cNvSpPr/>
          <p:nvPr/>
        </p:nvSpPr>
        <p:spPr>
          <a:xfrm>
            <a:off x="329088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>
            <a:off x="2598738" y="4475163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40" name="Google Shape;340;p6"/>
          <p:cNvSpPr/>
          <p:nvPr/>
        </p:nvSpPr>
        <p:spPr>
          <a:xfrm>
            <a:off x="1905000" y="4475163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06</a:t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329088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2598738" y="41687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343" name="Google Shape;343;p6"/>
          <p:cNvSpPr/>
          <p:nvPr/>
        </p:nvSpPr>
        <p:spPr>
          <a:xfrm>
            <a:off x="1905000" y="41687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344" name="Google Shape;344;p6"/>
          <p:cNvSpPr/>
          <p:nvPr/>
        </p:nvSpPr>
        <p:spPr>
          <a:xfrm>
            <a:off x="329088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45" name="Google Shape;345;p6"/>
          <p:cNvSpPr/>
          <p:nvPr/>
        </p:nvSpPr>
        <p:spPr>
          <a:xfrm>
            <a:off x="2598738" y="386080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46" name="Google Shape;346;p6"/>
          <p:cNvSpPr/>
          <p:nvPr/>
        </p:nvSpPr>
        <p:spPr>
          <a:xfrm>
            <a:off x="1905000" y="386080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347" name="Google Shape;347;p6"/>
          <p:cNvSpPr/>
          <p:nvPr/>
        </p:nvSpPr>
        <p:spPr>
          <a:xfrm>
            <a:off x="329088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8" name="Google Shape;348;p6"/>
          <p:cNvSpPr/>
          <p:nvPr/>
        </p:nvSpPr>
        <p:spPr>
          <a:xfrm>
            <a:off x="2598738" y="355282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49" name="Google Shape;349;p6"/>
          <p:cNvSpPr/>
          <p:nvPr/>
        </p:nvSpPr>
        <p:spPr>
          <a:xfrm>
            <a:off x="1905000" y="355282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350" name="Google Shape;350;p6"/>
          <p:cNvSpPr/>
          <p:nvPr/>
        </p:nvSpPr>
        <p:spPr>
          <a:xfrm>
            <a:off x="329088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1" name="Google Shape;351;p6"/>
          <p:cNvSpPr/>
          <p:nvPr/>
        </p:nvSpPr>
        <p:spPr>
          <a:xfrm>
            <a:off x="2598738" y="3246438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r>
            <a:endParaRPr/>
          </a:p>
        </p:txBody>
      </p:sp>
      <p:sp>
        <p:nvSpPr>
          <p:cNvPr id="352" name="Google Shape;352;p6"/>
          <p:cNvSpPr/>
          <p:nvPr/>
        </p:nvSpPr>
        <p:spPr>
          <a:xfrm>
            <a:off x="1905000" y="3246438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353" name="Google Shape;353;p6"/>
          <p:cNvSpPr/>
          <p:nvPr/>
        </p:nvSpPr>
        <p:spPr>
          <a:xfrm>
            <a:off x="329088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4" name="Google Shape;354;p6"/>
          <p:cNvSpPr/>
          <p:nvPr/>
        </p:nvSpPr>
        <p:spPr>
          <a:xfrm>
            <a:off x="2598738" y="2940051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355" name="Google Shape;355;p6"/>
          <p:cNvSpPr/>
          <p:nvPr/>
        </p:nvSpPr>
        <p:spPr>
          <a:xfrm>
            <a:off x="1905000" y="2940051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356" name="Google Shape;356;p6"/>
          <p:cNvSpPr/>
          <p:nvPr/>
        </p:nvSpPr>
        <p:spPr>
          <a:xfrm>
            <a:off x="329088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57" name="Google Shape;357;p6"/>
          <p:cNvSpPr/>
          <p:nvPr/>
        </p:nvSpPr>
        <p:spPr>
          <a:xfrm>
            <a:off x="2598738" y="2632076"/>
            <a:ext cx="6921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endParaRPr/>
          </a:p>
        </p:txBody>
      </p:sp>
      <p:sp>
        <p:nvSpPr>
          <p:cNvPr id="358" name="Google Shape;358;p6"/>
          <p:cNvSpPr/>
          <p:nvPr/>
        </p:nvSpPr>
        <p:spPr>
          <a:xfrm>
            <a:off x="1905000" y="2632076"/>
            <a:ext cx="69373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359" name="Google Shape;359;p6"/>
          <p:cNvSpPr/>
          <p:nvPr/>
        </p:nvSpPr>
        <p:spPr>
          <a:xfrm>
            <a:off x="329088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360" name="Google Shape;360;p6"/>
          <p:cNvSpPr/>
          <p:nvPr/>
        </p:nvSpPr>
        <p:spPr>
          <a:xfrm>
            <a:off x="2598738" y="2325688"/>
            <a:ext cx="692150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PPN</a:t>
            </a:r>
            <a:endParaRPr/>
          </a:p>
        </p:txBody>
      </p:sp>
      <p:sp>
        <p:nvSpPr>
          <p:cNvPr id="361" name="Google Shape;361;p6"/>
          <p:cNvSpPr/>
          <p:nvPr/>
        </p:nvSpPr>
        <p:spPr>
          <a:xfrm>
            <a:off x="1905000" y="2325688"/>
            <a:ext cx="693738" cy="3063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/>
          </a:p>
        </p:txBody>
      </p:sp>
      <p:cxnSp>
        <p:nvCxnSpPr>
          <p:cNvPr id="362" name="Google Shape;362;p6"/>
          <p:cNvCxnSpPr/>
          <p:nvPr/>
        </p:nvCxnSpPr>
        <p:spPr>
          <a:xfrm>
            <a:off x="1905000" y="2632076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3" name="Google Shape;363;p6"/>
          <p:cNvCxnSpPr/>
          <p:nvPr/>
        </p:nvCxnSpPr>
        <p:spPr>
          <a:xfrm>
            <a:off x="1905000" y="294005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4" name="Google Shape;364;p6"/>
          <p:cNvCxnSpPr/>
          <p:nvPr/>
        </p:nvCxnSpPr>
        <p:spPr>
          <a:xfrm>
            <a:off x="1905000" y="324961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5" name="Google Shape;365;p6"/>
          <p:cNvCxnSpPr/>
          <p:nvPr/>
        </p:nvCxnSpPr>
        <p:spPr>
          <a:xfrm>
            <a:off x="1905000" y="3552826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6" name="Google Shape;366;p6"/>
          <p:cNvCxnSpPr/>
          <p:nvPr/>
        </p:nvCxnSpPr>
        <p:spPr>
          <a:xfrm>
            <a:off x="1905000" y="386080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7" name="Google Shape;367;p6"/>
          <p:cNvCxnSpPr/>
          <p:nvPr/>
        </p:nvCxnSpPr>
        <p:spPr>
          <a:xfrm>
            <a:off x="1905000" y="4172478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8" name="Google Shape;368;p6"/>
          <p:cNvCxnSpPr/>
          <p:nvPr/>
        </p:nvCxnSpPr>
        <p:spPr>
          <a:xfrm>
            <a:off x="1905000" y="4475163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9" name="Google Shape;369;p6"/>
          <p:cNvCxnSpPr/>
          <p:nvPr/>
        </p:nvCxnSpPr>
        <p:spPr>
          <a:xfrm>
            <a:off x="1905000" y="4781551"/>
            <a:ext cx="2075688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0" name="Google Shape;370;p6"/>
          <p:cNvCxnSpPr/>
          <p:nvPr/>
        </p:nvCxnSpPr>
        <p:spPr>
          <a:xfrm>
            <a:off x="2589212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1" name="Google Shape;371;p6"/>
          <p:cNvCxnSpPr/>
          <p:nvPr/>
        </p:nvCxnSpPr>
        <p:spPr>
          <a:xfrm>
            <a:off x="3290888" y="2325688"/>
            <a:ext cx="1588" cy="276383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2" name="Google Shape;372;p6"/>
          <p:cNvCxnSpPr/>
          <p:nvPr/>
        </p:nvCxnSpPr>
        <p:spPr>
          <a:xfrm>
            <a:off x="1905000" y="2325688"/>
            <a:ext cx="1588" cy="276383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3" name="Google Shape;373;p6"/>
          <p:cNvCxnSpPr/>
          <p:nvPr/>
        </p:nvCxnSpPr>
        <p:spPr>
          <a:xfrm>
            <a:off x="1905000" y="2325688"/>
            <a:ext cx="2075688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4" name="Google Shape;374;p6"/>
          <p:cNvCxnSpPr/>
          <p:nvPr/>
        </p:nvCxnSpPr>
        <p:spPr>
          <a:xfrm>
            <a:off x="1905000" y="5089526"/>
            <a:ext cx="2075688" cy="1588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" name="Google Shape;375;p6"/>
          <p:cNvCxnSpPr/>
          <p:nvPr/>
        </p:nvCxnSpPr>
        <p:spPr>
          <a:xfrm>
            <a:off x="3989386" y="2316480"/>
            <a:ext cx="1588" cy="2788920"/>
          </a:xfrm>
          <a:prstGeom prst="straightConnector1">
            <a:avLst/>
          </a:prstGeom>
          <a:noFill/>
          <a:ln cap="flat" cmpd="sng" w="127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"/>
          <p:cNvSpPr txBox="1"/>
          <p:nvPr>
            <p:ph type="title"/>
          </p:nvPr>
        </p:nvSpPr>
        <p:spPr>
          <a:xfrm>
            <a:off x="385284" y="417512"/>
            <a:ext cx="7285038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Simple Memory System Cache</a:t>
            </a:r>
            <a:endParaRPr/>
          </a:p>
        </p:txBody>
      </p:sp>
      <p:sp>
        <p:nvSpPr>
          <p:cNvPr id="382" name="Google Shape;382;p7"/>
          <p:cNvSpPr txBox="1"/>
          <p:nvPr>
            <p:ph idx="1" type="body"/>
          </p:nvPr>
        </p:nvSpPr>
        <p:spPr>
          <a:xfrm>
            <a:off x="379413" y="1068387"/>
            <a:ext cx="8307387" cy="1446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16 lines, 4-byte block size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Physically addressed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Direct mapped</a:t>
            </a:r>
            <a:endParaRPr/>
          </a:p>
        </p:txBody>
      </p:sp>
      <p:sp>
        <p:nvSpPr>
          <p:cNvPr id="383" name="Google Shape;383;p7"/>
          <p:cNvSpPr/>
          <p:nvPr/>
        </p:nvSpPr>
        <p:spPr>
          <a:xfrm>
            <a:off x="1711325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7"/>
          <p:cNvSpPr/>
          <p:nvPr/>
        </p:nvSpPr>
        <p:spPr>
          <a:xfrm>
            <a:off x="1711325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385" name="Google Shape;385;p7"/>
          <p:cNvSpPr/>
          <p:nvPr/>
        </p:nvSpPr>
        <p:spPr>
          <a:xfrm>
            <a:off x="2198688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2198688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387" name="Google Shape;387;p7"/>
          <p:cNvSpPr/>
          <p:nvPr/>
        </p:nvSpPr>
        <p:spPr>
          <a:xfrm>
            <a:off x="2686051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8" name="Google Shape;388;p7"/>
          <p:cNvSpPr/>
          <p:nvPr/>
        </p:nvSpPr>
        <p:spPr>
          <a:xfrm>
            <a:off x="2686051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89" name="Google Shape;389;p7"/>
          <p:cNvSpPr/>
          <p:nvPr/>
        </p:nvSpPr>
        <p:spPr>
          <a:xfrm>
            <a:off x="3173414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0" name="Google Shape;390;p7"/>
          <p:cNvSpPr/>
          <p:nvPr/>
        </p:nvSpPr>
        <p:spPr>
          <a:xfrm>
            <a:off x="3173414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91" name="Google Shape;391;p7"/>
          <p:cNvSpPr/>
          <p:nvPr/>
        </p:nvSpPr>
        <p:spPr>
          <a:xfrm>
            <a:off x="3660777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p7"/>
          <p:cNvSpPr/>
          <p:nvPr/>
        </p:nvSpPr>
        <p:spPr>
          <a:xfrm>
            <a:off x="3660777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393" name="Google Shape;393;p7"/>
          <p:cNvSpPr/>
          <p:nvPr/>
        </p:nvSpPr>
        <p:spPr>
          <a:xfrm>
            <a:off x="4148140" y="3125787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4" name="Google Shape;394;p7"/>
          <p:cNvSpPr/>
          <p:nvPr/>
        </p:nvSpPr>
        <p:spPr>
          <a:xfrm>
            <a:off x="4148140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95" name="Google Shape;395;p7"/>
          <p:cNvSpPr/>
          <p:nvPr/>
        </p:nvSpPr>
        <p:spPr>
          <a:xfrm>
            <a:off x="4635503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6" name="Google Shape;396;p7"/>
          <p:cNvSpPr/>
          <p:nvPr/>
        </p:nvSpPr>
        <p:spPr>
          <a:xfrm>
            <a:off x="4635503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97" name="Google Shape;397;p7"/>
          <p:cNvSpPr/>
          <p:nvPr/>
        </p:nvSpPr>
        <p:spPr>
          <a:xfrm>
            <a:off x="5122866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8" name="Google Shape;398;p7"/>
          <p:cNvSpPr/>
          <p:nvPr/>
        </p:nvSpPr>
        <p:spPr>
          <a:xfrm>
            <a:off x="5122866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99" name="Google Shape;399;p7"/>
          <p:cNvSpPr/>
          <p:nvPr/>
        </p:nvSpPr>
        <p:spPr>
          <a:xfrm>
            <a:off x="5610229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Google Shape;400;p7"/>
          <p:cNvSpPr/>
          <p:nvPr/>
        </p:nvSpPr>
        <p:spPr>
          <a:xfrm>
            <a:off x="5610229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1" name="Google Shape;401;p7"/>
          <p:cNvSpPr/>
          <p:nvPr/>
        </p:nvSpPr>
        <p:spPr>
          <a:xfrm>
            <a:off x="6097591" y="3125787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2" name="Google Shape;402;p7"/>
          <p:cNvSpPr/>
          <p:nvPr/>
        </p:nvSpPr>
        <p:spPr>
          <a:xfrm>
            <a:off x="6097591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3" name="Google Shape;403;p7"/>
          <p:cNvSpPr/>
          <p:nvPr/>
        </p:nvSpPr>
        <p:spPr>
          <a:xfrm>
            <a:off x="6584953" y="3125787"/>
            <a:ext cx="487363" cy="304800"/>
          </a:xfrm>
          <a:prstGeom prst="rect">
            <a:avLst/>
          </a:prstGeom>
          <a:solidFill>
            <a:srgbClr val="ACACEA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4" name="Google Shape;404;p7"/>
          <p:cNvSpPr/>
          <p:nvPr/>
        </p:nvSpPr>
        <p:spPr>
          <a:xfrm>
            <a:off x="6584953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5" name="Google Shape;405;p7"/>
          <p:cNvSpPr/>
          <p:nvPr/>
        </p:nvSpPr>
        <p:spPr>
          <a:xfrm>
            <a:off x="7072312" y="3125787"/>
            <a:ext cx="487363" cy="304800"/>
          </a:xfrm>
          <a:prstGeom prst="rect">
            <a:avLst/>
          </a:prstGeom>
          <a:solidFill>
            <a:srgbClr val="ACACEA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7"/>
          <p:cNvSpPr/>
          <p:nvPr/>
        </p:nvSpPr>
        <p:spPr>
          <a:xfrm>
            <a:off x="7072312" y="2820987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407" name="Google Shape;407;p7"/>
          <p:cNvGrpSpPr/>
          <p:nvPr/>
        </p:nvGrpSpPr>
        <p:grpSpPr>
          <a:xfrm>
            <a:off x="4652964" y="3478212"/>
            <a:ext cx="2924175" cy="333375"/>
            <a:chOff x="2931" y="2156"/>
            <a:chExt cx="1842" cy="210"/>
          </a:xfrm>
        </p:grpSpPr>
        <p:cxnSp>
          <p:nvCxnSpPr>
            <p:cNvPr id="408" name="Google Shape;408;p7"/>
            <p:cNvCxnSpPr/>
            <p:nvPr/>
          </p:nvCxnSpPr>
          <p:spPr>
            <a:xfrm>
              <a:off x="2931" y="2247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09" name="Google Shape;409;p7"/>
            <p:cNvSpPr txBox="1"/>
            <p:nvPr/>
          </p:nvSpPr>
          <p:spPr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410" name="Google Shape;410;p7"/>
          <p:cNvGrpSpPr/>
          <p:nvPr/>
        </p:nvGrpSpPr>
        <p:grpSpPr>
          <a:xfrm>
            <a:off x="1757364" y="3478212"/>
            <a:ext cx="2924175" cy="333375"/>
            <a:chOff x="1107" y="2156"/>
            <a:chExt cx="1842" cy="210"/>
          </a:xfrm>
        </p:grpSpPr>
        <p:cxnSp>
          <p:nvCxnSpPr>
            <p:cNvPr id="411" name="Google Shape;411;p7"/>
            <p:cNvCxnSpPr/>
            <p:nvPr/>
          </p:nvCxnSpPr>
          <p:spPr>
            <a:xfrm>
              <a:off x="1107" y="2247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12" name="Google Shape;412;p7"/>
            <p:cNvSpPr txBox="1"/>
            <p:nvPr/>
          </p:nvSpPr>
          <p:spPr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413" name="Google Shape;413;p7"/>
          <p:cNvGrpSpPr/>
          <p:nvPr/>
        </p:nvGrpSpPr>
        <p:grpSpPr>
          <a:xfrm>
            <a:off x="6556382" y="2523067"/>
            <a:ext cx="992189" cy="306388"/>
            <a:chOff x="4130" y="1501"/>
            <a:chExt cx="625" cy="193"/>
          </a:xfrm>
        </p:grpSpPr>
        <p:cxnSp>
          <p:nvCxnSpPr>
            <p:cNvPr id="414" name="Google Shape;414;p7"/>
            <p:cNvCxnSpPr/>
            <p:nvPr/>
          </p:nvCxnSpPr>
          <p:spPr>
            <a:xfrm>
              <a:off x="4130" y="1579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15" name="Google Shape;415;p7"/>
            <p:cNvSpPr txBox="1"/>
            <p:nvPr/>
          </p:nvSpPr>
          <p:spPr>
            <a:xfrm>
              <a:off x="4316" y="1501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416" name="Google Shape;416;p7"/>
          <p:cNvGrpSpPr/>
          <p:nvPr/>
        </p:nvGrpSpPr>
        <p:grpSpPr>
          <a:xfrm>
            <a:off x="4627033" y="2519363"/>
            <a:ext cx="1927225" cy="306388"/>
            <a:chOff x="2920" y="1488"/>
            <a:chExt cx="1214" cy="193"/>
          </a:xfrm>
        </p:grpSpPr>
        <p:cxnSp>
          <p:nvCxnSpPr>
            <p:cNvPr id="417" name="Google Shape;417;p7"/>
            <p:cNvCxnSpPr/>
            <p:nvPr/>
          </p:nvCxnSpPr>
          <p:spPr>
            <a:xfrm>
              <a:off x="2920" y="1566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18" name="Google Shape;418;p7"/>
            <p:cNvSpPr txBox="1"/>
            <p:nvPr/>
          </p:nvSpPr>
          <p:spPr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419" name="Google Shape;419;p7"/>
          <p:cNvGrpSpPr/>
          <p:nvPr/>
        </p:nvGrpSpPr>
        <p:grpSpPr>
          <a:xfrm>
            <a:off x="1711325" y="2514600"/>
            <a:ext cx="2894013" cy="306388"/>
            <a:chOff x="1078" y="1501"/>
            <a:chExt cx="1823" cy="193"/>
          </a:xfrm>
        </p:grpSpPr>
        <p:cxnSp>
          <p:nvCxnSpPr>
            <p:cNvPr id="420" name="Google Shape;420;p7"/>
            <p:cNvCxnSpPr/>
            <p:nvPr/>
          </p:nvCxnSpPr>
          <p:spPr>
            <a:xfrm>
              <a:off x="1078" y="1579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421" name="Google Shape;421;p7"/>
            <p:cNvSpPr txBox="1"/>
            <p:nvPr/>
          </p:nvSpPr>
          <p:spPr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422" name="Google Shape;422;p7"/>
          <p:cNvSpPr/>
          <p:nvPr/>
        </p:nvSpPr>
        <p:spPr>
          <a:xfrm>
            <a:off x="387508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423" name="Google Shape;423;p7"/>
          <p:cNvSpPr/>
          <p:nvPr/>
        </p:nvSpPr>
        <p:spPr>
          <a:xfrm>
            <a:off x="325596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</a:t>
            </a:r>
            <a:endParaRPr/>
          </a:p>
        </p:txBody>
      </p:sp>
      <p:sp>
        <p:nvSpPr>
          <p:cNvPr id="424" name="Google Shape;424;p7"/>
          <p:cNvSpPr/>
          <p:nvPr/>
        </p:nvSpPr>
        <p:spPr>
          <a:xfrm>
            <a:off x="263525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</a:t>
            </a:r>
            <a:endParaRPr/>
          </a:p>
        </p:txBody>
      </p:sp>
      <p:sp>
        <p:nvSpPr>
          <p:cNvPr id="425" name="Google Shape;425;p7"/>
          <p:cNvSpPr/>
          <p:nvPr/>
        </p:nvSpPr>
        <p:spPr>
          <a:xfrm>
            <a:off x="2012950" y="635000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26" name="Google Shape;426;p7"/>
          <p:cNvSpPr/>
          <p:nvPr/>
        </p:nvSpPr>
        <p:spPr>
          <a:xfrm>
            <a:off x="139223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7" name="Google Shape;427;p7"/>
          <p:cNvSpPr/>
          <p:nvPr/>
        </p:nvSpPr>
        <p:spPr>
          <a:xfrm>
            <a:off x="77311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428" name="Google Shape;428;p7"/>
          <p:cNvSpPr/>
          <p:nvPr/>
        </p:nvSpPr>
        <p:spPr>
          <a:xfrm>
            <a:off x="15240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429" name="Google Shape;429;p7"/>
          <p:cNvSpPr/>
          <p:nvPr/>
        </p:nvSpPr>
        <p:spPr>
          <a:xfrm>
            <a:off x="387508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0" name="Google Shape;430;p7"/>
          <p:cNvSpPr/>
          <p:nvPr/>
        </p:nvSpPr>
        <p:spPr>
          <a:xfrm>
            <a:off x="325596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1" name="Google Shape;431;p7"/>
          <p:cNvSpPr/>
          <p:nvPr/>
        </p:nvSpPr>
        <p:spPr>
          <a:xfrm>
            <a:off x="263525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2" name="Google Shape;432;p7"/>
          <p:cNvSpPr/>
          <p:nvPr/>
        </p:nvSpPr>
        <p:spPr>
          <a:xfrm>
            <a:off x="2012950" y="606901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33" name="Google Shape;433;p7"/>
          <p:cNvSpPr/>
          <p:nvPr/>
        </p:nvSpPr>
        <p:spPr>
          <a:xfrm>
            <a:off x="139223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4" name="Google Shape;434;p7"/>
          <p:cNvSpPr/>
          <p:nvPr/>
        </p:nvSpPr>
        <p:spPr>
          <a:xfrm>
            <a:off x="77311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endParaRPr/>
          </a:p>
        </p:txBody>
      </p:sp>
      <p:sp>
        <p:nvSpPr>
          <p:cNvPr id="435" name="Google Shape;435;p7"/>
          <p:cNvSpPr/>
          <p:nvPr/>
        </p:nvSpPr>
        <p:spPr>
          <a:xfrm>
            <a:off x="15240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6" name="Google Shape;436;p7"/>
          <p:cNvSpPr/>
          <p:nvPr/>
        </p:nvSpPr>
        <p:spPr>
          <a:xfrm>
            <a:off x="387508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1D</a:t>
            </a:r>
            <a:endParaRPr/>
          </a:p>
        </p:txBody>
      </p:sp>
      <p:sp>
        <p:nvSpPr>
          <p:cNvPr id="437" name="Google Shape;437;p7"/>
          <p:cNvSpPr/>
          <p:nvPr/>
        </p:nvSpPr>
        <p:spPr>
          <a:xfrm>
            <a:off x="325596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F0</a:t>
            </a:r>
            <a:endParaRPr/>
          </a:p>
        </p:txBody>
      </p:sp>
      <p:sp>
        <p:nvSpPr>
          <p:cNvPr id="438" name="Google Shape;438;p7"/>
          <p:cNvSpPr/>
          <p:nvPr/>
        </p:nvSpPr>
        <p:spPr>
          <a:xfrm>
            <a:off x="263525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endParaRPr/>
          </a:p>
        </p:txBody>
      </p:sp>
      <p:sp>
        <p:nvSpPr>
          <p:cNvPr id="439" name="Google Shape;439;p7"/>
          <p:cNvSpPr/>
          <p:nvPr/>
        </p:nvSpPr>
        <p:spPr>
          <a:xfrm>
            <a:off x="2012950" y="578802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440" name="Google Shape;440;p7"/>
          <p:cNvSpPr/>
          <p:nvPr/>
        </p:nvSpPr>
        <p:spPr>
          <a:xfrm>
            <a:off x="139223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1" name="Google Shape;441;p7"/>
          <p:cNvSpPr/>
          <p:nvPr/>
        </p:nvSpPr>
        <p:spPr>
          <a:xfrm>
            <a:off x="77311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0D</a:t>
            </a:r>
            <a:endParaRPr/>
          </a:p>
        </p:txBody>
      </p:sp>
      <p:sp>
        <p:nvSpPr>
          <p:cNvPr id="442" name="Google Shape;442;p7"/>
          <p:cNvSpPr/>
          <p:nvPr/>
        </p:nvSpPr>
        <p:spPr>
          <a:xfrm>
            <a:off x="15240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43" name="Google Shape;443;p7"/>
          <p:cNvSpPr/>
          <p:nvPr/>
        </p:nvSpPr>
        <p:spPr>
          <a:xfrm>
            <a:off x="387508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sp>
        <p:nvSpPr>
          <p:cNvPr id="444" name="Google Shape;444;p7"/>
          <p:cNvSpPr/>
          <p:nvPr/>
        </p:nvSpPr>
        <p:spPr>
          <a:xfrm>
            <a:off x="325596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8F</a:t>
            </a:r>
            <a:endParaRPr/>
          </a:p>
        </p:txBody>
      </p:sp>
      <p:sp>
        <p:nvSpPr>
          <p:cNvPr id="445" name="Google Shape;445;p7"/>
          <p:cNvSpPr/>
          <p:nvPr/>
        </p:nvSpPr>
        <p:spPr>
          <a:xfrm>
            <a:off x="263525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6D</a:t>
            </a:r>
            <a:endParaRPr/>
          </a:p>
        </p:txBody>
      </p:sp>
      <p:sp>
        <p:nvSpPr>
          <p:cNvPr id="446" name="Google Shape;446;p7"/>
          <p:cNvSpPr/>
          <p:nvPr/>
        </p:nvSpPr>
        <p:spPr>
          <a:xfrm>
            <a:off x="2012950" y="5481638"/>
            <a:ext cx="622300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43</a:t>
            </a:r>
            <a:endParaRPr/>
          </a:p>
        </p:txBody>
      </p:sp>
      <p:sp>
        <p:nvSpPr>
          <p:cNvPr id="447" name="Google Shape;447;p7"/>
          <p:cNvSpPr/>
          <p:nvPr/>
        </p:nvSpPr>
        <p:spPr>
          <a:xfrm>
            <a:off x="139223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8" name="Google Shape;448;p7"/>
          <p:cNvSpPr/>
          <p:nvPr/>
        </p:nvSpPr>
        <p:spPr>
          <a:xfrm>
            <a:off x="77311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449" name="Google Shape;449;p7"/>
          <p:cNvSpPr/>
          <p:nvPr/>
        </p:nvSpPr>
        <p:spPr>
          <a:xfrm>
            <a:off x="15240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50" name="Google Shape;450;p7"/>
          <p:cNvSpPr/>
          <p:nvPr/>
        </p:nvSpPr>
        <p:spPr>
          <a:xfrm>
            <a:off x="387508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1" name="Google Shape;451;p7"/>
          <p:cNvSpPr/>
          <p:nvPr/>
        </p:nvSpPr>
        <p:spPr>
          <a:xfrm>
            <a:off x="325596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2" name="Google Shape;452;p7"/>
          <p:cNvSpPr/>
          <p:nvPr/>
        </p:nvSpPr>
        <p:spPr>
          <a:xfrm>
            <a:off x="263525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3" name="Google Shape;453;p7"/>
          <p:cNvSpPr/>
          <p:nvPr/>
        </p:nvSpPr>
        <p:spPr>
          <a:xfrm>
            <a:off x="2012950" y="520065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54" name="Google Shape;454;p7"/>
          <p:cNvSpPr/>
          <p:nvPr/>
        </p:nvSpPr>
        <p:spPr>
          <a:xfrm>
            <a:off x="139223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55" name="Google Shape;455;p7"/>
          <p:cNvSpPr/>
          <p:nvPr/>
        </p:nvSpPr>
        <p:spPr>
          <a:xfrm>
            <a:off x="77311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r>
            <a:endParaRPr/>
          </a:p>
        </p:txBody>
      </p:sp>
      <p:sp>
        <p:nvSpPr>
          <p:cNvPr id="456" name="Google Shape;456;p7"/>
          <p:cNvSpPr/>
          <p:nvPr/>
        </p:nvSpPr>
        <p:spPr>
          <a:xfrm>
            <a:off x="15240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57" name="Google Shape;457;p7"/>
          <p:cNvSpPr/>
          <p:nvPr/>
        </p:nvSpPr>
        <p:spPr>
          <a:xfrm>
            <a:off x="387508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</a:t>
            </a:r>
            <a:endParaRPr/>
          </a:p>
        </p:txBody>
      </p:sp>
      <p:sp>
        <p:nvSpPr>
          <p:cNvPr id="458" name="Google Shape;458;p7"/>
          <p:cNvSpPr/>
          <p:nvPr/>
        </p:nvSpPr>
        <p:spPr>
          <a:xfrm>
            <a:off x="325596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459" name="Google Shape;459;p7"/>
          <p:cNvSpPr/>
          <p:nvPr/>
        </p:nvSpPr>
        <p:spPr>
          <a:xfrm>
            <a:off x="263525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460" name="Google Shape;460;p7"/>
          <p:cNvSpPr/>
          <p:nvPr/>
        </p:nvSpPr>
        <p:spPr>
          <a:xfrm>
            <a:off x="2012950" y="491966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461" name="Google Shape;461;p7"/>
          <p:cNvSpPr/>
          <p:nvPr/>
        </p:nvSpPr>
        <p:spPr>
          <a:xfrm>
            <a:off x="139223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2" name="Google Shape;462;p7"/>
          <p:cNvSpPr/>
          <p:nvPr/>
        </p:nvSpPr>
        <p:spPr>
          <a:xfrm>
            <a:off x="77311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1B</a:t>
            </a:r>
            <a:endParaRPr/>
          </a:p>
        </p:txBody>
      </p:sp>
      <p:sp>
        <p:nvSpPr>
          <p:cNvPr id="463" name="Google Shape;463;p7"/>
          <p:cNvSpPr/>
          <p:nvPr/>
        </p:nvSpPr>
        <p:spPr>
          <a:xfrm>
            <a:off x="15240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4" name="Google Shape;464;p7"/>
          <p:cNvSpPr/>
          <p:nvPr/>
        </p:nvSpPr>
        <p:spPr>
          <a:xfrm>
            <a:off x="387508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5" name="Google Shape;465;p7"/>
          <p:cNvSpPr/>
          <p:nvPr/>
        </p:nvSpPr>
        <p:spPr>
          <a:xfrm>
            <a:off x="325596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6" name="Google Shape;466;p7"/>
          <p:cNvSpPr/>
          <p:nvPr/>
        </p:nvSpPr>
        <p:spPr>
          <a:xfrm>
            <a:off x="263525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7" name="Google Shape;467;p7"/>
          <p:cNvSpPr/>
          <p:nvPr/>
        </p:nvSpPr>
        <p:spPr>
          <a:xfrm>
            <a:off x="2012950" y="463867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468" name="Google Shape;468;p7"/>
          <p:cNvSpPr/>
          <p:nvPr/>
        </p:nvSpPr>
        <p:spPr>
          <a:xfrm>
            <a:off x="139223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9" name="Google Shape;469;p7"/>
          <p:cNvSpPr/>
          <p:nvPr/>
        </p:nvSpPr>
        <p:spPr>
          <a:xfrm>
            <a:off x="77311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470" name="Google Shape;470;p7"/>
          <p:cNvSpPr/>
          <p:nvPr/>
        </p:nvSpPr>
        <p:spPr>
          <a:xfrm>
            <a:off x="15240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1" name="Google Shape;471;p7"/>
          <p:cNvSpPr/>
          <p:nvPr/>
        </p:nvSpPr>
        <p:spPr>
          <a:xfrm>
            <a:off x="387508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72" name="Google Shape;472;p7"/>
          <p:cNvSpPr/>
          <p:nvPr/>
        </p:nvSpPr>
        <p:spPr>
          <a:xfrm>
            <a:off x="325596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/>
          </a:p>
        </p:txBody>
      </p:sp>
      <p:sp>
        <p:nvSpPr>
          <p:cNvPr id="473" name="Google Shape;473;p7"/>
          <p:cNvSpPr/>
          <p:nvPr/>
        </p:nvSpPr>
        <p:spPr>
          <a:xfrm>
            <a:off x="263525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74" name="Google Shape;474;p7"/>
          <p:cNvSpPr/>
          <p:nvPr/>
        </p:nvSpPr>
        <p:spPr>
          <a:xfrm>
            <a:off x="2012950" y="4357688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endParaRPr/>
          </a:p>
        </p:txBody>
      </p:sp>
      <p:sp>
        <p:nvSpPr>
          <p:cNvPr id="475" name="Google Shape;475;p7"/>
          <p:cNvSpPr/>
          <p:nvPr/>
        </p:nvSpPr>
        <p:spPr>
          <a:xfrm>
            <a:off x="139223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76" name="Google Shape;476;p7"/>
          <p:cNvSpPr/>
          <p:nvPr/>
        </p:nvSpPr>
        <p:spPr>
          <a:xfrm>
            <a:off x="77311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/>
          </a:p>
        </p:txBody>
      </p:sp>
      <p:sp>
        <p:nvSpPr>
          <p:cNvPr id="477" name="Google Shape;477;p7"/>
          <p:cNvSpPr/>
          <p:nvPr/>
        </p:nvSpPr>
        <p:spPr>
          <a:xfrm>
            <a:off x="15240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78" name="Google Shape;478;p7"/>
          <p:cNvSpPr/>
          <p:nvPr/>
        </p:nvSpPr>
        <p:spPr>
          <a:xfrm>
            <a:off x="387508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/>
          </a:p>
        </p:txBody>
      </p:sp>
      <p:sp>
        <p:nvSpPr>
          <p:cNvPr id="479" name="Google Shape;479;p7"/>
          <p:cNvSpPr/>
          <p:nvPr/>
        </p:nvSpPr>
        <p:spPr>
          <a:xfrm>
            <a:off x="325596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/>
          </a:p>
        </p:txBody>
      </p:sp>
      <p:sp>
        <p:nvSpPr>
          <p:cNvPr id="480" name="Google Shape;480;p7"/>
          <p:cNvSpPr/>
          <p:nvPr/>
        </p:nvSpPr>
        <p:spPr>
          <a:xfrm>
            <a:off x="263525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481" name="Google Shape;481;p7"/>
          <p:cNvSpPr/>
          <p:nvPr/>
        </p:nvSpPr>
        <p:spPr>
          <a:xfrm>
            <a:off x="2012950" y="4076700"/>
            <a:ext cx="622300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B0</a:t>
            </a:r>
            <a:endParaRPr/>
          </a:p>
        </p:txBody>
      </p:sp>
      <p:sp>
        <p:nvSpPr>
          <p:cNvPr id="482" name="Google Shape;482;p7"/>
          <p:cNvSpPr/>
          <p:nvPr/>
        </p:nvSpPr>
        <p:spPr>
          <a:xfrm>
            <a:off x="139223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483" name="Google Shape;483;p7"/>
          <p:cNvSpPr/>
          <p:nvPr/>
        </p:nvSpPr>
        <p:spPr>
          <a:xfrm>
            <a:off x="77311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484" name="Google Shape;484;p7"/>
          <p:cNvSpPr/>
          <p:nvPr/>
        </p:nvSpPr>
        <p:spPr>
          <a:xfrm>
            <a:off x="15240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Idx</a:t>
            </a:r>
            <a:endParaRPr b="1" i="1" sz="1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5" name="Google Shape;485;p7"/>
          <p:cNvCxnSpPr/>
          <p:nvPr/>
        </p:nvCxnSpPr>
        <p:spPr>
          <a:xfrm>
            <a:off x="152400" y="4357688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6" name="Google Shape;486;p7"/>
          <p:cNvCxnSpPr/>
          <p:nvPr/>
        </p:nvCxnSpPr>
        <p:spPr>
          <a:xfrm>
            <a:off x="152400" y="463867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" name="Google Shape;487;p7"/>
          <p:cNvCxnSpPr/>
          <p:nvPr/>
        </p:nvCxnSpPr>
        <p:spPr>
          <a:xfrm>
            <a:off x="152400" y="491966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8" name="Google Shape;488;p7"/>
          <p:cNvCxnSpPr/>
          <p:nvPr/>
        </p:nvCxnSpPr>
        <p:spPr>
          <a:xfrm>
            <a:off x="152400" y="520065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9" name="Google Shape;489;p7"/>
          <p:cNvCxnSpPr/>
          <p:nvPr/>
        </p:nvCxnSpPr>
        <p:spPr>
          <a:xfrm>
            <a:off x="152400" y="5484812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0" name="Google Shape;490;p7"/>
          <p:cNvCxnSpPr/>
          <p:nvPr/>
        </p:nvCxnSpPr>
        <p:spPr>
          <a:xfrm>
            <a:off x="152400" y="578802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1" name="Google Shape;491;p7"/>
          <p:cNvCxnSpPr/>
          <p:nvPr/>
        </p:nvCxnSpPr>
        <p:spPr>
          <a:xfrm>
            <a:off x="152400" y="606901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2" name="Google Shape;492;p7"/>
          <p:cNvCxnSpPr/>
          <p:nvPr/>
        </p:nvCxnSpPr>
        <p:spPr>
          <a:xfrm>
            <a:off x="152400" y="635000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3" name="Google Shape;493;p7"/>
          <p:cNvCxnSpPr/>
          <p:nvPr/>
        </p:nvCxnSpPr>
        <p:spPr>
          <a:xfrm>
            <a:off x="77311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4" name="Google Shape;494;p7"/>
          <p:cNvCxnSpPr/>
          <p:nvPr/>
        </p:nvCxnSpPr>
        <p:spPr>
          <a:xfrm>
            <a:off x="139223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5" name="Google Shape;495;p7"/>
          <p:cNvCxnSpPr/>
          <p:nvPr/>
        </p:nvCxnSpPr>
        <p:spPr>
          <a:xfrm>
            <a:off x="20129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6" name="Google Shape;496;p7"/>
          <p:cNvCxnSpPr/>
          <p:nvPr/>
        </p:nvCxnSpPr>
        <p:spPr>
          <a:xfrm>
            <a:off x="26352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7" name="Google Shape;497;p7"/>
          <p:cNvCxnSpPr/>
          <p:nvPr/>
        </p:nvCxnSpPr>
        <p:spPr>
          <a:xfrm>
            <a:off x="325596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8" name="Google Shape;498;p7"/>
          <p:cNvCxnSpPr/>
          <p:nvPr/>
        </p:nvCxnSpPr>
        <p:spPr>
          <a:xfrm>
            <a:off x="387508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99" name="Google Shape;499;p7"/>
          <p:cNvCxnSpPr/>
          <p:nvPr/>
        </p:nvCxnSpPr>
        <p:spPr>
          <a:xfrm>
            <a:off x="152400" y="4076700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0" name="Google Shape;500;p7"/>
          <p:cNvCxnSpPr/>
          <p:nvPr/>
        </p:nvCxnSpPr>
        <p:spPr>
          <a:xfrm>
            <a:off x="152400" y="4076700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1" name="Google Shape;501;p7"/>
          <p:cNvCxnSpPr/>
          <p:nvPr/>
        </p:nvCxnSpPr>
        <p:spPr>
          <a:xfrm>
            <a:off x="152400" y="6630988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02" name="Google Shape;502;p7"/>
          <p:cNvCxnSpPr/>
          <p:nvPr/>
        </p:nvCxnSpPr>
        <p:spPr>
          <a:xfrm>
            <a:off x="4487333" y="4083579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03" name="Google Shape;503;p7"/>
          <p:cNvSpPr/>
          <p:nvPr/>
        </p:nvSpPr>
        <p:spPr>
          <a:xfrm>
            <a:off x="837088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4" name="Google Shape;504;p7"/>
          <p:cNvSpPr/>
          <p:nvPr/>
        </p:nvSpPr>
        <p:spPr>
          <a:xfrm>
            <a:off x="775176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5" name="Google Shape;505;p7"/>
          <p:cNvSpPr/>
          <p:nvPr/>
        </p:nvSpPr>
        <p:spPr>
          <a:xfrm>
            <a:off x="713105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6" name="Google Shape;506;p7"/>
          <p:cNvSpPr/>
          <p:nvPr/>
        </p:nvSpPr>
        <p:spPr>
          <a:xfrm>
            <a:off x="6508750" y="635000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07" name="Google Shape;507;p7"/>
          <p:cNvSpPr/>
          <p:nvPr/>
        </p:nvSpPr>
        <p:spPr>
          <a:xfrm>
            <a:off x="5888038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08" name="Google Shape;508;p7"/>
          <p:cNvSpPr/>
          <p:nvPr/>
        </p:nvSpPr>
        <p:spPr>
          <a:xfrm>
            <a:off x="5268913" y="635000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09" name="Google Shape;509;p7"/>
          <p:cNvSpPr/>
          <p:nvPr/>
        </p:nvSpPr>
        <p:spPr>
          <a:xfrm>
            <a:off x="4648200" y="635000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/>
          </a:p>
        </p:txBody>
      </p:sp>
      <p:sp>
        <p:nvSpPr>
          <p:cNvPr id="510" name="Google Shape;510;p7"/>
          <p:cNvSpPr/>
          <p:nvPr/>
        </p:nvSpPr>
        <p:spPr>
          <a:xfrm>
            <a:off x="837088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</a:t>
            </a:r>
            <a:endParaRPr/>
          </a:p>
        </p:txBody>
      </p:sp>
      <p:sp>
        <p:nvSpPr>
          <p:cNvPr id="511" name="Google Shape;511;p7"/>
          <p:cNvSpPr/>
          <p:nvPr/>
        </p:nvSpPr>
        <p:spPr>
          <a:xfrm>
            <a:off x="775176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1B</a:t>
            </a:r>
            <a:endParaRPr/>
          </a:p>
        </p:txBody>
      </p:sp>
      <p:sp>
        <p:nvSpPr>
          <p:cNvPr id="512" name="Google Shape;512;p7"/>
          <p:cNvSpPr/>
          <p:nvPr/>
        </p:nvSpPr>
        <p:spPr>
          <a:xfrm>
            <a:off x="713105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77</a:t>
            </a:r>
            <a:endParaRPr/>
          </a:p>
        </p:txBody>
      </p:sp>
      <p:sp>
        <p:nvSpPr>
          <p:cNvPr id="513" name="Google Shape;513;p7"/>
          <p:cNvSpPr/>
          <p:nvPr/>
        </p:nvSpPr>
        <p:spPr>
          <a:xfrm>
            <a:off x="6508750" y="606901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83</a:t>
            </a:r>
            <a:endParaRPr/>
          </a:p>
        </p:txBody>
      </p:sp>
      <p:sp>
        <p:nvSpPr>
          <p:cNvPr id="514" name="Google Shape;514;p7"/>
          <p:cNvSpPr/>
          <p:nvPr/>
        </p:nvSpPr>
        <p:spPr>
          <a:xfrm>
            <a:off x="5888038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5" name="Google Shape;515;p7"/>
          <p:cNvSpPr/>
          <p:nvPr/>
        </p:nvSpPr>
        <p:spPr>
          <a:xfrm>
            <a:off x="5268913" y="606901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16" name="Google Shape;516;p7"/>
          <p:cNvSpPr/>
          <p:nvPr/>
        </p:nvSpPr>
        <p:spPr>
          <a:xfrm>
            <a:off x="4648200" y="606901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517" name="Google Shape;517;p7"/>
          <p:cNvSpPr/>
          <p:nvPr/>
        </p:nvSpPr>
        <p:spPr>
          <a:xfrm>
            <a:off x="837088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18" name="Google Shape;518;p7"/>
          <p:cNvSpPr/>
          <p:nvPr/>
        </p:nvSpPr>
        <p:spPr>
          <a:xfrm>
            <a:off x="775176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r>
            <a:endParaRPr/>
          </a:p>
        </p:txBody>
      </p:sp>
      <p:sp>
        <p:nvSpPr>
          <p:cNvPr id="519" name="Google Shape;519;p7"/>
          <p:cNvSpPr/>
          <p:nvPr/>
        </p:nvSpPr>
        <p:spPr>
          <a:xfrm>
            <a:off x="713105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</a:t>
            </a:r>
            <a:endParaRPr/>
          </a:p>
        </p:txBody>
      </p:sp>
      <p:sp>
        <p:nvSpPr>
          <p:cNvPr id="520" name="Google Shape;520;p7"/>
          <p:cNvSpPr/>
          <p:nvPr/>
        </p:nvSpPr>
        <p:spPr>
          <a:xfrm>
            <a:off x="6508750" y="578802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521" name="Google Shape;521;p7"/>
          <p:cNvSpPr/>
          <p:nvPr/>
        </p:nvSpPr>
        <p:spPr>
          <a:xfrm>
            <a:off x="5888038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2" name="Google Shape;522;p7"/>
          <p:cNvSpPr/>
          <p:nvPr/>
        </p:nvSpPr>
        <p:spPr>
          <a:xfrm>
            <a:off x="5268913" y="578802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523" name="Google Shape;523;p7"/>
          <p:cNvSpPr/>
          <p:nvPr/>
        </p:nvSpPr>
        <p:spPr>
          <a:xfrm>
            <a:off x="4648200" y="578802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24" name="Google Shape;524;p7"/>
          <p:cNvSpPr/>
          <p:nvPr/>
        </p:nvSpPr>
        <p:spPr>
          <a:xfrm>
            <a:off x="837088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5" name="Google Shape;525;p7"/>
          <p:cNvSpPr/>
          <p:nvPr/>
        </p:nvSpPr>
        <p:spPr>
          <a:xfrm>
            <a:off x="775176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6" name="Google Shape;526;p7"/>
          <p:cNvSpPr/>
          <p:nvPr/>
        </p:nvSpPr>
        <p:spPr>
          <a:xfrm>
            <a:off x="713105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7" name="Google Shape;527;p7"/>
          <p:cNvSpPr/>
          <p:nvPr/>
        </p:nvSpPr>
        <p:spPr>
          <a:xfrm>
            <a:off x="6508750" y="5481638"/>
            <a:ext cx="622300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28" name="Google Shape;528;p7"/>
          <p:cNvSpPr/>
          <p:nvPr/>
        </p:nvSpPr>
        <p:spPr>
          <a:xfrm>
            <a:off x="5888038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9" name="Google Shape;529;p7"/>
          <p:cNvSpPr/>
          <p:nvPr/>
        </p:nvSpPr>
        <p:spPr>
          <a:xfrm>
            <a:off x="5268913" y="5481638"/>
            <a:ext cx="619125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530" name="Google Shape;530;p7"/>
          <p:cNvSpPr/>
          <p:nvPr/>
        </p:nvSpPr>
        <p:spPr>
          <a:xfrm>
            <a:off x="4648200" y="5481638"/>
            <a:ext cx="620713" cy="30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531" name="Google Shape;531;p7"/>
          <p:cNvSpPr/>
          <p:nvPr/>
        </p:nvSpPr>
        <p:spPr>
          <a:xfrm>
            <a:off x="837088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2" name="Google Shape;532;p7"/>
          <p:cNvSpPr/>
          <p:nvPr/>
        </p:nvSpPr>
        <p:spPr>
          <a:xfrm>
            <a:off x="775176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3" name="Google Shape;533;p7"/>
          <p:cNvSpPr/>
          <p:nvPr/>
        </p:nvSpPr>
        <p:spPr>
          <a:xfrm>
            <a:off x="713105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6508750" y="5200650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>
            <a:off x="5888038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36" name="Google Shape;536;p7"/>
          <p:cNvSpPr/>
          <p:nvPr/>
        </p:nvSpPr>
        <p:spPr>
          <a:xfrm>
            <a:off x="5268913" y="5200650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0B</a:t>
            </a:r>
            <a:endParaRPr/>
          </a:p>
        </p:txBody>
      </p:sp>
      <p:sp>
        <p:nvSpPr>
          <p:cNvPr id="537" name="Google Shape;537;p7"/>
          <p:cNvSpPr/>
          <p:nvPr/>
        </p:nvSpPr>
        <p:spPr>
          <a:xfrm>
            <a:off x="4648200" y="5200650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38" name="Google Shape;538;p7"/>
          <p:cNvSpPr/>
          <p:nvPr/>
        </p:nvSpPr>
        <p:spPr>
          <a:xfrm>
            <a:off x="837088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3B</a:t>
            </a:r>
            <a:endParaRPr/>
          </a:p>
        </p:txBody>
      </p:sp>
      <p:sp>
        <p:nvSpPr>
          <p:cNvPr id="539" name="Google Shape;539;p7"/>
          <p:cNvSpPr/>
          <p:nvPr/>
        </p:nvSpPr>
        <p:spPr>
          <a:xfrm>
            <a:off x="775176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endParaRPr/>
          </a:p>
        </p:txBody>
      </p:sp>
      <p:sp>
        <p:nvSpPr>
          <p:cNvPr id="540" name="Google Shape;540;p7"/>
          <p:cNvSpPr/>
          <p:nvPr/>
        </p:nvSpPr>
        <p:spPr>
          <a:xfrm>
            <a:off x="713105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sp>
        <p:nvSpPr>
          <p:cNvPr id="541" name="Google Shape;541;p7"/>
          <p:cNvSpPr/>
          <p:nvPr/>
        </p:nvSpPr>
        <p:spPr>
          <a:xfrm>
            <a:off x="6508750" y="4919663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</a:t>
            </a:r>
            <a:endParaRPr/>
          </a:p>
        </p:txBody>
      </p:sp>
      <p:sp>
        <p:nvSpPr>
          <p:cNvPr id="542" name="Google Shape;542;p7"/>
          <p:cNvSpPr/>
          <p:nvPr/>
        </p:nvSpPr>
        <p:spPr>
          <a:xfrm>
            <a:off x="5888038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3" name="Google Shape;543;p7"/>
          <p:cNvSpPr/>
          <p:nvPr/>
        </p:nvSpPr>
        <p:spPr>
          <a:xfrm>
            <a:off x="5268913" y="4919663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544" name="Google Shape;544;p7"/>
          <p:cNvSpPr/>
          <p:nvPr/>
        </p:nvSpPr>
        <p:spPr>
          <a:xfrm>
            <a:off x="4648200" y="4919663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837088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775176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7" name="Google Shape;547;p7"/>
          <p:cNvSpPr/>
          <p:nvPr/>
        </p:nvSpPr>
        <p:spPr>
          <a:xfrm>
            <a:off x="713105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8" name="Google Shape;548;p7"/>
          <p:cNvSpPr/>
          <p:nvPr/>
        </p:nvSpPr>
        <p:spPr>
          <a:xfrm>
            <a:off x="6508750" y="4638675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/>
          </a:p>
        </p:txBody>
      </p:sp>
      <p:sp>
        <p:nvSpPr>
          <p:cNvPr id="549" name="Google Shape;549;p7"/>
          <p:cNvSpPr/>
          <p:nvPr/>
        </p:nvSpPr>
        <p:spPr>
          <a:xfrm>
            <a:off x="5888038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>
            <a:off x="5268913" y="4638675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</a:t>
            </a:r>
            <a:endParaRPr/>
          </a:p>
        </p:txBody>
      </p:sp>
      <p:sp>
        <p:nvSpPr>
          <p:cNvPr id="551" name="Google Shape;551;p7"/>
          <p:cNvSpPr/>
          <p:nvPr/>
        </p:nvSpPr>
        <p:spPr>
          <a:xfrm>
            <a:off x="4648200" y="4638675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52" name="Google Shape;552;p7"/>
          <p:cNvSpPr/>
          <p:nvPr/>
        </p:nvSpPr>
        <p:spPr>
          <a:xfrm>
            <a:off x="837088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89</a:t>
            </a:r>
            <a:endParaRPr/>
          </a:p>
        </p:txBody>
      </p:sp>
      <p:sp>
        <p:nvSpPr>
          <p:cNvPr id="553" name="Google Shape;553;p7"/>
          <p:cNvSpPr/>
          <p:nvPr/>
        </p:nvSpPr>
        <p:spPr>
          <a:xfrm>
            <a:off x="775176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endParaRPr/>
          </a:p>
        </p:txBody>
      </p:sp>
      <p:sp>
        <p:nvSpPr>
          <p:cNvPr id="554" name="Google Shape;554;p7"/>
          <p:cNvSpPr/>
          <p:nvPr/>
        </p:nvSpPr>
        <p:spPr>
          <a:xfrm>
            <a:off x="713105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/>
          </a:p>
        </p:txBody>
      </p:sp>
      <p:sp>
        <p:nvSpPr>
          <p:cNvPr id="555" name="Google Shape;555;p7"/>
          <p:cNvSpPr/>
          <p:nvPr/>
        </p:nvSpPr>
        <p:spPr>
          <a:xfrm>
            <a:off x="6508750" y="4357688"/>
            <a:ext cx="622300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3A</a:t>
            </a:r>
            <a:endParaRPr/>
          </a:p>
        </p:txBody>
      </p:sp>
      <p:sp>
        <p:nvSpPr>
          <p:cNvPr id="556" name="Google Shape;556;p7"/>
          <p:cNvSpPr/>
          <p:nvPr/>
        </p:nvSpPr>
        <p:spPr>
          <a:xfrm>
            <a:off x="5888038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57" name="Google Shape;557;p7"/>
          <p:cNvSpPr/>
          <p:nvPr/>
        </p:nvSpPr>
        <p:spPr>
          <a:xfrm>
            <a:off x="5268913" y="4357688"/>
            <a:ext cx="619125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558" name="Google Shape;558;p7"/>
          <p:cNvSpPr/>
          <p:nvPr/>
        </p:nvSpPr>
        <p:spPr>
          <a:xfrm>
            <a:off x="4648200" y="4357688"/>
            <a:ext cx="620713" cy="28098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59" name="Google Shape;559;p7"/>
          <p:cNvSpPr/>
          <p:nvPr/>
        </p:nvSpPr>
        <p:spPr>
          <a:xfrm>
            <a:off x="837088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/>
          </a:p>
        </p:txBody>
      </p:sp>
      <p:sp>
        <p:nvSpPr>
          <p:cNvPr id="560" name="Google Shape;560;p7"/>
          <p:cNvSpPr/>
          <p:nvPr/>
        </p:nvSpPr>
        <p:spPr>
          <a:xfrm>
            <a:off x="775176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/>
          </a:p>
        </p:txBody>
      </p:sp>
      <p:sp>
        <p:nvSpPr>
          <p:cNvPr id="561" name="Google Shape;561;p7"/>
          <p:cNvSpPr/>
          <p:nvPr/>
        </p:nvSpPr>
        <p:spPr>
          <a:xfrm>
            <a:off x="713105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562" name="Google Shape;562;p7"/>
          <p:cNvSpPr/>
          <p:nvPr/>
        </p:nvSpPr>
        <p:spPr>
          <a:xfrm>
            <a:off x="6508750" y="4076700"/>
            <a:ext cx="622300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B0</a:t>
            </a:r>
            <a:endParaRPr/>
          </a:p>
        </p:txBody>
      </p:sp>
      <p:sp>
        <p:nvSpPr>
          <p:cNvPr id="563" name="Google Shape;563;p7"/>
          <p:cNvSpPr/>
          <p:nvPr/>
        </p:nvSpPr>
        <p:spPr>
          <a:xfrm>
            <a:off x="5888038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/>
          </a:p>
        </p:txBody>
      </p:sp>
      <p:sp>
        <p:nvSpPr>
          <p:cNvPr id="564" name="Google Shape;564;p7"/>
          <p:cNvSpPr/>
          <p:nvPr/>
        </p:nvSpPr>
        <p:spPr>
          <a:xfrm>
            <a:off x="5268913" y="4076700"/>
            <a:ext cx="619125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/>
          </a:p>
        </p:txBody>
      </p:sp>
      <p:sp>
        <p:nvSpPr>
          <p:cNvPr id="565" name="Google Shape;565;p7"/>
          <p:cNvSpPr/>
          <p:nvPr/>
        </p:nvSpPr>
        <p:spPr>
          <a:xfrm>
            <a:off x="4648200" y="4076700"/>
            <a:ext cx="620713" cy="280988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4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Idx</a:t>
            </a:r>
            <a:endParaRPr b="1" i="1" sz="1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p7"/>
          <p:cNvCxnSpPr/>
          <p:nvPr/>
        </p:nvCxnSpPr>
        <p:spPr>
          <a:xfrm>
            <a:off x="4666488" y="4357688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7" name="Google Shape;567;p7"/>
          <p:cNvCxnSpPr/>
          <p:nvPr/>
        </p:nvCxnSpPr>
        <p:spPr>
          <a:xfrm>
            <a:off x="4666488" y="463867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8" name="Google Shape;568;p7"/>
          <p:cNvCxnSpPr/>
          <p:nvPr/>
        </p:nvCxnSpPr>
        <p:spPr>
          <a:xfrm>
            <a:off x="4666488" y="491966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69" name="Google Shape;569;p7"/>
          <p:cNvCxnSpPr/>
          <p:nvPr/>
        </p:nvCxnSpPr>
        <p:spPr>
          <a:xfrm>
            <a:off x="4666488" y="520065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0" name="Google Shape;570;p7"/>
          <p:cNvCxnSpPr/>
          <p:nvPr/>
        </p:nvCxnSpPr>
        <p:spPr>
          <a:xfrm>
            <a:off x="4666488" y="5484812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1" name="Google Shape;571;p7"/>
          <p:cNvCxnSpPr/>
          <p:nvPr/>
        </p:nvCxnSpPr>
        <p:spPr>
          <a:xfrm>
            <a:off x="4666488" y="5788025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2" name="Google Shape;572;p7"/>
          <p:cNvCxnSpPr/>
          <p:nvPr/>
        </p:nvCxnSpPr>
        <p:spPr>
          <a:xfrm>
            <a:off x="4666488" y="6069013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3" name="Google Shape;573;p7"/>
          <p:cNvCxnSpPr/>
          <p:nvPr/>
        </p:nvCxnSpPr>
        <p:spPr>
          <a:xfrm>
            <a:off x="4666488" y="6350000"/>
            <a:ext cx="4325112" cy="15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4" name="Google Shape;574;p7"/>
          <p:cNvCxnSpPr/>
          <p:nvPr/>
        </p:nvCxnSpPr>
        <p:spPr>
          <a:xfrm>
            <a:off x="526891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5" name="Google Shape;575;p7"/>
          <p:cNvCxnSpPr/>
          <p:nvPr/>
        </p:nvCxnSpPr>
        <p:spPr>
          <a:xfrm>
            <a:off x="588803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6" name="Google Shape;576;p7"/>
          <p:cNvCxnSpPr/>
          <p:nvPr/>
        </p:nvCxnSpPr>
        <p:spPr>
          <a:xfrm>
            <a:off x="65087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7" name="Google Shape;577;p7"/>
          <p:cNvCxnSpPr/>
          <p:nvPr/>
        </p:nvCxnSpPr>
        <p:spPr>
          <a:xfrm>
            <a:off x="7131050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8" name="Google Shape;578;p7"/>
          <p:cNvCxnSpPr/>
          <p:nvPr/>
        </p:nvCxnSpPr>
        <p:spPr>
          <a:xfrm>
            <a:off x="7751763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9" name="Google Shape;579;p7"/>
          <p:cNvCxnSpPr/>
          <p:nvPr/>
        </p:nvCxnSpPr>
        <p:spPr>
          <a:xfrm>
            <a:off x="8370888" y="4076700"/>
            <a:ext cx="1588" cy="2554288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0" name="Google Shape;580;p7"/>
          <p:cNvCxnSpPr/>
          <p:nvPr/>
        </p:nvCxnSpPr>
        <p:spPr>
          <a:xfrm>
            <a:off x="4666488" y="4076700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1" name="Google Shape;581;p7"/>
          <p:cNvCxnSpPr/>
          <p:nvPr/>
        </p:nvCxnSpPr>
        <p:spPr>
          <a:xfrm>
            <a:off x="8991601" y="4076700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2" name="Google Shape;582;p7"/>
          <p:cNvCxnSpPr/>
          <p:nvPr/>
        </p:nvCxnSpPr>
        <p:spPr>
          <a:xfrm>
            <a:off x="4666488" y="6630988"/>
            <a:ext cx="4325112" cy="15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3" name="Google Shape;583;p7"/>
          <p:cNvCxnSpPr/>
          <p:nvPr/>
        </p:nvCxnSpPr>
        <p:spPr>
          <a:xfrm>
            <a:off x="4648200" y="4083579"/>
            <a:ext cx="1588" cy="2554288"/>
          </a:xfrm>
          <a:prstGeom prst="straightConnector1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"/>
          <p:cNvSpPr txBox="1"/>
          <p:nvPr>
            <p:ph type="title"/>
          </p:nvPr>
        </p:nvSpPr>
        <p:spPr>
          <a:xfrm>
            <a:off x="381000" y="493713"/>
            <a:ext cx="7345363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Translation Example #1</a:t>
            </a:r>
            <a:endParaRPr/>
          </a:p>
        </p:txBody>
      </p:sp>
      <p:sp>
        <p:nvSpPr>
          <p:cNvPr id="590" name="Google Shape;590;p8"/>
          <p:cNvSpPr txBox="1"/>
          <p:nvPr>
            <p:ph idx="1" type="body"/>
          </p:nvPr>
        </p:nvSpPr>
        <p:spPr>
          <a:xfrm>
            <a:off x="381000" y="1371600"/>
            <a:ext cx="8307387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225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Virtual Address: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0x03D4</a:t>
            </a:r>
            <a:endParaRPr/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t/>
            </a:r>
            <a:endParaRPr sz="14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VPN ___	TLBI ___	TLBT ____	          TLB Hit? __	Page Fault? __        PPN: ____</a:t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GB"/>
              <a:t>Physical Address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	CO ___	CI___	CT ____	     Hit? __              Byte: ____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91" name="Google Shape;591;p8"/>
          <p:cNvSpPr/>
          <p:nvPr/>
        </p:nvSpPr>
        <p:spPr>
          <a:xfrm>
            <a:off x="108902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2" name="Google Shape;592;p8"/>
          <p:cNvSpPr/>
          <p:nvPr/>
        </p:nvSpPr>
        <p:spPr>
          <a:xfrm>
            <a:off x="10890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593" name="Google Shape;593;p8"/>
          <p:cNvSpPr/>
          <p:nvPr/>
        </p:nvSpPr>
        <p:spPr>
          <a:xfrm>
            <a:off x="157638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4" name="Google Shape;594;p8"/>
          <p:cNvSpPr/>
          <p:nvPr/>
        </p:nvSpPr>
        <p:spPr>
          <a:xfrm>
            <a:off x="15763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595" name="Google Shape;595;p8"/>
          <p:cNvSpPr/>
          <p:nvPr/>
        </p:nvSpPr>
        <p:spPr>
          <a:xfrm>
            <a:off x="2063750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6" name="Google Shape;596;p8"/>
          <p:cNvSpPr/>
          <p:nvPr/>
        </p:nvSpPr>
        <p:spPr>
          <a:xfrm>
            <a:off x="20637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597" name="Google Shape;597;p8"/>
          <p:cNvSpPr/>
          <p:nvPr/>
        </p:nvSpPr>
        <p:spPr>
          <a:xfrm>
            <a:off x="2551112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8" name="Google Shape;598;p8"/>
          <p:cNvSpPr/>
          <p:nvPr/>
        </p:nvSpPr>
        <p:spPr>
          <a:xfrm>
            <a:off x="25511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599" name="Google Shape;599;p8"/>
          <p:cNvSpPr/>
          <p:nvPr/>
        </p:nvSpPr>
        <p:spPr>
          <a:xfrm>
            <a:off x="303847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0" name="Google Shape;600;p8"/>
          <p:cNvSpPr/>
          <p:nvPr/>
        </p:nvSpPr>
        <p:spPr>
          <a:xfrm>
            <a:off x="30384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01" name="Google Shape;601;p8"/>
          <p:cNvSpPr/>
          <p:nvPr/>
        </p:nvSpPr>
        <p:spPr>
          <a:xfrm>
            <a:off x="352583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2" name="Google Shape;602;p8"/>
          <p:cNvSpPr/>
          <p:nvPr/>
        </p:nvSpPr>
        <p:spPr>
          <a:xfrm>
            <a:off x="35258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03" name="Google Shape;603;p8"/>
          <p:cNvSpPr/>
          <p:nvPr/>
        </p:nvSpPr>
        <p:spPr>
          <a:xfrm>
            <a:off x="4013200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4" name="Google Shape;604;p8"/>
          <p:cNvSpPr/>
          <p:nvPr/>
        </p:nvSpPr>
        <p:spPr>
          <a:xfrm>
            <a:off x="401320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05" name="Google Shape;605;p8"/>
          <p:cNvSpPr/>
          <p:nvPr/>
        </p:nvSpPr>
        <p:spPr>
          <a:xfrm>
            <a:off x="4500562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6" name="Google Shape;606;p8"/>
          <p:cNvSpPr/>
          <p:nvPr/>
        </p:nvSpPr>
        <p:spPr>
          <a:xfrm>
            <a:off x="450056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07" name="Google Shape;607;p8"/>
          <p:cNvSpPr/>
          <p:nvPr/>
        </p:nvSpPr>
        <p:spPr>
          <a:xfrm>
            <a:off x="498792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8" name="Google Shape;608;p8"/>
          <p:cNvSpPr/>
          <p:nvPr/>
        </p:nvSpPr>
        <p:spPr>
          <a:xfrm>
            <a:off x="49879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09" name="Google Shape;609;p8"/>
          <p:cNvSpPr/>
          <p:nvPr/>
        </p:nvSpPr>
        <p:spPr>
          <a:xfrm>
            <a:off x="547528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0" name="Google Shape;610;p8"/>
          <p:cNvSpPr/>
          <p:nvPr/>
        </p:nvSpPr>
        <p:spPr>
          <a:xfrm>
            <a:off x="54752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11" name="Google Shape;611;p8"/>
          <p:cNvSpPr/>
          <p:nvPr/>
        </p:nvSpPr>
        <p:spPr>
          <a:xfrm>
            <a:off x="5962650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2" name="Google Shape;612;p8"/>
          <p:cNvSpPr/>
          <p:nvPr/>
        </p:nvSpPr>
        <p:spPr>
          <a:xfrm>
            <a:off x="59626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13" name="Google Shape;613;p8"/>
          <p:cNvSpPr/>
          <p:nvPr/>
        </p:nvSpPr>
        <p:spPr>
          <a:xfrm>
            <a:off x="6450012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4" name="Google Shape;614;p8"/>
          <p:cNvSpPr/>
          <p:nvPr/>
        </p:nvSpPr>
        <p:spPr>
          <a:xfrm>
            <a:off x="64500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5" name="Google Shape;615;p8"/>
          <p:cNvSpPr/>
          <p:nvPr/>
        </p:nvSpPr>
        <p:spPr>
          <a:xfrm>
            <a:off x="693737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6" name="Google Shape;616;p8"/>
          <p:cNvSpPr/>
          <p:nvPr/>
        </p:nvSpPr>
        <p:spPr>
          <a:xfrm>
            <a:off x="69373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7" name="Google Shape;617;p8"/>
          <p:cNvSpPr/>
          <p:nvPr/>
        </p:nvSpPr>
        <p:spPr>
          <a:xfrm>
            <a:off x="742473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8"/>
          <p:cNvSpPr/>
          <p:nvPr/>
        </p:nvSpPr>
        <p:spPr>
          <a:xfrm>
            <a:off x="74247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619" name="Google Shape;619;p8"/>
          <p:cNvGrpSpPr/>
          <p:nvPr/>
        </p:nvGrpSpPr>
        <p:grpSpPr>
          <a:xfrm>
            <a:off x="4987924" y="2924149"/>
            <a:ext cx="2924175" cy="333375"/>
            <a:chOff x="3085" y="1661"/>
            <a:chExt cx="1842" cy="210"/>
          </a:xfrm>
        </p:grpSpPr>
        <p:cxnSp>
          <p:nvCxnSpPr>
            <p:cNvPr id="620" name="Google Shape;620;p8"/>
            <p:cNvCxnSpPr/>
            <p:nvPr/>
          </p:nvCxnSpPr>
          <p:spPr>
            <a:xfrm>
              <a:off x="3085" y="17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21" name="Google Shape;621;p8"/>
            <p:cNvSpPr txBox="1"/>
            <p:nvPr/>
          </p:nvSpPr>
          <p:spPr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622" name="Google Shape;622;p8"/>
          <p:cNvGrpSpPr/>
          <p:nvPr/>
        </p:nvGrpSpPr>
        <p:grpSpPr>
          <a:xfrm>
            <a:off x="1089025" y="2916211"/>
            <a:ext cx="3916362" cy="333375"/>
            <a:chOff x="629" y="1656"/>
            <a:chExt cx="2467" cy="210"/>
          </a:xfrm>
        </p:grpSpPr>
        <p:cxnSp>
          <p:nvCxnSpPr>
            <p:cNvPr id="623" name="Google Shape;623;p8"/>
            <p:cNvCxnSpPr/>
            <p:nvPr/>
          </p:nvCxnSpPr>
          <p:spPr>
            <a:xfrm>
              <a:off x="629" y="17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24" name="Google Shape;624;p8"/>
            <p:cNvSpPr txBox="1"/>
            <p:nvPr/>
          </p:nvSpPr>
          <p:spPr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cxnSp>
        <p:nvCxnSpPr>
          <p:cNvPr id="625" name="Google Shape;625;p8"/>
          <p:cNvCxnSpPr/>
          <p:nvPr/>
        </p:nvCxnSpPr>
        <p:spPr>
          <a:xfrm>
            <a:off x="4010025" y="2015040"/>
            <a:ext cx="992187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26" name="Google Shape;626;p8"/>
          <p:cNvSpPr txBox="1"/>
          <p:nvPr/>
        </p:nvSpPr>
        <p:spPr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cxnSp>
        <p:nvCxnSpPr>
          <p:cNvPr id="627" name="Google Shape;627;p8"/>
          <p:cNvCxnSpPr/>
          <p:nvPr/>
        </p:nvCxnSpPr>
        <p:spPr>
          <a:xfrm>
            <a:off x="1089025" y="2011336"/>
            <a:ext cx="2927350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628" name="Google Shape;628;p8"/>
          <p:cNvSpPr txBox="1"/>
          <p:nvPr/>
        </p:nvSpPr>
        <p:spPr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629" name="Google Shape;629;p8"/>
          <p:cNvSpPr/>
          <p:nvPr/>
        </p:nvSpPr>
        <p:spPr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0" name="Google Shape;630;p8"/>
          <p:cNvSpPr/>
          <p:nvPr/>
        </p:nvSpPr>
        <p:spPr>
          <a:xfrm>
            <a:off x="20716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631" name="Google Shape;631;p8"/>
          <p:cNvSpPr/>
          <p:nvPr/>
        </p:nvSpPr>
        <p:spPr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2" name="Google Shape;632;p8"/>
          <p:cNvSpPr/>
          <p:nvPr/>
        </p:nvSpPr>
        <p:spPr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633" name="Google Shape;633;p8"/>
          <p:cNvSpPr/>
          <p:nvPr/>
        </p:nvSpPr>
        <p:spPr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Google Shape;634;p8"/>
          <p:cNvSpPr/>
          <p:nvPr/>
        </p:nvSpPr>
        <p:spPr>
          <a:xfrm>
            <a:off x="30464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35" name="Google Shape;635;p8"/>
          <p:cNvSpPr/>
          <p:nvPr/>
        </p:nvSpPr>
        <p:spPr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Google Shape;636;p8"/>
          <p:cNvSpPr/>
          <p:nvPr/>
        </p:nvSpPr>
        <p:spPr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37" name="Google Shape;637;p8"/>
          <p:cNvSpPr/>
          <p:nvPr/>
        </p:nvSpPr>
        <p:spPr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8" name="Google Shape;638;p8"/>
          <p:cNvSpPr/>
          <p:nvPr/>
        </p:nvSpPr>
        <p:spPr>
          <a:xfrm>
            <a:off x="402113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639" name="Google Shape;639;p8"/>
          <p:cNvSpPr/>
          <p:nvPr/>
        </p:nvSpPr>
        <p:spPr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0" name="Google Shape;640;p8"/>
          <p:cNvSpPr/>
          <p:nvPr/>
        </p:nvSpPr>
        <p:spPr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41" name="Google Shape;641;p8"/>
          <p:cNvSpPr/>
          <p:nvPr/>
        </p:nvSpPr>
        <p:spPr>
          <a:xfrm>
            <a:off x="499586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2" name="Google Shape;642;p8"/>
          <p:cNvSpPr/>
          <p:nvPr/>
        </p:nvSpPr>
        <p:spPr>
          <a:xfrm>
            <a:off x="499586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>
            <a:off x="548322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4" name="Google Shape;644;p8"/>
          <p:cNvSpPr/>
          <p:nvPr/>
        </p:nvSpPr>
        <p:spPr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45" name="Google Shape;645;p8"/>
          <p:cNvSpPr/>
          <p:nvPr/>
        </p:nvSpPr>
        <p:spPr>
          <a:xfrm>
            <a:off x="5970587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6" name="Google Shape;646;p8"/>
          <p:cNvSpPr/>
          <p:nvPr/>
        </p:nvSpPr>
        <p:spPr>
          <a:xfrm>
            <a:off x="59705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47" name="Google Shape;647;p8"/>
          <p:cNvSpPr/>
          <p:nvPr/>
        </p:nvSpPr>
        <p:spPr>
          <a:xfrm>
            <a:off x="6457950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8" name="Google Shape;648;p8"/>
          <p:cNvSpPr/>
          <p:nvPr/>
        </p:nvSpPr>
        <p:spPr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49" name="Google Shape;649;p8"/>
          <p:cNvSpPr/>
          <p:nvPr/>
        </p:nvSpPr>
        <p:spPr>
          <a:xfrm>
            <a:off x="694531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0" name="Google Shape;650;p8"/>
          <p:cNvSpPr/>
          <p:nvPr/>
        </p:nvSpPr>
        <p:spPr>
          <a:xfrm>
            <a:off x="69453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51" name="Google Shape;651;p8"/>
          <p:cNvSpPr/>
          <p:nvPr/>
        </p:nvSpPr>
        <p:spPr>
          <a:xfrm>
            <a:off x="743267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2" name="Google Shape;652;p8"/>
          <p:cNvSpPr/>
          <p:nvPr/>
        </p:nvSpPr>
        <p:spPr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653" name="Google Shape;653;p8"/>
          <p:cNvGrpSpPr/>
          <p:nvPr/>
        </p:nvGrpSpPr>
        <p:grpSpPr>
          <a:xfrm>
            <a:off x="5004858" y="5564717"/>
            <a:ext cx="2924175" cy="333375"/>
            <a:chOff x="3101" y="3292"/>
            <a:chExt cx="1842" cy="210"/>
          </a:xfrm>
        </p:grpSpPr>
        <p:cxnSp>
          <p:nvCxnSpPr>
            <p:cNvPr id="654" name="Google Shape;654;p8"/>
            <p:cNvCxnSpPr/>
            <p:nvPr/>
          </p:nvCxnSpPr>
          <p:spPr>
            <a:xfrm>
              <a:off x="3101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55" name="Google Shape;655;p8"/>
            <p:cNvSpPr txBox="1"/>
            <p:nvPr/>
          </p:nvSpPr>
          <p:spPr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656" name="Google Shape;656;p8"/>
          <p:cNvGrpSpPr/>
          <p:nvPr/>
        </p:nvGrpSpPr>
        <p:grpSpPr>
          <a:xfrm>
            <a:off x="2092324" y="5556250"/>
            <a:ext cx="2924175" cy="333375"/>
            <a:chOff x="1277" y="3292"/>
            <a:chExt cx="1842" cy="210"/>
          </a:xfrm>
        </p:grpSpPr>
        <p:cxnSp>
          <p:nvCxnSpPr>
            <p:cNvPr id="657" name="Google Shape;657;p8"/>
            <p:cNvCxnSpPr/>
            <p:nvPr/>
          </p:nvCxnSpPr>
          <p:spPr>
            <a:xfrm>
              <a:off x="1277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58" name="Google Shape;658;p8"/>
            <p:cNvSpPr txBox="1"/>
            <p:nvPr/>
          </p:nvSpPr>
          <p:spPr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659" name="Google Shape;659;p8"/>
          <p:cNvGrpSpPr/>
          <p:nvPr/>
        </p:nvGrpSpPr>
        <p:grpSpPr>
          <a:xfrm>
            <a:off x="6925204" y="4516438"/>
            <a:ext cx="992188" cy="306388"/>
            <a:chOff x="4300" y="2637"/>
            <a:chExt cx="625" cy="193"/>
          </a:xfrm>
        </p:grpSpPr>
        <p:cxnSp>
          <p:nvCxnSpPr>
            <p:cNvPr id="660" name="Google Shape;660;p8"/>
            <p:cNvCxnSpPr/>
            <p:nvPr/>
          </p:nvCxnSpPr>
          <p:spPr>
            <a:xfrm>
              <a:off x="4300" y="2715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61" name="Google Shape;661;p8"/>
            <p:cNvSpPr txBox="1"/>
            <p:nvPr/>
          </p:nvSpPr>
          <p:spPr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662" name="Google Shape;662;p8"/>
          <p:cNvGrpSpPr/>
          <p:nvPr/>
        </p:nvGrpSpPr>
        <p:grpSpPr>
          <a:xfrm>
            <a:off x="4987395" y="4512734"/>
            <a:ext cx="1927225" cy="306388"/>
            <a:chOff x="3090" y="2624"/>
            <a:chExt cx="1214" cy="193"/>
          </a:xfrm>
        </p:grpSpPr>
        <p:cxnSp>
          <p:nvCxnSpPr>
            <p:cNvPr id="663" name="Google Shape;663;p8"/>
            <p:cNvCxnSpPr/>
            <p:nvPr/>
          </p:nvCxnSpPr>
          <p:spPr>
            <a:xfrm>
              <a:off x="3090" y="2702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64" name="Google Shape;664;p8"/>
            <p:cNvSpPr txBox="1"/>
            <p:nvPr/>
          </p:nvSpPr>
          <p:spPr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665" name="Google Shape;665;p8"/>
          <p:cNvGrpSpPr/>
          <p:nvPr/>
        </p:nvGrpSpPr>
        <p:grpSpPr>
          <a:xfrm>
            <a:off x="2071687" y="4516438"/>
            <a:ext cx="2894013" cy="306388"/>
            <a:chOff x="1248" y="2637"/>
            <a:chExt cx="1823" cy="193"/>
          </a:xfrm>
        </p:grpSpPr>
        <p:cxnSp>
          <p:nvCxnSpPr>
            <p:cNvPr id="666" name="Google Shape;666;p8"/>
            <p:cNvCxnSpPr/>
            <p:nvPr/>
          </p:nvCxnSpPr>
          <p:spPr>
            <a:xfrm>
              <a:off x="1248" y="2715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667" name="Google Shape;667;p8"/>
            <p:cNvSpPr txBox="1"/>
            <p:nvPr/>
          </p:nvSpPr>
          <p:spPr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668" name="Google Shape;668;p8"/>
          <p:cNvSpPr txBox="1"/>
          <p:nvPr/>
        </p:nvSpPr>
        <p:spPr>
          <a:xfrm>
            <a:off x="75580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69" name="Google Shape;669;p8"/>
          <p:cNvSpPr txBox="1"/>
          <p:nvPr/>
        </p:nvSpPr>
        <p:spPr>
          <a:xfrm>
            <a:off x="7070725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0" name="Google Shape;670;p8"/>
          <p:cNvSpPr txBox="1"/>
          <p:nvPr/>
        </p:nvSpPr>
        <p:spPr>
          <a:xfrm>
            <a:off x="6584950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1" name="Google Shape;671;p8"/>
          <p:cNvSpPr txBox="1"/>
          <p:nvPr/>
        </p:nvSpPr>
        <p:spPr>
          <a:xfrm>
            <a:off x="6097587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2" name="Google Shape;672;p8"/>
          <p:cNvSpPr txBox="1"/>
          <p:nvPr/>
        </p:nvSpPr>
        <p:spPr>
          <a:xfrm>
            <a:off x="5611812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3" name="Google Shape;673;p8"/>
          <p:cNvSpPr txBox="1"/>
          <p:nvPr/>
        </p:nvSpPr>
        <p:spPr>
          <a:xfrm>
            <a:off x="5124450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4" name="Google Shape;674;p8"/>
          <p:cNvSpPr txBox="1"/>
          <p:nvPr/>
        </p:nvSpPr>
        <p:spPr>
          <a:xfrm>
            <a:off x="4638675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5" name="Google Shape;675;p8"/>
          <p:cNvSpPr txBox="1"/>
          <p:nvPr/>
        </p:nvSpPr>
        <p:spPr>
          <a:xfrm>
            <a:off x="415131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6" name="Google Shape;676;p8"/>
          <p:cNvSpPr txBox="1"/>
          <p:nvPr/>
        </p:nvSpPr>
        <p:spPr>
          <a:xfrm>
            <a:off x="36655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7" name="Google Shape;677;p8"/>
          <p:cNvSpPr txBox="1"/>
          <p:nvPr/>
        </p:nvSpPr>
        <p:spPr>
          <a:xfrm>
            <a:off x="3178175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78" name="Google Shape;678;p8"/>
          <p:cNvSpPr txBox="1"/>
          <p:nvPr/>
        </p:nvSpPr>
        <p:spPr>
          <a:xfrm>
            <a:off x="2692400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79" name="Google Shape;679;p8"/>
          <p:cNvSpPr txBox="1"/>
          <p:nvPr/>
        </p:nvSpPr>
        <p:spPr>
          <a:xfrm>
            <a:off x="22050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80" name="Google Shape;680;p8"/>
          <p:cNvSpPr txBox="1"/>
          <p:nvPr/>
        </p:nvSpPr>
        <p:spPr>
          <a:xfrm>
            <a:off x="171926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81" name="Google Shape;681;p8"/>
          <p:cNvSpPr txBox="1"/>
          <p:nvPr/>
        </p:nvSpPr>
        <p:spPr>
          <a:xfrm>
            <a:off x="12334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82" name="Google Shape;682;p8"/>
          <p:cNvSpPr txBox="1"/>
          <p:nvPr/>
        </p:nvSpPr>
        <p:spPr>
          <a:xfrm>
            <a:off x="1143000" y="3437965"/>
            <a:ext cx="490538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0x0F</a:t>
            </a:r>
            <a:endParaRPr/>
          </a:p>
        </p:txBody>
      </p:sp>
      <p:sp>
        <p:nvSpPr>
          <p:cNvPr id="683" name="Google Shape;683;p8"/>
          <p:cNvSpPr txBox="1"/>
          <p:nvPr/>
        </p:nvSpPr>
        <p:spPr>
          <a:xfrm>
            <a:off x="2489808" y="3437965"/>
            <a:ext cx="394599" cy="31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0x3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8"/>
          <p:cNvSpPr txBox="1"/>
          <p:nvPr/>
        </p:nvSpPr>
        <p:spPr>
          <a:xfrm>
            <a:off x="3454401" y="3437965"/>
            <a:ext cx="500063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0x03</a:t>
            </a:r>
            <a:endParaRPr/>
          </a:p>
        </p:txBody>
      </p:sp>
      <p:sp>
        <p:nvSpPr>
          <p:cNvPr id="685" name="Google Shape;685;p8"/>
          <p:cNvSpPr txBox="1"/>
          <p:nvPr/>
        </p:nvSpPr>
        <p:spPr>
          <a:xfrm>
            <a:off x="5142732" y="3437939"/>
            <a:ext cx="19973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686" name="Google Shape;686;p8"/>
          <p:cNvSpPr txBox="1"/>
          <p:nvPr/>
        </p:nvSpPr>
        <p:spPr>
          <a:xfrm>
            <a:off x="6781800" y="3437965"/>
            <a:ext cx="22701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8"/>
          <p:cNvSpPr txBox="1"/>
          <p:nvPr/>
        </p:nvSpPr>
        <p:spPr>
          <a:xfrm>
            <a:off x="7746470" y="3437965"/>
            <a:ext cx="52546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0x0D</a:t>
            </a:r>
            <a:endParaRPr/>
          </a:p>
        </p:txBody>
      </p:sp>
      <p:grpSp>
        <p:nvGrpSpPr>
          <p:cNvPr id="688" name="Google Shape;688;p8"/>
          <p:cNvGrpSpPr/>
          <p:nvPr/>
        </p:nvGrpSpPr>
        <p:grpSpPr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689" name="Google Shape;689;p8"/>
            <p:cNvSpPr txBox="1"/>
            <p:nvPr/>
          </p:nvSpPr>
          <p:spPr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0" name="Google Shape;690;p8"/>
            <p:cNvSpPr txBox="1"/>
            <p:nvPr/>
          </p:nvSpPr>
          <p:spPr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1" name="Google Shape;691;p8"/>
            <p:cNvSpPr txBox="1"/>
            <p:nvPr/>
          </p:nvSpPr>
          <p:spPr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2" name="Google Shape;692;p8"/>
            <p:cNvSpPr txBox="1"/>
            <p:nvPr/>
          </p:nvSpPr>
          <p:spPr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3" name="Google Shape;693;p8"/>
            <p:cNvSpPr txBox="1"/>
            <p:nvPr/>
          </p:nvSpPr>
          <p:spPr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4" name="Google Shape;694;p8"/>
            <p:cNvSpPr txBox="1"/>
            <p:nvPr/>
          </p:nvSpPr>
          <p:spPr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5" name="Google Shape;695;p8"/>
            <p:cNvSpPr txBox="1"/>
            <p:nvPr/>
          </p:nvSpPr>
          <p:spPr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6" name="Google Shape;696;p8"/>
            <p:cNvSpPr txBox="1"/>
            <p:nvPr/>
          </p:nvSpPr>
          <p:spPr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7" name="Google Shape;697;p8"/>
            <p:cNvSpPr txBox="1"/>
            <p:nvPr/>
          </p:nvSpPr>
          <p:spPr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698" name="Google Shape;698;p8"/>
            <p:cNvSpPr txBox="1"/>
            <p:nvPr/>
          </p:nvSpPr>
          <p:spPr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699" name="Google Shape;699;p8"/>
            <p:cNvSpPr txBox="1"/>
            <p:nvPr/>
          </p:nvSpPr>
          <p:spPr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700" name="Google Shape;700;p8"/>
            <p:cNvSpPr txBox="1"/>
            <p:nvPr/>
          </p:nvSpPr>
          <p:spPr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sp>
        <p:nvSpPr>
          <p:cNvPr id="701" name="Google Shape;701;p8"/>
          <p:cNvSpPr txBox="1"/>
          <p:nvPr/>
        </p:nvSpPr>
        <p:spPr>
          <a:xfrm>
            <a:off x="1374773" y="5992801"/>
            <a:ext cx="196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02" name="Google Shape;702;p8"/>
          <p:cNvSpPr txBox="1"/>
          <p:nvPr/>
        </p:nvSpPr>
        <p:spPr>
          <a:xfrm>
            <a:off x="2271712" y="5992801"/>
            <a:ext cx="395288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0x5</a:t>
            </a:r>
            <a:endParaRPr/>
          </a:p>
        </p:txBody>
      </p:sp>
      <p:sp>
        <p:nvSpPr>
          <p:cNvPr id="703" name="Google Shape;703;p8"/>
          <p:cNvSpPr txBox="1"/>
          <p:nvPr/>
        </p:nvSpPr>
        <p:spPr>
          <a:xfrm>
            <a:off x="3259139" y="5992801"/>
            <a:ext cx="525463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0x0D</a:t>
            </a:r>
            <a:endParaRPr/>
          </a:p>
        </p:txBody>
      </p:sp>
      <p:sp>
        <p:nvSpPr>
          <p:cNvPr id="704" name="Google Shape;704;p8"/>
          <p:cNvSpPr txBox="1"/>
          <p:nvPr/>
        </p:nvSpPr>
        <p:spPr>
          <a:xfrm>
            <a:off x="4580467" y="5992801"/>
            <a:ext cx="200025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705" name="Google Shape;705;p8"/>
          <p:cNvSpPr txBox="1"/>
          <p:nvPr/>
        </p:nvSpPr>
        <p:spPr>
          <a:xfrm>
            <a:off x="5850466" y="5992801"/>
            <a:ext cx="500063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0x36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"/>
          <p:cNvSpPr txBox="1"/>
          <p:nvPr>
            <p:ph type="title"/>
          </p:nvPr>
        </p:nvSpPr>
        <p:spPr>
          <a:xfrm>
            <a:off x="381000" y="493713"/>
            <a:ext cx="7345363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Address Translation Example #2</a:t>
            </a:r>
            <a:endParaRPr/>
          </a:p>
        </p:txBody>
      </p:sp>
      <p:sp>
        <p:nvSpPr>
          <p:cNvPr id="712" name="Google Shape;712;p9"/>
          <p:cNvSpPr txBox="1"/>
          <p:nvPr>
            <p:ph idx="1" type="body"/>
          </p:nvPr>
        </p:nvSpPr>
        <p:spPr>
          <a:xfrm>
            <a:off x="381000" y="1371600"/>
            <a:ext cx="8307387" cy="533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225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Virtual Address: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0x0020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2250" lvl="0" marL="2222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050"/>
              <a:buFont typeface="Noto Sans Symbols"/>
              <a:buNone/>
            </a:pPr>
            <a:r>
              <a:t/>
            </a:r>
            <a:endParaRPr sz="14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VPN ___	TLBI ___	TLBT ____	          TLB Hit? __	Page Fault? __        PPN: ____</a:t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2250" lvl="0" marL="222250" rtl="0" algn="l">
              <a:lnSpc>
                <a:spcPct val="73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GB"/>
              <a:t>Physical Address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400"/>
              </a:spcBef>
              <a:spcAft>
                <a:spcPts val="0"/>
              </a:spcAft>
              <a:buSzPts val="1500"/>
              <a:buFont typeface="Noto Sans Symbols"/>
              <a:buNone/>
            </a:pPr>
            <a:r>
              <a:t/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32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GB" sz="1600"/>
              <a:t>	CO___	CI___	CT ____	     Hit? __              Byte: ____</a:t>
            </a:r>
            <a:endParaRPr/>
          </a:p>
          <a:p>
            <a:pPr indent="-220663" lvl="1" marL="558800" rtl="0" algn="l">
              <a:lnSpc>
                <a:spcPct val="78000"/>
              </a:lnSpc>
              <a:spcBef>
                <a:spcPts val="5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713" name="Google Shape;713;p9"/>
          <p:cNvSpPr/>
          <p:nvPr/>
        </p:nvSpPr>
        <p:spPr>
          <a:xfrm>
            <a:off x="108902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4" name="Google Shape;714;p9"/>
          <p:cNvSpPr/>
          <p:nvPr/>
        </p:nvSpPr>
        <p:spPr>
          <a:xfrm>
            <a:off x="10890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715" name="Google Shape;715;p9"/>
          <p:cNvSpPr/>
          <p:nvPr/>
        </p:nvSpPr>
        <p:spPr>
          <a:xfrm>
            <a:off x="157638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6" name="Google Shape;716;p9"/>
          <p:cNvSpPr/>
          <p:nvPr/>
        </p:nvSpPr>
        <p:spPr>
          <a:xfrm>
            <a:off x="15763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/>
          </a:p>
        </p:txBody>
      </p:sp>
      <p:sp>
        <p:nvSpPr>
          <p:cNvPr id="717" name="Google Shape;717;p9"/>
          <p:cNvSpPr/>
          <p:nvPr/>
        </p:nvSpPr>
        <p:spPr>
          <a:xfrm>
            <a:off x="2063750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Google Shape;718;p9"/>
          <p:cNvSpPr/>
          <p:nvPr/>
        </p:nvSpPr>
        <p:spPr>
          <a:xfrm>
            <a:off x="20637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719" name="Google Shape;719;p9"/>
          <p:cNvSpPr/>
          <p:nvPr/>
        </p:nvSpPr>
        <p:spPr>
          <a:xfrm>
            <a:off x="2551112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0" name="Google Shape;720;p9"/>
          <p:cNvSpPr/>
          <p:nvPr/>
        </p:nvSpPr>
        <p:spPr>
          <a:xfrm>
            <a:off x="25511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21" name="Google Shape;721;p9"/>
          <p:cNvSpPr/>
          <p:nvPr/>
        </p:nvSpPr>
        <p:spPr>
          <a:xfrm>
            <a:off x="3038475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2" name="Google Shape;722;p9"/>
          <p:cNvSpPr/>
          <p:nvPr/>
        </p:nvSpPr>
        <p:spPr>
          <a:xfrm>
            <a:off x="30384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23" name="Google Shape;723;p9"/>
          <p:cNvSpPr/>
          <p:nvPr/>
        </p:nvSpPr>
        <p:spPr>
          <a:xfrm>
            <a:off x="3525837" y="2459011"/>
            <a:ext cx="487363" cy="304800"/>
          </a:xfrm>
          <a:prstGeom prst="rect">
            <a:avLst/>
          </a:prstGeom>
          <a:solidFill>
            <a:srgbClr val="E5E5E5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4" name="Google Shape;724;p9"/>
          <p:cNvSpPr/>
          <p:nvPr/>
        </p:nvSpPr>
        <p:spPr>
          <a:xfrm>
            <a:off x="35258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25" name="Google Shape;725;p9"/>
          <p:cNvSpPr/>
          <p:nvPr/>
        </p:nvSpPr>
        <p:spPr>
          <a:xfrm>
            <a:off x="4013200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6" name="Google Shape;726;p9"/>
          <p:cNvSpPr/>
          <p:nvPr/>
        </p:nvSpPr>
        <p:spPr>
          <a:xfrm>
            <a:off x="401320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27" name="Google Shape;727;p9"/>
          <p:cNvSpPr/>
          <p:nvPr/>
        </p:nvSpPr>
        <p:spPr>
          <a:xfrm>
            <a:off x="4500562" y="2459011"/>
            <a:ext cx="487363" cy="304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8" name="Google Shape;728;p9"/>
          <p:cNvSpPr/>
          <p:nvPr/>
        </p:nvSpPr>
        <p:spPr>
          <a:xfrm>
            <a:off x="450056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>
            <a:off x="498792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0" name="Google Shape;730;p9"/>
          <p:cNvSpPr/>
          <p:nvPr/>
        </p:nvSpPr>
        <p:spPr>
          <a:xfrm>
            <a:off x="498792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31" name="Google Shape;731;p9"/>
          <p:cNvSpPr/>
          <p:nvPr/>
        </p:nvSpPr>
        <p:spPr>
          <a:xfrm>
            <a:off x="547528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2" name="Google Shape;732;p9"/>
          <p:cNvSpPr/>
          <p:nvPr/>
        </p:nvSpPr>
        <p:spPr>
          <a:xfrm>
            <a:off x="547528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33" name="Google Shape;733;p9"/>
          <p:cNvSpPr/>
          <p:nvPr/>
        </p:nvSpPr>
        <p:spPr>
          <a:xfrm>
            <a:off x="5962650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4" name="Google Shape;734;p9"/>
          <p:cNvSpPr/>
          <p:nvPr/>
        </p:nvSpPr>
        <p:spPr>
          <a:xfrm>
            <a:off x="5962650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35" name="Google Shape;735;p9"/>
          <p:cNvSpPr/>
          <p:nvPr/>
        </p:nvSpPr>
        <p:spPr>
          <a:xfrm>
            <a:off x="6450012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6" name="Google Shape;736;p9"/>
          <p:cNvSpPr/>
          <p:nvPr/>
        </p:nvSpPr>
        <p:spPr>
          <a:xfrm>
            <a:off x="6450012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7" name="Google Shape;737;p9"/>
          <p:cNvSpPr/>
          <p:nvPr/>
        </p:nvSpPr>
        <p:spPr>
          <a:xfrm>
            <a:off x="6937375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8" name="Google Shape;738;p9"/>
          <p:cNvSpPr/>
          <p:nvPr/>
        </p:nvSpPr>
        <p:spPr>
          <a:xfrm>
            <a:off x="6937375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7424737" y="2459011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0" name="Google Shape;740;p9"/>
          <p:cNvSpPr/>
          <p:nvPr/>
        </p:nvSpPr>
        <p:spPr>
          <a:xfrm>
            <a:off x="7424737" y="2154211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741" name="Google Shape;741;p9"/>
          <p:cNvGrpSpPr/>
          <p:nvPr/>
        </p:nvGrpSpPr>
        <p:grpSpPr>
          <a:xfrm>
            <a:off x="4987924" y="2924149"/>
            <a:ext cx="2924175" cy="333375"/>
            <a:chOff x="3085" y="1661"/>
            <a:chExt cx="1842" cy="210"/>
          </a:xfrm>
        </p:grpSpPr>
        <p:cxnSp>
          <p:nvCxnSpPr>
            <p:cNvPr id="742" name="Google Shape;742;p9"/>
            <p:cNvCxnSpPr/>
            <p:nvPr/>
          </p:nvCxnSpPr>
          <p:spPr>
            <a:xfrm>
              <a:off x="3085" y="1752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43" name="Google Shape;743;p9"/>
            <p:cNvSpPr txBox="1"/>
            <p:nvPr/>
          </p:nvSpPr>
          <p:spPr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VPO</a:t>
              </a:r>
              <a:endParaRPr/>
            </a:p>
          </p:txBody>
        </p:sp>
      </p:grpSp>
      <p:grpSp>
        <p:nvGrpSpPr>
          <p:cNvPr id="744" name="Google Shape;744;p9"/>
          <p:cNvGrpSpPr/>
          <p:nvPr/>
        </p:nvGrpSpPr>
        <p:grpSpPr>
          <a:xfrm>
            <a:off x="1089025" y="2916211"/>
            <a:ext cx="3916362" cy="333375"/>
            <a:chOff x="629" y="1656"/>
            <a:chExt cx="2467" cy="210"/>
          </a:xfrm>
        </p:grpSpPr>
        <p:cxnSp>
          <p:nvCxnSpPr>
            <p:cNvPr id="745" name="Google Shape;745;p9"/>
            <p:cNvCxnSpPr/>
            <p:nvPr/>
          </p:nvCxnSpPr>
          <p:spPr>
            <a:xfrm>
              <a:off x="629" y="1747"/>
              <a:ext cx="2467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46" name="Google Shape;746;p9"/>
            <p:cNvSpPr txBox="1"/>
            <p:nvPr/>
          </p:nvSpPr>
          <p:spPr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/>
            </a:p>
          </p:txBody>
        </p:sp>
      </p:grpSp>
      <p:cxnSp>
        <p:nvCxnSpPr>
          <p:cNvPr id="747" name="Google Shape;747;p9"/>
          <p:cNvCxnSpPr/>
          <p:nvPr/>
        </p:nvCxnSpPr>
        <p:spPr>
          <a:xfrm>
            <a:off x="4010025" y="2015040"/>
            <a:ext cx="992187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48" name="Google Shape;748;p9"/>
          <p:cNvSpPr txBox="1"/>
          <p:nvPr/>
        </p:nvSpPr>
        <p:spPr>
          <a:xfrm>
            <a:off x="4233862" y="1891215"/>
            <a:ext cx="539750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TLBI</a:t>
            </a:r>
            <a:endParaRPr/>
          </a:p>
        </p:txBody>
      </p:sp>
      <p:cxnSp>
        <p:nvCxnSpPr>
          <p:cNvPr id="749" name="Google Shape;749;p9"/>
          <p:cNvCxnSpPr/>
          <p:nvPr/>
        </p:nvCxnSpPr>
        <p:spPr>
          <a:xfrm>
            <a:off x="1089025" y="2011336"/>
            <a:ext cx="2927350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750" name="Google Shape;750;p9"/>
          <p:cNvSpPr txBox="1"/>
          <p:nvPr/>
        </p:nvSpPr>
        <p:spPr>
          <a:xfrm>
            <a:off x="2332038" y="1887511"/>
            <a:ext cx="582613" cy="3063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TLBT</a:t>
            </a:r>
            <a:endParaRPr/>
          </a:p>
        </p:txBody>
      </p:sp>
      <p:sp>
        <p:nvSpPr>
          <p:cNvPr id="751" name="Google Shape;751;p9"/>
          <p:cNvSpPr/>
          <p:nvPr/>
        </p:nvSpPr>
        <p:spPr>
          <a:xfrm>
            <a:off x="207168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2" name="Google Shape;752;p9"/>
          <p:cNvSpPr/>
          <p:nvPr/>
        </p:nvSpPr>
        <p:spPr>
          <a:xfrm>
            <a:off x="20716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753" name="Google Shape;753;p9"/>
          <p:cNvSpPr/>
          <p:nvPr/>
        </p:nvSpPr>
        <p:spPr>
          <a:xfrm>
            <a:off x="255905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4" name="Google Shape;754;p9"/>
          <p:cNvSpPr/>
          <p:nvPr/>
        </p:nvSpPr>
        <p:spPr>
          <a:xfrm>
            <a:off x="25590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/>
          </a:p>
        </p:txBody>
      </p:sp>
      <p:sp>
        <p:nvSpPr>
          <p:cNvPr id="755" name="Google Shape;755;p9"/>
          <p:cNvSpPr/>
          <p:nvPr/>
        </p:nvSpPr>
        <p:spPr>
          <a:xfrm>
            <a:off x="3046412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6" name="Google Shape;756;p9"/>
          <p:cNvSpPr/>
          <p:nvPr/>
        </p:nvSpPr>
        <p:spPr>
          <a:xfrm>
            <a:off x="30464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757" name="Google Shape;757;p9"/>
          <p:cNvSpPr/>
          <p:nvPr/>
        </p:nvSpPr>
        <p:spPr>
          <a:xfrm>
            <a:off x="3533775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8" name="Google Shape;758;p9"/>
          <p:cNvSpPr/>
          <p:nvPr/>
        </p:nvSpPr>
        <p:spPr>
          <a:xfrm>
            <a:off x="35337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759" name="Google Shape;759;p9"/>
          <p:cNvSpPr/>
          <p:nvPr/>
        </p:nvSpPr>
        <p:spPr>
          <a:xfrm>
            <a:off x="4021137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0" name="Google Shape;760;p9"/>
          <p:cNvSpPr/>
          <p:nvPr/>
        </p:nvSpPr>
        <p:spPr>
          <a:xfrm>
            <a:off x="402113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761" name="Google Shape;761;p9"/>
          <p:cNvSpPr/>
          <p:nvPr/>
        </p:nvSpPr>
        <p:spPr>
          <a:xfrm>
            <a:off x="4508500" y="5175250"/>
            <a:ext cx="487363" cy="304800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2" name="Google Shape;762;p9"/>
          <p:cNvSpPr/>
          <p:nvPr/>
        </p:nvSpPr>
        <p:spPr>
          <a:xfrm>
            <a:off x="450850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763" name="Google Shape;763;p9"/>
          <p:cNvSpPr/>
          <p:nvPr/>
        </p:nvSpPr>
        <p:spPr>
          <a:xfrm>
            <a:off x="499586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4" name="Google Shape;764;p9"/>
          <p:cNvSpPr/>
          <p:nvPr/>
        </p:nvSpPr>
        <p:spPr>
          <a:xfrm>
            <a:off x="499586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765" name="Google Shape;765;p9"/>
          <p:cNvSpPr/>
          <p:nvPr/>
        </p:nvSpPr>
        <p:spPr>
          <a:xfrm>
            <a:off x="548322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6" name="Google Shape;766;p9"/>
          <p:cNvSpPr/>
          <p:nvPr/>
        </p:nvSpPr>
        <p:spPr>
          <a:xfrm>
            <a:off x="548322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767" name="Google Shape;767;p9"/>
          <p:cNvSpPr/>
          <p:nvPr/>
        </p:nvSpPr>
        <p:spPr>
          <a:xfrm>
            <a:off x="5970587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8" name="Google Shape;768;p9"/>
          <p:cNvSpPr/>
          <p:nvPr/>
        </p:nvSpPr>
        <p:spPr>
          <a:xfrm>
            <a:off x="5970587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69" name="Google Shape;769;p9"/>
          <p:cNvSpPr/>
          <p:nvPr/>
        </p:nvSpPr>
        <p:spPr>
          <a:xfrm>
            <a:off x="6457950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0" name="Google Shape;770;p9"/>
          <p:cNvSpPr/>
          <p:nvPr/>
        </p:nvSpPr>
        <p:spPr>
          <a:xfrm>
            <a:off x="6457950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71" name="Google Shape;771;p9"/>
          <p:cNvSpPr/>
          <p:nvPr/>
        </p:nvSpPr>
        <p:spPr>
          <a:xfrm>
            <a:off x="6945312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2" name="Google Shape;772;p9"/>
          <p:cNvSpPr/>
          <p:nvPr/>
        </p:nvSpPr>
        <p:spPr>
          <a:xfrm>
            <a:off x="6945312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73" name="Google Shape;773;p9"/>
          <p:cNvSpPr/>
          <p:nvPr/>
        </p:nvSpPr>
        <p:spPr>
          <a:xfrm>
            <a:off x="7432675" y="5175250"/>
            <a:ext cx="487363" cy="304800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74" name="Google Shape;774;p9"/>
          <p:cNvSpPr/>
          <p:nvPr/>
        </p:nvSpPr>
        <p:spPr>
          <a:xfrm>
            <a:off x="7432675" y="4870450"/>
            <a:ext cx="487363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grpSp>
        <p:nvGrpSpPr>
          <p:cNvPr id="775" name="Google Shape;775;p9"/>
          <p:cNvGrpSpPr/>
          <p:nvPr/>
        </p:nvGrpSpPr>
        <p:grpSpPr>
          <a:xfrm>
            <a:off x="5004858" y="5564717"/>
            <a:ext cx="2924175" cy="333375"/>
            <a:chOff x="3101" y="3292"/>
            <a:chExt cx="1842" cy="210"/>
          </a:xfrm>
        </p:grpSpPr>
        <p:cxnSp>
          <p:nvCxnSpPr>
            <p:cNvPr id="776" name="Google Shape;776;p9"/>
            <p:cNvCxnSpPr/>
            <p:nvPr/>
          </p:nvCxnSpPr>
          <p:spPr>
            <a:xfrm>
              <a:off x="3101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77" name="Google Shape;777;p9"/>
            <p:cNvSpPr txBox="1"/>
            <p:nvPr/>
          </p:nvSpPr>
          <p:spPr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PPO</a:t>
              </a:r>
              <a:endParaRPr/>
            </a:p>
          </p:txBody>
        </p:sp>
      </p:grpSp>
      <p:grpSp>
        <p:nvGrpSpPr>
          <p:cNvPr id="778" name="Google Shape;778;p9"/>
          <p:cNvGrpSpPr/>
          <p:nvPr/>
        </p:nvGrpSpPr>
        <p:grpSpPr>
          <a:xfrm>
            <a:off x="2092324" y="5556250"/>
            <a:ext cx="2924175" cy="333375"/>
            <a:chOff x="1277" y="3292"/>
            <a:chExt cx="1842" cy="210"/>
          </a:xfrm>
        </p:grpSpPr>
        <p:cxnSp>
          <p:nvCxnSpPr>
            <p:cNvPr id="779" name="Google Shape;779;p9"/>
            <p:cNvCxnSpPr/>
            <p:nvPr/>
          </p:nvCxnSpPr>
          <p:spPr>
            <a:xfrm>
              <a:off x="1277" y="3383"/>
              <a:ext cx="1842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0" name="Google Shape;780;p9"/>
            <p:cNvSpPr txBox="1"/>
            <p:nvPr/>
          </p:nvSpPr>
          <p:spPr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PPN</a:t>
              </a:r>
              <a:endParaRPr/>
            </a:p>
          </p:txBody>
        </p:sp>
      </p:grpSp>
      <p:grpSp>
        <p:nvGrpSpPr>
          <p:cNvPr id="781" name="Google Shape;781;p9"/>
          <p:cNvGrpSpPr/>
          <p:nvPr/>
        </p:nvGrpSpPr>
        <p:grpSpPr>
          <a:xfrm>
            <a:off x="6925204" y="4516438"/>
            <a:ext cx="992188" cy="306388"/>
            <a:chOff x="4300" y="2637"/>
            <a:chExt cx="625" cy="193"/>
          </a:xfrm>
        </p:grpSpPr>
        <p:cxnSp>
          <p:nvCxnSpPr>
            <p:cNvPr id="782" name="Google Shape;782;p9"/>
            <p:cNvCxnSpPr/>
            <p:nvPr/>
          </p:nvCxnSpPr>
          <p:spPr>
            <a:xfrm>
              <a:off x="4300" y="2715"/>
              <a:ext cx="625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3" name="Google Shape;783;p9"/>
            <p:cNvSpPr txBox="1"/>
            <p:nvPr/>
          </p:nvSpPr>
          <p:spPr>
            <a:xfrm>
              <a:off x="4486" y="2637"/>
              <a:ext cx="271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</a:t>
              </a:r>
              <a:endParaRPr/>
            </a:p>
          </p:txBody>
        </p:sp>
      </p:grpSp>
      <p:grpSp>
        <p:nvGrpSpPr>
          <p:cNvPr id="784" name="Google Shape;784;p9"/>
          <p:cNvGrpSpPr/>
          <p:nvPr/>
        </p:nvGrpSpPr>
        <p:grpSpPr>
          <a:xfrm>
            <a:off x="4987395" y="4512734"/>
            <a:ext cx="1927225" cy="306388"/>
            <a:chOff x="3090" y="2624"/>
            <a:chExt cx="1214" cy="193"/>
          </a:xfrm>
        </p:grpSpPr>
        <p:cxnSp>
          <p:nvCxnSpPr>
            <p:cNvPr id="785" name="Google Shape;785;p9"/>
            <p:cNvCxnSpPr/>
            <p:nvPr/>
          </p:nvCxnSpPr>
          <p:spPr>
            <a:xfrm>
              <a:off x="3090" y="2702"/>
              <a:ext cx="1214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6" name="Google Shape;786;p9"/>
            <p:cNvSpPr txBox="1"/>
            <p:nvPr/>
          </p:nvSpPr>
          <p:spPr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</a:t>
              </a:r>
              <a:endParaRPr/>
            </a:p>
          </p:txBody>
        </p:sp>
      </p:grpSp>
      <p:grpSp>
        <p:nvGrpSpPr>
          <p:cNvPr id="787" name="Google Shape;787;p9"/>
          <p:cNvGrpSpPr/>
          <p:nvPr/>
        </p:nvGrpSpPr>
        <p:grpSpPr>
          <a:xfrm>
            <a:off x="2071687" y="4516438"/>
            <a:ext cx="2894013" cy="306388"/>
            <a:chOff x="1248" y="2637"/>
            <a:chExt cx="1823" cy="193"/>
          </a:xfrm>
        </p:grpSpPr>
        <p:cxnSp>
          <p:nvCxnSpPr>
            <p:cNvPr id="788" name="Google Shape;788;p9"/>
            <p:cNvCxnSpPr/>
            <p:nvPr/>
          </p:nvCxnSpPr>
          <p:spPr>
            <a:xfrm>
              <a:off x="1248" y="2715"/>
              <a:ext cx="1823" cy="1"/>
            </a:xfrm>
            <a:prstGeom prst="straightConnector1">
              <a:avLst/>
            </a:prstGeom>
            <a:noFill/>
            <a:ln cap="flat" cmpd="sng" w="9525">
              <a:solidFill>
                <a:srgbClr val="000066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789" name="Google Shape;789;p9"/>
            <p:cNvSpPr txBox="1"/>
            <p:nvPr/>
          </p:nvSpPr>
          <p:spPr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CT</a:t>
              </a:r>
              <a:endParaRPr/>
            </a:p>
          </p:txBody>
        </p:sp>
      </p:grpSp>
      <p:sp>
        <p:nvSpPr>
          <p:cNvPr id="790" name="Google Shape;790;p9"/>
          <p:cNvSpPr txBox="1"/>
          <p:nvPr/>
        </p:nvSpPr>
        <p:spPr>
          <a:xfrm>
            <a:off x="75580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1" name="Google Shape;791;p9"/>
          <p:cNvSpPr txBox="1"/>
          <p:nvPr/>
        </p:nvSpPr>
        <p:spPr>
          <a:xfrm>
            <a:off x="7070725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2" name="Google Shape;792;p9"/>
          <p:cNvSpPr txBox="1"/>
          <p:nvPr/>
        </p:nvSpPr>
        <p:spPr>
          <a:xfrm>
            <a:off x="65849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9"/>
          <p:cNvSpPr txBox="1"/>
          <p:nvPr/>
        </p:nvSpPr>
        <p:spPr>
          <a:xfrm>
            <a:off x="6097587" y="2447899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794" name="Google Shape;794;p9"/>
          <p:cNvSpPr txBox="1"/>
          <p:nvPr/>
        </p:nvSpPr>
        <p:spPr>
          <a:xfrm>
            <a:off x="5611812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9"/>
          <p:cNvSpPr txBox="1"/>
          <p:nvPr/>
        </p:nvSpPr>
        <p:spPr>
          <a:xfrm>
            <a:off x="5124450" y="2447899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9"/>
          <p:cNvSpPr txBox="1"/>
          <p:nvPr/>
        </p:nvSpPr>
        <p:spPr>
          <a:xfrm>
            <a:off x="46386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9"/>
          <p:cNvSpPr txBox="1"/>
          <p:nvPr/>
        </p:nvSpPr>
        <p:spPr>
          <a:xfrm>
            <a:off x="4151312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9"/>
          <p:cNvSpPr txBox="1"/>
          <p:nvPr/>
        </p:nvSpPr>
        <p:spPr>
          <a:xfrm>
            <a:off x="3665537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9"/>
          <p:cNvSpPr txBox="1"/>
          <p:nvPr/>
        </p:nvSpPr>
        <p:spPr>
          <a:xfrm>
            <a:off x="3178175" y="2449487"/>
            <a:ext cx="209353" cy="3382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9"/>
          <p:cNvSpPr txBox="1"/>
          <p:nvPr/>
        </p:nvSpPr>
        <p:spPr>
          <a:xfrm>
            <a:off x="2692400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1" name="Google Shape;801;p9"/>
          <p:cNvSpPr txBox="1"/>
          <p:nvPr/>
        </p:nvSpPr>
        <p:spPr>
          <a:xfrm>
            <a:off x="220503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2" name="Google Shape;802;p9"/>
          <p:cNvSpPr txBox="1"/>
          <p:nvPr/>
        </p:nvSpPr>
        <p:spPr>
          <a:xfrm>
            <a:off x="1719262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3" name="Google Shape;803;p9"/>
          <p:cNvSpPr txBox="1"/>
          <p:nvPr/>
        </p:nvSpPr>
        <p:spPr>
          <a:xfrm>
            <a:off x="1233487" y="2449487"/>
            <a:ext cx="20955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04" name="Google Shape;804;p9"/>
          <p:cNvSpPr txBox="1"/>
          <p:nvPr/>
        </p:nvSpPr>
        <p:spPr>
          <a:xfrm>
            <a:off x="114300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9"/>
          <p:cNvSpPr txBox="1"/>
          <p:nvPr/>
        </p:nvSpPr>
        <p:spPr>
          <a:xfrm>
            <a:off x="2588682" y="3437965"/>
            <a:ext cx="196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9"/>
          <p:cNvSpPr txBox="1"/>
          <p:nvPr/>
        </p:nvSpPr>
        <p:spPr>
          <a:xfrm>
            <a:off x="3454401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0x00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9"/>
          <p:cNvSpPr txBox="1"/>
          <p:nvPr/>
        </p:nvSpPr>
        <p:spPr>
          <a:xfrm>
            <a:off x="5142732" y="3437939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9"/>
          <p:cNvSpPr txBox="1"/>
          <p:nvPr/>
        </p:nvSpPr>
        <p:spPr>
          <a:xfrm>
            <a:off x="6781800" y="3437965"/>
            <a:ext cx="227012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9"/>
          <p:cNvSpPr txBox="1"/>
          <p:nvPr/>
        </p:nvSpPr>
        <p:spPr>
          <a:xfrm>
            <a:off x="7746470" y="3437965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0" name="Google Shape;810;p9"/>
          <p:cNvGrpSpPr/>
          <p:nvPr/>
        </p:nvGrpSpPr>
        <p:grpSpPr>
          <a:xfrm>
            <a:off x="2215620" y="5173133"/>
            <a:ext cx="5576888" cy="339725"/>
            <a:chOff x="1344" y="3030"/>
            <a:chExt cx="3513" cy="214"/>
          </a:xfrm>
        </p:grpSpPr>
        <p:sp>
          <p:nvSpPr>
            <p:cNvPr id="811" name="Google Shape;811;p9"/>
            <p:cNvSpPr txBox="1"/>
            <p:nvPr/>
          </p:nvSpPr>
          <p:spPr>
            <a:xfrm>
              <a:off x="4725" y="3031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2" name="Google Shape;812;p9"/>
            <p:cNvSpPr txBox="1"/>
            <p:nvPr/>
          </p:nvSpPr>
          <p:spPr>
            <a:xfrm>
              <a:off x="441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3" name="Google Shape;813;p9"/>
            <p:cNvSpPr txBox="1"/>
            <p:nvPr/>
          </p:nvSpPr>
          <p:spPr>
            <a:xfrm>
              <a:off x="3802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4" name="Google Shape;814;p9"/>
            <p:cNvSpPr txBox="1"/>
            <p:nvPr/>
          </p:nvSpPr>
          <p:spPr>
            <a:xfrm>
              <a:off x="288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9"/>
            <p:cNvSpPr txBox="1"/>
            <p:nvPr/>
          </p:nvSpPr>
          <p:spPr>
            <a:xfrm>
              <a:off x="2573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6" name="Google Shape;816;p9"/>
            <p:cNvSpPr txBox="1"/>
            <p:nvPr/>
          </p:nvSpPr>
          <p:spPr>
            <a:xfrm>
              <a:off x="226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9"/>
            <p:cNvSpPr txBox="1"/>
            <p:nvPr/>
          </p:nvSpPr>
          <p:spPr>
            <a:xfrm>
              <a:off x="1651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818" name="Google Shape;818;p9"/>
            <p:cNvSpPr txBox="1"/>
            <p:nvPr/>
          </p:nvSpPr>
          <p:spPr>
            <a:xfrm>
              <a:off x="4110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9"/>
            <p:cNvSpPr txBox="1"/>
            <p:nvPr/>
          </p:nvSpPr>
          <p:spPr>
            <a:xfrm>
              <a:off x="3495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9"/>
            <p:cNvSpPr txBox="1"/>
            <p:nvPr/>
          </p:nvSpPr>
          <p:spPr>
            <a:xfrm>
              <a:off x="3188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9"/>
            <p:cNvSpPr txBox="1"/>
            <p:nvPr/>
          </p:nvSpPr>
          <p:spPr>
            <a:xfrm>
              <a:off x="1957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822" name="Google Shape;822;p9"/>
            <p:cNvSpPr txBox="1"/>
            <p:nvPr/>
          </p:nvSpPr>
          <p:spPr>
            <a:xfrm>
              <a:off x="1344" y="3030"/>
              <a:ext cx="132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45700" spcFirstLastPara="1" rIns="45700" wrap="square" tIns="46800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8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3" name="Google Shape;823;p9"/>
          <p:cNvSpPr txBox="1"/>
          <p:nvPr/>
        </p:nvSpPr>
        <p:spPr>
          <a:xfrm>
            <a:off x="1352551" y="5992801"/>
            <a:ext cx="196850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824" name="Google Shape;824;p9"/>
          <p:cNvSpPr txBox="1"/>
          <p:nvPr/>
        </p:nvSpPr>
        <p:spPr>
          <a:xfrm>
            <a:off x="2271712" y="5992801"/>
            <a:ext cx="395301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9"/>
          <p:cNvSpPr txBox="1"/>
          <p:nvPr/>
        </p:nvSpPr>
        <p:spPr>
          <a:xfrm>
            <a:off x="3259139" y="5992801"/>
            <a:ext cx="499497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0x28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9"/>
          <p:cNvSpPr txBox="1"/>
          <p:nvPr/>
        </p:nvSpPr>
        <p:spPr>
          <a:xfrm>
            <a:off x="4580467" y="5992801"/>
            <a:ext cx="22698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9"/>
          <p:cNvSpPr txBox="1"/>
          <p:nvPr/>
        </p:nvSpPr>
        <p:spPr>
          <a:xfrm>
            <a:off x="5850466" y="5992801"/>
            <a:ext cx="541175" cy="3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45700" spcFirstLastPara="1" rIns="45700" wrap="square" tIns="46800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endParaRPr b="1" sz="1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2011-01-05T23:16:19Z</dcterms:created>
  <dc:creator>Markus Pueschel</dc:creator>
</cp:coreProperties>
</file>