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6858000" cx="9144000"/>
  <p:notesSz cx="7302500" cy="9586900"/>
  <p:embeddedFontLst>
    <p:embeddedFont>
      <p:font typeface="Arial Narrow"/>
      <p:regular r:id="rId60"/>
      <p:bold r:id="rId61"/>
      <p:italic r:id="rId62"/>
      <p:boldItalic r:id="rId63"/>
    </p:embeddedFont>
    <p:embeddedFont>
      <p:font typeface="Helvetica Neue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8" roundtripDataSignature="AMtx7mg5lXK12Ea4+l3LwRm+jH+JPPyP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266385-0C8E-4F35-B6B2-7B2FEDD1A755}">
  <a:tblStyle styleId="{9D266385-0C8E-4F35-B6B2-7B2FEDD1A7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6E6E6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6E6E6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ArialNarrow-italic.fntdata"/><Relationship Id="rId61" Type="http://schemas.openxmlformats.org/officeDocument/2006/relationships/font" Target="fonts/ArialNarrow-bold.fntdata"/><Relationship Id="rId20" Type="http://schemas.openxmlformats.org/officeDocument/2006/relationships/slide" Target="slides/slide14.xml"/><Relationship Id="rId64" Type="http://schemas.openxmlformats.org/officeDocument/2006/relationships/font" Target="fonts/HelveticaNeue-regular.fntdata"/><Relationship Id="rId63" Type="http://schemas.openxmlformats.org/officeDocument/2006/relationships/font" Target="fonts/ArialNarrow-boldItalic.fntdata"/><Relationship Id="rId22" Type="http://schemas.openxmlformats.org/officeDocument/2006/relationships/slide" Target="slides/slide16.xml"/><Relationship Id="rId66" Type="http://schemas.openxmlformats.org/officeDocument/2006/relationships/font" Target="fonts/HelveticaNeue-italic.fntdata"/><Relationship Id="rId21" Type="http://schemas.openxmlformats.org/officeDocument/2006/relationships/slide" Target="slides/slide15.xml"/><Relationship Id="rId65" Type="http://schemas.openxmlformats.org/officeDocument/2006/relationships/font" Target="fonts/HelveticaNeue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HelveticaNeue-boldItalic.fntdata"/><Relationship Id="rId60" Type="http://schemas.openxmlformats.org/officeDocument/2006/relationships/font" Target="fonts/ArialNarrow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8" name="Google Shape;398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1" name="Google Shape;481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4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2" name="Google Shape;582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5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5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/>
        </p:nvSpPr>
        <p:spPr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/>
        </p:nvSpPr>
        <p:spPr>
          <a:xfrm>
            <a:off x="1266211" y="725993"/>
            <a:ext cx="4773249" cy="358082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6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6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6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7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7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8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8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8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5"/>
          <p:cNvSpPr txBox="1"/>
          <p:nvPr/>
        </p:nvSpPr>
        <p:spPr>
          <a:xfrm>
            <a:off x="7596875" y="-27000"/>
            <a:ext cx="1610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5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2954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Control Flow: </a:t>
            </a:r>
            <a:br>
              <a:rPr lang="en-US"/>
            </a:br>
            <a:r>
              <a:rPr lang="en-US"/>
              <a:t>Signals and Nonlocal Jumps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Signals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366713" y="1220788"/>
            <a:ext cx="8396287" cy="274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signal</a:t>
            </a:r>
            <a:r>
              <a:rPr lang="en-US"/>
              <a:t> is a small message that notifies a process that an event of some type has occurred in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Akin to exceptions and interrupts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Sent from the kernel (sometimes at the request of another process) to a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Signal type is identified by small integer ID’s (1-30)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information in a signal is its ID and the fact that it arrived</a:t>
            </a:r>
            <a:endParaRPr/>
          </a:p>
        </p:txBody>
      </p:sp>
      <p:graphicFrame>
        <p:nvGraphicFramePr>
          <p:cNvPr id="160" name="Google Shape;160;p10"/>
          <p:cNvGraphicFramePr/>
          <p:nvPr/>
        </p:nvGraphicFramePr>
        <p:xfrm>
          <a:off x="609601" y="4038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{9D266385-0C8E-4F35-B6B2-7B2FEDD1A755}</a:tableStyleId>
              </a:tblPr>
              <a:tblGrid>
                <a:gridCol w="679325"/>
                <a:gridCol w="1149475"/>
                <a:gridCol w="2052175"/>
                <a:gridCol w="4120025"/>
              </a:tblGrid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ID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Name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Default Action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b="1" i="1" lang="en-US" sz="1800" u="none" cap="none" strike="noStrike">
                          <a:solidFill>
                            <a:srgbClr val="990000"/>
                          </a:solidFill>
                        </a:rPr>
                        <a:t>Corresponding Event</a:t>
                      </a:r>
                      <a:endParaRPr b="1" i="1" sz="1800" u="none" cap="none" strike="noStrike">
                        <a:solidFill>
                          <a:srgbClr val="99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SIGINT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User typed ctrl-c 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SIGKILL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Kill program (cannot override or ignore)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11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SIGSEGV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 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Segmentation violation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14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SIGALRM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Terminate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Timer signal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17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SIGCHLD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Ignore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00"/>
                        <a:buFont typeface="Noto Sans Symbols"/>
                        <a:buNone/>
                      </a:pPr>
                      <a:r>
                        <a:rPr lang="en-US" sz="1800" u="none" cap="none" strike="noStrike"/>
                        <a:t>Child stopped or terminated</a:t>
                      </a:r>
                      <a:endParaRPr b="1" i="0" sz="1800" u="none" cap="none" strike="noStrik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Signal Concepts: Sending a Signal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366713" y="1328738"/>
            <a:ext cx="8548687" cy="469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</a:t>
            </a:r>
            <a:r>
              <a:rPr i="1" lang="en-US">
                <a:solidFill>
                  <a:srgbClr val="C00000"/>
                </a:solidFill>
              </a:rPr>
              <a:t>sends</a:t>
            </a:r>
            <a:r>
              <a:rPr lang="en-US"/>
              <a:t> (delivers) a signal to a </a:t>
            </a:r>
            <a:r>
              <a:rPr i="1" lang="en-US">
                <a:solidFill>
                  <a:srgbClr val="C00000"/>
                </a:solidFill>
              </a:rPr>
              <a:t>destination process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by updating some state in the context of the destination process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sends a signal for one of the following reasons: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has detected a system event such as divide-by-zero (SIGFPE) or the termination of a child process (SIGCHLD)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Another process has invoked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r>
              <a:rPr lang="en-US"/>
              <a:t> system call to explicitly request the kernel to send a signal to the destination process</a:t>
            </a:r>
            <a:endParaRPr/>
          </a:p>
          <a:p>
            <a:pPr indent="-101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Signal Concepts: Receiving a Signal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396875" y="1143000"/>
            <a:ext cx="83661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destination process </a:t>
            </a:r>
            <a:r>
              <a:rPr i="1" lang="en-US">
                <a:solidFill>
                  <a:srgbClr val="C00000"/>
                </a:solidFill>
              </a:rPr>
              <a:t>receives</a:t>
            </a:r>
            <a:r>
              <a:rPr lang="en-US"/>
              <a:t> a signal when it is forced by the kernel to react in some way to the delivery of the signal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Some possible ways to react: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Ignore</a:t>
            </a:r>
            <a:r>
              <a:rPr lang="en-US"/>
              <a:t> the signal (do nothing)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Terminate</a:t>
            </a:r>
            <a:r>
              <a:rPr lang="en-US"/>
              <a:t> the process (with optional core dump)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Catch</a:t>
            </a:r>
            <a:r>
              <a:rPr i="1" lang="en-US">
                <a:solidFill>
                  <a:srgbClr val="FF3300"/>
                </a:solidFill>
              </a:rPr>
              <a:t> </a:t>
            </a:r>
            <a:r>
              <a:rPr lang="en-US"/>
              <a:t>the signal by executing a user-level function called </a:t>
            </a:r>
            <a:r>
              <a:rPr b="1" i="1" lang="en-US">
                <a:solidFill>
                  <a:srgbClr val="C00000"/>
                </a:solidFill>
              </a:rPr>
              <a:t>signal handler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Akin to a hardware exception handler being called in response to an asynchronous interrupt: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cxnSp>
        <p:nvCxnSpPr>
          <p:cNvPr id="173" name="Google Shape;173;p12"/>
          <p:cNvCxnSpPr/>
          <p:nvPr/>
        </p:nvCxnSpPr>
        <p:spPr>
          <a:xfrm>
            <a:off x="3424238" y="4810118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4" name="Google Shape;174;p12"/>
          <p:cNvCxnSpPr/>
          <p:nvPr/>
        </p:nvCxnSpPr>
        <p:spPr>
          <a:xfrm>
            <a:off x="3430588" y="5414956"/>
            <a:ext cx="2400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5" name="Google Shape;175;p12"/>
          <p:cNvCxnSpPr/>
          <p:nvPr/>
        </p:nvCxnSpPr>
        <p:spPr>
          <a:xfrm>
            <a:off x="5829300" y="5421306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12"/>
          <p:cNvCxnSpPr/>
          <p:nvPr/>
        </p:nvCxnSpPr>
        <p:spPr>
          <a:xfrm rot="10800000">
            <a:off x="3427413" y="5541956"/>
            <a:ext cx="2352675" cy="3873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12"/>
          <p:cNvCxnSpPr/>
          <p:nvPr/>
        </p:nvCxnSpPr>
        <p:spPr>
          <a:xfrm>
            <a:off x="3425825" y="5549893"/>
            <a:ext cx="3175" cy="87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12"/>
          <p:cNvSpPr/>
          <p:nvPr/>
        </p:nvSpPr>
        <p:spPr>
          <a:xfrm>
            <a:off x="3613150" y="4813293"/>
            <a:ext cx="2016360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(2) Control passes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signal handler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/>
          <p:nvPr/>
        </p:nvSpPr>
        <p:spPr>
          <a:xfrm>
            <a:off x="5899150" y="5397493"/>
            <a:ext cx="1492250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(3) Signal  handler runs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3671888" y="5861043"/>
            <a:ext cx="1947832" cy="82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(4) Signal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2921000" y="5132381"/>
            <a:ext cx="54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2921000" y="5329231"/>
            <a:ext cx="5610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965200" y="4787893"/>
            <a:ext cx="1979613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Signal received by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762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Signal Concepts: Pending and Blocked Signals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290513" y="1633538"/>
            <a:ext cx="8548687" cy="461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signal is </a:t>
            </a:r>
            <a:r>
              <a:rPr i="1" lang="en-US">
                <a:solidFill>
                  <a:srgbClr val="C00000"/>
                </a:solidFill>
              </a:rPr>
              <a:t>pending</a:t>
            </a:r>
            <a:r>
              <a:rPr lang="en-US"/>
              <a:t> if sent but not yet received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There can be at most one pending signal of any particular type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Important: Signals are not queued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If a process has a pending signal of type k, then subsequent signals of type k that are sent to that process are discarded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process can </a:t>
            </a:r>
            <a:r>
              <a:rPr i="1" lang="en-US">
                <a:solidFill>
                  <a:srgbClr val="C00000"/>
                </a:solidFill>
              </a:rPr>
              <a:t>block</a:t>
            </a:r>
            <a:r>
              <a:rPr lang="en-US"/>
              <a:t> the receipt of certain signals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Blocked signals can be delivered, but will not be received until the signal is unblocked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pending signal is received at most once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Signal Concepts: Pending/Blocked Bits	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343117" y="1676400"/>
            <a:ext cx="8419883" cy="37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maintains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lang="en-US"/>
              <a:t> bit vectors in the context of each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: represents the set of pending signals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Kernel sets bit k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 when a signal of type k is delivered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Kernel clears bit k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lang="en-US"/>
              <a:t> when a signal of type k is received 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lang="en-US"/>
              <a:t>: represents the set of blocked signals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Can be set and cleared by using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sigprocmask</a:t>
            </a:r>
            <a:r>
              <a:rPr lang="en-US"/>
              <a:t> function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Also referred to as the </a:t>
            </a:r>
            <a:r>
              <a:rPr i="1" lang="en-US"/>
              <a:t>signal mask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6096000" y="3156387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3810000" y="3147796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1084497" y="3147796"/>
            <a:ext cx="2514600" cy="309937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3" name="Google Shape;203;p15"/>
          <p:cNvSpPr txBox="1"/>
          <p:nvPr>
            <p:ph type="title"/>
          </p:nvPr>
        </p:nvSpPr>
        <p:spPr>
          <a:xfrm>
            <a:off x="380614" y="3810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Sending Signals: Process Groups</a:t>
            </a:r>
            <a:endParaRPr/>
          </a:p>
        </p:txBody>
      </p:sp>
      <p:sp>
        <p:nvSpPr>
          <p:cNvPr id="204" name="Google Shape;204;p15"/>
          <p:cNvSpPr txBox="1"/>
          <p:nvPr>
            <p:ph idx="1" type="body"/>
          </p:nvPr>
        </p:nvSpPr>
        <p:spPr>
          <a:xfrm>
            <a:off x="380999" y="1219200"/>
            <a:ext cx="7720013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Every process belongs to exactly one process group</a:t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1898650" y="3228975"/>
            <a:ext cx="982663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4094163" y="3228975"/>
            <a:ext cx="982662" cy="863600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6248400" y="3228975"/>
            <a:ext cx="984250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4098925" y="1905000"/>
            <a:ext cx="984250" cy="776288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1339850" y="44148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2465388" y="44148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15"/>
          <p:cNvCxnSpPr/>
          <p:nvPr/>
        </p:nvCxnSpPr>
        <p:spPr>
          <a:xfrm flipH="1">
            <a:off x="1906588" y="4051300"/>
            <a:ext cx="182562" cy="3698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2686050" y="4048125"/>
            <a:ext cx="163513" cy="361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4594225" y="2667000"/>
            <a:ext cx="0" cy="5572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5"/>
          <p:cNvCxnSpPr/>
          <p:nvPr/>
        </p:nvCxnSpPr>
        <p:spPr>
          <a:xfrm flipH="1">
            <a:off x="2768600" y="2574925"/>
            <a:ext cx="1481138" cy="801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5"/>
          <p:cNvCxnSpPr/>
          <p:nvPr/>
        </p:nvCxnSpPr>
        <p:spPr>
          <a:xfrm>
            <a:off x="4968875" y="2535238"/>
            <a:ext cx="1412875" cy="8334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15"/>
          <p:cNvSpPr txBox="1"/>
          <p:nvPr/>
        </p:nvSpPr>
        <p:spPr>
          <a:xfrm>
            <a:off x="3297238" y="20701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1084498" y="5663625"/>
            <a:ext cx="17650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Foreground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3810000" y="4191000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6096000" y="4215825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1098550" y="33655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 txBox="1"/>
          <p:nvPr/>
        </p:nvSpPr>
        <p:spPr>
          <a:xfrm>
            <a:off x="5038725" y="34163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7224929" y="3443288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 txBox="1"/>
          <p:nvPr/>
        </p:nvSpPr>
        <p:spPr>
          <a:xfrm>
            <a:off x="1398588" y="51816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2541588" y="51816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3733800" y="5070493"/>
            <a:ext cx="4114800" cy="155890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getpgrp()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Return process group of current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setpgid()</a:t>
            </a:r>
            <a:br>
              <a:rPr b="1" i="0" lang="en-US" sz="18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Change process group of a process (see text for details)</a:t>
            </a:r>
            <a:endParaRPr b="1" i="0" sz="1800" u="none" cap="none" strike="noStrik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357018" y="435678"/>
            <a:ext cx="8786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Sending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/bin/kill </a:t>
            </a:r>
            <a:r>
              <a:rPr lang="en-US"/>
              <a:t>Program</a:t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290513" y="1220788"/>
            <a:ext cx="39004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2575" lvl="0" marL="282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/bin/kill </a:t>
            </a:r>
            <a:r>
              <a:rPr lang="en-US"/>
              <a:t>program sends arbitrary signal to a process or process group</a:t>
            </a:r>
            <a:endParaRPr/>
          </a:p>
          <a:p>
            <a:pPr indent="-142875" lvl="1" marL="2825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2575" lvl="0" marL="28257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/bin/kill –9 24818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/>
              <a:t>Send SIGKILL to process 24818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/bin/kill –9 –24817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/>
              <a:t>Send SIGKILL to every process in process group 24817</a:t>
            </a:r>
            <a:endParaRPr sz="1800"/>
          </a:p>
        </p:txBody>
      </p:sp>
      <p:sp>
        <p:nvSpPr>
          <p:cNvPr id="232" name="Google Shape;232;p16"/>
          <p:cNvSpPr txBox="1"/>
          <p:nvPr/>
        </p:nvSpPr>
        <p:spPr>
          <a:xfrm>
            <a:off x="4191000" y="1682750"/>
            <a:ext cx="3878586" cy="403187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./forks 16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Child1: pid=24818 pgrp=24817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Child2: pid=24819 pgrp=24817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24788 pts/2    00:00:00 tcsh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24818 pts/2    00:00:02 forks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24819 pts/2    00:00:02 forks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24820 pts/2    00:00:00 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/bin/kill -9 -24817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ps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24788 pts/2    00:00:00 tcsh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24823 pts/2    00:00:00 ps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4191000" y="3429000"/>
            <a:ext cx="3733800" cy="266700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4191000" y="3429000"/>
            <a:ext cx="3733800" cy="504825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Sending Signals from the Keyboard</a:t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290513" y="1220788"/>
            <a:ext cx="830738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Typing ctrl-c (ctrl-z) causes the kernel to send a SIGINT (SIGTSTP) to every job in the foreground process group.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SIGINT – default action is to terminate each process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SIGTSTP – default action is to stop (suspend) each process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6096000" y="3689787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810000" y="3681196"/>
            <a:ext cx="2057400" cy="164421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1084497" y="3681196"/>
            <a:ext cx="2514600" cy="309930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1898650" y="3762375"/>
            <a:ext cx="982663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7"/>
          <p:cNvSpPr/>
          <p:nvPr/>
        </p:nvSpPr>
        <p:spPr>
          <a:xfrm>
            <a:off x="4094163" y="3762375"/>
            <a:ext cx="982662" cy="863600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6248400" y="3762375"/>
            <a:ext cx="984250" cy="885825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ground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#2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7"/>
          <p:cNvSpPr/>
          <p:nvPr/>
        </p:nvSpPr>
        <p:spPr>
          <a:xfrm>
            <a:off x="4098925" y="2438400"/>
            <a:ext cx="984250" cy="776288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7"/>
          <p:cNvSpPr/>
          <p:nvPr/>
        </p:nvSpPr>
        <p:spPr>
          <a:xfrm>
            <a:off x="1339850" y="49482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7"/>
          <p:cNvSpPr/>
          <p:nvPr/>
        </p:nvSpPr>
        <p:spPr>
          <a:xfrm>
            <a:off x="2465388" y="4948238"/>
            <a:ext cx="984250" cy="776287"/>
          </a:xfrm>
          <a:prstGeom prst="ellipse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7"/>
          <p:cNvCxnSpPr/>
          <p:nvPr/>
        </p:nvCxnSpPr>
        <p:spPr>
          <a:xfrm flipH="1">
            <a:off x="1906588" y="4584700"/>
            <a:ext cx="182562" cy="3698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7"/>
          <p:cNvCxnSpPr/>
          <p:nvPr/>
        </p:nvCxnSpPr>
        <p:spPr>
          <a:xfrm>
            <a:off x="2686050" y="4581525"/>
            <a:ext cx="163513" cy="3619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17"/>
          <p:cNvCxnSpPr/>
          <p:nvPr/>
        </p:nvCxnSpPr>
        <p:spPr>
          <a:xfrm>
            <a:off x="4594225" y="3200400"/>
            <a:ext cx="0" cy="557213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17"/>
          <p:cNvCxnSpPr/>
          <p:nvPr/>
        </p:nvCxnSpPr>
        <p:spPr>
          <a:xfrm flipH="1">
            <a:off x="2768600" y="3108325"/>
            <a:ext cx="1481138" cy="8016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17"/>
          <p:cNvCxnSpPr/>
          <p:nvPr/>
        </p:nvCxnSpPr>
        <p:spPr>
          <a:xfrm>
            <a:off x="4968875" y="3068638"/>
            <a:ext cx="1412875" cy="8334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17"/>
          <p:cNvSpPr txBox="1"/>
          <p:nvPr/>
        </p:nvSpPr>
        <p:spPr>
          <a:xfrm>
            <a:off x="3297238" y="26035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7"/>
          <p:cNvSpPr txBox="1"/>
          <p:nvPr/>
        </p:nvSpPr>
        <p:spPr>
          <a:xfrm>
            <a:off x="1084498" y="6197025"/>
            <a:ext cx="17650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Foreground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group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3810000" y="4724400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7"/>
          <p:cNvSpPr txBox="1"/>
          <p:nvPr/>
        </p:nvSpPr>
        <p:spPr>
          <a:xfrm>
            <a:off x="6096000" y="4749225"/>
            <a:ext cx="16291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group 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1098550" y="38989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5038725" y="39497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7224929" y="3976688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1398588" y="57150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2541588" y="5715000"/>
            <a:ext cx="828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pid=22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pgid=20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ctrl-z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152400" y="1295401"/>
            <a:ext cx="5334000" cy="47705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./forks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Child: pid=28108 pgrp=28107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Parent: pid=28107 pgrp=28107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&lt;types ctrl-z&gt;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Suspended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ps w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STAT   TIME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27699 pts/8    Ss     0:00 -tcsh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28107 pts/8    T      0:01 ./forks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28108 pts/8    T      0:01 ./forks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28109 pts/8    R+     0:00 ps w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fg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&lt;types ctrl-c&gt;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bluefish&gt; ps w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STAT   TIME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27699 pts/8    Ss     0:00 -tcsh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28110 pts/8    R+     0:00 ps w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5638800" y="1207402"/>
            <a:ext cx="3124200" cy="36933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 (process state) Legend: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First letter: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sleeping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T: stopped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 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 letter: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session leader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+: foreground proc group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 “man ps” for more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Sending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kill</a:t>
            </a:r>
            <a:r>
              <a:rPr lang="en-US"/>
              <a:t> Function</a:t>
            </a:r>
            <a:endParaRPr/>
          </a:p>
        </p:txBody>
      </p:sp>
      <p:sp>
        <p:nvSpPr>
          <p:cNvPr id="276" name="Google Shape;276;p19"/>
          <p:cNvSpPr txBox="1"/>
          <p:nvPr/>
        </p:nvSpPr>
        <p:spPr>
          <a:xfrm>
            <a:off x="457200" y="1197678"/>
            <a:ext cx="7696200" cy="531286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fork12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Child: Infinite Loop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"Killing process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pid[i]);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kill(pid[i], SIGINT);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wait(&amp;child_status);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abnormally\n"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6947584" y="6172200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ECF Exists at All Levels of a System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2858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and operating system kernel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Context Switch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timer and kernel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software and application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Nonlocal jumps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Application code</a:t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239933" y="1481435"/>
            <a:ext cx="228600" cy="1295400"/>
          </a:xfrm>
          <a:prstGeom prst="rightBrace">
            <a:avLst>
              <a:gd fmla="val 10416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480490" y="1900535"/>
            <a:ext cx="22063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Lecture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6248399" y="3124200"/>
            <a:ext cx="220133" cy="533400"/>
          </a:xfrm>
          <a:prstGeom prst="rightBrace">
            <a:avLst>
              <a:gd fmla="val 10416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6477000" y="3119735"/>
            <a:ext cx="16245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Lecture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477000" y="3664803"/>
            <a:ext cx="263224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Textbook and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supplemental slides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6248399" y="3771900"/>
            <a:ext cx="220133" cy="533400"/>
          </a:xfrm>
          <a:prstGeom prst="rightBrace">
            <a:avLst>
              <a:gd fmla="val 104167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Receiving Signals</a:t>
            </a:r>
            <a:endParaRPr/>
          </a:p>
        </p:txBody>
      </p:sp>
      <p:sp>
        <p:nvSpPr>
          <p:cNvPr id="283" name="Google Shape;283;p20"/>
          <p:cNvSpPr txBox="1"/>
          <p:nvPr>
            <p:ph idx="1" type="body"/>
          </p:nvPr>
        </p:nvSpPr>
        <p:spPr>
          <a:xfrm>
            <a:off x="396875" y="1200150"/>
            <a:ext cx="789622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Suppose kernel is returning from an exception handler and is ready to pass control to process </a:t>
            </a:r>
            <a:r>
              <a:rPr i="1" lang="en-US"/>
              <a:t>p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1815644" y="449466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0"/>
          <p:cNvSpPr/>
          <p:nvPr/>
        </p:nvSpPr>
        <p:spPr>
          <a:xfrm>
            <a:off x="1815644" y="40692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1815644" y="49201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0"/>
          <p:cNvSpPr/>
          <p:nvPr/>
        </p:nvSpPr>
        <p:spPr>
          <a:xfrm>
            <a:off x="1815644" y="3637866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20"/>
          <p:cNvSpPr/>
          <p:nvPr/>
        </p:nvSpPr>
        <p:spPr>
          <a:xfrm>
            <a:off x="1815644" y="3212416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2037666" y="2590800"/>
            <a:ext cx="1097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0"/>
          <p:cNvSpPr txBox="1"/>
          <p:nvPr/>
        </p:nvSpPr>
        <p:spPr>
          <a:xfrm>
            <a:off x="3560658" y="2590800"/>
            <a:ext cx="1087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" name="Google Shape;291;p20"/>
          <p:cNvCxnSpPr/>
          <p:nvPr/>
        </p:nvCxnSpPr>
        <p:spPr>
          <a:xfrm flipH="1">
            <a:off x="2590800" y="3215600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20"/>
          <p:cNvCxnSpPr/>
          <p:nvPr/>
        </p:nvCxnSpPr>
        <p:spPr>
          <a:xfrm flipH="1">
            <a:off x="3416300" y="2590800"/>
            <a:ext cx="12700" cy="31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3" name="Google Shape;293;p20"/>
          <p:cNvSpPr txBox="1"/>
          <p:nvPr/>
        </p:nvSpPr>
        <p:spPr>
          <a:xfrm>
            <a:off x="5118100" y="327660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 txBox="1"/>
          <p:nvPr/>
        </p:nvSpPr>
        <p:spPr>
          <a:xfrm>
            <a:off x="5118100" y="3690938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5118100" y="4103688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5100638" y="4540250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5118100" y="499745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6553200" y="3636743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6632575" y="3657966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6553200" y="4506237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6632575" y="4527460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228600" y="396240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990600" y="3162300"/>
            <a:ext cx="457200" cy="24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20"/>
          <p:cNvCxnSpPr/>
          <p:nvPr/>
        </p:nvCxnSpPr>
        <p:spPr>
          <a:xfrm flipH="1">
            <a:off x="2584450" y="49133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20"/>
          <p:cNvCxnSpPr/>
          <p:nvPr/>
        </p:nvCxnSpPr>
        <p:spPr>
          <a:xfrm flipH="1">
            <a:off x="4184650" y="40751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20"/>
          <p:cNvCxnSpPr>
            <a:stCxn id="291" idx="1"/>
            <a:endCxn id="305" idx="0"/>
          </p:cNvCxnSpPr>
          <p:nvPr/>
        </p:nvCxnSpPr>
        <p:spPr>
          <a:xfrm>
            <a:off x="2590800" y="3636224"/>
            <a:ext cx="1600200" cy="43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20"/>
          <p:cNvCxnSpPr>
            <a:stCxn id="305" idx="1"/>
            <a:endCxn id="304" idx="0"/>
          </p:cNvCxnSpPr>
          <p:nvPr/>
        </p:nvCxnSpPr>
        <p:spPr>
          <a:xfrm flipH="1">
            <a:off x="2590750" y="4495800"/>
            <a:ext cx="1593900" cy="41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p20"/>
          <p:cNvSpPr/>
          <p:nvPr/>
        </p:nvSpPr>
        <p:spPr>
          <a:xfrm>
            <a:off x="4191000" y="2133600"/>
            <a:ext cx="985838" cy="2057400"/>
          </a:xfrm>
          <a:prstGeom prst="downArrow">
            <a:avLst>
              <a:gd fmla="val 51947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Receiving Signals</a:t>
            </a:r>
            <a:endParaRPr/>
          </a:p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396875" y="12001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Suppose kernel is returning from an exception handler and is ready to pass control to process </a:t>
            </a:r>
            <a:r>
              <a:rPr i="1" lang="en-US"/>
              <a:t>p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Kernel computes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pnb = pending &amp; ~blocked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set of pending nonblocked signals for process </a:t>
            </a:r>
            <a:r>
              <a:rPr i="1" lang="en-US"/>
              <a:t>p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pnb == 0</a:t>
            </a:r>
            <a:r>
              <a:rPr lang="en-US"/>
              <a:t>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Pass control to next instruction in the logical flow for </a:t>
            </a:r>
            <a:r>
              <a:rPr i="1" lang="en-US"/>
              <a:t>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Else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Choose least nonzero bit </a:t>
            </a:r>
            <a:r>
              <a:rPr i="1" lang="en-US"/>
              <a:t>k</a:t>
            </a:r>
            <a:r>
              <a:rPr lang="en-US"/>
              <a:t>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pnb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and force process </a:t>
            </a:r>
            <a:r>
              <a:rPr i="1" lang="en-US"/>
              <a:t>p</a:t>
            </a:r>
            <a:r>
              <a:rPr lang="en-US"/>
              <a:t> to </a:t>
            </a:r>
            <a:r>
              <a:rPr b="1" i="1" lang="en-US">
                <a:solidFill>
                  <a:srgbClr val="C00000"/>
                </a:solidFill>
              </a:rPr>
              <a:t>receive</a:t>
            </a:r>
            <a:r>
              <a:rPr lang="en-US"/>
              <a:t> signal </a:t>
            </a:r>
            <a:r>
              <a:rPr i="1" lang="en-US"/>
              <a:t>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receipt of the signal triggers some </a:t>
            </a:r>
            <a:r>
              <a:rPr b="1" i="1" lang="en-US">
                <a:solidFill>
                  <a:srgbClr val="C00000"/>
                </a:solidFill>
              </a:rPr>
              <a:t>action</a:t>
            </a:r>
            <a:r>
              <a:rPr lang="en-US"/>
              <a:t> by </a:t>
            </a:r>
            <a:r>
              <a:rPr i="1" lang="en-US"/>
              <a:t>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Repeat for all nonzero </a:t>
            </a:r>
            <a:r>
              <a:rPr i="1" lang="en-US"/>
              <a:t>k</a:t>
            </a:r>
            <a:r>
              <a:rPr lang="en-US"/>
              <a:t> 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pnb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Pass control to next instruction in logical flow for </a:t>
            </a:r>
            <a:r>
              <a:rPr i="1" lang="en-US"/>
              <a:t>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Default Actions</a:t>
            </a:r>
            <a:endParaRPr/>
          </a:p>
        </p:txBody>
      </p:sp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signal type has a predefined </a:t>
            </a:r>
            <a:r>
              <a:rPr i="1" lang="en-US">
                <a:solidFill>
                  <a:srgbClr val="C00000"/>
                </a:solidFill>
              </a:rPr>
              <a:t>default action</a:t>
            </a:r>
            <a:r>
              <a:rPr lang="en-US"/>
              <a:t>, which is one of: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process terminates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process stops until restarted by a SIGCONT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process ignores the signal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/>
          <p:nvPr>
            <p:ph type="title"/>
          </p:nvPr>
        </p:nvSpPr>
        <p:spPr>
          <a:xfrm>
            <a:off x="278922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Installing Signal Handlers</a:t>
            </a:r>
            <a:endParaRPr/>
          </a:p>
        </p:txBody>
      </p:sp>
      <p:sp>
        <p:nvSpPr>
          <p:cNvPr id="326" name="Google Shape;326;p23"/>
          <p:cNvSpPr txBox="1"/>
          <p:nvPr>
            <p:ph idx="1" type="body"/>
          </p:nvPr>
        </p:nvSpPr>
        <p:spPr>
          <a:xfrm>
            <a:off x="290513" y="1220788"/>
            <a:ext cx="8701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signal</a:t>
            </a:r>
            <a:r>
              <a:rPr lang="en-US"/>
              <a:t> function modifies the default action associated with the receipt of signal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handler_t *signal(int signum, handler_t *handler)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Different values for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SIG_IGN: ignore signals of type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SIG_DFL: revert to the default action on receipt of signals of type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Otherwise,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handler</a:t>
            </a:r>
            <a:r>
              <a:rPr lang="en-US"/>
              <a:t> is the address of a user-level </a:t>
            </a:r>
            <a:r>
              <a:rPr b="1" i="1" lang="en-US">
                <a:solidFill>
                  <a:srgbClr val="C00000"/>
                </a:solidFill>
              </a:rPr>
              <a:t>signal handler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Called when process receives signal of type </a:t>
            </a: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signum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Referred to as </a:t>
            </a:r>
            <a:r>
              <a:rPr b="1" i="1" lang="en-US">
                <a:solidFill>
                  <a:srgbClr val="C00000"/>
                </a:solidFill>
              </a:rPr>
              <a:t>“installing” </a:t>
            </a:r>
            <a:r>
              <a:rPr lang="en-US">
                <a:solidFill>
                  <a:schemeClr val="dk1"/>
                </a:solidFill>
              </a:rPr>
              <a:t>the handler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Executing handler is called </a:t>
            </a:r>
            <a:r>
              <a:rPr b="1" i="1" lang="en-US">
                <a:solidFill>
                  <a:srgbClr val="C00000"/>
                </a:solidFill>
              </a:rPr>
              <a:t>“catching” </a:t>
            </a:r>
            <a:r>
              <a:rPr lang="en-US">
                <a:solidFill>
                  <a:schemeClr val="dk1"/>
                </a:solidFill>
              </a:rPr>
              <a:t>or </a:t>
            </a:r>
            <a:r>
              <a:rPr b="1" i="1" lang="en-US">
                <a:solidFill>
                  <a:srgbClr val="C00000"/>
                </a:solidFill>
              </a:rPr>
              <a:t>“handling” </a:t>
            </a:r>
            <a:r>
              <a:rPr lang="en-US">
                <a:solidFill>
                  <a:schemeClr val="dk1"/>
                </a:solidFill>
              </a:rPr>
              <a:t>the signal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solidFill>
                  <a:schemeClr val="dk1"/>
                </a:solidFill>
              </a:rPr>
              <a:t>When the handler executes its return statement, control passes back to instruction in the control flow of the process that was interrupted by receipt of the signal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"/>
          <p:cNvSpPr txBox="1"/>
          <p:nvPr>
            <p:ph type="title"/>
          </p:nvPr>
        </p:nvSpPr>
        <p:spPr>
          <a:xfrm>
            <a:off x="228600" y="304800"/>
            <a:ext cx="5181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Signal Handling Example</a:t>
            </a:r>
            <a:endParaRPr/>
          </a:p>
        </p:txBody>
      </p:sp>
      <p:sp>
        <p:nvSpPr>
          <p:cNvPr id="332" name="Google Shape;332;p24"/>
          <p:cNvSpPr txBox="1"/>
          <p:nvPr/>
        </p:nvSpPr>
        <p:spPr>
          <a:xfrm>
            <a:off x="76200" y="967799"/>
            <a:ext cx="8991600" cy="550920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sigint_handler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SIGINT handler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"So you think you can stop the bomb with ctrl-c, do you?\n"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"Well..."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fflush(stdout);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"OK. :-)\n"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Install the SIGINT handler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(signal(SIGINT, sigint_handler) == SIG_ERR)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unix_error(</a:t>
            </a:r>
            <a:r>
              <a:rPr b="1" i="0" lang="en-US" sz="1600" u="none" cap="none" strike="noStrike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"signal error"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Wait for the receipt of a signal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pause();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 txBox="1"/>
          <p:nvPr/>
        </p:nvSpPr>
        <p:spPr>
          <a:xfrm>
            <a:off x="8206078" y="6096000"/>
            <a:ext cx="8617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sigint.c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"/>
          <p:cNvSpPr txBox="1"/>
          <p:nvPr>
            <p:ph type="title"/>
          </p:nvPr>
        </p:nvSpPr>
        <p:spPr>
          <a:xfrm>
            <a:off x="3810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Signals Handlers as Concurrent Flows</a:t>
            </a:r>
            <a:endParaRPr/>
          </a:p>
        </p:txBody>
      </p:sp>
      <p:sp>
        <p:nvSpPr>
          <p:cNvPr id="339" name="Google Shape;339;p25"/>
          <p:cNvSpPr txBox="1"/>
          <p:nvPr>
            <p:ph idx="1" type="body"/>
          </p:nvPr>
        </p:nvSpPr>
        <p:spPr>
          <a:xfrm>
            <a:off x="381000" y="1371600"/>
            <a:ext cx="8307388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signal handler is a separate logical flow (not process) that runs concurrently with the main program</a:t>
            </a:r>
            <a:endParaRPr/>
          </a:p>
        </p:txBody>
      </p:sp>
      <p:cxnSp>
        <p:nvCxnSpPr>
          <p:cNvPr id="340" name="Google Shape;340;p25"/>
          <p:cNvCxnSpPr/>
          <p:nvPr/>
        </p:nvCxnSpPr>
        <p:spPr>
          <a:xfrm>
            <a:off x="2987675" y="4343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25"/>
          <p:cNvSpPr txBox="1"/>
          <p:nvPr/>
        </p:nvSpPr>
        <p:spPr>
          <a:xfrm>
            <a:off x="2420938" y="3124200"/>
            <a:ext cx="128428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5"/>
          <p:cNvSpPr txBox="1"/>
          <p:nvPr/>
        </p:nvSpPr>
        <p:spPr>
          <a:xfrm>
            <a:off x="3944938" y="3124200"/>
            <a:ext cx="1406525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handler(){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5"/>
          <p:cNvSpPr txBox="1"/>
          <p:nvPr/>
        </p:nvSpPr>
        <p:spPr>
          <a:xfrm>
            <a:off x="5468938" y="31242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25"/>
          <p:cNvCxnSpPr/>
          <p:nvPr/>
        </p:nvCxnSpPr>
        <p:spPr>
          <a:xfrm>
            <a:off x="4511675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25"/>
          <p:cNvCxnSpPr/>
          <p:nvPr/>
        </p:nvCxnSpPr>
        <p:spPr>
          <a:xfrm>
            <a:off x="6035675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5"/>
          <p:cNvCxnSpPr/>
          <p:nvPr/>
        </p:nvCxnSpPr>
        <p:spPr>
          <a:xfrm>
            <a:off x="2987675" y="5257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5"/>
          <p:cNvCxnSpPr/>
          <p:nvPr/>
        </p:nvCxnSpPr>
        <p:spPr>
          <a:xfrm>
            <a:off x="6035675" y="55626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5"/>
          <p:cNvCxnSpPr/>
          <p:nvPr/>
        </p:nvCxnSpPr>
        <p:spPr>
          <a:xfrm>
            <a:off x="2530475" y="4648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2530475" y="4953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50" name="Google Shape;350;p25"/>
          <p:cNvCxnSpPr/>
          <p:nvPr/>
        </p:nvCxnSpPr>
        <p:spPr>
          <a:xfrm>
            <a:off x="2530475" y="52578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51" name="Google Shape;351;p25"/>
          <p:cNvCxnSpPr/>
          <p:nvPr/>
        </p:nvCxnSpPr>
        <p:spPr>
          <a:xfrm>
            <a:off x="2530475" y="5562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52" name="Google Shape;352;p25"/>
          <p:cNvCxnSpPr/>
          <p:nvPr/>
        </p:nvCxnSpPr>
        <p:spPr>
          <a:xfrm>
            <a:off x="2530475" y="5867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53" name="Google Shape;353;p25"/>
          <p:cNvSpPr txBox="1"/>
          <p:nvPr/>
        </p:nvSpPr>
        <p:spPr>
          <a:xfrm>
            <a:off x="990600" y="479613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1732253" y="4419600"/>
            <a:ext cx="457200" cy="16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/>
          <p:nvPr/>
        </p:nvSpPr>
        <p:spPr>
          <a:xfrm>
            <a:off x="2771015" y="472440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6"/>
          <p:cNvSpPr/>
          <p:nvPr/>
        </p:nvSpPr>
        <p:spPr>
          <a:xfrm>
            <a:off x="2771015" y="5149850"/>
            <a:ext cx="4495800" cy="42545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6"/>
          <p:cNvSpPr txBox="1"/>
          <p:nvPr>
            <p:ph type="title"/>
          </p:nvPr>
        </p:nvSpPr>
        <p:spPr>
          <a:xfrm>
            <a:off x="357018" y="6096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/>
              <a:t>Another View of Signal Handlers as Concurrent Flows</a:t>
            </a:r>
            <a:endParaRPr/>
          </a:p>
        </p:txBody>
      </p:sp>
      <p:sp>
        <p:nvSpPr>
          <p:cNvPr id="362" name="Google Shape;362;p26"/>
          <p:cNvSpPr txBox="1"/>
          <p:nvPr/>
        </p:nvSpPr>
        <p:spPr>
          <a:xfrm>
            <a:off x="697782" y="2667000"/>
            <a:ext cx="16152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delivered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process 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3" name="Google Shape;363;p26"/>
          <p:cNvCxnSpPr/>
          <p:nvPr/>
        </p:nvCxnSpPr>
        <p:spPr>
          <a:xfrm>
            <a:off x="2362200" y="2851666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4" name="Google Shape;364;p26"/>
          <p:cNvSpPr txBox="1"/>
          <p:nvPr/>
        </p:nvSpPr>
        <p:spPr>
          <a:xfrm>
            <a:off x="781138" y="4132052"/>
            <a:ext cx="153131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process 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5" name="Google Shape;365;p26"/>
          <p:cNvCxnSpPr/>
          <p:nvPr/>
        </p:nvCxnSpPr>
        <p:spPr>
          <a:xfrm>
            <a:off x="2362200" y="4316718"/>
            <a:ext cx="381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6" name="Google Shape;366;p26"/>
          <p:cNvSpPr/>
          <p:nvPr/>
        </p:nvSpPr>
        <p:spPr>
          <a:xfrm>
            <a:off x="2771015" y="388506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6"/>
          <p:cNvSpPr/>
          <p:nvPr/>
        </p:nvSpPr>
        <p:spPr>
          <a:xfrm>
            <a:off x="2771015" y="34596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6"/>
          <p:cNvSpPr/>
          <p:nvPr/>
        </p:nvSpPr>
        <p:spPr>
          <a:xfrm>
            <a:off x="2771015" y="4310510"/>
            <a:ext cx="4495800" cy="42545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6"/>
          <p:cNvSpPr/>
          <p:nvPr/>
        </p:nvSpPr>
        <p:spPr>
          <a:xfrm>
            <a:off x="2771015" y="3028266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771015" y="2602816"/>
            <a:ext cx="4495800" cy="42545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2993037" y="1981200"/>
            <a:ext cx="1097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 txBox="1"/>
          <p:nvPr/>
        </p:nvSpPr>
        <p:spPr>
          <a:xfrm>
            <a:off x="4516029" y="1981200"/>
            <a:ext cx="1087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3" name="Google Shape;373;p26"/>
          <p:cNvCxnSpPr/>
          <p:nvPr/>
        </p:nvCxnSpPr>
        <p:spPr>
          <a:xfrm>
            <a:off x="3546171" y="2606000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4" name="Google Shape;374;p26"/>
          <p:cNvCxnSpPr/>
          <p:nvPr/>
        </p:nvCxnSpPr>
        <p:spPr>
          <a:xfrm flipH="1">
            <a:off x="4371671" y="1981200"/>
            <a:ext cx="12700" cy="39319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75" name="Google Shape;375;p26"/>
          <p:cNvSpPr txBox="1"/>
          <p:nvPr/>
        </p:nvSpPr>
        <p:spPr>
          <a:xfrm>
            <a:off x="5472451" y="2667000"/>
            <a:ext cx="16119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(main)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6"/>
          <p:cNvSpPr txBox="1"/>
          <p:nvPr/>
        </p:nvSpPr>
        <p:spPr>
          <a:xfrm>
            <a:off x="5472451" y="3081338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6"/>
          <p:cNvSpPr txBox="1"/>
          <p:nvPr/>
        </p:nvSpPr>
        <p:spPr>
          <a:xfrm>
            <a:off x="5472451" y="3494088"/>
            <a:ext cx="16119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(main)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 txBox="1"/>
          <p:nvPr/>
        </p:nvSpPr>
        <p:spPr>
          <a:xfrm>
            <a:off x="5454989" y="3930650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5472451" y="4343400"/>
            <a:ext cx="18427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(handler)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6"/>
          <p:cNvSpPr/>
          <p:nvPr/>
        </p:nvSpPr>
        <p:spPr>
          <a:xfrm>
            <a:off x="7508571" y="3027143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7587946" y="3048366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6"/>
          <p:cNvSpPr/>
          <p:nvPr/>
        </p:nvSpPr>
        <p:spPr>
          <a:xfrm>
            <a:off x="7508571" y="3896637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7587946" y="3917860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26"/>
          <p:cNvCxnSpPr/>
          <p:nvPr/>
        </p:nvCxnSpPr>
        <p:spPr>
          <a:xfrm>
            <a:off x="3539821" y="4303776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p26"/>
          <p:cNvCxnSpPr/>
          <p:nvPr/>
        </p:nvCxnSpPr>
        <p:spPr>
          <a:xfrm>
            <a:off x="5140021" y="3465576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6" name="Google Shape;386;p26"/>
          <p:cNvCxnSpPr>
            <a:stCxn id="373" idx="1"/>
            <a:endCxn id="385" idx="0"/>
          </p:cNvCxnSpPr>
          <p:nvPr/>
        </p:nvCxnSpPr>
        <p:spPr>
          <a:xfrm>
            <a:off x="3546171" y="3026624"/>
            <a:ext cx="1593900" cy="43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7" name="Google Shape;387;p26"/>
          <p:cNvCxnSpPr>
            <a:stCxn id="385" idx="1"/>
            <a:endCxn id="384" idx="0"/>
          </p:cNvCxnSpPr>
          <p:nvPr/>
        </p:nvCxnSpPr>
        <p:spPr>
          <a:xfrm flipH="1">
            <a:off x="3539821" y="3886200"/>
            <a:ext cx="1600200" cy="41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8" name="Google Shape;388;p26"/>
          <p:cNvCxnSpPr/>
          <p:nvPr/>
        </p:nvCxnSpPr>
        <p:spPr>
          <a:xfrm>
            <a:off x="3538270" y="4724400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9" name="Google Shape;389;p26"/>
          <p:cNvCxnSpPr/>
          <p:nvPr/>
        </p:nvCxnSpPr>
        <p:spPr>
          <a:xfrm>
            <a:off x="3538270" y="5141976"/>
            <a:ext cx="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0" name="Google Shape;390;p26"/>
          <p:cNvSpPr txBox="1"/>
          <p:nvPr/>
        </p:nvSpPr>
        <p:spPr>
          <a:xfrm>
            <a:off x="5457541" y="4766846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6"/>
          <p:cNvSpPr txBox="1"/>
          <p:nvPr/>
        </p:nvSpPr>
        <p:spPr>
          <a:xfrm>
            <a:off x="5474684" y="5181600"/>
            <a:ext cx="161191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 (main)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6"/>
          <p:cNvSpPr txBox="1"/>
          <p:nvPr/>
        </p:nvSpPr>
        <p:spPr>
          <a:xfrm>
            <a:off x="3130739" y="2709446"/>
            <a:ext cx="3744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  <a:endParaRPr b="1" baseline="-25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3124200" y="5071646"/>
            <a:ext cx="3979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 b="1" baseline="-2500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6"/>
          <p:cNvSpPr/>
          <p:nvPr/>
        </p:nvSpPr>
        <p:spPr>
          <a:xfrm>
            <a:off x="3505200" y="2977086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5" name="Google Shape;395;p26"/>
          <p:cNvSpPr/>
          <p:nvPr/>
        </p:nvSpPr>
        <p:spPr>
          <a:xfrm>
            <a:off x="3489960" y="5122652"/>
            <a:ext cx="91440" cy="9144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Nested Signal Handlers	</a:t>
            </a:r>
            <a:endParaRPr/>
          </a:p>
        </p:txBody>
      </p:sp>
      <p:sp>
        <p:nvSpPr>
          <p:cNvPr id="401" name="Google Shape;401;p27"/>
          <p:cNvSpPr txBox="1"/>
          <p:nvPr>
            <p:ph idx="1" type="body"/>
          </p:nvPr>
        </p:nvSpPr>
        <p:spPr>
          <a:xfrm>
            <a:off x="396875" y="1362075"/>
            <a:ext cx="7896225" cy="61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Handlers can be interrupted by other handlers</a:t>
            </a:r>
            <a:endParaRPr/>
          </a:p>
        </p:txBody>
      </p:sp>
      <p:cxnSp>
        <p:nvCxnSpPr>
          <p:cNvPr id="402" name="Google Shape;402;p27"/>
          <p:cNvCxnSpPr/>
          <p:nvPr/>
        </p:nvCxnSpPr>
        <p:spPr>
          <a:xfrm>
            <a:off x="2844290" y="28225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3" name="Google Shape;403;p27"/>
          <p:cNvCxnSpPr/>
          <p:nvPr/>
        </p:nvCxnSpPr>
        <p:spPr>
          <a:xfrm>
            <a:off x="2850640" y="3427403"/>
            <a:ext cx="2400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4" name="Google Shape;404;p27"/>
          <p:cNvCxnSpPr/>
          <p:nvPr/>
        </p:nvCxnSpPr>
        <p:spPr>
          <a:xfrm rot="10800000">
            <a:off x="5198533" y="4116924"/>
            <a:ext cx="2355340" cy="5317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5" name="Google Shape;405;p27"/>
          <p:cNvCxnSpPr/>
          <p:nvPr/>
        </p:nvCxnSpPr>
        <p:spPr>
          <a:xfrm>
            <a:off x="2845877" y="4108440"/>
            <a:ext cx="3175" cy="87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6" name="Google Shape;406;p27"/>
          <p:cNvSpPr/>
          <p:nvPr/>
        </p:nvSpPr>
        <p:spPr>
          <a:xfrm>
            <a:off x="3033202" y="2825740"/>
            <a:ext cx="2051032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(2) Control passes to handler S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7" name="Google Shape;407;p27"/>
          <p:cNvSpPr/>
          <p:nvPr/>
        </p:nvSpPr>
        <p:spPr>
          <a:xfrm>
            <a:off x="2017189" y="2286000"/>
            <a:ext cx="1644643" cy="33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Main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5612346" y="4571994"/>
            <a:ext cx="1478488" cy="828424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(5) Handler T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to handler S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2341052" y="3144828"/>
            <a:ext cx="54725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2341052" y="3849678"/>
            <a:ext cx="5610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1" baseline="-2500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436033" y="3105157"/>
            <a:ext cx="1917701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(1) Program catches signal s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4595290" y="2286000"/>
            <a:ext cx="1280576" cy="33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Handler 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6949024" y="2286000"/>
            <a:ext cx="1280576" cy="335981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Handler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3369734" y="3600457"/>
            <a:ext cx="1854200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(3) Program catches signal t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5" name="Google Shape;415;p27"/>
          <p:cNvCxnSpPr/>
          <p:nvPr/>
        </p:nvCxnSpPr>
        <p:spPr>
          <a:xfrm>
            <a:off x="5231890" y="34321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27"/>
          <p:cNvCxnSpPr/>
          <p:nvPr/>
        </p:nvCxnSpPr>
        <p:spPr>
          <a:xfrm>
            <a:off x="5225540" y="4024303"/>
            <a:ext cx="24003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7"/>
          <p:cNvSpPr/>
          <p:nvPr/>
        </p:nvSpPr>
        <p:spPr>
          <a:xfrm>
            <a:off x="5357301" y="3409940"/>
            <a:ext cx="2114531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(4)  Control passes to handler T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18" name="Google Shape;418;p27"/>
          <p:cNvCxnSpPr/>
          <p:nvPr/>
        </p:nvCxnSpPr>
        <p:spPr>
          <a:xfrm>
            <a:off x="7606790" y="40798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27"/>
          <p:cNvCxnSpPr/>
          <p:nvPr/>
        </p:nvCxnSpPr>
        <p:spPr>
          <a:xfrm>
            <a:off x="5231890" y="4206865"/>
            <a:ext cx="0" cy="5984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0" name="Google Shape;420;p27"/>
          <p:cNvCxnSpPr/>
          <p:nvPr/>
        </p:nvCxnSpPr>
        <p:spPr>
          <a:xfrm rot="10800000">
            <a:off x="2836333" y="4040723"/>
            <a:ext cx="2342640" cy="7095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p27"/>
          <p:cNvSpPr/>
          <p:nvPr/>
        </p:nvSpPr>
        <p:spPr>
          <a:xfrm>
            <a:off x="3529546" y="4698994"/>
            <a:ext cx="1478488" cy="1074645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(6) Handler S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to main program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436033" y="3930657"/>
            <a:ext cx="1917701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(7) Main program resumes </a:t>
            </a:r>
            <a:endParaRPr b="1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Blocking and Unblocking Signals	</a:t>
            </a:r>
            <a:endParaRPr/>
          </a:p>
        </p:txBody>
      </p:sp>
      <p:sp>
        <p:nvSpPr>
          <p:cNvPr id="428" name="Google Shape;428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Implicit blocking mechanism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blocks any pending signals of type currently being handled.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A SIGINT handler can’t be interrupted by another SIGINT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Explicit blocking and unblocking mechanism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sigprocmask </a:t>
            </a:r>
            <a:r>
              <a:rPr lang="en-US"/>
              <a:t>function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Supporting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sigemptyset</a:t>
            </a:r>
            <a:r>
              <a:rPr lang="en-US"/>
              <a:t> – Create empty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sigfillset </a:t>
            </a:r>
            <a:r>
              <a:rPr lang="en-US"/>
              <a:t>– Add every signal number to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sigaddset</a:t>
            </a:r>
            <a:r>
              <a:rPr lang="en-US"/>
              <a:t> – Add signal number to 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sigdelset</a:t>
            </a:r>
            <a:r>
              <a:rPr lang="en-US"/>
              <a:t> – Delete signal number from set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>
            <p:ph type="title"/>
          </p:nvPr>
        </p:nvSpPr>
        <p:spPr>
          <a:xfrm>
            <a:off x="357019" y="435678"/>
            <a:ext cx="6119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Temporarily Blocking Signals</a:t>
            </a:r>
            <a:endParaRPr/>
          </a:p>
        </p:txBody>
      </p:sp>
      <p:sp>
        <p:nvSpPr>
          <p:cNvPr id="434" name="Google Shape;434;p29"/>
          <p:cNvSpPr txBox="1"/>
          <p:nvPr/>
        </p:nvSpPr>
        <p:spPr>
          <a:xfrm>
            <a:off x="457200" y="1828800"/>
            <a:ext cx="8153400" cy="329320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prev_mask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Sigemptyset(&amp;mask);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Sigaddset(&amp;mask, SIGINT);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SIGINT and save previous blocked set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Sigprocmask(SIG_BLOCK, &amp;mask, &amp;prev_mask);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7676DE"/>
                </a:solidFill>
                <a:latin typeface="Arial"/>
                <a:ea typeface="Arial"/>
                <a:cs typeface="Arial"/>
                <a:sym typeface="Arial"/>
              </a:rPr>
              <a:t>/* Code region that will not be interrupted by SIGINT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Restore previous blocked set, unblocking SIGINT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Sigprocmask(SIG_SETMASK, &amp;prev_mask,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29"/>
          <p:cNvSpPr txBox="1"/>
          <p:nvPr/>
        </p:nvSpPr>
        <p:spPr>
          <a:xfrm rot="-5400000">
            <a:off x="513666" y="3448735"/>
            <a:ext cx="838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Shells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Signals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Nonlocal jumps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Safe Signal Handling</a:t>
            </a:r>
            <a:endParaRPr/>
          </a:p>
        </p:txBody>
      </p:sp>
      <p:sp>
        <p:nvSpPr>
          <p:cNvPr id="441" name="Google Shape;441;p30"/>
          <p:cNvSpPr txBox="1"/>
          <p:nvPr>
            <p:ph idx="1" type="body"/>
          </p:nvPr>
        </p:nvSpPr>
        <p:spPr>
          <a:xfrm>
            <a:off x="381000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Handlers are tricky because they are concurrent with main program and share the same global data structures.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Shared data structures can become corrupted.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We’ll explore concurrency issues later in the term.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now here are some guidelines to help you avoid trouble.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1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Guidelines for Writing Safe Handlers	</a:t>
            </a:r>
            <a:endParaRPr/>
          </a:p>
        </p:txBody>
      </p:sp>
      <p:sp>
        <p:nvSpPr>
          <p:cNvPr id="447" name="Google Shape;447;p31"/>
          <p:cNvSpPr txBox="1"/>
          <p:nvPr>
            <p:ph idx="1" type="body"/>
          </p:nvPr>
        </p:nvSpPr>
        <p:spPr>
          <a:xfrm>
            <a:off x="396875" y="1219200"/>
            <a:ext cx="84423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G0: Keep your handlers as simple as possible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Set a global flag and return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G1: Call only async-signal-safe functions in your handlers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printf, sprintf</a:t>
            </a:r>
            <a:r>
              <a:rPr lang="en-US"/>
              <a:t>,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-US"/>
              <a:t>,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/>
              <a:t> are not safe!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G2: Save and restore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/>
              <a:t> on entry and exit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 that other handlers don’t overwrite your value 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/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G3: Protect accesses to shared data structures by temporarily blocking all signals.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To prevent possible corruption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G4: Declare global variables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volatile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 prevent compiler from storing them in a register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G5: Declare global flags as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volatile sig_atomic_t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flag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: variable that is only read or written (e.g. flag = 1, not flag++)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Flag declared this way does not need to be protected  like other globals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Async-Signal-Safety	</a:t>
            </a:r>
            <a:endParaRPr/>
          </a:p>
        </p:txBody>
      </p:sp>
      <p:sp>
        <p:nvSpPr>
          <p:cNvPr id="453" name="Google Shape;453;p32"/>
          <p:cNvSpPr txBox="1"/>
          <p:nvPr>
            <p:ph idx="1" type="body"/>
          </p:nvPr>
        </p:nvSpPr>
        <p:spPr>
          <a:xfrm>
            <a:off x="396875" y="1362075"/>
            <a:ext cx="867092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 is </a:t>
            </a:r>
            <a:r>
              <a:rPr i="1" lang="en-US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async-signal-safe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if either reentrant (e.g., all variables stored on stack frame, CS:APP3e 12.7.2) or non-interruptible by signals.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Posix guarantees 117 functions to be async-signal-safe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Source: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man 7 signal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Popular functions on the list: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_exit, write, wait, waitpid, sleep, kill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Popular functions that are </a:t>
            </a: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on the list: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malloc, exit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Unfortunate fact: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the only async-signal-safe output function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3"/>
          <p:cNvSpPr txBox="1"/>
          <p:nvPr>
            <p:ph type="title"/>
          </p:nvPr>
        </p:nvSpPr>
        <p:spPr>
          <a:xfrm>
            <a:off x="357018" y="435678"/>
            <a:ext cx="8177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Safely Generating Formatted Output</a:t>
            </a:r>
            <a:endParaRPr/>
          </a:p>
        </p:txBody>
      </p:sp>
      <p:sp>
        <p:nvSpPr>
          <p:cNvPr id="459" name="Google Shape;459;p33"/>
          <p:cNvSpPr txBox="1"/>
          <p:nvPr>
            <p:ph idx="1" type="body"/>
          </p:nvPr>
        </p:nvSpPr>
        <p:spPr>
          <a:xfrm>
            <a:off x="396875" y="1143000"/>
            <a:ext cx="834500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Use the reentrant SIO (Safe I/O library)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csapp.c</a:t>
            </a:r>
            <a:r>
              <a:rPr lang="en-US"/>
              <a:t> in your handlers.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ssize_t sio_puts(char s[]) /* Put string */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ssize_t sio_putl(long v)   /* Put long */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sio_error(char s[])   /* Put msg &amp; exit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33"/>
          <p:cNvSpPr txBox="1"/>
          <p:nvPr/>
        </p:nvSpPr>
        <p:spPr>
          <a:xfrm>
            <a:off x="275119" y="3581400"/>
            <a:ext cx="8466761" cy="2819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sigint_handler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Safe SIGINT handler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"So you think you can stop the bomb with ctrl-c, do you?\n"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"Well..."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"OK. :-)\n"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_exit(0);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33"/>
          <p:cNvSpPr txBox="1"/>
          <p:nvPr/>
        </p:nvSpPr>
        <p:spPr>
          <a:xfrm>
            <a:off x="7506000" y="6031468"/>
            <a:ext cx="1257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sigintsafe.c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/>
          <p:nvPr>
            <p:ph idx="1" type="body"/>
          </p:nvPr>
        </p:nvSpPr>
        <p:spPr>
          <a:xfrm>
            <a:off x="6172200" y="1113504"/>
            <a:ext cx="2971800" cy="376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23018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0"/>
              <a:buChar char="⬛"/>
            </a:pPr>
            <a:r>
              <a:rPr lang="en-US" sz="2200"/>
              <a:t>Pending signals are not queued</a:t>
            </a:r>
            <a:endParaRPr/>
          </a:p>
          <a:p>
            <a:pPr indent="-171450" lvl="1" marL="40163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For each signal type, one bit indicates whether or not signal is pending…</a:t>
            </a:r>
            <a:endParaRPr/>
          </a:p>
          <a:p>
            <a:pPr indent="-171450" lvl="1" marL="401638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…thus at most one pending signal of any particular type. </a:t>
            </a:r>
            <a:endParaRPr sz="1800"/>
          </a:p>
          <a:p>
            <a:pPr indent="-83820" lvl="0" marL="1588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Char char="⬛"/>
            </a:pPr>
            <a:r>
              <a:rPr lang="en-US" sz="2200"/>
              <a:t> You can’t use signals to count events, such as children terminating.</a:t>
            </a:r>
            <a:endParaRPr sz="2200"/>
          </a:p>
        </p:txBody>
      </p:sp>
      <p:sp>
        <p:nvSpPr>
          <p:cNvPr id="467" name="Google Shape;467;p34"/>
          <p:cNvSpPr txBox="1"/>
          <p:nvPr/>
        </p:nvSpPr>
        <p:spPr>
          <a:xfrm>
            <a:off x="63500" y="522513"/>
            <a:ext cx="5867400" cy="62592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ccount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child_handler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wait(</a:t>
            </a:r>
            <a:r>
              <a:rPr b="1" i="0" lang="en-US" sz="14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Sio_error(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 error"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ccount--;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"Handler reaped child 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Sio_putl((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Sio_puts(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 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fork14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ccount = 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child_handler);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Sleep(1);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 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exits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(ccount &gt; 0)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spins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5118622" y="6412468"/>
            <a:ext cx="824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forks.c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4876800" y="5257800"/>
            <a:ext cx="3581400" cy="83099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./forks 14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23241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4"/>
          <p:cNvSpPr txBox="1"/>
          <p:nvPr>
            <p:ph type="title"/>
          </p:nvPr>
        </p:nvSpPr>
        <p:spPr>
          <a:xfrm>
            <a:off x="4419600" y="417512"/>
            <a:ext cx="4648200" cy="573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Correct Signal Handling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/>
          <p:nvPr>
            <p:ph type="title"/>
          </p:nvPr>
        </p:nvSpPr>
        <p:spPr>
          <a:xfrm>
            <a:off x="457200" y="457200"/>
            <a:ext cx="8407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Correct Signal Handling</a:t>
            </a:r>
            <a:endParaRPr/>
          </a:p>
        </p:txBody>
      </p:sp>
      <p:sp>
        <p:nvSpPr>
          <p:cNvPr id="476" name="Google Shape;476;p35"/>
          <p:cNvSpPr txBox="1"/>
          <p:nvPr>
            <p:ph idx="1" type="body"/>
          </p:nvPr>
        </p:nvSpPr>
        <p:spPr>
          <a:xfrm>
            <a:off x="480796" y="12954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Must wait for all terminated child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Put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 a loop to reap all terminated children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5"/>
          <p:cNvSpPr txBox="1"/>
          <p:nvPr/>
        </p:nvSpPr>
        <p:spPr>
          <a:xfrm>
            <a:off x="457200" y="2260600"/>
            <a:ext cx="8263467" cy="31242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child_handler2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wait(</a:t>
            </a:r>
            <a:r>
              <a:rPr b="1" i="0" lang="en-US" sz="18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 &gt;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ccount--;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Sio_puts(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"Handler reaped child 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Sio_putl((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long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Sio_puts(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 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(errno != ECHILD)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Sio_error(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 error"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4419600" y="4800600"/>
            <a:ext cx="4495800" cy="181588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./forks 15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23249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 reaped child 23250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3913A8"/>
                </a:solidFill>
                <a:latin typeface="Arial"/>
                <a:ea typeface="Arial"/>
                <a:cs typeface="Arial"/>
                <a:sym typeface="Arial"/>
              </a:rPr>
              <a:t>whaleshark&gt;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>
            <p:ph type="title"/>
          </p:nvPr>
        </p:nvSpPr>
        <p:spPr>
          <a:xfrm>
            <a:off x="381000" y="493712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Portable Signal Handling</a:t>
            </a:r>
            <a:endParaRPr/>
          </a:p>
        </p:txBody>
      </p:sp>
      <p:sp>
        <p:nvSpPr>
          <p:cNvPr id="484" name="Google Shape;484;p36"/>
          <p:cNvSpPr txBox="1"/>
          <p:nvPr>
            <p:ph idx="1" type="body"/>
          </p:nvPr>
        </p:nvSpPr>
        <p:spPr>
          <a:xfrm>
            <a:off x="381000" y="1143000"/>
            <a:ext cx="8305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Ugh! Different versions of Unix can have different signal handling semantics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older systems restore action to default after catching signal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interrupted system calls can return with errno == EINTR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Some systems don’t block signals of the type being handled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sigaction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36"/>
          <p:cNvSpPr/>
          <p:nvPr/>
        </p:nvSpPr>
        <p:spPr>
          <a:xfrm>
            <a:off x="239964" y="3734812"/>
            <a:ext cx="8523036" cy="286232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handler_t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Signal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signum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handler_t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sigaction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old_action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action.sa_handler = handler;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sigemptyset(&amp;action.sa_mask);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sigs of type being handled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action.sa_flags = SA_RESTART;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Restart syscalls if possible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(sigaction(signum, &amp;action, &amp;old_action)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unix_error(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"Signal error"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(old_action.sa_handler);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7869719" y="6240502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Synchronizing Flows to Avoid Races</a:t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196661" y="2011263"/>
            <a:ext cx="8337739" cy="477053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mask_all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prev_all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Sigfillset(&amp;mask_all);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initjobs();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Initialize the job list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Execve(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"/bin/date"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argv,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&amp;mask_all, &amp;prev_all);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addjob(pid);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Add the child to the job list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Sigprocmask(SIG_SETMASK, &amp;prev_all,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7"/>
          <p:cNvSpPr txBox="1"/>
          <p:nvPr>
            <p:ph idx="1" type="body"/>
          </p:nvPr>
        </p:nvSpPr>
        <p:spPr>
          <a:xfrm>
            <a:off x="396875" y="1209675"/>
            <a:ext cx="7896225" cy="80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Simple shell with a subtle synchronization error because it assumes parent runs before child.</a:t>
            </a:r>
            <a:endParaRPr/>
          </a:p>
        </p:txBody>
      </p:sp>
      <p:sp>
        <p:nvSpPr>
          <p:cNvPr id="494" name="Google Shape;494;p37"/>
          <p:cNvSpPr txBox="1"/>
          <p:nvPr/>
        </p:nvSpPr>
        <p:spPr>
          <a:xfrm>
            <a:off x="7143274" y="6400800"/>
            <a:ext cx="1391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procmask1.c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Synchronizing Flows to Avoid Races</a:t>
            </a:r>
            <a:endParaRPr/>
          </a:p>
        </p:txBody>
      </p:sp>
      <p:sp>
        <p:nvSpPr>
          <p:cNvPr id="500" name="Google Shape;500;p38"/>
          <p:cNvSpPr/>
          <p:nvPr/>
        </p:nvSpPr>
        <p:spPr>
          <a:xfrm>
            <a:off x="215124" y="2133600"/>
            <a:ext cx="8090676" cy="4031873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mask_all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prev_all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Sigfillset(&amp;mask_all);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waitpid(-1,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0)) &gt; 0) {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Reap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&amp;mask_all, &amp;prev_all);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deletejob(pid);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Delete the child from the job list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Sigprocmask(SIG_SETMASK, &amp;prev_all,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(errno != ECHILD)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Sio_error(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"waitpid error"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38"/>
          <p:cNvSpPr txBox="1"/>
          <p:nvPr>
            <p:ph idx="1" type="body"/>
          </p:nvPr>
        </p:nvSpPr>
        <p:spPr>
          <a:xfrm>
            <a:off x="396875" y="1362075"/>
            <a:ext cx="7896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SIGCHLD handler for a simple shell</a:t>
            </a:r>
            <a:endParaRPr/>
          </a:p>
        </p:txBody>
      </p:sp>
      <p:sp>
        <p:nvSpPr>
          <p:cNvPr id="502" name="Google Shape;502;p38"/>
          <p:cNvSpPr txBox="1"/>
          <p:nvPr/>
        </p:nvSpPr>
        <p:spPr>
          <a:xfrm>
            <a:off x="6934200" y="5791200"/>
            <a:ext cx="1391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procmask1.c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9"/>
          <p:cNvSpPr txBox="1"/>
          <p:nvPr>
            <p:ph type="title"/>
          </p:nvPr>
        </p:nvSpPr>
        <p:spPr>
          <a:xfrm>
            <a:off x="357018" y="435678"/>
            <a:ext cx="7872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Corrected Shell Program without Race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76200" y="1380321"/>
            <a:ext cx="8986279" cy="540147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mask_all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mask_one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prev_one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Sigfillset(&amp;mask_all);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Sigemptyset(&amp;mask_one);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Sigaddset(&amp;mask_one, SIGCHLD);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initjobs();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Initialize the job list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&amp;mask_one, &amp;prev_one);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SIGCHLD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process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Sigprocmask(SIG_SETMASK, &amp;prev_one, </a:t>
            </a:r>
            <a:r>
              <a:rPr b="1" i="0" lang="en-US" sz="15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Unblock SIGCHLD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Execve(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"/bin/date"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argv, </a:t>
            </a:r>
            <a:r>
              <a:rPr b="1" i="0" lang="en-US" sz="15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Sigprocmask(SIG_BLOCK, &amp;mask_all, </a:t>
            </a:r>
            <a:r>
              <a:rPr b="1" i="0" lang="en-US" sz="15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process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addjob(pid);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Add the child to the job list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Sigprocmask(SIG_SETMASK, &amp;prev_one, </a:t>
            </a:r>
            <a:r>
              <a:rPr b="1" i="0" lang="en-US" sz="15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Unblock SIGCHLD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9"/>
          <p:cNvSpPr txBox="1"/>
          <p:nvPr/>
        </p:nvSpPr>
        <p:spPr>
          <a:xfrm>
            <a:off x="7633253" y="6400800"/>
            <a:ext cx="13911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procmask2.c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Linux Process Hierarchy</a:t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2895600" y="35814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Login shell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2895600" y="4572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838200" y="4572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3962400" y="5715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Grandchild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752600" y="5715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Grandchild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4"/>
          <p:cNvCxnSpPr/>
          <p:nvPr/>
        </p:nvCxnSpPr>
        <p:spPr>
          <a:xfrm flipH="1">
            <a:off x="2209800" y="4038600"/>
            <a:ext cx="9906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4"/>
          <p:cNvSpPr/>
          <p:nvPr/>
        </p:nvSpPr>
        <p:spPr>
          <a:xfrm>
            <a:off x="3657600" y="1447800"/>
            <a:ext cx="1676400" cy="533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4"/>
          <p:cNvCxnSpPr/>
          <p:nvPr/>
        </p:nvCxnSpPr>
        <p:spPr>
          <a:xfrm>
            <a:off x="4495800" y="1981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0" name="Google Shape;100;p4"/>
          <p:cNvCxnSpPr/>
          <p:nvPr/>
        </p:nvCxnSpPr>
        <p:spPr>
          <a:xfrm flipH="1">
            <a:off x="4038600" y="2971800"/>
            <a:ext cx="38100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"/>
          <p:cNvCxnSpPr/>
          <p:nvPr/>
        </p:nvCxnSpPr>
        <p:spPr>
          <a:xfrm>
            <a:off x="3733800" y="4114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3886200" y="5105400"/>
            <a:ext cx="9144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4"/>
          <p:cNvCxnSpPr/>
          <p:nvPr/>
        </p:nvCxnSpPr>
        <p:spPr>
          <a:xfrm flipH="1">
            <a:off x="2667000" y="5105400"/>
            <a:ext cx="83820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4"/>
          <p:cNvCxnSpPr/>
          <p:nvPr/>
        </p:nvCxnSpPr>
        <p:spPr>
          <a:xfrm flipH="1">
            <a:off x="1981200" y="2819400"/>
            <a:ext cx="1752600" cy="68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4"/>
          <p:cNvSpPr/>
          <p:nvPr/>
        </p:nvSpPr>
        <p:spPr>
          <a:xfrm>
            <a:off x="76200" y="3352800"/>
            <a:ext cx="2133600" cy="762000"/>
          </a:xfrm>
          <a:prstGeom prst="ellipse">
            <a:avLst/>
          </a:prstGeom>
          <a:solidFill>
            <a:srgbClr val="D0D0F4"/>
          </a:solidFill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Daemon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e.g.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3657600" y="2438400"/>
            <a:ext cx="1676400" cy="533400"/>
          </a:xfrm>
          <a:prstGeom prst="ellipse">
            <a:avLst/>
          </a:prstGeom>
          <a:solidFill>
            <a:srgbClr val="CCFFCC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 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5638800" y="35814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Login shell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4"/>
          <p:cNvCxnSpPr/>
          <p:nvPr/>
        </p:nvCxnSpPr>
        <p:spPr>
          <a:xfrm>
            <a:off x="4914900" y="2959100"/>
            <a:ext cx="402019" cy="317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4"/>
          <p:cNvSpPr/>
          <p:nvPr/>
        </p:nvSpPr>
        <p:spPr>
          <a:xfrm>
            <a:off x="5664200" y="4572000"/>
            <a:ext cx="1676400" cy="533400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6502400" y="41148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p4"/>
          <p:cNvSpPr txBox="1"/>
          <p:nvPr/>
        </p:nvSpPr>
        <p:spPr>
          <a:xfrm>
            <a:off x="4876800" y="3276600"/>
            <a:ext cx="44011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/>
        </p:nvSpPr>
        <p:spPr>
          <a:xfrm rot="-8220000">
            <a:off x="5216566" y="3224857"/>
            <a:ext cx="34888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4"/>
          <p:cNvCxnSpPr/>
          <p:nvPr/>
        </p:nvCxnSpPr>
        <p:spPr>
          <a:xfrm flipH="1">
            <a:off x="3581400" y="3416300"/>
            <a:ext cx="228600" cy="16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4"/>
          <p:cNvSpPr txBox="1"/>
          <p:nvPr/>
        </p:nvSpPr>
        <p:spPr>
          <a:xfrm flipH="1" rot="8700000">
            <a:off x="3807148" y="3224857"/>
            <a:ext cx="348886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>
            <a:off x="5562600" y="3450570"/>
            <a:ext cx="304800" cy="2098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4"/>
          <p:cNvSpPr txBox="1"/>
          <p:nvPr/>
        </p:nvSpPr>
        <p:spPr>
          <a:xfrm>
            <a:off x="6248400" y="5715000"/>
            <a:ext cx="2794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you can view the hierarchy using the Linux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pstree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Explicitly Waiting for Signals</a:t>
            </a:r>
            <a:endParaRPr/>
          </a:p>
        </p:txBody>
      </p:sp>
      <p:sp>
        <p:nvSpPr>
          <p:cNvPr id="515" name="Google Shape;515;p40"/>
          <p:cNvSpPr/>
          <p:nvPr/>
        </p:nvSpPr>
        <p:spPr>
          <a:xfrm>
            <a:off x="571500" y="2514600"/>
            <a:ext cx="8267700" cy="33239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sig_atomic_t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sigchld_handler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olderrno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pid = Waitpid(-1, </a:t>
            </a:r>
            <a:r>
              <a:rPr b="1" i="0" lang="en-US" sz="15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0); </a:t>
            </a:r>
            <a:r>
              <a:rPr b="1" i="0" lang="en-US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Main is waiting for nonzero pid */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errno = olderrno;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sigint_handler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0"/>
          <p:cNvSpPr txBox="1"/>
          <p:nvPr>
            <p:ph idx="1" type="body"/>
          </p:nvPr>
        </p:nvSpPr>
        <p:spPr>
          <a:xfrm>
            <a:off x="396875" y="1408212"/>
            <a:ext cx="8442325" cy="80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Handlers for program explicitly waiting for SIGCHLD to arrive.</a:t>
            </a:r>
            <a:endParaRPr/>
          </a:p>
        </p:txBody>
      </p:sp>
      <p:sp>
        <p:nvSpPr>
          <p:cNvPr id="517" name="Google Shape;517;p40"/>
          <p:cNvSpPr txBox="1"/>
          <p:nvPr/>
        </p:nvSpPr>
        <p:spPr>
          <a:xfrm>
            <a:off x="7248688" y="5486400"/>
            <a:ext cx="1590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waitforsignal.c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1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Explicitly Waiting for Signals</a:t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475784" y="1304121"/>
            <a:ext cx="8058616" cy="540147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sigset_t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mask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prev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Signal(SIGCHLD, sigchld_handler);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Signal(SIGINT, sigint_handler);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Sigemptyset(&amp;mask);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Sigaddset(&amp;mask, SIGCHLD);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Sigprocmask(SIG_BLOCK, &amp;mask, &amp;prev);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Block SIGCHLD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pid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Sigprocmask(SIG_SETMASK, &amp;prev, </a:t>
            </a:r>
            <a:r>
              <a:rPr b="1" i="0" lang="en-US" sz="15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Unblock SIGCHLD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Wait for SIGCHLD to be received (wasteful!)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(!pid)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Do some work after receiving SIGCHLD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"."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1"/>
          <p:cNvSpPr txBox="1"/>
          <p:nvPr/>
        </p:nvSpPr>
        <p:spPr>
          <a:xfrm>
            <a:off x="6934200" y="6336268"/>
            <a:ext cx="1590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waitforsignal.c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41"/>
          <p:cNvSpPr txBox="1"/>
          <p:nvPr/>
        </p:nvSpPr>
        <p:spPr>
          <a:xfrm>
            <a:off x="6079138" y="1143000"/>
            <a:ext cx="2531462" cy="9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 to a shell waiting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foreground job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terminate.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Explicitly Waiting for Signals</a:t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571500" y="2570202"/>
            <a:ext cx="3314700" cy="584776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(!pid)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Race! */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pause();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42"/>
          <p:cNvSpPr txBox="1"/>
          <p:nvPr>
            <p:ph idx="1" type="body"/>
          </p:nvPr>
        </p:nvSpPr>
        <p:spPr>
          <a:xfrm>
            <a:off x="396875" y="1408212"/>
            <a:ext cx="7896225" cy="49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Program is correct, but very wasteful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 options: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sigsuspend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42"/>
          <p:cNvSpPr/>
          <p:nvPr/>
        </p:nvSpPr>
        <p:spPr>
          <a:xfrm>
            <a:off x="4267200" y="2570202"/>
            <a:ext cx="3810000" cy="584776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(!pid)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Too slow!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sleep(1);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3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Waiting for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sigsuspend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762000" y="3055203"/>
            <a:ext cx="5410200" cy="83099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sigprocmask(SIG_BLOCK, &amp;mask, &amp;prev);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pause();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sigprocmask(SIG_SETMASK, &amp;prev,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396875" y="1408212"/>
            <a:ext cx="7896225" cy="496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sigsuspend(const sigset_t *mask)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Equivalent to atomic (uninterruptable) version of: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4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Waiting for Signals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sigsuspend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228600" y="1149489"/>
            <a:ext cx="8534400" cy="563231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i="0" lang="en-US" sz="15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500" u="none" cap="none" strike="noStrike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sigset_t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mask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Signal(SIGCHLD, sigchld_handler);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Signal(SIGINT, sigint_handler);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Sigemptyset(&amp;mask);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Sigaddset(&amp;mask, SIGCHLD);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Sigprocmask(SIG_BLOCK, &amp;mask, &amp;prev);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Block SIGCHLD */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(Fork() == 0)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Child */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exit(0);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Wait for SIGCHLD to be received */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pid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(!pid)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Sigsuspend(&amp;prev);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Optionally unblock SIGCHLD */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Sigprocmask(SIG_SETMASK, &amp;prev, </a:t>
            </a:r>
            <a:r>
              <a:rPr b="1" i="0" lang="en-US" sz="1500" u="none" cap="none" strike="noStrike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500" u="none" cap="none" strike="noStrike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Do some work after receiving SIGCHLD */</a:t>
            </a:r>
            <a:endParaRPr b="1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7366013" y="6400800"/>
            <a:ext cx="139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sigsuspend.c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54" name="Google Shape;554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Shells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Signals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Nonlocal jumps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Consult your textbook and additional slides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/>
          <p:nvPr>
            <p:ph type="title"/>
          </p:nvPr>
        </p:nvSpPr>
        <p:spPr>
          <a:xfrm>
            <a:off x="457200" y="493713"/>
            <a:ext cx="2209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560" name="Google Shape;560;p46"/>
          <p:cNvSpPr txBox="1"/>
          <p:nvPr>
            <p:ph idx="1" type="body"/>
          </p:nvPr>
        </p:nvSpPr>
        <p:spPr>
          <a:xfrm>
            <a:off x="457200" y="12001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Signals provide process-level exception handling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generate from user programs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define effect by declaring signal handler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 very careful when writing signal handlers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Nonlocal jumps provide exceptional control flow within process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Within constraints of stack discipline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457200" y="381000"/>
            <a:ext cx="853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Nonlocal Jumps: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setjmp/longjmp</a:t>
            </a:r>
            <a:endParaRPr/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455613" y="1444625"/>
            <a:ext cx="8307387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Powerful (but dangerous) user-level mechanism for transferring control to an arbitrary location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Controlled to way to break the procedure call / return discipline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Useful for error recovery and signal handling</a:t>
            </a:r>
            <a:endParaRPr/>
          </a:p>
          <a:p>
            <a:pPr indent="-266700" lvl="0" marL="342900" rtl="0" algn="l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setjmp(jmp_buf j)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be called before longjmp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Identifies a return site for a subsequent longjmp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</a:t>
            </a:r>
            <a:r>
              <a:rPr b="1" lang="en-US">
                <a:solidFill>
                  <a:srgbClr val="FF0000"/>
                </a:solidFill>
              </a:rPr>
              <a:t>once</a:t>
            </a:r>
            <a:r>
              <a:rPr lang="en-US"/>
              <a:t>, returns </a:t>
            </a:r>
            <a:r>
              <a:rPr b="1" lang="en-US">
                <a:solidFill>
                  <a:srgbClr val="FF0000"/>
                </a:solidFill>
              </a:rPr>
              <a:t>one or more </a:t>
            </a:r>
            <a:r>
              <a:rPr lang="en-US"/>
              <a:t>times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Remember where you are by storing  the current </a:t>
            </a:r>
            <a:r>
              <a:rPr b="1" i="1" lang="en-US">
                <a:solidFill>
                  <a:srgbClr val="990000"/>
                </a:solidFill>
              </a:rPr>
              <a:t>register context</a:t>
            </a:r>
            <a:r>
              <a:rPr lang="en-US"/>
              <a:t>, </a:t>
            </a:r>
            <a:r>
              <a:rPr b="1" i="1" lang="en-US">
                <a:solidFill>
                  <a:srgbClr val="990000"/>
                </a:solidFill>
              </a:rPr>
              <a:t>stack pointer</a:t>
            </a:r>
            <a:r>
              <a:rPr lang="en-US"/>
              <a:t>,  and</a:t>
            </a:r>
            <a:r>
              <a:rPr b="1" i="1" lang="en-US">
                <a:solidFill>
                  <a:srgbClr val="990000"/>
                </a:solidFill>
              </a:rPr>
              <a:t> PC value </a:t>
            </a:r>
            <a:r>
              <a:rPr lang="en-US"/>
              <a:t>in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jmp_buf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0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/>
          <p:nvPr>
            <p:ph type="title"/>
          </p:nvPr>
        </p:nvSpPr>
        <p:spPr>
          <a:xfrm>
            <a:off x="381000" y="533400"/>
            <a:ext cx="66421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setjmp/longjmp</a:t>
            </a:r>
            <a:r>
              <a:rPr lang="en-US"/>
              <a:t> (cont)</a:t>
            </a:r>
            <a:endParaRPr/>
          </a:p>
        </p:txBody>
      </p:sp>
      <p:sp>
        <p:nvSpPr>
          <p:cNvPr id="572" name="Google Shape;572;p49"/>
          <p:cNvSpPr txBox="1"/>
          <p:nvPr>
            <p:ph idx="1" type="body"/>
          </p:nvPr>
        </p:nvSpPr>
        <p:spPr>
          <a:xfrm>
            <a:off x="381000" y="1371600"/>
            <a:ext cx="8534400" cy="44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longjmp(jmp_buf j, int i)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Meaning: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return from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r>
              <a:rPr lang="en-US"/>
              <a:t> remembered by jump buffer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/>
              <a:t> again ...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… this time returning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/>
              <a:t> instead of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after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</a:t>
            </a:r>
            <a:r>
              <a:rPr b="1" lang="en-US">
                <a:solidFill>
                  <a:srgbClr val="FF0000"/>
                </a:solidFill>
              </a:rPr>
              <a:t>once</a:t>
            </a:r>
            <a:r>
              <a:rPr lang="en-US"/>
              <a:t>, but </a:t>
            </a:r>
            <a:r>
              <a:rPr b="1" lang="en-US">
                <a:solidFill>
                  <a:srgbClr val="FF0000"/>
                </a:solidFill>
              </a:rPr>
              <a:t>never</a:t>
            </a:r>
            <a:r>
              <a:rPr lang="en-US"/>
              <a:t> returns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</a:t>
            </a:r>
            <a:r>
              <a:rPr lang="en-US"/>
              <a:t> Implementation: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Restore register context (stack pointer, base pointer, PC value) from jump buffer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%eax</a:t>
            </a:r>
            <a:r>
              <a:rPr b="1" lang="en-US"/>
              <a:t> </a:t>
            </a:r>
            <a:r>
              <a:rPr lang="en-US"/>
              <a:t>(the return value)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 to the location indicated by the PC stored in jump buf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r>
              <a:rPr lang="en-US"/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</a:t>
            </a:r>
            <a:r>
              <a:rPr lang="en-US"/>
              <a:t> Example</a:t>
            </a:r>
            <a:endParaRPr/>
          </a:p>
        </p:txBody>
      </p:sp>
      <p:sp>
        <p:nvSpPr>
          <p:cNvPr id="578" name="Google Shape;578;p50"/>
          <p:cNvSpPr txBox="1"/>
          <p:nvPr>
            <p:ph idx="1" type="body"/>
          </p:nvPr>
        </p:nvSpPr>
        <p:spPr>
          <a:xfrm>
            <a:off x="357018" y="1362075"/>
            <a:ext cx="793608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Goal: return directly to original caller from a deeply-nested function</a:t>
            </a:r>
            <a:endParaRPr/>
          </a:p>
        </p:txBody>
      </p:sp>
      <p:sp>
        <p:nvSpPr>
          <p:cNvPr id="579" name="Google Shape;579;p50"/>
          <p:cNvSpPr/>
          <p:nvPr/>
        </p:nvSpPr>
        <p:spPr>
          <a:xfrm>
            <a:off x="558800" y="2438400"/>
            <a:ext cx="4114800" cy="329320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Deeply nested function foo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(error1)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longjmp(buf,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bar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(error2)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longjmp(buf, 2);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Shell Programs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363302" y="1143000"/>
            <a:ext cx="8475897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shell</a:t>
            </a:r>
            <a:r>
              <a:rPr lang="en-US"/>
              <a:t> is an application program that runs programs on behalf of the user.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sh</a:t>
            </a:r>
            <a:r>
              <a:rPr lang="en-US" sz="1800"/>
              <a:t> 			Original Unix shell (Stephen Bourne, AT&amp;T Bell Labs, 1977)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csh/tcsh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-US" sz="1800"/>
              <a:t>BSD Unix C shell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b="1" lang="en-US" sz="1800">
                <a:latin typeface="Courier New"/>
                <a:ea typeface="Courier New"/>
                <a:cs typeface="Courier New"/>
                <a:sym typeface="Courier New"/>
              </a:rPr>
              <a:t>bash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			“</a:t>
            </a:r>
            <a:r>
              <a:rPr lang="en-US" sz="1800"/>
              <a:t>Bourne-Again” Shell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(default Linux shell)</a:t>
            </a:r>
            <a:endParaRPr sz="1800"/>
          </a:p>
        </p:txBody>
      </p:sp>
      <p:sp>
        <p:nvSpPr>
          <p:cNvPr id="123" name="Google Shape;123;p5"/>
          <p:cNvSpPr txBox="1"/>
          <p:nvPr/>
        </p:nvSpPr>
        <p:spPr>
          <a:xfrm>
            <a:off x="363303" y="3048000"/>
            <a:ext cx="5726798" cy="34290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cmdline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[MAXLINE];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command line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read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"&gt; 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Fgets(cmdline, MAXLINE, stdin);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(feof(stdin))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evaluate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eval(cmdline);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6324600" y="3200400"/>
            <a:ext cx="2245194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rPr b="1" i="1" lang="en-US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Execution is a sequence of read/evaluate steps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689340" y="6119337"/>
            <a:ext cx="148286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shellex.c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 txBox="1"/>
          <p:nvPr/>
        </p:nvSpPr>
        <p:spPr>
          <a:xfrm>
            <a:off x="1660525" y="2432050"/>
            <a:ext cx="184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 txBox="1"/>
          <p:nvPr/>
        </p:nvSpPr>
        <p:spPr>
          <a:xfrm>
            <a:off x="228600" y="304800"/>
            <a:ext cx="7086600" cy="611287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jmp_buf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error1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error2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foo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bar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(setjmp(buf))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foo();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"Detected an error1 condition in foo\n"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"Detected an error2 condition in foo\n"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"Unknown error condition in foo\n"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1"/>
          <p:cNvSpPr txBox="1"/>
          <p:nvPr>
            <p:ph type="title"/>
          </p:nvPr>
        </p:nvSpPr>
        <p:spPr>
          <a:xfrm>
            <a:off x="4724400" y="457200"/>
            <a:ext cx="4191000" cy="121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</a:t>
            </a:r>
            <a:r>
              <a:rPr lang="en-US"/>
              <a:t>/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</a:t>
            </a:r>
            <a:r>
              <a:rPr lang="en-US"/>
              <a:t> Example (cont)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2"/>
          <p:cNvSpPr txBox="1"/>
          <p:nvPr>
            <p:ph type="title"/>
          </p:nvPr>
        </p:nvSpPr>
        <p:spPr>
          <a:xfrm>
            <a:off x="304800" y="417512"/>
            <a:ext cx="7175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Limitations of Nonlocal Jumps</a:t>
            </a:r>
            <a:endParaRPr/>
          </a:p>
        </p:txBody>
      </p:sp>
      <p:sp>
        <p:nvSpPr>
          <p:cNvPr id="592" name="Google Shape;592;p52"/>
          <p:cNvSpPr txBox="1"/>
          <p:nvPr>
            <p:ph idx="1" type="body"/>
          </p:nvPr>
        </p:nvSpPr>
        <p:spPr>
          <a:xfrm>
            <a:off x="308210" y="1066800"/>
            <a:ext cx="8307387" cy="116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Works within stack discipline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only long jump to environment of function that has been called but not yet completed</a:t>
            </a:r>
            <a:endParaRPr/>
          </a:p>
        </p:txBody>
      </p:sp>
      <p:sp>
        <p:nvSpPr>
          <p:cNvPr id="593" name="Google Shape;593;p52"/>
          <p:cNvSpPr/>
          <p:nvPr/>
        </p:nvSpPr>
        <p:spPr>
          <a:xfrm>
            <a:off x="873107" y="2245194"/>
            <a:ext cx="4114800" cy="4495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jmp_buf env;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(setjmp(env))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Long Jump to here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 else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. . . P2(); . . . P3();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longjmp(env,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52"/>
          <p:cNvSpPr/>
          <p:nvPr/>
        </p:nvSpPr>
        <p:spPr>
          <a:xfrm>
            <a:off x="6092893" y="22860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52"/>
          <p:cNvSpPr/>
          <p:nvPr/>
        </p:nvSpPr>
        <p:spPr>
          <a:xfrm>
            <a:off x="6092893" y="29718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52"/>
          <p:cNvSpPr/>
          <p:nvPr/>
        </p:nvSpPr>
        <p:spPr>
          <a:xfrm>
            <a:off x="6092893" y="36576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52"/>
          <p:cNvSpPr/>
          <p:nvPr/>
        </p:nvSpPr>
        <p:spPr>
          <a:xfrm>
            <a:off x="6092893" y="43434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2"/>
          <p:cNvSpPr/>
          <p:nvPr/>
        </p:nvSpPr>
        <p:spPr>
          <a:xfrm>
            <a:off x="6092893" y="50292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9" name="Google Shape;599;p52"/>
          <p:cNvCxnSpPr/>
          <p:nvPr/>
        </p:nvCxnSpPr>
        <p:spPr>
          <a:xfrm>
            <a:off x="5559493" y="2590800"/>
            <a:ext cx="533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600" name="Google Shape;600;p52"/>
          <p:cNvSpPr/>
          <p:nvPr/>
        </p:nvSpPr>
        <p:spPr>
          <a:xfrm>
            <a:off x="5254693" y="2209800"/>
            <a:ext cx="550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52"/>
          <p:cNvSpPr/>
          <p:nvPr/>
        </p:nvSpPr>
        <p:spPr>
          <a:xfrm>
            <a:off x="7693093" y="2286000"/>
            <a:ext cx="1143000" cy="6858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2"/>
          <p:cNvSpPr txBox="1"/>
          <p:nvPr/>
        </p:nvSpPr>
        <p:spPr>
          <a:xfrm>
            <a:off x="5984406" y="1981200"/>
            <a:ext cx="14938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longjmp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2"/>
          <p:cNvSpPr txBox="1"/>
          <p:nvPr/>
        </p:nvSpPr>
        <p:spPr>
          <a:xfrm>
            <a:off x="7585125" y="1981200"/>
            <a:ext cx="13651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longjmp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 txBox="1"/>
          <p:nvPr>
            <p:ph type="title"/>
          </p:nvPr>
        </p:nvSpPr>
        <p:spPr>
          <a:xfrm>
            <a:off x="304800" y="417512"/>
            <a:ext cx="7937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Limitations of Long Jumps (cont.)</a:t>
            </a:r>
            <a:endParaRPr/>
          </a:p>
        </p:txBody>
      </p:sp>
      <p:sp>
        <p:nvSpPr>
          <p:cNvPr id="609" name="Google Shape;609;p53"/>
          <p:cNvSpPr txBox="1"/>
          <p:nvPr>
            <p:ph idx="1" type="body"/>
          </p:nvPr>
        </p:nvSpPr>
        <p:spPr>
          <a:xfrm>
            <a:off x="326809" y="1049337"/>
            <a:ext cx="8307387" cy="1160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Works within stack discipline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only long jump to environment of function that has been called but not yet completed</a:t>
            </a:r>
            <a:endParaRPr/>
          </a:p>
        </p:txBody>
      </p:sp>
      <p:sp>
        <p:nvSpPr>
          <p:cNvPr id="610" name="Google Shape;610;p53"/>
          <p:cNvSpPr/>
          <p:nvPr/>
        </p:nvSpPr>
        <p:spPr>
          <a:xfrm>
            <a:off x="896703" y="2286000"/>
            <a:ext cx="4114800" cy="44958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jmp_buf env;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P2(); P3();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 (setjmp(env))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Long Jump to here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longjmp(env,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53"/>
          <p:cNvGrpSpPr/>
          <p:nvPr/>
        </p:nvGrpSpPr>
        <p:grpSpPr>
          <a:xfrm>
            <a:off x="5181600" y="1990725"/>
            <a:ext cx="1981200" cy="1666875"/>
            <a:chOff x="3264" y="1056"/>
            <a:chExt cx="1248" cy="1050"/>
          </a:xfrm>
        </p:grpSpPr>
        <p:sp>
          <p:nvSpPr>
            <p:cNvPr id="612" name="Google Shape;612;p53"/>
            <p:cNvSpPr/>
            <p:nvPr/>
          </p:nvSpPr>
          <p:spPr>
            <a:xfrm>
              <a:off x="3264" y="1728"/>
              <a:ext cx="34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3" name="Google Shape;613;p53"/>
            <p:cNvGrpSpPr/>
            <p:nvPr/>
          </p:nvGrpSpPr>
          <p:grpSpPr>
            <a:xfrm>
              <a:off x="3456" y="1056"/>
              <a:ext cx="1056" cy="1050"/>
              <a:chOff x="3408" y="1056"/>
              <a:chExt cx="1056" cy="1050"/>
            </a:xfrm>
          </p:grpSpPr>
          <p:sp>
            <p:nvSpPr>
              <p:cNvPr id="614" name="Google Shape;614;p53"/>
              <p:cNvSpPr/>
              <p:nvPr/>
            </p:nvSpPr>
            <p:spPr>
              <a:xfrm>
                <a:off x="3744" y="1056"/>
                <a:ext cx="720" cy="432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53"/>
              <p:cNvSpPr/>
              <p:nvPr/>
            </p:nvSpPr>
            <p:spPr>
              <a:xfrm>
                <a:off x="3744" y="1488"/>
                <a:ext cx="720" cy="432"/>
              </a:xfrm>
              <a:prstGeom prst="rect">
                <a:avLst/>
              </a:prstGeom>
              <a:solidFill>
                <a:srgbClr val="D5D5F4"/>
              </a:solidFill>
              <a:ln cap="flat" cmpd="sng" w="254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b="1" i="0" lang="en-US" sz="2000" u="none" cap="none" strike="noStrik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P2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6" name="Google Shape;616;p53"/>
              <p:cNvCxnSpPr/>
              <p:nvPr/>
            </p:nvCxnSpPr>
            <p:spPr>
              <a:xfrm>
                <a:off x="3408" y="1728"/>
                <a:ext cx="336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dot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17" name="Google Shape;617;p53"/>
              <p:cNvSpPr txBox="1"/>
              <p:nvPr/>
            </p:nvSpPr>
            <p:spPr>
              <a:xfrm>
                <a:off x="3685" y="1893"/>
                <a:ext cx="633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At setjmp</a:t>
                </a:r>
                <a:endParaRPr b="1" i="0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18" name="Google Shape;618;p53"/>
          <p:cNvGrpSpPr/>
          <p:nvPr/>
        </p:nvGrpSpPr>
        <p:grpSpPr>
          <a:xfrm>
            <a:off x="6858000" y="5038725"/>
            <a:ext cx="1981200" cy="1666875"/>
            <a:chOff x="3264" y="2976"/>
            <a:chExt cx="1248" cy="1050"/>
          </a:xfrm>
        </p:grpSpPr>
        <p:sp>
          <p:nvSpPr>
            <p:cNvPr id="619" name="Google Shape;619;p53"/>
            <p:cNvSpPr/>
            <p:nvPr/>
          </p:nvSpPr>
          <p:spPr>
            <a:xfrm>
              <a:off x="3792" y="2976"/>
              <a:ext cx="720" cy="432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3792" y="3408"/>
              <a:ext cx="720" cy="432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1" name="Google Shape;621;p53"/>
            <p:cNvCxnSpPr/>
            <p:nvPr/>
          </p:nvCxnSpPr>
          <p:spPr>
            <a:xfrm>
              <a:off x="3456" y="3648"/>
              <a:ext cx="33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sp>
          <p:nvSpPr>
            <p:cNvPr id="622" name="Google Shape;622;p53"/>
            <p:cNvSpPr/>
            <p:nvPr/>
          </p:nvSpPr>
          <p:spPr>
            <a:xfrm>
              <a:off x="3264" y="3408"/>
              <a:ext cx="34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3"/>
            <p:cNvSpPr txBox="1"/>
            <p:nvPr/>
          </p:nvSpPr>
          <p:spPr>
            <a:xfrm>
              <a:off x="3733" y="3813"/>
              <a:ext cx="705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 longjmp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53"/>
            <p:cNvSpPr txBox="1"/>
            <p:nvPr/>
          </p:nvSpPr>
          <p:spPr>
            <a:xfrm>
              <a:off x="3504" y="3545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53"/>
          <p:cNvGrpSpPr/>
          <p:nvPr/>
        </p:nvGrpSpPr>
        <p:grpSpPr>
          <a:xfrm>
            <a:off x="5334000" y="3819525"/>
            <a:ext cx="1828800" cy="1666875"/>
            <a:chOff x="4608" y="1440"/>
            <a:chExt cx="1152" cy="1050"/>
          </a:xfrm>
        </p:grpSpPr>
        <p:sp>
          <p:nvSpPr>
            <p:cNvPr id="626" name="Google Shape;626;p53"/>
            <p:cNvSpPr/>
            <p:nvPr/>
          </p:nvSpPr>
          <p:spPr>
            <a:xfrm>
              <a:off x="5040" y="1440"/>
              <a:ext cx="720" cy="432"/>
            </a:xfrm>
            <a:prstGeom prst="rect">
              <a:avLst/>
            </a:prstGeom>
            <a:solidFill>
              <a:srgbClr val="D5D5F4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5040" y="1872"/>
              <a:ext cx="720" cy="432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8" name="Google Shape;628;p53"/>
            <p:cNvCxnSpPr/>
            <p:nvPr/>
          </p:nvCxnSpPr>
          <p:spPr>
            <a:xfrm>
              <a:off x="4704" y="2112"/>
              <a:ext cx="33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sp>
          <p:nvSpPr>
            <p:cNvPr id="629" name="Google Shape;629;p53"/>
            <p:cNvSpPr txBox="1"/>
            <p:nvPr/>
          </p:nvSpPr>
          <p:spPr>
            <a:xfrm>
              <a:off x="4968" y="2277"/>
              <a:ext cx="67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P2 returns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4608" y="1872"/>
              <a:ext cx="34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3"/>
            <p:cNvSpPr txBox="1"/>
            <p:nvPr/>
          </p:nvSpPr>
          <p:spPr>
            <a:xfrm>
              <a:off x="4752" y="2009"/>
              <a:ext cx="18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4"/>
          <p:cNvSpPr txBox="1"/>
          <p:nvPr>
            <p:ph type="title"/>
          </p:nvPr>
        </p:nvSpPr>
        <p:spPr>
          <a:xfrm>
            <a:off x="381000" y="428625"/>
            <a:ext cx="84582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Putting It All Together: A Program </a:t>
            </a:r>
            <a:br>
              <a:rPr lang="en-US"/>
            </a:br>
            <a:r>
              <a:rPr lang="en-US"/>
              <a:t>That Restarts Itself When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ctrl-c</a:t>
            </a:r>
            <a:r>
              <a:rPr lang="en-US"/>
              <a:t>’d</a:t>
            </a:r>
            <a:endParaRPr/>
          </a:p>
        </p:txBody>
      </p:sp>
      <p:sp>
        <p:nvSpPr>
          <p:cNvPr id="637" name="Google Shape;637;p54"/>
          <p:cNvSpPr/>
          <p:nvPr/>
        </p:nvSpPr>
        <p:spPr>
          <a:xfrm>
            <a:off x="457200" y="1524000"/>
            <a:ext cx="5048716" cy="526297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"csapp.h"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sigjmp_buf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sig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siglongjmp(buf,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(!sigsetjmp(buf, 1))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Signal(SIGINT, handler);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Sio_puts(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"starting\n"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Sio_puts(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"restarting\n"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Sleep(1);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Sio_puts(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"processing...\n"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Control never reaches here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4"/>
          <p:cNvSpPr txBox="1"/>
          <p:nvPr/>
        </p:nvSpPr>
        <p:spPr>
          <a:xfrm>
            <a:off x="4572000" y="6412468"/>
            <a:ext cx="981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restart.c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54"/>
          <p:cNvGrpSpPr/>
          <p:nvPr/>
        </p:nvGrpSpPr>
        <p:grpSpPr>
          <a:xfrm>
            <a:off x="4691063" y="2101840"/>
            <a:ext cx="3351431" cy="3046988"/>
            <a:chOff x="2563812" y="2101840"/>
            <a:chExt cx="3351431" cy="3046988"/>
          </a:xfrm>
        </p:grpSpPr>
        <p:sp>
          <p:nvSpPr>
            <p:cNvPr id="640" name="Google Shape;640;p54"/>
            <p:cNvSpPr/>
            <p:nvPr/>
          </p:nvSpPr>
          <p:spPr>
            <a:xfrm>
              <a:off x="2563812" y="2101840"/>
              <a:ext cx="3303588" cy="3046988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greatwhite&gt; ./restart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starting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restarting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restarting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processing...</a:t>
              </a:r>
              <a:endParaRPr b="1" i="0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641" name="Google Shape;641;p54"/>
            <p:cNvGrpSpPr/>
            <p:nvPr/>
          </p:nvGrpSpPr>
          <p:grpSpPr>
            <a:xfrm>
              <a:off x="4025897" y="3440113"/>
              <a:ext cx="1878013" cy="338138"/>
              <a:chOff x="3592" y="2524"/>
              <a:chExt cx="1183" cy="213"/>
            </a:xfrm>
          </p:grpSpPr>
          <p:sp>
            <p:nvSpPr>
              <p:cNvPr id="642" name="Google Shape;642;p54"/>
              <p:cNvSpPr txBox="1"/>
              <p:nvPr/>
            </p:nvSpPr>
            <p:spPr>
              <a:xfrm>
                <a:off x="4368" y="2524"/>
                <a:ext cx="407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1" i="0" lang="en-US" sz="1600" u="none" cap="none" strike="noStrike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Ctrl-c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3" name="Google Shape;643;p54"/>
              <p:cNvCxnSpPr/>
              <p:nvPr/>
            </p:nvCxnSpPr>
            <p:spPr>
              <a:xfrm>
                <a:off x="3592" y="2668"/>
                <a:ext cx="824" cy="0"/>
              </a:xfrm>
              <a:prstGeom prst="straightConnector1">
                <a:avLst/>
              </a:prstGeom>
              <a:noFill/>
              <a:ln cap="flat" cmpd="sng" w="25400">
                <a:solidFill>
                  <a:srgbClr val="C00000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</p:grpSp>
        <p:cxnSp>
          <p:nvCxnSpPr>
            <p:cNvPr id="644" name="Google Shape;644;p54"/>
            <p:cNvCxnSpPr/>
            <p:nvPr/>
          </p:nvCxnSpPr>
          <p:spPr>
            <a:xfrm>
              <a:off x="4026344" y="4511675"/>
              <a:ext cx="1242568" cy="0"/>
            </a:xfrm>
            <a:prstGeom prst="straightConnector1">
              <a:avLst/>
            </a:prstGeom>
            <a:noFill/>
            <a:ln cap="flat" cmpd="sng" w="25400">
              <a:solidFill>
                <a:srgbClr val="C00000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45" name="Google Shape;645;p54"/>
            <p:cNvSpPr txBox="1"/>
            <p:nvPr/>
          </p:nvSpPr>
          <p:spPr>
            <a:xfrm>
              <a:off x="5268912" y="4354512"/>
              <a:ext cx="6463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Ctrl-c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304800" y="158299"/>
            <a:ext cx="6757988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Simple Shell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-US"/>
              <a:t> Function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279400" y="914400"/>
            <a:ext cx="8340725" cy="58674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eval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cmdline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[MAXARGS];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Argument list execve()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[MAXLINE];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Holds modified command line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bg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Should the job run in bg or fg?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Process id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strcpy(buf, cmdline);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bg = parseline(buf, argv);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(argv[0] ==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Ignore empty lines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(!builtin_command(argv))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runs user job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(execve(argv[0], argv, environ)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"%s: Command not found.\n"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argv[0]);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waits for foreground job to terminate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(!bg)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(waitpid(pid, &amp;status, 0)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unix_error(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"waitfg: waitpid error"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"%d %s"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pid, cmdline);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/>
          <p:nvPr/>
        </p:nvSpPr>
        <p:spPr>
          <a:xfrm>
            <a:off x="7124565" y="6474937"/>
            <a:ext cx="1482860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shellex.c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425450" y="360362"/>
            <a:ext cx="8718550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with Simple Shell Example</a:t>
            </a:r>
            <a:endParaRPr/>
          </a:p>
        </p:txBody>
      </p:sp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25216" y="1220788"/>
            <a:ext cx="8548687" cy="350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284163" lvl="0" marL="2841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Our example shell correctly waits for and reaps foreground jobs</a:t>
            </a:r>
            <a:endParaRPr/>
          </a:p>
          <a:p>
            <a:pPr indent="-192723" lvl="0" marL="28416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4163" lvl="0" marL="284163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But what about background jobs?</a:t>
            </a:r>
            <a:endParaRPr/>
          </a:p>
          <a:p>
            <a:pPr indent="-266700" lvl="1" marL="6318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become zombies when they terminate</a:t>
            </a:r>
            <a:endParaRPr/>
          </a:p>
          <a:p>
            <a:pPr indent="-266700" lvl="1" marL="6318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never be reaped because shell (typically) will not terminate</a:t>
            </a:r>
            <a:endParaRPr/>
          </a:p>
          <a:p>
            <a:pPr indent="-266700" lvl="1" marL="6318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Will create a memory leak that could run the kernel out of memory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350838" y="334295"/>
            <a:ext cx="8716962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ECF to the Rescue!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368300" y="1225550"/>
            <a:ext cx="8470900" cy="52244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noAutofit/>
          </a:bodyPr>
          <a:lstStyle/>
          <a:p>
            <a:pPr indent="-284163" lvl="0" marL="2841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Solution: Exceptional control flow</a:t>
            </a:r>
            <a:endParaRPr/>
          </a:p>
          <a:p>
            <a:pPr indent="-266700" lvl="1" marL="6318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kernel will interrupt regular processing to alert us when a background process completes</a:t>
            </a:r>
            <a:endParaRPr/>
          </a:p>
          <a:p>
            <a:pPr indent="-266700" lvl="1" marL="6318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Unix, the alert mechanism is called a </a:t>
            </a:r>
            <a:r>
              <a:rPr b="1" i="1" lang="en-US">
                <a:solidFill>
                  <a:srgbClr val="C00000"/>
                </a:solidFill>
              </a:rPr>
              <a:t>signal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Shells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Signals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Nonlocal jumps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2011-10-13T14:55:16Z</dcterms:created>
  <dc:creator>Markus Pueschel</dc:creator>
</cp:coreProperties>
</file>