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7302500" cy="9586900"/>
  <p:embeddedFontLst>
    <p:embeddedFont>
      <p:font typeface="Arial Narr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hWKEGfYCZNNaSXitiDBs/zFIy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al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rialNarrow-italic.fntdata"/><Relationship Id="rId12" Type="http://schemas.openxmlformats.org/officeDocument/2006/relationships/slide" Target="slides/slide7.xml"/><Relationship Id="rId56" Type="http://schemas.openxmlformats.org/officeDocument/2006/relationships/font" Target="fonts/ArialNarrow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ArialNarr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1" name="Google Shape;431;p27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6" name="Google Shape;486;p30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4" name="Google Shape;494;p31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1" name="Google Shape;501;p32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8" name="Google Shape;508;p33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0" name="Google Shape;540;p34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:notes"/>
          <p:cNvSpPr txBox="1"/>
          <p:nvPr/>
        </p:nvSpPr>
        <p:spPr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8" name="Google Shape;548;p35:notes"/>
          <p:cNvSpPr txBox="1"/>
          <p:nvPr>
            <p:ph idx="1" type="body"/>
          </p:nvPr>
        </p:nvSpPr>
        <p:spPr>
          <a:xfrm>
            <a:off x="973184" y="4554201"/>
            <a:ext cx="5356133" cy="4314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2" name="Google Shape;562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263650" y="725488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4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0"/>
          <p:cNvSpPr txBox="1"/>
          <p:nvPr/>
        </p:nvSpPr>
        <p:spPr>
          <a:xfrm>
            <a:off x="7286631" y="-27000"/>
            <a:ext cx="192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1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5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Linking</a:t>
            </a:r>
            <a:br>
              <a:rPr lang="en-US"/>
            </a:b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Executable and Linkable Format (ELF)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binary format for object files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unified format for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Relocatable object files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),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object files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(a.out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Shared object files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.so</a:t>
            </a:r>
            <a:r>
              <a:rPr lang="en-US"/>
              <a:t>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Generic name: ELF binaries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4294967295" type="title"/>
          </p:nvPr>
        </p:nvSpPr>
        <p:spPr>
          <a:xfrm>
            <a:off x="372533" y="385763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ELF Object File Format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381000" y="1019175"/>
            <a:ext cx="5348287" cy="538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Elf header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Word size, byte ordering, file type (.o, exec, .so), machine type, etc.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Segment header table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Page size, virtual addresses memory segments (sections), segment sizes.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Code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.rodata </a:t>
            </a:r>
            <a:r>
              <a:rPr lang="en-US" sz="2000"/>
              <a:t>section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Read only data: jump tables,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Initialized global variables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.bss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Uninitialized global variables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“Block Started by Symbol”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>
                <a:solidFill>
                  <a:srgbClr val="C00000"/>
                </a:solidFill>
              </a:rPr>
              <a:t>“Better Save Space”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Has section header but occupies no space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1"/>
          <p:cNvSpPr/>
          <p:nvPr/>
        </p:nvSpPr>
        <p:spPr>
          <a:xfrm>
            <a:off x="5867400" y="16002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ELF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867400" y="1981200"/>
            <a:ext cx="2971800" cy="6096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header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(required for executables)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5867400" y="2590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5867400" y="2971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5867400" y="3733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.bss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5867400" y="4114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.symtab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5867400" y="4495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.rel.txt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5867400" y="4876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.rel.data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5867400" y="5257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.debug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5867400" y="5638800"/>
            <a:ext cx="2971800" cy="6096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header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8839200" y="144780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5867400" y="3352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idx="4294967295" type="title"/>
          </p:nvPr>
        </p:nvSpPr>
        <p:spPr>
          <a:xfrm>
            <a:off x="381000" y="385763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ELF Object File Format (cont.)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396875" y="1309688"/>
            <a:ext cx="5272087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.symtab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Symbol table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Procedure and static variable names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Section names and locations</a:t>
            </a:r>
            <a:endParaRPr/>
          </a:p>
          <a:p>
            <a:pPr indent="-342900" lvl="0" marL="342900" rtl="0" algn="l">
              <a:lnSpc>
                <a:spcPct val="71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.rel.text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Relocation info for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1" lang="en-US" sz="1800"/>
              <a:t> </a:t>
            </a:r>
            <a:r>
              <a:rPr lang="en-US" sz="1800"/>
              <a:t>section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Addresses of instructions that will need to be modified in the executable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Instructions for modifying.</a:t>
            </a:r>
            <a:endParaRPr/>
          </a:p>
          <a:p>
            <a:pPr indent="-342900" lvl="0" marL="342900" rtl="0" algn="l">
              <a:lnSpc>
                <a:spcPct val="71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.rel.data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Relocation info for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r>
              <a:rPr b="1" lang="en-US" sz="1800"/>
              <a:t> </a:t>
            </a:r>
            <a:r>
              <a:rPr lang="en-US" sz="1800"/>
              <a:t>section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Addresses of pointer data that will need to be modified in the merged executable</a:t>
            </a:r>
            <a:endParaRPr/>
          </a:p>
          <a:p>
            <a:pPr indent="-342900" lvl="0" marL="342900" rtl="0" algn="l">
              <a:lnSpc>
                <a:spcPct val="71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.debug</a:t>
            </a:r>
            <a:r>
              <a:rPr lang="en-US" sz="2000"/>
              <a:t> section</a:t>
            </a:r>
            <a:endParaRPr/>
          </a:p>
          <a:p>
            <a:pPr indent="-285750" lvl="1" marL="742950" rtl="0" algn="l">
              <a:lnSpc>
                <a:spcPct val="7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Info for symbolic debugging 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gcc -g</a:t>
            </a:r>
            <a:r>
              <a:rPr lang="en-US" sz="1800"/>
              <a:t>)</a:t>
            </a:r>
            <a:endParaRPr/>
          </a:p>
          <a:p>
            <a:pPr indent="-342900" lvl="0" marL="342900" rtl="0" algn="l">
              <a:lnSpc>
                <a:spcPct val="88000"/>
              </a:lnSpc>
              <a:spcBef>
                <a:spcPts val="125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Section header table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Offsets and sizes of each section</a:t>
            </a:r>
            <a:endParaRPr/>
          </a:p>
        </p:txBody>
      </p:sp>
      <p:sp>
        <p:nvSpPr>
          <p:cNvPr id="171" name="Google Shape;171;p12"/>
          <p:cNvSpPr/>
          <p:nvPr/>
        </p:nvSpPr>
        <p:spPr>
          <a:xfrm>
            <a:off x="5867400" y="16002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ELF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5867400" y="1981200"/>
            <a:ext cx="2971800" cy="6096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header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(required for executables)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5867400" y="2590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5867400" y="2971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5867400" y="3733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.bss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5867400" y="4114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.symtab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5867400" y="4495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.rel.txt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5867400" y="4876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.rel.data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5867400" y="5257800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.debug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5867400" y="5638800"/>
            <a:ext cx="2971800" cy="6096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header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8839200" y="144780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5867400" y="3352800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idx="4294967295" type="title"/>
          </p:nvPr>
        </p:nvSpPr>
        <p:spPr>
          <a:xfrm>
            <a:off x="421747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Linker Symbols	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442913" y="1449388"/>
            <a:ext cx="8548687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Global symbols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Symbols defined by module </a:t>
            </a:r>
            <a:r>
              <a:rPr i="1" lang="en-US"/>
              <a:t>m</a:t>
            </a:r>
            <a:r>
              <a:rPr lang="en-US"/>
              <a:t> that can be referenced by other modules.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non-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C functions and non-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global variables.</a:t>
            </a:r>
            <a:endParaRPr/>
          </a:p>
          <a:p>
            <a:pPr indent="-251459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External symbols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Global symbols that are referenced by module </a:t>
            </a:r>
            <a:r>
              <a:rPr i="1" lang="en-US"/>
              <a:t>m</a:t>
            </a:r>
            <a:r>
              <a:rPr lang="en-US"/>
              <a:t> but defined by some other module.</a:t>
            </a:r>
            <a:endParaRPr/>
          </a:p>
          <a:p>
            <a:pPr indent="-251459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Local symbols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Symbols that are defined and referenced exclusively by module </a:t>
            </a:r>
            <a:r>
              <a:rPr i="1" lang="en-US"/>
              <a:t>m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C functions and global variables defined with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attribute.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C00000"/>
                </a:solidFill>
              </a:rPr>
              <a:t>Local linker symbols are </a:t>
            </a:r>
            <a:r>
              <a:rPr b="1" i="1" lang="en-US">
                <a:solidFill>
                  <a:srgbClr val="C00000"/>
                </a:solidFill>
              </a:rPr>
              <a:t>not</a:t>
            </a:r>
            <a:r>
              <a:rPr b="1" lang="en-US">
                <a:solidFill>
                  <a:srgbClr val="C00000"/>
                </a:solidFill>
              </a:rPr>
              <a:t> local program variables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idx="4294967295" type="title"/>
          </p:nvPr>
        </p:nvSpPr>
        <p:spPr>
          <a:xfrm>
            <a:off x="404813" y="3603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1: Symbol Resolution</a:t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{1,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sum(array,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3182093" y="4931144"/>
            <a:ext cx="1008907" cy="35901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 += 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7758028" y="4913085"/>
            <a:ext cx="928772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0" name="Google Shape;200;p14"/>
          <p:cNvGrpSpPr/>
          <p:nvPr/>
        </p:nvGrpSpPr>
        <p:grpSpPr>
          <a:xfrm>
            <a:off x="3084903" y="1278744"/>
            <a:ext cx="1658514" cy="3217031"/>
            <a:chOff x="1523579" y="689057"/>
            <a:chExt cx="1658514" cy="3217031"/>
          </a:xfrm>
        </p:grpSpPr>
        <p:sp>
          <p:nvSpPr>
            <p:cNvPr id="201" name="Google Shape;201;p14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Referencing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a global…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14"/>
            <p:cNvCxnSpPr>
              <a:stCxn id="201" idx="2"/>
            </p:cNvCxnSpPr>
            <p:nvPr/>
          </p:nvCxnSpPr>
          <p:spPr>
            <a:xfrm flipH="1">
              <a:off x="1523579" y="1335388"/>
              <a:ext cx="989100" cy="2570700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03" name="Google Shape;203;p14"/>
          <p:cNvGrpSpPr/>
          <p:nvPr/>
        </p:nvGrpSpPr>
        <p:grpSpPr>
          <a:xfrm>
            <a:off x="132131" y="4120706"/>
            <a:ext cx="992579" cy="1936331"/>
            <a:chOff x="132131" y="3397669"/>
            <a:chExt cx="992579" cy="1936331"/>
          </a:xfrm>
        </p:grpSpPr>
        <p:sp>
          <p:nvSpPr>
            <p:cNvPr id="204" name="Google Shape;204;p14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Defining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a global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14"/>
            <p:cNvCxnSpPr>
              <a:stCxn id="204" idx="0"/>
            </p:cNvCxnSpPr>
            <p:nvPr/>
          </p:nvCxnSpPr>
          <p:spPr>
            <a:xfrm flipH="1" rot="10800000">
              <a:off x="628421" y="3397669"/>
              <a:ext cx="396000" cy="1290000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06" name="Google Shape;206;p14"/>
          <p:cNvGrpSpPr/>
          <p:nvPr/>
        </p:nvGrpSpPr>
        <p:grpSpPr>
          <a:xfrm>
            <a:off x="994380" y="4609106"/>
            <a:ext cx="1643599" cy="2057531"/>
            <a:chOff x="994380" y="3886069"/>
            <a:chExt cx="1643599" cy="2057531"/>
          </a:xfrm>
        </p:grpSpPr>
        <p:sp>
          <p:nvSpPr>
            <p:cNvPr id="207" name="Google Shape;207;p14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Linker knows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nothing of </a:t>
              </a:r>
              <a:r>
                <a:rPr b="1" i="0" lang="en-US" sz="18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</a:t>
              </a:r>
              <a:endParaRPr b="1" i="0" sz="18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8" name="Google Shape;208;p14"/>
            <p:cNvCxnSpPr>
              <a:stCxn id="207" idx="0"/>
            </p:cNvCxnSpPr>
            <p:nvPr/>
          </p:nvCxnSpPr>
          <p:spPr>
            <a:xfrm rot="10800000">
              <a:off x="1523979" y="3886069"/>
              <a:ext cx="292200" cy="1411200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09" name="Google Shape;209;p14"/>
          <p:cNvGrpSpPr/>
          <p:nvPr/>
        </p:nvGrpSpPr>
        <p:grpSpPr>
          <a:xfrm>
            <a:off x="2400420" y="4609340"/>
            <a:ext cx="1900314" cy="1734131"/>
            <a:chOff x="2400420" y="4609340"/>
            <a:chExt cx="1900314" cy="1734131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Referencing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a global…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4"/>
            <p:cNvCxnSpPr>
              <a:stCxn id="210" idx="0"/>
            </p:cNvCxnSpPr>
            <p:nvPr/>
          </p:nvCxnSpPr>
          <p:spPr>
            <a:xfrm rot="10800000">
              <a:off x="2400420" y="4609340"/>
              <a:ext cx="1230900" cy="1087800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12" name="Google Shape;212;p14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213" name="Google Shape;213;p14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…that’s defined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4"/>
            <p:cNvCxnSpPr/>
            <p:nvPr/>
          </p:nvCxnSpPr>
          <p:spPr>
            <a:xfrm flipH="1" rot="10800000">
              <a:off x="4487848" y="3009038"/>
              <a:ext cx="769952" cy="3334433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15" name="Google Shape;215;p14"/>
          <p:cNvGrpSpPr/>
          <p:nvPr/>
        </p:nvGrpSpPr>
        <p:grpSpPr>
          <a:xfrm>
            <a:off x="6324581" y="3605971"/>
            <a:ext cx="2059182" cy="2774231"/>
            <a:chOff x="6324583" y="2882934"/>
            <a:chExt cx="2059182" cy="2774231"/>
          </a:xfrm>
        </p:grpSpPr>
        <p:sp>
          <p:nvSpPr>
            <p:cNvPr id="216" name="Google Shape;216;p14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Linker knows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nothing of </a:t>
              </a:r>
              <a:r>
                <a:rPr b="1" i="0" lang="en-US" sz="18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 </a:t>
              </a: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or</a:t>
              </a:r>
              <a:r>
                <a:rPr b="1" i="0" lang="en-US" sz="18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4"/>
            <p:cNvCxnSpPr>
              <a:stCxn id="216" idx="0"/>
            </p:cNvCxnSpPr>
            <p:nvPr/>
          </p:nvCxnSpPr>
          <p:spPr>
            <a:xfrm rot="10800000">
              <a:off x="6324583" y="2882934"/>
              <a:ext cx="1029600" cy="2127900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18" name="Google Shape;218;p14"/>
          <p:cNvGrpSpPr/>
          <p:nvPr/>
        </p:nvGrpSpPr>
        <p:grpSpPr>
          <a:xfrm>
            <a:off x="1124779" y="1872734"/>
            <a:ext cx="2599702" cy="1479932"/>
            <a:chOff x="1124779" y="1872734"/>
            <a:chExt cx="2599702" cy="1479932"/>
          </a:xfrm>
        </p:grpSpPr>
        <p:sp>
          <p:nvSpPr>
            <p:cNvPr id="219" name="Google Shape;219;p14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…that’s defined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14"/>
            <p:cNvCxnSpPr>
              <a:stCxn id="219" idx="2"/>
            </p:cNvCxnSpPr>
            <p:nvPr/>
          </p:nvCxnSpPr>
          <p:spPr>
            <a:xfrm flipH="1">
              <a:off x="1124779" y="2242066"/>
              <a:ext cx="1513200" cy="1110600"/>
            </a:xfrm>
            <a:prstGeom prst="straightConnector1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Symbols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396875" y="1362075"/>
            <a:ext cx="789622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Local non-static C variables vs. local static C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non-static C variables: stored on the stack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static C variables: stored in either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.bss, </a:t>
            </a:r>
            <a:r>
              <a:rPr lang="en-US"/>
              <a:t>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allocates space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definition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local symbols in the symbol table with unique names, e.g.,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idx="4294967295" type="title"/>
          </p:nvPr>
        </p:nvSpPr>
        <p:spPr>
          <a:xfrm>
            <a:off x="440266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Linker Resolves Duplicate Symbol Definitions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455613" y="1754188"/>
            <a:ext cx="8307387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Program symbols are either </a:t>
            </a:r>
            <a:r>
              <a:rPr i="1" lang="en-US"/>
              <a:t>strong</a:t>
            </a:r>
            <a:r>
              <a:rPr lang="en-US"/>
              <a:t> or </a:t>
            </a:r>
            <a:r>
              <a:rPr i="1" lang="en-US"/>
              <a:t>weak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Strong</a:t>
            </a:r>
            <a:r>
              <a:rPr lang="en-US"/>
              <a:t>: procedures and initialized globals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Weak</a:t>
            </a:r>
            <a:r>
              <a:rPr lang="en-US"/>
              <a:t>: uninitialized globals</a:t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foo=5;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foo;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2462213" y="3523232"/>
            <a:ext cx="717550" cy="35401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p1.c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4976813" y="3523232"/>
            <a:ext cx="717550" cy="35401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p2.c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7242175" y="4391593"/>
            <a:ext cx="785513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6"/>
          <p:cNvCxnSpPr/>
          <p:nvPr/>
        </p:nvCxnSpPr>
        <p:spPr>
          <a:xfrm flipH="1">
            <a:off x="6327775" y="4572000"/>
            <a:ext cx="917575" cy="1588"/>
          </a:xfrm>
          <a:prstGeom prst="straightConnector1">
            <a:avLst/>
          </a:prstGeom>
          <a:noFill/>
          <a:ln cap="flat" cmpd="sng" w="25550">
            <a:solidFill>
              <a:srgbClr val="99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16"/>
          <p:cNvSpPr txBox="1"/>
          <p:nvPr/>
        </p:nvSpPr>
        <p:spPr>
          <a:xfrm>
            <a:off x="7242175" y="3883594"/>
            <a:ext cx="691321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6"/>
          <p:cNvCxnSpPr/>
          <p:nvPr/>
        </p:nvCxnSpPr>
        <p:spPr>
          <a:xfrm flipH="1">
            <a:off x="6324600" y="4070877"/>
            <a:ext cx="917575" cy="1588"/>
          </a:xfrm>
          <a:prstGeom prst="straightConnector1">
            <a:avLst/>
          </a:prstGeom>
          <a:noFill/>
          <a:ln cap="flat" cmpd="sng" w="25550">
            <a:solidFill>
              <a:srgbClr val="99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16"/>
          <p:cNvSpPr txBox="1"/>
          <p:nvPr/>
        </p:nvSpPr>
        <p:spPr>
          <a:xfrm>
            <a:off x="704850" y="4431282"/>
            <a:ext cx="785513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6"/>
          <p:cNvCxnSpPr/>
          <p:nvPr/>
        </p:nvCxnSpPr>
        <p:spPr>
          <a:xfrm flipH="1">
            <a:off x="1520825" y="4645594"/>
            <a:ext cx="917575" cy="1588"/>
          </a:xfrm>
          <a:prstGeom prst="straightConnector1">
            <a:avLst/>
          </a:prstGeom>
          <a:noFill/>
          <a:ln cap="flat" cmpd="sng" w="25550">
            <a:solidFill>
              <a:srgbClr val="99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46" name="Google Shape;246;p16"/>
          <p:cNvSpPr txBox="1"/>
          <p:nvPr/>
        </p:nvSpPr>
        <p:spPr>
          <a:xfrm>
            <a:off x="704850" y="3889415"/>
            <a:ext cx="785513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6"/>
          <p:cNvCxnSpPr/>
          <p:nvPr/>
        </p:nvCxnSpPr>
        <p:spPr>
          <a:xfrm flipH="1">
            <a:off x="1520825" y="4072468"/>
            <a:ext cx="917575" cy="1588"/>
          </a:xfrm>
          <a:prstGeom prst="straightConnector1">
            <a:avLst/>
          </a:prstGeom>
          <a:noFill/>
          <a:ln cap="flat" cmpd="sng" w="25550">
            <a:solidFill>
              <a:srgbClr val="99000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4294967295" type="title"/>
          </p:nvPr>
        </p:nvSpPr>
        <p:spPr>
          <a:xfrm>
            <a:off x="379412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Linker’s Symbol Rules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381000" y="1371600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Rule 1: Multiple strong symbols are not allowed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item can be defined only once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Otherwise: Linker error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Rule 2: Given a strong symbol and multiple weak symbols, choose the strong symbol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References to the weak symbol resolve to the strong symbol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Rule 3: If there are multiple weak symbols, pick an arbitrary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override this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–fno-common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/>
          <p:nvPr/>
        </p:nvSpPr>
        <p:spPr>
          <a:xfrm>
            <a:off x="0" y="3962400"/>
            <a:ext cx="9144000" cy="110384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0" y="1879599"/>
            <a:ext cx="9144000" cy="10985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 txBox="1"/>
          <p:nvPr>
            <p:ph idx="4294967295" type="title"/>
          </p:nvPr>
        </p:nvSpPr>
        <p:spPr>
          <a:xfrm>
            <a:off x="427038" y="2841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Linker Puzzles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y=5;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3819525" y="1304925"/>
            <a:ext cx="4047431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time error: two strong symbols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3794125" y="2159000"/>
            <a:ext cx="4397079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to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refer to the same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 int. Is this what you really want?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3824287" y="3194050"/>
            <a:ext cx="3611671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might overwrite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3829050" y="4140200"/>
            <a:ext cx="3477532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overwrite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Nasty!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440266" y="6051550"/>
            <a:ext cx="7813014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Nightmare scenario: two identical weak structs, compiled by different compilers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different alignment rules.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3824287" y="5159375"/>
            <a:ext cx="4654008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refer to the same initialized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Variables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if you can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Otherwise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if you can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Initialize if you define a global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/>
              <a:t> if you reference an external global variable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Linking</a:t>
            </a:r>
            <a:endParaRPr>
              <a:solidFill>
                <a:srgbClr val="BFBFB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Case study: Library interpositioning</a:t>
            </a:r>
            <a:endParaRPr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idx="4294967295" type="title"/>
          </p:nvPr>
        </p:nvSpPr>
        <p:spPr>
          <a:xfrm>
            <a:off x="372533" y="465667"/>
            <a:ext cx="7594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Relocation</a:t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414865" y="3395828"/>
            <a:ext cx="100890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381000" y="4738689"/>
            <a:ext cx="874368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508174" y="4235450"/>
            <a:ext cx="2278062" cy="322262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array[2]={1,2}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08174" y="2590800"/>
            <a:ext cx="2278062" cy="36195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data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389467" y="1306513"/>
            <a:ext cx="3226502" cy="45647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Relocatable Object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2778299" y="2112963"/>
            <a:ext cx="871049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2778299" y="2478088"/>
            <a:ext cx="871049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778299" y="3741738"/>
            <a:ext cx="871049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2778299" y="4154488"/>
            <a:ext cx="871049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2778299" y="5103813"/>
            <a:ext cx="871049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0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305" name="Google Shape;305;p20"/>
            <p:cNvSpPr/>
            <p:nvPr/>
          </p:nvSpPr>
          <p:spPr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4948237" y="2136774"/>
              <a:ext cx="309563" cy="363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system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5105400" y="1306513"/>
              <a:ext cx="2995862" cy="456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 Object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772400" y="2628899"/>
              <a:ext cx="304800" cy="1928813"/>
            </a:xfrm>
            <a:prstGeom prst="rightBrace">
              <a:avLst>
                <a:gd fmla="val 59766" name="adj1"/>
                <a:gd fmla="val 50000" name="adj2"/>
              </a:avLst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8068413" y="3224742"/>
              <a:ext cx="871049" cy="354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.symtab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.debug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7730316" y="4557713"/>
              <a:ext cx="304800" cy="676275"/>
            </a:xfrm>
            <a:prstGeom prst="rightBrace">
              <a:avLst>
                <a:gd fmla="val 18490" name="adj1"/>
                <a:gd fmla="val 50000" name="adj2"/>
              </a:avLst>
            </a:prstGeom>
            <a:noFill/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8068413" y="4696354"/>
              <a:ext cx="871049" cy="354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20"/>
            <p:cNvCxnSpPr/>
            <p:nvPr/>
          </p:nvCxnSpPr>
          <p:spPr>
            <a:xfrm>
              <a:off x="4038600" y="4106070"/>
              <a:ext cx="836613" cy="1587"/>
            </a:xfrm>
            <a:prstGeom prst="straightConnector1">
              <a:avLst/>
            </a:prstGeom>
            <a:noFill/>
            <a:ln cap="flat" cmpd="sng" w="76300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7" name="Google Shape;317;p20"/>
            <p:cNvCxnSpPr/>
            <p:nvPr/>
          </p:nvCxnSpPr>
          <p:spPr>
            <a:xfrm>
              <a:off x="4038600" y="2971800"/>
              <a:ext cx="836613" cy="392113"/>
            </a:xfrm>
            <a:prstGeom prst="straightConnector1">
              <a:avLst/>
            </a:prstGeom>
            <a:noFill/>
            <a:ln cap="flat" cmpd="sng" w="76300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8" name="Google Shape;318;p20"/>
            <p:cNvCxnSpPr/>
            <p:nvPr/>
          </p:nvCxnSpPr>
          <p:spPr>
            <a:xfrm flipH="1" rot="10800000">
              <a:off x="4038600" y="4849813"/>
              <a:ext cx="836613" cy="409575"/>
            </a:xfrm>
            <a:prstGeom prst="straightConnector1">
              <a:avLst/>
            </a:prstGeom>
            <a:noFill/>
            <a:ln cap="flat" cmpd="sng" w="76300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9" name="Google Shape;319;p20"/>
            <p:cNvSpPr/>
            <p:nvPr/>
          </p:nvSpPr>
          <p:spPr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5231590" y="4564063"/>
              <a:ext cx="2422525" cy="361950"/>
            </a:xfrm>
            <a:prstGeom prst="rect">
              <a:avLst/>
            </a:prstGeom>
            <a:solidFill>
              <a:srgbClr val="D5D5F4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data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5231591" y="4942682"/>
              <a:ext cx="2422524" cy="322262"/>
            </a:xfrm>
            <a:prstGeom prst="rect">
              <a:avLst/>
            </a:prstGeom>
            <a:solidFill>
              <a:srgbClr val="D5D5F4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array[2]={1,2}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4294967295" type="title"/>
          </p:nvPr>
        </p:nvSpPr>
        <p:spPr>
          <a:xfrm>
            <a:off x="333904" y="445029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Relocation Entries</a:t>
            </a:r>
            <a:endParaRPr/>
          </a:p>
        </p:txBody>
      </p:sp>
      <p:sp>
        <p:nvSpPr>
          <p:cNvPr id="328" name="Google Shape;328;p21"/>
          <p:cNvSpPr txBox="1"/>
          <p:nvPr/>
        </p:nvSpPr>
        <p:spPr>
          <a:xfrm>
            <a:off x="5715000" y="6551633"/>
            <a:ext cx="2933713" cy="306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–r –d main.o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0" y="3581400"/>
            <a:ext cx="9075900" cy="2788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0000000000000000 &lt;main&gt;: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0:   48 83 ec 08             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4:   be 02 00 00 00          	mov    $0x2,%esi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9:   bf 00 00 00 00          	mov    $0x0,%edi     	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# %edi = &amp;array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a: R_X86_64_32 array          					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# Relocation entry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e:   e8 00 00 00 00          	callq  13 &lt;main+0x13&gt; 	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# sum()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f: R_X86_64_PC32 sum-0x4      					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# Relocation entry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13:   48 83 c4 08             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17:   c3                      		retq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8067113" y="6014373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main.o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{1,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sum(array,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3199906" y="2895044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4294967295" type="title"/>
          </p:nvPr>
        </p:nvSpPr>
        <p:spPr>
          <a:xfrm>
            <a:off x="250826" y="152400"/>
            <a:ext cx="8918575" cy="1135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Relocated .text section</a:t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152400" y="3200400"/>
            <a:ext cx="181758" cy="328424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76200" y="1330888"/>
            <a:ext cx="9017100" cy="4527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00000000004004d0 &lt;main&gt;: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4004d0:       48 83 ec 08       	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4004d4:       be 02 00 00 00    	mov    $0x2,%esi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4004d9:       bf 18 10 60 00    	mov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$0x601018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,%edi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%edi = &amp;array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4004de:       e8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05 00 00 00    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callq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4004e8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&lt;sum&gt;    # sum()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4004e3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48 83 c4 08       	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4004e7:       c3                		retq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00000000004004e8 &lt;sum&gt;: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4004e8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b8 00 00 00 00          mov    $0x0,%eax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4004ed:       ba 00 00 00 00          mov    $0x0,%edx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4004f2:       eb 09                   	jmp    4004fd &lt;sum+0x15&gt;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4004f4:       48 63 ca                	movslq %edx,%rcx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4004f7:       03 04 8f                	add    (%rdi,%rcx,4),%eax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4004fa:       83 c2 01                	add    $0x1,%edx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4004fd:       39 f2                   	cmp    %esi,%edx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4004ff:       7c f3                   		jl     4004f4 &lt;sum+0xc&gt;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400501:       f3 c3                   	repz retq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PC-relative addressing for sum():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0x4004e8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20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0x4004e3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0" lang="en-US" sz="2000" u="none" cap="none" strike="noStrike">
                <a:solidFill>
                  <a:srgbClr val="00CC99"/>
                </a:solidFill>
                <a:latin typeface="Calibri"/>
                <a:ea typeface="Calibri"/>
                <a:cs typeface="Calibri"/>
                <a:sym typeface="Calibri"/>
              </a:rPr>
              <a:t>0x5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Source: objdump -dx prog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idx="4294967295" type="title"/>
          </p:nvPr>
        </p:nvSpPr>
        <p:spPr>
          <a:xfrm>
            <a:off x="350838" y="3810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Loading Executable Object Files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23646" y="1567788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ELF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323646" y="1948788"/>
            <a:ext cx="2971800" cy="6096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header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(required for executables)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.text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323646" y="3701388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323646" y="4082388"/>
            <a:ext cx="2971800" cy="381000"/>
          </a:xfrm>
          <a:prstGeom prst="rect">
            <a:avLst/>
          </a:prstGeom>
          <a:solidFill>
            <a:srgbClr val="D5D5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.bss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323646" y="4463388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.symtab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323646" y="4844388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.debug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323646" y="5987388"/>
            <a:ext cx="2971800" cy="6096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header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(required for relocatables)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269568" y="1413296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198806" y="1236452"/>
            <a:ext cx="2285154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Object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Memory-mapped region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4686829" y="3629025"/>
            <a:ext cx="2789237" cy="723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by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4686829" y="2054225"/>
            <a:ext cx="2789237" cy="90646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64" name="Google Shape;364;p23"/>
          <p:cNvCxnSpPr/>
          <p:nvPr/>
        </p:nvCxnSpPr>
        <p:spPr>
          <a:xfrm flipH="1" rot="10800000">
            <a:off x="6076950" y="3957638"/>
            <a:ext cx="1588" cy="384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3"/>
          <p:cNvSpPr/>
          <p:nvPr/>
        </p:nvSpPr>
        <p:spPr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at runtime)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3"/>
          <p:cNvCxnSpPr/>
          <p:nvPr/>
        </p:nvCxnSpPr>
        <p:spPr>
          <a:xfrm>
            <a:off x="6076950" y="2282825"/>
            <a:ext cx="1588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7" name="Google Shape;367;p23"/>
          <p:cNvSpPr/>
          <p:nvPr/>
        </p:nvSpPr>
        <p:spPr>
          <a:xfrm>
            <a:off x="4686829" y="6312958"/>
            <a:ext cx="2789238" cy="39687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4421194" y="653151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7834221" y="2108200"/>
            <a:ext cx="869831" cy="80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23"/>
          <p:cNvCxnSpPr/>
          <p:nvPr/>
        </p:nvCxnSpPr>
        <p:spPr>
          <a:xfrm flipH="1">
            <a:off x="7527834" y="2279650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23"/>
          <p:cNvSpPr txBox="1"/>
          <p:nvPr/>
        </p:nvSpPr>
        <p:spPr>
          <a:xfrm>
            <a:off x="7677150" y="899576"/>
            <a:ext cx="1314450" cy="81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to user code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23"/>
          <p:cNvCxnSpPr/>
          <p:nvPr/>
        </p:nvCxnSpPr>
        <p:spPr>
          <a:xfrm flipH="1" rot="10800000">
            <a:off x="7543800" y="1257568"/>
            <a:ext cx="1588" cy="460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3" name="Google Shape;373;p23"/>
          <p:cNvSpPr txBox="1"/>
          <p:nvPr/>
        </p:nvSpPr>
        <p:spPr>
          <a:xfrm>
            <a:off x="7888288" y="4173538"/>
            <a:ext cx="552052" cy="3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23"/>
          <p:cNvCxnSpPr/>
          <p:nvPr/>
        </p:nvCxnSpPr>
        <p:spPr>
          <a:xfrm flipH="1">
            <a:off x="7504113" y="4340225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23"/>
          <p:cNvSpPr txBox="1"/>
          <p:nvPr/>
        </p:nvSpPr>
        <p:spPr>
          <a:xfrm>
            <a:off x="3810000" y="6172200"/>
            <a:ext cx="920542" cy="269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0x400000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4686829" y="5017558"/>
            <a:ext cx="2789238" cy="669925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data segment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code segment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7524750" y="5026025"/>
            <a:ext cx="76200" cy="1295400"/>
          </a:xfrm>
          <a:prstGeom prst="rightBrace">
            <a:avLst>
              <a:gd fmla="val 141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7677150" y="5010150"/>
            <a:ext cx="1149459" cy="130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.rodata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323646" y="5225388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.line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.init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323646" y="5606388"/>
            <a:ext cx="2971800" cy="3810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.strtab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idx="4294967295" type="title"/>
          </p:nvPr>
        </p:nvSpPr>
        <p:spPr>
          <a:xfrm>
            <a:off x="355070" y="304800"/>
            <a:ext cx="8831262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Packaging Commonly Used Functions</a:t>
            </a:r>
            <a:endParaRPr/>
          </a:p>
        </p:txBody>
      </p:sp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362161" y="1333500"/>
            <a:ext cx="8307387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to package functions commonly used by programmers?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Math, I/O, memory management, string manipulation, etc.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Awkward, given the linker framework so far: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90000"/>
                </a:solidFill>
              </a:rPr>
              <a:t>Option 1:</a:t>
            </a:r>
            <a:r>
              <a:rPr lang="en-US"/>
              <a:t> Put all functions into a single source file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Programmers link big object file into their programs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Space and time inefficient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90000"/>
                </a:solidFill>
              </a:rPr>
              <a:t>Option 2:</a:t>
            </a:r>
            <a:r>
              <a:rPr lang="en-US"/>
              <a:t> Put each function in a separate source file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Programmers explicitly link appropriate binaries into their programs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More efficient, but burdensome on the programmer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4294967295" type="title"/>
          </p:nvPr>
        </p:nvSpPr>
        <p:spPr>
          <a:xfrm>
            <a:off x="379412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Old-fashioned Solution: Static Libraries</a:t>
            </a:r>
            <a:endParaRPr/>
          </a:p>
        </p:txBody>
      </p:sp>
      <p:sp>
        <p:nvSpPr>
          <p:cNvPr id="397" name="Google Shape;397;p25"/>
          <p:cNvSpPr txBox="1"/>
          <p:nvPr>
            <p:ph idx="1" type="body"/>
          </p:nvPr>
        </p:nvSpPr>
        <p:spPr>
          <a:xfrm>
            <a:off x="379413" y="1447800"/>
            <a:ext cx="8459787" cy="476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90000"/>
                </a:solidFill>
              </a:rPr>
              <a:t>Static libraries </a:t>
            </a:r>
            <a:r>
              <a:rPr lang="en-US"/>
              <a:t>(.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/>
              <a:t> </a:t>
            </a:r>
            <a:r>
              <a:rPr lang="en-US">
                <a:solidFill>
                  <a:srgbClr val="000004"/>
                </a:solidFill>
              </a:rPr>
              <a:t>archive files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Concatenate related relocatable object files into a single file with an index (called an </a:t>
            </a:r>
            <a:r>
              <a:rPr i="1" lang="en-US"/>
              <a:t>archive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Enhance linker so that it tries to resolve unresolved external references by looking for the symbols in one or more archives.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an archive member file resolves reference, link it  into the executable.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idx="4294967295" type="title"/>
          </p:nvPr>
        </p:nvSpPr>
        <p:spPr>
          <a:xfrm>
            <a:off x="5032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Static Libraries</a:t>
            </a:r>
            <a:endParaRPr/>
          </a:p>
        </p:txBody>
      </p:sp>
      <p:cxnSp>
        <p:nvCxnSpPr>
          <p:cNvPr id="404" name="Google Shape;404;p26"/>
          <p:cNvCxnSpPr/>
          <p:nvPr/>
        </p:nvCxnSpPr>
        <p:spPr>
          <a:xfrm>
            <a:off x="1295400" y="1919981"/>
            <a:ext cx="1588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5" name="Google Shape;405;p26"/>
          <p:cNvSpPr/>
          <p:nvPr/>
        </p:nvSpPr>
        <p:spPr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771525" y="1615181"/>
            <a:ext cx="100890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atoi.c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955675" y="2986781"/>
            <a:ext cx="100890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atoi.o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2286000" y="2289869"/>
            <a:ext cx="1371600" cy="360909"/>
          </a:xfrm>
          <a:prstGeom prst="rect">
            <a:avLst/>
          </a:prstGeom>
          <a:solidFill>
            <a:srgbClr val="D5D5F4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2297113" y="1615181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2316163" y="2986781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>
            <a:off x="2971800" y="1919981"/>
            <a:ext cx="1588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26"/>
          <p:cNvCxnSpPr/>
          <p:nvPr/>
        </p:nvCxnSpPr>
        <p:spPr>
          <a:xfrm>
            <a:off x="1295400" y="2681981"/>
            <a:ext cx="1588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26"/>
          <p:cNvCxnSpPr/>
          <p:nvPr/>
        </p:nvCxnSpPr>
        <p:spPr>
          <a:xfrm>
            <a:off x="2971800" y="2681981"/>
            <a:ext cx="1588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26"/>
          <p:cNvCxnSpPr/>
          <p:nvPr/>
        </p:nvCxnSpPr>
        <p:spPr>
          <a:xfrm>
            <a:off x="2971800" y="3364606"/>
            <a:ext cx="1588" cy="471488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5" name="Google Shape;415;p26"/>
          <p:cNvSpPr txBox="1"/>
          <p:nvPr/>
        </p:nvSpPr>
        <p:spPr>
          <a:xfrm>
            <a:off x="2511425" y="4674294"/>
            <a:ext cx="100890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libc.a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6"/>
          <p:cNvCxnSpPr/>
          <p:nvPr/>
        </p:nvCxnSpPr>
        <p:spPr>
          <a:xfrm flipH="1">
            <a:off x="3884613" y="3302694"/>
            <a:ext cx="1298575" cy="4572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26"/>
          <p:cNvSpPr/>
          <p:nvPr/>
        </p:nvSpPr>
        <p:spPr>
          <a:xfrm>
            <a:off x="1828800" y="3836094"/>
            <a:ext cx="2971800" cy="360909"/>
          </a:xfrm>
          <a:prstGeom prst="rect">
            <a:avLst/>
          </a:prstGeom>
          <a:solidFill>
            <a:srgbClr val="D5D5F4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Archiver (ar)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3886200" y="2159694"/>
            <a:ext cx="43656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4572000" y="2300981"/>
            <a:ext cx="1371600" cy="360909"/>
          </a:xfrm>
          <a:prstGeom prst="rect">
            <a:avLst/>
          </a:prstGeom>
          <a:solidFill>
            <a:srgbClr val="D5D5F4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4583113" y="1626294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602163" y="2997894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26"/>
          <p:cNvCxnSpPr/>
          <p:nvPr/>
        </p:nvCxnSpPr>
        <p:spPr>
          <a:xfrm>
            <a:off x="5257800" y="1931094"/>
            <a:ext cx="1588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26"/>
          <p:cNvCxnSpPr/>
          <p:nvPr/>
        </p:nvCxnSpPr>
        <p:spPr>
          <a:xfrm>
            <a:off x="5257800" y="2693094"/>
            <a:ext cx="1588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26"/>
          <p:cNvCxnSpPr/>
          <p:nvPr/>
        </p:nvCxnSpPr>
        <p:spPr>
          <a:xfrm>
            <a:off x="1295400" y="3302694"/>
            <a:ext cx="1219200" cy="4572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5" name="Google Shape;425;p26"/>
          <p:cNvSpPr txBox="1"/>
          <p:nvPr/>
        </p:nvSpPr>
        <p:spPr>
          <a:xfrm>
            <a:off x="5095875" y="3759894"/>
            <a:ext cx="3637832" cy="5574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unix&gt; ar rs libc.a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atoi.o printf.o … random.o</a:t>
            </a:r>
            <a:endParaRPr b="1" i="0" sz="16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6" name="Google Shape;426;p26"/>
          <p:cNvCxnSpPr/>
          <p:nvPr/>
        </p:nvCxnSpPr>
        <p:spPr>
          <a:xfrm>
            <a:off x="2971800" y="4279006"/>
            <a:ext cx="1588" cy="4572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26"/>
          <p:cNvSpPr txBox="1"/>
          <p:nvPr/>
        </p:nvSpPr>
        <p:spPr>
          <a:xfrm>
            <a:off x="3886200" y="4654714"/>
            <a:ext cx="2971800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 standard 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 txBox="1"/>
          <p:nvPr/>
        </p:nvSpPr>
        <p:spPr>
          <a:xfrm>
            <a:off x="457200" y="5562600"/>
            <a:ext cx="830738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Archiver allows incremental updates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Recompile function that changes and replace .o file in archive.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idx="4294967295" type="title"/>
          </p:nvPr>
        </p:nvSpPr>
        <p:spPr>
          <a:xfrm>
            <a:off x="350838" y="3048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Commonly Used Libraries</a:t>
            </a:r>
            <a:endParaRPr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354012" y="1220788"/>
            <a:ext cx="8307387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libc.a</a:t>
            </a:r>
            <a:r>
              <a:rPr lang="en-US" sz="2000"/>
              <a:t> (the C standard library)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4.6 MB archive of 1496 object files.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I/O, memory allocation, signal handling, string handling, data and time, random numbers, integer math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libm.a</a:t>
            </a:r>
            <a:r>
              <a:rPr lang="en-US" sz="2000"/>
              <a:t> (the C math library)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2 MB archive of 444 object files.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floating point math (sin, cos, tan, log, exp, sqrt, …) 	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t/>
            </a:r>
            <a:endParaRPr sz="2000"/>
          </a:p>
        </p:txBody>
      </p:sp>
      <p:sp>
        <p:nvSpPr>
          <p:cNvPr id="436" name="Google Shape;436;p27"/>
          <p:cNvSpPr txBox="1"/>
          <p:nvPr/>
        </p:nvSpPr>
        <p:spPr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ar –t libc.a | sort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fpu_control.o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fputc.o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freopen.o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fscanf.o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fseek.o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fstab.o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ar –t libm.a | sort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e_acos.o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e_acosf.o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e_acosh.o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e_acoshf.o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e_acoshl.o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e_acosl.o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e_asin.o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e_asinf.o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e_asinl.o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>
            <p:ph type="title"/>
          </p:nvPr>
        </p:nvSpPr>
        <p:spPr>
          <a:xfrm>
            <a:off x="357019" y="435678"/>
            <a:ext cx="3452982" cy="1240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Linking with Static Libraries</a:t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"vector.h"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{1,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{3, 4};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addvec(x, y, z,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"z = [%d %d]\n”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z[0], z[1]);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8"/>
          <p:cNvSpPr/>
          <p:nvPr/>
        </p:nvSpPr>
        <p:spPr>
          <a:xfrm>
            <a:off x="2604184" y="5257800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main2.c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addvec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z[i] = x[i] + y[i];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8"/>
          <p:cNvSpPr/>
          <p:nvPr/>
        </p:nvSpPr>
        <p:spPr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multvec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z[i] = x[i] * y[i];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7203940" y="5527595"/>
            <a:ext cx="148286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multvec.c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7342462" y="3341132"/>
            <a:ext cx="1344338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addvec.c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28"/>
          <p:cNvSpPr/>
          <p:nvPr/>
        </p:nvSpPr>
        <p:spPr>
          <a:xfrm rot="5400000">
            <a:off x="6210300" y="-583168"/>
            <a:ext cx="381000" cy="4267200"/>
          </a:xfrm>
          <a:prstGeom prst="leftBrace">
            <a:avLst>
              <a:gd fmla="val 233773" name="adj1"/>
              <a:gd fmla="val 50261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libvector.a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idx="4294967295" type="title"/>
          </p:nvPr>
        </p:nvSpPr>
        <p:spPr>
          <a:xfrm>
            <a:off x="404813" y="284162"/>
            <a:ext cx="5614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Linking with Static Libraries</a:t>
            </a:r>
            <a:endParaRPr/>
          </a:p>
        </p:txBody>
      </p:sp>
      <p:cxnSp>
        <p:nvCxnSpPr>
          <p:cNvPr id="457" name="Google Shape;457;p29"/>
          <p:cNvCxnSpPr/>
          <p:nvPr/>
        </p:nvCxnSpPr>
        <p:spPr>
          <a:xfrm>
            <a:off x="698500" y="2582862"/>
            <a:ext cx="1587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8" name="Google Shape;458;p29"/>
          <p:cNvSpPr/>
          <p:nvPr/>
        </p:nvSpPr>
        <p:spPr>
          <a:xfrm>
            <a:off x="174625" y="2992438"/>
            <a:ext cx="2070100" cy="644525"/>
          </a:xfrm>
          <a:prstGeom prst="rect">
            <a:avLst/>
          </a:prstGeom>
          <a:solidFill>
            <a:srgbClr val="D5D5F4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cc1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152400" y="2286000"/>
            <a:ext cx="114676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main2.c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1801813" y="3994150"/>
            <a:ext cx="114676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main2.o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29"/>
          <p:cNvCxnSpPr/>
          <p:nvPr/>
        </p:nvCxnSpPr>
        <p:spPr>
          <a:xfrm>
            <a:off x="1241425" y="3681413"/>
            <a:ext cx="815975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29"/>
          <p:cNvCxnSpPr/>
          <p:nvPr/>
        </p:nvCxnSpPr>
        <p:spPr>
          <a:xfrm>
            <a:off x="2344738" y="4291013"/>
            <a:ext cx="762000" cy="3048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29"/>
          <p:cNvSpPr txBox="1"/>
          <p:nvPr/>
        </p:nvSpPr>
        <p:spPr>
          <a:xfrm>
            <a:off x="5353050" y="3263900"/>
            <a:ext cx="1008907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libc.a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9"/>
          <p:cNvCxnSpPr/>
          <p:nvPr/>
        </p:nvCxnSpPr>
        <p:spPr>
          <a:xfrm>
            <a:off x="3981451" y="3649663"/>
            <a:ext cx="1587" cy="102235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29"/>
          <p:cNvSpPr/>
          <p:nvPr/>
        </p:nvSpPr>
        <p:spPr>
          <a:xfrm>
            <a:off x="2497138" y="4672013"/>
            <a:ext cx="2971800" cy="360909"/>
          </a:xfrm>
          <a:prstGeom prst="rect">
            <a:avLst/>
          </a:prstGeom>
          <a:solidFill>
            <a:srgbClr val="D5D5F4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3519593" y="5518150"/>
            <a:ext cx="101289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prog2c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7" name="Google Shape;467;p29"/>
          <p:cNvCxnSpPr/>
          <p:nvPr/>
        </p:nvCxnSpPr>
        <p:spPr>
          <a:xfrm>
            <a:off x="3981450" y="5047191"/>
            <a:ext cx="1588" cy="414338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29"/>
          <p:cNvSpPr txBox="1"/>
          <p:nvPr/>
        </p:nvSpPr>
        <p:spPr>
          <a:xfrm>
            <a:off x="5577022" y="3886200"/>
            <a:ext cx="3185978" cy="6263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printf.o </a:t>
            </a: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 any other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modules called by </a:t>
            </a: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printf.o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3187700" y="3263900"/>
            <a:ext cx="1698199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libvector.a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3992563" y="3994150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addvec.o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9"/>
          <p:cNvCxnSpPr/>
          <p:nvPr/>
        </p:nvCxnSpPr>
        <p:spPr>
          <a:xfrm flipH="1">
            <a:off x="4981575" y="3590397"/>
            <a:ext cx="841375" cy="10668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p29"/>
          <p:cNvSpPr txBox="1"/>
          <p:nvPr/>
        </p:nvSpPr>
        <p:spPr>
          <a:xfrm>
            <a:off x="6929438" y="3206750"/>
            <a:ext cx="1552839" cy="36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Static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225425" y="3883025"/>
            <a:ext cx="1305592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Relocatable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4648251" y="5378450"/>
            <a:ext cx="2209749" cy="6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Fully linked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executable object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1260475" y="2286000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vector.h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29"/>
          <p:cNvCxnSpPr/>
          <p:nvPr/>
        </p:nvCxnSpPr>
        <p:spPr>
          <a:xfrm>
            <a:off x="1882775" y="2582862"/>
            <a:ext cx="1587" cy="381000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7" name="Google Shape;477;p29"/>
          <p:cNvSpPr/>
          <p:nvPr/>
        </p:nvSpPr>
        <p:spPr>
          <a:xfrm>
            <a:off x="3328988" y="2289175"/>
            <a:ext cx="1304925" cy="644525"/>
          </a:xfrm>
          <a:prstGeom prst="rect">
            <a:avLst/>
          </a:prstGeom>
          <a:solidFill>
            <a:srgbClr val="D5D5F4"/>
          </a:solidFill>
          <a:ln cap="flat" cmpd="sng" w="284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29"/>
          <p:cNvCxnSpPr/>
          <p:nvPr/>
        </p:nvCxnSpPr>
        <p:spPr>
          <a:xfrm>
            <a:off x="3981451" y="2955925"/>
            <a:ext cx="1587" cy="411163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9"/>
          <p:cNvCxnSpPr/>
          <p:nvPr/>
        </p:nvCxnSpPr>
        <p:spPr>
          <a:xfrm>
            <a:off x="3429000" y="1874837"/>
            <a:ext cx="1588" cy="411163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29"/>
          <p:cNvCxnSpPr/>
          <p:nvPr/>
        </p:nvCxnSpPr>
        <p:spPr>
          <a:xfrm>
            <a:off x="4572000" y="1874837"/>
            <a:ext cx="1588" cy="411163"/>
          </a:xfrm>
          <a:prstGeom prst="straightConnector1">
            <a:avLst/>
          </a:prstGeom>
          <a:noFill/>
          <a:ln cap="flat" cmpd="sng" w="284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29"/>
          <p:cNvSpPr txBox="1"/>
          <p:nvPr/>
        </p:nvSpPr>
        <p:spPr>
          <a:xfrm>
            <a:off x="2601913" y="1538288"/>
            <a:ext cx="1284624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addvec.o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3925888" y="1524000"/>
            <a:ext cx="1422483" cy="3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multvec.o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“c” for “compile-time”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C Program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{1,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sum(array,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 += a[i];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199906" y="4442937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871984" y="4433473"/>
            <a:ext cx="928772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sum.c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>
            <p:ph idx="4294967295" type="title"/>
          </p:nvPr>
        </p:nvSpPr>
        <p:spPr>
          <a:xfrm>
            <a:off x="457200" y="3603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Static Libraries</a:t>
            </a:r>
            <a:endParaRPr/>
          </a:p>
        </p:txBody>
      </p:sp>
      <p:sp>
        <p:nvSpPr>
          <p:cNvPr id="490" name="Google Shape;490;p30"/>
          <p:cNvSpPr txBox="1"/>
          <p:nvPr>
            <p:ph idx="1" type="body"/>
          </p:nvPr>
        </p:nvSpPr>
        <p:spPr>
          <a:xfrm>
            <a:off x="455613" y="1428750"/>
            <a:ext cx="8307387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Linker’s algorithm for resolving external references: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Scan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files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.a</a:t>
            </a:r>
            <a:r>
              <a:rPr lang="en-US"/>
              <a:t> files in the command line order.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During the scan, keep a list of the current unresolved references.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 each new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.a</a:t>
            </a:r>
            <a:r>
              <a:rPr lang="en-US"/>
              <a:t> file, </a:t>
            </a:r>
            <a:r>
              <a:rPr i="1" lang="en-US"/>
              <a:t>obj</a:t>
            </a:r>
            <a:r>
              <a:rPr lang="en-US"/>
              <a:t>, is encountered, try to resolve each unresolved reference in the list against the symbols defined in </a:t>
            </a:r>
            <a:r>
              <a:rPr i="1" lang="en-US"/>
              <a:t>obj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any entries in the unresolved list at end of scan, then error.</a:t>
            </a:r>
            <a:endParaRPr/>
          </a:p>
          <a:p>
            <a:pPr indent="-251459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Problem: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Command line order matters!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Moral: put libraries at the end of the command line. </a:t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 gcc -L. libtest.o -lmine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 gcc -L. -lmine libtest.o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libtest.o: In function `main':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libtest.o(.text+0x4): undefined reference to `libfun'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>
            <p:ph idx="4294967295" type="title"/>
          </p:nvPr>
        </p:nvSpPr>
        <p:spPr>
          <a:xfrm>
            <a:off x="350838" y="3810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Modern Solution: Shared Libraries</a:t>
            </a:r>
            <a:endParaRPr/>
          </a:p>
        </p:txBody>
      </p:sp>
      <p:sp>
        <p:nvSpPr>
          <p:cNvPr id="498" name="Google Shape;498;p31"/>
          <p:cNvSpPr txBox="1"/>
          <p:nvPr>
            <p:ph idx="1" type="body"/>
          </p:nvPr>
        </p:nvSpPr>
        <p:spPr>
          <a:xfrm>
            <a:off x="379413" y="1344613"/>
            <a:ext cx="8307387" cy="497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Static libraries have the following disadvantages: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Duplication in the stored executables (every function needs libc)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Duplication in the running executables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Minor bug fixes of system libraries require each application to explicitly relink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4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4"/>
                </a:solidFill>
              </a:rPr>
              <a:t>Modern solution: Shared Libraries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Object files that contain code and data that are loaded and linked into an application </a:t>
            </a:r>
            <a:r>
              <a:rPr i="1" lang="en-US"/>
              <a:t>dynamically, </a:t>
            </a:r>
            <a:r>
              <a:rPr lang="en-US"/>
              <a:t>at either </a:t>
            </a:r>
            <a:r>
              <a:rPr i="1" lang="en-US"/>
              <a:t>load-time</a:t>
            </a:r>
            <a:r>
              <a:rPr lang="en-US"/>
              <a:t> or </a:t>
            </a:r>
            <a:r>
              <a:rPr i="1" lang="en-US"/>
              <a:t>run-time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called: dynamic link libraries, DLLs,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.so </a:t>
            </a:r>
            <a:r>
              <a:rPr lang="en-US"/>
              <a:t>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/>
          <p:nvPr>
            <p:ph idx="4294967295" type="title"/>
          </p:nvPr>
        </p:nvSpPr>
        <p:spPr>
          <a:xfrm>
            <a:off x="404813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Shared Libraries (cont.)</a:t>
            </a:r>
            <a:endParaRPr/>
          </a:p>
        </p:txBody>
      </p:sp>
      <p:sp>
        <p:nvSpPr>
          <p:cNvPr id="505" name="Google Shape;505;p32"/>
          <p:cNvSpPr txBox="1"/>
          <p:nvPr>
            <p:ph idx="1" type="body"/>
          </p:nvPr>
        </p:nvSpPr>
        <p:spPr>
          <a:xfrm>
            <a:off x="396347" y="1295400"/>
            <a:ext cx="83073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Dynamic linking can occur when executable is first loaded and run (load-time linking).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Common case for Linux, handled automatically by the dynamic linker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ld-linux.so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Standard C library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r>
              <a:rPr lang="en-US"/>
              <a:t>) usually dynamically linked.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Dynamic linking can also occur after program has begun </a:t>
            </a:r>
            <a:br>
              <a:rPr lang="en-US"/>
            </a:br>
            <a:r>
              <a:rPr lang="en-US"/>
              <a:t>(run-time linking).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Linux, this is done by calls to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dlopen() </a:t>
            </a:r>
            <a:r>
              <a:rPr lang="en-US"/>
              <a:t>interface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Distributing software.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High-performance web servers.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Runtime library interpositioning.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Shared library routines can be shared by multiple processes.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on this when we learn about virtual memory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idx="4294967295" type="title"/>
          </p:nvPr>
        </p:nvSpPr>
        <p:spPr>
          <a:xfrm>
            <a:off x="350838" y="2857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Dynamic Linking at Load-time</a:t>
            </a:r>
            <a:endParaRPr/>
          </a:p>
        </p:txBody>
      </p:sp>
      <p:cxnSp>
        <p:nvCxnSpPr>
          <p:cNvPr id="512" name="Google Shape;512;p33"/>
          <p:cNvCxnSpPr/>
          <p:nvPr/>
        </p:nvCxnSpPr>
        <p:spPr>
          <a:xfrm>
            <a:off x="2620963" y="1247500"/>
            <a:ext cx="1587" cy="3810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33"/>
          <p:cNvSpPr/>
          <p:nvPr/>
        </p:nvSpPr>
        <p:spPr>
          <a:xfrm>
            <a:off x="2454275" y="1657075"/>
            <a:ext cx="1676400" cy="574675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Translators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cc1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2081213" y="1010963"/>
            <a:ext cx="1045777" cy="3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main2.c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3"/>
          <p:cNvSpPr txBox="1"/>
          <p:nvPr/>
        </p:nvSpPr>
        <p:spPr>
          <a:xfrm>
            <a:off x="2757488" y="2568300"/>
            <a:ext cx="1045777" cy="3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main2.o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33"/>
          <p:cNvCxnSpPr/>
          <p:nvPr/>
        </p:nvCxnSpPr>
        <p:spPr>
          <a:xfrm>
            <a:off x="3292475" y="2238100"/>
            <a:ext cx="1588" cy="3810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7" name="Google Shape;517;p33"/>
          <p:cNvSpPr txBox="1"/>
          <p:nvPr/>
        </p:nvSpPr>
        <p:spPr>
          <a:xfrm>
            <a:off x="4359275" y="1949175"/>
            <a:ext cx="1662934" cy="56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libvector.so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2454275" y="3225525"/>
            <a:ext cx="3028950" cy="341313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3"/>
          <p:cNvSpPr txBox="1"/>
          <p:nvPr/>
        </p:nvSpPr>
        <p:spPr>
          <a:xfrm>
            <a:off x="2795691" y="3974825"/>
            <a:ext cx="920542" cy="3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prog2l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0" name="Google Shape;520;p33"/>
          <p:cNvCxnSpPr/>
          <p:nvPr/>
        </p:nvCxnSpPr>
        <p:spPr>
          <a:xfrm>
            <a:off x="3292475" y="3609700"/>
            <a:ext cx="1588" cy="3810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3292475" y="4295500"/>
            <a:ext cx="1588" cy="4572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33"/>
          <p:cNvSpPr/>
          <p:nvPr/>
        </p:nvSpPr>
        <p:spPr>
          <a:xfrm>
            <a:off x="2454275" y="6124300"/>
            <a:ext cx="3200400" cy="341313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linker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ld-linux.so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33"/>
          <p:cNvCxnSpPr/>
          <p:nvPr/>
        </p:nvCxnSpPr>
        <p:spPr>
          <a:xfrm>
            <a:off x="3292475" y="5133700"/>
            <a:ext cx="1588" cy="9906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33"/>
          <p:cNvCxnSpPr/>
          <p:nvPr/>
        </p:nvCxnSpPr>
        <p:spPr>
          <a:xfrm>
            <a:off x="3292475" y="2847700"/>
            <a:ext cx="1588" cy="3810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5" name="Google Shape;525;p33"/>
          <p:cNvSpPr txBox="1"/>
          <p:nvPr/>
        </p:nvSpPr>
        <p:spPr>
          <a:xfrm>
            <a:off x="5254625" y="2542900"/>
            <a:ext cx="2609850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Relocation and symbol  table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33"/>
          <p:cNvCxnSpPr/>
          <p:nvPr/>
        </p:nvCxnSpPr>
        <p:spPr>
          <a:xfrm>
            <a:off x="5180013" y="2542900"/>
            <a:ext cx="1587" cy="6858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7" name="Google Shape;527;p33"/>
          <p:cNvSpPr txBox="1"/>
          <p:nvPr/>
        </p:nvSpPr>
        <p:spPr>
          <a:xfrm>
            <a:off x="4352925" y="4844775"/>
            <a:ext cx="1662934" cy="56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libc.so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libvector.so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5254625" y="5559150"/>
            <a:ext cx="177165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Code and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33"/>
          <p:cNvCxnSpPr/>
          <p:nvPr/>
        </p:nvCxnSpPr>
        <p:spPr>
          <a:xfrm>
            <a:off x="5173663" y="5438500"/>
            <a:ext cx="1587" cy="6858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0" name="Google Shape;530;p33"/>
          <p:cNvSpPr txBox="1"/>
          <p:nvPr/>
        </p:nvSpPr>
        <p:spPr>
          <a:xfrm>
            <a:off x="-228600" y="3873224"/>
            <a:ext cx="2514600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Partially linked </a:t>
            </a:r>
            <a:endParaRPr b="1" i="1" sz="16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executable object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3"/>
          <p:cNvSpPr txBox="1"/>
          <p:nvPr/>
        </p:nvSpPr>
        <p:spPr>
          <a:xfrm>
            <a:off x="914400" y="2451355"/>
            <a:ext cx="1371600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Relocatable</a:t>
            </a:r>
            <a:endParaRPr b="1" i="1" sz="16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object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533400" y="5887233"/>
            <a:ext cx="1752600" cy="818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Fully linked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33"/>
          <p:cNvCxnSpPr/>
          <p:nvPr/>
        </p:nvCxnSpPr>
        <p:spPr>
          <a:xfrm>
            <a:off x="3783013" y="1247500"/>
            <a:ext cx="1587" cy="38100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4" name="Google Shape;534;p33"/>
          <p:cNvSpPr txBox="1"/>
          <p:nvPr/>
        </p:nvSpPr>
        <p:spPr>
          <a:xfrm>
            <a:off x="3184525" y="1010963"/>
            <a:ext cx="1169209" cy="3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vector.h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2454275" y="4749525"/>
            <a:ext cx="1657350" cy="574675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Loader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4689475" y="1047475"/>
            <a:ext cx="4501851" cy="56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unix&gt; gcc -shared -o libvector.so 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addvec.c multvec.c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33"/>
          <p:cNvCxnSpPr/>
          <p:nvPr/>
        </p:nvCxnSpPr>
        <p:spPr>
          <a:xfrm flipH="1">
            <a:off x="5715000" y="1574799"/>
            <a:ext cx="460375" cy="6096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/>
          <p:nvPr>
            <p:ph idx="4294967295" type="title"/>
          </p:nvPr>
        </p:nvSpPr>
        <p:spPr>
          <a:xfrm>
            <a:off x="427038" y="3603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Dynamic Linking at Run-time</a:t>
            </a:r>
            <a:endParaRPr/>
          </a:p>
        </p:txBody>
      </p:sp>
      <p:sp>
        <p:nvSpPr>
          <p:cNvPr id="544" name="Google Shape;544;p34"/>
          <p:cNvSpPr txBox="1"/>
          <p:nvPr/>
        </p:nvSpPr>
        <p:spPr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&lt;stdlib.h&gt;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&lt;dlfcn.h&gt;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{1,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{3, 4};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addvec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Dynamically load the shared library that contains addvec()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handle = dlopen(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"./libvector.so"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RTLD_LAZY);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(!handle)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fprintf(stderr,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dlerror());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7910428" y="6019800"/>
            <a:ext cx="928772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dll.c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>
            <p:ph idx="4294967295" type="title"/>
          </p:nvPr>
        </p:nvSpPr>
        <p:spPr>
          <a:xfrm>
            <a:off x="404813" y="3810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Dynamic Linking at Run-time</a:t>
            </a:r>
            <a:endParaRPr/>
          </a:p>
        </p:txBody>
      </p:sp>
      <p:sp>
        <p:nvSpPr>
          <p:cNvPr id="552" name="Google Shape;552;p35"/>
          <p:cNvSpPr txBox="1"/>
          <p:nvPr/>
        </p:nvSpPr>
        <p:spPr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Get a pointer to the addvec() function we just loaded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addvec = dlsym(handle,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"addvec"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((error = dlerror()) !=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fprintf(stderr,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error);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Now we can call addvec() just like any other function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addvec(x, y, z,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"z = [%d %d]\n"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z[0], z[1]);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Unload the shared library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(dlclose(handle)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fprintf(stderr,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dlerror());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7605628" y="6019800"/>
            <a:ext cx="928772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dll.c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Linking Summary	</a:t>
            </a:r>
            <a:endParaRPr/>
          </a:p>
        </p:txBody>
      </p:sp>
      <p:sp>
        <p:nvSpPr>
          <p:cNvPr id="559" name="Google Shape;559;p3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Linking is a technique that allows programs to be constructed from multiple object files.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Linking can happen at different times in a program’s lifetime: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 time (when a program is compiled)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Load time (when a program is loaded into memory)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 time (while a program is executing)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Understanding linking can help you avoid nasty errors and make you a better programmer.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66" name="Google Shape;566;p3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BFBFBF"/>
                </a:solidFill>
              </a:rPr>
              <a:t>Linking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Case study: Library interpositioning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Case Study: Library Interpositioning</a:t>
            </a:r>
            <a:endParaRPr/>
          </a:p>
        </p:txBody>
      </p:sp>
      <p:sp>
        <p:nvSpPr>
          <p:cNvPr id="572" name="Google Shape;572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Library interpositioning : powerful linking technique that allows programmers to intercept calls to arbitrary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Interpositioning can occur 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 time: When the source code is compiled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Link time: When the relocatable object files are statically linked to form an executable object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Load/run time: When an executable object file is loaded into memory, dynamically linked, and then executed.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Interpositioning Applications</a:t>
            </a:r>
            <a:endParaRPr/>
          </a:p>
        </p:txBody>
      </p:sp>
      <p:sp>
        <p:nvSpPr>
          <p:cNvPr id="578" name="Google Shape;578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Security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Confinement (sandboxing)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Behind the scenes encryption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Debugging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2014, two Facebook engineers debugged a treacherous 1-year old bug in their iPhone app using interpositioning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in the SPDY networking stack was writing to the wrong 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Solved by intercepting calls to Posix write functions (write, writev, pwrite)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</a:pPr>
            <a:r>
              <a:rPr lang="en-US" sz="1600"/>
              <a:t>Source:  Facebook engineering blog post at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https://code.facebook.com/posts/313033472212144/debugging-file-corruption-on-ios/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Static Linking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04813" y="1219200"/>
            <a:ext cx="7772400" cy="11430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0000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Programs are translated and linked using a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compiler driver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gcc -Og -o prog main.c sum.c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./prog</a:t>
            </a:r>
            <a:endParaRPr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" name="Google Shape;90;p4"/>
          <p:cNvCxnSpPr/>
          <p:nvPr/>
        </p:nvCxnSpPr>
        <p:spPr>
          <a:xfrm>
            <a:off x="2667000" y="3040063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4"/>
          <p:cNvSpPr/>
          <p:nvPr/>
        </p:nvSpPr>
        <p:spPr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(cpp, cc1, 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2133600" y="266700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268538" y="434340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main.o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(cpp, cc1, 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91000" y="2667000"/>
            <a:ext cx="877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268300" y="4343400"/>
            <a:ext cx="877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3200400" y="5789613"/>
            <a:ext cx="7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" name="Google Shape;99;p4"/>
          <p:cNvCxnSpPr/>
          <p:nvPr/>
        </p:nvCxnSpPr>
        <p:spPr>
          <a:xfrm>
            <a:off x="4659313" y="3040063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4"/>
          <p:cNvCxnSpPr/>
          <p:nvPr/>
        </p:nvCxnSpPr>
        <p:spPr>
          <a:xfrm>
            <a:off x="2667000" y="4106863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4659313" y="4106863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4659313" y="4716463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4"/>
          <p:cNvCxnSpPr/>
          <p:nvPr/>
        </p:nvCxnSpPr>
        <p:spPr>
          <a:xfrm>
            <a:off x="3559175" y="5489575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4"/>
          <p:cNvCxnSpPr/>
          <p:nvPr/>
        </p:nvCxnSpPr>
        <p:spPr>
          <a:xfrm>
            <a:off x="2667000" y="4716463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4"/>
          <p:cNvSpPr txBox="1"/>
          <p:nvPr/>
        </p:nvSpPr>
        <p:spPr>
          <a:xfrm>
            <a:off x="5683250" y="2719388"/>
            <a:ext cx="1321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Source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5619750" y="4264025"/>
            <a:ext cx="2404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Separately compiled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relocatable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object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999592" y="5607050"/>
            <a:ext cx="40776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Fully linked </a:t>
            </a:r>
            <a:r>
              <a:rPr b="1" i="1" lang="en-US" sz="1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executable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object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(contains code and data for all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defined in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main.c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sum.c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Interpositioning Applications</a:t>
            </a:r>
            <a:endParaRPr/>
          </a:p>
        </p:txBody>
      </p:sp>
      <p:sp>
        <p:nvSpPr>
          <p:cNvPr id="584" name="Google Shape;584;p40"/>
          <p:cNvSpPr txBox="1"/>
          <p:nvPr>
            <p:ph idx="1" type="body"/>
          </p:nvPr>
        </p:nvSpPr>
        <p:spPr>
          <a:xfrm>
            <a:off x="396875" y="1362075"/>
            <a:ext cx="8213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Monitoring and Profiling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Count number of calls to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Characterize call sites and arguments to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Malloc tracing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Detecting memory leaks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</a:pPr>
            <a:r>
              <a:rPr b="1" lang="en-US">
                <a:solidFill>
                  <a:srgbClr val="C00000"/>
                </a:solidFill>
              </a:rPr>
              <a:t>Generating address traces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program		</a:t>
            </a:r>
            <a:endParaRPr/>
          </a:p>
        </p:txBody>
      </p:sp>
      <p:sp>
        <p:nvSpPr>
          <p:cNvPr id="590" name="Google Shape;590;p41"/>
          <p:cNvSpPr txBox="1"/>
          <p:nvPr>
            <p:ph idx="1" type="body"/>
          </p:nvPr>
        </p:nvSpPr>
        <p:spPr>
          <a:xfrm>
            <a:off x="4800600" y="1410522"/>
            <a:ext cx="4114800" cy="232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Goal: trace the addresses and sizes of the allocated and freed blocks, without breaking the program, and without modifying the source code.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Three solutions: interpose on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lib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/>
              <a:t> functions at compile time, link time, and load/run time. </a:t>
            </a:r>
            <a:endParaRPr/>
          </a:p>
        </p:txBody>
      </p:sp>
      <p:sp>
        <p:nvSpPr>
          <p:cNvPr id="591" name="Google Shape;591;p41"/>
          <p:cNvSpPr txBox="1"/>
          <p:nvPr/>
        </p:nvSpPr>
        <p:spPr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&lt;malloc.h&gt;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malloc(32);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free(p);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int.c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Compile-time Interpositioning</a:t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#ifdef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COMPILETIME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&lt;malloc.h&gt;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malloc wrapper function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mymalloc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size_t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malloc(size);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"malloc(%d)=%p\n"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)size, 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ptr;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free wrapper function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myfree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free(ptr);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"free(%p)\n"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#endif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2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mymalloc.c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Compile-time Interpositioning</a:t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mymalloc(size)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myfree(ptr)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mymalloc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size_t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myfree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3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malloc.h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make intc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-DCOMPILETIME -c mymalloc.c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-I. -o intc int.c mymalloc.o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make runc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./intc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malloc(32)=0x1edc010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free(0x1edc010)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/>
          <p:nvPr>
            <p:ph type="title"/>
          </p:nvPr>
        </p:nvSpPr>
        <p:spPr>
          <a:xfrm>
            <a:off x="357018" y="1524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Link-time Interpositioning</a:t>
            </a: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#ifdef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__real_malloc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size_t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__real_free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malloc wrapper function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__wrap_malloc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size_t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__real_malloc(size); </a:t>
            </a: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Call libc malloc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"malloc(%d) = %p\n"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)size, 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ptr;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free wrapper function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__wrap_free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__real_free(ptr); </a:t>
            </a: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Call libc free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"free(%p)\n"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#endif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4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mymalloc.c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Link-time Interpositioning</a:t>
            </a:r>
            <a:endParaRPr/>
          </a:p>
        </p:txBody>
      </p:sp>
      <p:sp>
        <p:nvSpPr>
          <p:cNvPr id="620" name="Google Shape;620;p45"/>
          <p:cNvSpPr txBox="1"/>
          <p:nvPr>
            <p:ph idx="1" type="body"/>
          </p:nvPr>
        </p:nvSpPr>
        <p:spPr>
          <a:xfrm>
            <a:off x="152401" y="4191000"/>
            <a:ext cx="8305799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-Wl</a:t>
            </a:r>
            <a:r>
              <a:rPr lang="en-US"/>
              <a:t>” flag passes argument to linker, replacing each comma with a space.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--wrap,malloc</a:t>
            </a:r>
            <a:r>
              <a:rPr lang="en-US"/>
              <a:t> ”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arg </a:t>
            </a:r>
            <a:r>
              <a:rPr lang="en-US"/>
              <a:t>instructs linker to resolve references in a special way: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Refs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should be resolved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__wrap_malloc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Refs to </a:t>
            </a:r>
            <a:r>
              <a:rPr lang="en-US"/>
              <a:t>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__real_malloc</a:t>
            </a:r>
            <a:r>
              <a:rPr lang="en-US"/>
              <a:t> should be resolved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endParaRPr/>
          </a:p>
        </p:txBody>
      </p:sp>
      <p:sp>
        <p:nvSpPr>
          <p:cNvPr id="621" name="Google Shape;621;p4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make intl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-DLINKTIME -c mymalloc.c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-c int.c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-Wl,--wrap,malloc -Wl,--wrap,free -o intl int.o mymalloc.o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make runl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./intl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malloc(32) = 0x1aa0010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free(0x1aa0010)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#ifdef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_GNU_SOURCE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&lt;stdlib.h&gt;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&lt;dlfcn.h&gt;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malloc wrapper function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size_t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*(*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mallocp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size_t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mallocp = dlsym(RTLD_NEXT,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"malloc"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Get addr of libc malloc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((error = dlerror()) !=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fputs(error, stderr);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mallocp(size);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Call libc malloc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"malloc(%d) = %p\n"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)size, 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ptr;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46"/>
          <p:cNvSpPr txBox="1"/>
          <p:nvPr>
            <p:ph type="title"/>
          </p:nvPr>
        </p:nvSpPr>
        <p:spPr>
          <a:xfrm>
            <a:off x="5181600" y="533400"/>
            <a:ext cx="3657599" cy="1219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Load/Run-time </a:t>
            </a:r>
            <a:br>
              <a:rPr lang="en-US"/>
            </a:br>
            <a:r>
              <a:rPr lang="en-US"/>
              <a:t>Interpositioning</a:t>
            </a:r>
            <a:endParaRPr/>
          </a:p>
        </p:txBody>
      </p:sp>
      <p:sp>
        <p:nvSpPr>
          <p:cNvPr id="628" name="Google Shape;628;p46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mymalloc.c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Load/Run-time Interpositioning</a:t>
            </a:r>
            <a:endParaRPr/>
          </a:p>
        </p:txBody>
      </p:sp>
      <p:sp>
        <p:nvSpPr>
          <p:cNvPr id="634" name="Google Shape;634;p47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free wrapper function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freep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 =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(!ptr)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freep = dlsym(RTLD_NEXT,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"free"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Get address of libc free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((error = dlerror()) !=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fputs(error, stderr);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freep(ptr);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Call libc free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"free(%p)\n"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ptr);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#endif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47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mymalloc.c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Load/Run-time Interpositioning</a:t>
            </a:r>
            <a:endParaRPr/>
          </a:p>
        </p:txBody>
      </p:sp>
      <p:sp>
        <p:nvSpPr>
          <p:cNvPr id="641" name="Google Shape;641;p48"/>
          <p:cNvSpPr txBox="1"/>
          <p:nvPr>
            <p:ph idx="1" type="body"/>
          </p:nvPr>
        </p:nvSpPr>
        <p:spPr>
          <a:xfrm>
            <a:off x="152401" y="4114800"/>
            <a:ext cx="830579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The LD_PRELOAD </a:t>
            </a:r>
            <a:r>
              <a:rPr lang="en-US"/>
              <a:t>environment variable tells the dynamic linker to resolve unresolved refs (e.g.,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malloc)</a:t>
            </a:r>
            <a:r>
              <a:rPr lang="en-US"/>
              <a:t>by looking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mymalloc.so</a:t>
            </a:r>
            <a:r>
              <a:rPr lang="en-US"/>
              <a:t> first.</a:t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make intr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-DRUNTIME -shared -fpic -o mymalloc.so mymalloc.c -ldl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-Wall -o intr int.c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make runr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(LD_PRELOAD="./mymalloc.so" ./intr)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malloc(32) = 0xe60010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free(0xe60010)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Interpositioning Recap</a:t>
            </a:r>
            <a:endParaRPr/>
          </a:p>
        </p:txBody>
      </p:sp>
      <p:sp>
        <p:nvSpPr>
          <p:cNvPr id="648" name="Google Shape;648;p4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Compile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Apparent calls to malloc/free get macro-expanded into calls to mymalloc/myfree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linker trick to have special name resolutions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malloc 🡪 __wrap_malloc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__real_malloc 🡪 malloc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Load/Run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Implement custom version of malloc/free that use dynamic linking to load library malloc/free under different names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Linkers?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Reason 1: Modularity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 can be written as a collection of smaller source files, rather than one monolithic mass.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build libraries of common functions (more on this later)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Math library, standard C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Linkers? (cont)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Reason 2: Efficiency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Time: Separate compilation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Change one source file, compile, and then relink.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No need to recompile other source files.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Space: Libraries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Common functions can be aggregated into a single file...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Yet executable files and running memory images contain only code for the functions they actually use.</a:t>
            </a:r>
            <a:endParaRPr/>
          </a:p>
          <a:p>
            <a:pPr indent="-101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04813" y="457200"/>
            <a:ext cx="6986587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Linkers Do?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290513" y="1449388"/>
            <a:ext cx="8853487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 1: Symbol resolution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Programs define and reference </a:t>
            </a:r>
            <a:r>
              <a:rPr i="1" lang="en-US"/>
              <a:t>symbols</a:t>
            </a:r>
            <a:r>
              <a:rPr lang="en-US"/>
              <a:t> (global variables and functions):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void swap() {…}   /* define symbol swap */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swap();           /* reference symbol swap */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*xp = &amp;x;     /* define symbol xp, reference x */</a:t>
            </a:r>
            <a:endParaRPr b="1" sz="1800"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Symbol definitions are stored in object file (by assembler) in </a:t>
            </a:r>
            <a:r>
              <a:rPr i="1" lang="en-US"/>
              <a:t>symbol table</a:t>
            </a:r>
            <a:r>
              <a:rPr lang="en-US"/>
              <a:t>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Symbol table is an array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entry includes name, size, and location of symbol.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Linkers Do? (cont)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Step 2: Relocation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Merges separate code and data sections into single sections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Relocates symbols from their relative locations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files to their final absolute memory locations in the executable.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Updates all references to these symbols to reflect their new positions.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these two steps in more detail….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Three Kinds of Object Files (Modules)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Relocatable object file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Contains code and data in a form that can be combined with other relocatable object files to form executable object file.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lang="en-US"/>
              <a:t>) file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Executable object file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US"/>
              <a:t> file)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Contains code and data in a form that can be copied directly into memory and then executed.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Shared object file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.so </a:t>
            </a:r>
            <a:r>
              <a:rPr lang="en-US"/>
              <a:t>file)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Special type of relocatable object file that can be loaded into memory and linked dynamically, at either load time or run-time.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</a:t>
            </a:r>
            <a:r>
              <a:rPr i="1" lang="en-US"/>
              <a:t>Dynamic Link Libraries</a:t>
            </a:r>
            <a:r>
              <a:rPr lang="en-US"/>
              <a:t> (DLLs) by Windows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2012-10-04T19:17:13Z</dcterms:created>
  <dc:creator>Markus Pueschel</dc:creator>
</cp:coreProperties>
</file>