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6858000" cx="9144000"/>
  <p:notesSz cx="7302500" cy="9586900"/>
  <p:embeddedFontLst>
    <p:embeddedFont>
      <p:font typeface="Arial Narrow"/>
      <p:regular r:id="rId54"/>
      <p:bold r:id="rId55"/>
      <p:italic r:id="rId56"/>
      <p:boldItalic r:id="rId57"/>
    </p:embeddedFont>
    <p:embeddedFont>
      <p:font typeface="Helvetica Neue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62" roundtripDataSignature="AMtx7miGmvA5c1/KGUkXDsKG5/KHWw50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F3AAC87-CEB3-4019-9AFB-7543E179C4E7}">
  <a:tblStyle styleId="{FF3AAC87-CEB3-4019-9AFB-7543E179C4E7}" styleName="Table_0">
    <a:wholeTbl>
      <a:tcTxStyle b="off" i="off">
        <a:font>
          <a:latin typeface="Arial Narrow"/>
          <a:ea typeface="Arial Narrow"/>
          <a:cs typeface="Arial Narrow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accent3"/>
          </a:solidFill>
        </a:fill>
      </a:tcStyle>
    </a:wholeTbl>
    <a:band1H>
      <a:tcTxStyle b="off" i="off"/>
      <a:tcStyle>
        <a:fill>
          <a:solidFill>
            <a:schemeClr val="accent3"/>
          </a:solidFill>
        </a:fill>
      </a:tcStyle>
    </a:band1H>
    <a:band2H>
      <a:tcTxStyle b="off" i="off"/>
    </a:band2H>
    <a:band1V>
      <a:tcTxStyle b="off" i="off"/>
      <a:tcStyle>
        <a:fill>
          <a:solidFill>
            <a:schemeClr val="accent3"/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 Narrow"/>
          <a:ea typeface="Arial Narrow"/>
          <a:cs typeface="Arial Narrow"/>
        </a:font>
        <a:schemeClr val="lt1"/>
      </a:tcTxStyle>
      <a:tcStyle>
        <a:fill>
          <a:solidFill>
            <a:schemeClr val="accent4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customschemas.google.com/relationships/presentationmetadata" Target="metadata"/><Relationship Id="rId61" Type="http://schemas.openxmlformats.org/officeDocument/2006/relationships/font" Target="fonts/HelveticaNeue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HelveticaNeue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ArialNarrow-bold.fntdata"/><Relationship Id="rId10" Type="http://schemas.openxmlformats.org/officeDocument/2006/relationships/slide" Target="slides/slide4.xml"/><Relationship Id="rId54" Type="http://schemas.openxmlformats.org/officeDocument/2006/relationships/font" Target="fonts/ArialNarrow-regular.fntdata"/><Relationship Id="rId13" Type="http://schemas.openxmlformats.org/officeDocument/2006/relationships/slide" Target="slides/slide7.xml"/><Relationship Id="rId57" Type="http://schemas.openxmlformats.org/officeDocument/2006/relationships/font" Target="fonts/ArialNarrow-boldItalic.fntdata"/><Relationship Id="rId12" Type="http://schemas.openxmlformats.org/officeDocument/2006/relationships/slide" Target="slides/slide6.xml"/><Relationship Id="rId56" Type="http://schemas.openxmlformats.org/officeDocument/2006/relationships/font" Target="fonts/ArialNarrow-italic.fntdata"/><Relationship Id="rId15" Type="http://schemas.openxmlformats.org/officeDocument/2006/relationships/slide" Target="slides/slide9.xml"/><Relationship Id="rId59" Type="http://schemas.openxmlformats.org/officeDocument/2006/relationships/font" Target="fonts/HelveticaNeue-bold.fntdata"/><Relationship Id="rId14" Type="http://schemas.openxmlformats.org/officeDocument/2006/relationships/slide" Target="slides/slide8.xml"/><Relationship Id="rId58" Type="http://schemas.openxmlformats.org/officeDocument/2006/relationships/font" Target="fonts/HelveticaNeue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1480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1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1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1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p1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8" name="Google Shape;238;p1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p15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" name="Google Shape;245;p1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1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p1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1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p2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p2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4" name="Google Shape;374;p2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1" name="Google Shape;401;p2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0" name="Google Shape;430;p2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Google Shape;451;p2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1" name="Google Shape;471;p2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1" name="Google Shape;501;p2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2" name="Google Shape;502;p27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8" name="Google Shape;508;p2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5" name="Google Shape;515;p2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3" name="Google Shape;523;p3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1" name="Google Shape;531;p3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7" name="Google Shape;537;p3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3" name="Google Shape;543;p3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9" name="Google Shape;549;p3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5" name="Google Shape;555;p3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4" name="Google Shape;564;p4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0" name="Google Shape;570;p4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1" name="Google Shape;581;p4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2" name="Google Shape;592;p4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8" name="Google Shape;598;p4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7" name="Google Shape;607;p4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5" name="Google Shape;615;p4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3" name="Google Shape;623;p4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9" name="Google Shape;629;p5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6" name="Google Shape;666;p5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5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6" name="Google Shape;696;p5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5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2" name="Google Shape;702;p5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6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5"/>
          <p:cNvSpPr txBox="1"/>
          <p:nvPr>
            <p:ph type="ctrTitle"/>
          </p:nvPr>
        </p:nvSpPr>
        <p:spPr>
          <a:xfrm>
            <a:off x="685800" y="17080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5"/>
          <p:cNvSpPr txBox="1"/>
          <p:nvPr>
            <p:ph idx="1" type="subTitle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0" sz="20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4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4"/>
          <p:cNvSpPr txBox="1"/>
          <p:nvPr>
            <p:ph idx="1" type="body"/>
          </p:nvPr>
        </p:nvSpPr>
        <p:spPr>
          <a:xfrm rot="5400000">
            <a:off x="1858963" y="-100012"/>
            <a:ext cx="4972050" cy="789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5"/>
          <p:cNvSpPr txBox="1"/>
          <p:nvPr>
            <p:ph type="title"/>
          </p:nvPr>
        </p:nvSpPr>
        <p:spPr>
          <a:xfrm rot="5400000">
            <a:off x="4998244" y="2188369"/>
            <a:ext cx="6105525" cy="218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5"/>
          <p:cNvSpPr txBox="1"/>
          <p:nvPr>
            <p:ph idx="1" type="body"/>
          </p:nvPr>
        </p:nvSpPr>
        <p:spPr>
          <a:xfrm rot="5400000">
            <a:off x="548481" y="76994"/>
            <a:ext cx="6105525" cy="6408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6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6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5" name="Google Shape;55;p66"/>
          <p:cNvSpPr txBox="1"/>
          <p:nvPr>
            <p:ph idx="2" type="body"/>
          </p:nvPr>
        </p:nvSpPr>
        <p:spPr>
          <a:xfrm>
            <a:off x="4662488" y="1362075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6" name="Google Shape;56;p66"/>
          <p:cNvSpPr txBox="1"/>
          <p:nvPr>
            <p:ph idx="3" type="body"/>
          </p:nvPr>
        </p:nvSpPr>
        <p:spPr>
          <a:xfrm>
            <a:off x="4662488" y="3924300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7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7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0" name="Google Shape;60;p67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6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6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7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9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9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0" name="Google Shape;30;p59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4" name="Google Shape;34;p6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5" name="Google Shape;35;p6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6" name="Google Shape;36;p6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⬛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indent="-42418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Char char="▪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indent="-350519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1" name="Google Shape;41;p6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6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4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1" name="Google Shape;11;p54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4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54"/>
          <p:cNvSpPr txBox="1"/>
          <p:nvPr/>
        </p:nvSpPr>
        <p:spPr>
          <a:xfrm>
            <a:off x="7524026" y="-27000"/>
            <a:ext cx="168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54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" name="Google Shape;15;p54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685800" y="170815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Exceptional Control Flow: </a:t>
            </a:r>
            <a:br>
              <a:rPr lang="en-US"/>
            </a:br>
            <a:r>
              <a:rPr lang="en-US"/>
              <a:t>Exceptions and Processes</a:t>
            </a:r>
            <a:br>
              <a:rPr lang="en-US"/>
            </a:br>
            <a:br>
              <a:rPr lang="en-US"/>
            </a:br>
            <a:r>
              <a:rPr b="0" lang="en-US" sz="2000"/>
              <a:t>Systems Programming</a:t>
            </a:r>
            <a:endParaRPr/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685800" y="3886200"/>
            <a:ext cx="767873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/>
              <a:t>Instructors: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/>
              <a:t>Amiran Malania</a:t>
            </a:r>
            <a:endParaRPr/>
          </a:p>
        </p:txBody>
      </p:sp>
      <p:sp>
        <p:nvSpPr>
          <p:cNvPr id="68" name="Google Shape;68;p1"/>
          <p:cNvSpPr txBox="1"/>
          <p:nvPr/>
        </p:nvSpPr>
        <p:spPr>
          <a:xfrm>
            <a:off x="-965200" y="825500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>
            <p:ph type="title"/>
          </p:nvPr>
        </p:nvSpPr>
        <p:spPr>
          <a:xfrm>
            <a:off x="419100" y="569912"/>
            <a:ext cx="68199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Synchronous Exceptions</a:t>
            </a:r>
            <a:endParaRPr/>
          </a:p>
        </p:txBody>
      </p:sp>
      <p:sp>
        <p:nvSpPr>
          <p:cNvPr id="168" name="Google Shape;168;p10"/>
          <p:cNvSpPr txBox="1"/>
          <p:nvPr>
            <p:ph idx="1" type="body"/>
          </p:nvPr>
        </p:nvSpPr>
        <p:spPr>
          <a:xfrm>
            <a:off x="396875" y="1219200"/>
            <a:ext cx="7896225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Caused by events that occur as a result of executing an instruction: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i="1" lang="en-US">
                <a:solidFill>
                  <a:srgbClr val="C00000"/>
                </a:solidFill>
              </a:rPr>
              <a:t>Traps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Intentional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Examples: </a:t>
            </a:r>
            <a:r>
              <a:rPr b="1" i="1" lang="en-US"/>
              <a:t>system calls</a:t>
            </a:r>
            <a:r>
              <a:rPr lang="en-US"/>
              <a:t>, breakpoint traps, special instructions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Returns control to “next” instruction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i="1" lang="en-US">
                <a:solidFill>
                  <a:srgbClr val="C00000"/>
                </a:solidFill>
              </a:rPr>
              <a:t>Faults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Unintentional but possibly recoverable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Examples: page faults (recoverable), protection faults (unrecoverable), floating point exceptions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Either re-executes faulting (“current”) instruction or aborts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i="1" lang="en-US">
                <a:solidFill>
                  <a:srgbClr val="C00000"/>
                </a:solidFill>
              </a:rPr>
              <a:t>Aborts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Unintentional and unrecoverable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Examples: illegal instruction, parity error, machine check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Aborts current program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System Calls</a:t>
            </a:r>
            <a:endParaRPr/>
          </a:p>
        </p:txBody>
      </p:sp>
      <p:graphicFrame>
        <p:nvGraphicFramePr>
          <p:cNvPr id="174" name="Google Shape;174;p11"/>
          <p:cNvGraphicFramePr/>
          <p:nvPr/>
        </p:nvGraphicFramePr>
        <p:xfrm>
          <a:off x="457200" y="2311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{FF3AAC87-CEB3-4019-9AFB-7543E179C4E7}</a:tableStyleId>
              </a:tblPr>
              <a:tblGrid>
                <a:gridCol w="1447800"/>
                <a:gridCol w="2590800"/>
                <a:gridCol w="304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1" lang="en-US" sz="1800" u="none" cap="none" strike="noStrike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</a:t>
                      </a:r>
                      <a:endParaRPr i="1" sz="1800" u="none" cap="none" strike="noStrike">
                        <a:solidFill>
                          <a:srgbClr val="C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1" lang="en-US" sz="1800" u="none" cap="none" strike="noStrike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Name</a:t>
                      </a:r>
                      <a:endParaRPr i="1" sz="1800" u="none" cap="none" strike="noStrike">
                        <a:solidFill>
                          <a:srgbClr val="C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i="1" lang="en-US" sz="1800" u="none" cap="none" strike="noStrike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i="1" sz="1800" u="none" cap="none" strike="noStrike">
                        <a:solidFill>
                          <a:srgbClr val="C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</a:t>
                      </a:r>
                      <a:endParaRPr b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Read file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</a:t>
                      </a:r>
                      <a:endParaRPr b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Write file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open</a:t>
                      </a:r>
                      <a:endParaRPr b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 file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close</a:t>
                      </a:r>
                      <a:endParaRPr b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Close file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</a:t>
                      </a:r>
                      <a:endParaRPr b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Get info about file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fork</a:t>
                      </a:r>
                      <a:endParaRPr b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 process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execve</a:t>
                      </a:r>
                      <a:endParaRPr b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Execute a program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_exit</a:t>
                      </a:r>
                      <a:endParaRPr b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Terminate process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kill</a:t>
                      </a:r>
                      <a:endParaRPr b="0"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Send signal to process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sp>
        <p:nvSpPr>
          <p:cNvPr id="175" name="Google Shape;175;p11"/>
          <p:cNvSpPr txBox="1"/>
          <p:nvPr/>
        </p:nvSpPr>
        <p:spPr>
          <a:xfrm>
            <a:off x="396875" y="1219200"/>
            <a:ext cx="7896225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x86-64 system call has a unique ID 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"/>
          <p:cNvSpPr/>
          <p:nvPr/>
        </p:nvSpPr>
        <p:spPr>
          <a:xfrm>
            <a:off x="381000" y="4191000"/>
            <a:ext cx="4876800" cy="2286000"/>
          </a:xfrm>
          <a:prstGeom prst="rect">
            <a:avLst/>
          </a:prstGeom>
          <a:solidFill>
            <a:srgbClr val="E9E1C9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2"/>
          <p:cNvSpPr txBox="1"/>
          <p:nvPr>
            <p:ph type="title"/>
          </p:nvPr>
        </p:nvSpPr>
        <p:spPr>
          <a:xfrm>
            <a:off x="380999" y="188912"/>
            <a:ext cx="8606503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System Call Example: Opening File</a:t>
            </a:r>
            <a:endParaRPr/>
          </a:p>
        </p:txBody>
      </p:sp>
      <p:sp>
        <p:nvSpPr>
          <p:cNvPr id="182" name="Google Shape;182;p12"/>
          <p:cNvSpPr txBox="1"/>
          <p:nvPr>
            <p:ph idx="1" type="body"/>
          </p:nvPr>
        </p:nvSpPr>
        <p:spPr>
          <a:xfrm>
            <a:off x="363008" y="859519"/>
            <a:ext cx="8399992" cy="104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b="0" lang="en-US" sz="2000"/>
              <a:t>User calls: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open(filename, options)</a:t>
            </a:r>
            <a:endParaRPr b="0" sz="2000"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b="0" lang="en-US" sz="2000"/>
              <a:t>Calls __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0" lang="en-US" sz="2000"/>
              <a:t> function, which invokes system call instruction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syscall</a:t>
            </a:r>
            <a:endParaRPr b="0" sz="2200"/>
          </a:p>
          <a:p>
            <a:pPr indent="-25908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sz="2200"/>
          </a:p>
          <a:p>
            <a:pPr indent="-25908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sz="2200"/>
          </a:p>
          <a:p>
            <a:pPr indent="-25908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sz="2200"/>
          </a:p>
          <a:p>
            <a:pPr indent="-25908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sz="2200"/>
          </a:p>
          <a:p>
            <a:pPr indent="-25908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sz="2200"/>
          </a:p>
          <a:p>
            <a:pPr indent="-25908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sz="2200"/>
          </a:p>
          <a:p>
            <a:pPr indent="0" lvl="0" mar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sz="2200"/>
          </a:p>
          <a:p>
            <a:pPr indent="0" lvl="0" mar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sz="2200"/>
          </a:p>
          <a:p>
            <a:pPr indent="-25908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sz="2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sz="20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sz="2000"/>
          </a:p>
        </p:txBody>
      </p:sp>
      <p:sp>
        <p:nvSpPr>
          <p:cNvPr id="183" name="Google Shape;183;p12"/>
          <p:cNvSpPr txBox="1"/>
          <p:nvPr/>
        </p:nvSpPr>
        <p:spPr>
          <a:xfrm>
            <a:off x="529303" y="1917918"/>
            <a:ext cx="8458200" cy="18162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00000000000e5d70 &lt;__open&gt;: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e5d79:   b8 02 00 00 00      	mov  $0x2,%eax  			#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syscall #2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e5d7e:   0f 05               		syscall         				# </a:t>
            </a:r>
            <a:r>
              <a:rPr b="1" lang="en-US" sz="1600"/>
              <a:t>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eturn value in %rax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e5d80:   48 3d 01 f0 ff ff   	cmp  $0xfffffffffffff001,%rax 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e5dfa:   c3                  retq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12"/>
          <p:cNvSpPr/>
          <p:nvPr/>
        </p:nvSpPr>
        <p:spPr>
          <a:xfrm>
            <a:off x="482382" y="4191000"/>
            <a:ext cx="1544038" cy="459092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User code</a:t>
            </a:r>
            <a:endParaRPr b="1" i="1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2"/>
          <p:cNvSpPr/>
          <p:nvPr/>
        </p:nvSpPr>
        <p:spPr>
          <a:xfrm>
            <a:off x="3173772" y="4191000"/>
            <a:ext cx="1779228" cy="459092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Kernel code</a:t>
            </a:r>
            <a:endParaRPr b="1" i="1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Google Shape;186;p12"/>
          <p:cNvCxnSpPr/>
          <p:nvPr/>
        </p:nvCxnSpPr>
        <p:spPr>
          <a:xfrm>
            <a:off x="1296770" y="4713287"/>
            <a:ext cx="0" cy="59848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7" name="Google Shape;187;p12"/>
          <p:cNvCxnSpPr/>
          <p:nvPr/>
        </p:nvCxnSpPr>
        <p:spPr>
          <a:xfrm>
            <a:off x="1303120" y="5318125"/>
            <a:ext cx="2806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8" name="Google Shape;188;p12"/>
          <p:cNvCxnSpPr/>
          <p:nvPr/>
        </p:nvCxnSpPr>
        <p:spPr>
          <a:xfrm>
            <a:off x="4116170" y="5324475"/>
            <a:ext cx="0" cy="596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9" name="Google Shape;189;p12"/>
          <p:cNvCxnSpPr/>
          <p:nvPr/>
        </p:nvCxnSpPr>
        <p:spPr>
          <a:xfrm rot="10800000">
            <a:off x="1290420" y="5387975"/>
            <a:ext cx="2832100" cy="546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0" name="Google Shape;190;p12"/>
          <p:cNvCxnSpPr/>
          <p:nvPr/>
        </p:nvCxnSpPr>
        <p:spPr>
          <a:xfrm flipH="1">
            <a:off x="1290420" y="5414962"/>
            <a:ext cx="6350" cy="90963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1" name="Google Shape;191;p12"/>
          <p:cNvSpPr/>
          <p:nvPr/>
        </p:nvSpPr>
        <p:spPr>
          <a:xfrm>
            <a:off x="2165132" y="4953000"/>
            <a:ext cx="1142586" cy="366759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2"/>
          <p:cNvSpPr/>
          <p:nvPr/>
        </p:nvSpPr>
        <p:spPr>
          <a:xfrm>
            <a:off x="4146332" y="5410200"/>
            <a:ext cx="1219200" cy="366759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file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2"/>
          <p:cNvSpPr/>
          <p:nvPr/>
        </p:nvSpPr>
        <p:spPr>
          <a:xfrm>
            <a:off x="2165132" y="5719762"/>
            <a:ext cx="914772" cy="366759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2"/>
          <p:cNvSpPr txBox="1"/>
          <p:nvPr/>
        </p:nvSpPr>
        <p:spPr>
          <a:xfrm>
            <a:off x="685800" y="5086513"/>
            <a:ext cx="65068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syscall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2"/>
          <p:cNvSpPr txBox="1"/>
          <p:nvPr/>
        </p:nvSpPr>
        <p:spPr>
          <a:xfrm>
            <a:off x="782334" y="5291872"/>
            <a:ext cx="4983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cmp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2"/>
          <p:cNvSpPr txBox="1"/>
          <p:nvPr/>
        </p:nvSpPr>
        <p:spPr>
          <a:xfrm>
            <a:off x="5410200" y="4241215"/>
            <a:ext cx="3753280" cy="2540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Char char="⬛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%rax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contains syscall 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Char char="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arguments in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%rdi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%rsi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%rdx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%r10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%r8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Char char="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value in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%rax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Char char="⬛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Negative value is an error corresponding to negative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errno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667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2667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"/>
          <p:cNvSpPr/>
          <p:nvPr/>
        </p:nvSpPr>
        <p:spPr>
          <a:xfrm>
            <a:off x="762000" y="3581400"/>
            <a:ext cx="5715000" cy="2286000"/>
          </a:xfrm>
          <a:prstGeom prst="rect">
            <a:avLst/>
          </a:prstGeom>
          <a:solidFill>
            <a:srgbClr val="E9E1C9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3"/>
          <p:cNvSpPr txBox="1"/>
          <p:nvPr>
            <p:ph type="title"/>
          </p:nvPr>
        </p:nvSpPr>
        <p:spPr>
          <a:xfrm>
            <a:off x="441652" y="587375"/>
            <a:ext cx="7893050" cy="555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Fault Example: Page Fault</a:t>
            </a:r>
            <a:endParaRPr/>
          </a:p>
        </p:txBody>
      </p:sp>
      <p:sp>
        <p:nvSpPr>
          <p:cNvPr id="203" name="Google Shape;203;p13"/>
          <p:cNvSpPr txBox="1"/>
          <p:nvPr>
            <p:ph idx="1" type="body"/>
          </p:nvPr>
        </p:nvSpPr>
        <p:spPr>
          <a:xfrm>
            <a:off x="457200" y="1295400"/>
            <a:ext cx="8153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b="0" lang="en-US" sz="2000"/>
              <a:t>User writes to memory location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b="0" lang="en-US" sz="2000"/>
              <a:t>That portion (page) of user’s memory </a:t>
            </a:r>
            <a:br>
              <a:rPr b="0" lang="en-US" sz="2000"/>
            </a:br>
            <a:r>
              <a:rPr b="0" lang="en-US" sz="2000"/>
              <a:t>is currently on disk</a:t>
            </a:r>
            <a:endParaRPr/>
          </a:p>
          <a:p>
            <a:pPr indent="-25908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sz="2200"/>
          </a:p>
          <a:p>
            <a:pPr indent="-25908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sz="2200"/>
          </a:p>
          <a:p>
            <a:pPr indent="-25908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sz="2200"/>
          </a:p>
          <a:p>
            <a:pPr indent="-25908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sz="2200"/>
          </a:p>
          <a:p>
            <a:pPr indent="-25908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sz="2200"/>
          </a:p>
          <a:p>
            <a:pPr indent="-25908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sz="2200"/>
          </a:p>
          <a:p>
            <a:pPr indent="-259080" lvl="0" marL="3429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320"/>
              <a:buNone/>
            </a:pPr>
            <a:r>
              <a:t/>
            </a:r>
            <a:endParaRPr b="0" sz="22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sz="2000"/>
          </a:p>
        </p:txBody>
      </p:sp>
      <p:sp>
        <p:nvSpPr>
          <p:cNvPr id="204" name="Google Shape;204;p13"/>
          <p:cNvSpPr txBox="1"/>
          <p:nvPr/>
        </p:nvSpPr>
        <p:spPr>
          <a:xfrm>
            <a:off x="6113354" y="1022350"/>
            <a:ext cx="2165350" cy="133985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a[1000];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 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a[500] = 13;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914400" y="2488982"/>
            <a:ext cx="7348538" cy="36195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80483b7:	c7 05 10 9d 04 08 0d 	movl   $0xd,0x8049d10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3"/>
          <p:cNvSpPr/>
          <p:nvPr/>
        </p:nvSpPr>
        <p:spPr>
          <a:xfrm>
            <a:off x="838200" y="3633951"/>
            <a:ext cx="1511126" cy="459092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User code</a:t>
            </a:r>
            <a:endParaRPr b="1" i="1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3"/>
          <p:cNvSpPr/>
          <p:nvPr/>
        </p:nvSpPr>
        <p:spPr>
          <a:xfrm>
            <a:off x="3581400" y="3633951"/>
            <a:ext cx="1746317" cy="459092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Kernel code</a:t>
            </a:r>
            <a:endParaRPr b="1" i="1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p13"/>
          <p:cNvCxnSpPr/>
          <p:nvPr/>
        </p:nvCxnSpPr>
        <p:spPr>
          <a:xfrm>
            <a:off x="1652588" y="4156238"/>
            <a:ext cx="0" cy="59848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9" name="Google Shape;209;p13"/>
          <p:cNvCxnSpPr/>
          <p:nvPr/>
        </p:nvCxnSpPr>
        <p:spPr>
          <a:xfrm>
            <a:off x="1658938" y="4761076"/>
            <a:ext cx="2806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0" name="Google Shape;210;p13"/>
          <p:cNvCxnSpPr/>
          <p:nvPr/>
        </p:nvCxnSpPr>
        <p:spPr>
          <a:xfrm>
            <a:off x="4471988" y="4767426"/>
            <a:ext cx="0" cy="596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1" name="Google Shape;211;p13"/>
          <p:cNvCxnSpPr/>
          <p:nvPr/>
        </p:nvCxnSpPr>
        <p:spPr>
          <a:xfrm rot="10800000">
            <a:off x="1646237" y="4767426"/>
            <a:ext cx="2832100" cy="609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2" name="Google Shape;212;p13"/>
          <p:cNvCxnSpPr/>
          <p:nvPr/>
        </p:nvCxnSpPr>
        <p:spPr>
          <a:xfrm flipH="1">
            <a:off x="1646238" y="4857913"/>
            <a:ext cx="6350" cy="90963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3" name="Google Shape;213;p13"/>
          <p:cNvSpPr/>
          <p:nvPr/>
        </p:nvSpPr>
        <p:spPr>
          <a:xfrm>
            <a:off x="2124964" y="4395951"/>
            <a:ext cx="2213116" cy="366759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Exception: page fault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3"/>
          <p:cNvSpPr/>
          <p:nvPr/>
        </p:nvSpPr>
        <p:spPr>
          <a:xfrm>
            <a:off x="4502150" y="4740166"/>
            <a:ext cx="1974850" cy="643758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page from disk to memory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3"/>
          <p:cNvSpPr/>
          <p:nvPr/>
        </p:nvSpPr>
        <p:spPr>
          <a:xfrm>
            <a:off x="2520951" y="5147442"/>
            <a:ext cx="1817130" cy="643758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and reexecute movl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3"/>
          <p:cNvSpPr txBox="1"/>
          <p:nvPr/>
        </p:nvSpPr>
        <p:spPr>
          <a:xfrm>
            <a:off x="1098332" y="4595649"/>
            <a:ext cx="54457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/>
          <p:nvPr>
            <p:ph type="title"/>
          </p:nvPr>
        </p:nvSpPr>
        <p:spPr>
          <a:xfrm>
            <a:off x="457200" y="533400"/>
            <a:ext cx="8686800" cy="555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Fault Example: Invalid Memory Reference</a:t>
            </a:r>
            <a:endParaRPr/>
          </a:p>
        </p:txBody>
      </p:sp>
      <p:sp>
        <p:nvSpPr>
          <p:cNvPr id="222" name="Google Shape;222;p14"/>
          <p:cNvSpPr txBox="1"/>
          <p:nvPr>
            <p:ph idx="1" type="body"/>
          </p:nvPr>
        </p:nvSpPr>
        <p:spPr>
          <a:xfrm>
            <a:off x="517634" y="5525815"/>
            <a:ext cx="6705600" cy="8749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b="0" lang="en-US" sz="2000"/>
              <a:t>Sends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SIGSEGV</a:t>
            </a:r>
            <a:r>
              <a:rPr b="0" lang="en-US" sz="2000"/>
              <a:t> signal to user process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b="0" lang="en-US" sz="2000"/>
              <a:t>User process exits with “segmentation fault”</a:t>
            </a:r>
            <a:endParaRPr/>
          </a:p>
        </p:txBody>
      </p:sp>
      <p:sp>
        <p:nvSpPr>
          <p:cNvPr id="223" name="Google Shape;223;p14"/>
          <p:cNvSpPr txBox="1"/>
          <p:nvPr/>
        </p:nvSpPr>
        <p:spPr>
          <a:xfrm>
            <a:off x="959068" y="1219200"/>
            <a:ext cx="2287588" cy="133985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a[1000];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 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a[5000] = 13;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959068" y="2667000"/>
            <a:ext cx="7393371" cy="33855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80483b7:	c7 05 60 e3 04 08 0d 	movl   $0xd,0x804e360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4"/>
          <p:cNvSpPr/>
          <p:nvPr/>
        </p:nvSpPr>
        <p:spPr>
          <a:xfrm>
            <a:off x="959068" y="3276600"/>
            <a:ext cx="7270532" cy="2057400"/>
          </a:xfrm>
          <a:prstGeom prst="rect">
            <a:avLst/>
          </a:prstGeom>
          <a:solidFill>
            <a:srgbClr val="E9E1C9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4"/>
          <p:cNvSpPr/>
          <p:nvPr/>
        </p:nvSpPr>
        <p:spPr>
          <a:xfrm>
            <a:off x="1060450" y="3276600"/>
            <a:ext cx="1511126" cy="459092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User code</a:t>
            </a:r>
            <a:endParaRPr b="1" i="1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4"/>
          <p:cNvSpPr/>
          <p:nvPr/>
        </p:nvSpPr>
        <p:spPr>
          <a:xfrm>
            <a:off x="3810000" y="3276600"/>
            <a:ext cx="1746317" cy="459092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Kernel code</a:t>
            </a:r>
            <a:endParaRPr b="1" i="1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p14"/>
          <p:cNvCxnSpPr/>
          <p:nvPr/>
        </p:nvCxnSpPr>
        <p:spPr>
          <a:xfrm>
            <a:off x="1874838" y="3798887"/>
            <a:ext cx="0" cy="59848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9" name="Google Shape;229;p14"/>
          <p:cNvCxnSpPr/>
          <p:nvPr/>
        </p:nvCxnSpPr>
        <p:spPr>
          <a:xfrm>
            <a:off x="1881188" y="4403725"/>
            <a:ext cx="2806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0" name="Google Shape;230;p14"/>
          <p:cNvCxnSpPr/>
          <p:nvPr/>
        </p:nvCxnSpPr>
        <p:spPr>
          <a:xfrm>
            <a:off x="4694238" y="4410075"/>
            <a:ext cx="0" cy="596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1" name="Google Shape;231;p14"/>
          <p:cNvSpPr/>
          <p:nvPr/>
        </p:nvSpPr>
        <p:spPr>
          <a:xfrm>
            <a:off x="2277364" y="4038600"/>
            <a:ext cx="2213116" cy="366759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Exception: page fault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4"/>
          <p:cNvSpPr/>
          <p:nvPr/>
        </p:nvSpPr>
        <p:spPr>
          <a:xfrm>
            <a:off x="4724400" y="4495800"/>
            <a:ext cx="2286000" cy="366759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 invalid address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4"/>
          <p:cNvSpPr txBox="1"/>
          <p:nvPr/>
        </p:nvSpPr>
        <p:spPr>
          <a:xfrm>
            <a:off x="1319049" y="4240574"/>
            <a:ext cx="54457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4" name="Google Shape;234;p14"/>
          <p:cNvCxnSpPr/>
          <p:nvPr/>
        </p:nvCxnSpPr>
        <p:spPr>
          <a:xfrm>
            <a:off x="4708634" y="5005551"/>
            <a:ext cx="1768366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5" name="Google Shape;235;p14"/>
          <p:cNvSpPr/>
          <p:nvPr/>
        </p:nvSpPr>
        <p:spPr>
          <a:xfrm>
            <a:off x="6477000" y="4814841"/>
            <a:ext cx="1600200" cy="366759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Signal process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242" name="Google Shape;242;p15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Exceptional Control Flow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chemeClr val="lt2"/>
                </a:solidFill>
              </a:rPr>
              <a:t>Exceptions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Processes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chemeClr val="lt2"/>
                </a:solidFill>
              </a:rPr>
              <a:t>Process Control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"/>
          <p:cNvSpPr txBox="1"/>
          <p:nvPr>
            <p:ph type="title"/>
          </p:nvPr>
        </p:nvSpPr>
        <p:spPr>
          <a:xfrm>
            <a:off x="341149" y="457200"/>
            <a:ext cx="52451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Processes</a:t>
            </a:r>
            <a:endParaRPr/>
          </a:p>
        </p:txBody>
      </p:sp>
      <p:sp>
        <p:nvSpPr>
          <p:cNvPr id="248" name="Google Shape;248;p16"/>
          <p:cNvSpPr txBox="1"/>
          <p:nvPr>
            <p:ph idx="1" type="body"/>
          </p:nvPr>
        </p:nvSpPr>
        <p:spPr>
          <a:xfrm>
            <a:off x="366713" y="1143000"/>
            <a:ext cx="7100887" cy="5530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Definition: A </a:t>
            </a:r>
            <a:r>
              <a:rPr i="1" lang="en-US">
                <a:solidFill>
                  <a:srgbClr val="C00000"/>
                </a:solidFill>
              </a:rPr>
              <a:t>process</a:t>
            </a:r>
            <a:r>
              <a:rPr lang="en-US"/>
              <a:t> is an instance of a running program.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One of the most profound ideas in computer science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Not the same as “program” or “processor”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Process provides each program with two key abstractions: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i="1" lang="en-US">
                <a:solidFill>
                  <a:srgbClr val="FF0000"/>
                </a:solidFill>
              </a:rPr>
              <a:t>Logical control flow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Each program seems to have exclusive use of the CPU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Provided by kernel mechanism called </a:t>
            </a:r>
            <a:r>
              <a:rPr i="1" lang="en-US"/>
              <a:t>context switching</a:t>
            </a:r>
            <a:endParaRPr i="1"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i="1" lang="en-US">
                <a:solidFill>
                  <a:srgbClr val="FF0000"/>
                </a:solidFill>
              </a:rPr>
              <a:t>Private address space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Each program seems to have exclusive use of main memory.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Provided by kernel mechanism called </a:t>
            </a:r>
            <a:r>
              <a:rPr i="1" lang="en-US"/>
              <a:t>virtual memory</a:t>
            </a:r>
            <a:endParaRPr/>
          </a:p>
        </p:txBody>
      </p:sp>
      <p:grpSp>
        <p:nvGrpSpPr>
          <p:cNvPr id="249" name="Google Shape;249;p16"/>
          <p:cNvGrpSpPr/>
          <p:nvPr/>
        </p:nvGrpSpPr>
        <p:grpSpPr>
          <a:xfrm>
            <a:off x="7616520" y="5257800"/>
            <a:ext cx="1371600" cy="990600"/>
            <a:chOff x="7208670" y="5257800"/>
            <a:chExt cx="1371600" cy="990600"/>
          </a:xfrm>
        </p:grpSpPr>
        <p:sp>
          <p:nvSpPr>
            <p:cNvPr id="250" name="Google Shape;250;p16"/>
            <p:cNvSpPr/>
            <p:nvPr/>
          </p:nvSpPr>
          <p:spPr>
            <a:xfrm>
              <a:off x="7208670" y="5257800"/>
              <a:ext cx="1371600" cy="990600"/>
            </a:xfrm>
            <a:prstGeom prst="rect">
              <a:avLst/>
            </a:prstGeom>
            <a:solidFill>
              <a:srgbClr val="F6F5BD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CPU</a:t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7361070" y="5715000"/>
              <a:ext cx="1066800" cy="304800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Registers</a:t>
              </a:r>
              <a:endParaRPr b="1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  <p:grpSp>
        <p:nvGrpSpPr>
          <p:cNvPr id="252" name="Google Shape;252;p16"/>
          <p:cNvGrpSpPr/>
          <p:nvPr/>
        </p:nvGrpSpPr>
        <p:grpSpPr>
          <a:xfrm>
            <a:off x="7620000" y="3291499"/>
            <a:ext cx="1371600" cy="1905000"/>
            <a:chOff x="7212150" y="3291499"/>
            <a:chExt cx="1371600" cy="1905000"/>
          </a:xfrm>
        </p:grpSpPr>
        <p:sp>
          <p:nvSpPr>
            <p:cNvPr id="253" name="Google Shape;253;p16"/>
            <p:cNvSpPr/>
            <p:nvPr/>
          </p:nvSpPr>
          <p:spPr>
            <a:xfrm>
              <a:off x="7212150" y="3291499"/>
              <a:ext cx="1371600" cy="1905000"/>
            </a:xfrm>
            <a:prstGeom prst="rect">
              <a:avLst/>
            </a:prstGeom>
            <a:solidFill>
              <a:srgbClr val="F1C7C7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Memory</a:t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7348740" y="3861884"/>
              <a:ext cx="1066800" cy="30480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Stack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7348740" y="4166685"/>
              <a:ext cx="1066800" cy="30480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Heap</a:t>
              </a:r>
              <a:endParaRPr b="1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7348740" y="4739470"/>
              <a:ext cx="1066800" cy="30480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Code</a:t>
              </a:r>
              <a:endParaRPr b="1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7348740" y="4455389"/>
              <a:ext cx="1066800" cy="30480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Data</a:t>
              </a:r>
              <a:endParaRPr b="1" i="0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Multiprocessing: The Illusion</a:t>
            </a:r>
            <a:endParaRPr/>
          </a:p>
        </p:txBody>
      </p:sp>
      <p:sp>
        <p:nvSpPr>
          <p:cNvPr id="263" name="Google Shape;263;p17"/>
          <p:cNvSpPr txBox="1"/>
          <p:nvPr>
            <p:ph idx="1" type="body"/>
          </p:nvPr>
        </p:nvSpPr>
        <p:spPr>
          <a:xfrm>
            <a:off x="396875" y="4501452"/>
            <a:ext cx="7896225" cy="197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Computer runs many processes simultaneously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Applications for one or more users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Web browsers, email clients, editors, …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Background tasks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Monitoring network &amp; I/O devices</a:t>
            </a:r>
            <a:endParaRPr/>
          </a:p>
          <a:p>
            <a:pPr indent="-1270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64" name="Google Shape;264;p17"/>
          <p:cNvSpPr/>
          <p:nvPr/>
        </p:nvSpPr>
        <p:spPr>
          <a:xfrm>
            <a:off x="747916" y="3352628"/>
            <a:ext cx="1371600" cy="9906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CPU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65" name="Google Shape;265;p17"/>
          <p:cNvSpPr/>
          <p:nvPr/>
        </p:nvSpPr>
        <p:spPr>
          <a:xfrm>
            <a:off x="900316" y="3809828"/>
            <a:ext cx="1066800" cy="3048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66" name="Google Shape;266;p17"/>
          <p:cNvSpPr/>
          <p:nvPr/>
        </p:nvSpPr>
        <p:spPr>
          <a:xfrm>
            <a:off x="751396" y="1379305"/>
            <a:ext cx="1371600" cy="1905000"/>
          </a:xfrm>
          <a:prstGeom prst="rect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Memory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67" name="Google Shape;267;p17"/>
          <p:cNvSpPr/>
          <p:nvPr/>
        </p:nvSpPr>
        <p:spPr>
          <a:xfrm>
            <a:off x="887986" y="1949690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7"/>
          <p:cNvSpPr/>
          <p:nvPr/>
        </p:nvSpPr>
        <p:spPr>
          <a:xfrm>
            <a:off x="887986" y="2254491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69" name="Google Shape;269;p17"/>
          <p:cNvSpPr/>
          <p:nvPr/>
        </p:nvSpPr>
        <p:spPr>
          <a:xfrm>
            <a:off x="887986" y="2827276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Code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0" name="Google Shape;270;p17"/>
          <p:cNvSpPr/>
          <p:nvPr/>
        </p:nvSpPr>
        <p:spPr>
          <a:xfrm>
            <a:off x="887986" y="2543195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1" name="Google Shape;271;p17"/>
          <p:cNvSpPr/>
          <p:nvPr/>
        </p:nvSpPr>
        <p:spPr>
          <a:xfrm>
            <a:off x="2527834" y="3352800"/>
            <a:ext cx="1371600" cy="9906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CPU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2" name="Google Shape;272;p17"/>
          <p:cNvSpPr/>
          <p:nvPr/>
        </p:nvSpPr>
        <p:spPr>
          <a:xfrm>
            <a:off x="2680234" y="3810000"/>
            <a:ext cx="1066800" cy="3048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3" name="Google Shape;273;p17"/>
          <p:cNvSpPr/>
          <p:nvPr/>
        </p:nvSpPr>
        <p:spPr>
          <a:xfrm>
            <a:off x="2531314" y="1379477"/>
            <a:ext cx="1371600" cy="1905000"/>
          </a:xfrm>
          <a:prstGeom prst="rect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Memory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4" name="Google Shape;274;p17"/>
          <p:cNvSpPr/>
          <p:nvPr/>
        </p:nvSpPr>
        <p:spPr>
          <a:xfrm>
            <a:off x="2667904" y="1949862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7"/>
          <p:cNvSpPr/>
          <p:nvPr/>
        </p:nvSpPr>
        <p:spPr>
          <a:xfrm>
            <a:off x="2667904" y="2254663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6" name="Google Shape;276;p17"/>
          <p:cNvSpPr/>
          <p:nvPr/>
        </p:nvSpPr>
        <p:spPr>
          <a:xfrm>
            <a:off x="2667904" y="2827448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Code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7" name="Google Shape;277;p17"/>
          <p:cNvSpPr/>
          <p:nvPr/>
        </p:nvSpPr>
        <p:spPr>
          <a:xfrm>
            <a:off x="2667904" y="2543367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8" name="Google Shape;278;p17"/>
          <p:cNvSpPr txBox="1"/>
          <p:nvPr/>
        </p:nvSpPr>
        <p:spPr>
          <a:xfrm>
            <a:off x="4267200" y="2254663"/>
            <a:ext cx="5131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7"/>
          <p:cNvSpPr/>
          <p:nvPr/>
        </p:nvSpPr>
        <p:spPr>
          <a:xfrm>
            <a:off x="5104737" y="3352800"/>
            <a:ext cx="1371600" cy="9906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CPU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80" name="Google Shape;280;p17"/>
          <p:cNvSpPr/>
          <p:nvPr/>
        </p:nvSpPr>
        <p:spPr>
          <a:xfrm>
            <a:off x="5257137" y="3810000"/>
            <a:ext cx="1066800" cy="3048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81" name="Google Shape;281;p17"/>
          <p:cNvSpPr/>
          <p:nvPr/>
        </p:nvSpPr>
        <p:spPr>
          <a:xfrm>
            <a:off x="5108217" y="1379477"/>
            <a:ext cx="1371600" cy="1905000"/>
          </a:xfrm>
          <a:prstGeom prst="rect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Memory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82" name="Google Shape;282;p17"/>
          <p:cNvSpPr/>
          <p:nvPr/>
        </p:nvSpPr>
        <p:spPr>
          <a:xfrm>
            <a:off x="5244807" y="1949862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7"/>
          <p:cNvSpPr/>
          <p:nvPr/>
        </p:nvSpPr>
        <p:spPr>
          <a:xfrm>
            <a:off x="5244807" y="2254663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84" name="Google Shape;284;p17"/>
          <p:cNvSpPr/>
          <p:nvPr/>
        </p:nvSpPr>
        <p:spPr>
          <a:xfrm>
            <a:off x="5244807" y="2827448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Code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85" name="Google Shape;285;p17"/>
          <p:cNvSpPr/>
          <p:nvPr/>
        </p:nvSpPr>
        <p:spPr>
          <a:xfrm>
            <a:off x="5244807" y="2543367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Multiprocessing Example</a:t>
            </a:r>
            <a:endParaRPr/>
          </a:p>
        </p:txBody>
      </p:sp>
      <p:pic>
        <p:nvPicPr>
          <p:cNvPr id="291" name="Google Shape;29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100" y="1168400"/>
            <a:ext cx="7277100" cy="4851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8"/>
          <p:cNvSpPr txBox="1"/>
          <p:nvPr>
            <p:ph idx="1" type="body"/>
          </p:nvPr>
        </p:nvSpPr>
        <p:spPr>
          <a:xfrm>
            <a:off x="396875" y="5410200"/>
            <a:ext cx="7896225" cy="923924"/>
          </a:xfrm>
          <a:prstGeom prst="rect">
            <a:avLst/>
          </a:prstGeom>
          <a:solidFill>
            <a:schemeClr val="lt1">
              <a:alpha val="74901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Running program “top” on Mac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System has 123 processes, 5 of which are active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Identified by Process ID (PID)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"/>
          <p:cNvSpPr txBox="1"/>
          <p:nvPr>
            <p:ph type="title"/>
          </p:nvPr>
        </p:nvSpPr>
        <p:spPr>
          <a:xfrm>
            <a:off x="357018" y="435678"/>
            <a:ext cx="84821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Multiprocessing: The (Traditional) Reality</a:t>
            </a:r>
            <a:endParaRPr/>
          </a:p>
        </p:txBody>
      </p:sp>
      <p:sp>
        <p:nvSpPr>
          <p:cNvPr id="298" name="Google Shape;298;p19"/>
          <p:cNvSpPr txBox="1"/>
          <p:nvPr>
            <p:ph idx="1" type="body"/>
          </p:nvPr>
        </p:nvSpPr>
        <p:spPr>
          <a:xfrm>
            <a:off x="533400" y="5257800"/>
            <a:ext cx="8534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9999"/>
              <a:buChar char="⬛"/>
            </a:pPr>
            <a:r>
              <a:rPr lang="en-US"/>
              <a:t>Single processor executes multiple processes concurrently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lang="en-US"/>
              <a:t>Process executions interleaved (multitasking)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lang="en-US"/>
              <a:t>Address spaces managed by virtual memory system (later in course)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SzPct val="110000"/>
              <a:buChar char="▪"/>
            </a:pPr>
            <a:r>
              <a:rPr lang="en-US"/>
              <a:t>Register values for nonexecuting processes saved in memory</a:t>
            </a:r>
            <a:endParaRPr/>
          </a:p>
        </p:txBody>
      </p:sp>
      <p:sp>
        <p:nvSpPr>
          <p:cNvPr id="299" name="Google Shape;299;p19"/>
          <p:cNvSpPr/>
          <p:nvPr/>
        </p:nvSpPr>
        <p:spPr>
          <a:xfrm>
            <a:off x="914400" y="4038600"/>
            <a:ext cx="1371600" cy="9906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CPU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00" name="Google Shape;300;p19"/>
          <p:cNvSpPr/>
          <p:nvPr/>
        </p:nvSpPr>
        <p:spPr>
          <a:xfrm>
            <a:off x="1052716" y="4495800"/>
            <a:ext cx="1066800" cy="3048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01" name="Google Shape;301;p19"/>
          <p:cNvSpPr/>
          <p:nvPr/>
        </p:nvSpPr>
        <p:spPr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Memory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02" name="Google Shape;302;p19"/>
          <p:cNvSpPr/>
          <p:nvPr/>
        </p:nvSpPr>
        <p:spPr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9"/>
          <p:cNvSpPr/>
          <p:nvPr/>
        </p:nvSpPr>
        <p:spPr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04" name="Google Shape;304;p19"/>
          <p:cNvSpPr/>
          <p:nvPr/>
        </p:nvSpPr>
        <p:spPr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Code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05" name="Google Shape;305;p19"/>
          <p:cNvSpPr/>
          <p:nvPr/>
        </p:nvSpPr>
        <p:spPr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06" name="Google Shape;306;p19"/>
          <p:cNvSpPr/>
          <p:nvPr/>
        </p:nvSpPr>
        <p:spPr>
          <a:xfrm>
            <a:off x="838200" y="1668696"/>
            <a:ext cx="1538084" cy="343670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07" name="Google Shape;307;p19"/>
          <p:cNvSpPr/>
          <p:nvPr/>
        </p:nvSpPr>
        <p:spPr>
          <a:xfrm>
            <a:off x="1040386" y="3040297"/>
            <a:ext cx="1066800" cy="5334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Saved 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08" name="Google Shape;308;p19"/>
          <p:cNvSpPr/>
          <p:nvPr/>
        </p:nvSpPr>
        <p:spPr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9"/>
          <p:cNvSpPr/>
          <p:nvPr/>
        </p:nvSpPr>
        <p:spPr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0" name="Google Shape;310;p19"/>
          <p:cNvSpPr/>
          <p:nvPr/>
        </p:nvSpPr>
        <p:spPr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Code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1" name="Google Shape;311;p19"/>
          <p:cNvSpPr/>
          <p:nvPr/>
        </p:nvSpPr>
        <p:spPr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2" name="Google Shape;312;p19"/>
          <p:cNvSpPr/>
          <p:nvPr/>
        </p:nvSpPr>
        <p:spPr>
          <a:xfrm>
            <a:off x="2730870" y="3040299"/>
            <a:ext cx="1066800" cy="5334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Saved 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3" name="Google Shape;313;p19"/>
          <p:cNvSpPr/>
          <p:nvPr/>
        </p:nvSpPr>
        <p:spPr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9"/>
          <p:cNvSpPr/>
          <p:nvPr/>
        </p:nvSpPr>
        <p:spPr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5" name="Google Shape;315;p19"/>
          <p:cNvSpPr/>
          <p:nvPr/>
        </p:nvSpPr>
        <p:spPr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Code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6" name="Google Shape;316;p19"/>
          <p:cNvSpPr/>
          <p:nvPr/>
        </p:nvSpPr>
        <p:spPr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7" name="Google Shape;317;p19"/>
          <p:cNvSpPr/>
          <p:nvPr/>
        </p:nvSpPr>
        <p:spPr>
          <a:xfrm>
            <a:off x="5321670" y="3040298"/>
            <a:ext cx="1066800" cy="5334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Saved 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8" name="Google Shape;318;p19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75" name="Google Shape;75;p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Exceptional Control Flow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Exceptions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Processes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Process Control</a:t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357018" y="435678"/>
            <a:ext cx="84821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Multiprocessing: The (Traditional) Reality</a:t>
            </a:r>
            <a:endParaRPr/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533400" y="5257800"/>
            <a:ext cx="8534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Save current registers in memory</a:t>
            </a:r>
            <a:endParaRPr/>
          </a:p>
        </p:txBody>
      </p:sp>
      <p:sp>
        <p:nvSpPr>
          <p:cNvPr id="325" name="Google Shape;325;p20"/>
          <p:cNvSpPr/>
          <p:nvPr/>
        </p:nvSpPr>
        <p:spPr>
          <a:xfrm>
            <a:off x="914400" y="4038600"/>
            <a:ext cx="1371600" cy="9906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CPU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26" name="Google Shape;326;p20"/>
          <p:cNvSpPr/>
          <p:nvPr/>
        </p:nvSpPr>
        <p:spPr>
          <a:xfrm>
            <a:off x="1052716" y="4495800"/>
            <a:ext cx="1066800" cy="3048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27" name="Google Shape;327;p20"/>
          <p:cNvSpPr/>
          <p:nvPr/>
        </p:nvSpPr>
        <p:spPr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Memory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28" name="Google Shape;328;p20"/>
          <p:cNvSpPr/>
          <p:nvPr/>
        </p:nvSpPr>
        <p:spPr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0"/>
          <p:cNvSpPr/>
          <p:nvPr/>
        </p:nvSpPr>
        <p:spPr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0" name="Google Shape;330;p20"/>
          <p:cNvSpPr/>
          <p:nvPr/>
        </p:nvSpPr>
        <p:spPr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Code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1" name="Google Shape;331;p20"/>
          <p:cNvSpPr/>
          <p:nvPr/>
        </p:nvSpPr>
        <p:spPr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2" name="Google Shape;332;p20"/>
          <p:cNvSpPr/>
          <p:nvPr/>
        </p:nvSpPr>
        <p:spPr>
          <a:xfrm>
            <a:off x="838200" y="1668696"/>
            <a:ext cx="1538084" cy="343670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3" name="Google Shape;333;p20"/>
          <p:cNvSpPr/>
          <p:nvPr/>
        </p:nvSpPr>
        <p:spPr>
          <a:xfrm>
            <a:off x="1040386" y="3040297"/>
            <a:ext cx="1066800" cy="5334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Saved 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4" name="Google Shape;334;p20"/>
          <p:cNvSpPr/>
          <p:nvPr/>
        </p:nvSpPr>
        <p:spPr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0"/>
          <p:cNvSpPr/>
          <p:nvPr/>
        </p:nvSpPr>
        <p:spPr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6" name="Google Shape;336;p20"/>
          <p:cNvSpPr/>
          <p:nvPr/>
        </p:nvSpPr>
        <p:spPr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Code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7" name="Google Shape;337;p20"/>
          <p:cNvSpPr/>
          <p:nvPr/>
        </p:nvSpPr>
        <p:spPr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8" name="Google Shape;338;p20"/>
          <p:cNvSpPr/>
          <p:nvPr/>
        </p:nvSpPr>
        <p:spPr>
          <a:xfrm>
            <a:off x="2730870" y="3040299"/>
            <a:ext cx="1066800" cy="5334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Saved 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9" name="Google Shape;339;p20"/>
          <p:cNvSpPr/>
          <p:nvPr/>
        </p:nvSpPr>
        <p:spPr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0"/>
          <p:cNvSpPr/>
          <p:nvPr/>
        </p:nvSpPr>
        <p:spPr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41" name="Google Shape;341;p20"/>
          <p:cNvSpPr/>
          <p:nvPr/>
        </p:nvSpPr>
        <p:spPr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Code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42" name="Google Shape;342;p20"/>
          <p:cNvSpPr/>
          <p:nvPr/>
        </p:nvSpPr>
        <p:spPr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43" name="Google Shape;343;p20"/>
          <p:cNvSpPr/>
          <p:nvPr/>
        </p:nvSpPr>
        <p:spPr>
          <a:xfrm>
            <a:off x="5321670" y="3040298"/>
            <a:ext cx="1066800" cy="5334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Saved 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44" name="Google Shape;344;p20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0"/>
          <p:cNvSpPr/>
          <p:nvPr/>
        </p:nvSpPr>
        <p:spPr>
          <a:xfrm>
            <a:off x="1447800" y="3573699"/>
            <a:ext cx="228600" cy="464901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1"/>
          <p:cNvSpPr txBox="1"/>
          <p:nvPr>
            <p:ph type="title"/>
          </p:nvPr>
        </p:nvSpPr>
        <p:spPr>
          <a:xfrm>
            <a:off x="357018" y="435678"/>
            <a:ext cx="84821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Multiprocessing: The (Traditional) Reality</a:t>
            </a:r>
            <a:endParaRPr/>
          </a:p>
        </p:txBody>
      </p:sp>
      <p:sp>
        <p:nvSpPr>
          <p:cNvPr id="351" name="Google Shape;351;p21"/>
          <p:cNvSpPr txBox="1"/>
          <p:nvPr>
            <p:ph idx="1" type="body"/>
          </p:nvPr>
        </p:nvSpPr>
        <p:spPr>
          <a:xfrm>
            <a:off x="533400" y="5257800"/>
            <a:ext cx="8534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Schedule next process for execution</a:t>
            </a:r>
            <a:endParaRPr/>
          </a:p>
        </p:txBody>
      </p:sp>
      <p:sp>
        <p:nvSpPr>
          <p:cNvPr id="352" name="Google Shape;352;p21"/>
          <p:cNvSpPr/>
          <p:nvPr/>
        </p:nvSpPr>
        <p:spPr>
          <a:xfrm>
            <a:off x="2590800" y="4038600"/>
            <a:ext cx="1371600" cy="9906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CPU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3" name="Google Shape;353;p21"/>
          <p:cNvSpPr/>
          <p:nvPr/>
        </p:nvSpPr>
        <p:spPr>
          <a:xfrm>
            <a:off x="2729116" y="4495800"/>
            <a:ext cx="1066800" cy="3048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4" name="Google Shape;354;p21"/>
          <p:cNvSpPr/>
          <p:nvPr/>
        </p:nvSpPr>
        <p:spPr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Memory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5" name="Google Shape;355;p21"/>
          <p:cNvSpPr/>
          <p:nvPr/>
        </p:nvSpPr>
        <p:spPr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1"/>
          <p:cNvSpPr/>
          <p:nvPr/>
        </p:nvSpPr>
        <p:spPr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7" name="Google Shape;357;p21"/>
          <p:cNvSpPr/>
          <p:nvPr/>
        </p:nvSpPr>
        <p:spPr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Code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8" name="Google Shape;358;p21"/>
          <p:cNvSpPr/>
          <p:nvPr/>
        </p:nvSpPr>
        <p:spPr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9" name="Google Shape;359;p21"/>
          <p:cNvSpPr/>
          <p:nvPr/>
        </p:nvSpPr>
        <p:spPr>
          <a:xfrm>
            <a:off x="2514600" y="1668696"/>
            <a:ext cx="1538084" cy="343670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0" name="Google Shape;360;p21"/>
          <p:cNvSpPr/>
          <p:nvPr/>
        </p:nvSpPr>
        <p:spPr>
          <a:xfrm>
            <a:off x="1040386" y="3040297"/>
            <a:ext cx="1066800" cy="5334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Saved 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1" name="Google Shape;361;p21"/>
          <p:cNvSpPr/>
          <p:nvPr/>
        </p:nvSpPr>
        <p:spPr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1"/>
          <p:cNvSpPr/>
          <p:nvPr/>
        </p:nvSpPr>
        <p:spPr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3" name="Google Shape;363;p21"/>
          <p:cNvSpPr/>
          <p:nvPr/>
        </p:nvSpPr>
        <p:spPr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Code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4" name="Google Shape;364;p21"/>
          <p:cNvSpPr/>
          <p:nvPr/>
        </p:nvSpPr>
        <p:spPr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5" name="Google Shape;365;p21"/>
          <p:cNvSpPr/>
          <p:nvPr/>
        </p:nvSpPr>
        <p:spPr>
          <a:xfrm>
            <a:off x="2730870" y="3040299"/>
            <a:ext cx="1066800" cy="5334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Saved 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6" name="Google Shape;366;p21"/>
          <p:cNvSpPr/>
          <p:nvPr/>
        </p:nvSpPr>
        <p:spPr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1"/>
          <p:cNvSpPr/>
          <p:nvPr/>
        </p:nvSpPr>
        <p:spPr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8" name="Google Shape;368;p21"/>
          <p:cNvSpPr/>
          <p:nvPr/>
        </p:nvSpPr>
        <p:spPr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Code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9" name="Google Shape;369;p21"/>
          <p:cNvSpPr/>
          <p:nvPr/>
        </p:nvSpPr>
        <p:spPr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70" name="Google Shape;370;p21"/>
          <p:cNvSpPr/>
          <p:nvPr/>
        </p:nvSpPr>
        <p:spPr>
          <a:xfrm>
            <a:off x="5321670" y="3040298"/>
            <a:ext cx="1066800" cy="5334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Saved 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71" name="Google Shape;371;p21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2"/>
          <p:cNvSpPr txBox="1"/>
          <p:nvPr>
            <p:ph type="title"/>
          </p:nvPr>
        </p:nvSpPr>
        <p:spPr>
          <a:xfrm>
            <a:off x="357018" y="435678"/>
            <a:ext cx="84821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Multiprocessing: The (Traditional) Reality</a:t>
            </a:r>
            <a:endParaRPr/>
          </a:p>
        </p:txBody>
      </p:sp>
      <p:sp>
        <p:nvSpPr>
          <p:cNvPr id="377" name="Google Shape;377;p22"/>
          <p:cNvSpPr txBox="1"/>
          <p:nvPr>
            <p:ph idx="1" type="body"/>
          </p:nvPr>
        </p:nvSpPr>
        <p:spPr>
          <a:xfrm>
            <a:off x="533400" y="5257800"/>
            <a:ext cx="8534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Load saved registers and switch address space (context switch)</a:t>
            </a:r>
            <a:endParaRPr/>
          </a:p>
        </p:txBody>
      </p:sp>
      <p:sp>
        <p:nvSpPr>
          <p:cNvPr id="378" name="Google Shape;378;p22"/>
          <p:cNvSpPr/>
          <p:nvPr/>
        </p:nvSpPr>
        <p:spPr>
          <a:xfrm>
            <a:off x="2590800" y="4038600"/>
            <a:ext cx="1371600" cy="9906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CPU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79" name="Google Shape;379;p22"/>
          <p:cNvSpPr/>
          <p:nvPr/>
        </p:nvSpPr>
        <p:spPr>
          <a:xfrm>
            <a:off x="2729116" y="4495800"/>
            <a:ext cx="1066800" cy="3048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0" name="Google Shape;380;p22"/>
          <p:cNvSpPr/>
          <p:nvPr/>
        </p:nvSpPr>
        <p:spPr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Memory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1" name="Google Shape;381;p22"/>
          <p:cNvSpPr/>
          <p:nvPr/>
        </p:nvSpPr>
        <p:spPr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2"/>
          <p:cNvSpPr/>
          <p:nvPr/>
        </p:nvSpPr>
        <p:spPr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3" name="Google Shape;383;p22"/>
          <p:cNvSpPr/>
          <p:nvPr/>
        </p:nvSpPr>
        <p:spPr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Code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4" name="Google Shape;384;p22"/>
          <p:cNvSpPr/>
          <p:nvPr/>
        </p:nvSpPr>
        <p:spPr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5" name="Google Shape;385;p22"/>
          <p:cNvSpPr/>
          <p:nvPr/>
        </p:nvSpPr>
        <p:spPr>
          <a:xfrm>
            <a:off x="2514600" y="1668696"/>
            <a:ext cx="1538084" cy="343670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6" name="Google Shape;386;p22"/>
          <p:cNvSpPr/>
          <p:nvPr/>
        </p:nvSpPr>
        <p:spPr>
          <a:xfrm>
            <a:off x="1040386" y="3040297"/>
            <a:ext cx="1066800" cy="5334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Saved 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7" name="Google Shape;387;p22"/>
          <p:cNvSpPr/>
          <p:nvPr/>
        </p:nvSpPr>
        <p:spPr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2"/>
          <p:cNvSpPr/>
          <p:nvPr/>
        </p:nvSpPr>
        <p:spPr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9" name="Google Shape;389;p22"/>
          <p:cNvSpPr/>
          <p:nvPr/>
        </p:nvSpPr>
        <p:spPr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Code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0" name="Google Shape;390;p22"/>
          <p:cNvSpPr/>
          <p:nvPr/>
        </p:nvSpPr>
        <p:spPr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1" name="Google Shape;391;p22"/>
          <p:cNvSpPr/>
          <p:nvPr/>
        </p:nvSpPr>
        <p:spPr>
          <a:xfrm>
            <a:off x="2730870" y="3040299"/>
            <a:ext cx="1066800" cy="5334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Saved 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2" name="Google Shape;392;p22"/>
          <p:cNvSpPr/>
          <p:nvPr/>
        </p:nvSpPr>
        <p:spPr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2"/>
          <p:cNvSpPr/>
          <p:nvPr/>
        </p:nvSpPr>
        <p:spPr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4" name="Google Shape;394;p22"/>
          <p:cNvSpPr/>
          <p:nvPr/>
        </p:nvSpPr>
        <p:spPr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Code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5" name="Google Shape;395;p22"/>
          <p:cNvSpPr/>
          <p:nvPr/>
        </p:nvSpPr>
        <p:spPr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6" name="Google Shape;396;p22"/>
          <p:cNvSpPr/>
          <p:nvPr/>
        </p:nvSpPr>
        <p:spPr>
          <a:xfrm>
            <a:off x="5321670" y="3040298"/>
            <a:ext cx="1066800" cy="5334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Saved 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7" name="Google Shape;397;p22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2"/>
          <p:cNvSpPr/>
          <p:nvPr/>
        </p:nvSpPr>
        <p:spPr>
          <a:xfrm flipH="1" rot="10800000">
            <a:off x="3200400" y="3573699"/>
            <a:ext cx="228600" cy="464901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3"/>
          <p:cNvSpPr txBox="1"/>
          <p:nvPr>
            <p:ph type="title"/>
          </p:nvPr>
        </p:nvSpPr>
        <p:spPr>
          <a:xfrm>
            <a:off x="357018" y="435678"/>
            <a:ext cx="84821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Multiprocessing: The (Modern) Reality</a:t>
            </a:r>
            <a:endParaRPr/>
          </a:p>
        </p:txBody>
      </p:sp>
      <p:sp>
        <p:nvSpPr>
          <p:cNvPr id="404" name="Google Shape;404;p23"/>
          <p:cNvSpPr txBox="1"/>
          <p:nvPr>
            <p:ph idx="1" type="body"/>
          </p:nvPr>
        </p:nvSpPr>
        <p:spPr>
          <a:xfrm>
            <a:off x="4191001" y="3957638"/>
            <a:ext cx="4724400" cy="2671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Multicore processors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Multiple CPUs on single chip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Share main memory (and some of the caches)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Each can execute a separate process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Scheduling of processors onto cores done by kernel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405" name="Google Shape;405;p23"/>
          <p:cNvSpPr/>
          <p:nvPr/>
        </p:nvSpPr>
        <p:spPr>
          <a:xfrm>
            <a:off x="2590800" y="4038600"/>
            <a:ext cx="1371600" cy="9906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CPU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6" name="Google Shape;406;p23"/>
          <p:cNvSpPr/>
          <p:nvPr/>
        </p:nvSpPr>
        <p:spPr>
          <a:xfrm>
            <a:off x="2729116" y="4495800"/>
            <a:ext cx="1066800" cy="3048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7" name="Google Shape;407;p23"/>
          <p:cNvSpPr/>
          <p:nvPr/>
        </p:nvSpPr>
        <p:spPr>
          <a:xfrm>
            <a:off x="751396" y="1219200"/>
            <a:ext cx="6030404" cy="2506896"/>
          </a:xfrm>
          <a:prstGeom prst="rect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Memory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8" name="Google Shape;408;p23"/>
          <p:cNvSpPr/>
          <p:nvPr/>
        </p:nvSpPr>
        <p:spPr>
          <a:xfrm>
            <a:off x="1040386" y="1789587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3"/>
          <p:cNvSpPr/>
          <p:nvPr/>
        </p:nvSpPr>
        <p:spPr>
          <a:xfrm>
            <a:off x="1040386" y="2094388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0" name="Google Shape;410;p23"/>
          <p:cNvSpPr/>
          <p:nvPr/>
        </p:nvSpPr>
        <p:spPr>
          <a:xfrm>
            <a:off x="1040386" y="2667173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Code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1" name="Google Shape;411;p23"/>
          <p:cNvSpPr/>
          <p:nvPr/>
        </p:nvSpPr>
        <p:spPr>
          <a:xfrm>
            <a:off x="1040386" y="2383092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2" name="Google Shape;412;p23"/>
          <p:cNvSpPr/>
          <p:nvPr/>
        </p:nvSpPr>
        <p:spPr>
          <a:xfrm>
            <a:off x="2514600" y="1668696"/>
            <a:ext cx="1538084" cy="343670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3" name="Google Shape;413;p23"/>
          <p:cNvSpPr/>
          <p:nvPr/>
        </p:nvSpPr>
        <p:spPr>
          <a:xfrm>
            <a:off x="1040386" y="3040297"/>
            <a:ext cx="1066800" cy="5334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Saved 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4" name="Google Shape;414;p23"/>
          <p:cNvSpPr/>
          <p:nvPr/>
        </p:nvSpPr>
        <p:spPr>
          <a:xfrm>
            <a:off x="2730870" y="1789589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3"/>
          <p:cNvSpPr/>
          <p:nvPr/>
        </p:nvSpPr>
        <p:spPr>
          <a:xfrm>
            <a:off x="2730870" y="2094390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6" name="Google Shape;416;p23"/>
          <p:cNvSpPr/>
          <p:nvPr/>
        </p:nvSpPr>
        <p:spPr>
          <a:xfrm>
            <a:off x="2730870" y="2667175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Code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7" name="Google Shape;417;p23"/>
          <p:cNvSpPr/>
          <p:nvPr/>
        </p:nvSpPr>
        <p:spPr>
          <a:xfrm>
            <a:off x="2730870" y="2383094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8" name="Google Shape;418;p23"/>
          <p:cNvSpPr/>
          <p:nvPr/>
        </p:nvSpPr>
        <p:spPr>
          <a:xfrm>
            <a:off x="2730870" y="3040299"/>
            <a:ext cx="1066800" cy="5334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Saved 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9" name="Google Shape;419;p23"/>
          <p:cNvSpPr/>
          <p:nvPr/>
        </p:nvSpPr>
        <p:spPr>
          <a:xfrm>
            <a:off x="5321670" y="1789588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23"/>
          <p:cNvSpPr/>
          <p:nvPr/>
        </p:nvSpPr>
        <p:spPr>
          <a:xfrm>
            <a:off x="5321670" y="2094389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1" name="Google Shape;421;p23"/>
          <p:cNvSpPr/>
          <p:nvPr/>
        </p:nvSpPr>
        <p:spPr>
          <a:xfrm>
            <a:off x="5321670" y="2667174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Code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2" name="Google Shape;422;p23"/>
          <p:cNvSpPr/>
          <p:nvPr/>
        </p:nvSpPr>
        <p:spPr>
          <a:xfrm>
            <a:off x="5321670" y="2383093"/>
            <a:ext cx="1066800" cy="304801"/>
          </a:xfrm>
          <a:prstGeom prst="rect">
            <a:avLst/>
          </a:prstGeom>
          <a:solidFill>
            <a:srgbClr val="D9D9D9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3" name="Google Shape;423;p23"/>
          <p:cNvSpPr/>
          <p:nvPr/>
        </p:nvSpPr>
        <p:spPr>
          <a:xfrm>
            <a:off x="5321670" y="3040298"/>
            <a:ext cx="1066800" cy="5334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Saved 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4343400" y="2165366"/>
            <a:ext cx="5131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3"/>
          <p:cNvSpPr/>
          <p:nvPr/>
        </p:nvSpPr>
        <p:spPr>
          <a:xfrm>
            <a:off x="914400" y="4046304"/>
            <a:ext cx="1371600" cy="9906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CPU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6" name="Google Shape;426;p23"/>
          <p:cNvSpPr/>
          <p:nvPr/>
        </p:nvSpPr>
        <p:spPr>
          <a:xfrm>
            <a:off x="1052716" y="4503504"/>
            <a:ext cx="1066800" cy="304800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Registers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7" name="Google Shape;427;p23"/>
          <p:cNvSpPr/>
          <p:nvPr/>
        </p:nvSpPr>
        <p:spPr>
          <a:xfrm>
            <a:off x="838200" y="1676400"/>
            <a:ext cx="1538084" cy="3436704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4"/>
          <p:cNvSpPr txBox="1"/>
          <p:nvPr>
            <p:ph type="title"/>
          </p:nvPr>
        </p:nvSpPr>
        <p:spPr>
          <a:xfrm>
            <a:off x="406400" y="493712"/>
            <a:ext cx="60706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Concurrent Processes</a:t>
            </a:r>
            <a:endParaRPr/>
          </a:p>
        </p:txBody>
      </p:sp>
      <p:sp>
        <p:nvSpPr>
          <p:cNvPr id="433" name="Google Shape;433;p24"/>
          <p:cNvSpPr txBox="1"/>
          <p:nvPr>
            <p:ph idx="1" type="body"/>
          </p:nvPr>
        </p:nvSpPr>
        <p:spPr>
          <a:xfrm>
            <a:off x="409575" y="1219200"/>
            <a:ext cx="7896225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Each process is a logical control flow.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Two processes </a:t>
            </a:r>
            <a:r>
              <a:rPr i="1" lang="en-US"/>
              <a:t>run </a:t>
            </a:r>
            <a:r>
              <a:rPr i="1" lang="en-US">
                <a:solidFill>
                  <a:srgbClr val="C00000"/>
                </a:solidFill>
              </a:rPr>
              <a:t>concurrently</a:t>
            </a:r>
            <a:r>
              <a:rPr lang="en-US"/>
              <a:t> (</a:t>
            </a:r>
            <a:r>
              <a:rPr i="1" lang="en-US"/>
              <a:t>are concurrent)</a:t>
            </a:r>
            <a:r>
              <a:rPr lang="en-US"/>
              <a:t> if their flows overlap in time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Otherwise, they are </a:t>
            </a:r>
            <a:r>
              <a:rPr i="1" lang="en-US">
                <a:solidFill>
                  <a:srgbClr val="C00000"/>
                </a:solidFill>
              </a:rPr>
              <a:t>sequential</a:t>
            </a:r>
            <a:endParaRPr>
              <a:solidFill>
                <a:srgbClr val="C0000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Examples (running on single core):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Concurrent: A &amp; B, A &amp; 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Sequential: B &amp; C</a:t>
            </a:r>
            <a:endParaRPr/>
          </a:p>
        </p:txBody>
      </p:sp>
      <p:cxnSp>
        <p:nvCxnSpPr>
          <p:cNvPr id="434" name="Google Shape;434;p24"/>
          <p:cNvCxnSpPr/>
          <p:nvPr/>
        </p:nvCxnSpPr>
        <p:spPr>
          <a:xfrm>
            <a:off x="3124200" y="4648200"/>
            <a:ext cx="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5" name="Google Shape;435;p24"/>
          <p:cNvSpPr txBox="1"/>
          <p:nvPr/>
        </p:nvSpPr>
        <p:spPr>
          <a:xfrm>
            <a:off x="2622332" y="4267200"/>
            <a:ext cx="99969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Process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4"/>
          <p:cNvSpPr txBox="1"/>
          <p:nvPr/>
        </p:nvSpPr>
        <p:spPr>
          <a:xfrm>
            <a:off x="4146332" y="4267200"/>
            <a:ext cx="9900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Process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5670332" y="4267200"/>
            <a:ext cx="98366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Process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8" name="Google Shape;438;p24"/>
          <p:cNvCxnSpPr/>
          <p:nvPr/>
        </p:nvCxnSpPr>
        <p:spPr>
          <a:xfrm>
            <a:off x="4648200" y="4953000"/>
            <a:ext cx="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9" name="Google Shape;439;p24"/>
          <p:cNvCxnSpPr/>
          <p:nvPr/>
        </p:nvCxnSpPr>
        <p:spPr>
          <a:xfrm>
            <a:off x="6172200" y="5257800"/>
            <a:ext cx="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0" name="Google Shape;440;p24"/>
          <p:cNvCxnSpPr/>
          <p:nvPr/>
        </p:nvCxnSpPr>
        <p:spPr>
          <a:xfrm>
            <a:off x="3124200" y="5562600"/>
            <a:ext cx="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1" name="Google Shape;441;p24"/>
          <p:cNvCxnSpPr/>
          <p:nvPr/>
        </p:nvCxnSpPr>
        <p:spPr>
          <a:xfrm>
            <a:off x="6172200" y="5867400"/>
            <a:ext cx="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2" name="Google Shape;442;p24"/>
          <p:cNvCxnSpPr/>
          <p:nvPr/>
        </p:nvCxnSpPr>
        <p:spPr>
          <a:xfrm>
            <a:off x="2667000" y="4953000"/>
            <a:ext cx="403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43" name="Google Shape;443;p24"/>
          <p:cNvCxnSpPr/>
          <p:nvPr/>
        </p:nvCxnSpPr>
        <p:spPr>
          <a:xfrm>
            <a:off x="2667000" y="5257800"/>
            <a:ext cx="403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44" name="Google Shape;444;p24"/>
          <p:cNvCxnSpPr/>
          <p:nvPr/>
        </p:nvCxnSpPr>
        <p:spPr>
          <a:xfrm>
            <a:off x="2667000" y="5562600"/>
            <a:ext cx="403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45" name="Google Shape;445;p24"/>
          <p:cNvCxnSpPr/>
          <p:nvPr/>
        </p:nvCxnSpPr>
        <p:spPr>
          <a:xfrm>
            <a:off x="2667000" y="5867400"/>
            <a:ext cx="403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46" name="Google Shape;446;p24"/>
          <p:cNvCxnSpPr/>
          <p:nvPr/>
        </p:nvCxnSpPr>
        <p:spPr>
          <a:xfrm>
            <a:off x="2667000" y="6172200"/>
            <a:ext cx="403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47" name="Google Shape;447;p24"/>
          <p:cNvSpPr txBox="1"/>
          <p:nvPr/>
        </p:nvSpPr>
        <p:spPr>
          <a:xfrm>
            <a:off x="1010947" y="5177135"/>
            <a:ext cx="81785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1752600" y="4800600"/>
            <a:ext cx="457200" cy="16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A5A5A5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5"/>
          <p:cNvSpPr txBox="1"/>
          <p:nvPr>
            <p:ph type="title"/>
          </p:nvPr>
        </p:nvSpPr>
        <p:spPr>
          <a:xfrm>
            <a:off x="381000" y="533400"/>
            <a:ext cx="84582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User View of Concurrent Processes</a:t>
            </a:r>
            <a:endParaRPr/>
          </a:p>
        </p:txBody>
      </p:sp>
      <p:sp>
        <p:nvSpPr>
          <p:cNvPr id="454" name="Google Shape;454;p25"/>
          <p:cNvSpPr txBox="1"/>
          <p:nvPr>
            <p:ph idx="1" type="body"/>
          </p:nvPr>
        </p:nvSpPr>
        <p:spPr>
          <a:xfrm>
            <a:off x="410031" y="1285875"/>
            <a:ext cx="7896225" cy="199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Control flows for concurrent processes are physically disjoint in time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However, we can think of concurrent processes as running in parallel with each other</a:t>
            </a:r>
            <a:endParaRPr/>
          </a:p>
        </p:txBody>
      </p:sp>
      <p:sp>
        <p:nvSpPr>
          <p:cNvPr id="455" name="Google Shape;455;p25"/>
          <p:cNvSpPr txBox="1"/>
          <p:nvPr/>
        </p:nvSpPr>
        <p:spPr>
          <a:xfrm>
            <a:off x="1219200" y="4311650"/>
            <a:ext cx="81785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6" name="Google Shape;456;p25"/>
          <p:cNvCxnSpPr/>
          <p:nvPr/>
        </p:nvCxnSpPr>
        <p:spPr>
          <a:xfrm>
            <a:off x="3276600" y="4191000"/>
            <a:ext cx="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7" name="Google Shape;457;p25"/>
          <p:cNvSpPr txBox="1"/>
          <p:nvPr/>
        </p:nvSpPr>
        <p:spPr>
          <a:xfrm>
            <a:off x="2709863" y="3810000"/>
            <a:ext cx="99969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Process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5"/>
          <p:cNvSpPr txBox="1"/>
          <p:nvPr/>
        </p:nvSpPr>
        <p:spPr>
          <a:xfrm>
            <a:off x="4233863" y="3810000"/>
            <a:ext cx="9900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Process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5"/>
          <p:cNvSpPr txBox="1"/>
          <p:nvPr/>
        </p:nvSpPr>
        <p:spPr>
          <a:xfrm>
            <a:off x="5757863" y="3810000"/>
            <a:ext cx="98366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Process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0" name="Google Shape;460;p25"/>
          <p:cNvCxnSpPr/>
          <p:nvPr/>
        </p:nvCxnSpPr>
        <p:spPr>
          <a:xfrm>
            <a:off x="4800600" y="4343400"/>
            <a:ext cx="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1" name="Google Shape;461;p25"/>
          <p:cNvCxnSpPr/>
          <p:nvPr/>
        </p:nvCxnSpPr>
        <p:spPr>
          <a:xfrm>
            <a:off x="6324600" y="4648200"/>
            <a:ext cx="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2" name="Google Shape;462;p25"/>
          <p:cNvCxnSpPr/>
          <p:nvPr/>
        </p:nvCxnSpPr>
        <p:spPr>
          <a:xfrm>
            <a:off x="3276600" y="4495800"/>
            <a:ext cx="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3" name="Google Shape;463;p25"/>
          <p:cNvCxnSpPr/>
          <p:nvPr/>
        </p:nvCxnSpPr>
        <p:spPr>
          <a:xfrm>
            <a:off x="2819400" y="4191000"/>
            <a:ext cx="403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64" name="Google Shape;464;p25"/>
          <p:cNvCxnSpPr/>
          <p:nvPr/>
        </p:nvCxnSpPr>
        <p:spPr>
          <a:xfrm>
            <a:off x="2819400" y="4800600"/>
            <a:ext cx="403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65" name="Google Shape;465;p25"/>
          <p:cNvCxnSpPr/>
          <p:nvPr/>
        </p:nvCxnSpPr>
        <p:spPr>
          <a:xfrm>
            <a:off x="6324600" y="4953000"/>
            <a:ext cx="0" cy="30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6" name="Google Shape;466;p25"/>
          <p:cNvCxnSpPr/>
          <p:nvPr/>
        </p:nvCxnSpPr>
        <p:spPr>
          <a:xfrm>
            <a:off x="2819400" y="4343400"/>
            <a:ext cx="403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67" name="Google Shape;467;p25"/>
          <p:cNvCxnSpPr/>
          <p:nvPr/>
        </p:nvCxnSpPr>
        <p:spPr>
          <a:xfrm>
            <a:off x="2819400" y="4648200"/>
            <a:ext cx="403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68" name="Google Shape;468;p25"/>
          <p:cNvSpPr/>
          <p:nvPr/>
        </p:nvSpPr>
        <p:spPr>
          <a:xfrm>
            <a:off x="1981200" y="4000500"/>
            <a:ext cx="457200" cy="1257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A5A5A5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6"/>
          <p:cNvSpPr/>
          <p:nvPr/>
        </p:nvSpPr>
        <p:spPr>
          <a:xfrm>
            <a:off x="2120444" y="5485260"/>
            <a:ext cx="4495800" cy="425450"/>
          </a:xfrm>
          <a:prstGeom prst="rect">
            <a:avLst/>
          </a:prstGeom>
          <a:solidFill>
            <a:srgbClr val="F1C7C7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6"/>
          <p:cNvSpPr/>
          <p:nvPr/>
        </p:nvSpPr>
        <p:spPr>
          <a:xfrm>
            <a:off x="2120444" y="5059810"/>
            <a:ext cx="4495800" cy="4254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6"/>
          <p:cNvSpPr/>
          <p:nvPr/>
        </p:nvSpPr>
        <p:spPr>
          <a:xfrm>
            <a:off x="2120444" y="5910710"/>
            <a:ext cx="4495800" cy="4254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26"/>
          <p:cNvSpPr/>
          <p:nvPr/>
        </p:nvSpPr>
        <p:spPr>
          <a:xfrm>
            <a:off x="2120444" y="4628466"/>
            <a:ext cx="4495800" cy="425450"/>
          </a:xfrm>
          <a:prstGeom prst="rect">
            <a:avLst/>
          </a:prstGeom>
          <a:solidFill>
            <a:srgbClr val="F1C7C7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26"/>
          <p:cNvSpPr/>
          <p:nvPr/>
        </p:nvSpPr>
        <p:spPr>
          <a:xfrm>
            <a:off x="2120444" y="4203016"/>
            <a:ext cx="4495800" cy="4254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26"/>
          <p:cNvSpPr txBox="1"/>
          <p:nvPr>
            <p:ph type="title"/>
          </p:nvPr>
        </p:nvSpPr>
        <p:spPr>
          <a:xfrm>
            <a:off x="380088" y="387578"/>
            <a:ext cx="58420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Context Switching</a:t>
            </a:r>
            <a:endParaRPr/>
          </a:p>
        </p:txBody>
      </p:sp>
      <p:sp>
        <p:nvSpPr>
          <p:cNvPr id="479" name="Google Shape;479;p26"/>
          <p:cNvSpPr txBox="1"/>
          <p:nvPr>
            <p:ph idx="1" type="body"/>
          </p:nvPr>
        </p:nvSpPr>
        <p:spPr>
          <a:xfrm>
            <a:off x="381000" y="1104900"/>
            <a:ext cx="8294687" cy="25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Processes are managed by a shared chunk of memory-resident OS code called the </a:t>
            </a:r>
            <a:r>
              <a:rPr i="1" lang="en-US">
                <a:solidFill>
                  <a:srgbClr val="C00000"/>
                </a:solidFill>
              </a:rPr>
              <a:t>kernel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Important: the kernel is not a separate process, but rather runs as part of some existing process.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Control flow passes from one process to another via a </a:t>
            </a:r>
            <a:r>
              <a:rPr i="1" lang="en-US">
                <a:solidFill>
                  <a:srgbClr val="C00000"/>
                </a:solidFill>
              </a:rPr>
              <a:t>context switch</a:t>
            </a:r>
            <a:endParaRPr>
              <a:solidFill>
                <a:srgbClr val="C00000"/>
              </a:solidFill>
            </a:endParaRPr>
          </a:p>
          <a:p>
            <a:pPr indent="0" lvl="1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480" name="Google Shape;480;p26"/>
          <p:cNvSpPr txBox="1"/>
          <p:nvPr/>
        </p:nvSpPr>
        <p:spPr>
          <a:xfrm>
            <a:off x="2342466" y="3581400"/>
            <a:ext cx="10971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Process A</a:t>
            </a:r>
            <a:endParaRPr b="1" i="1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26"/>
          <p:cNvSpPr txBox="1"/>
          <p:nvPr/>
        </p:nvSpPr>
        <p:spPr>
          <a:xfrm>
            <a:off x="3865458" y="3581400"/>
            <a:ext cx="10875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Process B</a:t>
            </a:r>
            <a:endParaRPr b="1" i="1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2" name="Google Shape;482;p26"/>
          <p:cNvCxnSpPr/>
          <p:nvPr/>
        </p:nvCxnSpPr>
        <p:spPr>
          <a:xfrm flipH="1">
            <a:off x="2895600" y="4206200"/>
            <a:ext cx="6350" cy="42062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3" name="Google Shape;483;p26"/>
          <p:cNvCxnSpPr/>
          <p:nvPr/>
        </p:nvCxnSpPr>
        <p:spPr>
          <a:xfrm flipH="1">
            <a:off x="3721100" y="3581400"/>
            <a:ext cx="12700" cy="3124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84" name="Google Shape;484;p26"/>
          <p:cNvSpPr txBox="1"/>
          <p:nvPr/>
        </p:nvSpPr>
        <p:spPr>
          <a:xfrm>
            <a:off x="5422900" y="4267200"/>
            <a:ext cx="10091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6"/>
          <p:cNvSpPr txBox="1"/>
          <p:nvPr/>
        </p:nvSpPr>
        <p:spPr>
          <a:xfrm>
            <a:off x="5422900" y="4681538"/>
            <a:ext cx="117185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6"/>
          <p:cNvSpPr txBox="1"/>
          <p:nvPr/>
        </p:nvSpPr>
        <p:spPr>
          <a:xfrm>
            <a:off x="5422900" y="5094288"/>
            <a:ext cx="10091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6"/>
          <p:cNvSpPr txBox="1"/>
          <p:nvPr/>
        </p:nvSpPr>
        <p:spPr>
          <a:xfrm>
            <a:off x="5405438" y="5530850"/>
            <a:ext cx="117185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6"/>
          <p:cNvSpPr txBox="1"/>
          <p:nvPr/>
        </p:nvSpPr>
        <p:spPr>
          <a:xfrm>
            <a:off x="5422900" y="5988050"/>
            <a:ext cx="100918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6"/>
          <p:cNvSpPr/>
          <p:nvPr/>
        </p:nvSpPr>
        <p:spPr>
          <a:xfrm>
            <a:off x="6858000" y="4627343"/>
            <a:ext cx="76200" cy="381000"/>
          </a:xfrm>
          <a:prstGeom prst="rightBrace">
            <a:avLst>
              <a:gd fmla="val 41667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6"/>
          <p:cNvSpPr txBox="1"/>
          <p:nvPr/>
        </p:nvSpPr>
        <p:spPr>
          <a:xfrm>
            <a:off x="6937375" y="4648566"/>
            <a:ext cx="14036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switch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6"/>
          <p:cNvSpPr/>
          <p:nvPr/>
        </p:nvSpPr>
        <p:spPr>
          <a:xfrm>
            <a:off x="6858000" y="5496837"/>
            <a:ext cx="76200" cy="381000"/>
          </a:xfrm>
          <a:prstGeom prst="rightBrace">
            <a:avLst>
              <a:gd fmla="val 41667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6"/>
          <p:cNvSpPr txBox="1"/>
          <p:nvPr/>
        </p:nvSpPr>
        <p:spPr>
          <a:xfrm>
            <a:off x="6937375" y="5518060"/>
            <a:ext cx="140365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switch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26"/>
          <p:cNvSpPr txBox="1"/>
          <p:nvPr/>
        </p:nvSpPr>
        <p:spPr>
          <a:xfrm>
            <a:off x="533400" y="4953000"/>
            <a:ext cx="81785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26"/>
          <p:cNvSpPr/>
          <p:nvPr/>
        </p:nvSpPr>
        <p:spPr>
          <a:xfrm>
            <a:off x="1295400" y="4152900"/>
            <a:ext cx="457200" cy="2400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A5A5A5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5" name="Google Shape;495;p26"/>
          <p:cNvCxnSpPr/>
          <p:nvPr/>
        </p:nvCxnSpPr>
        <p:spPr>
          <a:xfrm flipH="1">
            <a:off x="2889250" y="5903976"/>
            <a:ext cx="6350" cy="42062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6" name="Google Shape;496;p26"/>
          <p:cNvCxnSpPr/>
          <p:nvPr/>
        </p:nvCxnSpPr>
        <p:spPr>
          <a:xfrm flipH="1">
            <a:off x="4489450" y="5065776"/>
            <a:ext cx="6350" cy="42062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7" name="Google Shape;497;p26"/>
          <p:cNvCxnSpPr>
            <a:stCxn id="482" idx="1"/>
            <a:endCxn id="496" idx="0"/>
          </p:cNvCxnSpPr>
          <p:nvPr/>
        </p:nvCxnSpPr>
        <p:spPr>
          <a:xfrm>
            <a:off x="2895600" y="4626824"/>
            <a:ext cx="1600200" cy="438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8" name="Google Shape;498;p26"/>
          <p:cNvCxnSpPr>
            <a:stCxn id="496" idx="1"/>
            <a:endCxn id="495" idx="0"/>
          </p:cNvCxnSpPr>
          <p:nvPr/>
        </p:nvCxnSpPr>
        <p:spPr>
          <a:xfrm flipH="1">
            <a:off x="2895550" y="5486400"/>
            <a:ext cx="1593900" cy="417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505" name="Google Shape;505;p27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Exceptional Control Flow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chemeClr val="lt2"/>
                </a:solidFill>
              </a:rPr>
              <a:t>Exceptions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808080"/>
                </a:solidFill>
              </a:rPr>
              <a:t>Processes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Process Control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8"/>
          <p:cNvSpPr txBox="1"/>
          <p:nvPr>
            <p:ph type="title"/>
          </p:nvPr>
        </p:nvSpPr>
        <p:spPr>
          <a:xfrm>
            <a:off x="380088" y="387578"/>
            <a:ext cx="7620912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System Call Error Handling</a:t>
            </a:r>
            <a:endParaRPr/>
          </a:p>
        </p:txBody>
      </p:sp>
      <p:sp>
        <p:nvSpPr>
          <p:cNvPr id="511" name="Google Shape;511;p28"/>
          <p:cNvSpPr txBox="1"/>
          <p:nvPr>
            <p:ph idx="1" type="body"/>
          </p:nvPr>
        </p:nvSpPr>
        <p:spPr>
          <a:xfrm>
            <a:off x="381000" y="1104899"/>
            <a:ext cx="8294687" cy="2647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On error, Linux system-level functions typically return -1 and set global variable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errno</a:t>
            </a:r>
            <a:r>
              <a:rPr lang="en-US"/>
              <a:t> to indicate cause.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Hard and fast rule: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You must check the return status of every system-level function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Only exception is the handful of functions that return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Example: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512" name="Google Shape;512;p28"/>
          <p:cNvSpPr txBox="1"/>
          <p:nvPr/>
        </p:nvSpPr>
        <p:spPr>
          <a:xfrm>
            <a:off x="228600" y="3810000"/>
            <a:ext cx="8662009" cy="1200329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8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((pid = fork()) &lt; 0)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fprintf(stderr, </a:t>
            </a:r>
            <a:r>
              <a:rPr b="1" i="0" lang="en-US" sz="18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"fork error: %s\n"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strerror(errno));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exit(0);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Error-reporting functions	</a:t>
            </a:r>
            <a:endParaRPr/>
          </a:p>
        </p:txBody>
      </p:sp>
      <p:sp>
        <p:nvSpPr>
          <p:cNvPr id="518" name="Google Shape;518;p29"/>
          <p:cNvSpPr txBox="1"/>
          <p:nvPr>
            <p:ph idx="1" type="body"/>
          </p:nvPr>
        </p:nvSpPr>
        <p:spPr>
          <a:xfrm>
            <a:off x="396875" y="1362075"/>
            <a:ext cx="7896225" cy="4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Can simplify somewhat using an </a:t>
            </a:r>
            <a:r>
              <a:rPr i="1" lang="en-US"/>
              <a:t>error-reporting function</a:t>
            </a:r>
            <a:r>
              <a:rPr lang="en-US"/>
              <a:t>:</a:t>
            </a:r>
            <a:endParaRPr/>
          </a:p>
        </p:txBody>
      </p:sp>
      <p:sp>
        <p:nvSpPr>
          <p:cNvPr id="519" name="Google Shape;519;p29"/>
          <p:cNvSpPr txBox="1"/>
          <p:nvPr/>
        </p:nvSpPr>
        <p:spPr>
          <a:xfrm>
            <a:off x="433209" y="1981200"/>
            <a:ext cx="7689199" cy="1477328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unix_error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8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msg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1" i="0" lang="en-US" sz="18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Unix-style error */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fprintf(stderr, </a:t>
            </a:r>
            <a:r>
              <a:rPr b="1" i="0" lang="en-US" sz="18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"%s: %s\n"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msg, strerror(errno));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exit(0);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0" name="Google Shape;520;p29"/>
          <p:cNvSpPr txBox="1"/>
          <p:nvPr/>
        </p:nvSpPr>
        <p:spPr>
          <a:xfrm>
            <a:off x="474116" y="4230469"/>
            <a:ext cx="4214878" cy="646331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((pid = fork()) &lt; 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unix_error(</a:t>
            </a:r>
            <a:r>
              <a:rPr b="1" i="0" lang="en-US" sz="18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"fork error"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type="title"/>
          </p:nvPr>
        </p:nvSpPr>
        <p:spPr>
          <a:xfrm>
            <a:off x="431800" y="457200"/>
            <a:ext cx="42926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Control Flow</a:t>
            </a:r>
            <a:endParaRPr/>
          </a:p>
        </p:txBody>
      </p:sp>
      <p:sp>
        <p:nvSpPr>
          <p:cNvPr id="81" name="Google Shape;81;p3"/>
          <p:cNvSpPr txBox="1"/>
          <p:nvPr/>
        </p:nvSpPr>
        <p:spPr>
          <a:xfrm>
            <a:off x="3190875" y="3460750"/>
            <a:ext cx="1774012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&lt;startup&gt;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</a:t>
            </a:r>
            <a:r>
              <a:rPr b="1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</a:t>
            </a:r>
            <a:r>
              <a:rPr b="1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</a:t>
            </a:r>
            <a:r>
              <a:rPr b="1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</a:t>
            </a:r>
            <a:r>
              <a:rPr b="1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&lt;shutdown&gt;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 txBox="1"/>
          <p:nvPr>
            <p:ph idx="1" type="body"/>
          </p:nvPr>
        </p:nvSpPr>
        <p:spPr>
          <a:xfrm>
            <a:off x="452547" y="1219200"/>
            <a:ext cx="8294687" cy="174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Processors do only one thing: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From startup to shutdown, a CPU simply reads and executes (interprets) a sequence of instructions, one at a time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This sequence is the CPU’s </a:t>
            </a:r>
            <a:r>
              <a:rPr i="1" lang="en-US"/>
              <a:t>control flow</a:t>
            </a:r>
            <a:r>
              <a:rPr lang="en-US"/>
              <a:t> (or </a:t>
            </a:r>
            <a:r>
              <a:rPr i="1" lang="en-US"/>
              <a:t>flow of control</a:t>
            </a:r>
            <a:r>
              <a:rPr lang="en-US"/>
              <a:t>)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83" name="Google Shape;83;p3"/>
          <p:cNvSpPr txBox="1"/>
          <p:nvPr/>
        </p:nvSpPr>
        <p:spPr>
          <a:xfrm>
            <a:off x="3190875" y="2895600"/>
            <a:ext cx="28164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Physical control flow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1544347" y="4370685"/>
            <a:ext cx="81785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/>
          <p:nvPr/>
        </p:nvSpPr>
        <p:spPr>
          <a:xfrm>
            <a:off x="2438400" y="3613150"/>
            <a:ext cx="457200" cy="2362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A5A5A5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Error-handling Wrappers	</a:t>
            </a:r>
            <a:endParaRPr/>
          </a:p>
        </p:txBody>
      </p:sp>
      <p:sp>
        <p:nvSpPr>
          <p:cNvPr id="526" name="Google Shape;526;p30"/>
          <p:cNvSpPr txBox="1"/>
          <p:nvPr>
            <p:ph idx="1" type="body"/>
          </p:nvPr>
        </p:nvSpPr>
        <p:spPr>
          <a:xfrm>
            <a:off x="396875" y="1362075"/>
            <a:ext cx="7896225" cy="847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We simplify the code we present to you even further by using Stevens-style error-handling wrappers:</a:t>
            </a:r>
            <a:endParaRPr/>
          </a:p>
        </p:txBody>
      </p:sp>
      <p:sp>
        <p:nvSpPr>
          <p:cNvPr id="527" name="Google Shape;527;p30"/>
          <p:cNvSpPr txBox="1"/>
          <p:nvPr/>
        </p:nvSpPr>
        <p:spPr>
          <a:xfrm>
            <a:off x="433209" y="2408872"/>
            <a:ext cx="4770769" cy="2308324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pid_t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Fork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8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pid_t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pid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8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((pid = fork()) &lt; 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unix_error(</a:t>
            </a:r>
            <a:r>
              <a:rPr b="1" i="0" lang="en-US" sz="18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"Fork error"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8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pid;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8" name="Google Shape;528;p30"/>
          <p:cNvSpPr txBox="1"/>
          <p:nvPr/>
        </p:nvSpPr>
        <p:spPr>
          <a:xfrm>
            <a:off x="474116" y="5221069"/>
            <a:ext cx="2269259" cy="369332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pid = Fork();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1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Obtaining Process IDs</a:t>
            </a:r>
            <a:endParaRPr/>
          </a:p>
        </p:txBody>
      </p:sp>
      <p:sp>
        <p:nvSpPr>
          <p:cNvPr id="534" name="Google Shape;534;p31"/>
          <p:cNvSpPr txBox="1"/>
          <p:nvPr>
            <p:ph idx="1" type="body"/>
          </p:nvPr>
        </p:nvSpPr>
        <p:spPr>
          <a:xfrm>
            <a:off x="396875" y="1362075"/>
            <a:ext cx="7896225" cy="25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pid_t getpid(void)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Returns PID of current process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pid_t getppid(void)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Returns PID of parent process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Creating and Terminating Processes</a:t>
            </a:r>
            <a:endParaRPr/>
          </a:p>
        </p:txBody>
      </p:sp>
      <p:sp>
        <p:nvSpPr>
          <p:cNvPr id="540" name="Google Shape;540;p32"/>
          <p:cNvSpPr txBox="1"/>
          <p:nvPr>
            <p:ph idx="1" type="body"/>
          </p:nvPr>
        </p:nvSpPr>
        <p:spPr>
          <a:xfrm>
            <a:off x="396875" y="1362075"/>
            <a:ext cx="7896225" cy="503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From a programmer’s perspective, we can think of a process as being in one of three states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Running	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Process is either executing, or waiting to be executed and will eventually be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scheduled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(i.e., chosen to execute) by the kernel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Stopped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Process execution is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suspended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and will not be scheduled until further notice (next lecture when we study signals)	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Terminated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Process is stopped permanently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3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Terminating Processes	</a:t>
            </a:r>
            <a:endParaRPr/>
          </a:p>
        </p:txBody>
      </p:sp>
      <p:sp>
        <p:nvSpPr>
          <p:cNvPr id="546" name="Google Shape;546;p33"/>
          <p:cNvSpPr txBox="1"/>
          <p:nvPr>
            <p:ph idx="1" type="body"/>
          </p:nvPr>
        </p:nvSpPr>
        <p:spPr>
          <a:xfrm>
            <a:off x="396875" y="1362075"/>
            <a:ext cx="7896225" cy="5089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Process becomes terminated for one of three reasons: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Receiving a signal whose default action is to terminate (next lecture)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Returning from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/>
              <a:t> routine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Calling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lang="en-US"/>
              <a:t> function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void exit(int status)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Terminates with an </a:t>
            </a:r>
            <a:r>
              <a:rPr i="1" lang="en-US"/>
              <a:t>exit status </a:t>
            </a:r>
            <a:r>
              <a:rPr lang="en-US"/>
              <a:t>of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Convention: normal return status is 0, nonzero on error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Another way to explicitly set the exit status is to return an integer value from the main routine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is called </a:t>
            </a: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once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but </a:t>
            </a: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never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returns.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4"/>
          <p:cNvSpPr txBox="1"/>
          <p:nvPr>
            <p:ph type="title"/>
          </p:nvPr>
        </p:nvSpPr>
        <p:spPr>
          <a:xfrm>
            <a:off x="352426" y="493712"/>
            <a:ext cx="7159078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Creating Processes</a:t>
            </a:r>
            <a:endParaRPr/>
          </a:p>
        </p:txBody>
      </p:sp>
      <p:sp>
        <p:nvSpPr>
          <p:cNvPr id="552" name="Google Shape;552;p34"/>
          <p:cNvSpPr txBox="1"/>
          <p:nvPr>
            <p:ph idx="1" type="body"/>
          </p:nvPr>
        </p:nvSpPr>
        <p:spPr>
          <a:xfrm>
            <a:off x="367844" y="1282244"/>
            <a:ext cx="8015287" cy="527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Parent process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creates a new running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child process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by calling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int fork(void)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Returns 0 to the child process, child’s PID to parent process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Child is 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almost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identical to parent: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Child get an identical (but separate) copy of the parent’s virtual address space.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Child gets identical copies of the parent’s open file descriptors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Child has a different PID than the parent</a:t>
            </a:r>
            <a:endParaRPr/>
          </a:p>
          <a:p>
            <a:pPr indent="-1270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fork</a:t>
            </a:r>
            <a:r>
              <a:rPr lang="en-US"/>
              <a:t> is interesting (and often confusing) because </a:t>
            </a:r>
            <a:br>
              <a:rPr lang="en-US"/>
            </a:br>
            <a:r>
              <a:rPr lang="en-US"/>
              <a:t>it is called </a:t>
            </a:r>
            <a:r>
              <a:rPr i="1" lang="en-US">
                <a:solidFill>
                  <a:srgbClr val="C00000"/>
                </a:solidFill>
              </a:rPr>
              <a:t>once</a:t>
            </a:r>
            <a:r>
              <a:rPr i="1" lang="en-US"/>
              <a:t> </a:t>
            </a:r>
            <a:r>
              <a:rPr lang="en-US"/>
              <a:t>but returns </a:t>
            </a:r>
            <a:r>
              <a:rPr i="1" lang="en-US">
                <a:solidFill>
                  <a:srgbClr val="C00000"/>
                </a:solidFill>
              </a:rPr>
              <a:t>twice</a:t>
            </a:r>
            <a:endParaRPr i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5"/>
          <p:cNvSpPr txBox="1"/>
          <p:nvPr>
            <p:ph type="title"/>
          </p:nvPr>
        </p:nvSpPr>
        <p:spPr>
          <a:xfrm>
            <a:off x="381000" y="417512"/>
            <a:ext cx="5699125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fork</a:t>
            </a:r>
            <a:r>
              <a:rPr lang="en-US"/>
              <a:t> Example</a:t>
            </a:r>
            <a:endParaRPr/>
          </a:p>
        </p:txBody>
      </p:sp>
      <p:sp>
        <p:nvSpPr>
          <p:cNvPr id="558" name="Google Shape;558;p35"/>
          <p:cNvSpPr txBox="1"/>
          <p:nvPr/>
        </p:nvSpPr>
        <p:spPr>
          <a:xfrm>
            <a:off x="226540" y="1524000"/>
            <a:ext cx="4878860" cy="3785652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pid_t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pid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pid = Fork();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(pid == 0) { 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Child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printf(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"child : x=%d\n"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++x);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exit(0);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Parent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printf(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"parent: x=%d\n"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--x);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exit(0);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35"/>
          <p:cNvSpPr txBox="1"/>
          <p:nvPr/>
        </p:nvSpPr>
        <p:spPr>
          <a:xfrm>
            <a:off x="1036944" y="5638800"/>
            <a:ext cx="1782456" cy="791320"/>
          </a:xfrm>
          <a:prstGeom prst="rect">
            <a:avLst/>
          </a:prstGeom>
          <a:solidFill>
            <a:srgbClr val="E6E6E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./fork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parent: x=0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child : x=2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0" name="Google Shape;560;p35"/>
          <p:cNvSpPr/>
          <p:nvPr/>
        </p:nvSpPr>
        <p:spPr>
          <a:xfrm>
            <a:off x="4114306" y="4976337"/>
            <a:ext cx="1067294" cy="3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fork.c</a:t>
            </a:r>
            <a:endParaRPr b="1" i="1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1" name="Google Shape;561;p35"/>
          <p:cNvSpPr txBox="1"/>
          <p:nvPr/>
        </p:nvSpPr>
        <p:spPr>
          <a:xfrm>
            <a:off x="5257800" y="1358444"/>
            <a:ext cx="3810000" cy="5194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once, return twice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Concurrent execution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Can’t predict execution order of parent and child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Duplicate but separate address space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a value of 1 when fork returns in parent and child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Subsequent changes to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independent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 open files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stdout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same in both parent and child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2"/>
          <p:cNvSpPr txBox="1"/>
          <p:nvPr>
            <p:ph type="title"/>
          </p:nvPr>
        </p:nvSpPr>
        <p:spPr>
          <a:xfrm>
            <a:off x="381000" y="417512"/>
            <a:ext cx="69977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Reaping Child Processes</a:t>
            </a:r>
            <a:endParaRPr/>
          </a:p>
        </p:txBody>
      </p:sp>
      <p:sp>
        <p:nvSpPr>
          <p:cNvPr id="567" name="Google Shape;567;p42"/>
          <p:cNvSpPr txBox="1"/>
          <p:nvPr>
            <p:ph idx="1" type="body"/>
          </p:nvPr>
        </p:nvSpPr>
        <p:spPr>
          <a:xfrm>
            <a:off x="359679" y="1098550"/>
            <a:ext cx="8307387" cy="545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Idea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When process terminates, it still consumes system resources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Examples: Exit status, various OS tables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Called a “zombie”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Living corpse, half alive and half dead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Reaping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Performed by parent on terminated child (using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wait</a:t>
            </a:r>
            <a:r>
              <a:rPr lang="en-US"/>
              <a:t> 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waitpid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Parent is given exit status information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Kernel then deletes zombie child process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What if parent doesn’t reap?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If any parent terminates without reaping a child, then the orphaned child will be reaped by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/>
              <a:t> process (pid == 1)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So, only need explicit reaping in long-running processes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e.g., shells and servers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3"/>
          <p:cNvSpPr txBox="1"/>
          <p:nvPr/>
        </p:nvSpPr>
        <p:spPr>
          <a:xfrm>
            <a:off x="152400" y="2438400"/>
            <a:ext cx="4951413" cy="400367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./forks 7 &amp;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[1] 6639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Running Parent, PID = 6639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Terminating Child, PID = 6640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ps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PID TTY          TIME CMD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6585 ttyp9    00:00:00 tcsh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6639 ttyp9    00:00:03 forks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6640 ttyp9    00:00:00 forks &lt;defunct&gt;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6641 ttyp9    00:00:00 ps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kill 6639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[1]    Terminated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ps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PID TTY          TIME CMD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6585 ttyp9    00:00:00 tcsh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6642 ttyp9    00:00:00 ps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3" name="Google Shape;573;p43"/>
          <p:cNvSpPr txBox="1"/>
          <p:nvPr>
            <p:ph type="title"/>
          </p:nvPr>
        </p:nvSpPr>
        <p:spPr>
          <a:xfrm>
            <a:off x="381000" y="504825"/>
            <a:ext cx="2006600" cy="1095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Zombie</a:t>
            </a:r>
            <a:br>
              <a:rPr lang="en-US"/>
            </a:br>
            <a:r>
              <a:rPr lang="en-US"/>
              <a:t>Example</a:t>
            </a:r>
            <a:endParaRPr/>
          </a:p>
        </p:txBody>
      </p:sp>
      <p:sp>
        <p:nvSpPr>
          <p:cNvPr id="574" name="Google Shape;574;p43"/>
          <p:cNvSpPr txBox="1"/>
          <p:nvPr>
            <p:ph idx="1" type="body"/>
          </p:nvPr>
        </p:nvSpPr>
        <p:spPr>
          <a:xfrm>
            <a:off x="5181600" y="3994150"/>
            <a:ext cx="3962400" cy="263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ps</a:t>
            </a:r>
            <a:r>
              <a:rPr b="0" lang="en-US" sz="2000"/>
              <a:t> shows child process as “defunct” (i.e., a zombie)</a:t>
            </a:r>
            <a:endParaRPr b="0" sz="2000"/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sz="2000"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b="0" lang="en-US" sz="2000"/>
              <a:t>Killing parent allows child to be reaped by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5" name="Google Shape;575;p43"/>
          <p:cNvSpPr txBox="1"/>
          <p:nvPr/>
        </p:nvSpPr>
        <p:spPr>
          <a:xfrm>
            <a:off x="2547938" y="482164"/>
            <a:ext cx="6453885" cy="2462213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fork7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4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(fork() == 0)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4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Child */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printf(</a:t>
            </a:r>
            <a:r>
              <a:rPr b="1" i="0" lang="en-US" sz="14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"Terminating Child, PID = %d\n"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getpid());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exit(0);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r>
              <a:rPr b="1" i="0" lang="en-US" sz="14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printf(</a:t>
            </a:r>
            <a:r>
              <a:rPr b="1" i="0" lang="en-US" sz="14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"Running Parent, PID = %d\n"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getpid());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4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; </a:t>
            </a:r>
            <a:r>
              <a:rPr b="1" i="0" lang="en-US" sz="14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Infinite loop */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43"/>
          <p:cNvSpPr/>
          <p:nvPr/>
        </p:nvSpPr>
        <p:spPr>
          <a:xfrm>
            <a:off x="7796007" y="2586714"/>
            <a:ext cx="1205816" cy="3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forks.c</a:t>
            </a:r>
            <a:endParaRPr b="1" i="1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77" name="Google Shape;577;p43"/>
          <p:cNvCxnSpPr/>
          <p:nvPr/>
        </p:nvCxnSpPr>
        <p:spPr>
          <a:xfrm flipH="1">
            <a:off x="4267200" y="4267200"/>
            <a:ext cx="990601" cy="152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78" name="Google Shape;578;p43"/>
          <p:cNvCxnSpPr/>
          <p:nvPr/>
        </p:nvCxnSpPr>
        <p:spPr>
          <a:xfrm flipH="1">
            <a:off x="1600200" y="5257800"/>
            <a:ext cx="3657600" cy="304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4"/>
          <p:cNvSpPr txBox="1"/>
          <p:nvPr/>
        </p:nvSpPr>
        <p:spPr>
          <a:xfrm>
            <a:off x="228600" y="3352800"/>
            <a:ext cx="3851275" cy="327025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./forks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Terminating Parent, PID = 6675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Running Child, PID = 6676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 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ps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PID TTY          TIME CMD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6585 ttyp9    00:00:00 tcsh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6676 ttyp9    00:00:06 forks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6677 ttyp9    00:00:00 ps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kill 6676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linux&gt;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ps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PID TTY          TIME CMD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6585 ttyp9    00:00:00 tcsh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6678 ttyp9    00:00:00 ps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4" name="Google Shape;584;p44"/>
          <p:cNvSpPr txBox="1"/>
          <p:nvPr>
            <p:ph type="title"/>
          </p:nvPr>
        </p:nvSpPr>
        <p:spPr>
          <a:xfrm>
            <a:off x="152400" y="304800"/>
            <a:ext cx="3657600" cy="1617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Non-</a:t>
            </a:r>
            <a:br>
              <a:rPr lang="en-US"/>
            </a:br>
            <a:r>
              <a:rPr lang="en-US"/>
              <a:t>terminating</a:t>
            </a:r>
            <a:br>
              <a:rPr lang="en-US"/>
            </a:br>
            <a:r>
              <a:rPr lang="en-US"/>
              <a:t>Child Example</a:t>
            </a:r>
            <a:endParaRPr/>
          </a:p>
        </p:txBody>
      </p:sp>
      <p:sp>
        <p:nvSpPr>
          <p:cNvPr id="585" name="Google Shape;585;p44"/>
          <p:cNvSpPr txBox="1"/>
          <p:nvPr>
            <p:ph idx="1" type="body"/>
          </p:nvPr>
        </p:nvSpPr>
        <p:spPr>
          <a:xfrm>
            <a:off x="4356100" y="3765550"/>
            <a:ext cx="4330700" cy="2711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b="0" lang="en-US" sz="2000"/>
              <a:t>Child process still active even though parent has terminated</a:t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sz="2000"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b="0" lang="en-US" sz="2000"/>
              <a:t>Must kill child explicitly, or else will keep running indefinitely</a:t>
            </a:r>
            <a:endParaRPr/>
          </a:p>
        </p:txBody>
      </p:sp>
      <p:sp>
        <p:nvSpPr>
          <p:cNvPr id="586" name="Google Shape;586;p44"/>
          <p:cNvSpPr txBox="1"/>
          <p:nvPr/>
        </p:nvSpPr>
        <p:spPr>
          <a:xfrm>
            <a:off x="3276600" y="279400"/>
            <a:ext cx="5743580" cy="3323987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5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fork8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5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(fork() == 0)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5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Child */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printf(</a:t>
            </a:r>
            <a:r>
              <a:rPr b="1" i="0" lang="en-US" sz="15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"Running Child, PID = %d\n"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getpid());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5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; </a:t>
            </a:r>
            <a:r>
              <a:rPr b="1" i="0" lang="en-US" sz="15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Infinite loop */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r>
              <a:rPr b="1" i="0" lang="en-US" sz="15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printf(</a:t>
            </a:r>
            <a:r>
              <a:rPr b="1" i="0" lang="en-US" sz="15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"Terminating Parent, PID = %d\n"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getpid());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exit(0);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44"/>
          <p:cNvSpPr/>
          <p:nvPr/>
        </p:nvSpPr>
        <p:spPr>
          <a:xfrm>
            <a:off x="7824769" y="3258881"/>
            <a:ext cx="1205816" cy="3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forks.c</a:t>
            </a:r>
            <a:endParaRPr b="1" i="1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88" name="Google Shape;588;p44"/>
          <p:cNvCxnSpPr/>
          <p:nvPr/>
        </p:nvCxnSpPr>
        <p:spPr>
          <a:xfrm flipH="1">
            <a:off x="3810000" y="4038600"/>
            <a:ext cx="622300" cy="914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89" name="Google Shape;589;p44"/>
          <p:cNvCxnSpPr/>
          <p:nvPr/>
        </p:nvCxnSpPr>
        <p:spPr>
          <a:xfrm flipH="1">
            <a:off x="2362200" y="5029200"/>
            <a:ext cx="2070100" cy="457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5"/>
          <p:cNvSpPr txBox="1"/>
          <p:nvPr>
            <p:ph type="title"/>
          </p:nvPr>
        </p:nvSpPr>
        <p:spPr>
          <a:xfrm>
            <a:off x="304800" y="493712"/>
            <a:ext cx="83058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wait</a:t>
            </a:r>
            <a:r>
              <a:rPr lang="en-US"/>
              <a:t>: Synchronizing with Children</a:t>
            </a:r>
            <a:endParaRPr/>
          </a:p>
        </p:txBody>
      </p:sp>
      <p:sp>
        <p:nvSpPr>
          <p:cNvPr id="595" name="Google Shape;595;p45"/>
          <p:cNvSpPr txBox="1"/>
          <p:nvPr>
            <p:ph idx="1" type="body"/>
          </p:nvPr>
        </p:nvSpPr>
        <p:spPr>
          <a:xfrm>
            <a:off x="304800" y="1295400"/>
            <a:ext cx="8255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Parent reaps a child by calling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wait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function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int wait(int *child_status)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Suspends current process until one of its children terminates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Return value is the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pid</a:t>
            </a:r>
            <a:r>
              <a:rPr lang="en-US"/>
              <a:t> of the child process that terminated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If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child_status</a:t>
            </a:r>
            <a:r>
              <a:rPr b="1" lang="en-US"/>
              <a:t>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!= NULL</a:t>
            </a:r>
            <a:r>
              <a:rPr lang="en-US"/>
              <a:t>, then the integer it points to will be set to  a value that indicates reason the child terminated and the exit status: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Checked using macros defined in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wait.h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3" marL="1600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–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WIFEXITED, WEXITSTATUS, WIFSIGNALED, WTERMSIG, WIFSTOPPED, WSTOPSIG, WIFCONTINUED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See textbook for details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type="title"/>
          </p:nvPr>
        </p:nvSpPr>
        <p:spPr>
          <a:xfrm>
            <a:off x="381000" y="493712"/>
            <a:ext cx="62992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Altering the Control Flow</a:t>
            </a:r>
            <a:endParaRPr/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381000" y="1250950"/>
            <a:ext cx="8624887" cy="537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Up to now: two mechanisms for changing control flow: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Jumps and branches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 and return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"/>
              <a:buNone/>
            </a:pPr>
            <a:r>
              <a:rPr lang="en-US"/>
              <a:t>React to changes in </a:t>
            </a:r>
            <a:r>
              <a:rPr b="1" i="1" lang="en-US">
                <a:solidFill>
                  <a:srgbClr val="C00000"/>
                </a:solidFill>
              </a:rPr>
              <a:t>program state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Insufficient  for a useful system: </a:t>
            </a:r>
            <a:br>
              <a:rPr lang="en-US"/>
            </a:br>
            <a:r>
              <a:rPr lang="en-US"/>
              <a:t>Difficult to react to changes in </a:t>
            </a:r>
            <a:r>
              <a:rPr i="1" lang="en-US">
                <a:solidFill>
                  <a:srgbClr val="C00000"/>
                </a:solidFill>
              </a:rPr>
              <a:t>system state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Data arrives from a disk or a network adapter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Instruction divides by zero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User hits Ctrl-C at the keyboard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System timer expires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System needs mechanisms for “exceptional control flow”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6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wait</a:t>
            </a:r>
            <a:r>
              <a:rPr lang="en-US"/>
              <a:t>: Synchronizing with Children</a:t>
            </a:r>
            <a:endParaRPr/>
          </a:p>
        </p:txBody>
      </p:sp>
      <p:sp>
        <p:nvSpPr>
          <p:cNvPr id="601" name="Google Shape;601;p46"/>
          <p:cNvSpPr txBox="1"/>
          <p:nvPr/>
        </p:nvSpPr>
        <p:spPr>
          <a:xfrm>
            <a:off x="152400" y="1507391"/>
            <a:ext cx="5743580" cy="3293209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fork9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child_status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(fork() == 0)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printf(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"HC: hello from child\n"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exit(0);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printf(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"HP: hello from parent\n"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wait(&amp;child_status);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printf(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"CT: child has terminated\n"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printf(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"Bye\n"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46"/>
          <p:cNvSpPr/>
          <p:nvPr/>
        </p:nvSpPr>
        <p:spPr>
          <a:xfrm>
            <a:off x="4800600" y="4495800"/>
            <a:ext cx="1205816" cy="3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forks.c</a:t>
            </a:r>
            <a:endParaRPr b="1" i="1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3" name="Google Shape;603;p46"/>
          <p:cNvSpPr txBox="1"/>
          <p:nvPr/>
        </p:nvSpPr>
        <p:spPr>
          <a:xfrm>
            <a:off x="4817296" y="4999672"/>
            <a:ext cx="173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46"/>
          <p:cNvSpPr txBox="1"/>
          <p:nvPr/>
        </p:nvSpPr>
        <p:spPr>
          <a:xfrm>
            <a:off x="7024964" y="4999672"/>
            <a:ext cx="189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7"/>
          <p:cNvSpPr txBox="1"/>
          <p:nvPr>
            <p:ph type="title"/>
          </p:nvPr>
        </p:nvSpPr>
        <p:spPr>
          <a:xfrm>
            <a:off x="381000" y="381000"/>
            <a:ext cx="65532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Another wait </a:t>
            </a:r>
            <a:r>
              <a:rPr lang="en-US"/>
              <a:t>Example</a:t>
            </a:r>
            <a:endParaRPr/>
          </a:p>
        </p:txBody>
      </p:sp>
      <p:sp>
        <p:nvSpPr>
          <p:cNvPr id="610" name="Google Shape;610;p47"/>
          <p:cNvSpPr txBox="1"/>
          <p:nvPr>
            <p:ph idx="1" type="body"/>
          </p:nvPr>
        </p:nvSpPr>
        <p:spPr>
          <a:xfrm>
            <a:off x="387578" y="1052512"/>
            <a:ext cx="8307388" cy="1233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b="0" lang="en-US" sz="2000"/>
              <a:t>If multiple children completed, will take in arbitrary order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b="0" lang="en-US" sz="2000"/>
              <a:t>Can use macros WIFEXITED and WEXITSTATUS to get information about exit status</a:t>
            </a:r>
            <a:endParaRPr/>
          </a:p>
        </p:txBody>
      </p:sp>
      <p:sp>
        <p:nvSpPr>
          <p:cNvPr id="611" name="Google Shape;611;p47"/>
          <p:cNvSpPr txBox="1"/>
          <p:nvPr/>
        </p:nvSpPr>
        <p:spPr>
          <a:xfrm>
            <a:off x="497084" y="2275106"/>
            <a:ext cx="7967145" cy="4278094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fork10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pid_t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pid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[N];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child_status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 0; i &lt; N; i++)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((pid[i] = fork()) == 0)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exit(100+i);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Child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 0; i &lt; N; i++) {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Parent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pid_t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wpid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wait(&amp;child_status);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(WIFEXITED(child_status))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printf(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"Child %d terminated with exit status %d\n"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wpid, WEXITSTATUS(child_status));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printf(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"Child %d terminate abnormally\n"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wpid);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47"/>
          <p:cNvSpPr/>
          <p:nvPr/>
        </p:nvSpPr>
        <p:spPr>
          <a:xfrm>
            <a:off x="7258413" y="6195537"/>
            <a:ext cx="1205816" cy="3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forks.c</a:t>
            </a:r>
            <a:endParaRPr b="1" i="1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8"/>
          <p:cNvSpPr txBox="1"/>
          <p:nvPr>
            <p:ph type="title"/>
          </p:nvPr>
        </p:nvSpPr>
        <p:spPr>
          <a:xfrm>
            <a:off x="367844" y="493712"/>
            <a:ext cx="88392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>
                <a:latin typeface="Courier New"/>
                <a:ea typeface="Courier New"/>
                <a:cs typeface="Courier New"/>
                <a:sym typeface="Courier New"/>
              </a:rPr>
              <a:t>waitpid</a:t>
            </a:r>
            <a:r>
              <a:rPr lang="en-US" sz="3400"/>
              <a:t>: Waiting for a Specific Process</a:t>
            </a:r>
            <a:endParaRPr sz="3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8" name="Google Shape;618;p48"/>
          <p:cNvSpPr txBox="1"/>
          <p:nvPr>
            <p:ph idx="1" type="body"/>
          </p:nvPr>
        </p:nvSpPr>
        <p:spPr>
          <a:xfrm>
            <a:off x="381000" y="1262966"/>
            <a:ext cx="8610600" cy="1099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pid_t waitpid(pid_t pid, int &amp;status, int options)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Suspends current process until specific process terminates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Various options (see textbook)</a:t>
            </a:r>
            <a:endParaRPr/>
          </a:p>
        </p:txBody>
      </p:sp>
      <p:sp>
        <p:nvSpPr>
          <p:cNvPr id="619" name="Google Shape;619;p48"/>
          <p:cNvSpPr txBox="1"/>
          <p:nvPr/>
        </p:nvSpPr>
        <p:spPr>
          <a:xfrm>
            <a:off x="485286" y="2461716"/>
            <a:ext cx="7967145" cy="4278094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fork11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 {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pid_t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pid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[N];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child_status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 0; i &lt; N; i++)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((pid[i] = fork()) == 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exit(100+i);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Child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 N-1; i &gt;= 0; i--)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pid_t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wpid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waitpid(pid[i], &amp;child_status, 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(WIFEXITED(child_status))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printf(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"Child %d terminated with exit status %d\n"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wpid, WEXITSTATUS(child_status));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printf(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"Child %d terminate abnormally\n"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wpid);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48"/>
          <p:cNvSpPr/>
          <p:nvPr/>
        </p:nvSpPr>
        <p:spPr>
          <a:xfrm>
            <a:off x="7246615" y="6382147"/>
            <a:ext cx="1205816" cy="3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forks.c</a:t>
            </a:r>
            <a:endParaRPr b="1" i="1" sz="1800" u="none" cap="none" strike="noStrike">
              <a:solidFill>
                <a:srgbClr val="7F7F7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9"/>
          <p:cNvSpPr txBox="1"/>
          <p:nvPr>
            <p:ph type="title"/>
          </p:nvPr>
        </p:nvSpPr>
        <p:spPr>
          <a:xfrm>
            <a:off x="228600" y="381000"/>
            <a:ext cx="86106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400">
                <a:latin typeface="Courier New"/>
                <a:ea typeface="Courier New"/>
                <a:cs typeface="Courier New"/>
                <a:sym typeface="Courier New"/>
              </a:rPr>
              <a:t>execve</a:t>
            </a:r>
            <a:r>
              <a:rPr lang="en-US" sz="3400">
                <a:latin typeface="Courier"/>
                <a:ea typeface="Courier"/>
                <a:cs typeface="Courier"/>
                <a:sym typeface="Courier"/>
              </a:rPr>
              <a:t>:</a:t>
            </a:r>
            <a:r>
              <a:rPr lang="en-US" sz="3400"/>
              <a:t> Loading and Running Programs</a:t>
            </a:r>
            <a:endParaRPr/>
          </a:p>
        </p:txBody>
      </p:sp>
      <p:sp>
        <p:nvSpPr>
          <p:cNvPr id="626" name="Google Shape;626;p49"/>
          <p:cNvSpPr txBox="1"/>
          <p:nvPr>
            <p:ph idx="1" type="body"/>
          </p:nvPr>
        </p:nvSpPr>
        <p:spPr>
          <a:xfrm>
            <a:off x="228600" y="1371600"/>
            <a:ext cx="87630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int execve(char *filename, char *argv[], char *envp[])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Loads and runs in the current process: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Executable  file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Can be object file or script file beginning with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#!interpreter         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(e.g.,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…with argument list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argv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By convention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argv[0]==filename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…and  environment variable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list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envp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“name=value” strings (e.g.,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USER=droh</a:t>
            </a:r>
            <a:r>
              <a:rPr lang="en-US"/>
              <a:t>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getenv, putenv, printenv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Overwrites code, data, and stack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Retains PID, open files and signal context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Called </a:t>
            </a:r>
            <a:r>
              <a:rPr lang="en-US">
                <a:solidFill>
                  <a:srgbClr val="FF0000"/>
                </a:solidFill>
              </a:rPr>
              <a:t>once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never </a:t>
            </a:r>
            <a:r>
              <a:rPr lang="en-US"/>
              <a:t>returns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…except if there is an error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0"/>
          <p:cNvSpPr txBox="1"/>
          <p:nvPr>
            <p:ph type="title"/>
          </p:nvPr>
        </p:nvSpPr>
        <p:spPr>
          <a:xfrm>
            <a:off x="152400" y="762000"/>
            <a:ext cx="3259926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Structure of </a:t>
            </a:r>
            <a:br>
              <a:rPr lang="en-US"/>
            </a:br>
            <a:r>
              <a:rPr lang="en-US"/>
              <a:t>the stack when a new program starts</a:t>
            </a:r>
            <a:endParaRPr/>
          </a:p>
        </p:txBody>
      </p:sp>
      <p:sp>
        <p:nvSpPr>
          <p:cNvPr id="632" name="Google Shape;632;p50"/>
          <p:cNvSpPr/>
          <p:nvPr/>
        </p:nvSpPr>
        <p:spPr>
          <a:xfrm>
            <a:off x="3997944" y="381000"/>
            <a:ext cx="2819400" cy="6858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Null-terminated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environment variable strings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50"/>
          <p:cNvSpPr/>
          <p:nvPr/>
        </p:nvSpPr>
        <p:spPr>
          <a:xfrm>
            <a:off x="3997944" y="1066800"/>
            <a:ext cx="2819400" cy="685800"/>
          </a:xfrm>
          <a:prstGeom prst="rect">
            <a:avLst/>
          </a:prstGeom>
          <a:solidFill>
            <a:srgbClr val="ADADEB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Null-terminated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command-line arg strings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50"/>
          <p:cNvSpPr/>
          <p:nvPr/>
        </p:nvSpPr>
        <p:spPr>
          <a:xfrm>
            <a:off x="3997944" y="1752600"/>
            <a:ext cx="2819400" cy="304800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5" name="Google Shape;635;p50"/>
          <p:cNvSpPr/>
          <p:nvPr/>
        </p:nvSpPr>
        <p:spPr>
          <a:xfrm>
            <a:off x="3997944" y="2057400"/>
            <a:ext cx="2819400" cy="3048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envp[n] == 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50"/>
          <p:cNvSpPr/>
          <p:nvPr/>
        </p:nvSpPr>
        <p:spPr>
          <a:xfrm>
            <a:off x="3997944" y="2362200"/>
            <a:ext cx="2819400" cy="3048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envp[n-1]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50"/>
          <p:cNvSpPr/>
          <p:nvPr/>
        </p:nvSpPr>
        <p:spPr>
          <a:xfrm>
            <a:off x="3997944" y="2667000"/>
            <a:ext cx="2819400" cy="3048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Narro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50"/>
          <p:cNvSpPr/>
          <p:nvPr/>
        </p:nvSpPr>
        <p:spPr>
          <a:xfrm>
            <a:off x="3997944" y="2971800"/>
            <a:ext cx="2819400" cy="3048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envp[0]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50"/>
          <p:cNvSpPr/>
          <p:nvPr/>
        </p:nvSpPr>
        <p:spPr>
          <a:xfrm>
            <a:off x="3997944" y="3276600"/>
            <a:ext cx="2819400" cy="304800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argv[argc] = 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50"/>
          <p:cNvSpPr/>
          <p:nvPr/>
        </p:nvSpPr>
        <p:spPr>
          <a:xfrm>
            <a:off x="3997944" y="3581400"/>
            <a:ext cx="2819400" cy="304800"/>
          </a:xfrm>
          <a:prstGeom prst="rect">
            <a:avLst/>
          </a:prstGeom>
          <a:solidFill>
            <a:srgbClr val="ADADEB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argv[argc-1]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50"/>
          <p:cNvSpPr/>
          <p:nvPr/>
        </p:nvSpPr>
        <p:spPr>
          <a:xfrm>
            <a:off x="3997944" y="3886200"/>
            <a:ext cx="2819400" cy="304800"/>
          </a:xfrm>
          <a:prstGeom prst="rect">
            <a:avLst/>
          </a:prstGeom>
          <a:solidFill>
            <a:srgbClr val="ADADEB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 Narrow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50"/>
          <p:cNvSpPr/>
          <p:nvPr/>
        </p:nvSpPr>
        <p:spPr>
          <a:xfrm>
            <a:off x="3997944" y="4191000"/>
            <a:ext cx="2819400" cy="304800"/>
          </a:xfrm>
          <a:prstGeom prst="rect">
            <a:avLst/>
          </a:prstGeom>
          <a:solidFill>
            <a:srgbClr val="ADADEB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argv[0]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50"/>
          <p:cNvSpPr/>
          <p:nvPr/>
        </p:nvSpPr>
        <p:spPr>
          <a:xfrm>
            <a:off x="4009385" y="5488077"/>
            <a:ext cx="2819400" cy="6858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Future stack frame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44" name="Google Shape;644;p50"/>
          <p:cNvSpPr txBox="1"/>
          <p:nvPr/>
        </p:nvSpPr>
        <p:spPr>
          <a:xfrm>
            <a:off x="7709422" y="2416442"/>
            <a:ext cx="1339279" cy="646331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environ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(global var)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45" name="Google Shape;645;p50"/>
          <p:cNvCxnSpPr/>
          <p:nvPr/>
        </p:nvCxnSpPr>
        <p:spPr>
          <a:xfrm>
            <a:off x="3045404" y="4435332"/>
            <a:ext cx="961021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646" name="Google Shape;646;p50"/>
          <p:cNvCxnSpPr/>
          <p:nvPr/>
        </p:nvCxnSpPr>
        <p:spPr>
          <a:xfrm rot="10800000">
            <a:off x="3616944" y="4279900"/>
            <a:ext cx="4953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47" name="Google Shape;647;p50"/>
          <p:cNvCxnSpPr/>
          <p:nvPr/>
        </p:nvCxnSpPr>
        <p:spPr>
          <a:xfrm rot="10800000">
            <a:off x="3616944" y="1676400"/>
            <a:ext cx="0" cy="25908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48" name="Google Shape;648;p50"/>
          <p:cNvCxnSpPr/>
          <p:nvPr/>
        </p:nvCxnSpPr>
        <p:spPr>
          <a:xfrm>
            <a:off x="3616944" y="1676400"/>
            <a:ext cx="3810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649" name="Google Shape;649;p50"/>
          <p:cNvCxnSpPr/>
          <p:nvPr/>
        </p:nvCxnSpPr>
        <p:spPr>
          <a:xfrm rot="10800000">
            <a:off x="6703044" y="3060700"/>
            <a:ext cx="4953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50" name="Google Shape;650;p50"/>
          <p:cNvCxnSpPr/>
          <p:nvPr/>
        </p:nvCxnSpPr>
        <p:spPr>
          <a:xfrm rot="10800000">
            <a:off x="7236444" y="990600"/>
            <a:ext cx="0" cy="20574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51" name="Google Shape;651;p50"/>
          <p:cNvCxnSpPr/>
          <p:nvPr/>
        </p:nvCxnSpPr>
        <p:spPr>
          <a:xfrm>
            <a:off x="6817344" y="990600"/>
            <a:ext cx="3810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dash"/>
            <a:round/>
            <a:headEnd len="med" w="med" type="triangle"/>
            <a:tailEnd len="sm" w="sm" type="none"/>
          </a:ln>
        </p:spPr>
      </p:cxnSp>
      <p:sp>
        <p:nvSpPr>
          <p:cNvPr id="652" name="Google Shape;652;p50"/>
          <p:cNvSpPr/>
          <p:nvPr/>
        </p:nvSpPr>
        <p:spPr>
          <a:xfrm>
            <a:off x="4112244" y="4238625"/>
            <a:ext cx="92075" cy="92075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53" name="Google Shape;653;p50"/>
          <p:cNvSpPr/>
          <p:nvPr/>
        </p:nvSpPr>
        <p:spPr>
          <a:xfrm>
            <a:off x="6626844" y="3019425"/>
            <a:ext cx="92075" cy="92075"/>
          </a:xfrm>
          <a:prstGeom prst="ellipse">
            <a:avLst/>
          </a:prstGeom>
          <a:solidFill>
            <a:srgbClr val="000000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54" name="Google Shape;654;p50"/>
          <p:cNvSpPr txBox="1"/>
          <p:nvPr/>
        </p:nvSpPr>
        <p:spPr>
          <a:xfrm>
            <a:off x="7040835" y="288409"/>
            <a:ext cx="1492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Bottom of 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50"/>
          <p:cNvSpPr txBox="1"/>
          <p:nvPr/>
        </p:nvSpPr>
        <p:spPr>
          <a:xfrm>
            <a:off x="7027849" y="5251303"/>
            <a:ext cx="12234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Top of 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6" name="Google Shape;656;p50"/>
          <p:cNvCxnSpPr/>
          <p:nvPr/>
        </p:nvCxnSpPr>
        <p:spPr>
          <a:xfrm>
            <a:off x="7406067" y="3154102"/>
            <a:ext cx="398673" cy="19424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657" name="Google Shape;657;p50"/>
          <p:cNvCxnSpPr/>
          <p:nvPr/>
        </p:nvCxnSpPr>
        <p:spPr>
          <a:xfrm flipH="1">
            <a:off x="6830040" y="3153838"/>
            <a:ext cx="585722" cy="1600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658" name="Google Shape;658;p50"/>
          <p:cNvSpPr txBox="1"/>
          <p:nvPr/>
        </p:nvSpPr>
        <p:spPr>
          <a:xfrm>
            <a:off x="1912773" y="4132836"/>
            <a:ext cx="1113300" cy="584700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argv(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%rsi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50"/>
          <p:cNvSpPr txBox="1"/>
          <p:nvPr/>
        </p:nvSpPr>
        <p:spPr>
          <a:xfrm>
            <a:off x="7781869" y="3243116"/>
            <a:ext cx="1189831" cy="620121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envp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(in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%rdx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60" name="Google Shape;660;p50"/>
          <p:cNvCxnSpPr/>
          <p:nvPr/>
        </p:nvCxnSpPr>
        <p:spPr>
          <a:xfrm flipH="1" rot="10800000">
            <a:off x="7421182" y="2940361"/>
            <a:ext cx="398673" cy="19424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61" name="Google Shape;661;p50"/>
          <p:cNvSpPr/>
          <p:nvPr/>
        </p:nvSpPr>
        <p:spPr>
          <a:xfrm>
            <a:off x="4001615" y="4801237"/>
            <a:ext cx="2819400" cy="6858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Narro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Stack frame for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libc_start_main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2" name="Google Shape;662;p50"/>
          <p:cNvSpPr/>
          <p:nvPr/>
        </p:nvSpPr>
        <p:spPr>
          <a:xfrm>
            <a:off x="4001614" y="4502315"/>
            <a:ext cx="2819400" cy="304800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63" name="Google Shape;663;p50"/>
          <p:cNvSpPr txBox="1"/>
          <p:nvPr/>
        </p:nvSpPr>
        <p:spPr>
          <a:xfrm>
            <a:off x="1905000" y="4914535"/>
            <a:ext cx="1113312" cy="584776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argc(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%rdi</a:t>
            </a:r>
            <a:r>
              <a:rPr b="0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51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execve</a:t>
            </a:r>
            <a:r>
              <a:rPr lang="en-US"/>
              <a:t> Example</a:t>
            </a:r>
            <a:endParaRPr/>
          </a:p>
        </p:txBody>
      </p:sp>
      <p:sp>
        <p:nvSpPr>
          <p:cNvPr id="669" name="Google Shape;669;p51"/>
          <p:cNvSpPr/>
          <p:nvPr/>
        </p:nvSpPr>
        <p:spPr>
          <a:xfrm>
            <a:off x="2590800" y="3352800"/>
            <a:ext cx="2209800" cy="304800"/>
          </a:xfrm>
          <a:prstGeom prst="rect">
            <a:avLst/>
          </a:prstGeom>
          <a:solidFill>
            <a:srgbClr val="D5F1C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envp[n] = NULL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0" name="Google Shape;670;p51"/>
          <p:cNvSpPr/>
          <p:nvPr/>
        </p:nvSpPr>
        <p:spPr>
          <a:xfrm>
            <a:off x="2590800" y="3657600"/>
            <a:ext cx="2209800" cy="304800"/>
          </a:xfrm>
          <a:prstGeom prst="rect">
            <a:avLst/>
          </a:prstGeom>
          <a:solidFill>
            <a:srgbClr val="D5F1C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envp[n-1]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1" name="Google Shape;671;p51"/>
          <p:cNvSpPr/>
          <p:nvPr/>
        </p:nvSpPr>
        <p:spPr>
          <a:xfrm>
            <a:off x="2590800" y="4267200"/>
            <a:ext cx="2209800" cy="293132"/>
          </a:xfrm>
          <a:prstGeom prst="rect">
            <a:avLst/>
          </a:prstGeom>
          <a:solidFill>
            <a:srgbClr val="D5F1C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envp[0]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2" name="Google Shape;672;p51"/>
          <p:cNvSpPr/>
          <p:nvPr/>
        </p:nvSpPr>
        <p:spPr>
          <a:xfrm>
            <a:off x="2590800" y="3962400"/>
            <a:ext cx="2209800" cy="304800"/>
          </a:xfrm>
          <a:prstGeom prst="rect">
            <a:avLst/>
          </a:prstGeom>
          <a:solidFill>
            <a:srgbClr val="D5F1C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3" name="Google Shape;673;p51"/>
          <p:cNvSpPr/>
          <p:nvPr/>
        </p:nvSpPr>
        <p:spPr>
          <a:xfrm>
            <a:off x="2590799" y="2035998"/>
            <a:ext cx="2743201" cy="273338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myargv[argc] = NULL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4" name="Google Shape;674;p51"/>
          <p:cNvSpPr/>
          <p:nvPr/>
        </p:nvSpPr>
        <p:spPr>
          <a:xfrm>
            <a:off x="2590800" y="2297668"/>
            <a:ext cx="2743200" cy="304800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myargv[2]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5" name="Google Shape;675;p51"/>
          <p:cNvSpPr/>
          <p:nvPr/>
        </p:nvSpPr>
        <p:spPr>
          <a:xfrm>
            <a:off x="2590800" y="2831068"/>
            <a:ext cx="2743200" cy="304800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myargv[0]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6" name="Google Shape;676;p51"/>
          <p:cNvSpPr/>
          <p:nvPr/>
        </p:nvSpPr>
        <p:spPr>
          <a:xfrm>
            <a:off x="2590800" y="2602468"/>
            <a:ext cx="2743200" cy="273338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myargv[1]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7" name="Google Shape;677;p51"/>
          <p:cNvSpPr txBox="1"/>
          <p:nvPr/>
        </p:nvSpPr>
        <p:spPr>
          <a:xfrm>
            <a:off x="6086905" y="2907268"/>
            <a:ext cx="14313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/bin/ls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51"/>
          <p:cNvSpPr txBox="1"/>
          <p:nvPr/>
        </p:nvSpPr>
        <p:spPr>
          <a:xfrm>
            <a:off x="6086905" y="2598155"/>
            <a:ext cx="8739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-lt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51"/>
          <p:cNvSpPr txBox="1"/>
          <p:nvPr/>
        </p:nvSpPr>
        <p:spPr>
          <a:xfrm>
            <a:off x="6089388" y="2297668"/>
            <a:ext cx="21146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/usr/include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51"/>
          <p:cNvSpPr txBox="1"/>
          <p:nvPr/>
        </p:nvSpPr>
        <p:spPr>
          <a:xfrm>
            <a:off x="5562600" y="4234130"/>
            <a:ext cx="17011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USER=droh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51"/>
          <p:cNvSpPr txBox="1"/>
          <p:nvPr/>
        </p:nvSpPr>
        <p:spPr>
          <a:xfrm>
            <a:off x="5562600" y="3624074"/>
            <a:ext cx="22525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PWD=/usr/droh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2" name="Google Shape;682;p51"/>
          <p:cNvCxnSpPr/>
          <p:nvPr/>
        </p:nvCxnSpPr>
        <p:spPr>
          <a:xfrm>
            <a:off x="5334000" y="3091130"/>
            <a:ext cx="717550" cy="80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83" name="Google Shape;683;p51"/>
          <p:cNvCxnSpPr/>
          <p:nvPr/>
        </p:nvCxnSpPr>
        <p:spPr>
          <a:xfrm flipH="1" rot="10800000">
            <a:off x="5334000" y="2782821"/>
            <a:ext cx="717550" cy="350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84" name="Google Shape;684;p51"/>
          <p:cNvCxnSpPr/>
          <p:nvPr/>
        </p:nvCxnSpPr>
        <p:spPr>
          <a:xfrm>
            <a:off x="5334000" y="2481530"/>
            <a:ext cx="736469" cy="80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85" name="Google Shape;685;p51"/>
          <p:cNvCxnSpPr>
            <a:stCxn id="671" idx="3"/>
            <a:endCxn id="680" idx="1"/>
          </p:cNvCxnSpPr>
          <p:nvPr/>
        </p:nvCxnSpPr>
        <p:spPr>
          <a:xfrm>
            <a:off x="4800600" y="4413766"/>
            <a:ext cx="762000" cy="5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86" name="Google Shape;686;p51"/>
          <p:cNvCxnSpPr>
            <a:stCxn id="670" idx="3"/>
            <a:endCxn id="681" idx="1"/>
          </p:cNvCxnSpPr>
          <p:nvPr/>
        </p:nvCxnSpPr>
        <p:spPr>
          <a:xfrm flipH="1" rot="10800000">
            <a:off x="4800600" y="3808800"/>
            <a:ext cx="762000" cy="1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87" name="Google Shape;687;p51"/>
          <p:cNvSpPr txBox="1"/>
          <p:nvPr/>
        </p:nvSpPr>
        <p:spPr>
          <a:xfrm>
            <a:off x="685800" y="4376470"/>
            <a:ext cx="11543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environ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8" name="Google Shape;688;p51"/>
          <p:cNvCxnSpPr/>
          <p:nvPr/>
        </p:nvCxnSpPr>
        <p:spPr>
          <a:xfrm flipH="1" rot="10800000">
            <a:off x="1828800" y="4560332"/>
            <a:ext cx="717550" cy="80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89" name="Google Shape;689;p51"/>
          <p:cNvSpPr txBox="1"/>
          <p:nvPr/>
        </p:nvSpPr>
        <p:spPr>
          <a:xfrm>
            <a:off x="838200" y="2907268"/>
            <a:ext cx="10157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myargv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90" name="Google Shape;690;p51"/>
          <p:cNvCxnSpPr/>
          <p:nvPr/>
        </p:nvCxnSpPr>
        <p:spPr>
          <a:xfrm flipH="1" rot="10800000">
            <a:off x="1828800" y="3091130"/>
            <a:ext cx="717550" cy="80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91" name="Google Shape;691;p51"/>
          <p:cNvSpPr txBox="1"/>
          <p:nvPr/>
        </p:nvSpPr>
        <p:spPr>
          <a:xfrm>
            <a:off x="622643" y="4983540"/>
            <a:ext cx="7225957" cy="156966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-US" sz="1600" u="none" cap="none" strike="noStrike">
                <a:solidFill>
                  <a:srgbClr val="9D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((pid = Fork()) == 0) {   </a:t>
            </a:r>
            <a:r>
              <a:rPr b="1" i="0" lang="en-US" sz="1600" u="none" cap="none" strike="noStrike">
                <a:solidFill>
                  <a:srgbClr val="9D0003"/>
                </a:solidFill>
                <a:latin typeface="Arial"/>
                <a:ea typeface="Arial"/>
                <a:cs typeface="Arial"/>
                <a:sym typeface="Arial"/>
              </a:rPr>
              <a:t>/* Child runs program */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i="0" lang="en-US" sz="1600" u="none" cap="none" strike="noStrike">
                <a:solidFill>
                  <a:srgbClr val="9D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(execve(myargv[0], myargv, environ) &lt; 0) {                              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printf(</a:t>
            </a:r>
            <a:r>
              <a:rPr b="1" i="0" lang="en-US" sz="1600" u="none" cap="none" strike="noStrike">
                <a:solidFill>
                  <a:srgbClr val="72004C"/>
                </a:solidFill>
                <a:latin typeface="Arial"/>
                <a:ea typeface="Arial"/>
                <a:cs typeface="Arial"/>
                <a:sym typeface="Arial"/>
              </a:rPr>
              <a:t>"%s: Command not found.\n"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myargv[0]);                       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exit(1);                                                           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}                                                                                                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}                                                                                                    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51"/>
          <p:cNvSpPr txBox="1"/>
          <p:nvPr/>
        </p:nvSpPr>
        <p:spPr>
          <a:xfrm>
            <a:off x="381000" y="1262966"/>
            <a:ext cx="7568111" cy="4565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Char char="⬛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Executes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“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/bin/ls –lt /usr/include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”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child process using current environment: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51"/>
          <p:cNvSpPr txBox="1"/>
          <p:nvPr/>
        </p:nvSpPr>
        <p:spPr>
          <a:xfrm>
            <a:off x="457200" y="2362200"/>
            <a:ext cx="17084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(argc == 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5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699" name="Google Shape;699;p5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Exceptions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Events that require nonstandard control flow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Generated externally (interrupts) or internally (traps and faults)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Processes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At any given time, system has multiple active processes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Only one can execute at a time on a single core, though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Each process appears to have total control of </a:t>
            </a:r>
            <a:br>
              <a:rPr lang="en-US"/>
            </a:br>
            <a:r>
              <a:rPr lang="en-US"/>
              <a:t>processor + private memory space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53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Summary (cont.)</a:t>
            </a:r>
            <a:endParaRPr/>
          </a:p>
        </p:txBody>
      </p:sp>
      <p:sp>
        <p:nvSpPr>
          <p:cNvPr id="705" name="Google Shape;705;p53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Spawning processes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One call, two returns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Process completion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One call, no return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Reaping and waiting for processes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wait</a:t>
            </a:r>
            <a:r>
              <a:rPr lang="en-US"/>
              <a:t> 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waitpid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Loading and running programs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execve</a:t>
            </a:r>
            <a:r>
              <a:rPr lang="en-US"/>
              <a:t> (or variant)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One call, (normally) no return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 txBox="1"/>
          <p:nvPr>
            <p:ph type="title"/>
          </p:nvPr>
        </p:nvSpPr>
        <p:spPr>
          <a:xfrm>
            <a:off x="304800" y="493712"/>
            <a:ext cx="86868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Exceptional Control Flow</a:t>
            </a:r>
            <a:endParaRPr/>
          </a:p>
        </p:txBody>
      </p:sp>
      <p:sp>
        <p:nvSpPr>
          <p:cNvPr id="97" name="Google Shape;97;p5"/>
          <p:cNvSpPr txBox="1"/>
          <p:nvPr>
            <p:ph idx="1" type="body"/>
          </p:nvPr>
        </p:nvSpPr>
        <p:spPr>
          <a:xfrm>
            <a:off x="303213" y="1282700"/>
            <a:ext cx="8281987" cy="5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Exists at all levels of a computer system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Low level mechanisms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1. </a:t>
            </a:r>
            <a:r>
              <a:rPr b="1" lang="en-US">
                <a:solidFill>
                  <a:srgbClr val="FF0000"/>
                </a:solidFill>
              </a:rPr>
              <a:t>Exceptions </a:t>
            </a:r>
            <a:endParaRPr b="1">
              <a:solidFill>
                <a:srgbClr val="FF0000"/>
              </a:solidFill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Change in control flow in response to a system event </a:t>
            </a:r>
            <a:br>
              <a:rPr lang="en-US"/>
            </a:br>
            <a:r>
              <a:rPr lang="en-US"/>
              <a:t>(i.e.,  change in system state)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Implemented using combination of hardware and OS software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Higher level mechanisms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2. </a:t>
            </a:r>
            <a:r>
              <a:rPr b="1" lang="en-US">
                <a:solidFill>
                  <a:srgbClr val="FF0000"/>
                </a:solidFill>
              </a:rPr>
              <a:t>Process context switch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Implemented by OS software and hardware timer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3. </a:t>
            </a:r>
            <a:r>
              <a:rPr b="1" lang="en-US">
                <a:solidFill>
                  <a:srgbClr val="FF0000"/>
                </a:solidFill>
              </a:rPr>
              <a:t>Signals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Implemented by OS software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4. </a:t>
            </a:r>
            <a:r>
              <a:rPr b="1" lang="en-US">
                <a:solidFill>
                  <a:srgbClr val="FF0000"/>
                </a:solidFill>
              </a:rPr>
              <a:t>Nonlocal jumps</a:t>
            </a:r>
            <a:r>
              <a:rPr lang="en-US"/>
              <a:t>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setjmp()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longjmp()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Implemented by C runtime library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104" name="Google Shape;104;p6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Exceptional Control Flow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Exceptions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Processes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Process Control</a:t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/>
          <p:nvPr/>
        </p:nvSpPr>
        <p:spPr>
          <a:xfrm>
            <a:off x="825500" y="3429000"/>
            <a:ext cx="7570461" cy="2971800"/>
          </a:xfrm>
          <a:prstGeom prst="rect">
            <a:avLst/>
          </a:prstGeom>
          <a:solidFill>
            <a:srgbClr val="E9E1C9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7"/>
          <p:cNvSpPr txBox="1"/>
          <p:nvPr>
            <p:ph type="title"/>
          </p:nvPr>
        </p:nvSpPr>
        <p:spPr>
          <a:xfrm>
            <a:off x="381000" y="533400"/>
            <a:ext cx="33528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Exceptions</a:t>
            </a:r>
            <a:endParaRPr/>
          </a:p>
        </p:txBody>
      </p:sp>
      <p:sp>
        <p:nvSpPr>
          <p:cNvPr id="111" name="Google Shape;111;p7"/>
          <p:cNvSpPr txBox="1"/>
          <p:nvPr>
            <p:ph idx="1" type="body"/>
          </p:nvPr>
        </p:nvSpPr>
        <p:spPr>
          <a:xfrm>
            <a:off x="381000" y="1371600"/>
            <a:ext cx="8686800" cy="1902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An </a:t>
            </a:r>
            <a:r>
              <a:rPr i="1" lang="en-US">
                <a:solidFill>
                  <a:srgbClr val="C00000"/>
                </a:solidFill>
              </a:rPr>
              <a:t>exception</a:t>
            </a:r>
            <a:r>
              <a:rPr lang="en-US"/>
              <a:t> is a transfer of control to the OS </a:t>
            </a:r>
            <a:r>
              <a:rPr i="1" lang="en-US"/>
              <a:t>kernel</a:t>
            </a:r>
            <a:r>
              <a:rPr lang="en-US"/>
              <a:t> in response to some </a:t>
            </a:r>
            <a:r>
              <a:rPr i="1" lang="en-US"/>
              <a:t>event</a:t>
            </a:r>
            <a:r>
              <a:rPr lang="en-US"/>
              <a:t>  (i.e., change in processor state)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Kernel is the memory-resident part of the OS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Examples of events: Divide by 0, arithmetic overflow, page fault, I/O request completes, typing Ctrl-C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2494562" y="3500438"/>
            <a:ext cx="1544038" cy="459092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User code</a:t>
            </a:r>
            <a:endParaRPr b="1" i="1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5105400" y="3500438"/>
            <a:ext cx="1779228" cy="459092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Kernel code</a:t>
            </a:r>
            <a:endParaRPr b="1" i="1" sz="2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7"/>
          <p:cNvCxnSpPr/>
          <p:nvPr/>
        </p:nvCxnSpPr>
        <p:spPr>
          <a:xfrm>
            <a:off x="3233738" y="4022725"/>
            <a:ext cx="0" cy="59848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" name="Google Shape;115;p7"/>
          <p:cNvCxnSpPr/>
          <p:nvPr/>
        </p:nvCxnSpPr>
        <p:spPr>
          <a:xfrm>
            <a:off x="3240088" y="4627563"/>
            <a:ext cx="2806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" name="Google Shape;116;p7"/>
          <p:cNvCxnSpPr/>
          <p:nvPr/>
        </p:nvCxnSpPr>
        <p:spPr>
          <a:xfrm>
            <a:off x="6053138" y="4633913"/>
            <a:ext cx="0" cy="596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" name="Google Shape;117;p7"/>
          <p:cNvCxnSpPr/>
          <p:nvPr/>
        </p:nvCxnSpPr>
        <p:spPr>
          <a:xfrm rot="10800000">
            <a:off x="3227388" y="4697413"/>
            <a:ext cx="2832100" cy="546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" name="Google Shape;118;p7"/>
          <p:cNvCxnSpPr/>
          <p:nvPr/>
        </p:nvCxnSpPr>
        <p:spPr>
          <a:xfrm>
            <a:off x="3233738" y="4724400"/>
            <a:ext cx="0" cy="151288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9" name="Google Shape;119;p7"/>
          <p:cNvSpPr/>
          <p:nvPr/>
        </p:nvSpPr>
        <p:spPr>
          <a:xfrm>
            <a:off x="4102100" y="4300538"/>
            <a:ext cx="1142586" cy="366759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7"/>
          <p:cNvSpPr/>
          <p:nvPr/>
        </p:nvSpPr>
        <p:spPr>
          <a:xfrm>
            <a:off x="6083300" y="4573588"/>
            <a:ext cx="2146300" cy="920757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 processing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 handler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7"/>
          <p:cNvSpPr/>
          <p:nvPr/>
        </p:nvSpPr>
        <p:spPr>
          <a:xfrm>
            <a:off x="3733800" y="5140794"/>
            <a:ext cx="2093505" cy="920757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Return to I_current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1127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to I_next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1127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Abort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7"/>
          <p:cNvSpPr/>
          <p:nvPr/>
        </p:nvSpPr>
        <p:spPr>
          <a:xfrm>
            <a:off x="1040139" y="4359166"/>
            <a:ext cx="804863" cy="366759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Event </a:t>
            </a:r>
            <a:endParaRPr b="1" i="1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2396803" y="4395951"/>
            <a:ext cx="8670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I_current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2613978" y="4601310"/>
            <a:ext cx="6499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I_next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7"/>
          <p:cNvCxnSpPr/>
          <p:nvPr/>
        </p:nvCxnSpPr>
        <p:spPr>
          <a:xfrm>
            <a:off x="1716251" y="4544623"/>
            <a:ext cx="685800" cy="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/>
          <p:nvPr/>
        </p:nvSpPr>
        <p:spPr>
          <a:xfrm>
            <a:off x="611188" y="3556000"/>
            <a:ext cx="1219200" cy="2286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1" name="Google Shape;131;p8"/>
          <p:cNvSpPr/>
          <p:nvPr/>
        </p:nvSpPr>
        <p:spPr>
          <a:xfrm>
            <a:off x="611188" y="3784600"/>
            <a:ext cx="1219200" cy="2286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2" name="Google Shape;132;p8"/>
          <p:cNvSpPr/>
          <p:nvPr/>
        </p:nvSpPr>
        <p:spPr>
          <a:xfrm>
            <a:off x="611188" y="4013200"/>
            <a:ext cx="1219200" cy="2286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3" name="Google Shape;133;p8"/>
          <p:cNvSpPr/>
          <p:nvPr/>
        </p:nvSpPr>
        <p:spPr>
          <a:xfrm>
            <a:off x="1179513" y="4076700"/>
            <a:ext cx="88900" cy="889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390525" y="3505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390525" y="3708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390525" y="3962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1004888" y="4025900"/>
            <a:ext cx="4365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8"/>
          <p:cNvSpPr/>
          <p:nvPr/>
        </p:nvSpPr>
        <p:spPr>
          <a:xfrm>
            <a:off x="611188" y="4495800"/>
            <a:ext cx="1219200" cy="2286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223838" y="4445000"/>
            <a:ext cx="4492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8"/>
          <p:cNvSpPr/>
          <p:nvPr/>
        </p:nvSpPr>
        <p:spPr>
          <a:xfrm>
            <a:off x="1179513" y="3644900"/>
            <a:ext cx="88900" cy="889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1" name="Google Shape;141;p8"/>
          <p:cNvSpPr/>
          <p:nvPr/>
        </p:nvSpPr>
        <p:spPr>
          <a:xfrm>
            <a:off x="1179513" y="3860800"/>
            <a:ext cx="88900" cy="889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2" name="Google Shape;142;p8"/>
          <p:cNvSpPr/>
          <p:nvPr/>
        </p:nvSpPr>
        <p:spPr>
          <a:xfrm>
            <a:off x="1179513" y="4559300"/>
            <a:ext cx="88900" cy="889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3" name="Google Shape;143;p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Exception Tables</a:t>
            </a:r>
            <a:endParaRPr/>
          </a:p>
        </p:txBody>
      </p:sp>
      <p:sp>
        <p:nvSpPr>
          <p:cNvPr id="144" name="Google Shape;144;p8"/>
          <p:cNvSpPr txBox="1"/>
          <p:nvPr>
            <p:ph idx="1" type="body"/>
          </p:nvPr>
        </p:nvSpPr>
        <p:spPr>
          <a:xfrm>
            <a:off x="5181600" y="2340138"/>
            <a:ext cx="3810000" cy="3222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lang="en-US" sz="2000"/>
              <a:t>Each type of event has a </a:t>
            </a:r>
            <a:br>
              <a:rPr lang="en-US" sz="2000"/>
            </a:br>
            <a:r>
              <a:rPr lang="en-US" sz="2000"/>
              <a:t>unique exception number k</a:t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lang="en-US" sz="2000"/>
              <a:t>k = index into exception table </a:t>
            </a:r>
            <a:br>
              <a:rPr lang="en-US" sz="2000"/>
            </a:br>
            <a:r>
              <a:rPr lang="en-US" sz="2000"/>
              <a:t>(a.k.a. interrupt vector)</a:t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lang="en-US" sz="2000"/>
              <a:t>Handler k is called each time </a:t>
            </a:r>
            <a:br>
              <a:rPr lang="en-US" sz="2000"/>
            </a:br>
            <a:r>
              <a:rPr lang="en-US" sz="2000"/>
              <a:t>exception k occurs</a:t>
            </a:r>
            <a:endParaRPr/>
          </a:p>
        </p:txBody>
      </p:sp>
      <p:sp>
        <p:nvSpPr>
          <p:cNvPr id="145" name="Google Shape;145;p8"/>
          <p:cNvSpPr/>
          <p:nvPr/>
        </p:nvSpPr>
        <p:spPr>
          <a:xfrm>
            <a:off x="511624" y="2993480"/>
            <a:ext cx="1012376" cy="582203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8"/>
          <p:cNvCxnSpPr/>
          <p:nvPr/>
        </p:nvCxnSpPr>
        <p:spPr>
          <a:xfrm flipH="1" rot="10800000">
            <a:off x="1220788" y="3797300"/>
            <a:ext cx="1219200" cy="317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7" name="Google Shape;147;p8"/>
          <p:cNvCxnSpPr/>
          <p:nvPr/>
        </p:nvCxnSpPr>
        <p:spPr>
          <a:xfrm flipH="1" rot="10800000">
            <a:off x="1220788" y="2425700"/>
            <a:ext cx="1219200" cy="1257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8" name="Google Shape;148;p8"/>
          <p:cNvSpPr/>
          <p:nvPr/>
        </p:nvSpPr>
        <p:spPr>
          <a:xfrm>
            <a:off x="2439988" y="2425700"/>
            <a:ext cx="2589212" cy="5334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for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 handler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8"/>
          <p:cNvSpPr/>
          <p:nvPr/>
        </p:nvSpPr>
        <p:spPr>
          <a:xfrm>
            <a:off x="2439988" y="3111500"/>
            <a:ext cx="2589212" cy="5334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for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 handler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p8"/>
          <p:cNvCxnSpPr/>
          <p:nvPr/>
        </p:nvCxnSpPr>
        <p:spPr>
          <a:xfrm flipH="1" rot="10800000">
            <a:off x="1220788" y="3111500"/>
            <a:ext cx="1219200" cy="7937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1" name="Google Shape;151;p8"/>
          <p:cNvSpPr/>
          <p:nvPr/>
        </p:nvSpPr>
        <p:spPr>
          <a:xfrm>
            <a:off x="2439988" y="3797300"/>
            <a:ext cx="2589212" cy="5334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 handler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8"/>
          <p:cNvSpPr/>
          <p:nvPr/>
        </p:nvSpPr>
        <p:spPr>
          <a:xfrm>
            <a:off x="2439988" y="5105400"/>
            <a:ext cx="2589212" cy="533400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for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 handler n-1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8"/>
          <p:cNvSpPr txBox="1"/>
          <p:nvPr/>
        </p:nvSpPr>
        <p:spPr>
          <a:xfrm>
            <a:off x="3581400" y="4406900"/>
            <a:ext cx="4365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8"/>
          <p:cNvCxnSpPr/>
          <p:nvPr/>
        </p:nvCxnSpPr>
        <p:spPr>
          <a:xfrm>
            <a:off x="1220788" y="4603750"/>
            <a:ext cx="1219200" cy="5016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5" name="Google Shape;155;p8"/>
          <p:cNvSpPr txBox="1"/>
          <p:nvPr/>
        </p:nvSpPr>
        <p:spPr>
          <a:xfrm>
            <a:off x="433551" y="1625025"/>
            <a:ext cx="106080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Exception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numbers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8"/>
          <p:cNvCxnSpPr/>
          <p:nvPr/>
        </p:nvCxnSpPr>
        <p:spPr>
          <a:xfrm rot="5400000">
            <a:off x="-124894" y="2837150"/>
            <a:ext cx="1336100" cy="1588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/>
          <p:nvPr>
            <p:ph type="title"/>
          </p:nvPr>
        </p:nvSpPr>
        <p:spPr>
          <a:xfrm>
            <a:off x="396766" y="569912"/>
            <a:ext cx="79121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Asynchronous Exceptions (Interrupts)</a:t>
            </a:r>
            <a:endParaRPr/>
          </a:p>
        </p:txBody>
      </p:sp>
      <p:sp>
        <p:nvSpPr>
          <p:cNvPr id="162" name="Google Shape;162;p9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Caused by events external to the processor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Indicated by setting the processor’s </a:t>
            </a:r>
            <a:r>
              <a:rPr i="1" lang="en-US"/>
              <a:t>interrupt pin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Handler returns to “next” instruction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Examples: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Timer interrupt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Every few ms, an external timer chip triggers an interrupt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Used by the kernel to take back control from user programs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 I/O interrupt from external device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Hitting Ctrl-C at the keyboard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Arrival of a packet from a network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Arrival of data from a disk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2011-10-11T15:51:12Z</dcterms:created>
  <dc:creator>Markus Pueschel</dc:creator>
</cp:coreProperties>
</file>