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7302500" cy="9586900"/>
  <p:embeddedFontLst>
    <p:embeddedFont>
      <p:font typeface="Arial Narr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728">
          <p15:clr>
            <a:srgbClr val="000000"/>
          </p15:clr>
        </p15:guide>
        <p15:guide id="2" pos="5616">
          <p15:clr>
            <a:srgbClr val="000000"/>
          </p15:clr>
        </p15:guide>
      </p15:sldGuideLst>
    </p:ext>
    <p:ext uri="GoogleSlidesCustomDataVersion2">
      <go:slidesCustomData xmlns:go="http://customooxmlschemas.google.com/" r:id="rId46" roundtripDataSignature="AMtx7mhtipEvmo1UOC5XZ4hqbvfwpiRs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728" orient="horz"/>
        <p:guide pos="561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ArialNarrow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ArialNarrow-italic.fntdata"/><Relationship Id="rId21" Type="http://schemas.openxmlformats.org/officeDocument/2006/relationships/slide" Target="slides/slide16.xml"/><Relationship Id="rId43" Type="http://schemas.openxmlformats.org/officeDocument/2006/relationships/font" Target="fonts/ArialNarrow-bold.fntdata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ArialNarrow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openxmlformats.org/officeDocument/2006/relationships/oleObject" Target="file:///C:\Shared%20Files\Classes\CS%20213%20F'10\code\22-concurrent-programming\race-gw-2.tx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norace!$A$2:$A$101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norace!$B$2:$B$101</c:f>
              <c:numCache>
                <c:formatCode>General</c:formatCode>
                <c:ptCount val="100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16960488"/>
        <c:axId val="-2079625272"/>
      </c:barChart>
      <c:catAx>
        <c:axId val="-20169604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625272"/>
        <c:crosses val="autoZero"/>
        <c:auto val="1"/>
        <c:lblAlgn val="ctr"/>
        <c:lblOffset val="100"/>
        <c:noMultiLvlLbl val="0"/>
      </c:catAx>
      <c:valAx>
        <c:axId val="-2079625272"/>
        <c:scaling>
          <c:orientation val="minMax"/>
          <c:max val="2.0"/>
          <c:min val="0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16960488"/>
        <c:crosses val="autoZero"/>
        <c:crossBetween val="between"/>
        <c:majorUnit val="1.0"/>
        <c:minorUnit val="0.04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'race-gw-2'!$A$2:$A$101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'race-gw-2'!$B$2:$B$101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  <c:pt idx="3">
                  <c:v>0.0</c:v>
                </c:pt>
                <c:pt idx="4">
                  <c:v>0.0</c:v>
                </c:pt>
                <c:pt idx="5">
                  <c:v>0.0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6.0</c:v>
                </c:pt>
                <c:pt idx="11">
                  <c:v>0.0</c:v>
                </c:pt>
                <c:pt idx="12">
                  <c:v>0.0</c:v>
                </c:pt>
                <c:pt idx="13">
                  <c:v>4.0</c:v>
                </c:pt>
                <c:pt idx="14">
                  <c:v>0.0</c:v>
                </c:pt>
                <c:pt idx="15">
                  <c:v>0.0</c:v>
                </c:pt>
                <c:pt idx="16">
                  <c:v>0.0</c:v>
                </c:pt>
                <c:pt idx="17">
                  <c:v>0.0</c:v>
                </c:pt>
                <c:pt idx="18">
                  <c:v>0.0</c:v>
                </c:pt>
                <c:pt idx="19">
                  <c:v>0.0</c:v>
                </c:pt>
                <c:pt idx="20">
                  <c:v>7.0</c:v>
                </c:pt>
                <c:pt idx="21">
                  <c:v>0.0</c:v>
                </c:pt>
                <c:pt idx="22">
                  <c:v>0.0</c:v>
                </c:pt>
                <c:pt idx="23">
                  <c:v>0.0</c:v>
                </c:pt>
                <c:pt idx="24">
                  <c:v>1.0</c:v>
                </c:pt>
                <c:pt idx="25">
                  <c:v>3.0</c:v>
                </c:pt>
                <c:pt idx="26">
                  <c:v>0.0</c:v>
                </c:pt>
                <c:pt idx="27">
                  <c:v>3.0</c:v>
                </c:pt>
                <c:pt idx="28">
                  <c:v>0.0</c:v>
                </c:pt>
                <c:pt idx="29">
                  <c:v>0.0</c:v>
                </c:pt>
                <c:pt idx="30">
                  <c:v>0.0</c:v>
                </c:pt>
                <c:pt idx="31">
                  <c:v>0.0</c:v>
                </c:pt>
                <c:pt idx="32">
                  <c:v>0.0</c:v>
                </c:pt>
                <c:pt idx="33">
                  <c:v>0.0</c:v>
                </c:pt>
                <c:pt idx="34">
                  <c:v>7.0</c:v>
                </c:pt>
                <c:pt idx="35">
                  <c:v>0.0</c:v>
                </c:pt>
                <c:pt idx="36">
                  <c:v>0.0</c:v>
                </c:pt>
                <c:pt idx="37">
                  <c:v>0.0</c:v>
                </c:pt>
                <c:pt idx="38">
                  <c:v>0.0</c:v>
                </c:pt>
                <c:pt idx="39">
                  <c:v>0.0</c:v>
                </c:pt>
                <c:pt idx="40">
                  <c:v>0.0</c:v>
                </c:pt>
                <c:pt idx="41">
                  <c:v>7.0</c:v>
                </c:pt>
                <c:pt idx="42">
                  <c:v>0.0</c:v>
                </c:pt>
                <c:pt idx="43">
                  <c:v>0.0</c:v>
                </c:pt>
                <c:pt idx="44">
                  <c:v>0.0</c:v>
                </c:pt>
                <c:pt idx="45">
                  <c:v>0.0</c:v>
                </c:pt>
                <c:pt idx="46">
                  <c:v>0.0</c:v>
                </c:pt>
                <c:pt idx="47">
                  <c:v>0.0</c:v>
                </c:pt>
                <c:pt idx="48">
                  <c:v>7.0</c:v>
                </c:pt>
                <c:pt idx="49">
                  <c:v>0.0</c:v>
                </c:pt>
                <c:pt idx="50">
                  <c:v>0.0</c:v>
                </c:pt>
                <c:pt idx="51">
                  <c:v>0.0</c:v>
                </c:pt>
                <c:pt idx="52">
                  <c:v>0.0</c:v>
                </c:pt>
                <c:pt idx="53">
                  <c:v>0.0</c:v>
                </c:pt>
                <c:pt idx="54">
                  <c:v>0.0</c:v>
                </c:pt>
                <c:pt idx="55">
                  <c:v>7.0</c:v>
                </c:pt>
                <c:pt idx="56">
                  <c:v>0.0</c:v>
                </c:pt>
                <c:pt idx="57">
                  <c:v>0.0</c:v>
                </c:pt>
                <c:pt idx="58">
                  <c:v>0.0</c:v>
                </c:pt>
                <c:pt idx="59">
                  <c:v>0.0</c:v>
                </c:pt>
                <c:pt idx="60">
                  <c:v>0.0</c:v>
                </c:pt>
                <c:pt idx="61">
                  <c:v>0.0</c:v>
                </c:pt>
                <c:pt idx="62">
                  <c:v>7.0</c:v>
                </c:pt>
                <c:pt idx="63">
                  <c:v>0.0</c:v>
                </c:pt>
                <c:pt idx="64">
                  <c:v>0.0</c:v>
                </c:pt>
                <c:pt idx="65">
                  <c:v>0.0</c:v>
                </c:pt>
                <c:pt idx="66">
                  <c:v>0.0</c:v>
                </c:pt>
                <c:pt idx="67">
                  <c:v>0.0</c:v>
                </c:pt>
                <c:pt idx="68">
                  <c:v>0.0</c:v>
                </c:pt>
                <c:pt idx="69">
                  <c:v>6.0</c:v>
                </c:pt>
                <c:pt idx="70">
                  <c:v>1.0</c:v>
                </c:pt>
                <c:pt idx="71">
                  <c:v>0.0</c:v>
                </c:pt>
                <c:pt idx="72">
                  <c:v>0.0</c:v>
                </c:pt>
                <c:pt idx="73">
                  <c:v>1.0</c:v>
                </c:pt>
                <c:pt idx="74">
                  <c:v>0.0</c:v>
                </c:pt>
                <c:pt idx="75">
                  <c:v>0.0</c:v>
                </c:pt>
                <c:pt idx="76">
                  <c:v>1.0</c:v>
                </c:pt>
                <c:pt idx="77">
                  <c:v>0.0</c:v>
                </c:pt>
                <c:pt idx="78">
                  <c:v>1.0</c:v>
                </c:pt>
                <c:pt idx="79">
                  <c:v>6.0</c:v>
                </c:pt>
                <c:pt idx="80">
                  <c:v>0.0</c:v>
                </c:pt>
                <c:pt idx="81">
                  <c:v>0.0</c:v>
                </c:pt>
                <c:pt idx="82">
                  <c:v>0.0</c:v>
                </c:pt>
                <c:pt idx="83">
                  <c:v>0.0</c:v>
                </c:pt>
                <c:pt idx="84">
                  <c:v>0.0</c:v>
                </c:pt>
                <c:pt idx="85">
                  <c:v>0.0</c:v>
                </c:pt>
                <c:pt idx="86">
                  <c:v>0.0</c:v>
                </c:pt>
                <c:pt idx="87">
                  <c:v>0.0</c:v>
                </c:pt>
                <c:pt idx="88">
                  <c:v>0.0</c:v>
                </c:pt>
                <c:pt idx="89">
                  <c:v>0.0</c:v>
                </c:pt>
                <c:pt idx="90">
                  <c:v>12.0</c:v>
                </c:pt>
                <c:pt idx="91">
                  <c:v>0.0</c:v>
                </c:pt>
                <c:pt idx="92">
                  <c:v>0.0</c:v>
                </c:pt>
                <c:pt idx="93">
                  <c:v>0.0</c:v>
                </c:pt>
                <c:pt idx="94">
                  <c:v>0.0</c:v>
                </c:pt>
                <c:pt idx="95">
                  <c:v>0.0</c:v>
                </c:pt>
                <c:pt idx="96">
                  <c:v>0.0</c:v>
                </c:pt>
                <c:pt idx="97">
                  <c:v>7.0</c:v>
                </c:pt>
                <c:pt idx="98">
                  <c:v>0.0</c:v>
                </c:pt>
                <c:pt idx="99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58460232"/>
        <c:axId val="-2058446808"/>
      </c:barChart>
      <c:catAx>
        <c:axId val="-2058460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58446808"/>
        <c:crosses val="autoZero"/>
        <c:auto val="1"/>
        <c:lblAlgn val="ctr"/>
        <c:lblOffset val="100"/>
        <c:noMultiLvlLbl val="0"/>
      </c:catAx>
      <c:valAx>
        <c:axId val="-205844680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58460232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C00000"/>
            </a:solidFill>
          </c:spPr>
          <c:invertIfNegative val="0"/>
          <c:cat>
            <c:numRef>
              <c:f>'race-laptop-1'!$A$2:$A$101</c:f>
              <c:numCache>
                <c:formatCode>General</c:formatCode>
                <c:ptCount val="100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  <c:pt idx="41">
                  <c:v>41.0</c:v>
                </c:pt>
                <c:pt idx="42">
                  <c:v>42.0</c:v>
                </c:pt>
                <c:pt idx="43">
                  <c:v>43.0</c:v>
                </c:pt>
                <c:pt idx="44">
                  <c:v>44.0</c:v>
                </c:pt>
                <c:pt idx="45">
                  <c:v>45.0</c:v>
                </c:pt>
                <c:pt idx="46">
                  <c:v>46.0</c:v>
                </c:pt>
                <c:pt idx="47">
                  <c:v>47.0</c:v>
                </c:pt>
                <c:pt idx="48">
                  <c:v>48.0</c:v>
                </c:pt>
                <c:pt idx="49">
                  <c:v>49.0</c:v>
                </c:pt>
                <c:pt idx="50">
                  <c:v>50.0</c:v>
                </c:pt>
                <c:pt idx="51">
                  <c:v>51.0</c:v>
                </c:pt>
                <c:pt idx="52">
                  <c:v>52.0</c:v>
                </c:pt>
                <c:pt idx="53">
                  <c:v>53.0</c:v>
                </c:pt>
                <c:pt idx="54">
                  <c:v>54.0</c:v>
                </c:pt>
                <c:pt idx="55">
                  <c:v>55.0</c:v>
                </c:pt>
                <c:pt idx="56">
                  <c:v>56.0</c:v>
                </c:pt>
                <c:pt idx="57">
                  <c:v>57.0</c:v>
                </c:pt>
                <c:pt idx="58">
                  <c:v>58.0</c:v>
                </c:pt>
                <c:pt idx="59">
                  <c:v>59.0</c:v>
                </c:pt>
                <c:pt idx="60">
                  <c:v>60.0</c:v>
                </c:pt>
                <c:pt idx="61">
                  <c:v>61.0</c:v>
                </c:pt>
                <c:pt idx="62">
                  <c:v>62.0</c:v>
                </c:pt>
                <c:pt idx="63">
                  <c:v>63.0</c:v>
                </c:pt>
                <c:pt idx="64">
                  <c:v>64.0</c:v>
                </c:pt>
                <c:pt idx="65">
                  <c:v>65.0</c:v>
                </c:pt>
                <c:pt idx="66">
                  <c:v>66.0</c:v>
                </c:pt>
                <c:pt idx="67">
                  <c:v>67.0</c:v>
                </c:pt>
                <c:pt idx="68">
                  <c:v>68.0</c:v>
                </c:pt>
                <c:pt idx="69">
                  <c:v>69.0</c:v>
                </c:pt>
                <c:pt idx="70">
                  <c:v>70.0</c:v>
                </c:pt>
                <c:pt idx="71">
                  <c:v>71.0</c:v>
                </c:pt>
                <c:pt idx="72">
                  <c:v>72.0</c:v>
                </c:pt>
                <c:pt idx="73">
                  <c:v>73.0</c:v>
                </c:pt>
                <c:pt idx="74">
                  <c:v>74.0</c:v>
                </c:pt>
                <c:pt idx="75">
                  <c:v>75.0</c:v>
                </c:pt>
                <c:pt idx="76">
                  <c:v>76.0</c:v>
                </c:pt>
                <c:pt idx="77">
                  <c:v>77.0</c:v>
                </c:pt>
                <c:pt idx="78">
                  <c:v>78.0</c:v>
                </c:pt>
                <c:pt idx="79">
                  <c:v>79.0</c:v>
                </c:pt>
                <c:pt idx="80">
                  <c:v>80.0</c:v>
                </c:pt>
                <c:pt idx="81">
                  <c:v>81.0</c:v>
                </c:pt>
                <c:pt idx="82">
                  <c:v>82.0</c:v>
                </c:pt>
                <c:pt idx="83">
                  <c:v>83.0</c:v>
                </c:pt>
                <c:pt idx="84">
                  <c:v>84.0</c:v>
                </c:pt>
                <c:pt idx="85">
                  <c:v>85.0</c:v>
                </c:pt>
                <c:pt idx="86">
                  <c:v>86.0</c:v>
                </c:pt>
                <c:pt idx="87">
                  <c:v>87.0</c:v>
                </c:pt>
                <c:pt idx="88">
                  <c:v>88.0</c:v>
                </c:pt>
                <c:pt idx="89">
                  <c:v>89.0</c:v>
                </c:pt>
                <c:pt idx="90">
                  <c:v>90.0</c:v>
                </c:pt>
                <c:pt idx="91">
                  <c:v>91.0</c:v>
                </c:pt>
                <c:pt idx="92">
                  <c:v>92.0</c:v>
                </c:pt>
                <c:pt idx="93">
                  <c:v>93.0</c:v>
                </c:pt>
                <c:pt idx="94">
                  <c:v>94.0</c:v>
                </c:pt>
                <c:pt idx="95">
                  <c:v>95.0</c:v>
                </c:pt>
                <c:pt idx="96">
                  <c:v>96.0</c:v>
                </c:pt>
                <c:pt idx="97">
                  <c:v>97.0</c:v>
                </c:pt>
                <c:pt idx="98">
                  <c:v>98.0</c:v>
                </c:pt>
                <c:pt idx="99">
                  <c:v>99.0</c:v>
                </c:pt>
              </c:numCache>
            </c:numRef>
          </c:cat>
          <c:val>
            <c:numRef>
              <c:f>'race-laptop-1'!$B$2:$B$101</c:f>
              <c:numCache>
                <c:formatCode>General</c:formatCode>
                <c:ptCount val="100"/>
                <c:pt idx="0">
                  <c:v>0.0</c:v>
                </c:pt>
                <c:pt idx="1">
                  <c:v>2.0</c:v>
                </c:pt>
                <c:pt idx="2">
                  <c:v>0.0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2.0</c:v>
                </c:pt>
                <c:pt idx="9">
                  <c:v>0.0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2.0</c:v>
                </c:pt>
                <c:pt idx="18">
                  <c:v>0.0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2.0</c:v>
                </c:pt>
                <c:pt idx="25">
                  <c:v>0.0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2.0</c:v>
                </c:pt>
                <c:pt idx="43">
                  <c:v>0.0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2.0</c:v>
                </c:pt>
                <c:pt idx="51">
                  <c:v>1.0</c:v>
                </c:pt>
                <c:pt idx="52">
                  <c:v>0.0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2.0</c:v>
                </c:pt>
                <c:pt idx="86">
                  <c:v>0.0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-2079838392"/>
        <c:axId val="-2079459160"/>
      </c:barChart>
      <c:catAx>
        <c:axId val="-2079838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-2079459160"/>
        <c:crosses val="autoZero"/>
        <c:auto val="1"/>
        <c:lblAlgn val="ctr"/>
        <c:lblOffset val="100"/>
        <c:noMultiLvlLbl val="0"/>
      </c:catAx>
      <c:valAx>
        <c:axId val="-2079459160"/>
        <c:scaling>
          <c:orientation val="minMax"/>
          <c:max val="3.0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-2079838392"/>
        <c:crosses val="autoZero"/>
        <c:crossBetween val="between"/>
        <c:majorUnit val="1.0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14800" y="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4114800" y="91440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p1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1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p1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7" name="Google Shape;217;p1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973667" y="4553434"/>
            <a:ext cx="5355167" cy="43134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3" name="Google Shape;223;p2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2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2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2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2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2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5" name="Google Shape;275;p2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2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p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0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p30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5" name="Google Shape;325;p31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2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3" name="Google Shape;333;p32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p33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5" name="Google Shape;385;p3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p3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5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6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7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8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9:notes"/>
          <p:cNvSpPr txBox="1"/>
          <p:nvPr>
            <p:ph idx="1" type="body"/>
          </p:nvPr>
        </p:nvSpPr>
        <p:spPr>
          <a:xfrm>
            <a:off x="990600" y="4572000"/>
            <a:ext cx="5334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9:notes"/>
          <p:cNvSpPr/>
          <p:nvPr>
            <p:ph idx="2" type="sldImg"/>
          </p:nvPr>
        </p:nvSpPr>
        <p:spPr>
          <a:xfrm>
            <a:off x="1219200" y="685800"/>
            <a:ext cx="4876800" cy="3657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8"/>
          <p:cNvSpPr txBox="1"/>
          <p:nvPr>
            <p:ph type="ctrTitle"/>
          </p:nvPr>
        </p:nvSpPr>
        <p:spPr>
          <a:xfrm>
            <a:off x="685800" y="170801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8"/>
          <p:cNvSpPr txBox="1"/>
          <p:nvPr>
            <p:ph idx="1" type="subTitle"/>
          </p:nvPr>
        </p:nvSpPr>
        <p:spPr>
          <a:xfrm>
            <a:off x="685800" y="3886200"/>
            <a:ext cx="7677492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0" sz="20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7"/>
          <p:cNvSpPr txBox="1"/>
          <p:nvPr>
            <p:ph idx="1" type="body"/>
          </p:nvPr>
        </p:nvSpPr>
        <p:spPr>
          <a:xfrm rot="5400000">
            <a:off x="1858963" y="-100012"/>
            <a:ext cx="4972050" cy="7896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8"/>
          <p:cNvSpPr txBox="1"/>
          <p:nvPr>
            <p:ph type="title"/>
          </p:nvPr>
        </p:nvSpPr>
        <p:spPr>
          <a:xfrm rot="5400000">
            <a:off x="4998244" y="2188369"/>
            <a:ext cx="6105525" cy="218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8"/>
          <p:cNvSpPr txBox="1"/>
          <p:nvPr>
            <p:ph idx="1" type="body"/>
          </p:nvPr>
        </p:nvSpPr>
        <p:spPr>
          <a:xfrm rot="5400000">
            <a:off x="548481" y="76994"/>
            <a:ext cx="6105525" cy="6408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9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9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5" name="Google Shape;55;p49"/>
          <p:cNvSpPr txBox="1"/>
          <p:nvPr>
            <p:ph idx="2" type="body"/>
          </p:nvPr>
        </p:nvSpPr>
        <p:spPr>
          <a:xfrm>
            <a:off x="4662488" y="1362075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56" name="Google Shape;56;p49"/>
          <p:cNvSpPr txBox="1"/>
          <p:nvPr>
            <p:ph idx="3" type="body"/>
          </p:nvPr>
        </p:nvSpPr>
        <p:spPr>
          <a:xfrm>
            <a:off x="4662488" y="3924300"/>
            <a:ext cx="3871912" cy="240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0"/>
          <p:cNvSpPr txBox="1"/>
          <p:nvPr>
            <p:ph type="title"/>
          </p:nvPr>
        </p:nvSpPr>
        <p:spPr>
          <a:xfrm>
            <a:off x="396875" y="228600"/>
            <a:ext cx="87471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0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60" name="Google Shape;60;p50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1"/>
          <p:cNvSpPr txBox="1"/>
          <p:nvPr>
            <p:ph idx="1" type="body"/>
          </p:nvPr>
        </p:nvSpPr>
        <p:spPr>
          <a:xfrm>
            <a:off x="638175" y="1362075"/>
            <a:ext cx="3871913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28" name="Google Shape;28;p41"/>
          <p:cNvSpPr txBox="1"/>
          <p:nvPr>
            <p:ph idx="2" type="body"/>
          </p:nvPr>
        </p:nvSpPr>
        <p:spPr>
          <a:xfrm>
            <a:off x="4662488" y="1362075"/>
            <a:ext cx="3871912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⬛"/>
              <a:defRPr sz="2800"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64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»"/>
              <a:defRPr sz="18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2" name="Google Shape;32;p4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33" name="Google Shape;33;p4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34" name="Google Shape;34;p4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  <a:defRPr sz="2400"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▪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»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3"/>
          <p:cNvSpPr txBox="1"/>
          <p:nvPr>
            <p:ph type="title"/>
          </p:nvPr>
        </p:nvSpPr>
        <p:spPr>
          <a:xfrm>
            <a:off x="357762" y="445070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1920"/>
              <a:buChar char="⬛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3080"/>
              <a:buChar char="▪"/>
              <a:defRPr sz="2800"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▪"/>
              <a:defRPr sz="2400"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sz="2000"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41" name="Google Shape;41;p4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4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840"/>
              <a:buNone/>
              <a:defRPr sz="1400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7"/>
          <p:cNvSpPr txBox="1"/>
          <p:nvPr>
            <p:ph type="title"/>
          </p:nvPr>
        </p:nvSpPr>
        <p:spPr>
          <a:xfrm>
            <a:off x="374090" y="371182"/>
            <a:ext cx="7591425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/>
        </p:txBody>
      </p:sp>
      <p:sp>
        <p:nvSpPr>
          <p:cNvPr id="11" name="Google Shape;11;p37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7"/>
          <p:cNvSpPr/>
          <p:nvPr/>
        </p:nvSpPr>
        <p:spPr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37"/>
          <p:cNvSpPr txBox="1"/>
          <p:nvPr/>
        </p:nvSpPr>
        <p:spPr>
          <a:xfrm>
            <a:off x="7652625" y="-24150"/>
            <a:ext cx="18468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7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" name="Google Shape;15;p37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/>
          <p:nvPr>
            <p:ph type="ctrTitle"/>
          </p:nvPr>
        </p:nvSpPr>
        <p:spPr>
          <a:xfrm>
            <a:off x="685800" y="1708150"/>
            <a:ext cx="7772400" cy="1873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Synchronization: Advanced</a:t>
            </a:r>
            <a:br>
              <a:rPr lang="en-US"/>
            </a:br>
            <a:br>
              <a:rPr lang="en-US"/>
            </a:br>
            <a:r>
              <a:rPr b="0" lang="en-US" sz="2000"/>
              <a:t>Systems Programming	</a:t>
            </a:r>
            <a:endParaRPr/>
          </a:p>
        </p:txBody>
      </p:sp>
      <p:sp>
        <p:nvSpPr>
          <p:cNvPr id="67" name="Google Shape;67;p1"/>
          <p:cNvSpPr txBox="1"/>
          <p:nvPr>
            <p:ph idx="1" type="subTitle"/>
          </p:nvPr>
        </p:nvSpPr>
        <p:spPr>
          <a:xfrm>
            <a:off x="685800" y="3886200"/>
            <a:ext cx="7678738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1" lang="en-US"/>
              <a:t>Instructors:</a:t>
            </a: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</a:pPr>
            <a:r>
              <a:rPr lang="en-US"/>
              <a:t>Amiran Malania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-466514" y="5027688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"/>
          <p:cNvSpPr txBox="1"/>
          <p:nvPr>
            <p:ph type="title"/>
          </p:nvPr>
        </p:nvSpPr>
        <p:spPr>
          <a:xfrm>
            <a:off x="357018" y="435678"/>
            <a:ext cx="8381446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sbuf </a:t>
            </a:r>
            <a:r>
              <a:rPr lang="en-US"/>
              <a:t>Package - Implementation</a:t>
            </a:r>
            <a:endParaRPr/>
          </a:p>
        </p:txBody>
      </p:sp>
      <p:sp>
        <p:nvSpPr>
          <p:cNvPr id="133" name="Google Shape;133;p10"/>
          <p:cNvSpPr txBox="1"/>
          <p:nvPr/>
        </p:nvSpPr>
        <p:spPr>
          <a:xfrm>
            <a:off x="76200" y="2108773"/>
            <a:ext cx="8991600" cy="270843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Remove and return the first item from buffer sp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sbuf_remove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P(&amp;sp-&gt;items);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available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P(&amp;sp-&gt;mutex);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Lock the buffer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item = sp-&gt;buf[(++sp-&gt;front)%(sp-&gt;n)];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Remove the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V(&amp;sp-&gt;mutex);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Unlock the buffer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V(&amp;sp-&gt;slots);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Announce available slot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item;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4" name="Google Shape;134;p10"/>
          <p:cNvSpPr txBox="1"/>
          <p:nvPr/>
        </p:nvSpPr>
        <p:spPr>
          <a:xfrm>
            <a:off x="8305800" y="4495800"/>
            <a:ext cx="743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sbuf.c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0"/>
          <p:cNvSpPr txBox="1"/>
          <p:nvPr/>
        </p:nvSpPr>
        <p:spPr>
          <a:xfrm>
            <a:off x="304800" y="1524000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Removing an item from a shared buffer: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1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Readers-Writers Problem</a:t>
            </a:r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Generalization of the mutual exclusion problem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Problem statement: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Reader</a:t>
            </a:r>
            <a:r>
              <a:rPr lang="en-US"/>
              <a:t> threads only read the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Writer</a:t>
            </a:r>
            <a:r>
              <a:rPr lang="en-US"/>
              <a:t> threads modify the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Writers must have exclusive access to the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Unlimited number of readers can access the object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Occurs frequently in real systems, e.g.,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Online airline reservation system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Multithreaded caching Web proxy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2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Variants of Readers-Writers	</a:t>
            </a:r>
            <a:endParaRPr/>
          </a:p>
        </p:txBody>
      </p:sp>
      <p:sp>
        <p:nvSpPr>
          <p:cNvPr id="147" name="Google Shape;147;p12"/>
          <p:cNvSpPr txBox="1"/>
          <p:nvPr>
            <p:ph idx="1" type="body"/>
          </p:nvPr>
        </p:nvSpPr>
        <p:spPr>
          <a:xfrm>
            <a:off x="396875" y="1362075"/>
            <a:ext cx="84423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First readers-writers problem </a:t>
            </a:r>
            <a:r>
              <a:rPr lang="en-US"/>
              <a:t>(favors readers)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No reader should be kept waiting unless a writer has already been granted permission to use the object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reader that arrives after a waiting writer gets priority over the writer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Second readers-writers problem </a:t>
            </a:r>
            <a:r>
              <a:rPr lang="en-US"/>
              <a:t>(favors writers)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Once a writer is ready to write, it performs its write as soon as possible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 reader that arrives after a writer must wait, even if the writer is also waiting 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Starvation</a:t>
            </a:r>
            <a:r>
              <a:rPr lang="en-US"/>
              <a:t> (where a thread waits indefinitely) is possible in both cases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"/>
          <p:cNvSpPr txBox="1"/>
          <p:nvPr>
            <p:ph type="title"/>
          </p:nvPr>
        </p:nvSpPr>
        <p:spPr>
          <a:xfrm>
            <a:off x="357018" y="435678"/>
            <a:ext cx="8558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Solution to First Readers-Writers Problem</a:t>
            </a:r>
            <a:endParaRPr/>
          </a:p>
        </p:txBody>
      </p:sp>
      <p:sp>
        <p:nvSpPr>
          <p:cNvPr id="153" name="Google Shape;153;p13"/>
          <p:cNvSpPr txBox="1"/>
          <p:nvPr/>
        </p:nvSpPr>
        <p:spPr>
          <a:xfrm>
            <a:off x="76200" y="1474887"/>
            <a:ext cx="5029200" cy="507831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readcnt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Initially = 0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5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Initially = 1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5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reader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5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readcnt++;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(readcnt == 1)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First in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P(&amp;w);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Critical section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Reading happens 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readcnt--;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5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(readcnt == 0) </a:t>
            </a:r>
            <a:r>
              <a:rPr b="1" i="0" lang="en-US" sz="15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Last out */</a:t>
            </a:r>
            <a:endParaRPr b="1" i="0" sz="1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V(&amp;w);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3"/>
          <p:cNvSpPr txBox="1"/>
          <p:nvPr/>
        </p:nvSpPr>
        <p:spPr>
          <a:xfrm>
            <a:off x="5257800" y="1482567"/>
            <a:ext cx="3810000" cy="270843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writer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P(&amp;w);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Critical section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Writing happens 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V(&amp;w);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5" name="Google Shape;155;p13"/>
          <p:cNvSpPr txBox="1"/>
          <p:nvPr/>
        </p:nvSpPr>
        <p:spPr>
          <a:xfrm>
            <a:off x="228600" y="1066800"/>
            <a:ext cx="129374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3"/>
          <p:cNvSpPr txBox="1"/>
          <p:nvPr/>
        </p:nvSpPr>
        <p:spPr>
          <a:xfrm>
            <a:off x="5259456" y="1066800"/>
            <a:ext cx="121138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Writers: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3"/>
          <p:cNvSpPr txBox="1"/>
          <p:nvPr/>
        </p:nvSpPr>
        <p:spPr>
          <a:xfrm>
            <a:off x="8382000" y="3810000"/>
            <a:ext cx="7153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rw1.c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>
            <p:ph type="title"/>
          </p:nvPr>
        </p:nvSpPr>
        <p:spPr>
          <a:xfrm>
            <a:off x="357018" y="588078"/>
            <a:ext cx="8558382" cy="10883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Putting It All Together: Prethreaded Concurrent Server</a:t>
            </a:r>
            <a:endParaRPr/>
          </a:p>
        </p:txBody>
      </p:sp>
      <p:sp>
        <p:nvSpPr>
          <p:cNvPr id="163" name="Google Shape;163;p14"/>
          <p:cNvSpPr/>
          <p:nvPr/>
        </p:nvSpPr>
        <p:spPr>
          <a:xfrm>
            <a:off x="3048000" y="3473420"/>
            <a:ext cx="1066800" cy="720725"/>
          </a:xfrm>
          <a:prstGeom prst="ellipse">
            <a:avLst/>
          </a:prstGeom>
          <a:solidFill>
            <a:srgbClr val="D2D2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5149850" y="3702020"/>
            <a:ext cx="930275" cy="30480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14"/>
          <p:cNvCxnSpPr/>
          <p:nvPr/>
        </p:nvCxnSpPr>
        <p:spPr>
          <a:xfrm>
            <a:off x="4114800" y="3854420"/>
            <a:ext cx="10668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6" name="Google Shape;166;p14"/>
          <p:cNvCxnSpPr/>
          <p:nvPr/>
        </p:nvCxnSpPr>
        <p:spPr>
          <a:xfrm flipH="1" rot="10800000">
            <a:off x="6080125" y="3321020"/>
            <a:ext cx="1006475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14"/>
          <p:cNvSpPr txBox="1"/>
          <p:nvPr/>
        </p:nvSpPr>
        <p:spPr>
          <a:xfrm rot="5400000">
            <a:off x="7556891" y="3631007"/>
            <a:ext cx="3389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" name="Google Shape;168;p14"/>
          <p:cNvCxnSpPr/>
          <p:nvPr/>
        </p:nvCxnSpPr>
        <p:spPr>
          <a:xfrm flipH="1" rot="-5400000">
            <a:off x="6278563" y="3655982"/>
            <a:ext cx="609600" cy="1006475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69" name="Google Shape;169;p14"/>
          <p:cNvCxnSpPr/>
          <p:nvPr/>
        </p:nvCxnSpPr>
        <p:spPr>
          <a:xfrm>
            <a:off x="1676400" y="3321020"/>
            <a:ext cx="1447800" cy="3048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70" name="Google Shape;170;p14"/>
          <p:cNvSpPr txBox="1"/>
          <p:nvPr/>
        </p:nvSpPr>
        <p:spPr>
          <a:xfrm>
            <a:off x="1750640" y="3515995"/>
            <a:ext cx="1243236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Accept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connections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4"/>
          <p:cNvSpPr txBox="1"/>
          <p:nvPr/>
        </p:nvSpPr>
        <p:spPr>
          <a:xfrm>
            <a:off x="4057336" y="3276600"/>
            <a:ext cx="11681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4"/>
          <p:cNvSpPr txBox="1"/>
          <p:nvPr/>
        </p:nvSpPr>
        <p:spPr>
          <a:xfrm>
            <a:off x="6299404" y="3531870"/>
            <a:ext cx="1168196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descriptors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4"/>
          <p:cNvSpPr/>
          <p:nvPr/>
        </p:nvSpPr>
        <p:spPr>
          <a:xfrm>
            <a:off x="7086600" y="2981295"/>
            <a:ext cx="1066800" cy="720725"/>
          </a:xfrm>
          <a:prstGeom prst="ellipse">
            <a:avLst/>
          </a:prstGeom>
          <a:solidFill>
            <a:srgbClr val="D0D0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7086600" y="4083020"/>
            <a:ext cx="1066800" cy="720725"/>
          </a:xfrm>
          <a:prstGeom prst="ellipse">
            <a:avLst/>
          </a:prstGeom>
          <a:solidFill>
            <a:srgbClr val="D0D0F4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4"/>
          <p:cNvSpPr/>
          <p:nvPr/>
        </p:nvSpPr>
        <p:spPr>
          <a:xfrm>
            <a:off x="609600" y="2940020"/>
            <a:ext cx="1066800" cy="720725"/>
          </a:xfrm>
          <a:prstGeom prst="ellipse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/>
          <p:nvPr/>
        </p:nvSpPr>
        <p:spPr>
          <a:xfrm>
            <a:off x="609600" y="4083020"/>
            <a:ext cx="1066800" cy="720725"/>
          </a:xfrm>
          <a:prstGeom prst="ellipse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/>
        </p:nvSpPr>
        <p:spPr>
          <a:xfrm rot="5400000">
            <a:off x="1079891" y="3597265"/>
            <a:ext cx="338945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" name="Google Shape;178;p14"/>
          <p:cNvCxnSpPr/>
          <p:nvPr/>
        </p:nvCxnSpPr>
        <p:spPr>
          <a:xfrm flipH="1" rot="10800000">
            <a:off x="1752600" y="4006820"/>
            <a:ext cx="1371600" cy="4572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179" name="Google Shape;179;p14"/>
          <p:cNvCxnSpPr/>
          <p:nvPr/>
        </p:nvCxnSpPr>
        <p:spPr>
          <a:xfrm>
            <a:off x="1676400" y="3092420"/>
            <a:ext cx="548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180" name="Google Shape;180;p14"/>
          <p:cNvSpPr txBox="1"/>
          <p:nvPr/>
        </p:nvSpPr>
        <p:spPr>
          <a:xfrm>
            <a:off x="5466500" y="2770743"/>
            <a:ext cx="1344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5618900" y="4583668"/>
            <a:ext cx="1344025" cy="33855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Service client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2" name="Google Shape;182;p14"/>
          <p:cNvCxnSpPr/>
          <p:nvPr/>
        </p:nvCxnSpPr>
        <p:spPr>
          <a:xfrm>
            <a:off x="1676400" y="4616420"/>
            <a:ext cx="5486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dash"/>
            <a:round/>
            <a:headEnd len="med" w="med" type="triangle"/>
            <a:tailEnd len="sm" w="sm" type="none"/>
          </a:ln>
        </p:spPr>
      </p:cxnSp>
      <p:sp>
        <p:nvSpPr>
          <p:cNvPr id="183" name="Google Shape;183;p14"/>
          <p:cNvSpPr txBox="1"/>
          <p:nvPr/>
        </p:nvSpPr>
        <p:spPr>
          <a:xfrm>
            <a:off x="7057518" y="1828800"/>
            <a:ext cx="1056700" cy="10156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Pool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threads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357018" y="435678"/>
            <a:ext cx="79360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Prethreaded Concurrent Server</a:t>
            </a:r>
            <a:endParaRPr/>
          </a:p>
        </p:txBody>
      </p:sp>
      <p:sp>
        <p:nvSpPr>
          <p:cNvPr id="189" name="Google Shape;189;p15"/>
          <p:cNvSpPr txBox="1"/>
          <p:nvPr/>
        </p:nvSpPr>
        <p:spPr>
          <a:xfrm>
            <a:off x="405536" y="1400174"/>
            <a:ext cx="8357464" cy="492442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sbuf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Shared buffer of connected descriptors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argc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**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argv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listenfd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connfd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socklen_t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clientlen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clientaddr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listenfd = Open_listenfd(argv[1]);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sbuf_init(&amp;sbuf, SBUFSIZE);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NTHREADS; i++)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Create worker threads */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Pthread_create(&amp;tid,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clientlen =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sockaddr_storage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connfd = Accept(listenfd,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SA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 &amp;clientaddr, &amp;clientlen);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sbuf_insert(&amp;sbuf, connfd);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Insert connfd in buffer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5"/>
          <p:cNvSpPr txBox="1"/>
          <p:nvPr/>
        </p:nvSpPr>
        <p:spPr>
          <a:xfrm>
            <a:off x="6858000" y="5943600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echoservert_pre.c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Prethreaded Concurrent Server</a:t>
            </a:r>
            <a:endParaRPr/>
          </a:p>
        </p:txBody>
      </p:sp>
      <p:sp>
        <p:nvSpPr>
          <p:cNvPr id="196" name="Google Shape;196;p16"/>
          <p:cNvSpPr txBox="1"/>
          <p:nvPr/>
        </p:nvSpPr>
        <p:spPr>
          <a:xfrm>
            <a:off x="141491" y="2485310"/>
            <a:ext cx="8773909" cy="221599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Pthread_detach(pthread_self());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connfd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sbuf_remove(&amp;sbuf);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Remove connfd from buf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echo_cnt(connfd);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Service client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Close(connfd);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7" name="Google Shape;197;p16"/>
          <p:cNvSpPr txBox="1"/>
          <p:nvPr/>
        </p:nvSpPr>
        <p:spPr>
          <a:xfrm>
            <a:off x="7075691" y="4355068"/>
            <a:ext cx="19159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echoservert_pre.c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6"/>
          <p:cNvSpPr txBox="1"/>
          <p:nvPr/>
        </p:nvSpPr>
        <p:spPr>
          <a:xfrm>
            <a:off x="304800" y="1840468"/>
            <a:ext cx="316820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thread routine: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7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Prethreaded Concurrent Server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381000" y="2231169"/>
            <a:ext cx="8357464" cy="221599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byte_cnt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Byte counter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and the mutex that protects it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init_echo_cnt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Sem_init(&amp;mutex, 0,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byte_cnt = 0;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7543800" y="4114800"/>
            <a:ext cx="121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echo_cnt.c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>
            <a:off x="308181" y="1609635"/>
            <a:ext cx="441133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echo_cnt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initialization routine: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Prethreaded Concurrent Server</a:t>
            </a:r>
            <a:endParaRPr/>
          </a:p>
        </p:txBody>
      </p:sp>
      <p:sp>
        <p:nvSpPr>
          <p:cNvPr id="212" name="Google Shape;212;p18"/>
          <p:cNvSpPr txBox="1"/>
          <p:nvPr/>
        </p:nvSpPr>
        <p:spPr>
          <a:xfrm>
            <a:off x="340803" y="1816417"/>
            <a:ext cx="8357464" cy="443198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echo_cnt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connfd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[MAXLINE];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rio_t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rio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pthread_once_t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PTHREAD_ONCE_INIT;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Pthread_once(&amp;once, init_echo_cnt);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Rio_readinitb(&amp;rio, connfd);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while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((n = Rio_readlineb(&amp;rio, buf, MAXLINE)) != 0)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byte_cnt += n;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"thread %d received %d (%d total) bytes on fd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pthread_self(), n, byte_cnt, connfd); 	V(&amp;mutex);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Rio_writen(connfd, buf, n);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18"/>
          <p:cNvSpPr txBox="1"/>
          <p:nvPr/>
        </p:nvSpPr>
        <p:spPr>
          <a:xfrm>
            <a:off x="304800" y="1219200"/>
            <a:ext cx="412985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Worker thread service routine: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8"/>
          <p:cNvSpPr txBox="1"/>
          <p:nvPr/>
        </p:nvSpPr>
        <p:spPr>
          <a:xfrm>
            <a:off x="7546013" y="5791200"/>
            <a:ext cx="121698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echo_cnt.c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/>
          <p:nvPr>
            <p:ph type="title"/>
          </p:nvPr>
        </p:nvSpPr>
        <p:spPr>
          <a:xfrm>
            <a:off x="380871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Crucial concept: Thread Safety</a:t>
            </a:r>
            <a:endParaRPr/>
          </a:p>
        </p:txBody>
      </p:sp>
      <p:sp>
        <p:nvSpPr>
          <p:cNvPr id="220" name="Google Shape;220;p19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Functions called from a thread must be </a:t>
            </a:r>
            <a:r>
              <a:rPr i="1" lang="en-US">
                <a:solidFill>
                  <a:srgbClr val="C00000"/>
                </a:solidFill>
              </a:rPr>
              <a:t>thread-safe</a:t>
            </a:r>
            <a:endParaRPr i="1">
              <a:solidFill>
                <a:srgbClr val="C00000"/>
              </a:solidFill>
            </a:endParaRPr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i="1" lang="en-US"/>
              <a:t>Def:  </a:t>
            </a:r>
            <a:r>
              <a:rPr lang="en-US"/>
              <a:t>A function is </a:t>
            </a:r>
            <a:r>
              <a:rPr i="1" lang="en-US"/>
              <a:t>thread-safe </a:t>
            </a:r>
            <a:r>
              <a:rPr lang="en-US"/>
              <a:t>iff it will always produce correct results when called repeatedly from multiple concurrent threads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Classes of thread-unsafe functions: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 1: Functions that do not protect shared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 2: Functions that keep state across multiple invocations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 3: Functions that return a pointer to a static variable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 4: Functions that call thread-unsafe functions 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381000" y="457200"/>
            <a:ext cx="77597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Review: Semaphores</a:t>
            </a:r>
            <a:endParaRPr/>
          </a:p>
        </p:txBody>
      </p:sp>
      <p:sp>
        <p:nvSpPr>
          <p:cNvPr id="74" name="Google Shape;74;p2"/>
          <p:cNvSpPr txBox="1"/>
          <p:nvPr>
            <p:ph idx="1" type="body"/>
          </p:nvPr>
        </p:nvSpPr>
        <p:spPr>
          <a:xfrm>
            <a:off x="396875" y="1200150"/>
            <a:ext cx="8442325" cy="5429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i="1" lang="en-US">
                <a:solidFill>
                  <a:srgbClr val="C00000"/>
                </a:solidFill>
              </a:rPr>
              <a:t>Semaphore:</a:t>
            </a:r>
            <a:r>
              <a:rPr i="1" lang="en-US"/>
              <a:t> </a:t>
            </a:r>
            <a:r>
              <a:rPr lang="en-US"/>
              <a:t> non-negative global integer synchronization variable. Manipulated by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V</a:t>
            </a:r>
            <a:r>
              <a:rPr lang="en-US"/>
              <a:t> operations.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P(s)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</a:t>
            </a:r>
            <a:r>
              <a:rPr i="1" lang="en-US"/>
              <a:t>s</a:t>
            </a:r>
            <a:r>
              <a:rPr lang="en-US"/>
              <a:t> is nonzero, then decrement </a:t>
            </a:r>
            <a:r>
              <a:rPr i="1" lang="en-US"/>
              <a:t>s</a:t>
            </a:r>
            <a:r>
              <a:rPr lang="en-US"/>
              <a:t> by 1 and return immediately.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</a:t>
            </a:r>
            <a:r>
              <a:rPr i="1" lang="en-US"/>
              <a:t>s</a:t>
            </a:r>
            <a:r>
              <a:rPr lang="en-US"/>
              <a:t> is zero, then suspend thread until </a:t>
            </a:r>
            <a:r>
              <a:rPr i="1" lang="en-US"/>
              <a:t>s</a:t>
            </a:r>
            <a:r>
              <a:rPr lang="en-US"/>
              <a:t> becomes nonzero and the thread is restarted by a V operation.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After restarting, the P operation decrements </a:t>
            </a:r>
            <a:r>
              <a:rPr i="1" lang="en-US"/>
              <a:t>s</a:t>
            </a:r>
            <a:r>
              <a:rPr lang="en-US"/>
              <a:t> and returns control to the caller. </a:t>
            </a:r>
            <a:endParaRPr/>
          </a:p>
          <a:p>
            <a:pPr indent="-342900" lvl="0" marL="342900" rtl="0" algn="l">
              <a:lnSpc>
                <a:spcPct val="97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b="1" i="1" lang="en-US"/>
              <a:t>V(s):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Increment </a:t>
            </a:r>
            <a:r>
              <a:rPr i="1" lang="en-US"/>
              <a:t>s</a:t>
            </a:r>
            <a:r>
              <a:rPr lang="en-US"/>
              <a:t> by 1. </a:t>
            </a:r>
            <a:endParaRPr/>
          </a:p>
          <a:p>
            <a:pPr indent="-285750" lvl="1" marL="74295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there are any threads blocked in a P operation waiting for </a:t>
            </a:r>
            <a:r>
              <a:rPr i="1" lang="en-US"/>
              <a:t>s</a:t>
            </a:r>
            <a:r>
              <a:rPr lang="en-US"/>
              <a:t> to become non-zero, then restart exactly one of those threads, which then completes its P operation by decrementing </a:t>
            </a:r>
            <a:r>
              <a:rPr i="1" lang="en-US"/>
              <a:t>s</a:t>
            </a:r>
            <a:r>
              <a:rPr lang="en-US"/>
              <a:t>. </a:t>
            </a:r>
            <a:endParaRPr b="1" i="1"/>
          </a:p>
          <a:p>
            <a:pPr indent="0" lvl="1" marL="4572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>
              <a:solidFill>
                <a:srgbClr val="C00000"/>
              </a:solidFill>
            </a:endParaRPr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>
                <a:solidFill>
                  <a:srgbClr val="C00000"/>
                </a:solidFill>
              </a:rPr>
              <a:t>Semaphore invariant: </a:t>
            </a:r>
            <a:r>
              <a:rPr i="1" lang="en-US">
                <a:solidFill>
                  <a:srgbClr val="C00000"/>
                </a:solidFill>
              </a:rPr>
              <a:t>(s &gt;= 0)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"/>
          <p:cNvSpPr txBox="1"/>
          <p:nvPr>
            <p:ph type="title"/>
          </p:nvPr>
        </p:nvSpPr>
        <p:spPr>
          <a:xfrm>
            <a:off x="381000" y="493712"/>
            <a:ext cx="69215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Thread-Unsafe Functions (Class 1)</a:t>
            </a:r>
            <a:endParaRPr/>
          </a:p>
        </p:txBody>
      </p:sp>
      <p:sp>
        <p:nvSpPr>
          <p:cNvPr id="226" name="Google Shape;226;p20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Failing to protect shared variables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Fix: Use </a:t>
            </a:r>
            <a:r>
              <a:rPr i="1" lang="en-US"/>
              <a:t>P</a:t>
            </a:r>
            <a:r>
              <a:rPr lang="en-US"/>
              <a:t> and </a:t>
            </a:r>
            <a:r>
              <a:rPr i="1" lang="en-US"/>
              <a:t>V</a:t>
            </a:r>
            <a:r>
              <a:rPr lang="en-US"/>
              <a:t> semaphore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goodcnt.c</a:t>
            </a:r>
            <a:endParaRPr b="1"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Issue: Synchronization operations will slow down code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i="1"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"/>
          <p:cNvSpPr txBox="1"/>
          <p:nvPr>
            <p:ph type="title"/>
          </p:nvPr>
        </p:nvSpPr>
        <p:spPr>
          <a:xfrm>
            <a:off x="357147" y="493712"/>
            <a:ext cx="7340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Thread-Unsafe Functions (Class 2)</a:t>
            </a:r>
            <a:endParaRPr/>
          </a:p>
        </p:txBody>
      </p:sp>
      <p:sp>
        <p:nvSpPr>
          <p:cNvPr id="232" name="Google Shape;232;p21"/>
          <p:cNvSpPr txBox="1"/>
          <p:nvPr>
            <p:ph idx="1" type="body"/>
          </p:nvPr>
        </p:nvSpPr>
        <p:spPr>
          <a:xfrm>
            <a:off x="381000" y="1220788"/>
            <a:ext cx="8548688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Relying on persistent state across multiple function invocations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Example: Random number generator that relies on static state 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  <p:sp>
        <p:nvSpPr>
          <p:cNvPr id="233" name="Google Shape;233;p21"/>
          <p:cNvSpPr/>
          <p:nvPr/>
        </p:nvSpPr>
        <p:spPr>
          <a:xfrm>
            <a:off x="838200" y="2352914"/>
            <a:ext cx="6726521" cy="3447097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1;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rand: return pseudo-random integer on 0..32767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rand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next = next*1103515245 + 12345;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)(next/65536) % 32768;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srand: set seed for rand()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srand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seed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next = seed;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2"/>
          <p:cNvSpPr txBox="1"/>
          <p:nvPr>
            <p:ph type="title"/>
          </p:nvPr>
        </p:nvSpPr>
        <p:spPr>
          <a:xfrm>
            <a:off x="365098" y="493712"/>
            <a:ext cx="8169302" cy="954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Thread-Safe Random Number Generator</a:t>
            </a:r>
            <a:endParaRPr/>
          </a:p>
        </p:txBody>
      </p:sp>
      <p:sp>
        <p:nvSpPr>
          <p:cNvPr id="239" name="Google Shape;239;p22"/>
          <p:cNvSpPr txBox="1"/>
          <p:nvPr>
            <p:ph idx="1" type="body"/>
          </p:nvPr>
        </p:nvSpPr>
        <p:spPr>
          <a:xfrm>
            <a:off x="381000" y="1677988"/>
            <a:ext cx="8548688" cy="1979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Pass state as part of argument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and, thereby, eliminate global state 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Font typeface="Noto Sans Symbols"/>
              <a:buNone/>
            </a:pPr>
            <a:r>
              <a:t/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Consequence: programmer using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rand_r</a:t>
            </a:r>
            <a:r>
              <a:rPr lang="en-US"/>
              <a:t> must maintain seed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0" name="Google Shape;240;p22"/>
          <p:cNvSpPr/>
          <p:nvPr/>
        </p:nvSpPr>
        <p:spPr>
          <a:xfrm>
            <a:off x="838200" y="2707717"/>
            <a:ext cx="6978894" cy="221599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rand_r - return pseudo-random integer on 0..32767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rand_r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nextp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*nextp = *nextp * 1103515245 + 12345;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unsigned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)(*nextp/65536) % 32768;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3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Thread-Unsafe Functions (Class 3)</a:t>
            </a:r>
            <a:endParaRPr/>
          </a:p>
        </p:txBody>
      </p:sp>
      <p:sp>
        <p:nvSpPr>
          <p:cNvPr id="246" name="Google Shape;246;p23"/>
          <p:cNvSpPr txBox="1"/>
          <p:nvPr>
            <p:ph idx="1" type="body"/>
          </p:nvPr>
        </p:nvSpPr>
        <p:spPr>
          <a:xfrm>
            <a:off x="396876" y="1362075"/>
            <a:ext cx="4252886" cy="4657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Returning a pointer  to a static variable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Fix 1.  Rewrite function so caller passes address of variable to store result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Requires changes in caller and callee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Fix 2. Lock-and-copy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Requires simple changes in caller (and none in callee)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However, caller must free memory. 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4495800" y="2332671"/>
            <a:ext cx="4494239" cy="295465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lock-and-copy version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ctime_ts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const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time_t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timep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  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privatep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char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sharedp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sharedp = ctime(timep);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strcpy(privatep, sharedp);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V(&amp;mutex);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privatep;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4"/>
          <p:cNvSpPr txBox="1"/>
          <p:nvPr>
            <p:ph type="title"/>
          </p:nvPr>
        </p:nvSpPr>
        <p:spPr>
          <a:xfrm>
            <a:off x="381000" y="493712"/>
            <a:ext cx="66421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Thread-Unsafe Functions (Class 4)</a:t>
            </a:r>
            <a:endParaRPr/>
          </a:p>
        </p:txBody>
      </p:sp>
      <p:sp>
        <p:nvSpPr>
          <p:cNvPr id="253" name="Google Shape;253;p24"/>
          <p:cNvSpPr txBox="1"/>
          <p:nvPr>
            <p:ph idx="1" type="body"/>
          </p:nvPr>
        </p:nvSpPr>
        <p:spPr>
          <a:xfrm>
            <a:off x="366713" y="1252538"/>
            <a:ext cx="85486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Calling thread-unsafe functions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Calling one thread-unsafe function makes the entire function that calls it thread-unsafe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t/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Fix: Modify the function so it calls only thread-safe functions ☺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5"/>
          <p:cNvSpPr/>
          <p:nvPr/>
        </p:nvSpPr>
        <p:spPr>
          <a:xfrm>
            <a:off x="1371600" y="4267200"/>
            <a:ext cx="2514600" cy="1905000"/>
          </a:xfrm>
          <a:prstGeom prst="rect">
            <a:avLst/>
          </a:prstGeom>
          <a:solidFill>
            <a:srgbClr val="F1C7C7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5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Reentrant Functions	</a:t>
            </a:r>
            <a:endParaRPr/>
          </a:p>
        </p:txBody>
      </p:sp>
      <p:sp>
        <p:nvSpPr>
          <p:cNvPr id="260" name="Google Shape;260;p25"/>
          <p:cNvSpPr txBox="1"/>
          <p:nvPr>
            <p:ph idx="1" type="body"/>
          </p:nvPr>
        </p:nvSpPr>
        <p:spPr>
          <a:xfrm>
            <a:off x="396875" y="1362075"/>
            <a:ext cx="7896225" cy="2352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Def: A function is </a:t>
            </a:r>
            <a:r>
              <a:rPr i="1" lang="en-US">
                <a:solidFill>
                  <a:srgbClr val="990000"/>
                </a:solidFill>
              </a:rPr>
              <a:t>reentrant</a:t>
            </a:r>
            <a:r>
              <a:rPr lang="en-US"/>
              <a:t> iff it accesses no shared variables when called by multiple threads.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subset of thread-safe functions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Require no synchronization operations</a:t>
            </a:r>
            <a:endParaRPr/>
          </a:p>
          <a:p>
            <a:pPr indent="-228600" lvl="2" marL="11430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Only way to make a Class 2 function thread-safe is to make it reetnrant (e.g.,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rand_r</a:t>
            </a:r>
            <a:r>
              <a:rPr lang="en-US"/>
              <a:t> )</a:t>
            </a:r>
            <a:endParaRPr/>
          </a:p>
        </p:txBody>
      </p:sp>
      <p:sp>
        <p:nvSpPr>
          <p:cNvPr id="261" name="Google Shape;261;p25"/>
          <p:cNvSpPr/>
          <p:nvPr/>
        </p:nvSpPr>
        <p:spPr>
          <a:xfrm>
            <a:off x="1828800" y="4876800"/>
            <a:ext cx="1524000" cy="1143000"/>
          </a:xfrm>
          <a:prstGeom prst="ellipse">
            <a:avLst/>
          </a:prstGeom>
          <a:solidFill>
            <a:srgbClr val="F7F5CD"/>
          </a:solidFill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Reentrant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5"/>
          <p:cNvSpPr txBox="1"/>
          <p:nvPr/>
        </p:nvSpPr>
        <p:spPr>
          <a:xfrm>
            <a:off x="1312862" y="3867090"/>
            <a:ext cx="1531188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3886200" y="4267200"/>
            <a:ext cx="2514600" cy="1905000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5"/>
          <p:cNvSpPr txBox="1"/>
          <p:nvPr/>
        </p:nvSpPr>
        <p:spPr>
          <a:xfrm>
            <a:off x="4310301" y="4813369"/>
            <a:ext cx="1723549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Thread-unsafe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5"/>
          <p:cNvSpPr txBox="1"/>
          <p:nvPr/>
        </p:nvSpPr>
        <p:spPr>
          <a:xfrm>
            <a:off x="1861476" y="4203769"/>
            <a:ext cx="1442773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Thread-safe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Thread-Safe Library Functions</a:t>
            </a:r>
            <a:endParaRPr/>
          </a:p>
        </p:txBody>
      </p:sp>
      <p:sp>
        <p:nvSpPr>
          <p:cNvPr id="271" name="Google Shape;271;p26"/>
          <p:cNvSpPr txBox="1"/>
          <p:nvPr>
            <p:ph idx="1" type="body"/>
          </p:nvPr>
        </p:nvSpPr>
        <p:spPr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All functions in the Standard C Library (at the back of your K&amp;R text) are thread-safe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Examples: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malloc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free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printf</a:t>
            </a:r>
            <a:r>
              <a:rPr b="1" lang="en-US"/>
              <a:t>, </a:t>
            </a:r>
            <a:r>
              <a:rPr b="1" lang="en-US">
                <a:latin typeface="Courier New"/>
                <a:ea typeface="Courier New"/>
                <a:cs typeface="Courier New"/>
                <a:sym typeface="Courier New"/>
              </a:rPr>
              <a:t>scanf</a:t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Unix system calls are thread-safe, with a few exceptions:</a:t>
            </a:r>
            <a:endParaRPr/>
          </a:p>
        </p:txBody>
      </p:sp>
      <p:sp>
        <p:nvSpPr>
          <p:cNvPr id="272" name="Google Shape;272;p26"/>
          <p:cNvSpPr txBox="1"/>
          <p:nvPr/>
        </p:nvSpPr>
        <p:spPr>
          <a:xfrm>
            <a:off x="1114425" y="3606800"/>
            <a:ext cx="6750050" cy="2569934"/>
          </a:xfrm>
          <a:prstGeom prst="rect">
            <a:avLst/>
          </a:prstGeom>
          <a:solidFill>
            <a:srgbClr val="D5F1CF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Thread-unsafe function	Class	Reentrant version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asctime		 3	asctime_r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ctime			 3	ctime_r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gethostbyaddr		 3	gethostbyaddr_r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gethostbyname		 3	gethostbyname_r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inet_ntoa		 3	(none)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localtime		 3	localtime_r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rand			 2	rand_r</a:t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277508" y="427727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One worry: Races</a:t>
            </a:r>
            <a:endParaRPr/>
          </a:p>
        </p:txBody>
      </p:sp>
      <p:sp>
        <p:nvSpPr>
          <p:cNvPr id="278" name="Google Shape;278;p27"/>
          <p:cNvSpPr txBox="1"/>
          <p:nvPr>
            <p:ph idx="1" type="body"/>
          </p:nvPr>
        </p:nvSpPr>
        <p:spPr>
          <a:xfrm>
            <a:off x="290513" y="990600"/>
            <a:ext cx="88534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 </a:t>
            </a:r>
            <a:r>
              <a:rPr i="1" lang="en-US">
                <a:solidFill>
                  <a:srgbClr val="C00000"/>
                </a:solidFill>
              </a:rPr>
              <a:t>race</a:t>
            </a:r>
            <a:r>
              <a:rPr i="1" lang="en-US">
                <a:solidFill>
                  <a:srgbClr val="FF0000"/>
                </a:solidFill>
              </a:rPr>
              <a:t> </a:t>
            </a:r>
            <a:r>
              <a:rPr lang="en-US"/>
              <a:t>occurs when correctness of the program depends on one thread reaching point x before another thread reaches point y</a:t>
            </a:r>
            <a:endParaRPr/>
          </a:p>
        </p:txBody>
      </p:sp>
      <p:sp>
        <p:nvSpPr>
          <p:cNvPr id="279" name="Google Shape;279;p27"/>
          <p:cNvSpPr/>
          <p:nvPr/>
        </p:nvSpPr>
        <p:spPr>
          <a:xfrm>
            <a:off x="337066" y="1857374"/>
            <a:ext cx="6361237" cy="492442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 threaded program with a race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Pthread_create(&amp;tid[i],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&amp;i);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Pthread_join(tid[i],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myid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*((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"Hello from thread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myid);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7"/>
          <p:cNvSpPr txBox="1"/>
          <p:nvPr/>
        </p:nvSpPr>
        <p:spPr>
          <a:xfrm>
            <a:off x="5943600" y="6412468"/>
            <a:ext cx="7466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race.c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7"/>
          <p:cNvSpPr txBox="1"/>
          <p:nvPr/>
        </p:nvSpPr>
        <p:spPr>
          <a:xfrm>
            <a:off x="4478578" y="2307484"/>
            <a:ext cx="3522422" cy="46166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threads are sharing i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2" name="Google Shape;282;p27"/>
          <p:cNvCxnSpPr>
            <a:stCxn id="281" idx="1"/>
          </p:cNvCxnSpPr>
          <p:nvPr/>
        </p:nvCxnSpPr>
        <p:spPr>
          <a:xfrm flipH="1">
            <a:off x="1735378" y="2538317"/>
            <a:ext cx="2743200" cy="455100"/>
          </a:xfrm>
          <a:prstGeom prst="straightConnector1">
            <a:avLst/>
          </a:pr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57018" y="381000"/>
            <a:ext cx="84059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Race Illustration</a:t>
            </a:r>
            <a:endParaRPr/>
          </a:p>
        </p:txBody>
      </p:sp>
      <p:sp>
        <p:nvSpPr>
          <p:cNvPr id="288" name="Google Shape;288;p28"/>
          <p:cNvSpPr txBox="1"/>
          <p:nvPr/>
        </p:nvSpPr>
        <p:spPr>
          <a:xfrm>
            <a:off x="1822574" y="2362200"/>
            <a:ext cx="1365002" cy="400110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Main thread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8"/>
          <p:cNvSpPr txBox="1"/>
          <p:nvPr/>
        </p:nvSpPr>
        <p:spPr>
          <a:xfrm>
            <a:off x="5943600" y="3548271"/>
            <a:ext cx="1600200" cy="400110"/>
          </a:xfrm>
          <a:prstGeom prst="rect">
            <a:avLst/>
          </a:prstGeom>
          <a:solidFill>
            <a:srgbClr val="E6E6E6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Peer thread 0</a:t>
            </a:r>
            <a:endParaRPr b="1" baseline="-2500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290" name="Google Shape;290;p28"/>
          <p:cNvCxnSpPr/>
          <p:nvPr/>
        </p:nvCxnSpPr>
        <p:spPr>
          <a:xfrm>
            <a:off x="2486025" y="2912300"/>
            <a:ext cx="19050" cy="234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28"/>
          <p:cNvCxnSpPr/>
          <p:nvPr/>
        </p:nvCxnSpPr>
        <p:spPr>
          <a:xfrm>
            <a:off x="6315075" y="4115624"/>
            <a:ext cx="0" cy="609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2" name="Google Shape;292;p28"/>
          <p:cNvCxnSpPr/>
          <p:nvPr/>
        </p:nvCxnSpPr>
        <p:spPr>
          <a:xfrm>
            <a:off x="2486025" y="3293299"/>
            <a:ext cx="3829050" cy="822325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triangle"/>
          </a:ln>
        </p:spPr>
      </p:cxnSp>
      <p:sp>
        <p:nvSpPr>
          <p:cNvPr id="293" name="Google Shape;293;p28"/>
          <p:cNvSpPr/>
          <p:nvPr/>
        </p:nvSpPr>
        <p:spPr>
          <a:xfrm>
            <a:off x="801563" y="1472624"/>
            <a:ext cx="5990643" cy="584776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Pthread_create(&amp;tid[i],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&amp;i); 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2514600" y="2899599"/>
            <a:ext cx="599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 = 0</a:t>
            </a:r>
            <a:endParaRPr b="1" baseline="-2500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5" name="Google Shape;295;p28"/>
          <p:cNvSpPr txBox="1"/>
          <p:nvPr/>
        </p:nvSpPr>
        <p:spPr>
          <a:xfrm>
            <a:off x="6248400" y="4194999"/>
            <a:ext cx="230563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 myid = *((int *)vargp)</a:t>
            </a:r>
            <a:endParaRPr b="1" baseline="-25000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6" name="Google Shape;296;p28"/>
          <p:cNvSpPr txBox="1"/>
          <p:nvPr/>
        </p:nvSpPr>
        <p:spPr>
          <a:xfrm>
            <a:off x="2514600" y="4271199"/>
            <a:ext cx="59994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8"/>
          <p:cNvCxnSpPr/>
          <p:nvPr/>
        </p:nvCxnSpPr>
        <p:spPr>
          <a:xfrm flipH="1" rot="10800000">
            <a:off x="3114544" y="4404488"/>
            <a:ext cx="3214819" cy="19111"/>
          </a:xfrm>
          <a:prstGeom prst="straightConnector1">
            <a:avLst/>
          </a:prstGeom>
          <a:noFill/>
          <a:ln cap="flat" cmpd="tri" w="76200">
            <a:solidFill>
              <a:srgbClr val="FF0000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298" name="Google Shape;298;p28"/>
          <p:cNvSpPr txBox="1"/>
          <p:nvPr/>
        </p:nvSpPr>
        <p:spPr>
          <a:xfrm>
            <a:off x="4800600" y="4423599"/>
            <a:ext cx="75854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Arial Narrow"/>
                <a:ea typeface="Arial Narrow"/>
                <a:cs typeface="Arial Narrow"/>
                <a:sym typeface="Arial Narrow"/>
              </a:rPr>
              <a:t>Race!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8"/>
          <p:cNvSpPr txBox="1"/>
          <p:nvPr>
            <p:ph idx="1" type="body"/>
          </p:nvPr>
        </p:nvSpPr>
        <p:spPr>
          <a:xfrm>
            <a:off x="396875" y="5333999"/>
            <a:ext cx="7896225" cy="1524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Race between increment of i in main thread and deref of vargp in peer thread: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If deref happens while i = 0, then OK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Otherwise, peer thread gets wrong id value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Could this race really occur?</a:t>
            </a:r>
            <a:endParaRPr/>
          </a:p>
        </p:txBody>
      </p:sp>
      <p:sp>
        <p:nvSpPr>
          <p:cNvPr id="305" name="Google Shape;305;p29"/>
          <p:cNvSpPr/>
          <p:nvPr/>
        </p:nvSpPr>
        <p:spPr>
          <a:xfrm>
            <a:off x="76201" y="1604665"/>
            <a:ext cx="4114800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100;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thread,</a:t>
            </a:r>
            <a:r>
              <a:rPr b="1" i="0" lang="en-US" sz="1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&amp;i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9"/>
          <p:cNvSpPr txBox="1"/>
          <p:nvPr>
            <p:ph idx="1" type="body"/>
          </p:nvPr>
        </p:nvSpPr>
        <p:spPr>
          <a:xfrm>
            <a:off x="290513" y="3806826"/>
            <a:ext cx="8548687" cy="1319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Race Test</a:t>
            </a:r>
            <a:endParaRPr sz="2600"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If no race, then each thread would get different value of i</a:t>
            </a:r>
            <a:endParaRPr sz="2200"/>
          </a:p>
          <a:p>
            <a:pPr indent="-285750" lvl="1" marL="74295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SzPts val="2420"/>
              <a:buChar char="▪"/>
            </a:pPr>
            <a:r>
              <a:rPr lang="en-US" sz="2200"/>
              <a:t>Set of saved values would consist of one copy each of 0 through 99</a:t>
            </a:r>
            <a:endParaRPr sz="2200"/>
          </a:p>
        </p:txBody>
      </p:sp>
      <p:sp>
        <p:nvSpPr>
          <p:cNvPr id="307" name="Google Shape;307;p29"/>
          <p:cNvSpPr txBox="1"/>
          <p:nvPr/>
        </p:nvSpPr>
        <p:spPr>
          <a:xfrm>
            <a:off x="76200" y="1235333"/>
            <a:ext cx="15051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thread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9"/>
          <p:cNvSpPr/>
          <p:nvPr/>
        </p:nvSpPr>
        <p:spPr>
          <a:xfrm>
            <a:off x="4343400" y="1604665"/>
            <a:ext cx="4508265" cy="156966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{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Pthread_detach(pthread_self());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*((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save_value(i);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9" name="Google Shape;309;p29"/>
          <p:cNvSpPr txBox="1"/>
          <p:nvPr/>
        </p:nvSpPr>
        <p:spPr>
          <a:xfrm>
            <a:off x="4343400" y="1235333"/>
            <a:ext cx="143964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 thread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9"/>
          <p:cNvSpPr txBox="1"/>
          <p:nvPr/>
        </p:nvSpPr>
        <p:spPr>
          <a:xfrm>
            <a:off x="8077200" y="2819400"/>
            <a:ext cx="751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race.c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152400" y="435677"/>
            <a:ext cx="8763000" cy="926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Review: Using semaphores to protect shared resources via mutual exclusion</a:t>
            </a:r>
            <a:endParaRPr/>
          </a:p>
        </p:txBody>
      </p:sp>
      <p:sp>
        <p:nvSpPr>
          <p:cNvPr id="80" name="Google Shape;80;p3"/>
          <p:cNvSpPr txBox="1"/>
          <p:nvPr>
            <p:ph idx="1" type="body"/>
          </p:nvPr>
        </p:nvSpPr>
        <p:spPr>
          <a:xfrm>
            <a:off x="396875" y="1590675"/>
            <a:ext cx="8213725" cy="199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Basic idea: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Associate a unique semaphore </a:t>
            </a:r>
            <a:r>
              <a:rPr i="1" lang="en-US"/>
              <a:t>mutex</a:t>
            </a:r>
            <a:r>
              <a:rPr lang="en-US"/>
              <a:t>, initially 1, with each shared variable (or related set of shared variables)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Surround each access to the shared variable(s) with </a:t>
            </a:r>
            <a:r>
              <a:rPr i="1" lang="en-US"/>
              <a:t>P(mutex)</a:t>
            </a:r>
            <a:r>
              <a:rPr lang="en-US"/>
              <a:t> and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rPr i="1" lang="en-US"/>
              <a:t>	V(mutex)</a:t>
            </a:r>
            <a:r>
              <a:rPr lang="en-US"/>
              <a:t> operations</a:t>
            </a:r>
            <a:endParaRPr/>
          </a:p>
        </p:txBody>
      </p:sp>
      <p:sp>
        <p:nvSpPr>
          <p:cNvPr id="81" name="Google Shape;81;p3"/>
          <p:cNvSpPr txBox="1"/>
          <p:nvPr/>
        </p:nvSpPr>
        <p:spPr>
          <a:xfrm>
            <a:off x="396875" y="3733800"/>
            <a:ext cx="1828800" cy="1477328"/>
          </a:xfrm>
          <a:prstGeom prst="rect">
            <a:avLst/>
          </a:prstGeom>
          <a:solidFill>
            <a:srgbClr val="F6F5BD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mutex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P(mutex)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cnt++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V(mutex)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"/>
          <p:cNvSpPr txBox="1"/>
          <p:nvPr>
            <p:ph type="title"/>
          </p:nvPr>
        </p:nvSpPr>
        <p:spPr>
          <a:xfrm>
            <a:off x="357018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Experimental Results</a:t>
            </a:r>
            <a:endParaRPr/>
          </a:p>
        </p:txBody>
      </p:sp>
      <p:sp>
        <p:nvSpPr>
          <p:cNvPr id="316" name="Google Shape;316;p30"/>
          <p:cNvSpPr txBox="1"/>
          <p:nvPr>
            <p:ph idx="1" type="body"/>
          </p:nvPr>
        </p:nvSpPr>
        <p:spPr>
          <a:xfrm>
            <a:off x="396875" y="6238875"/>
            <a:ext cx="7896225" cy="542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Char char="⬛"/>
            </a:pPr>
            <a:r>
              <a:rPr lang="en-US" sz="2600"/>
              <a:t>The race can really happen!</a:t>
            </a:r>
            <a:endParaRPr sz="2600"/>
          </a:p>
        </p:txBody>
      </p:sp>
      <p:sp>
        <p:nvSpPr>
          <p:cNvPr id="317" name="Google Shape;317;p30"/>
          <p:cNvSpPr txBox="1"/>
          <p:nvPr/>
        </p:nvSpPr>
        <p:spPr>
          <a:xfrm>
            <a:off x="495300" y="990600"/>
            <a:ext cx="96853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Race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8" name="Google Shape;318;p30"/>
          <p:cNvSpPr txBox="1"/>
          <p:nvPr/>
        </p:nvSpPr>
        <p:spPr>
          <a:xfrm>
            <a:off x="495300" y="3364468"/>
            <a:ext cx="176304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Multicore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9" name="Google Shape;319;p30"/>
          <p:cNvGraphicFramePr/>
          <p:nvPr/>
        </p:nvGraphicFramePr>
        <p:xfrm>
          <a:off x="381000" y="1283732"/>
          <a:ext cx="8153399" cy="895349"/>
        </p:xfrm>
        <a:graphic>
          <a:graphicData uri="http://schemas.openxmlformats.org/drawingml/2006/chart">
            <c:chart r:id="rId3"/>
          </a:graphicData>
        </a:graphic>
      </p:graphicFrame>
      <p:graphicFrame>
        <p:nvGraphicFramePr>
          <p:cNvPr id="320" name="Google Shape;320;p30"/>
          <p:cNvGraphicFramePr/>
          <p:nvPr/>
        </p:nvGraphicFramePr>
        <p:xfrm>
          <a:off x="457200" y="3657600"/>
          <a:ext cx="8153399" cy="2743200"/>
        </p:xfrm>
        <a:graphic>
          <a:graphicData uri="http://schemas.openxmlformats.org/drawingml/2006/chart">
            <c:chart r:id="rId4"/>
          </a:graphicData>
        </a:graphic>
      </p:graphicFrame>
      <p:sp>
        <p:nvSpPr>
          <p:cNvPr id="321" name="Google Shape;321;p30"/>
          <p:cNvSpPr txBox="1"/>
          <p:nvPr/>
        </p:nvSpPr>
        <p:spPr>
          <a:xfrm>
            <a:off x="495300" y="2088119"/>
            <a:ext cx="188981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Single core laptop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22" name="Google Shape;322;p30"/>
          <p:cNvGraphicFramePr/>
          <p:nvPr/>
        </p:nvGraphicFramePr>
        <p:xfrm>
          <a:off x="495300" y="2381251"/>
          <a:ext cx="8153399" cy="1066800"/>
        </p:xfrm>
        <a:graphic>
          <a:graphicData uri="http://schemas.openxmlformats.org/drawingml/2006/chart">
            <c:chart r:id="rId5"/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381000" y="2286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Race Elimination</a:t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505493" y="914400"/>
            <a:ext cx="6484768" cy="5909312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Threaded program without the race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[N];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*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ptr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ptr = Malloc(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*ptr = i;                       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Pthread_create(&amp;tid[i],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thread, ptr);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N; i++)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Pthread_join(tid[i],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Thread routine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thread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BA8C1C"/>
                </a:solidFill>
                <a:latin typeface="Arial"/>
                <a:ea typeface="Arial"/>
                <a:cs typeface="Arial"/>
                <a:sym typeface="Arial"/>
              </a:rPr>
              <a:t>myid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*((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*)vargp);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Free(vargp);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B7898A"/>
                </a:solidFill>
                <a:latin typeface="Arial"/>
                <a:ea typeface="Arial"/>
                <a:cs typeface="Arial"/>
                <a:sym typeface="Arial"/>
              </a:rPr>
              <a:t>"Hello from thread 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myid);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61B6B4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p31"/>
          <p:cNvSpPr txBox="1"/>
          <p:nvPr/>
        </p:nvSpPr>
        <p:spPr>
          <a:xfrm>
            <a:off x="6019800" y="6488668"/>
            <a:ext cx="994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norace.c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31"/>
          <p:cNvSpPr txBox="1"/>
          <p:nvPr>
            <p:ph idx="1" type="body"/>
          </p:nvPr>
        </p:nvSpPr>
        <p:spPr>
          <a:xfrm>
            <a:off x="4495800" y="1295400"/>
            <a:ext cx="4267200" cy="99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Avoid unintended sharing of state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2"/>
          <p:cNvSpPr txBox="1"/>
          <p:nvPr>
            <p:ph type="title"/>
          </p:nvPr>
        </p:nvSpPr>
        <p:spPr>
          <a:xfrm>
            <a:off x="304800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Another worry: Deadlock</a:t>
            </a:r>
            <a:endParaRPr/>
          </a:p>
        </p:txBody>
      </p:sp>
      <p:sp>
        <p:nvSpPr>
          <p:cNvPr id="336" name="Google Shape;336;p32"/>
          <p:cNvSpPr txBox="1"/>
          <p:nvPr>
            <p:ph idx="1" type="body"/>
          </p:nvPr>
        </p:nvSpPr>
        <p:spPr>
          <a:xfrm>
            <a:off x="290513" y="1295400"/>
            <a:ext cx="8396287" cy="5224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Def: A process is </a:t>
            </a:r>
            <a:r>
              <a:rPr i="1" lang="en-US">
                <a:solidFill>
                  <a:srgbClr val="990000"/>
                </a:solidFill>
              </a:rPr>
              <a:t>deadlocked</a:t>
            </a:r>
            <a:r>
              <a:rPr lang="en-US">
                <a:solidFill>
                  <a:srgbClr val="990000"/>
                </a:solidFill>
              </a:rPr>
              <a:t> </a:t>
            </a:r>
            <a:r>
              <a:rPr lang="en-US"/>
              <a:t>iff it is waiting for a condition that will never be true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>
              <a:solidFill>
                <a:srgbClr val="DB6F6F"/>
              </a:solidFill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Typical Scenario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Processes 1 and 2 needs two resources (A and B) to proceed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Process 1 acquires A, waits for B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Process 2 acquires B, waits for 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Both will wait forever!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/>
          <p:nvPr>
            <p:ph type="title"/>
          </p:nvPr>
        </p:nvSpPr>
        <p:spPr>
          <a:xfrm>
            <a:off x="228600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Deadlocking With Semaphores</a:t>
            </a:r>
            <a:endParaRPr/>
          </a:p>
        </p:txBody>
      </p:sp>
      <p:sp>
        <p:nvSpPr>
          <p:cNvPr id="342" name="Google Shape;342;p33"/>
          <p:cNvSpPr txBox="1"/>
          <p:nvPr/>
        </p:nvSpPr>
        <p:spPr>
          <a:xfrm>
            <a:off x="346129" y="988058"/>
            <a:ext cx="6608300" cy="295465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pthread_t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tid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Sem_init(&amp;mutex[0], 0, 1);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mutex[0] = 1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Sem_init(&amp;mutex[1], 0, 1);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mutex[1] = 1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Pthread_create(&amp;tid[0],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count,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*)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Pthread_create(&amp;tid[1],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count,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*)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Pthread_join(tid[0],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Pthread_join(tid[1],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printf(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"cnt=%d\n"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p33"/>
          <p:cNvSpPr/>
          <p:nvPr/>
        </p:nvSpPr>
        <p:spPr>
          <a:xfrm>
            <a:off x="346129" y="4049511"/>
            <a:ext cx="4937470" cy="2708433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count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vargp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vargp;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(i = 0; i &lt; NITERS;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P(&amp;mutex[id]); P(&amp;mutex[1-id]);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V(&amp;mutex[id]); V(&amp;mutex[1-id]);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2C9290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6172200" y="4343400"/>
            <a:ext cx="808038" cy="20313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Tid[0]: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33"/>
          <p:cNvSpPr txBox="1"/>
          <p:nvPr/>
        </p:nvSpPr>
        <p:spPr>
          <a:xfrm>
            <a:off x="7315200" y="4343400"/>
            <a:ext cx="808038" cy="20313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Tid[1]: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4"/>
          <p:cNvSpPr/>
          <p:nvPr/>
        </p:nvSpPr>
        <p:spPr>
          <a:xfrm>
            <a:off x="1424337" y="4286248"/>
            <a:ext cx="943505" cy="850392"/>
          </a:xfrm>
          <a:prstGeom prst="rect">
            <a:avLst/>
          </a:prstGeom>
          <a:solidFill>
            <a:srgbClr val="CCCCCC">
              <a:alpha val="3137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51" name="Google Shape;351;p3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Deadlock Visualized in Progress Graph</a:t>
            </a:r>
            <a:endParaRPr/>
          </a:p>
        </p:txBody>
      </p:sp>
      <p:sp>
        <p:nvSpPr>
          <p:cNvPr id="352" name="Google Shape;352;p34"/>
          <p:cNvSpPr txBox="1"/>
          <p:nvPr/>
        </p:nvSpPr>
        <p:spPr>
          <a:xfrm>
            <a:off x="5737225" y="1381125"/>
            <a:ext cx="3105150" cy="48013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Locking introduces 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deadlock: </a:t>
            </a:r>
            <a:endParaRPr b="1" i="0" sz="1800" u="none" cap="none" strike="noStrike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for a condition that will never be true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 trajectory that enters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deadlock region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will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eventually reach the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deadlock state</a:t>
            </a:r>
            <a:r>
              <a:rPr b="1" i="0" lang="en-US" sz="1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waiting for either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become nonzero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trajectories luck out and skirt the deadlock region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 fact: deadlock is often nondeterministic (race)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34"/>
          <p:cNvCxnSpPr/>
          <p:nvPr/>
        </p:nvCxnSpPr>
        <p:spPr>
          <a:xfrm>
            <a:off x="860439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34"/>
          <p:cNvCxnSpPr/>
          <p:nvPr/>
        </p:nvCxnSpPr>
        <p:spPr>
          <a:xfrm rot="10800000">
            <a:off x="860439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34"/>
          <p:cNvSpPr txBox="1"/>
          <p:nvPr/>
        </p:nvSpPr>
        <p:spPr>
          <a:xfrm>
            <a:off x="4649160" y="5495925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34"/>
          <p:cNvSpPr txBox="1"/>
          <p:nvPr/>
        </p:nvSpPr>
        <p:spPr>
          <a:xfrm>
            <a:off x="305111" y="1395453"/>
            <a:ext cx="11189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34"/>
          <p:cNvSpPr txBox="1"/>
          <p:nvPr/>
        </p:nvSpPr>
        <p:spPr>
          <a:xfrm>
            <a:off x="987771" y="57912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4"/>
          <p:cNvSpPr txBox="1"/>
          <p:nvPr/>
        </p:nvSpPr>
        <p:spPr>
          <a:xfrm>
            <a:off x="2723105" y="5791200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4"/>
          <p:cNvSpPr txBox="1"/>
          <p:nvPr/>
        </p:nvSpPr>
        <p:spPr>
          <a:xfrm>
            <a:off x="1770605" y="57912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34"/>
          <p:cNvSpPr txBox="1"/>
          <p:nvPr/>
        </p:nvSpPr>
        <p:spPr>
          <a:xfrm>
            <a:off x="3637505" y="5791200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p34"/>
          <p:cNvCxnSpPr/>
          <p:nvPr/>
        </p:nvCxnSpPr>
        <p:spPr>
          <a:xfrm rot="10800000">
            <a:off x="786607" y="5063331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34"/>
          <p:cNvCxnSpPr/>
          <p:nvPr/>
        </p:nvCxnSpPr>
        <p:spPr>
          <a:xfrm rot="-5400000">
            <a:off x="786606" y="3358357"/>
            <a:ext cx="4763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34"/>
          <p:cNvSpPr txBox="1"/>
          <p:nvPr/>
        </p:nvSpPr>
        <p:spPr>
          <a:xfrm>
            <a:off x="138113" y="3459664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34"/>
          <p:cNvSpPr txBox="1"/>
          <p:nvPr/>
        </p:nvSpPr>
        <p:spPr>
          <a:xfrm>
            <a:off x="160338" y="5055115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5" name="Google Shape;365;p34"/>
          <p:cNvCxnSpPr/>
          <p:nvPr/>
        </p:nvCxnSpPr>
        <p:spPr>
          <a:xfrm rot="10800000">
            <a:off x="786607" y="4225131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6" name="Google Shape;366;p34"/>
          <p:cNvSpPr txBox="1"/>
          <p:nvPr/>
        </p:nvSpPr>
        <p:spPr>
          <a:xfrm>
            <a:off x="160338" y="4323264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34"/>
          <p:cNvCxnSpPr/>
          <p:nvPr/>
        </p:nvCxnSpPr>
        <p:spPr>
          <a:xfrm rot="-5400000">
            <a:off x="786606" y="2507457"/>
            <a:ext cx="4763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8" name="Google Shape;368;p34"/>
          <p:cNvSpPr txBox="1"/>
          <p:nvPr/>
        </p:nvSpPr>
        <p:spPr>
          <a:xfrm>
            <a:off x="138113" y="2608764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9" name="Google Shape;369;p34"/>
          <p:cNvCxnSpPr/>
          <p:nvPr/>
        </p:nvCxnSpPr>
        <p:spPr>
          <a:xfrm>
            <a:off x="1455737" y="5664200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0" name="Google Shape;370;p34"/>
          <p:cNvCxnSpPr/>
          <p:nvPr/>
        </p:nvCxnSpPr>
        <p:spPr>
          <a:xfrm>
            <a:off x="3323695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1" name="Google Shape;371;p34"/>
          <p:cNvCxnSpPr/>
          <p:nvPr/>
        </p:nvCxnSpPr>
        <p:spPr>
          <a:xfrm>
            <a:off x="2386541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72" name="Google Shape;372;p34"/>
          <p:cNvCxnSpPr/>
          <p:nvPr/>
        </p:nvCxnSpPr>
        <p:spPr>
          <a:xfrm>
            <a:off x="4260850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3" name="Google Shape;373;p34"/>
          <p:cNvSpPr/>
          <p:nvPr/>
        </p:nvSpPr>
        <p:spPr>
          <a:xfrm>
            <a:off x="1424337" y="2568575"/>
            <a:ext cx="1899358" cy="1717674"/>
          </a:xfrm>
          <a:prstGeom prst="rect">
            <a:avLst/>
          </a:prstGeom>
          <a:solidFill>
            <a:srgbClr val="EBAFA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4" name="Google Shape;374;p34"/>
          <p:cNvSpPr/>
          <p:nvPr/>
        </p:nvSpPr>
        <p:spPr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 s</a:t>
            </a:r>
            <a:r>
              <a:rPr b="1" baseline="-25000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34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 s</a:t>
            </a:r>
            <a:r>
              <a:rPr b="1" baseline="-25000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34"/>
          <p:cNvSpPr/>
          <p:nvPr/>
        </p:nvSpPr>
        <p:spPr>
          <a:xfrm>
            <a:off x="2133600" y="4343400"/>
            <a:ext cx="182880" cy="18288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78" name="Google Shape;378;p34"/>
          <p:cNvSpPr txBox="1"/>
          <p:nvPr/>
        </p:nvSpPr>
        <p:spPr>
          <a:xfrm>
            <a:off x="4114800" y="2317749"/>
            <a:ext cx="1072379" cy="55399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Deadlock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p34"/>
          <p:cNvCxnSpPr/>
          <p:nvPr/>
        </p:nvCxnSpPr>
        <p:spPr>
          <a:xfrm flipH="1">
            <a:off x="2341549" y="2598182"/>
            <a:ext cx="1816100" cy="1752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80" name="Google Shape;380;p34"/>
          <p:cNvSpPr txBox="1"/>
          <p:nvPr/>
        </p:nvSpPr>
        <p:spPr>
          <a:xfrm>
            <a:off x="1396269" y="4692596"/>
            <a:ext cx="877163" cy="43088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Deadlock</a:t>
            </a:r>
            <a:endParaRPr b="1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region</a:t>
            </a:r>
            <a:endParaRPr b="1" i="0" sz="14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34"/>
          <p:cNvSpPr txBox="1"/>
          <p:nvPr/>
        </p:nvSpPr>
        <p:spPr>
          <a:xfrm>
            <a:off x="0" y="6096000"/>
            <a:ext cx="987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2" name="Google Shape;382;p34"/>
          <p:cNvCxnSpPr>
            <a:stCxn id="381" idx="0"/>
            <a:endCxn id="353" idx="0"/>
          </p:cNvCxnSpPr>
          <p:nvPr/>
        </p:nvCxnSpPr>
        <p:spPr>
          <a:xfrm flipH="1" rot="10800000">
            <a:off x="493886" y="5664300"/>
            <a:ext cx="366600" cy="431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5"/>
          <p:cNvSpPr txBox="1"/>
          <p:nvPr>
            <p:ph type="title"/>
          </p:nvPr>
        </p:nvSpPr>
        <p:spPr>
          <a:xfrm>
            <a:off x="256507" y="304800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Avoiding Deadlock</a:t>
            </a:r>
            <a:endParaRPr/>
          </a:p>
        </p:txBody>
      </p:sp>
      <p:sp>
        <p:nvSpPr>
          <p:cNvPr id="388" name="Google Shape;388;p35"/>
          <p:cNvSpPr txBox="1"/>
          <p:nvPr/>
        </p:nvSpPr>
        <p:spPr>
          <a:xfrm>
            <a:off x="355804" y="968375"/>
            <a:ext cx="6673850" cy="2994025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pthread_t tid[2];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Sem_init(&amp;mutex[0], 0, 1);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mutex[0] = 1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Sem_init(&amp;mutex[1], 0, 1);  </a:t>
            </a:r>
            <a:r>
              <a:rPr b="1" i="0" lang="en-US" sz="16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/* mutex[1] = 1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Pthread_create(&amp;tid[0], NULL, count, (void*) 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Pthread_create(&amp;tid[1], NULL, count, (void*) 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Pthread_join(tid[0], NULL);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Pthread_join(tid[1], NULL);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printf("cnt=%d\n", cnt);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exit(0);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5"/>
          <p:cNvSpPr/>
          <p:nvPr/>
        </p:nvSpPr>
        <p:spPr>
          <a:xfrm>
            <a:off x="355804" y="4073366"/>
            <a:ext cx="4934364" cy="2708434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*count(void *vargp)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int id = (int) vargp;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NITERS; i++)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P(&amp;mutex[0]); P(&amp;mutex[1]);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V(&amp;mutex[id]); V(&amp;mutex[1-id]);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NULL;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35"/>
          <p:cNvSpPr txBox="1"/>
          <p:nvPr/>
        </p:nvSpPr>
        <p:spPr>
          <a:xfrm>
            <a:off x="6172200" y="4343400"/>
            <a:ext cx="808038" cy="20313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Tid[0]: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35"/>
          <p:cNvSpPr txBox="1"/>
          <p:nvPr/>
        </p:nvSpPr>
        <p:spPr>
          <a:xfrm>
            <a:off x="7315200" y="4343400"/>
            <a:ext cx="808038" cy="2031325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Tid[1]: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cnt++;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V(s1);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V(s0);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35"/>
          <p:cNvSpPr txBox="1"/>
          <p:nvPr/>
        </p:nvSpPr>
        <p:spPr>
          <a:xfrm>
            <a:off x="4191000" y="533400"/>
            <a:ext cx="425949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Acquire shared resources in same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6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Avoided Deadlock in Progress Graph</a:t>
            </a:r>
            <a:endParaRPr/>
          </a:p>
        </p:txBody>
      </p:sp>
      <p:cxnSp>
        <p:nvCxnSpPr>
          <p:cNvPr id="398" name="Google Shape;398;p36"/>
          <p:cNvCxnSpPr/>
          <p:nvPr/>
        </p:nvCxnSpPr>
        <p:spPr>
          <a:xfrm>
            <a:off x="860439" y="5664200"/>
            <a:ext cx="3810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9" name="Google Shape;399;p36"/>
          <p:cNvCxnSpPr/>
          <p:nvPr/>
        </p:nvCxnSpPr>
        <p:spPr>
          <a:xfrm rot="10800000">
            <a:off x="860439" y="1824038"/>
            <a:ext cx="0" cy="38401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0" name="Google Shape;400;p36"/>
          <p:cNvSpPr txBox="1"/>
          <p:nvPr/>
        </p:nvSpPr>
        <p:spPr>
          <a:xfrm>
            <a:off x="4649160" y="5495925"/>
            <a:ext cx="1120820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0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36"/>
          <p:cNvSpPr txBox="1"/>
          <p:nvPr/>
        </p:nvSpPr>
        <p:spPr>
          <a:xfrm>
            <a:off x="305111" y="1395453"/>
            <a:ext cx="1118916" cy="4001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 1</a:t>
            </a:r>
            <a:endParaRPr b="1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36"/>
          <p:cNvSpPr txBox="1"/>
          <p:nvPr/>
        </p:nvSpPr>
        <p:spPr>
          <a:xfrm>
            <a:off x="987771" y="5791200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6"/>
          <p:cNvSpPr txBox="1"/>
          <p:nvPr/>
        </p:nvSpPr>
        <p:spPr>
          <a:xfrm>
            <a:off x="2709185" y="5786437"/>
            <a:ext cx="635110" cy="374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36"/>
          <p:cNvSpPr txBox="1"/>
          <p:nvPr/>
        </p:nvSpPr>
        <p:spPr>
          <a:xfrm>
            <a:off x="1770605" y="5786437"/>
            <a:ext cx="6222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36"/>
          <p:cNvSpPr txBox="1"/>
          <p:nvPr/>
        </p:nvSpPr>
        <p:spPr>
          <a:xfrm>
            <a:off x="3632090" y="5791200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6" name="Google Shape;406;p36"/>
          <p:cNvCxnSpPr/>
          <p:nvPr/>
        </p:nvCxnSpPr>
        <p:spPr>
          <a:xfrm rot="10800000">
            <a:off x="786607" y="5063331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36"/>
          <p:cNvCxnSpPr/>
          <p:nvPr/>
        </p:nvCxnSpPr>
        <p:spPr>
          <a:xfrm rot="-5400000">
            <a:off x="786606" y="3358357"/>
            <a:ext cx="4763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8" name="Google Shape;408;p36"/>
          <p:cNvSpPr txBox="1"/>
          <p:nvPr/>
        </p:nvSpPr>
        <p:spPr>
          <a:xfrm>
            <a:off x="138113" y="3588782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36"/>
          <p:cNvSpPr txBox="1"/>
          <p:nvPr/>
        </p:nvSpPr>
        <p:spPr>
          <a:xfrm>
            <a:off x="160338" y="5105916"/>
            <a:ext cx="621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0" name="Google Shape;410;p36"/>
          <p:cNvCxnSpPr/>
          <p:nvPr/>
        </p:nvCxnSpPr>
        <p:spPr>
          <a:xfrm rot="10800000">
            <a:off x="786607" y="4225131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1" name="Google Shape;411;p36"/>
          <p:cNvSpPr txBox="1"/>
          <p:nvPr/>
        </p:nvSpPr>
        <p:spPr>
          <a:xfrm>
            <a:off x="160338" y="4452382"/>
            <a:ext cx="621422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2" name="Google Shape;412;p36"/>
          <p:cNvCxnSpPr/>
          <p:nvPr/>
        </p:nvCxnSpPr>
        <p:spPr>
          <a:xfrm rot="-5400000">
            <a:off x="786606" y="2507457"/>
            <a:ext cx="4763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3" name="Google Shape;413;p36"/>
          <p:cNvSpPr txBox="1"/>
          <p:nvPr/>
        </p:nvSpPr>
        <p:spPr>
          <a:xfrm>
            <a:off x="138113" y="2737882"/>
            <a:ext cx="635110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V(s</a:t>
            </a:r>
            <a:r>
              <a:rPr b="1" baseline="-25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4" name="Google Shape;414;p36"/>
          <p:cNvCxnSpPr/>
          <p:nvPr/>
        </p:nvCxnSpPr>
        <p:spPr>
          <a:xfrm>
            <a:off x="1455737" y="5664200"/>
            <a:ext cx="0" cy="122237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5" name="Google Shape;415;p36"/>
          <p:cNvCxnSpPr/>
          <p:nvPr/>
        </p:nvCxnSpPr>
        <p:spPr>
          <a:xfrm>
            <a:off x="3323695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6" name="Google Shape;416;p36"/>
          <p:cNvCxnSpPr/>
          <p:nvPr/>
        </p:nvCxnSpPr>
        <p:spPr>
          <a:xfrm>
            <a:off x="2386541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7" name="Google Shape;417;p36"/>
          <p:cNvCxnSpPr/>
          <p:nvPr/>
        </p:nvCxnSpPr>
        <p:spPr>
          <a:xfrm>
            <a:off x="4260850" y="5664200"/>
            <a:ext cx="6350" cy="127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8" name="Google Shape;418;p36"/>
          <p:cNvSpPr/>
          <p:nvPr/>
        </p:nvSpPr>
        <p:spPr>
          <a:xfrm>
            <a:off x="1424337" y="2586354"/>
            <a:ext cx="1828800" cy="2560320"/>
          </a:xfrm>
          <a:prstGeom prst="rect">
            <a:avLst/>
          </a:prstGeom>
          <a:solidFill>
            <a:srgbClr val="EBAFA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19" name="Google Shape;419;p36"/>
          <p:cNvSpPr/>
          <p:nvPr/>
        </p:nvSpPr>
        <p:spPr>
          <a:xfrm>
            <a:off x="2367842" y="3429000"/>
            <a:ext cx="1899358" cy="1717674"/>
          </a:xfrm>
          <a:prstGeom prst="rect">
            <a:avLst/>
          </a:prstGeom>
          <a:solidFill>
            <a:srgbClr val="EBAFAF">
              <a:alpha val="4941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420" name="Google Shape;420;p36"/>
          <p:cNvSpPr txBox="1"/>
          <p:nvPr/>
        </p:nvSpPr>
        <p:spPr>
          <a:xfrm>
            <a:off x="1458730" y="2602468"/>
            <a:ext cx="1885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 s</a:t>
            </a:r>
            <a:r>
              <a:rPr b="1" baseline="-25000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6"/>
          <p:cNvSpPr txBox="1"/>
          <p:nvPr/>
        </p:nvSpPr>
        <p:spPr>
          <a:xfrm>
            <a:off x="2383517" y="4535269"/>
            <a:ext cx="18727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Forbidden region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for s</a:t>
            </a:r>
            <a:r>
              <a:rPr b="1" baseline="-25000" i="1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6"/>
          <p:cNvSpPr txBox="1"/>
          <p:nvPr/>
        </p:nvSpPr>
        <p:spPr>
          <a:xfrm>
            <a:off x="0" y="6096000"/>
            <a:ext cx="9877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baseline="-2500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=1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3" name="Google Shape;423;p36"/>
          <p:cNvCxnSpPr>
            <a:stCxn id="422" idx="0"/>
            <a:endCxn id="398" idx="0"/>
          </p:cNvCxnSpPr>
          <p:nvPr/>
        </p:nvCxnSpPr>
        <p:spPr>
          <a:xfrm flipH="1" rot="10800000">
            <a:off x="493886" y="5664300"/>
            <a:ext cx="366600" cy="431700"/>
          </a:xfrm>
          <a:prstGeom prst="straightConnector1">
            <a:avLst/>
          </a:prstGeom>
          <a:noFill/>
          <a:ln cap="flat" cmpd="sng" w="38100">
            <a:solidFill>
              <a:srgbClr val="C00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424" name="Google Shape;424;p36"/>
          <p:cNvSpPr txBox="1"/>
          <p:nvPr/>
        </p:nvSpPr>
        <p:spPr>
          <a:xfrm>
            <a:off x="5737225" y="1536700"/>
            <a:ext cx="3105150" cy="2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way for trajectory to get stuck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Processes acquire locks in same order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 in which locks released immaterial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 txBox="1"/>
          <p:nvPr>
            <p:ph type="title"/>
          </p:nvPr>
        </p:nvSpPr>
        <p:spPr>
          <a:xfrm>
            <a:off x="357018" y="435678"/>
            <a:ext cx="7592093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Using Semaphores to Coordinate Access to Shared Resources</a:t>
            </a:r>
            <a:endParaRPr/>
          </a:p>
        </p:txBody>
      </p:sp>
      <p:sp>
        <p:nvSpPr>
          <p:cNvPr id="87" name="Google Shape;87;p4"/>
          <p:cNvSpPr txBox="1"/>
          <p:nvPr>
            <p:ph idx="1" type="body"/>
          </p:nvPr>
        </p:nvSpPr>
        <p:spPr>
          <a:xfrm>
            <a:off x="396875" y="1676399"/>
            <a:ext cx="7896225" cy="465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Basic idea: Thread uses a semaphore operation to notify another thread that some condition has become true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counting semaphores to keep track of resource state and to notify other threads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mutex to protect access to resource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Two classic examples: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Producer-Consumer Problem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Readers-Writers Problem</a:t>
            </a:r>
            <a:endParaRPr/>
          </a:p>
          <a:p>
            <a:pPr indent="-1460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"/>
          <p:cNvSpPr txBox="1"/>
          <p:nvPr>
            <p:ph type="title"/>
          </p:nvPr>
        </p:nvSpPr>
        <p:spPr>
          <a:xfrm>
            <a:off x="304800" y="493712"/>
            <a:ext cx="7213600" cy="573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Producer-Consumer Problem</a:t>
            </a:r>
            <a:endParaRPr/>
          </a:p>
        </p:txBody>
      </p:sp>
      <p:sp>
        <p:nvSpPr>
          <p:cNvPr id="93" name="Google Shape;93;p5"/>
          <p:cNvSpPr txBox="1"/>
          <p:nvPr>
            <p:ph idx="1" type="body"/>
          </p:nvPr>
        </p:nvSpPr>
        <p:spPr>
          <a:xfrm>
            <a:off x="254000" y="2709863"/>
            <a:ext cx="8729663" cy="414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Common synchronization pattern: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Producer waits for empty </a:t>
            </a:r>
            <a:r>
              <a:rPr b="1" i="1" lang="en-US"/>
              <a:t>slot</a:t>
            </a:r>
            <a:r>
              <a:rPr lang="en-US"/>
              <a:t>, inserts item in buffer, and notifies consumer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Consumer waits for </a:t>
            </a:r>
            <a:r>
              <a:rPr b="1" i="1" lang="en-US"/>
              <a:t>item</a:t>
            </a:r>
            <a:r>
              <a:rPr lang="en-US"/>
              <a:t>, removes it from buffer, and notifies producer</a:t>
            </a:r>
            <a:endParaRPr/>
          </a:p>
          <a:p>
            <a:pPr indent="-251459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85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Examples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Multimedia processing: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Producer creates MPEG video frames, consumer renders them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 Event-driven graphical user interfaces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Producer detects mouse clicks, mouse movements, and keyboard hits and inserts corresponding events in buffer</a:t>
            </a:r>
            <a:endParaRPr/>
          </a:p>
          <a:p>
            <a:pPr indent="-228600" lvl="2" marL="1143000" rtl="0" algn="l">
              <a:lnSpc>
                <a:spcPct val="97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▪"/>
            </a:pPr>
            <a:r>
              <a:rPr lang="en-US"/>
              <a:t> Consumer retrieves events from buffer and paints the display</a:t>
            </a:r>
            <a:endParaRPr/>
          </a:p>
        </p:txBody>
      </p:sp>
      <p:sp>
        <p:nvSpPr>
          <p:cNvPr id="94" name="Google Shape;94;p5"/>
          <p:cNvSpPr/>
          <p:nvPr/>
        </p:nvSpPr>
        <p:spPr>
          <a:xfrm>
            <a:off x="1552575" y="1327150"/>
            <a:ext cx="1219200" cy="1108075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3686175" y="1600200"/>
            <a:ext cx="1219200" cy="533400"/>
          </a:xfrm>
          <a:prstGeom prst="rect">
            <a:avLst/>
          </a:prstGeom>
          <a:solidFill>
            <a:srgbClr val="D5D5F4"/>
          </a:solidFill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Shared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5"/>
          <p:cNvCxnSpPr/>
          <p:nvPr/>
        </p:nvCxnSpPr>
        <p:spPr>
          <a:xfrm flipH="1" rot="10800000">
            <a:off x="2771775" y="1828800"/>
            <a:ext cx="914400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7" name="Google Shape;97;p5"/>
          <p:cNvCxnSpPr/>
          <p:nvPr/>
        </p:nvCxnSpPr>
        <p:spPr>
          <a:xfrm flipH="1" rot="10800000">
            <a:off x="4905375" y="1828800"/>
            <a:ext cx="914400" cy="127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" name="Google Shape;98;p5"/>
          <p:cNvSpPr/>
          <p:nvPr/>
        </p:nvSpPr>
        <p:spPr>
          <a:xfrm>
            <a:off x="5819775" y="1330325"/>
            <a:ext cx="1219200" cy="1108075"/>
          </a:xfrm>
          <a:prstGeom prst="ellipse">
            <a:avLst/>
          </a:prstGeom>
          <a:solidFill>
            <a:srgbClr val="F6F5BD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Consumer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/>
          <p:nvPr>
            <p:ph type="title"/>
          </p:nvPr>
        </p:nvSpPr>
        <p:spPr>
          <a:xfrm>
            <a:off x="357018" y="435678"/>
            <a:ext cx="855838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Producer-Consumer on an </a:t>
            </a:r>
            <a:r>
              <a:rPr i="1" lang="en-US"/>
              <a:t>n</a:t>
            </a:r>
            <a:r>
              <a:rPr lang="en-US"/>
              <a:t>-element Buffer</a:t>
            </a:r>
            <a:endParaRPr/>
          </a:p>
        </p:txBody>
      </p:sp>
      <p:sp>
        <p:nvSpPr>
          <p:cNvPr id="104" name="Google Shape;104;p6"/>
          <p:cNvSpPr txBox="1"/>
          <p:nvPr>
            <p:ph idx="1" type="body"/>
          </p:nvPr>
        </p:nvSpPr>
        <p:spPr>
          <a:xfrm>
            <a:off x="396875" y="1362075"/>
            <a:ext cx="8213725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Requires a mutex and two counting semaphores: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mutex</a:t>
            </a:r>
            <a:r>
              <a:rPr lang="en-US"/>
              <a:t>: enforces mutually exclusive access to the the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slots</a:t>
            </a:r>
            <a:r>
              <a:rPr lang="en-US"/>
              <a:t>: counts the available slots in the buffer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200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items</a:t>
            </a:r>
            <a:r>
              <a:rPr lang="en-US"/>
              <a:t>: counts the available items in the buffer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Implemented using a shared buffer package called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sbuf</a:t>
            </a:r>
            <a:r>
              <a:rPr lang="en-US"/>
              <a:t>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"/>
          <p:cNvSpPr txBox="1"/>
          <p:nvPr>
            <p:ph type="title"/>
          </p:nvPr>
        </p:nvSpPr>
        <p:spPr>
          <a:xfrm>
            <a:off x="357018" y="435678"/>
            <a:ext cx="8381446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sbuf </a:t>
            </a:r>
            <a:r>
              <a:rPr lang="en-US"/>
              <a:t>Package - Declarations</a:t>
            </a:r>
            <a:endParaRPr/>
          </a:p>
        </p:txBody>
      </p:sp>
      <p:sp>
        <p:nvSpPr>
          <p:cNvPr id="110" name="Google Shape;110;p7"/>
          <p:cNvSpPr txBox="1"/>
          <p:nvPr/>
        </p:nvSpPr>
        <p:spPr>
          <a:xfrm>
            <a:off x="381000" y="1832521"/>
            <a:ext cx="8357464" cy="393954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926492"/>
                </a:solidFill>
                <a:latin typeface="Arial"/>
                <a:ea typeface="Arial"/>
                <a:cs typeface="Arial"/>
                <a:sym typeface="Arial"/>
              </a:rPr>
              <a:t>#include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9D206F"/>
                </a:solidFill>
                <a:latin typeface="Arial"/>
                <a:ea typeface="Arial"/>
                <a:cs typeface="Arial"/>
                <a:sym typeface="Arial"/>
              </a:rPr>
              <a:t>"csapp.h”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typedef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struct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buf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Buffer array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Maximum number of slots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front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buf[(front+1)%n] is first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rear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buf[rear%n] is last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mutex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Protects accesses to buf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slots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Counts available slots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sem_t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items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Counts available items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sbuf_init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sbuf_deinit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sbuf_insert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sbuf_remove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7992349" y="5410200"/>
            <a:ext cx="7706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sbuf.h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"/>
          <p:cNvSpPr txBox="1"/>
          <p:nvPr>
            <p:ph type="title"/>
          </p:nvPr>
        </p:nvSpPr>
        <p:spPr>
          <a:xfrm>
            <a:off x="357018" y="435678"/>
            <a:ext cx="8381446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sbuf </a:t>
            </a:r>
            <a:r>
              <a:rPr lang="en-US"/>
              <a:t>Package - Implementation</a:t>
            </a:r>
            <a:endParaRPr/>
          </a:p>
        </p:txBody>
      </p:sp>
      <p:sp>
        <p:nvSpPr>
          <p:cNvPr id="117" name="Google Shape;117;p8"/>
          <p:cNvSpPr txBox="1"/>
          <p:nvPr/>
        </p:nvSpPr>
        <p:spPr>
          <a:xfrm>
            <a:off x="76200" y="2197413"/>
            <a:ext cx="8991600" cy="3939540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Create an empty, bounded, shared FIFO buffer with n slots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sbuf_init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sp-&gt;buf = Calloc(n, </a:t>
            </a:r>
            <a:r>
              <a:rPr b="1" i="0" lang="en-US" sz="1600" u="none" cap="none" strike="noStrike">
                <a:solidFill>
                  <a:srgbClr val="C200FF"/>
                </a:solidFill>
                <a:latin typeface="Arial"/>
                <a:ea typeface="Arial"/>
                <a:cs typeface="Arial"/>
                <a:sym typeface="Arial"/>
              </a:rPr>
              <a:t>sizeof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sp-&gt;n = n;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Buffer holds max of n items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sp-&gt;front = sp-&gt;rear = 0;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Empty buffer iff front == rear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Sem_init(&amp;sp-&gt;mutex, 0, 1);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Binary semaphore for locking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Sem_init(&amp;sp-&gt;slots, 0, n);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Initially, buf has n empty slots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Sem_init(&amp;sp-&gt;items, 0, 0);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Initially, buf has 0 items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Clean up buffer sp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sbuf_deinit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Free(sp-&gt;buf);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8"/>
          <p:cNvSpPr txBox="1"/>
          <p:nvPr/>
        </p:nvSpPr>
        <p:spPr>
          <a:xfrm>
            <a:off x="8324425" y="5791200"/>
            <a:ext cx="743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sbuf.c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8"/>
          <p:cNvSpPr txBox="1"/>
          <p:nvPr/>
        </p:nvSpPr>
        <p:spPr>
          <a:xfrm>
            <a:off x="457200" y="1443335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Initializing and deinitializing a shared buffer: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/>
          <p:nvPr>
            <p:ph type="title"/>
          </p:nvPr>
        </p:nvSpPr>
        <p:spPr>
          <a:xfrm>
            <a:off x="357018" y="435678"/>
            <a:ext cx="8381446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sbuf </a:t>
            </a:r>
            <a:r>
              <a:rPr lang="en-US"/>
              <a:t>Package - Implementation</a:t>
            </a:r>
            <a:endParaRPr/>
          </a:p>
        </p:txBody>
      </p:sp>
      <p:sp>
        <p:nvSpPr>
          <p:cNvPr id="125" name="Google Shape;125;p9"/>
          <p:cNvSpPr txBox="1"/>
          <p:nvPr/>
        </p:nvSpPr>
        <p:spPr>
          <a:xfrm>
            <a:off x="76200" y="2367676"/>
            <a:ext cx="8991600" cy="2215991"/>
          </a:xfrm>
          <a:prstGeom prst="rect">
            <a:avLst/>
          </a:prstGeom>
          <a:solidFill>
            <a:srgbClr val="F6F5BD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0" lIns="91425" spcFirstLastPara="1" rIns="91425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Insert item onto the rear of shared buffer sp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void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4A00FF"/>
                </a:solidFill>
                <a:latin typeface="Arial"/>
                <a:ea typeface="Arial"/>
                <a:cs typeface="Arial"/>
                <a:sym typeface="Arial"/>
              </a:rPr>
              <a:t>sbuf_insert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sbuf_t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*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sp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600" u="none" cap="none" strike="noStrike">
                <a:solidFill>
                  <a:srgbClr val="2D961E"/>
                </a:solidFill>
                <a:latin typeface="Arial"/>
                <a:ea typeface="Arial"/>
                <a:cs typeface="Arial"/>
                <a:sym typeface="Arial"/>
              </a:rPr>
              <a:t>int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none" cap="none" strike="noStrike">
                <a:solidFill>
                  <a:srgbClr val="C1651C"/>
                </a:solidFill>
                <a:latin typeface="Arial"/>
                <a:ea typeface="Arial"/>
                <a:cs typeface="Arial"/>
                <a:sym typeface="Arial"/>
              </a:rPr>
              <a:t>item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P(&amp;sp-&gt;slots);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Wait for available slot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P(&amp;sp-&gt;mutex);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Lock the buffer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sp-&gt;buf[(++sp-&gt;rear)%(sp-&gt;n)] = item;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Insert the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V(&amp;sp-&gt;mutex);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Unlock the buffer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V(&amp;sp-&gt;items);                         </a:t>
            </a:r>
            <a:r>
              <a:rPr b="1" i="0" lang="en-US" sz="1600" u="none" cap="none" strike="noStrike">
                <a:solidFill>
                  <a:srgbClr val="CB2418"/>
                </a:solidFill>
                <a:latin typeface="Arial"/>
                <a:ea typeface="Arial"/>
                <a:cs typeface="Arial"/>
                <a:sym typeface="Arial"/>
              </a:rPr>
              <a:t>/* Announce available item */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 txBox="1"/>
          <p:nvPr/>
        </p:nvSpPr>
        <p:spPr>
          <a:xfrm>
            <a:off x="8324425" y="4267200"/>
            <a:ext cx="7433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sbuf.c</a:t>
            </a:r>
            <a:endParaRPr b="1" i="0" sz="1800" u="none" cap="none" strike="noStrike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9"/>
          <p:cNvSpPr txBox="1"/>
          <p:nvPr/>
        </p:nvSpPr>
        <p:spPr>
          <a:xfrm>
            <a:off x="304800" y="1519535"/>
            <a:ext cx="6934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Inserting an item into a shared buffer: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2012-11-26T22:46:36Z</dcterms:created>
  <dc:creator>Markus Pueschel</dc:creator>
</cp:coreProperties>
</file>