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  <p:sldMasterId id="2147483676" r:id="rId6"/>
    <p:sldMasterId id="214748369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</p:sldIdLst>
  <p:sldSz cy="6858000" cx="9144000"/>
  <p:notesSz cx="7302500" cy="9586900"/>
  <p:embeddedFontLst>
    <p:embeddedFont>
      <p:font typeface="Arial Narrow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7" roundtripDataSignature="AMtx7miPZHYvPwr7kcpJInqaYgtcd0Bo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font" Target="fonts/ArialNarrow-regular.fntdata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font" Target="fonts/ArialNarrow-italic.fntdata"/><Relationship Id="rId10" Type="http://schemas.openxmlformats.org/officeDocument/2006/relationships/slide" Target="slides/slide2.xml"/><Relationship Id="rId54" Type="http://schemas.openxmlformats.org/officeDocument/2006/relationships/font" Target="fonts/ArialNarrow-bold.fntdata"/><Relationship Id="rId13" Type="http://schemas.openxmlformats.org/officeDocument/2006/relationships/slide" Target="slides/slide5.xml"/><Relationship Id="rId57" Type="http://customschemas.google.com/relationships/presentationmetadata" Target="metadata"/><Relationship Id="rId12" Type="http://schemas.openxmlformats.org/officeDocument/2006/relationships/slide" Target="slides/slide4.xml"/><Relationship Id="rId56" Type="http://schemas.openxmlformats.org/officeDocument/2006/relationships/font" Target="fonts/ArialNarrow-bold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0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7" name="Google Shape;567;p10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8" name="Google Shape;568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69" name="Google Shape;669;p11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0" name="Google Shape;670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2:notes"/>
          <p:cNvSpPr txBox="1"/>
          <p:nvPr/>
        </p:nvSpPr>
        <p:spPr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08" name="Google Shape;808;p12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9" name="Google Shape;809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5" name="Google Shape;815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6" name="Google Shape;816;p13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1" name="Google Shape;861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2" name="Google Shape;862;p14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5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68" name="Google Shape;868;p15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9" name="Google Shape;869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6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61" name="Google Shape;961;p16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2" name="Google Shape;962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7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68" name="Google Shape;968;p17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9" name="Google Shape;969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8:notes"/>
          <p:cNvSpPr txBox="1"/>
          <p:nvPr/>
        </p:nvSpPr>
        <p:spPr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5" name="Google Shape;975;p18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6" name="Google Shape;976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2" name="Google Shape;982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3" name="Google Shape;983;p19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1" name="Google Shape;221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20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89" name="Google Shape;989;p20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0" name="Google Shape;990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21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97" name="Google Shape;997;p21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8" name="Google Shape;998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2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04" name="Google Shape;1004;p22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5" name="Google Shape;1005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3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11" name="Google Shape;1011;p23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2" name="Google Shape;1012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24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48" name="Google Shape;1048;p24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9" name="Google Shape;1049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25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33" name="Google Shape;1133;p25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4" name="Google Shape;1134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6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40" name="Google Shape;1140;p26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1" name="Google Shape;1141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7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50" name="Google Shape;1150;p27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1" name="Google Shape;1151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6" name="Google Shape;1176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7" name="Google Shape;1177;p28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29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29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4" name="Google Shape;1184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3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0" name="Google Shape;1190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31:notes"/>
          <p:cNvSpPr/>
          <p:nvPr>
            <p:ph idx="2" type="sldImg"/>
          </p:nvPr>
        </p:nvSpPr>
        <p:spPr>
          <a:xfrm>
            <a:off x="1262063" y="723900"/>
            <a:ext cx="4778375" cy="3582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9" name="Google Shape;1199;p31:notes"/>
          <p:cNvSpPr txBox="1"/>
          <p:nvPr>
            <p:ph idx="1" type="body"/>
          </p:nvPr>
        </p:nvSpPr>
        <p:spPr>
          <a:xfrm>
            <a:off x="973219" y="4555725"/>
            <a:ext cx="5356062" cy="4313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2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32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6" name="Google Shape;1216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33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33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4" name="Google Shape;1224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4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34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2" name="Google Shape;1232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5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p35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0" name="Google Shape;1240;p3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36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36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8" name="Google Shape;1248;p3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7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37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6" name="Google Shape;1256;p3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8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Google Shape;1263;p38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4" name="Google Shape;1264;p3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39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39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2" name="Google Shape;1272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:notes"/>
          <p:cNvSpPr txBox="1"/>
          <p:nvPr/>
        </p:nvSpPr>
        <p:spPr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4" name="Google Shape;274;p4:notes"/>
          <p:cNvSpPr txBox="1"/>
          <p:nvPr>
            <p:ph idx="1" type="body"/>
          </p:nvPr>
        </p:nvSpPr>
        <p:spPr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0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40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0" name="Google Shape;1280;p4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41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p41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8" name="Google Shape;1288;p4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42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42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6" name="Google Shape;1296;p4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3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43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4" name="Google Shape;1304;p4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44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44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2" name="Google Shape;1312;p4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:notes"/>
          <p:cNvSpPr txBox="1"/>
          <p:nvPr/>
        </p:nvSpPr>
        <p:spPr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5" name="Google Shape;295;p5:notes"/>
          <p:cNvSpPr txBox="1"/>
          <p:nvPr>
            <p:ph idx="1" type="body"/>
          </p:nvPr>
        </p:nvSpPr>
        <p:spPr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5" name="Google Shape;345;p6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1" name="Google Shape;391;p7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8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8" name="Google Shape;398;p8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9:notes"/>
          <p:cNvSpPr txBox="1"/>
          <p:nvPr/>
        </p:nvSpPr>
        <p:spPr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300" lIns="94625" spcFirstLastPara="1" rIns="94625" wrap="square" tIns="47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4" name="Google Shape;464;p9:notes"/>
          <p:cNvSpPr txBox="1"/>
          <p:nvPr>
            <p:ph idx="1" type="body"/>
          </p:nvPr>
        </p:nvSpPr>
        <p:spPr>
          <a:xfrm>
            <a:off x="974898" y="4555725"/>
            <a:ext cx="5352706" cy="4314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5" name="Google Shape;465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6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6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5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5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6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6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7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7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57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8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8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0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0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3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3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9" name="Google Shape;79;p63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3" name="Google Shape;83;p6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4" name="Google Shape;84;p6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5" name="Google Shape;85;p6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5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92" name="Google Shape;92;p6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9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9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0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0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1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71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6" name="Google Shape;106;p71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7" name="Google Shape;107;p71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2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2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1" name="Google Shape;111;p72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4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74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7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7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7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77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29" name="Google Shape;129;p77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33" name="Google Shape;133;p7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34" name="Google Shape;134;p7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35" name="Google Shape;135;p7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9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8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42" name="Google Shape;142;p8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8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3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3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4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84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5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85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85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7" name="Google Shape;157;p85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6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86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1" name="Google Shape;161;p86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9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9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8" name="Google Shape;28;p49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8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88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8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9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1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91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79" name="Google Shape;179;p91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9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83" name="Google Shape;183;p9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84" name="Google Shape;184;p9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85" name="Google Shape;185;p9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3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9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92" name="Google Shape;192;p9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9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9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7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97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2" name="Google Shape;32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3" name="Google Shape;33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8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98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9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99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6" name="Google Shape;206;p99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7" name="Google Shape;207;p99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0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00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1" name="Google Shape;211;p100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1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5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4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5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5"/>
          <p:cNvSpPr txBox="1"/>
          <p:nvPr/>
        </p:nvSpPr>
        <p:spPr>
          <a:xfrm>
            <a:off x="7717300" y="-27000"/>
            <a:ext cx="14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GB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4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9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3" name="Google Shape;63;p5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59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59"/>
          <p:cNvSpPr txBox="1"/>
          <p:nvPr/>
        </p:nvSpPr>
        <p:spPr>
          <a:xfrm>
            <a:off x="7897813" y="-26988"/>
            <a:ext cx="1309687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9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GB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3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4" name="Google Shape;114;p7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73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73"/>
          <p:cNvSpPr txBox="1"/>
          <p:nvPr/>
        </p:nvSpPr>
        <p:spPr>
          <a:xfrm>
            <a:off x="7897813" y="-26988"/>
            <a:ext cx="1309687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7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64" name="Google Shape;164;p8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87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87"/>
          <p:cNvSpPr txBox="1"/>
          <p:nvPr/>
        </p:nvSpPr>
        <p:spPr>
          <a:xfrm>
            <a:off x="7897813" y="-26988"/>
            <a:ext cx="1309687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"/>
          <p:cNvSpPr txBox="1"/>
          <p:nvPr>
            <p:ph type="ctrTitle"/>
          </p:nvPr>
        </p:nvSpPr>
        <p:spPr>
          <a:xfrm>
            <a:off x="685800" y="1708150"/>
            <a:ext cx="7772400" cy="172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Dynamic Memory Allocation: </a:t>
            </a:r>
            <a:br>
              <a:rPr lang="en-GB"/>
            </a:br>
            <a:r>
              <a:rPr lang="en-GB"/>
              <a:t>Basic Concepts</a:t>
            </a:r>
            <a:br>
              <a:rPr lang="en-GB"/>
            </a:br>
            <a:br>
              <a:rPr lang="en-GB"/>
            </a:br>
            <a:r>
              <a:rPr b="0" lang="en-GB" sz="2000"/>
              <a:t>Systems Programming	</a:t>
            </a:r>
            <a:endParaRPr/>
          </a:p>
        </p:txBody>
      </p:sp>
      <p:sp>
        <p:nvSpPr>
          <p:cNvPr id="218" name="Google Shape;218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GB"/>
              <a:t>Instructors: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GB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"/>
          <p:cNvSpPr/>
          <p:nvPr/>
        </p:nvSpPr>
        <p:spPr>
          <a:xfrm>
            <a:off x="397476" y="4498975"/>
            <a:ext cx="8151812" cy="213042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1" name="Google Shape;571;p10"/>
          <p:cNvSpPr/>
          <p:nvPr/>
        </p:nvSpPr>
        <p:spPr>
          <a:xfrm>
            <a:off x="397476" y="1295400"/>
            <a:ext cx="8151812" cy="213042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2" name="Google Shape;572;p10"/>
          <p:cNvSpPr/>
          <p:nvPr/>
        </p:nvSpPr>
        <p:spPr>
          <a:xfrm>
            <a:off x="4012213" y="2206625"/>
            <a:ext cx="1219200" cy="4572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573" name="Google Shape;573;p10"/>
          <p:cNvGrpSpPr/>
          <p:nvPr/>
        </p:nvGrpSpPr>
        <p:grpSpPr>
          <a:xfrm>
            <a:off x="2793013" y="6097587"/>
            <a:ext cx="1066801" cy="457201"/>
            <a:chOff x="1680" y="3714"/>
            <a:chExt cx="672" cy="288"/>
          </a:xfrm>
        </p:grpSpPr>
        <p:sp>
          <p:nvSpPr>
            <p:cNvPr id="574" name="Google Shape;574;p10"/>
            <p:cNvSpPr/>
            <p:nvPr/>
          </p:nvSpPr>
          <p:spPr>
            <a:xfrm>
              <a:off x="1680" y="3762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1872" y="3762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76" name="Google Shape;576;p10"/>
            <p:cNvSpPr/>
            <p:nvPr/>
          </p:nvSpPr>
          <p:spPr>
            <a:xfrm>
              <a:off x="2064" y="3762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2160" y="3714"/>
              <a:ext cx="192" cy="2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cxnSp>
        <p:nvCxnSpPr>
          <p:cNvPr id="578" name="Google Shape;578;p10"/>
          <p:cNvCxnSpPr/>
          <p:nvPr/>
        </p:nvCxnSpPr>
        <p:spPr>
          <a:xfrm flipH="1" rot="10800000">
            <a:off x="3250213" y="5105400"/>
            <a:ext cx="1588" cy="1222375"/>
          </a:xfrm>
          <a:prstGeom prst="straightConnector1">
            <a:avLst/>
          </a:prstGeom>
          <a:noFill/>
          <a:ln cap="flat" cmpd="sng" w="572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579" name="Google Shape;579;p10"/>
          <p:cNvGrpSpPr/>
          <p:nvPr/>
        </p:nvGrpSpPr>
        <p:grpSpPr>
          <a:xfrm>
            <a:off x="2793013" y="4725987"/>
            <a:ext cx="1066801" cy="457201"/>
            <a:chOff x="1680" y="2850"/>
            <a:chExt cx="672" cy="288"/>
          </a:xfrm>
        </p:grpSpPr>
        <p:sp>
          <p:nvSpPr>
            <p:cNvPr id="580" name="Google Shape;580;p10"/>
            <p:cNvSpPr/>
            <p:nvPr/>
          </p:nvSpPr>
          <p:spPr>
            <a:xfrm>
              <a:off x="1680" y="2898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1872" y="2898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2064" y="2898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2160" y="2850"/>
              <a:ext cx="192" cy="2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cxnSp>
        <p:nvCxnSpPr>
          <p:cNvPr id="584" name="Google Shape;584;p10"/>
          <p:cNvCxnSpPr/>
          <p:nvPr/>
        </p:nvCxnSpPr>
        <p:spPr>
          <a:xfrm>
            <a:off x="2945413" y="4954587"/>
            <a:ext cx="1588" cy="1219200"/>
          </a:xfrm>
          <a:prstGeom prst="straightConnector1">
            <a:avLst/>
          </a:prstGeom>
          <a:noFill/>
          <a:ln cap="flat" cmpd="sng" w="572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85" name="Google Shape;585;p10"/>
          <p:cNvSpPr/>
          <p:nvPr/>
        </p:nvSpPr>
        <p:spPr>
          <a:xfrm>
            <a:off x="1489676" y="2046287"/>
            <a:ext cx="5862637" cy="388938"/>
          </a:xfrm>
          <a:custGeom>
            <a:rect b="b" l="l" r="r" t="t"/>
            <a:pathLst>
              <a:path extrusionOk="0" h="245" w="3693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cap="flat" cmpd="sng" w="57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86" name="Google Shape;586;p10"/>
          <p:cNvSpPr txBox="1"/>
          <p:nvPr>
            <p:ph idx="4294967295" type="title"/>
          </p:nvPr>
        </p:nvSpPr>
        <p:spPr>
          <a:xfrm>
            <a:off x="274638" y="360362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Freeing With a LIFO Policy (Case 3)</a:t>
            </a:r>
            <a:endParaRPr/>
          </a:p>
        </p:txBody>
      </p:sp>
      <p:sp>
        <p:nvSpPr>
          <p:cNvPr id="587" name="Google Shape;587;p10"/>
          <p:cNvSpPr txBox="1"/>
          <p:nvPr>
            <p:ph idx="1" type="body"/>
          </p:nvPr>
        </p:nvSpPr>
        <p:spPr>
          <a:xfrm>
            <a:off x="288324" y="3657600"/>
            <a:ext cx="8307387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Splice out predecessor block, coalesce both memory blocks, and insert the new block at the root of the list</a:t>
            </a:r>
            <a:endParaRPr/>
          </a:p>
        </p:txBody>
      </p:sp>
      <p:sp>
        <p:nvSpPr>
          <p:cNvPr id="588" name="Google Shape;588;p10"/>
          <p:cNvSpPr/>
          <p:nvPr/>
        </p:nvSpPr>
        <p:spPr>
          <a:xfrm>
            <a:off x="4012213" y="2282825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89" name="Google Shape;589;p10"/>
          <p:cNvSpPr/>
          <p:nvPr/>
        </p:nvSpPr>
        <p:spPr>
          <a:xfrm>
            <a:off x="4317013" y="2282825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0" name="Google Shape;590;p10"/>
          <p:cNvSpPr/>
          <p:nvPr/>
        </p:nvSpPr>
        <p:spPr>
          <a:xfrm>
            <a:off x="4621813" y="2282825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1" name="Google Shape;591;p10"/>
          <p:cNvSpPr/>
          <p:nvPr/>
        </p:nvSpPr>
        <p:spPr>
          <a:xfrm>
            <a:off x="4926613" y="2282825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2" name="Google Shape;592;p10"/>
          <p:cNvSpPr/>
          <p:nvPr/>
        </p:nvSpPr>
        <p:spPr>
          <a:xfrm>
            <a:off x="5841013" y="2282825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3" name="Google Shape;593;p10"/>
          <p:cNvSpPr/>
          <p:nvPr/>
        </p:nvSpPr>
        <p:spPr>
          <a:xfrm>
            <a:off x="6145813" y="2282825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4" name="Google Shape;594;p10"/>
          <p:cNvSpPr/>
          <p:nvPr/>
        </p:nvSpPr>
        <p:spPr>
          <a:xfrm>
            <a:off x="2793013" y="2282825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5" name="Google Shape;595;p10"/>
          <p:cNvSpPr/>
          <p:nvPr/>
        </p:nvSpPr>
        <p:spPr>
          <a:xfrm>
            <a:off x="3097813" y="2282825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6" name="Google Shape;596;p10"/>
          <p:cNvSpPr/>
          <p:nvPr/>
        </p:nvSpPr>
        <p:spPr>
          <a:xfrm>
            <a:off x="3402613" y="2282825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7" name="Google Shape;597;p10"/>
          <p:cNvSpPr/>
          <p:nvPr/>
        </p:nvSpPr>
        <p:spPr>
          <a:xfrm>
            <a:off x="3707413" y="2282825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598" name="Google Shape;598;p10"/>
          <p:cNvGrpSpPr/>
          <p:nvPr/>
        </p:nvGrpSpPr>
        <p:grpSpPr>
          <a:xfrm>
            <a:off x="2793013" y="1520825"/>
            <a:ext cx="1066801" cy="457199"/>
            <a:chOff x="1680" y="831"/>
            <a:chExt cx="672" cy="288"/>
          </a:xfrm>
        </p:grpSpPr>
        <p:sp>
          <p:nvSpPr>
            <p:cNvPr id="599" name="Google Shape;599;p10"/>
            <p:cNvSpPr/>
            <p:nvPr/>
          </p:nvSpPr>
          <p:spPr>
            <a:xfrm>
              <a:off x="1680" y="879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1872" y="879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2064" y="879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2160" y="831"/>
              <a:ext cx="192" cy="2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603" name="Google Shape;603;p10"/>
          <p:cNvGrpSpPr/>
          <p:nvPr/>
        </p:nvGrpSpPr>
        <p:grpSpPr>
          <a:xfrm>
            <a:off x="2793013" y="2892425"/>
            <a:ext cx="1066801" cy="457199"/>
            <a:chOff x="1680" y="1695"/>
            <a:chExt cx="672" cy="288"/>
          </a:xfrm>
        </p:grpSpPr>
        <p:sp>
          <p:nvSpPr>
            <p:cNvPr id="604" name="Google Shape;604;p10"/>
            <p:cNvSpPr/>
            <p:nvPr/>
          </p:nvSpPr>
          <p:spPr>
            <a:xfrm>
              <a:off x="1680" y="1743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1872" y="1743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2064" y="1743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2160" y="1695"/>
              <a:ext cx="192" cy="2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608" name="Google Shape;608;p10"/>
          <p:cNvSpPr/>
          <p:nvPr/>
        </p:nvSpPr>
        <p:spPr>
          <a:xfrm>
            <a:off x="2869213" y="235902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09" name="Google Shape;609;p10"/>
          <p:cNvCxnSpPr/>
          <p:nvPr/>
        </p:nvCxnSpPr>
        <p:spPr>
          <a:xfrm>
            <a:off x="2945413" y="2435225"/>
            <a:ext cx="1588" cy="533400"/>
          </a:xfrm>
          <a:prstGeom prst="straightConnector1">
            <a:avLst/>
          </a:prstGeom>
          <a:noFill/>
          <a:ln cap="flat" cmpd="sng" w="572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10" name="Google Shape;610;p10"/>
          <p:cNvSpPr/>
          <p:nvPr/>
        </p:nvSpPr>
        <p:spPr>
          <a:xfrm>
            <a:off x="2869213" y="167322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11" name="Google Shape;611;p10"/>
          <p:cNvCxnSpPr/>
          <p:nvPr/>
        </p:nvCxnSpPr>
        <p:spPr>
          <a:xfrm>
            <a:off x="2945413" y="1749425"/>
            <a:ext cx="1588" cy="533400"/>
          </a:xfrm>
          <a:prstGeom prst="straightConnector1">
            <a:avLst/>
          </a:prstGeom>
          <a:noFill/>
          <a:ln cap="flat" cmpd="sng" w="572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12" name="Google Shape;612;p10"/>
          <p:cNvSpPr/>
          <p:nvPr/>
        </p:nvSpPr>
        <p:spPr>
          <a:xfrm flipH="1" rot="10800000">
            <a:off x="3174013" y="3043237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13" name="Google Shape;613;p10"/>
          <p:cNvCxnSpPr/>
          <p:nvPr/>
        </p:nvCxnSpPr>
        <p:spPr>
          <a:xfrm flipH="1" rot="10800000">
            <a:off x="3250213" y="2584450"/>
            <a:ext cx="1588" cy="536575"/>
          </a:xfrm>
          <a:prstGeom prst="straightConnector1">
            <a:avLst/>
          </a:prstGeom>
          <a:noFill/>
          <a:ln cap="flat" cmpd="sng" w="572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14" name="Google Shape;614;p10"/>
          <p:cNvSpPr/>
          <p:nvPr/>
        </p:nvSpPr>
        <p:spPr>
          <a:xfrm flipH="1" rot="10800000">
            <a:off x="3174013" y="2357437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15" name="Google Shape;615;p10"/>
          <p:cNvCxnSpPr/>
          <p:nvPr/>
        </p:nvCxnSpPr>
        <p:spPr>
          <a:xfrm flipH="1" rot="10800000">
            <a:off x="3250213" y="1898650"/>
            <a:ext cx="1588" cy="536575"/>
          </a:xfrm>
          <a:prstGeom prst="straightConnector1">
            <a:avLst/>
          </a:prstGeom>
          <a:noFill/>
          <a:ln cap="flat" cmpd="sng" w="572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16" name="Google Shape;616;p10"/>
          <p:cNvSpPr/>
          <p:nvPr/>
        </p:nvSpPr>
        <p:spPr>
          <a:xfrm>
            <a:off x="5231413" y="2282825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7" name="Google Shape;617;p10"/>
          <p:cNvSpPr/>
          <p:nvPr/>
        </p:nvSpPr>
        <p:spPr>
          <a:xfrm>
            <a:off x="5536213" y="2282825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8" name="Google Shape;618;p10"/>
          <p:cNvSpPr/>
          <p:nvPr/>
        </p:nvSpPr>
        <p:spPr>
          <a:xfrm>
            <a:off x="1192813" y="2282825"/>
            <a:ext cx="304800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619" name="Google Shape;619;p10"/>
          <p:cNvGrpSpPr/>
          <p:nvPr/>
        </p:nvGrpSpPr>
        <p:grpSpPr>
          <a:xfrm>
            <a:off x="7365013" y="2206625"/>
            <a:ext cx="1066801" cy="457199"/>
            <a:chOff x="4560" y="1263"/>
            <a:chExt cx="672" cy="288"/>
          </a:xfrm>
        </p:grpSpPr>
        <p:sp>
          <p:nvSpPr>
            <p:cNvPr id="620" name="Google Shape;620;p10"/>
            <p:cNvSpPr/>
            <p:nvPr/>
          </p:nvSpPr>
          <p:spPr>
            <a:xfrm>
              <a:off x="4560" y="1311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52" y="1311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4944" y="1311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5040" y="1263"/>
              <a:ext cx="192" cy="2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624" name="Google Shape;624;p10"/>
          <p:cNvSpPr/>
          <p:nvPr/>
        </p:nvSpPr>
        <p:spPr>
          <a:xfrm>
            <a:off x="7441213" y="235902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25" name="Google Shape;625;p10"/>
          <p:cNvCxnSpPr/>
          <p:nvPr/>
        </p:nvCxnSpPr>
        <p:spPr>
          <a:xfrm>
            <a:off x="7517413" y="2435225"/>
            <a:ext cx="1588" cy="533400"/>
          </a:xfrm>
          <a:prstGeom prst="straightConnector1">
            <a:avLst/>
          </a:prstGeom>
          <a:noFill/>
          <a:ln cap="flat" cmpd="sng" w="572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6" name="Google Shape;626;p10"/>
          <p:cNvSpPr/>
          <p:nvPr/>
        </p:nvSpPr>
        <p:spPr>
          <a:xfrm>
            <a:off x="7746013" y="2359025"/>
            <a:ext cx="152400" cy="152400"/>
          </a:xfrm>
          <a:prstGeom prst="ellipse">
            <a:avLst/>
          </a:prstGeom>
          <a:noFill/>
          <a:ln cap="flat" cmpd="sng" w="284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27" name="Google Shape;627;p10"/>
          <p:cNvSpPr txBox="1"/>
          <p:nvPr/>
        </p:nvSpPr>
        <p:spPr>
          <a:xfrm>
            <a:off x="3640738" y="1368425"/>
            <a:ext cx="1382751" cy="42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0"/>
          <p:cNvSpPr/>
          <p:nvPr/>
        </p:nvSpPr>
        <p:spPr>
          <a:xfrm>
            <a:off x="4621813" y="1520825"/>
            <a:ext cx="152400" cy="152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29" name="Google Shape;629;p10"/>
          <p:cNvCxnSpPr/>
          <p:nvPr/>
        </p:nvCxnSpPr>
        <p:spPr>
          <a:xfrm flipH="1">
            <a:off x="4163026" y="1597025"/>
            <a:ext cx="536575" cy="685800"/>
          </a:xfrm>
          <a:prstGeom prst="straightConnector1">
            <a:avLst/>
          </a:prstGeom>
          <a:noFill/>
          <a:ln cap="flat" cmpd="sng" w="572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0" name="Google Shape;630;p10"/>
          <p:cNvSpPr/>
          <p:nvPr/>
        </p:nvSpPr>
        <p:spPr>
          <a:xfrm>
            <a:off x="4012213" y="54879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1" name="Google Shape;631;p10"/>
          <p:cNvSpPr/>
          <p:nvPr/>
        </p:nvSpPr>
        <p:spPr>
          <a:xfrm>
            <a:off x="4317013" y="54879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2" name="Google Shape;632;p10"/>
          <p:cNvSpPr/>
          <p:nvPr/>
        </p:nvSpPr>
        <p:spPr>
          <a:xfrm>
            <a:off x="4621813" y="54879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3" name="Google Shape;633;p10"/>
          <p:cNvSpPr/>
          <p:nvPr/>
        </p:nvSpPr>
        <p:spPr>
          <a:xfrm>
            <a:off x="4926613" y="54879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4" name="Google Shape;634;p10"/>
          <p:cNvSpPr/>
          <p:nvPr/>
        </p:nvSpPr>
        <p:spPr>
          <a:xfrm>
            <a:off x="5841013" y="5487987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5" name="Google Shape;635;p10"/>
          <p:cNvSpPr/>
          <p:nvPr/>
        </p:nvSpPr>
        <p:spPr>
          <a:xfrm>
            <a:off x="6145813" y="5487987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6" name="Google Shape;636;p10"/>
          <p:cNvSpPr/>
          <p:nvPr/>
        </p:nvSpPr>
        <p:spPr>
          <a:xfrm>
            <a:off x="2793013" y="54879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7" name="Google Shape;637;p10"/>
          <p:cNvSpPr/>
          <p:nvPr/>
        </p:nvSpPr>
        <p:spPr>
          <a:xfrm>
            <a:off x="3097813" y="54879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8" name="Google Shape;638;p10"/>
          <p:cNvSpPr/>
          <p:nvPr/>
        </p:nvSpPr>
        <p:spPr>
          <a:xfrm>
            <a:off x="3402613" y="54879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9" name="Google Shape;639;p10"/>
          <p:cNvSpPr/>
          <p:nvPr/>
        </p:nvSpPr>
        <p:spPr>
          <a:xfrm>
            <a:off x="3707413" y="54879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40" name="Google Shape;640;p10"/>
          <p:cNvSpPr/>
          <p:nvPr/>
        </p:nvSpPr>
        <p:spPr>
          <a:xfrm>
            <a:off x="2869213" y="5564187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41" name="Google Shape;641;p10"/>
          <p:cNvSpPr/>
          <p:nvPr/>
        </p:nvSpPr>
        <p:spPr>
          <a:xfrm>
            <a:off x="2869213" y="4878387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42" name="Google Shape;642;p10"/>
          <p:cNvSpPr/>
          <p:nvPr/>
        </p:nvSpPr>
        <p:spPr>
          <a:xfrm flipH="1" rot="10800000">
            <a:off x="3174013" y="624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43" name="Google Shape;643;p10"/>
          <p:cNvSpPr/>
          <p:nvPr/>
        </p:nvSpPr>
        <p:spPr>
          <a:xfrm>
            <a:off x="5536213" y="5487987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44" name="Google Shape;644;p10"/>
          <p:cNvSpPr/>
          <p:nvPr/>
        </p:nvSpPr>
        <p:spPr>
          <a:xfrm>
            <a:off x="1192813" y="5487987"/>
            <a:ext cx="304800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645" name="Google Shape;645;p10"/>
          <p:cNvGrpSpPr/>
          <p:nvPr/>
        </p:nvGrpSpPr>
        <p:grpSpPr>
          <a:xfrm>
            <a:off x="7365013" y="5411787"/>
            <a:ext cx="1066801" cy="457201"/>
            <a:chOff x="4560" y="3282"/>
            <a:chExt cx="672" cy="288"/>
          </a:xfrm>
        </p:grpSpPr>
        <p:sp>
          <p:nvSpPr>
            <p:cNvPr id="646" name="Google Shape;646;p10"/>
            <p:cNvSpPr/>
            <p:nvPr/>
          </p:nvSpPr>
          <p:spPr>
            <a:xfrm>
              <a:off x="4560" y="3330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752" y="3330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4944" y="3330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5040" y="3282"/>
              <a:ext cx="192" cy="2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650" name="Google Shape;650;p10"/>
          <p:cNvSpPr/>
          <p:nvPr/>
        </p:nvSpPr>
        <p:spPr>
          <a:xfrm>
            <a:off x="7441213" y="5564187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51" name="Google Shape;651;p10"/>
          <p:cNvCxnSpPr/>
          <p:nvPr/>
        </p:nvCxnSpPr>
        <p:spPr>
          <a:xfrm>
            <a:off x="7517413" y="5640387"/>
            <a:ext cx="1588" cy="533400"/>
          </a:xfrm>
          <a:prstGeom prst="straightConnector1">
            <a:avLst/>
          </a:prstGeom>
          <a:noFill/>
          <a:ln cap="flat" cmpd="sng" w="572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52" name="Google Shape;652;p10"/>
          <p:cNvSpPr/>
          <p:nvPr/>
        </p:nvSpPr>
        <p:spPr>
          <a:xfrm>
            <a:off x="7746013" y="5564187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53" name="Google Shape;653;p10"/>
          <p:cNvCxnSpPr/>
          <p:nvPr/>
        </p:nvCxnSpPr>
        <p:spPr>
          <a:xfrm>
            <a:off x="1421413" y="5640387"/>
            <a:ext cx="1371600" cy="1588"/>
          </a:xfrm>
          <a:prstGeom prst="straightConnector1">
            <a:avLst/>
          </a:prstGeom>
          <a:noFill/>
          <a:ln cap="flat" cmpd="sng" w="572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54" name="Google Shape;654;p10"/>
          <p:cNvSpPr/>
          <p:nvPr/>
        </p:nvSpPr>
        <p:spPr>
          <a:xfrm>
            <a:off x="5231413" y="5487987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5" name="Google Shape;655;p10"/>
          <p:cNvSpPr/>
          <p:nvPr/>
        </p:nvSpPr>
        <p:spPr>
          <a:xfrm>
            <a:off x="3174013" y="5564187"/>
            <a:ext cx="152400" cy="152400"/>
          </a:xfrm>
          <a:prstGeom prst="ellipse">
            <a:avLst/>
          </a:prstGeom>
          <a:noFill/>
          <a:ln cap="flat" cmpd="sng" w="284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6" name="Google Shape;656;p10"/>
          <p:cNvSpPr/>
          <p:nvPr/>
        </p:nvSpPr>
        <p:spPr>
          <a:xfrm>
            <a:off x="2945413" y="5294312"/>
            <a:ext cx="4419600" cy="346075"/>
          </a:xfrm>
          <a:custGeom>
            <a:rect b="b" l="l" r="r" t="t"/>
            <a:pathLst>
              <a:path extrusionOk="0" h="218" w="2784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cap="flat" cmpd="sng" w="57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7" name="Google Shape;657;p10"/>
          <p:cNvSpPr/>
          <p:nvPr/>
        </p:nvSpPr>
        <p:spPr>
          <a:xfrm>
            <a:off x="5091713" y="5640387"/>
            <a:ext cx="2730500" cy="395288"/>
          </a:xfrm>
          <a:custGeom>
            <a:rect b="b" l="l" r="r" t="t"/>
            <a:pathLst>
              <a:path extrusionOk="0" h="249" w="1720">
                <a:moveTo>
                  <a:pt x="1720" y="0"/>
                </a:moveTo>
                <a:cubicBezTo>
                  <a:pt x="1665" y="35"/>
                  <a:pt x="1632" y="175"/>
                  <a:pt x="1389" y="212"/>
                </a:cubicBezTo>
                <a:cubicBezTo>
                  <a:pt x="1146" y="249"/>
                  <a:pt x="493" y="240"/>
                  <a:pt x="262" y="222"/>
                </a:cubicBezTo>
                <a:cubicBezTo>
                  <a:pt x="31" y="204"/>
                  <a:pt x="55" y="126"/>
                  <a:pt x="0" y="101"/>
                </a:cubicBezTo>
              </a:path>
            </a:pathLst>
          </a:custGeom>
          <a:noFill/>
          <a:ln cap="flat" cmpd="sng" w="572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8" name="Google Shape;658;p10"/>
          <p:cNvSpPr/>
          <p:nvPr/>
        </p:nvSpPr>
        <p:spPr>
          <a:xfrm>
            <a:off x="2869213" y="304482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9" name="Google Shape;659;p10"/>
          <p:cNvSpPr/>
          <p:nvPr/>
        </p:nvSpPr>
        <p:spPr>
          <a:xfrm>
            <a:off x="2869213" y="6249987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60" name="Google Shape;660;p10"/>
          <p:cNvSpPr/>
          <p:nvPr/>
        </p:nvSpPr>
        <p:spPr>
          <a:xfrm flipH="1" rot="10800000">
            <a:off x="3174013" y="48768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61" name="Google Shape;661;p10"/>
          <p:cNvSpPr/>
          <p:nvPr/>
        </p:nvSpPr>
        <p:spPr>
          <a:xfrm flipH="1" rot="10800000">
            <a:off x="3174013" y="1671637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62" name="Google Shape;662;p10"/>
          <p:cNvSpPr txBox="1"/>
          <p:nvPr/>
        </p:nvSpPr>
        <p:spPr>
          <a:xfrm>
            <a:off x="414938" y="2230437"/>
            <a:ext cx="697692" cy="42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0"/>
          <p:cNvSpPr txBox="1"/>
          <p:nvPr/>
        </p:nvSpPr>
        <p:spPr>
          <a:xfrm>
            <a:off x="430813" y="5437187"/>
            <a:ext cx="697692" cy="42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0"/>
          <p:cNvSpPr txBox="1"/>
          <p:nvPr/>
        </p:nvSpPr>
        <p:spPr>
          <a:xfrm>
            <a:off x="430813" y="1298699"/>
            <a:ext cx="937949" cy="42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Helvetica Neue"/>
              <a:buNone/>
            </a:pPr>
            <a:r>
              <a:rPr b="1" i="1" lang="en-GB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10"/>
          <p:cNvSpPr txBox="1"/>
          <p:nvPr/>
        </p:nvSpPr>
        <p:spPr>
          <a:xfrm>
            <a:off x="435576" y="4499099"/>
            <a:ext cx="744178" cy="42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Helvetica Neue"/>
              <a:buNone/>
            </a:pPr>
            <a:r>
              <a:rPr b="1" i="1" lang="en-GB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10"/>
          <p:cNvSpPr txBox="1"/>
          <p:nvPr/>
        </p:nvSpPr>
        <p:spPr>
          <a:xfrm>
            <a:off x="6676350" y="949410"/>
            <a:ext cx="1985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conceptual graphic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"/>
          <p:cNvSpPr/>
          <p:nvPr/>
        </p:nvSpPr>
        <p:spPr>
          <a:xfrm>
            <a:off x="405329" y="1277937"/>
            <a:ext cx="8151812" cy="213042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73" name="Google Shape;673;p11"/>
          <p:cNvSpPr/>
          <p:nvPr/>
        </p:nvSpPr>
        <p:spPr>
          <a:xfrm>
            <a:off x="4020066" y="2224087"/>
            <a:ext cx="1219200" cy="4572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74" name="Google Shape;674;p11"/>
          <p:cNvSpPr/>
          <p:nvPr/>
        </p:nvSpPr>
        <p:spPr>
          <a:xfrm>
            <a:off x="1497529" y="2063749"/>
            <a:ext cx="5862637" cy="388938"/>
          </a:xfrm>
          <a:custGeom>
            <a:rect b="b" l="l" r="r" t="t"/>
            <a:pathLst>
              <a:path extrusionOk="0" h="245" w="3693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cap="flat" cmpd="sng" w="57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75" name="Google Shape;675;p11"/>
          <p:cNvSpPr txBox="1"/>
          <p:nvPr>
            <p:ph idx="4294967295" type="title"/>
          </p:nvPr>
        </p:nvSpPr>
        <p:spPr>
          <a:xfrm>
            <a:off x="304800" y="360362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Freeing With a LIFO Policy (Case 4)</a:t>
            </a:r>
            <a:endParaRPr/>
          </a:p>
        </p:txBody>
      </p:sp>
      <p:sp>
        <p:nvSpPr>
          <p:cNvPr id="676" name="Google Shape;676;p11"/>
          <p:cNvSpPr txBox="1"/>
          <p:nvPr>
            <p:ph idx="1" type="body"/>
          </p:nvPr>
        </p:nvSpPr>
        <p:spPr>
          <a:xfrm>
            <a:off x="304800" y="3613149"/>
            <a:ext cx="8472487" cy="1131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Splice out predecessor and successor blocks, coalesce all 3 memory blocks and insert the new block at the root of the list</a:t>
            </a:r>
            <a:endParaRPr/>
          </a:p>
        </p:txBody>
      </p:sp>
      <p:sp>
        <p:nvSpPr>
          <p:cNvPr id="677" name="Google Shape;677;p11"/>
          <p:cNvSpPr/>
          <p:nvPr/>
        </p:nvSpPr>
        <p:spPr>
          <a:xfrm>
            <a:off x="4020066" y="2300287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78" name="Google Shape;678;p11"/>
          <p:cNvSpPr/>
          <p:nvPr/>
        </p:nvSpPr>
        <p:spPr>
          <a:xfrm>
            <a:off x="4324866" y="2300287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79" name="Google Shape;679;p11"/>
          <p:cNvSpPr/>
          <p:nvPr/>
        </p:nvSpPr>
        <p:spPr>
          <a:xfrm>
            <a:off x="4629666" y="2300287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0" name="Google Shape;680;p11"/>
          <p:cNvSpPr/>
          <p:nvPr/>
        </p:nvSpPr>
        <p:spPr>
          <a:xfrm>
            <a:off x="4934466" y="2300287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1" name="Google Shape;681;p11"/>
          <p:cNvSpPr/>
          <p:nvPr/>
        </p:nvSpPr>
        <p:spPr>
          <a:xfrm>
            <a:off x="5848866" y="23002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2" name="Google Shape;682;p11"/>
          <p:cNvSpPr/>
          <p:nvPr/>
        </p:nvSpPr>
        <p:spPr>
          <a:xfrm>
            <a:off x="6153666" y="23002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3" name="Google Shape;683;p11"/>
          <p:cNvSpPr/>
          <p:nvPr/>
        </p:nvSpPr>
        <p:spPr>
          <a:xfrm>
            <a:off x="2800866" y="23002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4" name="Google Shape;684;p11"/>
          <p:cNvSpPr/>
          <p:nvPr/>
        </p:nvSpPr>
        <p:spPr>
          <a:xfrm>
            <a:off x="3105666" y="23002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5" name="Google Shape;685;p11"/>
          <p:cNvSpPr/>
          <p:nvPr/>
        </p:nvSpPr>
        <p:spPr>
          <a:xfrm>
            <a:off x="3410466" y="23002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6" name="Google Shape;686;p11"/>
          <p:cNvSpPr/>
          <p:nvPr/>
        </p:nvSpPr>
        <p:spPr>
          <a:xfrm>
            <a:off x="3715266" y="23002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687" name="Google Shape;687;p11"/>
          <p:cNvGrpSpPr/>
          <p:nvPr/>
        </p:nvGrpSpPr>
        <p:grpSpPr>
          <a:xfrm>
            <a:off x="2800866" y="1538287"/>
            <a:ext cx="1066801" cy="457199"/>
            <a:chOff x="1680" y="853"/>
            <a:chExt cx="672" cy="288"/>
          </a:xfrm>
        </p:grpSpPr>
        <p:sp>
          <p:nvSpPr>
            <p:cNvPr id="688" name="Google Shape;688;p11"/>
            <p:cNvSpPr/>
            <p:nvPr/>
          </p:nvSpPr>
          <p:spPr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2160" y="853"/>
              <a:ext cx="192" cy="2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692" name="Google Shape;692;p11"/>
          <p:cNvGrpSpPr/>
          <p:nvPr/>
        </p:nvGrpSpPr>
        <p:grpSpPr>
          <a:xfrm>
            <a:off x="2800866" y="2909887"/>
            <a:ext cx="1066801" cy="457199"/>
            <a:chOff x="1680" y="1717"/>
            <a:chExt cx="672" cy="288"/>
          </a:xfrm>
        </p:grpSpPr>
        <p:sp>
          <p:nvSpPr>
            <p:cNvPr id="693" name="Google Shape;693;p11"/>
            <p:cNvSpPr/>
            <p:nvPr/>
          </p:nvSpPr>
          <p:spPr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2160" y="1717"/>
              <a:ext cx="192" cy="2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697" name="Google Shape;697;p11"/>
          <p:cNvSpPr/>
          <p:nvPr/>
        </p:nvSpPr>
        <p:spPr>
          <a:xfrm>
            <a:off x="2877066" y="2376487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98" name="Google Shape;698;p11"/>
          <p:cNvCxnSpPr/>
          <p:nvPr/>
        </p:nvCxnSpPr>
        <p:spPr>
          <a:xfrm>
            <a:off x="2953266" y="2452687"/>
            <a:ext cx="1588" cy="533400"/>
          </a:xfrm>
          <a:prstGeom prst="straightConnector1">
            <a:avLst/>
          </a:prstGeom>
          <a:noFill/>
          <a:ln cap="flat" cmpd="sng" w="572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99" name="Google Shape;699;p11"/>
          <p:cNvSpPr/>
          <p:nvPr/>
        </p:nvSpPr>
        <p:spPr>
          <a:xfrm>
            <a:off x="2877066" y="1690687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00" name="Google Shape;700;p11"/>
          <p:cNvCxnSpPr/>
          <p:nvPr/>
        </p:nvCxnSpPr>
        <p:spPr>
          <a:xfrm>
            <a:off x="2953266" y="1766887"/>
            <a:ext cx="1588" cy="533400"/>
          </a:xfrm>
          <a:prstGeom prst="straightConnector1">
            <a:avLst/>
          </a:prstGeom>
          <a:noFill/>
          <a:ln cap="flat" cmpd="sng" w="572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1" name="Google Shape;701;p11"/>
          <p:cNvSpPr/>
          <p:nvPr/>
        </p:nvSpPr>
        <p:spPr>
          <a:xfrm flipH="1" rot="10800000">
            <a:off x="3181866" y="3062287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02" name="Google Shape;702;p11"/>
          <p:cNvCxnSpPr/>
          <p:nvPr/>
        </p:nvCxnSpPr>
        <p:spPr>
          <a:xfrm flipH="1" rot="10800000">
            <a:off x="3258066" y="2603499"/>
            <a:ext cx="1588" cy="536575"/>
          </a:xfrm>
          <a:prstGeom prst="straightConnector1">
            <a:avLst/>
          </a:prstGeom>
          <a:noFill/>
          <a:ln cap="flat" cmpd="sng" w="572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3" name="Google Shape;703;p11"/>
          <p:cNvSpPr/>
          <p:nvPr/>
        </p:nvSpPr>
        <p:spPr>
          <a:xfrm flipH="1" rot="10800000">
            <a:off x="3181866" y="2376487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04" name="Google Shape;704;p11"/>
          <p:cNvCxnSpPr/>
          <p:nvPr/>
        </p:nvCxnSpPr>
        <p:spPr>
          <a:xfrm flipH="1" rot="10800000">
            <a:off x="3258066" y="1917699"/>
            <a:ext cx="1588" cy="536575"/>
          </a:xfrm>
          <a:prstGeom prst="straightConnector1">
            <a:avLst/>
          </a:prstGeom>
          <a:noFill/>
          <a:ln cap="flat" cmpd="sng" w="572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5" name="Google Shape;705;p11"/>
          <p:cNvSpPr/>
          <p:nvPr/>
        </p:nvSpPr>
        <p:spPr>
          <a:xfrm>
            <a:off x="5239266" y="23002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06" name="Google Shape;706;p11"/>
          <p:cNvSpPr/>
          <p:nvPr/>
        </p:nvSpPr>
        <p:spPr>
          <a:xfrm>
            <a:off x="5544066" y="23002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707" name="Google Shape;707;p11"/>
          <p:cNvGrpSpPr/>
          <p:nvPr/>
        </p:nvGrpSpPr>
        <p:grpSpPr>
          <a:xfrm>
            <a:off x="5239266" y="1538287"/>
            <a:ext cx="1066801" cy="457199"/>
            <a:chOff x="3216" y="853"/>
            <a:chExt cx="672" cy="288"/>
          </a:xfrm>
        </p:grpSpPr>
        <p:sp>
          <p:nvSpPr>
            <p:cNvPr id="708" name="Google Shape;708;p11"/>
            <p:cNvSpPr/>
            <p:nvPr/>
          </p:nvSpPr>
          <p:spPr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09" name="Google Shape;709;p11"/>
            <p:cNvSpPr/>
            <p:nvPr/>
          </p:nvSpPr>
          <p:spPr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11" name="Google Shape;711;p11"/>
            <p:cNvSpPr/>
            <p:nvPr/>
          </p:nvSpPr>
          <p:spPr>
            <a:xfrm>
              <a:off x="3696" y="853"/>
              <a:ext cx="192" cy="2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712" name="Google Shape;712;p11"/>
          <p:cNvGrpSpPr/>
          <p:nvPr/>
        </p:nvGrpSpPr>
        <p:grpSpPr>
          <a:xfrm>
            <a:off x="5239266" y="2909887"/>
            <a:ext cx="1066801" cy="457199"/>
            <a:chOff x="3216" y="1717"/>
            <a:chExt cx="672" cy="288"/>
          </a:xfrm>
        </p:grpSpPr>
        <p:sp>
          <p:nvSpPr>
            <p:cNvPr id="713" name="Google Shape;713;p11"/>
            <p:cNvSpPr/>
            <p:nvPr/>
          </p:nvSpPr>
          <p:spPr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14" name="Google Shape;714;p11"/>
            <p:cNvSpPr/>
            <p:nvPr/>
          </p:nvSpPr>
          <p:spPr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15" name="Google Shape;715;p11"/>
            <p:cNvSpPr/>
            <p:nvPr/>
          </p:nvSpPr>
          <p:spPr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16" name="Google Shape;716;p11"/>
            <p:cNvSpPr/>
            <p:nvPr/>
          </p:nvSpPr>
          <p:spPr>
            <a:xfrm>
              <a:off x="3696" y="1717"/>
              <a:ext cx="192" cy="2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717" name="Google Shape;717;p11"/>
          <p:cNvSpPr/>
          <p:nvPr/>
        </p:nvSpPr>
        <p:spPr>
          <a:xfrm>
            <a:off x="5315466" y="2376487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18" name="Google Shape;718;p11"/>
          <p:cNvCxnSpPr/>
          <p:nvPr/>
        </p:nvCxnSpPr>
        <p:spPr>
          <a:xfrm>
            <a:off x="5391666" y="2452687"/>
            <a:ext cx="1588" cy="533400"/>
          </a:xfrm>
          <a:prstGeom prst="straightConnector1">
            <a:avLst/>
          </a:prstGeom>
          <a:noFill/>
          <a:ln cap="flat" cmpd="sng" w="572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9" name="Google Shape;719;p11"/>
          <p:cNvSpPr/>
          <p:nvPr/>
        </p:nvSpPr>
        <p:spPr>
          <a:xfrm>
            <a:off x="5315466" y="1690687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20" name="Google Shape;720;p11"/>
          <p:cNvCxnSpPr/>
          <p:nvPr/>
        </p:nvCxnSpPr>
        <p:spPr>
          <a:xfrm>
            <a:off x="5391666" y="1766887"/>
            <a:ext cx="1588" cy="533400"/>
          </a:xfrm>
          <a:prstGeom prst="straightConnector1">
            <a:avLst/>
          </a:prstGeom>
          <a:noFill/>
          <a:ln cap="flat" cmpd="sng" w="572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21" name="Google Shape;721;p11"/>
          <p:cNvSpPr/>
          <p:nvPr/>
        </p:nvSpPr>
        <p:spPr>
          <a:xfrm flipH="1" rot="10800000">
            <a:off x="5620266" y="3062287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22" name="Google Shape;722;p11"/>
          <p:cNvCxnSpPr/>
          <p:nvPr/>
        </p:nvCxnSpPr>
        <p:spPr>
          <a:xfrm flipH="1" rot="10800000">
            <a:off x="5696466" y="2603499"/>
            <a:ext cx="1588" cy="536575"/>
          </a:xfrm>
          <a:prstGeom prst="straightConnector1">
            <a:avLst/>
          </a:prstGeom>
          <a:noFill/>
          <a:ln cap="flat" cmpd="sng" w="572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23" name="Google Shape;723;p11"/>
          <p:cNvSpPr/>
          <p:nvPr/>
        </p:nvSpPr>
        <p:spPr>
          <a:xfrm flipH="1" rot="10800000">
            <a:off x="5620266" y="2376487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24" name="Google Shape;724;p11"/>
          <p:cNvCxnSpPr/>
          <p:nvPr/>
        </p:nvCxnSpPr>
        <p:spPr>
          <a:xfrm flipH="1" rot="10800000">
            <a:off x="5696466" y="1917699"/>
            <a:ext cx="1588" cy="536575"/>
          </a:xfrm>
          <a:prstGeom prst="straightConnector1">
            <a:avLst/>
          </a:prstGeom>
          <a:noFill/>
          <a:ln cap="flat" cmpd="sng" w="572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25" name="Google Shape;725;p11"/>
          <p:cNvSpPr/>
          <p:nvPr/>
        </p:nvSpPr>
        <p:spPr>
          <a:xfrm>
            <a:off x="1200666" y="2300287"/>
            <a:ext cx="304800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726" name="Google Shape;726;p11"/>
          <p:cNvGrpSpPr/>
          <p:nvPr/>
        </p:nvGrpSpPr>
        <p:grpSpPr>
          <a:xfrm>
            <a:off x="7372866" y="2224087"/>
            <a:ext cx="1066801" cy="457199"/>
            <a:chOff x="4560" y="1285"/>
            <a:chExt cx="672" cy="288"/>
          </a:xfrm>
        </p:grpSpPr>
        <p:sp>
          <p:nvSpPr>
            <p:cNvPr id="727" name="Google Shape;727;p11"/>
            <p:cNvSpPr/>
            <p:nvPr/>
          </p:nvSpPr>
          <p:spPr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5040" y="1285"/>
              <a:ext cx="192" cy="2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731" name="Google Shape;731;p11"/>
          <p:cNvSpPr/>
          <p:nvPr/>
        </p:nvSpPr>
        <p:spPr>
          <a:xfrm>
            <a:off x="7449066" y="2376487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32" name="Google Shape;732;p11"/>
          <p:cNvCxnSpPr/>
          <p:nvPr/>
        </p:nvCxnSpPr>
        <p:spPr>
          <a:xfrm>
            <a:off x="7525266" y="2452687"/>
            <a:ext cx="1588" cy="533400"/>
          </a:xfrm>
          <a:prstGeom prst="straightConnector1">
            <a:avLst/>
          </a:prstGeom>
          <a:noFill/>
          <a:ln cap="flat" cmpd="sng" w="572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3" name="Google Shape;733;p11"/>
          <p:cNvSpPr/>
          <p:nvPr/>
        </p:nvSpPr>
        <p:spPr>
          <a:xfrm>
            <a:off x="7753866" y="2376487"/>
            <a:ext cx="152400" cy="152400"/>
          </a:xfrm>
          <a:prstGeom prst="ellipse">
            <a:avLst/>
          </a:prstGeom>
          <a:noFill/>
          <a:ln cap="flat" cmpd="sng" w="284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4" name="Google Shape;734;p11"/>
          <p:cNvSpPr txBox="1"/>
          <p:nvPr/>
        </p:nvSpPr>
        <p:spPr>
          <a:xfrm>
            <a:off x="3648591" y="1385887"/>
            <a:ext cx="1382751" cy="42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1"/>
          <p:cNvSpPr/>
          <p:nvPr/>
        </p:nvSpPr>
        <p:spPr>
          <a:xfrm>
            <a:off x="4629666" y="1538287"/>
            <a:ext cx="152400" cy="152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36" name="Google Shape;736;p11"/>
          <p:cNvCxnSpPr/>
          <p:nvPr/>
        </p:nvCxnSpPr>
        <p:spPr>
          <a:xfrm flipH="1">
            <a:off x="4170879" y="1614487"/>
            <a:ext cx="536575" cy="685800"/>
          </a:xfrm>
          <a:prstGeom prst="straightConnector1">
            <a:avLst/>
          </a:prstGeom>
          <a:noFill/>
          <a:ln cap="flat" cmpd="sng" w="572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7" name="Google Shape;737;p11"/>
          <p:cNvSpPr/>
          <p:nvPr/>
        </p:nvSpPr>
        <p:spPr>
          <a:xfrm>
            <a:off x="5315466" y="3062287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8" name="Google Shape;738;p11"/>
          <p:cNvSpPr/>
          <p:nvPr/>
        </p:nvSpPr>
        <p:spPr>
          <a:xfrm>
            <a:off x="2877066" y="3062287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9" name="Google Shape;739;p11"/>
          <p:cNvSpPr/>
          <p:nvPr/>
        </p:nvSpPr>
        <p:spPr>
          <a:xfrm flipH="1" rot="10800000">
            <a:off x="5620266" y="1690687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0" name="Google Shape;740;p11"/>
          <p:cNvSpPr/>
          <p:nvPr/>
        </p:nvSpPr>
        <p:spPr>
          <a:xfrm flipH="1" rot="10800000">
            <a:off x="3181866" y="1690687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1" name="Google Shape;741;p11"/>
          <p:cNvSpPr txBox="1"/>
          <p:nvPr/>
        </p:nvSpPr>
        <p:spPr>
          <a:xfrm>
            <a:off x="422791" y="2247899"/>
            <a:ext cx="697692" cy="42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11"/>
          <p:cNvSpPr txBox="1"/>
          <p:nvPr/>
        </p:nvSpPr>
        <p:spPr>
          <a:xfrm>
            <a:off x="438666" y="1290637"/>
            <a:ext cx="937949" cy="42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Helvetica Neue"/>
              <a:buNone/>
            </a:pPr>
            <a:r>
              <a:rPr b="1" i="1" lang="en-GB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3" name="Google Shape;743;p11"/>
          <p:cNvGrpSpPr/>
          <p:nvPr/>
        </p:nvGrpSpPr>
        <p:grpSpPr>
          <a:xfrm>
            <a:off x="405329" y="4498975"/>
            <a:ext cx="8151812" cy="2130425"/>
            <a:chOff x="405329" y="4498975"/>
            <a:chExt cx="8151812" cy="2130425"/>
          </a:xfrm>
        </p:grpSpPr>
        <p:sp>
          <p:nvSpPr>
            <p:cNvPr id="744" name="Google Shape;744;p11"/>
            <p:cNvSpPr/>
            <p:nvPr/>
          </p:nvSpPr>
          <p:spPr>
            <a:xfrm>
              <a:off x="405329" y="4498975"/>
              <a:ext cx="8151812" cy="213042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745" name="Google Shape;745;p11"/>
            <p:cNvGrpSpPr/>
            <p:nvPr/>
          </p:nvGrpSpPr>
          <p:grpSpPr>
            <a:xfrm>
              <a:off x="2800866" y="6096000"/>
              <a:ext cx="1066801" cy="457199"/>
              <a:chOff x="1680" y="3827"/>
              <a:chExt cx="672" cy="288"/>
            </a:xfrm>
          </p:grpSpPr>
          <p:sp>
            <p:nvSpPr>
              <p:cNvPr id="746" name="Google Shape;746;p11"/>
              <p:cNvSpPr/>
              <p:nvPr/>
            </p:nvSpPr>
            <p:spPr>
              <a:xfrm>
                <a:off x="168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1872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748" name="Google Shape;748;p11"/>
              <p:cNvSpPr/>
              <p:nvPr/>
            </p:nvSpPr>
            <p:spPr>
              <a:xfrm>
                <a:off x="2064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749" name="Google Shape;749;p11"/>
              <p:cNvSpPr/>
              <p:nvPr/>
            </p:nvSpPr>
            <p:spPr>
              <a:xfrm>
                <a:off x="2160" y="3827"/>
                <a:ext cx="192" cy="288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</p:grpSp>
        <p:cxnSp>
          <p:nvCxnSpPr>
            <p:cNvPr id="750" name="Google Shape;750;p11"/>
            <p:cNvCxnSpPr/>
            <p:nvPr/>
          </p:nvCxnSpPr>
          <p:spPr>
            <a:xfrm flipH="1" rot="10800000">
              <a:off x="3258066" y="5103812"/>
              <a:ext cx="1588" cy="1222375"/>
            </a:xfrm>
            <a:prstGeom prst="straightConnector1">
              <a:avLst/>
            </a:prstGeom>
            <a:noFill/>
            <a:ln cap="flat" cmpd="sng" w="57225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751" name="Google Shape;751;p11"/>
            <p:cNvGrpSpPr/>
            <p:nvPr/>
          </p:nvGrpSpPr>
          <p:grpSpPr>
            <a:xfrm>
              <a:off x="2800866" y="4724400"/>
              <a:ext cx="1066801" cy="457199"/>
              <a:chOff x="1680" y="2963"/>
              <a:chExt cx="672" cy="288"/>
            </a:xfrm>
          </p:grpSpPr>
          <p:sp>
            <p:nvSpPr>
              <p:cNvPr id="752" name="Google Shape;752;p11"/>
              <p:cNvSpPr/>
              <p:nvPr/>
            </p:nvSpPr>
            <p:spPr>
              <a:xfrm>
                <a:off x="168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753" name="Google Shape;753;p11"/>
              <p:cNvSpPr/>
              <p:nvPr/>
            </p:nvSpPr>
            <p:spPr>
              <a:xfrm>
                <a:off x="1872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754" name="Google Shape;754;p11"/>
              <p:cNvSpPr/>
              <p:nvPr/>
            </p:nvSpPr>
            <p:spPr>
              <a:xfrm>
                <a:off x="2064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755" name="Google Shape;755;p11"/>
              <p:cNvSpPr/>
              <p:nvPr/>
            </p:nvSpPr>
            <p:spPr>
              <a:xfrm>
                <a:off x="2160" y="2963"/>
                <a:ext cx="192" cy="288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</p:grpSp>
        <p:cxnSp>
          <p:nvCxnSpPr>
            <p:cNvPr id="756" name="Google Shape;756;p11"/>
            <p:cNvCxnSpPr/>
            <p:nvPr/>
          </p:nvCxnSpPr>
          <p:spPr>
            <a:xfrm>
              <a:off x="2953266" y="4953000"/>
              <a:ext cx="1588" cy="1219200"/>
            </a:xfrm>
            <a:prstGeom prst="straightConnector1">
              <a:avLst/>
            </a:prstGeom>
            <a:noFill/>
            <a:ln cap="flat" cmpd="sng" w="57225">
              <a:solidFill>
                <a:srgbClr val="00B05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757" name="Google Shape;757;p11"/>
            <p:cNvGrpSpPr/>
            <p:nvPr/>
          </p:nvGrpSpPr>
          <p:grpSpPr>
            <a:xfrm>
              <a:off x="5239266" y="6096000"/>
              <a:ext cx="1066801" cy="457199"/>
              <a:chOff x="3216" y="3827"/>
              <a:chExt cx="672" cy="288"/>
            </a:xfrm>
          </p:grpSpPr>
          <p:sp>
            <p:nvSpPr>
              <p:cNvPr id="758" name="Google Shape;758;p11"/>
              <p:cNvSpPr/>
              <p:nvPr/>
            </p:nvSpPr>
            <p:spPr>
              <a:xfrm>
                <a:off x="3216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759" name="Google Shape;759;p11"/>
              <p:cNvSpPr/>
              <p:nvPr/>
            </p:nvSpPr>
            <p:spPr>
              <a:xfrm>
                <a:off x="3408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760" name="Google Shape;760;p11"/>
              <p:cNvSpPr/>
              <p:nvPr/>
            </p:nvSpPr>
            <p:spPr>
              <a:xfrm>
                <a:off x="360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761" name="Google Shape;761;p11"/>
              <p:cNvSpPr/>
              <p:nvPr/>
            </p:nvSpPr>
            <p:spPr>
              <a:xfrm>
                <a:off x="3696" y="3827"/>
                <a:ext cx="192" cy="288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</p:grpSp>
        <p:cxnSp>
          <p:nvCxnSpPr>
            <p:cNvPr id="762" name="Google Shape;762;p11"/>
            <p:cNvCxnSpPr/>
            <p:nvPr/>
          </p:nvCxnSpPr>
          <p:spPr>
            <a:xfrm flipH="1" rot="10800000">
              <a:off x="5696466" y="5103812"/>
              <a:ext cx="1588" cy="1222375"/>
            </a:xfrm>
            <a:prstGeom prst="straightConnector1">
              <a:avLst/>
            </a:prstGeom>
            <a:noFill/>
            <a:ln cap="flat" cmpd="sng" w="57225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63" name="Google Shape;763;p11"/>
            <p:cNvSpPr/>
            <p:nvPr/>
          </p:nvSpPr>
          <p:spPr>
            <a:xfrm>
              <a:off x="4020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4324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4629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4934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5848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153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2800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3105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3410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3715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2877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28770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75" name="Google Shape;775;p11"/>
            <p:cNvSpPr/>
            <p:nvPr/>
          </p:nvSpPr>
          <p:spPr>
            <a:xfrm flipH="1" rot="10800000">
              <a:off x="31818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76" name="Google Shape;776;p11"/>
            <p:cNvSpPr/>
            <p:nvPr/>
          </p:nvSpPr>
          <p:spPr>
            <a:xfrm>
              <a:off x="5544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777" name="Google Shape;777;p11"/>
            <p:cNvGrpSpPr/>
            <p:nvPr/>
          </p:nvGrpSpPr>
          <p:grpSpPr>
            <a:xfrm>
              <a:off x="5239266" y="4724400"/>
              <a:ext cx="1066801" cy="457199"/>
              <a:chOff x="3216" y="2963"/>
              <a:chExt cx="672" cy="288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3216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3408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360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3696" y="2963"/>
                <a:ext cx="192" cy="288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</p:grpSp>
        <p:sp>
          <p:nvSpPr>
            <p:cNvPr id="782" name="Google Shape;782;p11"/>
            <p:cNvSpPr/>
            <p:nvPr/>
          </p:nvSpPr>
          <p:spPr>
            <a:xfrm>
              <a:off x="53154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783" name="Google Shape;783;p11"/>
            <p:cNvCxnSpPr/>
            <p:nvPr/>
          </p:nvCxnSpPr>
          <p:spPr>
            <a:xfrm>
              <a:off x="5391666" y="4953000"/>
              <a:ext cx="1588" cy="1219200"/>
            </a:xfrm>
            <a:prstGeom prst="straightConnector1">
              <a:avLst/>
            </a:prstGeom>
            <a:noFill/>
            <a:ln cap="flat" cmpd="sng" w="57225">
              <a:solidFill>
                <a:srgbClr val="00B05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84" name="Google Shape;784;p11"/>
            <p:cNvSpPr/>
            <p:nvPr/>
          </p:nvSpPr>
          <p:spPr>
            <a:xfrm flipH="1" rot="10800000">
              <a:off x="56202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1200666" y="5486400"/>
              <a:ext cx="304800" cy="304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786" name="Google Shape;786;p11"/>
            <p:cNvGrpSpPr/>
            <p:nvPr/>
          </p:nvGrpSpPr>
          <p:grpSpPr>
            <a:xfrm>
              <a:off x="7372866" y="5410200"/>
              <a:ext cx="1066801" cy="457199"/>
              <a:chOff x="4560" y="3395"/>
              <a:chExt cx="672" cy="288"/>
            </a:xfrm>
          </p:grpSpPr>
          <p:sp>
            <p:nvSpPr>
              <p:cNvPr id="787" name="Google Shape;787;p11"/>
              <p:cNvSpPr/>
              <p:nvPr/>
            </p:nvSpPr>
            <p:spPr>
              <a:xfrm>
                <a:off x="4560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4752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4944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5040" y="3395"/>
                <a:ext cx="192" cy="288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</p:grpSp>
        <p:sp>
          <p:nvSpPr>
            <p:cNvPr id="791" name="Google Shape;791;p11"/>
            <p:cNvSpPr/>
            <p:nvPr/>
          </p:nvSpPr>
          <p:spPr>
            <a:xfrm>
              <a:off x="7449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792" name="Google Shape;792;p11"/>
            <p:cNvCxnSpPr/>
            <p:nvPr/>
          </p:nvCxnSpPr>
          <p:spPr>
            <a:xfrm>
              <a:off x="7525266" y="5638800"/>
              <a:ext cx="1588" cy="533400"/>
            </a:xfrm>
            <a:prstGeom prst="straightConnector1">
              <a:avLst/>
            </a:prstGeom>
            <a:noFill/>
            <a:ln cap="flat" cmpd="sng" w="57225">
              <a:solidFill>
                <a:srgbClr val="00B05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93" name="Google Shape;793;p11"/>
            <p:cNvSpPr/>
            <p:nvPr/>
          </p:nvSpPr>
          <p:spPr>
            <a:xfrm>
              <a:off x="7753866" y="55626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794" name="Google Shape;794;p11"/>
            <p:cNvCxnSpPr/>
            <p:nvPr/>
          </p:nvCxnSpPr>
          <p:spPr>
            <a:xfrm>
              <a:off x="1429266" y="5638800"/>
              <a:ext cx="1371600" cy="1587"/>
            </a:xfrm>
            <a:prstGeom prst="straightConnector1">
              <a:avLst/>
            </a:prstGeom>
            <a:noFill/>
            <a:ln cap="flat" cmpd="sng" w="57225">
              <a:solidFill>
                <a:srgbClr val="00B05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95" name="Google Shape;795;p11"/>
            <p:cNvSpPr/>
            <p:nvPr/>
          </p:nvSpPr>
          <p:spPr>
            <a:xfrm>
              <a:off x="5239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3181866" y="5562600"/>
              <a:ext cx="152400" cy="152400"/>
            </a:xfrm>
            <a:prstGeom prst="ellipse">
              <a:avLst/>
            </a:prstGeom>
            <a:noFill/>
            <a:ln cap="flat" cmpd="sng" w="284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2953266" y="5292725"/>
              <a:ext cx="4419600" cy="346075"/>
            </a:xfrm>
            <a:custGeom>
              <a:rect b="b" l="l" r="r" t="t"/>
              <a:pathLst>
                <a:path extrusionOk="0" h="218" w="2784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cap="flat" cmpd="sng" w="572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6458466" y="5614987"/>
              <a:ext cx="1371600" cy="365125"/>
            </a:xfrm>
            <a:custGeom>
              <a:rect b="b" l="l" r="r" t="t"/>
              <a:pathLst>
                <a:path extrusionOk="0" h="230" w="864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cap="flat" cmpd="sng" w="572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28770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3154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801" name="Google Shape;801;p11"/>
            <p:cNvSpPr/>
            <p:nvPr/>
          </p:nvSpPr>
          <p:spPr>
            <a:xfrm flipH="1" rot="10800000">
              <a:off x="56202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802" name="Google Shape;802;p11"/>
            <p:cNvSpPr/>
            <p:nvPr/>
          </p:nvSpPr>
          <p:spPr>
            <a:xfrm flipH="1" rot="10800000">
              <a:off x="31818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803" name="Google Shape;803;p11"/>
            <p:cNvSpPr txBox="1"/>
            <p:nvPr/>
          </p:nvSpPr>
          <p:spPr>
            <a:xfrm>
              <a:off x="438666" y="5435600"/>
              <a:ext cx="697692" cy="426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GB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1"/>
            <p:cNvSpPr txBox="1"/>
            <p:nvPr/>
          </p:nvSpPr>
          <p:spPr>
            <a:xfrm>
              <a:off x="443429" y="4516437"/>
              <a:ext cx="744178" cy="426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400"/>
                <a:buFont typeface="Helvetica Neue"/>
                <a:buNone/>
              </a:pPr>
              <a:r>
                <a:rPr b="1" i="1" lang="en-GB" sz="24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After</a:t>
              </a:r>
              <a:endParaRPr b="1" i="1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5" name="Google Shape;805;p11"/>
          <p:cNvSpPr txBox="1"/>
          <p:nvPr/>
        </p:nvSpPr>
        <p:spPr>
          <a:xfrm>
            <a:off x="6701064" y="939114"/>
            <a:ext cx="1985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conceptual graphic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2"/>
          <p:cNvSpPr txBox="1"/>
          <p:nvPr>
            <p:ph idx="4294967295" type="title"/>
          </p:nvPr>
        </p:nvSpPr>
        <p:spPr>
          <a:xfrm>
            <a:off x="317500" y="493713"/>
            <a:ext cx="65405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Explicit List Summary</a:t>
            </a:r>
            <a:endParaRPr/>
          </a:p>
        </p:txBody>
      </p:sp>
      <p:sp>
        <p:nvSpPr>
          <p:cNvPr id="812" name="Google Shape;812;p12"/>
          <p:cNvSpPr txBox="1"/>
          <p:nvPr>
            <p:ph idx="1" type="body"/>
          </p:nvPr>
        </p:nvSpPr>
        <p:spPr>
          <a:xfrm>
            <a:off x="335080" y="1220788"/>
            <a:ext cx="8307387" cy="547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Comparison to implicit list: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Allocate is linear time in number of </a:t>
            </a:r>
            <a:r>
              <a:rPr b="1" i="1" lang="en-GB">
                <a:solidFill>
                  <a:srgbClr val="C00000"/>
                </a:solidFill>
              </a:rPr>
              <a:t>free</a:t>
            </a:r>
            <a:r>
              <a:rPr lang="en-GB"/>
              <a:t> blocks instead of </a:t>
            </a:r>
            <a:r>
              <a:rPr b="1" i="1" lang="en-GB">
                <a:solidFill>
                  <a:srgbClr val="C00000"/>
                </a:solidFill>
              </a:rPr>
              <a:t>all</a:t>
            </a:r>
            <a:r>
              <a:rPr lang="en-GB"/>
              <a:t> blocks</a:t>
            </a:r>
            <a:endParaRPr/>
          </a:p>
          <a:p>
            <a:pPr indent="-228600" lvl="2" marL="114300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600"/>
              <a:buChar char="▪"/>
            </a:pPr>
            <a:r>
              <a:rPr b="1" i="1" lang="en-GB">
                <a:solidFill>
                  <a:srgbClr val="C00000"/>
                </a:solidFill>
              </a:rPr>
              <a:t>Much faster </a:t>
            </a:r>
            <a:r>
              <a:rPr lang="en-GB"/>
              <a:t>when most of the memory is full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Slightly more complicated allocate and free since needs to splice blocks in and out of the list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Some extra space for the links (2 extra  words needed for each block)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Does this increase internal fragmentation?</a:t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Most common use of linked lists is in conjunction with segregated free lists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Keep multiple linked lists of different size classes, or possibly for different types of objects</a:t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3"/>
          <p:cNvSpPr/>
          <p:nvPr/>
        </p:nvSpPr>
        <p:spPr>
          <a:xfrm>
            <a:off x="396875" y="4535664"/>
            <a:ext cx="8061325" cy="1066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1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Keeping Track of Free Blocks</a:t>
            </a:r>
            <a:endParaRPr/>
          </a:p>
        </p:txBody>
      </p:sp>
      <p:sp>
        <p:nvSpPr>
          <p:cNvPr id="820" name="Google Shape;820;p13"/>
          <p:cNvSpPr txBox="1"/>
          <p:nvPr>
            <p:ph idx="1" type="body"/>
          </p:nvPr>
        </p:nvSpPr>
        <p:spPr>
          <a:xfrm>
            <a:off x="396875" y="1254210"/>
            <a:ext cx="8289925" cy="5375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Method 1: </a:t>
            </a:r>
            <a:r>
              <a:rPr i="1" lang="en-GB">
                <a:solidFill>
                  <a:srgbClr val="C00000"/>
                </a:solidFill>
              </a:rPr>
              <a:t>Implicit list </a:t>
            </a:r>
            <a:r>
              <a:rPr lang="en-GB"/>
              <a:t>using length—links all blocks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Method 2: </a:t>
            </a:r>
            <a:r>
              <a:rPr i="1" lang="en-GB">
                <a:solidFill>
                  <a:srgbClr val="C00000"/>
                </a:solidFill>
              </a:rPr>
              <a:t>Explicit list</a:t>
            </a:r>
            <a:r>
              <a:rPr lang="en-GB">
                <a:solidFill>
                  <a:srgbClr val="C00000"/>
                </a:solidFill>
              </a:rPr>
              <a:t> </a:t>
            </a:r>
            <a:r>
              <a:rPr lang="en-GB"/>
              <a:t>among the free blocks using pointers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Method 3: </a:t>
            </a:r>
            <a:r>
              <a:rPr i="1" lang="en-GB">
                <a:solidFill>
                  <a:srgbClr val="C00000"/>
                </a:solidFill>
              </a:rPr>
              <a:t>Segregated free list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Different free lists for different size classes</a:t>
            </a:r>
            <a:endParaRPr/>
          </a:p>
          <a:p>
            <a:pPr indent="-1460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Method 4: </a:t>
            </a:r>
            <a:r>
              <a:rPr i="1" lang="en-GB">
                <a:solidFill>
                  <a:srgbClr val="C00000"/>
                </a:solidFill>
              </a:rPr>
              <a:t>Blocks sorted by size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Can use a balanced tree (e.g. Red-Black tree) with pointers within each free block, and the length used as a key</a:t>
            </a:r>
            <a:endParaRPr/>
          </a:p>
        </p:txBody>
      </p:sp>
      <p:sp>
        <p:nvSpPr>
          <p:cNvPr id="821" name="Google Shape;821;p13"/>
          <p:cNvSpPr/>
          <p:nvPr/>
        </p:nvSpPr>
        <p:spPr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13"/>
          <p:cNvSpPr/>
          <p:nvPr/>
        </p:nvSpPr>
        <p:spPr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3" name="Google Shape;823;p13"/>
          <p:cNvSpPr/>
          <p:nvPr/>
        </p:nvSpPr>
        <p:spPr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4" name="Google Shape;824;p13"/>
          <p:cNvSpPr/>
          <p:nvPr/>
        </p:nvSpPr>
        <p:spPr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5" name="Google Shape;825;p13"/>
          <p:cNvSpPr/>
          <p:nvPr/>
        </p:nvSpPr>
        <p:spPr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6" name="Google Shape;826;p13"/>
          <p:cNvSpPr/>
          <p:nvPr/>
        </p:nvSpPr>
        <p:spPr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3"/>
          <p:cNvSpPr/>
          <p:nvPr/>
        </p:nvSpPr>
        <p:spPr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8" name="Google Shape;828;p13"/>
          <p:cNvSpPr/>
          <p:nvPr/>
        </p:nvSpPr>
        <p:spPr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9" name="Google Shape;829;p13"/>
          <p:cNvSpPr/>
          <p:nvPr/>
        </p:nvSpPr>
        <p:spPr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0" name="Google Shape;830;p13"/>
          <p:cNvSpPr/>
          <p:nvPr/>
        </p:nvSpPr>
        <p:spPr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1" name="Google Shape;831;p13"/>
          <p:cNvSpPr/>
          <p:nvPr/>
        </p:nvSpPr>
        <p:spPr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2" name="Google Shape;832;p13"/>
          <p:cNvSpPr/>
          <p:nvPr/>
        </p:nvSpPr>
        <p:spPr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3" name="Google Shape;833;p13"/>
          <p:cNvSpPr/>
          <p:nvPr/>
        </p:nvSpPr>
        <p:spPr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4" name="Google Shape;834;p13"/>
          <p:cNvSpPr/>
          <p:nvPr/>
        </p:nvSpPr>
        <p:spPr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5" name="Google Shape;835;p13"/>
          <p:cNvSpPr/>
          <p:nvPr/>
        </p:nvSpPr>
        <p:spPr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13"/>
          <p:cNvSpPr/>
          <p:nvPr/>
        </p:nvSpPr>
        <p:spPr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7" name="Google Shape;837;p13"/>
          <p:cNvSpPr/>
          <p:nvPr/>
        </p:nvSpPr>
        <p:spPr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13"/>
          <p:cNvSpPr/>
          <p:nvPr/>
        </p:nvSpPr>
        <p:spPr>
          <a:xfrm>
            <a:off x="1752600" y="1972962"/>
            <a:ext cx="1524000" cy="228600"/>
          </a:xfrm>
          <a:custGeom>
            <a:rect b="b" l="l" r="r" t="t"/>
            <a:pathLst>
              <a:path extrusionOk="0" h="144" w="960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9" name="Google Shape;839;p13"/>
          <p:cNvSpPr/>
          <p:nvPr/>
        </p:nvSpPr>
        <p:spPr>
          <a:xfrm>
            <a:off x="3276600" y="1972962"/>
            <a:ext cx="1219200" cy="228600"/>
          </a:xfrm>
          <a:custGeom>
            <a:rect b="b" l="l" r="r" t="t"/>
            <a:pathLst>
              <a:path extrusionOk="0" h="144" w="768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0" name="Google Shape;840;p13"/>
          <p:cNvSpPr/>
          <p:nvPr/>
        </p:nvSpPr>
        <p:spPr>
          <a:xfrm>
            <a:off x="4495800" y="1972962"/>
            <a:ext cx="1828800" cy="228600"/>
          </a:xfrm>
          <a:custGeom>
            <a:rect b="b" l="l" r="r" t="t"/>
            <a:pathLst>
              <a:path extrusionOk="0" h="144" w="1152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1" name="Google Shape;841;p13"/>
          <p:cNvSpPr/>
          <p:nvPr/>
        </p:nvSpPr>
        <p:spPr>
          <a:xfrm>
            <a:off x="1600200" y="39624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3"/>
          <p:cNvSpPr/>
          <p:nvPr/>
        </p:nvSpPr>
        <p:spPr>
          <a:xfrm>
            <a:off x="1905000" y="39624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3" name="Google Shape;843;p13"/>
          <p:cNvSpPr/>
          <p:nvPr/>
        </p:nvSpPr>
        <p:spPr>
          <a:xfrm>
            <a:off x="2209800" y="39624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4" name="Google Shape;844;p13"/>
          <p:cNvSpPr/>
          <p:nvPr/>
        </p:nvSpPr>
        <p:spPr>
          <a:xfrm>
            <a:off x="2514600" y="39624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5" name="Google Shape;845;p13"/>
          <p:cNvSpPr/>
          <p:nvPr/>
        </p:nvSpPr>
        <p:spPr>
          <a:xfrm>
            <a:off x="2819400" y="39624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6" name="Google Shape;846;p13"/>
          <p:cNvSpPr/>
          <p:nvPr/>
        </p:nvSpPr>
        <p:spPr>
          <a:xfrm>
            <a:off x="3124200" y="39624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3"/>
          <p:cNvSpPr/>
          <p:nvPr/>
        </p:nvSpPr>
        <p:spPr>
          <a:xfrm>
            <a:off x="3429000" y="39624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8" name="Google Shape;848;p13"/>
          <p:cNvSpPr/>
          <p:nvPr/>
        </p:nvSpPr>
        <p:spPr>
          <a:xfrm>
            <a:off x="3733800" y="39624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9" name="Google Shape;849;p13"/>
          <p:cNvSpPr/>
          <p:nvPr/>
        </p:nvSpPr>
        <p:spPr>
          <a:xfrm>
            <a:off x="4038600" y="39624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0" name="Google Shape;850;p13"/>
          <p:cNvSpPr/>
          <p:nvPr/>
        </p:nvSpPr>
        <p:spPr>
          <a:xfrm>
            <a:off x="4648200" y="39624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1" name="Google Shape;851;p13"/>
          <p:cNvSpPr/>
          <p:nvPr/>
        </p:nvSpPr>
        <p:spPr>
          <a:xfrm>
            <a:off x="4953000" y="39624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2" name="Google Shape;852;p13"/>
          <p:cNvSpPr/>
          <p:nvPr/>
        </p:nvSpPr>
        <p:spPr>
          <a:xfrm>
            <a:off x="5257800" y="39624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3" name="Google Shape;853;p13"/>
          <p:cNvSpPr/>
          <p:nvPr/>
        </p:nvSpPr>
        <p:spPr>
          <a:xfrm>
            <a:off x="5562600" y="39624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4" name="Google Shape;854;p13"/>
          <p:cNvSpPr/>
          <p:nvPr/>
        </p:nvSpPr>
        <p:spPr>
          <a:xfrm>
            <a:off x="5867400" y="39624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5" name="Google Shape;855;p13"/>
          <p:cNvSpPr/>
          <p:nvPr/>
        </p:nvSpPr>
        <p:spPr>
          <a:xfrm>
            <a:off x="6172200" y="39624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3"/>
          <p:cNvSpPr/>
          <p:nvPr/>
        </p:nvSpPr>
        <p:spPr>
          <a:xfrm>
            <a:off x="6477000" y="39624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7" name="Google Shape;857;p13"/>
          <p:cNvSpPr/>
          <p:nvPr/>
        </p:nvSpPr>
        <p:spPr>
          <a:xfrm>
            <a:off x="4343400" y="39624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3"/>
          <p:cNvSpPr/>
          <p:nvPr/>
        </p:nvSpPr>
        <p:spPr>
          <a:xfrm>
            <a:off x="2057400" y="3632200"/>
            <a:ext cx="2438400" cy="482600"/>
          </a:xfrm>
          <a:custGeom>
            <a:rect b="b" l="l" r="r" t="t"/>
            <a:pathLst>
              <a:path extrusionOk="0" h="304" w="1536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Today</a:t>
            </a:r>
            <a:endParaRPr/>
          </a:p>
        </p:txBody>
      </p:sp>
      <p:sp>
        <p:nvSpPr>
          <p:cNvPr id="865" name="Google Shape;865;p1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Explicit free lists</a:t>
            </a:r>
            <a:r>
              <a:rPr lang="en-GB"/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Segregated free lists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Garbage collection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Memory-related perils and pitfalls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5"/>
          <p:cNvSpPr txBox="1"/>
          <p:nvPr>
            <p:ph idx="4294967295" type="title"/>
          </p:nvPr>
        </p:nvSpPr>
        <p:spPr>
          <a:xfrm>
            <a:off x="304800" y="493713"/>
            <a:ext cx="8229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Segregated List (Seglist) Allocators</a:t>
            </a:r>
            <a:endParaRPr/>
          </a:p>
        </p:txBody>
      </p:sp>
      <p:sp>
        <p:nvSpPr>
          <p:cNvPr id="872" name="Google Shape;872;p15"/>
          <p:cNvSpPr txBox="1"/>
          <p:nvPr>
            <p:ph idx="1" type="body"/>
          </p:nvPr>
        </p:nvSpPr>
        <p:spPr>
          <a:xfrm>
            <a:off x="302625" y="1220788"/>
            <a:ext cx="8307387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Each </a:t>
            </a:r>
            <a:r>
              <a:rPr i="1" lang="en-GB">
                <a:solidFill>
                  <a:srgbClr val="C00000"/>
                </a:solidFill>
              </a:rPr>
              <a:t>size class</a:t>
            </a:r>
            <a:r>
              <a:rPr lang="en-GB">
                <a:solidFill>
                  <a:srgbClr val="C00000"/>
                </a:solidFill>
              </a:rPr>
              <a:t> </a:t>
            </a:r>
            <a:r>
              <a:rPr lang="en-GB"/>
              <a:t>of blocks has its own free list</a:t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Often have separate classes for each small size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For larger sizes: One class for each two-power size</a:t>
            </a:r>
            <a:endParaRPr/>
          </a:p>
        </p:txBody>
      </p:sp>
      <p:sp>
        <p:nvSpPr>
          <p:cNvPr id="873" name="Google Shape;873;p15"/>
          <p:cNvSpPr/>
          <p:nvPr/>
        </p:nvSpPr>
        <p:spPr>
          <a:xfrm>
            <a:off x="1447800" y="19494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74" name="Google Shape;874;p15"/>
          <p:cNvSpPr/>
          <p:nvPr/>
        </p:nvSpPr>
        <p:spPr>
          <a:xfrm>
            <a:off x="1752600" y="19494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75" name="Google Shape;875;p15"/>
          <p:cNvSpPr/>
          <p:nvPr/>
        </p:nvSpPr>
        <p:spPr>
          <a:xfrm>
            <a:off x="2362200" y="19494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76" name="Google Shape;876;p15"/>
          <p:cNvSpPr/>
          <p:nvPr/>
        </p:nvSpPr>
        <p:spPr>
          <a:xfrm>
            <a:off x="2667000" y="19494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77" name="Google Shape;877;p15"/>
          <p:cNvSpPr/>
          <p:nvPr/>
        </p:nvSpPr>
        <p:spPr>
          <a:xfrm>
            <a:off x="3276600" y="19494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78" name="Google Shape;878;p15"/>
          <p:cNvSpPr/>
          <p:nvPr/>
        </p:nvSpPr>
        <p:spPr>
          <a:xfrm>
            <a:off x="3581400" y="19494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79" name="Google Shape;879;p15"/>
          <p:cNvSpPr/>
          <p:nvPr/>
        </p:nvSpPr>
        <p:spPr>
          <a:xfrm>
            <a:off x="4191000" y="19494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0" name="Google Shape;880;p15"/>
          <p:cNvSpPr/>
          <p:nvPr/>
        </p:nvSpPr>
        <p:spPr>
          <a:xfrm>
            <a:off x="4495800" y="19494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1" name="Google Shape;881;p15"/>
          <p:cNvSpPr/>
          <p:nvPr/>
        </p:nvSpPr>
        <p:spPr>
          <a:xfrm>
            <a:off x="1447800" y="26352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2" name="Google Shape;882;p15"/>
          <p:cNvSpPr/>
          <p:nvPr/>
        </p:nvSpPr>
        <p:spPr>
          <a:xfrm>
            <a:off x="1752600" y="26352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3" name="Google Shape;883;p15"/>
          <p:cNvSpPr/>
          <p:nvPr/>
        </p:nvSpPr>
        <p:spPr>
          <a:xfrm>
            <a:off x="2057400" y="26352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4" name="Google Shape;884;p15"/>
          <p:cNvSpPr/>
          <p:nvPr/>
        </p:nvSpPr>
        <p:spPr>
          <a:xfrm>
            <a:off x="2667000" y="26352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5" name="Google Shape;885;p15"/>
          <p:cNvSpPr/>
          <p:nvPr/>
        </p:nvSpPr>
        <p:spPr>
          <a:xfrm>
            <a:off x="2971800" y="26352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6" name="Google Shape;886;p15"/>
          <p:cNvSpPr/>
          <p:nvPr/>
        </p:nvSpPr>
        <p:spPr>
          <a:xfrm>
            <a:off x="3276600" y="26352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7" name="Google Shape;887;p15"/>
          <p:cNvSpPr/>
          <p:nvPr/>
        </p:nvSpPr>
        <p:spPr>
          <a:xfrm>
            <a:off x="3886200" y="26352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8" name="Google Shape;888;p15"/>
          <p:cNvSpPr/>
          <p:nvPr/>
        </p:nvSpPr>
        <p:spPr>
          <a:xfrm>
            <a:off x="4191000" y="26352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9" name="Google Shape;889;p15"/>
          <p:cNvSpPr/>
          <p:nvPr/>
        </p:nvSpPr>
        <p:spPr>
          <a:xfrm>
            <a:off x="4495800" y="26352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0" name="Google Shape;890;p15"/>
          <p:cNvSpPr/>
          <p:nvPr/>
        </p:nvSpPr>
        <p:spPr>
          <a:xfrm>
            <a:off x="5105400" y="26352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1" name="Google Shape;891;p15"/>
          <p:cNvSpPr/>
          <p:nvPr/>
        </p:nvSpPr>
        <p:spPr>
          <a:xfrm>
            <a:off x="5410200" y="26352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2" name="Google Shape;892;p15"/>
          <p:cNvSpPr/>
          <p:nvPr/>
        </p:nvSpPr>
        <p:spPr>
          <a:xfrm>
            <a:off x="5715000" y="26352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3" name="Google Shape;893;p15"/>
          <p:cNvSpPr/>
          <p:nvPr/>
        </p:nvSpPr>
        <p:spPr>
          <a:xfrm>
            <a:off x="1447800" y="33210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4" name="Google Shape;894;p15"/>
          <p:cNvSpPr/>
          <p:nvPr/>
        </p:nvSpPr>
        <p:spPr>
          <a:xfrm>
            <a:off x="1752600" y="33210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5" name="Google Shape;895;p15"/>
          <p:cNvSpPr/>
          <p:nvPr/>
        </p:nvSpPr>
        <p:spPr>
          <a:xfrm>
            <a:off x="2057400" y="33210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6" name="Google Shape;896;p15"/>
          <p:cNvSpPr/>
          <p:nvPr/>
        </p:nvSpPr>
        <p:spPr>
          <a:xfrm>
            <a:off x="2362200" y="33210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7" name="Google Shape;897;p15"/>
          <p:cNvSpPr/>
          <p:nvPr/>
        </p:nvSpPr>
        <p:spPr>
          <a:xfrm>
            <a:off x="2971800" y="33210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8" name="Google Shape;898;p15"/>
          <p:cNvSpPr/>
          <p:nvPr/>
        </p:nvSpPr>
        <p:spPr>
          <a:xfrm>
            <a:off x="3276600" y="33210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9" name="Google Shape;899;p15"/>
          <p:cNvSpPr/>
          <p:nvPr/>
        </p:nvSpPr>
        <p:spPr>
          <a:xfrm>
            <a:off x="3581400" y="33210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0" name="Google Shape;900;p15"/>
          <p:cNvSpPr/>
          <p:nvPr/>
        </p:nvSpPr>
        <p:spPr>
          <a:xfrm>
            <a:off x="3886200" y="33210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1" name="Google Shape;901;p15"/>
          <p:cNvSpPr/>
          <p:nvPr/>
        </p:nvSpPr>
        <p:spPr>
          <a:xfrm>
            <a:off x="4495800" y="33210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2" name="Google Shape;902;p15"/>
          <p:cNvSpPr/>
          <p:nvPr/>
        </p:nvSpPr>
        <p:spPr>
          <a:xfrm>
            <a:off x="4800600" y="33210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3" name="Google Shape;903;p15"/>
          <p:cNvSpPr/>
          <p:nvPr/>
        </p:nvSpPr>
        <p:spPr>
          <a:xfrm>
            <a:off x="5105400" y="33210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4" name="Google Shape;904;p15"/>
          <p:cNvSpPr/>
          <p:nvPr/>
        </p:nvSpPr>
        <p:spPr>
          <a:xfrm>
            <a:off x="5410200" y="33210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5" name="Google Shape;905;p15"/>
          <p:cNvSpPr/>
          <p:nvPr/>
        </p:nvSpPr>
        <p:spPr>
          <a:xfrm>
            <a:off x="1447800" y="40068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6" name="Google Shape;906;p15"/>
          <p:cNvSpPr/>
          <p:nvPr/>
        </p:nvSpPr>
        <p:spPr>
          <a:xfrm>
            <a:off x="1752600" y="40068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7" name="Google Shape;907;p15"/>
          <p:cNvSpPr/>
          <p:nvPr/>
        </p:nvSpPr>
        <p:spPr>
          <a:xfrm>
            <a:off x="2057400" y="40068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8" name="Google Shape;908;p15"/>
          <p:cNvSpPr/>
          <p:nvPr/>
        </p:nvSpPr>
        <p:spPr>
          <a:xfrm>
            <a:off x="2362200" y="40068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9" name="Google Shape;909;p15"/>
          <p:cNvSpPr/>
          <p:nvPr/>
        </p:nvSpPr>
        <p:spPr>
          <a:xfrm>
            <a:off x="2667000" y="40068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10" name="Google Shape;910;p15"/>
          <p:cNvSpPr/>
          <p:nvPr/>
        </p:nvSpPr>
        <p:spPr>
          <a:xfrm>
            <a:off x="2971800" y="40068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11" name="Google Shape;911;p15"/>
          <p:cNvSpPr/>
          <p:nvPr/>
        </p:nvSpPr>
        <p:spPr>
          <a:xfrm>
            <a:off x="3276600" y="40068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12" name="Google Shape;912;p15"/>
          <p:cNvSpPr/>
          <p:nvPr/>
        </p:nvSpPr>
        <p:spPr>
          <a:xfrm>
            <a:off x="3581400" y="40068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13" name="Google Shape;913;p15"/>
          <p:cNvSpPr/>
          <p:nvPr/>
        </p:nvSpPr>
        <p:spPr>
          <a:xfrm>
            <a:off x="4191000" y="40068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14" name="Google Shape;914;p15"/>
          <p:cNvSpPr/>
          <p:nvPr/>
        </p:nvSpPr>
        <p:spPr>
          <a:xfrm>
            <a:off x="4495800" y="40068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15" name="Google Shape;915;p15"/>
          <p:cNvSpPr/>
          <p:nvPr/>
        </p:nvSpPr>
        <p:spPr>
          <a:xfrm>
            <a:off x="4800600" y="40068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16" name="Google Shape;916;p15"/>
          <p:cNvSpPr/>
          <p:nvPr/>
        </p:nvSpPr>
        <p:spPr>
          <a:xfrm>
            <a:off x="5105400" y="40068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17" name="Google Shape;917;p15"/>
          <p:cNvSpPr/>
          <p:nvPr/>
        </p:nvSpPr>
        <p:spPr>
          <a:xfrm>
            <a:off x="5410200" y="40068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18" name="Google Shape;918;p15"/>
          <p:cNvSpPr/>
          <p:nvPr/>
        </p:nvSpPr>
        <p:spPr>
          <a:xfrm>
            <a:off x="5715000" y="40068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19" name="Google Shape;919;p15"/>
          <p:cNvSpPr/>
          <p:nvPr/>
        </p:nvSpPr>
        <p:spPr>
          <a:xfrm>
            <a:off x="6324600" y="26352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0" name="Google Shape;920;p15"/>
          <p:cNvSpPr/>
          <p:nvPr/>
        </p:nvSpPr>
        <p:spPr>
          <a:xfrm>
            <a:off x="6629400" y="26352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1" name="Google Shape;921;p15"/>
          <p:cNvSpPr/>
          <p:nvPr/>
        </p:nvSpPr>
        <p:spPr>
          <a:xfrm>
            <a:off x="6934200" y="26352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2" name="Google Shape;922;p15"/>
          <p:cNvSpPr/>
          <p:nvPr/>
        </p:nvSpPr>
        <p:spPr>
          <a:xfrm>
            <a:off x="1447800" y="46926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3" name="Google Shape;923;p15"/>
          <p:cNvSpPr/>
          <p:nvPr/>
        </p:nvSpPr>
        <p:spPr>
          <a:xfrm>
            <a:off x="1752600" y="46926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4" name="Google Shape;924;p15"/>
          <p:cNvSpPr/>
          <p:nvPr/>
        </p:nvSpPr>
        <p:spPr>
          <a:xfrm>
            <a:off x="2057400" y="46926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5" name="Google Shape;925;p15"/>
          <p:cNvSpPr/>
          <p:nvPr/>
        </p:nvSpPr>
        <p:spPr>
          <a:xfrm>
            <a:off x="2362200" y="46926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6" name="Google Shape;926;p15"/>
          <p:cNvSpPr/>
          <p:nvPr/>
        </p:nvSpPr>
        <p:spPr>
          <a:xfrm>
            <a:off x="2667000" y="46926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7" name="Google Shape;927;p15"/>
          <p:cNvSpPr/>
          <p:nvPr/>
        </p:nvSpPr>
        <p:spPr>
          <a:xfrm>
            <a:off x="2971800" y="46926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8" name="Google Shape;928;p15"/>
          <p:cNvSpPr/>
          <p:nvPr/>
        </p:nvSpPr>
        <p:spPr>
          <a:xfrm>
            <a:off x="3276600" y="46926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9" name="Google Shape;929;p15"/>
          <p:cNvSpPr/>
          <p:nvPr/>
        </p:nvSpPr>
        <p:spPr>
          <a:xfrm>
            <a:off x="3581400" y="46926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30" name="Google Shape;930;p15"/>
          <p:cNvSpPr/>
          <p:nvPr/>
        </p:nvSpPr>
        <p:spPr>
          <a:xfrm>
            <a:off x="3886200" y="46926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31" name="Google Shape;931;p15"/>
          <p:cNvSpPr/>
          <p:nvPr/>
        </p:nvSpPr>
        <p:spPr>
          <a:xfrm>
            <a:off x="4191000" y="46926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32" name="Google Shape;932;p15"/>
          <p:cNvSpPr/>
          <p:nvPr/>
        </p:nvSpPr>
        <p:spPr>
          <a:xfrm>
            <a:off x="4495800" y="46926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33" name="Google Shape;933;p15"/>
          <p:cNvSpPr/>
          <p:nvPr/>
        </p:nvSpPr>
        <p:spPr>
          <a:xfrm>
            <a:off x="4800600" y="46926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34" name="Google Shape;934;p15"/>
          <p:cNvSpPr/>
          <p:nvPr/>
        </p:nvSpPr>
        <p:spPr>
          <a:xfrm>
            <a:off x="5105400" y="46926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35" name="Google Shape;935;p15"/>
          <p:cNvSpPr/>
          <p:nvPr/>
        </p:nvSpPr>
        <p:spPr>
          <a:xfrm>
            <a:off x="5410200" y="46926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36" name="Google Shape;936;p15"/>
          <p:cNvSpPr/>
          <p:nvPr/>
        </p:nvSpPr>
        <p:spPr>
          <a:xfrm>
            <a:off x="5715000" y="46926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37" name="Google Shape;937;p15"/>
          <p:cNvSpPr/>
          <p:nvPr/>
        </p:nvSpPr>
        <p:spPr>
          <a:xfrm>
            <a:off x="6019800" y="4692650"/>
            <a:ext cx="304800" cy="3048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38" name="Google Shape;938;p15"/>
          <p:cNvSpPr txBox="1"/>
          <p:nvPr/>
        </p:nvSpPr>
        <p:spPr>
          <a:xfrm>
            <a:off x="915988" y="1949450"/>
            <a:ext cx="452666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15"/>
          <p:cNvSpPr txBox="1"/>
          <p:nvPr/>
        </p:nvSpPr>
        <p:spPr>
          <a:xfrm>
            <a:off x="1068388" y="2635250"/>
            <a:ext cx="293687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15"/>
          <p:cNvSpPr txBox="1"/>
          <p:nvPr/>
        </p:nvSpPr>
        <p:spPr>
          <a:xfrm>
            <a:off x="1050925" y="3305175"/>
            <a:ext cx="29527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15"/>
          <p:cNvSpPr txBox="1"/>
          <p:nvPr/>
        </p:nvSpPr>
        <p:spPr>
          <a:xfrm>
            <a:off x="915988" y="4006850"/>
            <a:ext cx="452666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15"/>
          <p:cNvSpPr txBox="1"/>
          <p:nvPr/>
        </p:nvSpPr>
        <p:spPr>
          <a:xfrm>
            <a:off x="763588" y="4692650"/>
            <a:ext cx="573403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9-inf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3" name="Google Shape;943;p15"/>
          <p:cNvCxnSpPr/>
          <p:nvPr/>
        </p:nvCxnSpPr>
        <p:spPr>
          <a:xfrm>
            <a:off x="2057400" y="2101850"/>
            <a:ext cx="3048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4" name="Google Shape;944;p15"/>
          <p:cNvCxnSpPr/>
          <p:nvPr/>
        </p:nvCxnSpPr>
        <p:spPr>
          <a:xfrm>
            <a:off x="2971800" y="2101850"/>
            <a:ext cx="3048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5" name="Google Shape;945;p15"/>
          <p:cNvCxnSpPr/>
          <p:nvPr/>
        </p:nvCxnSpPr>
        <p:spPr>
          <a:xfrm>
            <a:off x="3886200" y="4159250"/>
            <a:ext cx="3048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6" name="Google Shape;946;p15"/>
          <p:cNvCxnSpPr/>
          <p:nvPr/>
        </p:nvCxnSpPr>
        <p:spPr>
          <a:xfrm>
            <a:off x="3886200" y="2101850"/>
            <a:ext cx="3048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7" name="Google Shape;947;p15"/>
          <p:cNvCxnSpPr/>
          <p:nvPr/>
        </p:nvCxnSpPr>
        <p:spPr>
          <a:xfrm>
            <a:off x="2362200" y="2787650"/>
            <a:ext cx="3048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8" name="Google Shape;948;p15"/>
          <p:cNvCxnSpPr/>
          <p:nvPr/>
        </p:nvCxnSpPr>
        <p:spPr>
          <a:xfrm>
            <a:off x="4800600" y="2787650"/>
            <a:ext cx="3048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9" name="Google Shape;949;p15"/>
          <p:cNvCxnSpPr/>
          <p:nvPr/>
        </p:nvCxnSpPr>
        <p:spPr>
          <a:xfrm>
            <a:off x="3581400" y="2787650"/>
            <a:ext cx="3048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0" name="Google Shape;950;p15"/>
          <p:cNvCxnSpPr/>
          <p:nvPr/>
        </p:nvCxnSpPr>
        <p:spPr>
          <a:xfrm>
            <a:off x="2667000" y="3473450"/>
            <a:ext cx="3048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1" name="Google Shape;951;p15"/>
          <p:cNvCxnSpPr/>
          <p:nvPr/>
        </p:nvCxnSpPr>
        <p:spPr>
          <a:xfrm>
            <a:off x="6019800" y="2787650"/>
            <a:ext cx="3048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2" name="Google Shape;952;p15"/>
          <p:cNvCxnSpPr/>
          <p:nvPr/>
        </p:nvCxnSpPr>
        <p:spPr>
          <a:xfrm>
            <a:off x="4191000" y="3473450"/>
            <a:ext cx="3048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3" name="Google Shape;953;p15"/>
          <p:cNvCxnSpPr/>
          <p:nvPr/>
        </p:nvCxnSpPr>
        <p:spPr>
          <a:xfrm>
            <a:off x="4800600" y="2101850"/>
            <a:ext cx="3048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4" name="Google Shape;954;p15"/>
          <p:cNvCxnSpPr/>
          <p:nvPr/>
        </p:nvCxnSpPr>
        <p:spPr>
          <a:xfrm>
            <a:off x="7239000" y="2787650"/>
            <a:ext cx="3048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5" name="Google Shape;955;p15"/>
          <p:cNvCxnSpPr/>
          <p:nvPr/>
        </p:nvCxnSpPr>
        <p:spPr>
          <a:xfrm>
            <a:off x="6019800" y="4159250"/>
            <a:ext cx="3048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6" name="Google Shape;956;p15"/>
          <p:cNvCxnSpPr/>
          <p:nvPr/>
        </p:nvCxnSpPr>
        <p:spPr>
          <a:xfrm>
            <a:off x="5715000" y="3473450"/>
            <a:ext cx="3048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7" name="Google Shape;957;p15"/>
          <p:cNvCxnSpPr/>
          <p:nvPr/>
        </p:nvCxnSpPr>
        <p:spPr>
          <a:xfrm>
            <a:off x="6324600" y="4845050"/>
            <a:ext cx="3048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8" name="Google Shape;958;p15"/>
          <p:cNvSpPr/>
          <p:nvPr/>
        </p:nvSpPr>
        <p:spPr>
          <a:xfrm>
            <a:off x="457200" y="5410200"/>
            <a:ext cx="8534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-246062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15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6"/>
          <p:cNvSpPr txBox="1"/>
          <p:nvPr>
            <p:ph idx="4294967295" type="title"/>
          </p:nvPr>
        </p:nvSpPr>
        <p:spPr>
          <a:xfrm>
            <a:off x="350838" y="381000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Seglist Allocator</a:t>
            </a:r>
            <a:endParaRPr/>
          </a:p>
        </p:txBody>
      </p:sp>
      <p:sp>
        <p:nvSpPr>
          <p:cNvPr id="965" name="Google Shape;965;p16"/>
          <p:cNvSpPr txBox="1"/>
          <p:nvPr>
            <p:ph idx="1" type="body"/>
          </p:nvPr>
        </p:nvSpPr>
        <p:spPr>
          <a:xfrm>
            <a:off x="337021" y="1220788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Given an array of free lists, each one for some size class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To allocate a block of size </a:t>
            </a:r>
            <a:r>
              <a:rPr i="1" lang="en-GB"/>
              <a:t>n</a:t>
            </a:r>
            <a:r>
              <a:rPr lang="en-GB"/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Search appropriate free list for block of size </a:t>
            </a:r>
            <a:r>
              <a:rPr i="1" lang="en-GB"/>
              <a:t>m &gt; 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If an appropriate block is found: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Split block and place fragment on appropriate list (optional)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If no block is found, try next larger class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Repeat until block is found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If no block is found: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Request additional heap memory from OS (using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sbrk()</a:t>
            </a:r>
            <a:r>
              <a:rPr lang="en-GB"/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Allocate block of </a:t>
            </a:r>
            <a:r>
              <a:rPr i="1" lang="en-GB"/>
              <a:t>n</a:t>
            </a:r>
            <a:r>
              <a:rPr lang="en-GB"/>
              <a:t> bytes from this new memory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Place remainder as a single free block in largest size class.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7"/>
          <p:cNvSpPr txBox="1"/>
          <p:nvPr>
            <p:ph idx="4294967295" type="title"/>
          </p:nvPr>
        </p:nvSpPr>
        <p:spPr>
          <a:xfrm>
            <a:off x="350838" y="381000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Seglist Allocator (cont.)</a:t>
            </a:r>
            <a:endParaRPr/>
          </a:p>
        </p:txBody>
      </p:sp>
      <p:sp>
        <p:nvSpPr>
          <p:cNvPr id="972" name="Google Shape;972;p17"/>
          <p:cNvSpPr txBox="1"/>
          <p:nvPr>
            <p:ph idx="1" type="body"/>
          </p:nvPr>
        </p:nvSpPr>
        <p:spPr>
          <a:xfrm>
            <a:off x="355189" y="1220788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To free a block: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Coalesce and place on appropriate list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Advantages of seglist allocators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Higher throughput</a:t>
            </a:r>
            <a:endParaRPr/>
          </a:p>
          <a:p>
            <a:pPr indent="-228600" lvl="2" marL="114300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 log time for power-of-two size classes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Better memory utilization</a:t>
            </a:r>
            <a:endParaRPr/>
          </a:p>
          <a:p>
            <a:pPr indent="-228600" lvl="2" marL="114300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First-fit search of segregated free list approximates a best-fit search of entire heap.</a:t>
            </a:r>
            <a:endParaRPr/>
          </a:p>
          <a:p>
            <a:pPr indent="-228600" lvl="2" marL="114300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Extreme case: Giving each block its own size class is equivalent to best-fit.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8"/>
          <p:cNvSpPr txBox="1"/>
          <p:nvPr>
            <p:ph idx="4294967295" type="title"/>
          </p:nvPr>
        </p:nvSpPr>
        <p:spPr>
          <a:xfrm>
            <a:off x="330200" y="304800"/>
            <a:ext cx="7899400" cy="1096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More Info on Allocators</a:t>
            </a:r>
            <a:endParaRPr/>
          </a:p>
        </p:txBody>
      </p:sp>
      <p:sp>
        <p:nvSpPr>
          <p:cNvPr id="979" name="Google Shape;979;p18"/>
          <p:cNvSpPr txBox="1"/>
          <p:nvPr>
            <p:ph idx="1" type="body"/>
          </p:nvPr>
        </p:nvSpPr>
        <p:spPr>
          <a:xfrm>
            <a:off x="347192" y="1447800"/>
            <a:ext cx="8535987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D. Knuth, “</a:t>
            </a:r>
            <a:r>
              <a:rPr i="1" lang="en-GB"/>
              <a:t>The Art of Computer Programming</a:t>
            </a:r>
            <a:r>
              <a:rPr lang="en-GB"/>
              <a:t>”, 2</a:t>
            </a:r>
            <a:r>
              <a:rPr baseline="30000" lang="en-GB"/>
              <a:t>nd</a:t>
            </a:r>
            <a:r>
              <a:rPr lang="en-GB"/>
              <a:t> edition, Addison Wesley, 1973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The classic reference on dynamic storage allocation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Wilson et al, “</a:t>
            </a:r>
            <a:r>
              <a:rPr i="1" lang="en-GB"/>
              <a:t>Dynamic Storage Allocation: A Survey and Critical Review</a:t>
            </a:r>
            <a:r>
              <a:rPr lang="en-GB"/>
              <a:t>”, Proc. 1995 Int’l Workshop on Memory Management, Kinross, Scotland, Sept, 1995.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Comprehensive survey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Available from CS:APP student site (csapp.cs.cmu.edu)</a:t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Today</a:t>
            </a:r>
            <a:endParaRPr/>
          </a:p>
        </p:txBody>
      </p:sp>
      <p:sp>
        <p:nvSpPr>
          <p:cNvPr id="986" name="Google Shape;986;p1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Explicit free lists</a:t>
            </a:r>
            <a:r>
              <a:rPr lang="en-GB"/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Segregated free lists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Garbage collection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Memory-related perils and pitfalls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Today</a:t>
            </a:r>
            <a:endParaRPr/>
          </a:p>
        </p:txBody>
      </p:sp>
      <p:sp>
        <p:nvSpPr>
          <p:cNvPr id="225" name="Google Shape;225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Explicit free lists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Segregated free lists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Garbage collection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Memory-related perils and pitfalls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20"/>
          <p:cNvSpPr txBox="1"/>
          <p:nvPr>
            <p:ph idx="4294967295" type="title"/>
          </p:nvPr>
        </p:nvSpPr>
        <p:spPr>
          <a:xfrm>
            <a:off x="381000" y="457200"/>
            <a:ext cx="7302500" cy="1096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Implicit Memory Management:</a:t>
            </a:r>
            <a:br>
              <a:rPr lang="en-GB"/>
            </a:br>
            <a:r>
              <a:rPr lang="en-GB"/>
              <a:t>Garbage Collection</a:t>
            </a:r>
            <a:endParaRPr/>
          </a:p>
        </p:txBody>
      </p:sp>
      <p:sp>
        <p:nvSpPr>
          <p:cNvPr id="993" name="Google Shape;993;p20"/>
          <p:cNvSpPr txBox="1"/>
          <p:nvPr>
            <p:ph idx="1" type="body"/>
          </p:nvPr>
        </p:nvSpPr>
        <p:spPr>
          <a:xfrm>
            <a:off x="381000" y="16764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i="1" lang="en-GB">
                <a:solidFill>
                  <a:srgbClr val="C00000"/>
                </a:solidFill>
              </a:rPr>
              <a:t>Garbage collection: </a:t>
            </a:r>
            <a:r>
              <a:rPr lang="en-GB"/>
              <a:t>automatic reclamation of heap-allocated storage—application never has to free</a:t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Common in many dynamic languages: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Python, Ruby, Java, Perl, ML, Lisp, Mathematica</a:t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Variants (“conservative” garbage collectors) exist for C and C++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However, cannot necessarily collect all garbage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003300"/>
              </a:solidFill>
            </a:endParaRPr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003300"/>
              </a:solidFill>
            </a:endParaRPr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994" name="Google Shape;994;p20"/>
          <p:cNvSpPr txBox="1"/>
          <p:nvPr/>
        </p:nvSpPr>
        <p:spPr>
          <a:xfrm>
            <a:off x="838200" y="2667000"/>
            <a:ext cx="4995576" cy="1079399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foo()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*p = malloc(128);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return; </a:t>
            </a:r>
            <a:r>
              <a:rPr b="1" i="0" lang="en-GB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p block is now garbage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21"/>
          <p:cNvSpPr txBox="1"/>
          <p:nvPr>
            <p:ph idx="4294967295" type="title"/>
          </p:nvPr>
        </p:nvSpPr>
        <p:spPr>
          <a:xfrm>
            <a:off x="349544" y="533400"/>
            <a:ext cx="6350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Garbage Collection</a:t>
            </a:r>
            <a:endParaRPr/>
          </a:p>
        </p:txBody>
      </p:sp>
      <p:sp>
        <p:nvSpPr>
          <p:cNvPr id="1001" name="Google Shape;1001;p21"/>
          <p:cNvSpPr txBox="1"/>
          <p:nvPr>
            <p:ph idx="1" type="body"/>
          </p:nvPr>
        </p:nvSpPr>
        <p:spPr>
          <a:xfrm>
            <a:off x="355600" y="1371600"/>
            <a:ext cx="8483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How does the memory manager know when memory can be freed?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In general we cannot know what is going to be used in the future since it depends on conditionals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But we can tell that certain blocks cannot be used if there are no pointers to them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Must make certain assumptions about pointers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GB"/>
              <a:t>Memory manager can distinguish pointers from non-pointers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GB"/>
              <a:t>All pointers point to the start of a block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GB"/>
              <a:t>Cannot hide pointers </a:t>
            </a:r>
            <a:br>
              <a:rPr lang="en-GB"/>
            </a:br>
            <a:r>
              <a:rPr lang="en-GB"/>
              <a:t>(e.g., by coercing them to an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/>
              <a:t>, and then back again)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22"/>
          <p:cNvSpPr txBox="1"/>
          <p:nvPr>
            <p:ph idx="4294967295" type="title"/>
          </p:nvPr>
        </p:nvSpPr>
        <p:spPr>
          <a:xfrm>
            <a:off x="381000" y="457200"/>
            <a:ext cx="68834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Classical GC Algorithms</a:t>
            </a:r>
            <a:endParaRPr/>
          </a:p>
        </p:txBody>
      </p:sp>
      <p:sp>
        <p:nvSpPr>
          <p:cNvPr id="1008" name="Google Shape;1008;p22"/>
          <p:cNvSpPr txBox="1"/>
          <p:nvPr>
            <p:ph idx="1" type="body"/>
          </p:nvPr>
        </p:nvSpPr>
        <p:spPr>
          <a:xfrm>
            <a:off x="381000" y="1166812"/>
            <a:ext cx="8318500" cy="546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Mark-and-sweep collection (McCarthy, 1960)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Does not move blocks (unless you also “compact”)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Reference counting (Collins, 1960)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Does not move blocks (not discussed)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Copying collection (Minsky, 1963)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Moves blocks (not discussed)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Generational Collectors (Lieberman and Hewitt, 1983)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Collection based on lifetimes</a:t>
            </a:r>
            <a:endParaRPr/>
          </a:p>
          <a:p>
            <a:pPr indent="-228600" lvl="2" marL="114300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Most allocations become garbage very soon</a:t>
            </a:r>
            <a:endParaRPr/>
          </a:p>
          <a:p>
            <a:pPr indent="-228600" lvl="2" marL="114300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So focus reclamation work on zones of memory recently allocated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For more information: </a:t>
            </a:r>
            <a:br>
              <a:rPr lang="en-GB"/>
            </a:br>
            <a:r>
              <a:rPr lang="en-GB"/>
              <a:t>Jones and Lin, “</a:t>
            </a:r>
            <a:r>
              <a:rPr i="1" lang="en-GB"/>
              <a:t>Garbage Collection: Algorithms for Automatic Dynamic Memory</a:t>
            </a:r>
            <a:r>
              <a:rPr lang="en-GB"/>
              <a:t>”, John Wiley &amp; Sons, 1996.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3"/>
          <p:cNvSpPr/>
          <p:nvPr/>
        </p:nvSpPr>
        <p:spPr>
          <a:xfrm>
            <a:off x="932851" y="3803944"/>
            <a:ext cx="5984875" cy="20574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15" name="Google Shape;1015;p23"/>
          <p:cNvSpPr txBox="1"/>
          <p:nvPr>
            <p:ph idx="4294967295" type="title"/>
          </p:nvPr>
        </p:nvSpPr>
        <p:spPr>
          <a:xfrm>
            <a:off x="368300" y="457200"/>
            <a:ext cx="63373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Memory as a Graph</a:t>
            </a:r>
            <a:endParaRPr/>
          </a:p>
        </p:txBody>
      </p:sp>
      <p:sp>
        <p:nvSpPr>
          <p:cNvPr id="1016" name="Google Shape;1016;p23"/>
          <p:cNvSpPr txBox="1"/>
          <p:nvPr>
            <p:ph idx="1" type="body"/>
          </p:nvPr>
        </p:nvSpPr>
        <p:spPr>
          <a:xfrm>
            <a:off x="381000" y="1143000"/>
            <a:ext cx="8470900" cy="154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We view memory as a directed graph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Each block is a node in the graph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Each pointer is an edge in the graph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Locations not in the heap that contain pointers into the heap are called </a:t>
            </a:r>
            <a:r>
              <a:rPr b="1" i="1" lang="en-GB">
                <a:solidFill>
                  <a:srgbClr val="C00000"/>
                </a:solidFill>
              </a:rPr>
              <a:t>root</a:t>
            </a:r>
            <a:r>
              <a:rPr lang="en-GB"/>
              <a:t>  nodes  (e.g. registers, locations on the stack, global variables)</a:t>
            </a:r>
            <a:endParaRPr/>
          </a:p>
        </p:txBody>
      </p:sp>
      <p:sp>
        <p:nvSpPr>
          <p:cNvPr id="1017" name="Google Shape;1017;p23"/>
          <p:cNvSpPr/>
          <p:nvPr/>
        </p:nvSpPr>
        <p:spPr>
          <a:xfrm>
            <a:off x="2644176" y="3118144"/>
            <a:ext cx="304800" cy="304800"/>
          </a:xfrm>
          <a:prstGeom prst="ellipse">
            <a:avLst/>
          </a:prstGeom>
          <a:solidFill>
            <a:srgbClr val="ACE3A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18" name="Google Shape;1018;p23"/>
          <p:cNvSpPr/>
          <p:nvPr/>
        </p:nvSpPr>
        <p:spPr>
          <a:xfrm>
            <a:off x="3710976" y="3118144"/>
            <a:ext cx="304800" cy="304800"/>
          </a:xfrm>
          <a:prstGeom prst="ellipse">
            <a:avLst/>
          </a:prstGeom>
          <a:solidFill>
            <a:srgbClr val="ACE3A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19" name="Google Shape;1019;p23"/>
          <p:cNvSpPr/>
          <p:nvPr/>
        </p:nvSpPr>
        <p:spPr>
          <a:xfrm>
            <a:off x="4853976" y="3118144"/>
            <a:ext cx="304800" cy="304800"/>
          </a:xfrm>
          <a:prstGeom prst="ellipse">
            <a:avLst/>
          </a:prstGeom>
          <a:solidFill>
            <a:srgbClr val="ACE3A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020" name="Google Shape;1020;p23"/>
          <p:cNvCxnSpPr/>
          <p:nvPr/>
        </p:nvCxnSpPr>
        <p:spPr>
          <a:xfrm flipH="1">
            <a:off x="2337789" y="3422944"/>
            <a:ext cx="384175" cy="914400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1" name="Google Shape;1021;p23"/>
          <p:cNvSpPr txBox="1"/>
          <p:nvPr/>
        </p:nvSpPr>
        <p:spPr>
          <a:xfrm>
            <a:off x="932851" y="3082209"/>
            <a:ext cx="1147984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Helvetica Neue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Root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23"/>
          <p:cNvSpPr txBox="1"/>
          <p:nvPr/>
        </p:nvSpPr>
        <p:spPr>
          <a:xfrm>
            <a:off x="939383" y="3803944"/>
            <a:ext cx="1188444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Helvetica Neue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Heap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3" name="Google Shape;1023;p23"/>
          <p:cNvCxnSpPr/>
          <p:nvPr/>
        </p:nvCxnSpPr>
        <p:spPr>
          <a:xfrm>
            <a:off x="3863376" y="3422944"/>
            <a:ext cx="1588" cy="914400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4" name="Google Shape;1024;p23"/>
          <p:cNvCxnSpPr/>
          <p:nvPr/>
        </p:nvCxnSpPr>
        <p:spPr>
          <a:xfrm>
            <a:off x="5082576" y="3422944"/>
            <a:ext cx="533400" cy="965200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5" name="Google Shape;1025;p23"/>
          <p:cNvSpPr/>
          <p:nvPr/>
        </p:nvSpPr>
        <p:spPr>
          <a:xfrm>
            <a:off x="2186976" y="4337344"/>
            <a:ext cx="304800" cy="304800"/>
          </a:xfrm>
          <a:prstGeom prst="ellipse">
            <a:avLst/>
          </a:prstGeom>
          <a:solidFill>
            <a:srgbClr val="ACE3A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26" name="Google Shape;1026;p23"/>
          <p:cNvSpPr/>
          <p:nvPr/>
        </p:nvSpPr>
        <p:spPr>
          <a:xfrm>
            <a:off x="3710976" y="4337344"/>
            <a:ext cx="304800" cy="304800"/>
          </a:xfrm>
          <a:prstGeom prst="ellipse">
            <a:avLst/>
          </a:prstGeom>
          <a:solidFill>
            <a:srgbClr val="ACE3A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27" name="Google Shape;1027;p23"/>
          <p:cNvSpPr/>
          <p:nvPr/>
        </p:nvSpPr>
        <p:spPr>
          <a:xfrm>
            <a:off x="5539776" y="4337344"/>
            <a:ext cx="304800" cy="304800"/>
          </a:xfrm>
          <a:prstGeom prst="ellipse">
            <a:avLst/>
          </a:prstGeom>
          <a:solidFill>
            <a:srgbClr val="ACE3A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028" name="Google Shape;1028;p23"/>
          <p:cNvCxnSpPr/>
          <p:nvPr/>
        </p:nvCxnSpPr>
        <p:spPr>
          <a:xfrm flipH="1">
            <a:off x="1651989" y="4565944"/>
            <a:ext cx="536575" cy="685800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9" name="Google Shape;1029;p23"/>
          <p:cNvSpPr/>
          <p:nvPr/>
        </p:nvSpPr>
        <p:spPr>
          <a:xfrm>
            <a:off x="1501176" y="5251744"/>
            <a:ext cx="304800" cy="304800"/>
          </a:xfrm>
          <a:prstGeom prst="ellipse">
            <a:avLst/>
          </a:prstGeom>
          <a:solidFill>
            <a:srgbClr val="ACE3A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030" name="Google Shape;1030;p23"/>
          <p:cNvCxnSpPr/>
          <p:nvPr/>
        </p:nvCxnSpPr>
        <p:spPr>
          <a:xfrm>
            <a:off x="2491776" y="4565944"/>
            <a:ext cx="533400" cy="685800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1" name="Google Shape;1031;p23"/>
          <p:cNvSpPr/>
          <p:nvPr/>
        </p:nvSpPr>
        <p:spPr>
          <a:xfrm>
            <a:off x="2872776" y="5251744"/>
            <a:ext cx="304800" cy="304800"/>
          </a:xfrm>
          <a:prstGeom prst="ellipse">
            <a:avLst/>
          </a:prstGeom>
          <a:solidFill>
            <a:srgbClr val="ACE3A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032" name="Google Shape;1032;p23"/>
          <p:cNvCxnSpPr/>
          <p:nvPr/>
        </p:nvCxnSpPr>
        <p:spPr>
          <a:xfrm>
            <a:off x="5692176" y="4642144"/>
            <a:ext cx="1588" cy="609600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3" name="Google Shape;1033;p23"/>
          <p:cNvSpPr/>
          <p:nvPr/>
        </p:nvSpPr>
        <p:spPr>
          <a:xfrm>
            <a:off x="5539776" y="5251744"/>
            <a:ext cx="304800" cy="304800"/>
          </a:xfrm>
          <a:prstGeom prst="ellipse">
            <a:avLst/>
          </a:prstGeom>
          <a:solidFill>
            <a:srgbClr val="ACE3A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34" name="Google Shape;1034;p23"/>
          <p:cNvSpPr/>
          <p:nvPr/>
        </p:nvSpPr>
        <p:spPr>
          <a:xfrm>
            <a:off x="4590451" y="4642144"/>
            <a:ext cx="304800" cy="304800"/>
          </a:xfrm>
          <a:prstGeom prst="ellipse">
            <a:avLst/>
          </a:prstGeom>
          <a:solidFill>
            <a:srgbClr val="EBAFA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35" name="Google Shape;1035;p23"/>
          <p:cNvSpPr/>
          <p:nvPr/>
        </p:nvSpPr>
        <p:spPr>
          <a:xfrm>
            <a:off x="4590451" y="5404144"/>
            <a:ext cx="304800" cy="304800"/>
          </a:xfrm>
          <a:prstGeom prst="ellipse">
            <a:avLst/>
          </a:prstGeom>
          <a:solidFill>
            <a:srgbClr val="EBAFA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036" name="Google Shape;1036;p23"/>
          <p:cNvCxnSpPr/>
          <p:nvPr/>
        </p:nvCxnSpPr>
        <p:spPr>
          <a:xfrm>
            <a:off x="4742851" y="4946944"/>
            <a:ext cx="1588" cy="457200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7" name="Google Shape;1037;p23"/>
          <p:cNvSpPr/>
          <p:nvPr/>
        </p:nvSpPr>
        <p:spPr>
          <a:xfrm>
            <a:off x="3828451" y="5099344"/>
            <a:ext cx="304800" cy="304800"/>
          </a:xfrm>
          <a:prstGeom prst="ellipse">
            <a:avLst/>
          </a:prstGeom>
          <a:solidFill>
            <a:srgbClr val="EBAFA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038" name="Google Shape;1038;p23"/>
          <p:cNvCxnSpPr/>
          <p:nvPr/>
        </p:nvCxnSpPr>
        <p:spPr>
          <a:xfrm rot="10800000">
            <a:off x="4131664" y="5326357"/>
            <a:ext cx="460375" cy="155575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9" name="Google Shape;1039;p23"/>
          <p:cNvCxnSpPr/>
          <p:nvPr/>
        </p:nvCxnSpPr>
        <p:spPr>
          <a:xfrm flipH="1" rot="10800000">
            <a:off x="4145432" y="4901024"/>
            <a:ext cx="460376" cy="254418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0" name="Google Shape;1040;p23"/>
          <p:cNvSpPr/>
          <p:nvPr/>
        </p:nvSpPr>
        <p:spPr>
          <a:xfrm>
            <a:off x="6266851" y="4794544"/>
            <a:ext cx="304800" cy="304800"/>
          </a:xfrm>
          <a:prstGeom prst="ellipse">
            <a:avLst/>
          </a:prstGeom>
          <a:solidFill>
            <a:srgbClr val="EBAFA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41" name="Google Shape;1041;p23"/>
          <p:cNvSpPr/>
          <p:nvPr/>
        </p:nvSpPr>
        <p:spPr>
          <a:xfrm>
            <a:off x="7170139" y="3930944"/>
            <a:ext cx="304800" cy="304800"/>
          </a:xfrm>
          <a:prstGeom prst="ellipse">
            <a:avLst/>
          </a:prstGeom>
          <a:solidFill>
            <a:srgbClr val="ACE3A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42" name="Google Shape;1042;p23"/>
          <p:cNvSpPr/>
          <p:nvPr/>
        </p:nvSpPr>
        <p:spPr>
          <a:xfrm>
            <a:off x="7170139" y="4388144"/>
            <a:ext cx="304800" cy="304800"/>
          </a:xfrm>
          <a:prstGeom prst="ellipse">
            <a:avLst/>
          </a:prstGeom>
          <a:solidFill>
            <a:srgbClr val="EBAFA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43" name="Google Shape;1043;p23"/>
          <p:cNvSpPr txBox="1"/>
          <p:nvPr/>
        </p:nvSpPr>
        <p:spPr>
          <a:xfrm>
            <a:off x="7549551" y="4337344"/>
            <a:ext cx="1396129" cy="58695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Not-reachable</a:t>
            </a:r>
            <a:b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(garbage)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23"/>
          <p:cNvSpPr txBox="1"/>
          <p:nvPr/>
        </p:nvSpPr>
        <p:spPr>
          <a:xfrm>
            <a:off x="7560664" y="3880144"/>
            <a:ext cx="1017821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23"/>
          <p:cNvSpPr/>
          <p:nvPr/>
        </p:nvSpPr>
        <p:spPr>
          <a:xfrm>
            <a:off x="843951" y="5943600"/>
            <a:ext cx="7404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-384175" lvl="0" marL="38417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node (block) is </a:t>
            </a:r>
            <a:r>
              <a:rPr b="1" i="1" lang="en-GB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reachable</a:t>
            </a: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if there is a path from any root to that node.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175" lvl="0" marL="384175" marR="0" rtl="0" algn="l">
              <a:lnSpc>
                <a:spcPct val="95000"/>
              </a:lnSpc>
              <a:spcBef>
                <a:spcPts val="1125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Non-reachable nodes are </a:t>
            </a:r>
            <a:r>
              <a:rPr b="1" i="1" lang="en-GB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garbage</a:t>
            </a:r>
            <a:r>
              <a:rPr b="1" i="1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(cannot be needed by the application)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24"/>
          <p:cNvSpPr txBox="1"/>
          <p:nvPr>
            <p:ph idx="4294967295" type="title"/>
          </p:nvPr>
        </p:nvSpPr>
        <p:spPr>
          <a:xfrm>
            <a:off x="381000" y="457200"/>
            <a:ext cx="71501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Mark and Sweep Collecting</a:t>
            </a:r>
            <a:endParaRPr/>
          </a:p>
        </p:txBody>
      </p:sp>
      <p:sp>
        <p:nvSpPr>
          <p:cNvPr id="1052" name="Google Shape;1052;p24"/>
          <p:cNvSpPr txBox="1"/>
          <p:nvPr>
            <p:ph idx="1" type="body"/>
          </p:nvPr>
        </p:nvSpPr>
        <p:spPr>
          <a:xfrm>
            <a:off x="379413" y="1174750"/>
            <a:ext cx="8307387" cy="240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Can build on top of malloc/free package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0" lang="en-GB"/>
              <a:t>Allocate using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lang="en-GB"/>
              <a:t> until you “run out of space”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When out of space: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0" lang="en-GB"/>
              <a:t>Use extra </a:t>
            </a:r>
            <a:r>
              <a:rPr b="1" i="1" lang="en-GB">
                <a:solidFill>
                  <a:srgbClr val="C00000"/>
                </a:solidFill>
              </a:rPr>
              <a:t>mark bit</a:t>
            </a:r>
            <a:r>
              <a:rPr b="1" lang="en-GB">
                <a:solidFill>
                  <a:srgbClr val="C00000"/>
                </a:solidFill>
              </a:rPr>
              <a:t> </a:t>
            </a:r>
            <a:r>
              <a:rPr b="0" lang="en-GB"/>
              <a:t>in the head of each block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GB">
                <a:solidFill>
                  <a:srgbClr val="C00000"/>
                </a:solidFill>
              </a:rPr>
              <a:t>Mark:</a:t>
            </a:r>
            <a:r>
              <a:rPr lang="en-GB"/>
              <a:t> </a:t>
            </a:r>
            <a:r>
              <a:rPr b="0" lang="en-GB"/>
              <a:t>Start at roots and set </a:t>
            </a:r>
            <a:r>
              <a:rPr lang="en-GB"/>
              <a:t>mark bit</a:t>
            </a:r>
            <a:r>
              <a:rPr b="0" lang="en-GB"/>
              <a:t> on each reachable block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GB">
                <a:solidFill>
                  <a:srgbClr val="C00000"/>
                </a:solidFill>
              </a:rPr>
              <a:t>Sweep:</a:t>
            </a:r>
            <a:r>
              <a:rPr lang="en-GB"/>
              <a:t> </a:t>
            </a:r>
            <a:r>
              <a:rPr b="0" lang="en-GB"/>
              <a:t>Scan all blocks and </a:t>
            </a:r>
            <a:r>
              <a:rPr lang="en-GB"/>
              <a:t>free</a:t>
            </a:r>
            <a:r>
              <a:rPr b="0" lang="en-GB"/>
              <a:t> blocks that are </a:t>
            </a:r>
            <a:r>
              <a:rPr lang="en-GB"/>
              <a:t>not marked</a:t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pSp>
        <p:nvGrpSpPr>
          <p:cNvPr id="1053" name="Google Shape;1053;p24"/>
          <p:cNvGrpSpPr/>
          <p:nvPr/>
        </p:nvGrpSpPr>
        <p:grpSpPr>
          <a:xfrm>
            <a:off x="377825" y="4724400"/>
            <a:ext cx="8551679" cy="939800"/>
            <a:chOff x="377825" y="4724400"/>
            <a:chExt cx="8551679" cy="939800"/>
          </a:xfrm>
        </p:grpSpPr>
        <p:sp>
          <p:nvSpPr>
            <p:cNvPr id="1054" name="Google Shape;1054;p24"/>
            <p:cNvSpPr/>
            <p:nvPr/>
          </p:nvSpPr>
          <p:spPr>
            <a:xfrm>
              <a:off x="60198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38862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2766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3657600" y="4749800"/>
              <a:ext cx="685800" cy="482600"/>
            </a:xfrm>
            <a:custGeom>
              <a:rect b="b" l="l" r="r" t="t"/>
              <a:pathLst>
                <a:path extrusionOk="0" h="304" w="768">
                  <a:moveTo>
                    <a:pt x="768" y="304"/>
                  </a:moveTo>
                  <a:cubicBezTo>
                    <a:pt x="640" y="168"/>
                    <a:pt x="512" y="32"/>
                    <a:pt x="384" y="16"/>
                  </a:cubicBezTo>
                  <a:cubicBezTo>
                    <a:pt x="256" y="0"/>
                    <a:pt x="128" y="104"/>
                    <a:pt x="0" y="208"/>
                  </a:cubicBezTo>
                </a:path>
              </a:pathLst>
            </a:custGeom>
            <a:noFill/>
            <a:ln cap="flat" cmpd="sng" w="255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4648200" y="4724400"/>
              <a:ext cx="1752600" cy="558800"/>
            </a:xfrm>
            <a:custGeom>
              <a:rect b="b" l="l" r="r" t="t"/>
              <a:pathLst>
                <a:path extrusionOk="0" h="352" w="960">
                  <a:moveTo>
                    <a:pt x="0" y="352"/>
                  </a:moveTo>
                  <a:cubicBezTo>
                    <a:pt x="136" y="192"/>
                    <a:pt x="272" y="32"/>
                    <a:pt x="432" y="16"/>
                  </a:cubicBezTo>
                  <a:cubicBezTo>
                    <a:pt x="592" y="0"/>
                    <a:pt x="776" y="128"/>
                    <a:pt x="960" y="256"/>
                  </a:cubicBezTo>
                </a:path>
              </a:pathLst>
            </a:custGeom>
            <a:noFill/>
            <a:ln cap="flat" cmpd="sng" w="255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2514600" y="5283200"/>
              <a:ext cx="1219200" cy="381000"/>
            </a:xfrm>
            <a:custGeom>
              <a:rect b="b" l="l" r="r" t="t"/>
              <a:pathLst>
                <a:path extrusionOk="0" h="256" w="768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cap="flat" cmpd="sng" w="255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060" name="Google Shape;1060;p24"/>
            <p:cNvSpPr txBox="1"/>
            <p:nvPr/>
          </p:nvSpPr>
          <p:spPr>
            <a:xfrm>
              <a:off x="377825" y="5086866"/>
              <a:ext cx="1332779" cy="402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Helvetica Neue"/>
                <a:buNone/>
              </a:pPr>
              <a:r>
                <a:rPr b="1" i="1" lang="en-GB" sz="20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After mark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1" name="Google Shape;1061;p24"/>
            <p:cNvCxnSpPr/>
            <p:nvPr/>
          </p:nvCxnSpPr>
          <p:spPr>
            <a:xfrm>
              <a:off x="4343400" y="4876800"/>
              <a:ext cx="1588" cy="22860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62" name="Google Shape;1062;p24"/>
            <p:cNvSpPr/>
            <p:nvPr/>
          </p:nvSpPr>
          <p:spPr>
            <a:xfrm>
              <a:off x="2057400" y="5130800"/>
              <a:ext cx="609600" cy="304800"/>
            </a:xfrm>
            <a:prstGeom prst="rect">
              <a:avLst/>
            </a:prstGeom>
            <a:noFill/>
            <a:ln cap="flat" cmpd="sng" w="38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2667000" y="5130800"/>
              <a:ext cx="609600" cy="304800"/>
            </a:xfrm>
            <a:prstGeom prst="rect">
              <a:avLst/>
            </a:prstGeom>
            <a:noFill/>
            <a:ln cap="flat" cmpd="sng" w="38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3276600" y="5130800"/>
              <a:ext cx="609600" cy="304800"/>
            </a:xfrm>
            <a:prstGeom prst="rect">
              <a:avLst/>
            </a:prstGeom>
            <a:noFill/>
            <a:ln cap="flat" cmpd="sng" w="38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886200" y="5130800"/>
              <a:ext cx="914400" cy="304800"/>
            </a:xfrm>
            <a:prstGeom prst="rect">
              <a:avLst/>
            </a:prstGeom>
            <a:noFill/>
            <a:ln cap="flat" cmpd="sng" w="38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800600" y="5130800"/>
              <a:ext cx="1219200" cy="304800"/>
            </a:xfrm>
            <a:prstGeom prst="rect">
              <a:avLst/>
            </a:prstGeom>
            <a:noFill/>
            <a:ln cap="flat" cmpd="sng" w="38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019800" y="5130800"/>
              <a:ext cx="914400" cy="304800"/>
            </a:xfrm>
            <a:prstGeom prst="rect">
              <a:avLst/>
            </a:prstGeom>
            <a:noFill/>
            <a:ln cap="flat" cmpd="sng" w="38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1068" name="Google Shape;1068;p24"/>
            <p:cNvCxnSpPr/>
            <p:nvPr/>
          </p:nvCxnSpPr>
          <p:spPr>
            <a:xfrm>
              <a:off x="2971800" y="5130800"/>
              <a:ext cx="1588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9" name="Google Shape;1069;p24"/>
            <p:cNvCxnSpPr/>
            <p:nvPr/>
          </p:nvCxnSpPr>
          <p:spPr>
            <a:xfrm>
              <a:off x="2362200" y="5130800"/>
              <a:ext cx="1588" cy="304800"/>
            </a:xfrm>
            <a:prstGeom prst="straightConnector1">
              <a:avLst/>
            </a:prstGeom>
            <a:noFill/>
            <a:ln cap="flat" cmpd="sng" w="126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0" name="Google Shape;1070;p24"/>
            <p:cNvCxnSpPr/>
            <p:nvPr/>
          </p:nvCxnSpPr>
          <p:spPr>
            <a:xfrm>
              <a:off x="3581400" y="5130800"/>
              <a:ext cx="1588" cy="304800"/>
            </a:xfrm>
            <a:prstGeom prst="straightConnector1">
              <a:avLst/>
            </a:prstGeom>
            <a:noFill/>
            <a:ln cap="flat" cmpd="sng" w="126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1" name="Google Shape;1071;p24"/>
            <p:cNvCxnSpPr/>
            <p:nvPr/>
          </p:nvCxnSpPr>
          <p:spPr>
            <a:xfrm>
              <a:off x="4191000" y="5130800"/>
              <a:ext cx="1588" cy="304800"/>
            </a:xfrm>
            <a:prstGeom prst="straightConnector1">
              <a:avLst/>
            </a:prstGeom>
            <a:noFill/>
            <a:ln cap="flat" cmpd="sng" w="126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2" name="Google Shape;1072;p24"/>
            <p:cNvCxnSpPr/>
            <p:nvPr/>
          </p:nvCxnSpPr>
          <p:spPr>
            <a:xfrm>
              <a:off x="4495800" y="5130800"/>
              <a:ext cx="1588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3" name="Google Shape;1073;p24"/>
            <p:cNvCxnSpPr/>
            <p:nvPr/>
          </p:nvCxnSpPr>
          <p:spPr>
            <a:xfrm>
              <a:off x="5105400" y="5130800"/>
              <a:ext cx="1588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4" name="Google Shape;1074;p24"/>
            <p:cNvCxnSpPr/>
            <p:nvPr/>
          </p:nvCxnSpPr>
          <p:spPr>
            <a:xfrm>
              <a:off x="5410200" y="5130800"/>
              <a:ext cx="1588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5" name="Google Shape;1075;p24"/>
            <p:cNvCxnSpPr/>
            <p:nvPr/>
          </p:nvCxnSpPr>
          <p:spPr>
            <a:xfrm>
              <a:off x="5715000" y="5130800"/>
              <a:ext cx="1588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6" name="Google Shape;1076;p24"/>
            <p:cNvCxnSpPr/>
            <p:nvPr/>
          </p:nvCxnSpPr>
          <p:spPr>
            <a:xfrm>
              <a:off x="6324600" y="5130800"/>
              <a:ext cx="1588" cy="304800"/>
            </a:xfrm>
            <a:prstGeom prst="straightConnector1">
              <a:avLst/>
            </a:prstGeom>
            <a:noFill/>
            <a:ln cap="flat" cmpd="sng" w="126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7" name="Google Shape;1077;p24"/>
            <p:cNvCxnSpPr/>
            <p:nvPr/>
          </p:nvCxnSpPr>
          <p:spPr>
            <a:xfrm>
              <a:off x="6629400" y="5130800"/>
              <a:ext cx="1588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78" name="Google Shape;1078;p24"/>
            <p:cNvSpPr/>
            <p:nvPr/>
          </p:nvSpPr>
          <p:spPr>
            <a:xfrm>
              <a:off x="20574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7391400" y="5111341"/>
              <a:ext cx="304800" cy="304800"/>
            </a:xfrm>
            <a:prstGeom prst="rect">
              <a:avLst/>
            </a:prstGeom>
            <a:solidFill>
              <a:srgbClr val="EBAFAF"/>
            </a:solidFill>
            <a:ln cap="flat" cmpd="sng" w="255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080" name="Google Shape;1080;p24"/>
            <p:cNvSpPr txBox="1"/>
            <p:nvPr/>
          </p:nvSpPr>
          <p:spPr>
            <a:xfrm>
              <a:off x="7718425" y="5111341"/>
              <a:ext cx="1211079" cy="340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1" i="0" lang="en-GB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 bit 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1" name="Google Shape;1081;p24"/>
          <p:cNvGrpSpPr/>
          <p:nvPr/>
        </p:nvGrpSpPr>
        <p:grpSpPr>
          <a:xfrm>
            <a:off x="382588" y="5842000"/>
            <a:ext cx="6551612" cy="939800"/>
            <a:chOff x="382588" y="5842000"/>
            <a:chExt cx="6551612" cy="939800"/>
          </a:xfrm>
        </p:grpSpPr>
        <p:sp>
          <p:nvSpPr>
            <p:cNvPr id="1082" name="Google Shape;1082;p24"/>
            <p:cNvSpPr/>
            <p:nvPr/>
          </p:nvSpPr>
          <p:spPr>
            <a:xfrm>
              <a:off x="2514600" y="6400800"/>
              <a:ext cx="1219200" cy="381000"/>
            </a:xfrm>
            <a:custGeom>
              <a:rect b="b" l="l" r="r" t="t"/>
              <a:pathLst>
                <a:path extrusionOk="0" h="256" w="768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cap="flat" cmpd="sng" w="255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1083" name="Google Shape;1083;p24"/>
            <p:cNvGrpSpPr/>
            <p:nvPr/>
          </p:nvGrpSpPr>
          <p:grpSpPr>
            <a:xfrm>
              <a:off x="382588" y="5842000"/>
              <a:ext cx="6551612" cy="762686"/>
              <a:chOff x="382588" y="5842000"/>
              <a:chExt cx="6551612" cy="762686"/>
            </a:xfrm>
          </p:grpSpPr>
          <p:sp>
            <p:nvSpPr>
              <p:cNvPr id="1084" name="Google Shape;1084;p24"/>
              <p:cNvSpPr/>
              <p:nvPr/>
            </p:nvSpPr>
            <p:spPr>
              <a:xfrm>
                <a:off x="3657600" y="5867400"/>
                <a:ext cx="685800" cy="482600"/>
              </a:xfrm>
              <a:custGeom>
                <a:rect b="b" l="l" r="r" t="t"/>
                <a:pathLst>
                  <a:path extrusionOk="0" h="304" w="768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cap="flat" cmpd="sng" w="255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4648200" y="5842000"/>
                <a:ext cx="1752600" cy="558800"/>
              </a:xfrm>
              <a:custGeom>
                <a:rect b="b" l="l" r="r" t="t"/>
                <a:pathLst>
                  <a:path extrusionOk="0" h="352" w="960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cap="flat" cmpd="sng" w="255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1086" name="Google Shape;1086;p24"/>
              <p:cNvSpPr txBox="1"/>
              <p:nvPr/>
            </p:nvSpPr>
            <p:spPr>
              <a:xfrm>
                <a:off x="382588" y="6202395"/>
                <a:ext cx="1470572" cy="402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Helvetica Neue"/>
                  <a:buNone/>
                </a:pPr>
                <a:r>
                  <a:rPr b="1" i="1" lang="en-GB" sz="2000" u="none" cap="none" strike="noStrike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After sweep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87" name="Google Shape;1087;p24"/>
              <p:cNvCxnSpPr/>
              <p:nvPr/>
            </p:nvCxnSpPr>
            <p:spPr>
              <a:xfrm>
                <a:off x="4343400" y="5994400"/>
                <a:ext cx="1588" cy="2286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88" name="Google Shape;1088;p24"/>
              <p:cNvSpPr/>
              <p:nvPr/>
            </p:nvSpPr>
            <p:spPr>
              <a:xfrm>
                <a:off x="2057400" y="6248400"/>
                <a:ext cx="609600" cy="304800"/>
              </a:xfrm>
              <a:prstGeom prst="rect">
                <a:avLst/>
              </a:prstGeom>
              <a:noFill/>
              <a:ln cap="flat" cmpd="sng" w="38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1089" name="Google Shape;1089;p24"/>
              <p:cNvSpPr/>
              <p:nvPr/>
            </p:nvSpPr>
            <p:spPr>
              <a:xfrm>
                <a:off x="2667000" y="6248400"/>
                <a:ext cx="609600" cy="304800"/>
              </a:xfrm>
              <a:prstGeom prst="rect">
                <a:avLst/>
              </a:prstGeom>
              <a:noFill/>
              <a:ln cap="flat" cmpd="sng" w="38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1090" name="Google Shape;1090;p24"/>
              <p:cNvSpPr/>
              <p:nvPr/>
            </p:nvSpPr>
            <p:spPr>
              <a:xfrm>
                <a:off x="3276600" y="6248400"/>
                <a:ext cx="609600" cy="304800"/>
              </a:xfrm>
              <a:prstGeom prst="rect">
                <a:avLst/>
              </a:prstGeom>
              <a:noFill/>
              <a:ln cap="flat" cmpd="sng" w="38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1091" name="Google Shape;1091;p24"/>
              <p:cNvSpPr/>
              <p:nvPr/>
            </p:nvSpPr>
            <p:spPr>
              <a:xfrm>
                <a:off x="3886200" y="6248400"/>
                <a:ext cx="914400" cy="304800"/>
              </a:xfrm>
              <a:prstGeom prst="rect">
                <a:avLst/>
              </a:prstGeom>
              <a:noFill/>
              <a:ln cap="flat" cmpd="sng" w="38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1092" name="Google Shape;1092;p24"/>
              <p:cNvSpPr/>
              <p:nvPr/>
            </p:nvSpPr>
            <p:spPr>
              <a:xfrm>
                <a:off x="4800600" y="6248400"/>
                <a:ext cx="1219200" cy="304800"/>
              </a:xfrm>
              <a:prstGeom prst="rect">
                <a:avLst/>
              </a:prstGeom>
              <a:noFill/>
              <a:ln cap="flat" cmpd="sng" w="38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6019800" y="6248400"/>
                <a:ext cx="914400" cy="304800"/>
              </a:xfrm>
              <a:prstGeom prst="rect">
                <a:avLst/>
              </a:prstGeom>
              <a:noFill/>
              <a:ln cap="flat" cmpd="sng" w="38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cxnSp>
            <p:nvCxnSpPr>
              <p:cNvPr id="1094" name="Google Shape;1094;p24"/>
              <p:cNvCxnSpPr/>
              <p:nvPr/>
            </p:nvCxnSpPr>
            <p:spPr>
              <a:xfrm>
                <a:off x="2971800" y="6248400"/>
                <a:ext cx="1588" cy="304800"/>
              </a:xfrm>
              <a:prstGeom prst="straightConnector1">
                <a:avLst/>
              </a:prstGeom>
              <a:noFill/>
              <a:ln cap="flat" cmpd="sng" w="255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95" name="Google Shape;1095;p24"/>
              <p:cNvCxnSpPr/>
              <p:nvPr/>
            </p:nvCxnSpPr>
            <p:spPr>
              <a:xfrm>
                <a:off x="2362200" y="6248400"/>
                <a:ext cx="1588" cy="30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96" name="Google Shape;1096;p24"/>
              <p:cNvCxnSpPr/>
              <p:nvPr/>
            </p:nvCxnSpPr>
            <p:spPr>
              <a:xfrm>
                <a:off x="3581400" y="6248400"/>
                <a:ext cx="1588" cy="30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97" name="Google Shape;1097;p24"/>
              <p:cNvCxnSpPr/>
              <p:nvPr/>
            </p:nvCxnSpPr>
            <p:spPr>
              <a:xfrm>
                <a:off x="4191000" y="6248400"/>
                <a:ext cx="1588" cy="30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98" name="Google Shape;1098;p24"/>
              <p:cNvCxnSpPr/>
              <p:nvPr/>
            </p:nvCxnSpPr>
            <p:spPr>
              <a:xfrm>
                <a:off x="4495800" y="6248400"/>
                <a:ext cx="1588" cy="30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99" name="Google Shape;1099;p24"/>
              <p:cNvCxnSpPr/>
              <p:nvPr/>
            </p:nvCxnSpPr>
            <p:spPr>
              <a:xfrm>
                <a:off x="5105400" y="6248400"/>
                <a:ext cx="1588" cy="304800"/>
              </a:xfrm>
              <a:prstGeom prst="straightConnector1">
                <a:avLst/>
              </a:prstGeom>
              <a:noFill/>
              <a:ln cap="flat" cmpd="sng" w="255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00" name="Google Shape;1100;p24"/>
              <p:cNvCxnSpPr/>
              <p:nvPr/>
            </p:nvCxnSpPr>
            <p:spPr>
              <a:xfrm>
                <a:off x="5410200" y="6248400"/>
                <a:ext cx="1588" cy="304800"/>
              </a:xfrm>
              <a:prstGeom prst="straightConnector1">
                <a:avLst/>
              </a:prstGeom>
              <a:noFill/>
              <a:ln cap="flat" cmpd="sng" w="255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01" name="Google Shape;1101;p24"/>
              <p:cNvCxnSpPr/>
              <p:nvPr/>
            </p:nvCxnSpPr>
            <p:spPr>
              <a:xfrm>
                <a:off x="5715000" y="6248400"/>
                <a:ext cx="1588" cy="304800"/>
              </a:xfrm>
              <a:prstGeom prst="straightConnector1">
                <a:avLst/>
              </a:prstGeom>
              <a:noFill/>
              <a:ln cap="flat" cmpd="sng" w="255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02" name="Google Shape;1102;p24"/>
              <p:cNvCxnSpPr/>
              <p:nvPr/>
            </p:nvCxnSpPr>
            <p:spPr>
              <a:xfrm>
                <a:off x="6324600" y="6248400"/>
                <a:ext cx="1588" cy="30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03" name="Google Shape;1103;p24"/>
              <p:cNvCxnSpPr/>
              <p:nvPr/>
            </p:nvCxnSpPr>
            <p:spPr>
              <a:xfrm>
                <a:off x="6629400" y="6248400"/>
                <a:ext cx="1588" cy="30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104" name="Google Shape;1104;p24"/>
              <p:cNvSpPr/>
              <p:nvPr/>
            </p:nvSpPr>
            <p:spPr>
              <a:xfrm>
                <a:off x="4800600" y="6248400"/>
                <a:ext cx="1219200" cy="304800"/>
              </a:xfrm>
              <a:prstGeom prst="rect">
                <a:avLst/>
              </a:prstGeom>
              <a:solidFill>
                <a:srgbClr val="F6F5BD"/>
              </a:solidFill>
              <a:ln cap="flat" cmpd="sng" w="255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Helvetica Neue"/>
                  <a:buNone/>
                </a:pPr>
                <a:r>
                  <a:rPr b="1" i="0" lang="en-GB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free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2667000" y="6248400"/>
                <a:ext cx="609600" cy="304800"/>
              </a:xfrm>
              <a:prstGeom prst="rect">
                <a:avLst/>
              </a:prstGeom>
              <a:solidFill>
                <a:srgbClr val="F6F5BD"/>
              </a:solidFill>
              <a:ln cap="flat" cmpd="sng" w="255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Helvetica Neue"/>
                  <a:buNone/>
                </a:pPr>
                <a:r>
                  <a:rPr b="1" i="0" lang="en-GB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free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06" name="Google Shape;1106;p24"/>
          <p:cNvGrpSpPr/>
          <p:nvPr/>
        </p:nvGrpSpPr>
        <p:grpSpPr>
          <a:xfrm>
            <a:off x="379413" y="3461952"/>
            <a:ext cx="8764587" cy="1141798"/>
            <a:chOff x="379413" y="3461952"/>
            <a:chExt cx="8764587" cy="1141798"/>
          </a:xfrm>
        </p:grpSpPr>
        <p:sp>
          <p:nvSpPr>
            <p:cNvPr id="1107" name="Google Shape;1107;p24"/>
            <p:cNvSpPr txBox="1"/>
            <p:nvPr/>
          </p:nvSpPr>
          <p:spPr>
            <a:xfrm>
              <a:off x="4030807" y="3461952"/>
              <a:ext cx="633869" cy="402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Helvetica Neue"/>
                <a:buNone/>
              </a:pPr>
              <a:r>
                <a:rPr b="1" i="0" lang="en-GB" sz="20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root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8" name="Google Shape;1108;p24"/>
            <p:cNvGrpSpPr/>
            <p:nvPr/>
          </p:nvGrpSpPr>
          <p:grpSpPr>
            <a:xfrm>
              <a:off x="379413" y="3617893"/>
              <a:ext cx="8764587" cy="985857"/>
              <a:chOff x="379413" y="3617893"/>
              <a:chExt cx="8764587" cy="985857"/>
            </a:xfrm>
          </p:grpSpPr>
          <p:sp>
            <p:nvSpPr>
              <p:cNvPr id="1109" name="Google Shape;1109;p24"/>
              <p:cNvSpPr/>
              <p:nvPr/>
            </p:nvSpPr>
            <p:spPr>
              <a:xfrm>
                <a:off x="3657600" y="3689350"/>
                <a:ext cx="685800" cy="482600"/>
              </a:xfrm>
              <a:custGeom>
                <a:rect b="b" l="l" r="r" t="t"/>
                <a:pathLst>
                  <a:path extrusionOk="0" h="304" w="768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cap="flat" cmpd="sng" w="255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648200" y="3663950"/>
                <a:ext cx="1752600" cy="558800"/>
              </a:xfrm>
              <a:custGeom>
                <a:rect b="b" l="l" r="r" t="t"/>
                <a:pathLst>
                  <a:path extrusionOk="0" h="352" w="960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cap="flat" cmpd="sng" w="255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1111" name="Google Shape;1111;p24"/>
              <p:cNvSpPr/>
              <p:nvPr/>
            </p:nvSpPr>
            <p:spPr>
              <a:xfrm>
                <a:off x="2362200" y="4222750"/>
                <a:ext cx="1371600" cy="381000"/>
              </a:xfrm>
              <a:custGeom>
                <a:rect b="b" l="l" r="r" t="t"/>
                <a:pathLst>
                  <a:path extrusionOk="0" h="256" w="768">
                    <a:moveTo>
                      <a:pt x="768" y="0"/>
                    </a:moveTo>
                    <a:cubicBezTo>
                      <a:pt x="640" y="112"/>
                      <a:pt x="512" y="224"/>
                      <a:pt x="384" y="240"/>
                    </a:cubicBezTo>
                    <a:cubicBezTo>
                      <a:pt x="256" y="256"/>
                      <a:pt x="128" y="176"/>
                      <a:pt x="0" y="96"/>
                    </a:cubicBezTo>
                  </a:path>
                </a:pathLst>
              </a:custGeom>
              <a:noFill/>
              <a:ln cap="flat" cmpd="sng" w="255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1112" name="Google Shape;1112;p24"/>
              <p:cNvSpPr txBox="1"/>
              <p:nvPr/>
            </p:nvSpPr>
            <p:spPr>
              <a:xfrm>
                <a:off x="379413" y="4035340"/>
                <a:ext cx="1495579" cy="402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Helvetica Neue"/>
                  <a:buNone/>
                </a:pPr>
                <a:r>
                  <a:rPr b="1" i="1" lang="en-GB" sz="2000" u="none" cap="none" strike="noStrike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Before mark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13" name="Google Shape;1113;p24"/>
              <p:cNvCxnSpPr/>
              <p:nvPr/>
            </p:nvCxnSpPr>
            <p:spPr>
              <a:xfrm>
                <a:off x="4343400" y="3816350"/>
                <a:ext cx="1588" cy="2286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14" name="Google Shape;1114;p24"/>
              <p:cNvSpPr/>
              <p:nvPr/>
            </p:nvSpPr>
            <p:spPr>
              <a:xfrm>
                <a:off x="2057400" y="4070350"/>
                <a:ext cx="609600" cy="304800"/>
              </a:xfrm>
              <a:prstGeom prst="rect">
                <a:avLst/>
              </a:prstGeom>
              <a:noFill/>
              <a:ln cap="flat" cmpd="sng" w="38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1115" name="Google Shape;1115;p24"/>
              <p:cNvSpPr/>
              <p:nvPr/>
            </p:nvSpPr>
            <p:spPr>
              <a:xfrm>
                <a:off x="2667000" y="4070350"/>
                <a:ext cx="609600" cy="304800"/>
              </a:xfrm>
              <a:prstGeom prst="rect">
                <a:avLst/>
              </a:prstGeom>
              <a:noFill/>
              <a:ln cap="flat" cmpd="sng" w="38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1116" name="Google Shape;1116;p24"/>
              <p:cNvSpPr/>
              <p:nvPr/>
            </p:nvSpPr>
            <p:spPr>
              <a:xfrm>
                <a:off x="3276600" y="4070350"/>
                <a:ext cx="609600" cy="304800"/>
              </a:xfrm>
              <a:prstGeom prst="rect">
                <a:avLst/>
              </a:prstGeom>
              <a:noFill/>
              <a:ln cap="flat" cmpd="sng" w="38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1117" name="Google Shape;1117;p24"/>
              <p:cNvSpPr/>
              <p:nvPr/>
            </p:nvSpPr>
            <p:spPr>
              <a:xfrm>
                <a:off x="3886200" y="4070350"/>
                <a:ext cx="914400" cy="304800"/>
              </a:xfrm>
              <a:prstGeom prst="rect">
                <a:avLst/>
              </a:prstGeom>
              <a:noFill/>
              <a:ln cap="flat" cmpd="sng" w="38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1118" name="Google Shape;1118;p24"/>
              <p:cNvSpPr/>
              <p:nvPr/>
            </p:nvSpPr>
            <p:spPr>
              <a:xfrm>
                <a:off x="4800600" y="4070350"/>
                <a:ext cx="1219200" cy="304800"/>
              </a:xfrm>
              <a:prstGeom prst="rect">
                <a:avLst/>
              </a:prstGeom>
              <a:noFill/>
              <a:ln cap="flat" cmpd="sng" w="38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1119" name="Google Shape;1119;p24"/>
              <p:cNvSpPr/>
              <p:nvPr/>
            </p:nvSpPr>
            <p:spPr>
              <a:xfrm>
                <a:off x="6019800" y="4070350"/>
                <a:ext cx="914400" cy="304800"/>
              </a:xfrm>
              <a:prstGeom prst="rect">
                <a:avLst/>
              </a:prstGeom>
              <a:noFill/>
              <a:ln cap="flat" cmpd="sng" w="38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cxnSp>
            <p:nvCxnSpPr>
              <p:cNvPr id="1120" name="Google Shape;1120;p24"/>
              <p:cNvCxnSpPr/>
              <p:nvPr/>
            </p:nvCxnSpPr>
            <p:spPr>
              <a:xfrm>
                <a:off x="2971800" y="4070350"/>
                <a:ext cx="1588" cy="30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1" name="Google Shape;1121;p24"/>
              <p:cNvCxnSpPr/>
              <p:nvPr/>
            </p:nvCxnSpPr>
            <p:spPr>
              <a:xfrm>
                <a:off x="2362200" y="4070350"/>
                <a:ext cx="1588" cy="30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2" name="Google Shape;1122;p24"/>
              <p:cNvCxnSpPr/>
              <p:nvPr/>
            </p:nvCxnSpPr>
            <p:spPr>
              <a:xfrm>
                <a:off x="3581400" y="4070350"/>
                <a:ext cx="1588" cy="30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3" name="Google Shape;1123;p24"/>
              <p:cNvCxnSpPr/>
              <p:nvPr/>
            </p:nvCxnSpPr>
            <p:spPr>
              <a:xfrm>
                <a:off x="4191000" y="4070350"/>
                <a:ext cx="1588" cy="30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4" name="Google Shape;1124;p24"/>
              <p:cNvCxnSpPr/>
              <p:nvPr/>
            </p:nvCxnSpPr>
            <p:spPr>
              <a:xfrm>
                <a:off x="4495800" y="4070350"/>
                <a:ext cx="1588" cy="30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5" name="Google Shape;1125;p24"/>
              <p:cNvCxnSpPr/>
              <p:nvPr/>
            </p:nvCxnSpPr>
            <p:spPr>
              <a:xfrm>
                <a:off x="5105400" y="4070350"/>
                <a:ext cx="1588" cy="30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6" name="Google Shape;1126;p24"/>
              <p:cNvCxnSpPr/>
              <p:nvPr/>
            </p:nvCxnSpPr>
            <p:spPr>
              <a:xfrm>
                <a:off x="5410200" y="4070350"/>
                <a:ext cx="1588" cy="30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7" name="Google Shape;1127;p24"/>
              <p:cNvCxnSpPr/>
              <p:nvPr/>
            </p:nvCxnSpPr>
            <p:spPr>
              <a:xfrm>
                <a:off x="5715000" y="4070350"/>
                <a:ext cx="1588" cy="30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8" name="Google Shape;1128;p24"/>
              <p:cNvCxnSpPr/>
              <p:nvPr/>
            </p:nvCxnSpPr>
            <p:spPr>
              <a:xfrm>
                <a:off x="6324600" y="4070350"/>
                <a:ext cx="1588" cy="30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9" name="Google Shape;1129;p24"/>
              <p:cNvCxnSpPr/>
              <p:nvPr/>
            </p:nvCxnSpPr>
            <p:spPr>
              <a:xfrm>
                <a:off x="6629400" y="4070350"/>
                <a:ext cx="1588" cy="30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130" name="Google Shape;1130;p24"/>
              <p:cNvSpPr txBox="1"/>
              <p:nvPr/>
            </p:nvSpPr>
            <p:spPr>
              <a:xfrm>
                <a:off x="7696200" y="3617893"/>
                <a:ext cx="1447800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1" lang="en-GB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Note: arrows here denote memory refs, not free list ptrs.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25"/>
          <p:cNvSpPr txBox="1"/>
          <p:nvPr>
            <p:ph idx="4294967295" type="title"/>
          </p:nvPr>
        </p:nvSpPr>
        <p:spPr>
          <a:xfrm>
            <a:off x="381000" y="493713"/>
            <a:ext cx="84582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Assumptions For a Simple Implementation</a:t>
            </a:r>
            <a:endParaRPr/>
          </a:p>
        </p:txBody>
      </p:sp>
      <p:sp>
        <p:nvSpPr>
          <p:cNvPr id="1137" name="Google Shape;1137;p25"/>
          <p:cNvSpPr txBox="1"/>
          <p:nvPr>
            <p:ph idx="1" type="body"/>
          </p:nvPr>
        </p:nvSpPr>
        <p:spPr>
          <a:xfrm>
            <a:off x="381000" y="1174750"/>
            <a:ext cx="8701087" cy="537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Application</a:t>
            </a:r>
            <a:endParaRPr/>
          </a:p>
          <a:p>
            <a:pPr indent="-279400" lvl="1" marL="5683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Char char="▪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new(n)</a:t>
            </a:r>
            <a:r>
              <a:rPr b="1" lang="en-GB"/>
              <a:t>:  </a:t>
            </a:r>
            <a:r>
              <a:rPr lang="en-GB"/>
              <a:t>returns pointer to new block with all locations cleared</a:t>
            </a:r>
            <a:endParaRPr/>
          </a:p>
          <a:p>
            <a:pPr indent="-279400" lvl="1" marL="5683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Char char="▪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read(b,i):</a:t>
            </a:r>
            <a:r>
              <a:rPr b="1" lang="en-GB"/>
              <a:t> </a:t>
            </a:r>
            <a:r>
              <a:rPr lang="en-GB"/>
              <a:t>read location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/>
              <a:t> of block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/>
              <a:t> into register</a:t>
            </a:r>
            <a:endParaRPr/>
          </a:p>
          <a:p>
            <a:pPr indent="-279400" lvl="1" marL="5683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Char char="▪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write(b,i,v): </a:t>
            </a:r>
            <a:r>
              <a:rPr lang="en-GB"/>
              <a:t>write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GB"/>
              <a:t> into location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/>
              <a:t> of block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125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66"/>
              </a:solidFill>
            </a:endParaRPr>
          </a:p>
          <a:p>
            <a:pPr indent="-288925" lvl="0" marL="288925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Each block will have a header word</a:t>
            </a:r>
            <a:endParaRPr/>
          </a:p>
          <a:p>
            <a:pPr indent="-279400" lvl="1" marL="5683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addressed as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b[-1]</a:t>
            </a:r>
            <a:r>
              <a:rPr lang="en-GB"/>
              <a:t>, for a block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  <a:p>
            <a:pPr indent="-279400" lvl="1" marL="5683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Used for different purposes in different collectors</a:t>
            </a:r>
            <a:endParaRPr/>
          </a:p>
          <a:p>
            <a:pPr indent="-215900" lvl="1" marL="431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88925" lvl="0" marL="288925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Instructions used by the Garbage Collector</a:t>
            </a:r>
            <a:endParaRPr/>
          </a:p>
          <a:p>
            <a:pPr indent="-279400" lvl="1" marL="5683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is_ptr(p):</a:t>
            </a:r>
            <a:r>
              <a:rPr lang="en-GB">
                <a:solidFill>
                  <a:srgbClr val="990000"/>
                </a:solidFill>
              </a:rPr>
              <a:t> determines whether </a:t>
            </a:r>
            <a:r>
              <a:rPr b="1" lang="en-GB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>
                <a:solidFill>
                  <a:srgbClr val="990000"/>
                </a:solidFill>
              </a:rPr>
              <a:t> is a pointer</a:t>
            </a:r>
            <a:endParaRPr/>
          </a:p>
          <a:p>
            <a:pPr indent="-279400" lvl="1" marL="5683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length(b</a:t>
            </a:r>
            <a:r>
              <a:rPr b="1" lang="en-GB">
                <a:solidFill>
                  <a:srgbClr val="990000"/>
                </a:solidFill>
              </a:rPr>
              <a:t>):  </a:t>
            </a:r>
            <a:r>
              <a:rPr lang="en-GB">
                <a:solidFill>
                  <a:srgbClr val="990000"/>
                </a:solidFill>
              </a:rPr>
              <a:t>returns the length of block </a:t>
            </a:r>
            <a:r>
              <a:rPr b="1" lang="en-GB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>
                <a:solidFill>
                  <a:srgbClr val="990000"/>
                </a:solidFill>
              </a:rPr>
              <a:t>, not including the header</a:t>
            </a:r>
            <a:endParaRPr/>
          </a:p>
          <a:p>
            <a:pPr indent="-279400" lvl="1" marL="5683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get_roots()</a:t>
            </a:r>
            <a:r>
              <a:rPr b="1" lang="en-GB"/>
              <a:t>:  </a:t>
            </a:r>
            <a:r>
              <a:rPr lang="en-GB"/>
              <a:t>returns all the roots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26"/>
          <p:cNvSpPr txBox="1"/>
          <p:nvPr>
            <p:ph idx="4294967295" type="title"/>
          </p:nvPr>
        </p:nvSpPr>
        <p:spPr>
          <a:xfrm>
            <a:off x="348048" y="490152"/>
            <a:ext cx="67818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Mark and Sweep (cont.)</a:t>
            </a:r>
            <a:endParaRPr/>
          </a:p>
        </p:txBody>
      </p:sp>
      <p:sp>
        <p:nvSpPr>
          <p:cNvPr id="1144" name="Google Shape;1144;p26"/>
          <p:cNvSpPr txBox="1"/>
          <p:nvPr/>
        </p:nvSpPr>
        <p:spPr>
          <a:xfrm>
            <a:off x="471306" y="1593316"/>
            <a:ext cx="7834494" cy="2064284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ptr mark(ptr p)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(!is_ptr(p)) return;        </a:t>
            </a:r>
            <a:r>
              <a:rPr b="1" i="0" lang="en-GB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do nothing if not 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(markBitSet(p)) return;     </a:t>
            </a:r>
            <a:r>
              <a:rPr b="1" i="0" lang="en-GB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check if already marked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setMarkBit(p);                 </a:t>
            </a:r>
            <a:r>
              <a:rPr b="1" i="0" lang="en-GB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set the mark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(i=0; i &lt; length(p); i++)  </a:t>
            </a:r>
            <a:r>
              <a:rPr b="1" i="0" lang="en-GB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call mark on all words</a:t>
            </a:r>
            <a:endParaRPr b="1" i="0" sz="1600" u="none" cap="none" strike="noStrike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mark(p[i]); 		    </a:t>
            </a:r>
            <a:r>
              <a:rPr b="1" i="0" lang="en-GB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  in the block</a:t>
            </a:r>
            <a:endParaRPr b="1" i="0" sz="1600" u="none" cap="none" strike="noStrike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26"/>
          <p:cNvSpPr txBox="1"/>
          <p:nvPr/>
        </p:nvSpPr>
        <p:spPr>
          <a:xfrm>
            <a:off x="362154" y="1212316"/>
            <a:ext cx="7696200" cy="39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using depth-first traversal of the memory graph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26"/>
          <p:cNvSpPr txBox="1"/>
          <p:nvPr/>
        </p:nvSpPr>
        <p:spPr>
          <a:xfrm>
            <a:off x="381000" y="3946525"/>
            <a:ext cx="7696200" cy="39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Sweep using lengths to find next 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26"/>
          <p:cNvSpPr txBox="1"/>
          <p:nvPr/>
        </p:nvSpPr>
        <p:spPr>
          <a:xfrm>
            <a:off x="471306" y="4337050"/>
            <a:ext cx="4378419" cy="2064284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ptr sweep(ptr p, ptr end)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while (p &lt; end)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markBitSet(p)</a:t>
            </a:r>
            <a:b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clearMarkBit();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else if (allocateBitSet(p))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free(p);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 += length(p);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7"/>
          <p:cNvSpPr txBox="1"/>
          <p:nvPr>
            <p:ph idx="4294967295" type="title"/>
          </p:nvPr>
        </p:nvSpPr>
        <p:spPr>
          <a:xfrm>
            <a:off x="381000" y="373063"/>
            <a:ext cx="8001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Conservative Mark &amp; Sweep in C</a:t>
            </a:r>
            <a:endParaRPr/>
          </a:p>
        </p:txBody>
      </p:sp>
      <p:sp>
        <p:nvSpPr>
          <p:cNvPr id="1154" name="Google Shape;1154;p27"/>
          <p:cNvSpPr txBox="1"/>
          <p:nvPr>
            <p:ph idx="1" type="body"/>
          </p:nvPr>
        </p:nvSpPr>
        <p:spPr>
          <a:xfrm>
            <a:off x="379413" y="1220788"/>
            <a:ext cx="8307387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 “conservative garbage collector” for C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is_ptr()</a:t>
            </a:r>
            <a:r>
              <a:rPr b="1" lang="en-GB"/>
              <a:t> </a:t>
            </a:r>
            <a:r>
              <a:rPr lang="en-GB"/>
              <a:t>determines if a word is a pointer by checking if it points to an allocated block of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But, in C pointers can point to the middle of a block</a:t>
            </a:r>
            <a:br>
              <a:rPr lang="en-GB"/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So how to find the beginning of the block?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Can use a balanced binary tree to keep track of all allocated blocks (key is start-of-block)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Balanced-tree pointers can be stored in header (use two additional words)</a:t>
            </a:r>
            <a:endParaRPr/>
          </a:p>
        </p:txBody>
      </p:sp>
      <p:sp>
        <p:nvSpPr>
          <p:cNvPr id="1155" name="Google Shape;1155;p27"/>
          <p:cNvSpPr/>
          <p:nvPr/>
        </p:nvSpPr>
        <p:spPr>
          <a:xfrm>
            <a:off x="2607276" y="3216275"/>
            <a:ext cx="3200400" cy="3048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56" name="Google Shape;1156;p27"/>
          <p:cNvSpPr/>
          <p:nvPr/>
        </p:nvSpPr>
        <p:spPr>
          <a:xfrm>
            <a:off x="2607276" y="3216275"/>
            <a:ext cx="304800" cy="304800"/>
          </a:xfrm>
          <a:prstGeom prst="rect">
            <a:avLst/>
          </a:prstGeom>
          <a:solidFill>
            <a:srgbClr val="F1C7C7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57" name="Google Shape;1157;p27"/>
          <p:cNvSpPr txBox="1"/>
          <p:nvPr/>
        </p:nvSpPr>
        <p:spPr>
          <a:xfrm>
            <a:off x="2360820" y="2886761"/>
            <a:ext cx="802120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27"/>
          <p:cNvSpPr txBox="1"/>
          <p:nvPr/>
        </p:nvSpPr>
        <p:spPr>
          <a:xfrm>
            <a:off x="3829651" y="2590800"/>
            <a:ext cx="452438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9" name="Google Shape;1159;p27"/>
          <p:cNvCxnSpPr/>
          <p:nvPr/>
        </p:nvCxnSpPr>
        <p:spPr>
          <a:xfrm>
            <a:off x="4055076" y="2911475"/>
            <a:ext cx="1588" cy="304800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0" name="Google Shape;1160;p27"/>
          <p:cNvSpPr/>
          <p:nvPr/>
        </p:nvSpPr>
        <p:spPr>
          <a:xfrm>
            <a:off x="1235676" y="3216275"/>
            <a:ext cx="1371600" cy="3048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61" name="Google Shape;1161;p27"/>
          <p:cNvSpPr/>
          <p:nvPr/>
        </p:nvSpPr>
        <p:spPr>
          <a:xfrm>
            <a:off x="1235676" y="3216275"/>
            <a:ext cx="304800" cy="304800"/>
          </a:xfrm>
          <a:prstGeom prst="rect">
            <a:avLst/>
          </a:prstGeom>
          <a:solidFill>
            <a:srgbClr val="F1C7C7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62" name="Google Shape;1162;p27"/>
          <p:cNvSpPr/>
          <p:nvPr/>
        </p:nvSpPr>
        <p:spPr>
          <a:xfrm>
            <a:off x="4969476" y="3216275"/>
            <a:ext cx="304800" cy="304800"/>
          </a:xfrm>
          <a:prstGeom prst="rect">
            <a:avLst/>
          </a:prstGeom>
          <a:solidFill>
            <a:srgbClr val="F1C7C7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63" name="Google Shape;1163;p27"/>
          <p:cNvSpPr/>
          <p:nvPr/>
        </p:nvSpPr>
        <p:spPr>
          <a:xfrm>
            <a:off x="2879725" y="5759450"/>
            <a:ext cx="1097280" cy="335358"/>
          </a:xfrm>
          <a:prstGeom prst="rect">
            <a:avLst/>
          </a:prstGeom>
          <a:solidFill>
            <a:srgbClr val="F1C7C7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64" name="Google Shape;1164;p27"/>
          <p:cNvSpPr/>
          <p:nvPr/>
        </p:nvSpPr>
        <p:spPr>
          <a:xfrm>
            <a:off x="3962400" y="5759450"/>
            <a:ext cx="1828800" cy="335358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65" name="Google Shape;1165;p27"/>
          <p:cNvSpPr txBox="1"/>
          <p:nvPr/>
        </p:nvSpPr>
        <p:spPr>
          <a:xfrm>
            <a:off x="3074845" y="5438775"/>
            <a:ext cx="625890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27"/>
          <p:cNvSpPr txBox="1"/>
          <p:nvPr/>
        </p:nvSpPr>
        <p:spPr>
          <a:xfrm>
            <a:off x="4400104" y="5438775"/>
            <a:ext cx="580906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7" name="Google Shape;1167;p27"/>
          <p:cNvCxnSpPr/>
          <p:nvPr/>
        </p:nvCxnSpPr>
        <p:spPr>
          <a:xfrm>
            <a:off x="3794125" y="5988050"/>
            <a:ext cx="228600" cy="457200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8" name="Google Shape;1168;p27"/>
          <p:cNvSpPr txBox="1"/>
          <p:nvPr/>
        </p:nvSpPr>
        <p:spPr>
          <a:xfrm>
            <a:off x="2888110" y="6369050"/>
            <a:ext cx="500755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27"/>
          <p:cNvSpPr txBox="1"/>
          <p:nvPr/>
        </p:nvSpPr>
        <p:spPr>
          <a:xfrm>
            <a:off x="3698464" y="6369050"/>
            <a:ext cx="624287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27"/>
          <p:cNvSpPr txBox="1"/>
          <p:nvPr/>
        </p:nvSpPr>
        <p:spPr>
          <a:xfrm>
            <a:off x="2838227" y="5784850"/>
            <a:ext cx="469121" cy="30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27"/>
          <p:cNvSpPr/>
          <p:nvPr/>
        </p:nvSpPr>
        <p:spPr>
          <a:xfrm>
            <a:off x="3276600" y="5756190"/>
            <a:ext cx="338618" cy="338618"/>
          </a:xfrm>
          <a:prstGeom prst="rect">
            <a:avLst/>
          </a:prstGeom>
          <a:solidFill>
            <a:srgbClr val="F1C7C7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172" name="Google Shape;1172;p27"/>
          <p:cNvCxnSpPr/>
          <p:nvPr/>
        </p:nvCxnSpPr>
        <p:spPr>
          <a:xfrm flipH="1">
            <a:off x="3106738" y="5988050"/>
            <a:ext cx="307975" cy="457200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3" name="Google Shape;1173;p27"/>
          <p:cNvSpPr txBox="1"/>
          <p:nvPr/>
        </p:nvSpPr>
        <p:spPr>
          <a:xfrm>
            <a:off x="6400800" y="5943600"/>
            <a:ext cx="23669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Left: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smaller 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Right: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larger 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2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Today</a:t>
            </a:r>
            <a:endParaRPr/>
          </a:p>
        </p:txBody>
      </p:sp>
      <p:sp>
        <p:nvSpPr>
          <p:cNvPr id="1180" name="Google Shape;1180;p2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Explicit free lists</a:t>
            </a:r>
            <a:r>
              <a:rPr lang="en-GB"/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Segregated free lists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Garbage collection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000000"/>
                </a:solidFill>
              </a:rPr>
              <a:t>Memory-related perils and pitfalls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29"/>
          <p:cNvSpPr txBox="1"/>
          <p:nvPr>
            <p:ph idx="4294967295" type="title"/>
          </p:nvPr>
        </p:nvSpPr>
        <p:spPr>
          <a:xfrm>
            <a:off x="356286" y="493713"/>
            <a:ext cx="8001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Memory-Related Perils and Pitfalls</a:t>
            </a:r>
            <a:endParaRPr/>
          </a:p>
        </p:txBody>
      </p:sp>
      <p:sp>
        <p:nvSpPr>
          <p:cNvPr id="1187" name="Google Shape;1187;p29"/>
          <p:cNvSpPr txBox="1"/>
          <p:nvPr>
            <p:ph idx="1" type="body"/>
          </p:nvPr>
        </p:nvSpPr>
        <p:spPr>
          <a:xfrm>
            <a:off x="381000" y="1252538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Dereferencing bad pointers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Reading uninitialized memory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Overwriting memory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Referencing nonexistent variables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Freeing blocks multiple times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Referencing freed blocks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Failing to free blocks</a:t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"/>
          <p:cNvSpPr/>
          <p:nvPr/>
        </p:nvSpPr>
        <p:spPr>
          <a:xfrm>
            <a:off x="396875" y="2941520"/>
            <a:ext cx="8594725" cy="162172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Keeping Track of Free Blocks</a:t>
            </a:r>
            <a:endParaRPr/>
          </a:p>
        </p:txBody>
      </p:sp>
      <p:sp>
        <p:nvSpPr>
          <p:cNvPr id="233" name="Google Shape;233;p3"/>
          <p:cNvSpPr txBox="1"/>
          <p:nvPr>
            <p:ph idx="1" type="body"/>
          </p:nvPr>
        </p:nvSpPr>
        <p:spPr>
          <a:xfrm>
            <a:off x="396875" y="1254210"/>
            <a:ext cx="8594725" cy="5375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Method 1: </a:t>
            </a:r>
            <a:r>
              <a:rPr i="1" lang="en-GB">
                <a:solidFill>
                  <a:srgbClr val="C00000"/>
                </a:solidFill>
              </a:rPr>
              <a:t>Implicit free list </a:t>
            </a:r>
            <a:r>
              <a:rPr lang="en-GB"/>
              <a:t>using length—links all blocks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Method 2: </a:t>
            </a:r>
            <a:r>
              <a:rPr i="1" lang="en-GB">
                <a:solidFill>
                  <a:srgbClr val="C00000"/>
                </a:solidFill>
              </a:rPr>
              <a:t>Explicit free list</a:t>
            </a:r>
            <a:r>
              <a:rPr lang="en-GB">
                <a:solidFill>
                  <a:srgbClr val="C00000"/>
                </a:solidFill>
              </a:rPr>
              <a:t> </a:t>
            </a:r>
            <a:r>
              <a:rPr lang="en-GB"/>
              <a:t>among the free blocks using pointers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Method 3: </a:t>
            </a:r>
            <a:r>
              <a:rPr i="1" lang="en-GB">
                <a:solidFill>
                  <a:srgbClr val="C00000"/>
                </a:solidFill>
              </a:rPr>
              <a:t>Segregated free list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Different free lists for different size classes</a:t>
            </a:r>
            <a:endParaRPr/>
          </a:p>
          <a:p>
            <a:pPr indent="-1460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Method 4: </a:t>
            </a:r>
            <a:r>
              <a:rPr i="1" lang="en-GB">
                <a:solidFill>
                  <a:srgbClr val="C00000"/>
                </a:solidFill>
              </a:rPr>
              <a:t>Blocks sorted by size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Can use a balanced tree (e.g. Red-Black tree) with pointers within each free block, and the length used as a key</a:t>
            </a:r>
            <a:endParaRPr/>
          </a:p>
        </p:txBody>
      </p:sp>
      <p:sp>
        <p:nvSpPr>
          <p:cNvPr id="234" name="Google Shape;234;p3"/>
          <p:cNvSpPr/>
          <p:nvPr/>
        </p:nvSpPr>
        <p:spPr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"/>
          <p:cNvSpPr/>
          <p:nvPr/>
        </p:nvSpPr>
        <p:spPr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2" name="Google Shape;242;p3"/>
          <p:cNvSpPr/>
          <p:nvPr/>
        </p:nvSpPr>
        <p:spPr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6" name="Google Shape;246;p3"/>
          <p:cNvSpPr/>
          <p:nvPr/>
        </p:nvSpPr>
        <p:spPr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7" name="Google Shape;247;p3"/>
          <p:cNvSpPr/>
          <p:nvPr/>
        </p:nvSpPr>
        <p:spPr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8" name="Google Shape;248;p3"/>
          <p:cNvSpPr/>
          <p:nvPr/>
        </p:nvSpPr>
        <p:spPr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"/>
          <p:cNvSpPr/>
          <p:nvPr/>
        </p:nvSpPr>
        <p:spPr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0" name="Google Shape;250;p3"/>
          <p:cNvSpPr/>
          <p:nvPr/>
        </p:nvSpPr>
        <p:spPr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"/>
          <p:cNvSpPr/>
          <p:nvPr/>
        </p:nvSpPr>
        <p:spPr>
          <a:xfrm>
            <a:off x="1752600" y="1972962"/>
            <a:ext cx="1524000" cy="228600"/>
          </a:xfrm>
          <a:custGeom>
            <a:rect b="b" l="l" r="r" t="t"/>
            <a:pathLst>
              <a:path extrusionOk="0" h="144" w="960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2" name="Google Shape;252;p3"/>
          <p:cNvSpPr/>
          <p:nvPr/>
        </p:nvSpPr>
        <p:spPr>
          <a:xfrm>
            <a:off x="3276600" y="1972962"/>
            <a:ext cx="1219200" cy="228600"/>
          </a:xfrm>
          <a:custGeom>
            <a:rect b="b" l="l" r="r" t="t"/>
            <a:pathLst>
              <a:path extrusionOk="0" h="144" w="768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3" name="Google Shape;253;p3"/>
          <p:cNvSpPr/>
          <p:nvPr/>
        </p:nvSpPr>
        <p:spPr>
          <a:xfrm>
            <a:off x="4495800" y="1972962"/>
            <a:ext cx="1828800" cy="228600"/>
          </a:xfrm>
          <a:custGeom>
            <a:rect b="b" l="l" r="r" t="t"/>
            <a:pathLst>
              <a:path extrusionOk="0" h="144" w="1152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4" name="Google Shape;254;p3"/>
          <p:cNvSpPr/>
          <p:nvPr/>
        </p:nvSpPr>
        <p:spPr>
          <a:xfrm>
            <a:off x="1600200" y="3962400"/>
            <a:ext cx="324968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"/>
          <p:cNvSpPr/>
          <p:nvPr/>
        </p:nvSpPr>
        <p:spPr>
          <a:xfrm>
            <a:off x="1905000" y="3962400"/>
            <a:ext cx="324968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6" name="Google Shape;256;p3"/>
          <p:cNvSpPr/>
          <p:nvPr/>
        </p:nvSpPr>
        <p:spPr>
          <a:xfrm>
            <a:off x="2209800" y="3962400"/>
            <a:ext cx="324968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7" name="Google Shape;257;p3"/>
          <p:cNvSpPr/>
          <p:nvPr/>
        </p:nvSpPr>
        <p:spPr>
          <a:xfrm>
            <a:off x="2514600" y="3962400"/>
            <a:ext cx="324968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8" name="Google Shape;258;p3"/>
          <p:cNvSpPr/>
          <p:nvPr/>
        </p:nvSpPr>
        <p:spPr>
          <a:xfrm>
            <a:off x="2819400" y="3962400"/>
            <a:ext cx="324968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9" name="Google Shape;259;p3"/>
          <p:cNvSpPr/>
          <p:nvPr/>
        </p:nvSpPr>
        <p:spPr>
          <a:xfrm>
            <a:off x="3124200" y="3962400"/>
            <a:ext cx="324968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"/>
          <p:cNvSpPr/>
          <p:nvPr/>
        </p:nvSpPr>
        <p:spPr>
          <a:xfrm>
            <a:off x="3429000" y="3962400"/>
            <a:ext cx="324968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1" name="Google Shape;261;p3"/>
          <p:cNvSpPr/>
          <p:nvPr/>
        </p:nvSpPr>
        <p:spPr>
          <a:xfrm>
            <a:off x="3733800" y="3962400"/>
            <a:ext cx="324968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2" name="Google Shape;262;p3"/>
          <p:cNvSpPr/>
          <p:nvPr/>
        </p:nvSpPr>
        <p:spPr>
          <a:xfrm>
            <a:off x="4038600" y="3962400"/>
            <a:ext cx="324968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3" name="Google Shape;263;p3"/>
          <p:cNvSpPr/>
          <p:nvPr/>
        </p:nvSpPr>
        <p:spPr>
          <a:xfrm>
            <a:off x="4648200" y="3962400"/>
            <a:ext cx="324968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4" name="Google Shape;264;p3"/>
          <p:cNvSpPr/>
          <p:nvPr/>
        </p:nvSpPr>
        <p:spPr>
          <a:xfrm>
            <a:off x="4953000" y="3962400"/>
            <a:ext cx="324968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5" name="Google Shape;265;p3"/>
          <p:cNvSpPr/>
          <p:nvPr/>
        </p:nvSpPr>
        <p:spPr>
          <a:xfrm>
            <a:off x="5257800" y="3962400"/>
            <a:ext cx="324968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6" name="Google Shape;266;p3"/>
          <p:cNvSpPr/>
          <p:nvPr/>
        </p:nvSpPr>
        <p:spPr>
          <a:xfrm>
            <a:off x="5562600" y="3962400"/>
            <a:ext cx="324968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7" name="Google Shape;267;p3"/>
          <p:cNvSpPr/>
          <p:nvPr/>
        </p:nvSpPr>
        <p:spPr>
          <a:xfrm>
            <a:off x="5867400" y="3962400"/>
            <a:ext cx="324968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8" name="Google Shape;268;p3"/>
          <p:cNvSpPr/>
          <p:nvPr/>
        </p:nvSpPr>
        <p:spPr>
          <a:xfrm>
            <a:off x="6172200" y="3962400"/>
            <a:ext cx="324968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"/>
          <p:cNvSpPr/>
          <p:nvPr/>
        </p:nvSpPr>
        <p:spPr>
          <a:xfrm>
            <a:off x="6477000" y="3962400"/>
            <a:ext cx="324968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0" name="Google Shape;270;p3"/>
          <p:cNvSpPr/>
          <p:nvPr/>
        </p:nvSpPr>
        <p:spPr>
          <a:xfrm>
            <a:off x="4343400" y="3962400"/>
            <a:ext cx="324968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"/>
          <p:cNvSpPr/>
          <p:nvPr/>
        </p:nvSpPr>
        <p:spPr>
          <a:xfrm>
            <a:off x="2057400" y="3632200"/>
            <a:ext cx="2599744" cy="482600"/>
          </a:xfrm>
          <a:custGeom>
            <a:rect b="b" l="l" r="r" t="t"/>
            <a:pathLst>
              <a:path extrusionOk="0" h="304" w="1536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30"/>
          <p:cNvSpPr/>
          <p:nvPr/>
        </p:nvSpPr>
        <p:spPr>
          <a:xfrm>
            <a:off x="533400" y="1295400"/>
            <a:ext cx="6705600" cy="411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30"/>
          <p:cNvSpPr txBox="1"/>
          <p:nvPr>
            <p:ph type="title"/>
          </p:nvPr>
        </p:nvSpPr>
        <p:spPr>
          <a:xfrm>
            <a:off x="431799" y="341312"/>
            <a:ext cx="50800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 operators</a:t>
            </a:r>
            <a:endParaRPr/>
          </a:p>
        </p:txBody>
      </p:sp>
      <p:sp>
        <p:nvSpPr>
          <p:cNvPr id="1194" name="Google Shape;1194;p30"/>
          <p:cNvSpPr txBox="1"/>
          <p:nvPr/>
        </p:nvSpPr>
        <p:spPr>
          <a:xfrm>
            <a:off x="466619" y="962085"/>
            <a:ext cx="6924781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Operators					Associativity</a:t>
            </a:r>
            <a:endParaRPr b="1" i="1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()  []  -&gt;  </a:t>
            </a: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					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to 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  ~  ++  --  +  -  </a:t>
            </a:r>
            <a:r>
              <a:rPr b="1" i="0" lang="en-GB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*  &amp;</a:t>
            </a: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(type) sizeof	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to 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 /  %					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to 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 -						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to 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 &gt;&gt;						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to 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  &lt;=  &gt;  &gt;=					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to 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  !=						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to 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						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to 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^						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to 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						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to 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&amp;&amp;						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to 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						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to 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?:						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to 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+= -= *= /= %= &amp;= ^= != &lt;&lt;= &gt;&gt;=		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to 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						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to 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30"/>
          <p:cNvSpPr txBox="1"/>
          <p:nvPr>
            <p:ph idx="1" type="body"/>
          </p:nvPr>
        </p:nvSpPr>
        <p:spPr>
          <a:xfrm>
            <a:off x="457200" y="5638800"/>
            <a:ext cx="716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GB" sz="2000"/>
              <a:t>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GB" sz="2000"/>
              <a:t>,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2000"/>
              <a:t>, and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GB" sz="2000"/>
              <a:t> have high precedence, with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2000"/>
              <a:t> and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GB" sz="2000"/>
              <a:t> just below</a:t>
            </a:r>
            <a:endParaRPr/>
          </a:p>
          <a:p>
            <a:pPr indent="-76200" lvl="0" marL="63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GB" sz="2000"/>
              <a:t>Unary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GB" sz="2000"/>
              <a:t>, and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2000"/>
              <a:t> have higher precedence than binary forms</a:t>
            </a:r>
            <a:endParaRPr sz="2000"/>
          </a:p>
        </p:txBody>
      </p:sp>
      <p:sp>
        <p:nvSpPr>
          <p:cNvPr id="1196" name="Google Shape;1196;p30"/>
          <p:cNvSpPr txBox="1"/>
          <p:nvPr/>
        </p:nvSpPr>
        <p:spPr>
          <a:xfrm>
            <a:off x="6671832" y="6477000"/>
            <a:ext cx="21673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Source: K&amp;R page 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31"/>
          <p:cNvSpPr txBox="1"/>
          <p:nvPr>
            <p:ph type="title"/>
          </p:nvPr>
        </p:nvSpPr>
        <p:spPr>
          <a:xfrm>
            <a:off x="609600" y="417513"/>
            <a:ext cx="79248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 Pointer Declarations: Test Yourself!</a:t>
            </a:r>
            <a:endParaRPr/>
          </a:p>
        </p:txBody>
      </p:sp>
      <p:sp>
        <p:nvSpPr>
          <p:cNvPr id="1202" name="Google Shape;1202;p31"/>
          <p:cNvSpPr txBox="1"/>
          <p:nvPr/>
        </p:nvSpPr>
        <p:spPr>
          <a:xfrm>
            <a:off x="381000" y="1143000"/>
            <a:ext cx="2971800" cy="531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*p[13]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*(p[13])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(*p)[13]		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*f()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(*f)()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(*(*f())[13])()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(*(*x[3])())[5]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03" name="Google Shape;1203;p31"/>
          <p:cNvSpPr txBox="1"/>
          <p:nvPr/>
        </p:nvSpPr>
        <p:spPr>
          <a:xfrm>
            <a:off x="3733800" y="1143000"/>
            <a:ext cx="1902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a pointer to int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31"/>
          <p:cNvSpPr txBox="1"/>
          <p:nvPr/>
        </p:nvSpPr>
        <p:spPr>
          <a:xfrm>
            <a:off x="3733800" y="1676400"/>
            <a:ext cx="32033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an array[13] of pointer to int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31"/>
          <p:cNvSpPr txBox="1"/>
          <p:nvPr/>
        </p:nvSpPr>
        <p:spPr>
          <a:xfrm>
            <a:off x="3733800" y="2224088"/>
            <a:ext cx="32033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an array[13] of pointer to 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31"/>
          <p:cNvSpPr txBox="1"/>
          <p:nvPr/>
        </p:nvSpPr>
        <p:spPr>
          <a:xfrm>
            <a:off x="3733800" y="2757488"/>
            <a:ext cx="33662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a pointer to a pointer to an 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31"/>
          <p:cNvSpPr txBox="1"/>
          <p:nvPr/>
        </p:nvSpPr>
        <p:spPr>
          <a:xfrm>
            <a:off x="3733800" y="3352800"/>
            <a:ext cx="3369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a pointer to an array[13] of int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31"/>
          <p:cNvSpPr txBox="1"/>
          <p:nvPr/>
        </p:nvSpPr>
        <p:spPr>
          <a:xfrm>
            <a:off x="3733800" y="3844925"/>
            <a:ext cx="38160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is a function returning a pointer to int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31"/>
          <p:cNvSpPr txBox="1"/>
          <p:nvPr/>
        </p:nvSpPr>
        <p:spPr>
          <a:xfrm>
            <a:off x="3733800" y="4419600"/>
            <a:ext cx="38160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is a pointer to a function returning int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31"/>
          <p:cNvSpPr txBox="1"/>
          <p:nvPr/>
        </p:nvSpPr>
        <p:spPr>
          <a:xfrm>
            <a:off x="3733800" y="4921250"/>
            <a:ext cx="41406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is a function returning ptr to an array[13]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pointers to functions returning 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31"/>
          <p:cNvSpPr txBox="1"/>
          <p:nvPr/>
        </p:nvSpPr>
        <p:spPr>
          <a:xfrm>
            <a:off x="3733800" y="5715000"/>
            <a:ext cx="38441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is an array[3] of pointers  to functions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returning pointers to array[5] of 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31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Source: K&amp;R Sec 5.12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2"/>
          <p:cNvSpPr txBox="1"/>
          <p:nvPr>
            <p:ph idx="4294967295" type="title"/>
          </p:nvPr>
        </p:nvSpPr>
        <p:spPr>
          <a:xfrm>
            <a:off x="274638" y="436562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Dereferencing Bad Pointers</a:t>
            </a:r>
            <a:endParaRPr/>
          </a:p>
        </p:txBody>
      </p:sp>
      <p:sp>
        <p:nvSpPr>
          <p:cNvPr id="1219" name="Google Shape;1219;p32"/>
          <p:cNvSpPr txBox="1"/>
          <p:nvPr>
            <p:ph idx="1" type="body"/>
          </p:nvPr>
        </p:nvSpPr>
        <p:spPr>
          <a:xfrm>
            <a:off x="290513" y="1220788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The classic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GB"/>
              <a:t> bug</a:t>
            </a:r>
            <a:endParaRPr/>
          </a:p>
        </p:txBody>
      </p:sp>
      <p:sp>
        <p:nvSpPr>
          <p:cNvPr id="1220" name="Google Shape;1220;p32"/>
          <p:cNvSpPr txBox="1"/>
          <p:nvPr/>
        </p:nvSpPr>
        <p:spPr>
          <a:xfrm>
            <a:off x="762000" y="1948003"/>
            <a:ext cx="2797859" cy="1633397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scanf(“%d”, val);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3"/>
          <p:cNvSpPr txBox="1"/>
          <p:nvPr>
            <p:ph idx="4294967295" type="title"/>
          </p:nvPr>
        </p:nvSpPr>
        <p:spPr>
          <a:xfrm>
            <a:off x="350838" y="381000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Reading Uninitialized Memory</a:t>
            </a:r>
            <a:endParaRPr/>
          </a:p>
        </p:txBody>
      </p:sp>
      <p:sp>
        <p:nvSpPr>
          <p:cNvPr id="1227" name="Google Shape;1227;p33"/>
          <p:cNvSpPr txBox="1"/>
          <p:nvPr>
            <p:ph idx="1" type="body"/>
          </p:nvPr>
        </p:nvSpPr>
        <p:spPr>
          <a:xfrm>
            <a:off x="379413" y="1220788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Assuming that heap data is initialized to zero</a:t>
            </a:r>
            <a:endParaRPr/>
          </a:p>
        </p:txBody>
      </p:sp>
      <p:sp>
        <p:nvSpPr>
          <p:cNvPr id="1228" name="Google Shape;1228;p33"/>
          <p:cNvSpPr txBox="1"/>
          <p:nvPr/>
        </p:nvSpPr>
        <p:spPr>
          <a:xfrm>
            <a:off x="809727" y="1930144"/>
            <a:ext cx="5413959" cy="3480056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return y = Ax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*matvec(int **A, int *x) 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*y = malloc(N*sizeof(int));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i, 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(i=0; i&lt;N;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for (j=0; j&lt;N; j++)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y[i] += A[i][j]*x[j];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4"/>
          <p:cNvSpPr txBox="1"/>
          <p:nvPr>
            <p:ph idx="4294967295" type="title"/>
          </p:nvPr>
        </p:nvSpPr>
        <p:spPr>
          <a:xfrm>
            <a:off x="350838" y="436562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Overwriting Memory</a:t>
            </a:r>
            <a:endParaRPr/>
          </a:p>
        </p:txBody>
      </p:sp>
      <p:sp>
        <p:nvSpPr>
          <p:cNvPr id="1235" name="Google Shape;1235;p34"/>
          <p:cNvSpPr txBox="1"/>
          <p:nvPr>
            <p:ph idx="1" type="body"/>
          </p:nvPr>
        </p:nvSpPr>
        <p:spPr>
          <a:xfrm>
            <a:off x="379413" y="1295400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Allocating the (possibly) wrong sized object</a:t>
            </a:r>
            <a:endParaRPr/>
          </a:p>
        </p:txBody>
      </p:sp>
      <p:sp>
        <p:nvSpPr>
          <p:cNvPr id="1236" name="Google Shape;1236;p34"/>
          <p:cNvSpPr txBox="1"/>
          <p:nvPr/>
        </p:nvSpPr>
        <p:spPr>
          <a:xfrm>
            <a:off x="812703" y="2133600"/>
            <a:ext cx="5106183" cy="224895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malloc(N*sizeof(int));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p[i] = malloc(M*sizeof(int));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35"/>
          <p:cNvSpPr txBox="1"/>
          <p:nvPr>
            <p:ph idx="4294967295" type="title"/>
          </p:nvPr>
        </p:nvSpPr>
        <p:spPr>
          <a:xfrm>
            <a:off x="350838" y="457200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Overwriting Memory</a:t>
            </a:r>
            <a:endParaRPr/>
          </a:p>
        </p:txBody>
      </p:sp>
      <p:sp>
        <p:nvSpPr>
          <p:cNvPr id="1243" name="Google Shape;1243;p35"/>
          <p:cNvSpPr txBox="1"/>
          <p:nvPr>
            <p:ph idx="1" type="body"/>
          </p:nvPr>
        </p:nvSpPr>
        <p:spPr>
          <a:xfrm>
            <a:off x="379413" y="1252538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Off-by-one error</a:t>
            </a:r>
            <a:endParaRPr/>
          </a:p>
        </p:txBody>
      </p:sp>
      <p:sp>
        <p:nvSpPr>
          <p:cNvPr id="1244" name="Google Shape;1244;p35"/>
          <p:cNvSpPr txBox="1"/>
          <p:nvPr/>
        </p:nvSpPr>
        <p:spPr>
          <a:xfrm>
            <a:off x="838200" y="1981200"/>
            <a:ext cx="5106183" cy="224895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malloc(N*sizeof(int *));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i&lt;=N;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p[i] = malloc(M*sizeof(int));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36"/>
          <p:cNvSpPr txBox="1"/>
          <p:nvPr>
            <p:ph idx="4294967295" type="title"/>
          </p:nvPr>
        </p:nvSpPr>
        <p:spPr>
          <a:xfrm>
            <a:off x="350838" y="436562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Overwriting Memory</a:t>
            </a:r>
            <a:endParaRPr/>
          </a:p>
        </p:txBody>
      </p:sp>
      <p:sp>
        <p:nvSpPr>
          <p:cNvPr id="1251" name="Google Shape;1251;p36"/>
          <p:cNvSpPr txBox="1"/>
          <p:nvPr>
            <p:ph idx="1" type="body"/>
          </p:nvPr>
        </p:nvSpPr>
        <p:spPr>
          <a:xfrm>
            <a:off x="371175" y="1220788"/>
            <a:ext cx="8307387" cy="4494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Not checking the max string size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Basis for classic buffer overflow attacks</a:t>
            </a:r>
            <a:endParaRPr/>
          </a:p>
        </p:txBody>
      </p:sp>
      <p:sp>
        <p:nvSpPr>
          <p:cNvPr id="1252" name="Google Shape;1252;p36"/>
          <p:cNvSpPr txBox="1"/>
          <p:nvPr/>
        </p:nvSpPr>
        <p:spPr>
          <a:xfrm>
            <a:off x="821724" y="1871803"/>
            <a:ext cx="7106730" cy="1633397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s[8];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gets(s);  </a:t>
            </a:r>
            <a:r>
              <a:rPr b="1" i="0" lang="en-GB" sz="20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reads “123456789” from stdin */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7"/>
          <p:cNvSpPr txBox="1"/>
          <p:nvPr>
            <p:ph idx="4294967295" type="title"/>
          </p:nvPr>
        </p:nvSpPr>
        <p:spPr>
          <a:xfrm>
            <a:off x="350838" y="457200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Overwriting Memory</a:t>
            </a:r>
            <a:endParaRPr/>
          </a:p>
        </p:txBody>
      </p:sp>
      <p:sp>
        <p:nvSpPr>
          <p:cNvPr id="1259" name="Google Shape;1259;p37"/>
          <p:cNvSpPr txBox="1"/>
          <p:nvPr>
            <p:ph idx="1" type="body"/>
          </p:nvPr>
        </p:nvSpPr>
        <p:spPr>
          <a:xfrm>
            <a:off x="371175" y="1252538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Misunderstanding pointer arithmetic</a:t>
            </a:r>
            <a:endParaRPr/>
          </a:p>
        </p:txBody>
      </p:sp>
      <p:sp>
        <p:nvSpPr>
          <p:cNvPr id="1260" name="Google Shape;1260;p37"/>
          <p:cNvSpPr txBox="1"/>
          <p:nvPr/>
        </p:nvSpPr>
        <p:spPr>
          <a:xfrm>
            <a:off x="823918" y="2018250"/>
            <a:ext cx="4798406" cy="224895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*search(int *p, int val)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while (*p &amp;&amp; *p != val)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 += sizeof(int);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8"/>
          <p:cNvSpPr txBox="1"/>
          <p:nvPr>
            <p:ph idx="4294967295" type="title"/>
          </p:nvPr>
        </p:nvSpPr>
        <p:spPr>
          <a:xfrm>
            <a:off x="350838" y="436562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Overwriting Memory</a:t>
            </a:r>
            <a:endParaRPr/>
          </a:p>
        </p:txBody>
      </p:sp>
      <p:sp>
        <p:nvSpPr>
          <p:cNvPr id="1267" name="Google Shape;1267;p38"/>
          <p:cNvSpPr txBox="1"/>
          <p:nvPr>
            <p:ph idx="1" type="body"/>
          </p:nvPr>
        </p:nvSpPr>
        <p:spPr>
          <a:xfrm>
            <a:off x="379413" y="1252538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Referencing a pointer instead of the object it points to</a:t>
            </a:r>
            <a:endParaRPr/>
          </a:p>
        </p:txBody>
      </p:sp>
      <p:sp>
        <p:nvSpPr>
          <p:cNvPr id="1268" name="Google Shape;1268;p38"/>
          <p:cNvSpPr txBox="1"/>
          <p:nvPr/>
        </p:nvSpPr>
        <p:spPr>
          <a:xfrm>
            <a:off x="838200" y="2015273"/>
            <a:ext cx="7260619" cy="2556727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*BinheapDelete(int **binheap, int *size)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*packet;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packet = binheap[0];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binheap[0] = binheap[*size - 1];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*size--;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Heapify(binheap, *size, 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return(packet);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39"/>
          <p:cNvSpPr txBox="1"/>
          <p:nvPr>
            <p:ph idx="4294967295" type="title"/>
          </p:nvPr>
        </p:nvSpPr>
        <p:spPr>
          <a:xfrm>
            <a:off x="427038" y="436562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Referencing Nonexistent Variables</a:t>
            </a:r>
            <a:endParaRPr/>
          </a:p>
        </p:txBody>
      </p:sp>
      <p:sp>
        <p:nvSpPr>
          <p:cNvPr id="1275" name="Google Shape;1275;p39"/>
          <p:cNvSpPr txBox="1"/>
          <p:nvPr>
            <p:ph idx="1" type="body"/>
          </p:nvPr>
        </p:nvSpPr>
        <p:spPr>
          <a:xfrm>
            <a:off x="447375" y="1252538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Forgetting that local variables disappear when a function returns</a:t>
            </a:r>
            <a:endParaRPr/>
          </a:p>
        </p:txBody>
      </p:sp>
      <p:sp>
        <p:nvSpPr>
          <p:cNvPr id="1276" name="Google Shape;1276;p39"/>
          <p:cNvSpPr txBox="1"/>
          <p:nvPr/>
        </p:nvSpPr>
        <p:spPr>
          <a:xfrm>
            <a:off x="914400" y="2310714"/>
            <a:ext cx="2490082" cy="1633397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*foo 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&amp;val;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"/>
          <p:cNvSpPr txBox="1"/>
          <p:nvPr>
            <p:ph idx="4294967295" type="title"/>
          </p:nvPr>
        </p:nvSpPr>
        <p:spPr>
          <a:xfrm>
            <a:off x="292688" y="481601"/>
            <a:ext cx="6070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Explicit Free Lists</a:t>
            </a:r>
            <a:endParaRPr/>
          </a:p>
        </p:txBody>
      </p:sp>
      <p:sp>
        <p:nvSpPr>
          <p:cNvPr id="278" name="Google Shape;278;p4"/>
          <p:cNvSpPr txBox="1"/>
          <p:nvPr>
            <p:ph idx="1" type="body"/>
          </p:nvPr>
        </p:nvSpPr>
        <p:spPr>
          <a:xfrm>
            <a:off x="290513" y="4710113"/>
            <a:ext cx="8307387" cy="184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Maintain list(s) of </a:t>
            </a:r>
            <a:r>
              <a:rPr i="1" lang="en-GB">
                <a:solidFill>
                  <a:srgbClr val="C00000"/>
                </a:solidFill>
              </a:rPr>
              <a:t>free</a:t>
            </a:r>
            <a:r>
              <a:rPr lang="en-GB"/>
              <a:t> blocks, not </a:t>
            </a:r>
            <a:r>
              <a:rPr i="1" lang="en-GB">
                <a:solidFill>
                  <a:srgbClr val="C00000"/>
                </a:solidFill>
              </a:rPr>
              <a:t>all</a:t>
            </a:r>
            <a:r>
              <a:rPr lang="en-GB"/>
              <a:t> blocks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The “next” free block could be anywhere</a:t>
            </a:r>
            <a:endParaRPr/>
          </a:p>
          <a:p>
            <a:pPr indent="-228600" lvl="2" marL="114300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So we need to store forward/back pointers, not just sizes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Still need boundary tags for coalescing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Luckily we track only free blocks, so we can use payload area</a:t>
            </a:r>
            <a:endParaRPr/>
          </a:p>
        </p:txBody>
      </p:sp>
      <p:sp>
        <p:nvSpPr>
          <p:cNvPr id="279" name="Google Shape;279;p4"/>
          <p:cNvSpPr/>
          <p:nvPr/>
        </p:nvSpPr>
        <p:spPr>
          <a:xfrm>
            <a:off x="1600200" y="1752600"/>
            <a:ext cx="1370013" cy="381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1600200" y="2133600"/>
            <a:ext cx="1676400" cy="1524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Payload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2971800" y="1752600"/>
            <a:ext cx="304800" cy="381000"/>
          </a:xfrm>
          <a:prstGeom prst="rect">
            <a:avLst/>
          </a:prstGeom>
          <a:solidFill>
            <a:srgbClr val="EBAFA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1598612" y="3657600"/>
            <a:ext cx="1373187" cy="381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"/>
          <p:cNvSpPr/>
          <p:nvPr/>
        </p:nvSpPr>
        <p:spPr>
          <a:xfrm>
            <a:off x="2971800" y="3657600"/>
            <a:ext cx="304800" cy="381000"/>
          </a:xfrm>
          <a:prstGeom prst="rect">
            <a:avLst/>
          </a:prstGeom>
          <a:solidFill>
            <a:srgbClr val="EBAFA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5105400" y="1752600"/>
            <a:ext cx="1370013" cy="381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"/>
          <p:cNvSpPr/>
          <p:nvPr/>
        </p:nvSpPr>
        <p:spPr>
          <a:xfrm>
            <a:off x="5105400" y="2895600"/>
            <a:ext cx="1676400" cy="76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6477000" y="1752600"/>
            <a:ext cx="304800" cy="381000"/>
          </a:xfrm>
          <a:prstGeom prst="rect">
            <a:avLst/>
          </a:prstGeom>
          <a:solidFill>
            <a:srgbClr val="EBAFA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5103812" y="3657600"/>
            <a:ext cx="1373187" cy="381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6477000" y="3657600"/>
            <a:ext cx="304800" cy="381000"/>
          </a:xfrm>
          <a:prstGeom prst="rect">
            <a:avLst/>
          </a:prstGeom>
          <a:solidFill>
            <a:srgbClr val="EBAFA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5105400" y="2133600"/>
            <a:ext cx="1676400" cy="3810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5105400" y="2514600"/>
            <a:ext cx="1676400" cy="3810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"/>
          <p:cNvSpPr txBox="1"/>
          <p:nvPr/>
        </p:nvSpPr>
        <p:spPr>
          <a:xfrm>
            <a:off x="1371600" y="1307068"/>
            <a:ext cx="21632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Allocated (as before)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"/>
          <p:cNvSpPr txBox="1"/>
          <p:nvPr/>
        </p:nvSpPr>
        <p:spPr>
          <a:xfrm>
            <a:off x="5638800" y="1295400"/>
            <a:ext cx="6004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0"/>
          <p:cNvSpPr txBox="1"/>
          <p:nvPr>
            <p:ph idx="4294967295" type="title"/>
          </p:nvPr>
        </p:nvSpPr>
        <p:spPr>
          <a:xfrm>
            <a:off x="350838" y="436562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Freeing Blocks Multiple Times</a:t>
            </a:r>
            <a:endParaRPr/>
          </a:p>
        </p:txBody>
      </p:sp>
      <p:sp>
        <p:nvSpPr>
          <p:cNvPr id="1283" name="Google Shape;1283;p40"/>
          <p:cNvSpPr txBox="1"/>
          <p:nvPr>
            <p:ph idx="1" type="body"/>
          </p:nvPr>
        </p:nvSpPr>
        <p:spPr>
          <a:xfrm>
            <a:off x="362937" y="1252538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Nasty!</a:t>
            </a:r>
            <a:endParaRPr/>
          </a:p>
        </p:txBody>
      </p:sp>
      <p:sp>
        <p:nvSpPr>
          <p:cNvPr id="1284" name="Google Shape;1284;p40"/>
          <p:cNvSpPr txBox="1"/>
          <p:nvPr/>
        </p:nvSpPr>
        <p:spPr>
          <a:xfrm>
            <a:off x="805248" y="1981200"/>
            <a:ext cx="4343400" cy="222885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malloc(N*sizeof(int));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GB" sz="20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&lt;manipulate x&gt;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malloc(M*sizeof(int));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GB" sz="20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&lt;manipulate 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41"/>
          <p:cNvSpPr txBox="1"/>
          <p:nvPr>
            <p:ph idx="4294967295" type="title"/>
          </p:nvPr>
        </p:nvSpPr>
        <p:spPr>
          <a:xfrm>
            <a:off x="381000" y="457200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Referencing Freed Blocks</a:t>
            </a:r>
            <a:endParaRPr/>
          </a:p>
        </p:txBody>
      </p:sp>
      <p:sp>
        <p:nvSpPr>
          <p:cNvPr id="1291" name="Google Shape;1291;p41"/>
          <p:cNvSpPr txBox="1"/>
          <p:nvPr>
            <p:ph idx="1" type="body"/>
          </p:nvPr>
        </p:nvSpPr>
        <p:spPr>
          <a:xfrm>
            <a:off x="387651" y="1252538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Evil! </a:t>
            </a:r>
            <a:endParaRPr/>
          </a:p>
        </p:txBody>
      </p:sp>
      <p:sp>
        <p:nvSpPr>
          <p:cNvPr id="1292" name="Google Shape;1292;p41"/>
          <p:cNvSpPr txBox="1"/>
          <p:nvPr/>
        </p:nvSpPr>
        <p:spPr>
          <a:xfrm>
            <a:off x="838200" y="1905000"/>
            <a:ext cx="4343400" cy="222885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malloc(N*sizeof(int));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GB" sz="20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&lt;manipulate x&gt;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malloc(M*sizeof(int));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i&lt;M;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y[i] = x[i]++;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42"/>
          <p:cNvSpPr txBox="1"/>
          <p:nvPr>
            <p:ph idx="4294967295" type="title"/>
          </p:nvPr>
        </p:nvSpPr>
        <p:spPr>
          <a:xfrm>
            <a:off x="350838" y="287338"/>
            <a:ext cx="8716962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Failing to Free Blocks (Memory Leaks)</a:t>
            </a:r>
            <a:endParaRPr/>
          </a:p>
        </p:txBody>
      </p:sp>
      <p:sp>
        <p:nvSpPr>
          <p:cNvPr id="1299" name="Google Shape;1299;p42"/>
          <p:cNvSpPr txBox="1"/>
          <p:nvPr>
            <p:ph idx="1" type="body"/>
          </p:nvPr>
        </p:nvSpPr>
        <p:spPr>
          <a:xfrm>
            <a:off x="350838" y="1252538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Slow, long-term killer! </a:t>
            </a:r>
            <a:endParaRPr/>
          </a:p>
        </p:txBody>
      </p:sp>
      <p:sp>
        <p:nvSpPr>
          <p:cNvPr id="1300" name="Google Shape;1300;p42"/>
          <p:cNvSpPr txBox="1"/>
          <p:nvPr/>
        </p:nvSpPr>
        <p:spPr>
          <a:xfrm>
            <a:off x="786714" y="2009775"/>
            <a:ext cx="5486400" cy="161925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*x = malloc(N*sizeof(int));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3"/>
          <p:cNvSpPr txBox="1"/>
          <p:nvPr>
            <p:ph idx="4294967295" type="title"/>
          </p:nvPr>
        </p:nvSpPr>
        <p:spPr>
          <a:xfrm>
            <a:off x="350838" y="287338"/>
            <a:ext cx="8716962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Failing to Free Blocks (Memory Leaks)</a:t>
            </a:r>
            <a:endParaRPr/>
          </a:p>
        </p:txBody>
      </p:sp>
      <p:sp>
        <p:nvSpPr>
          <p:cNvPr id="1307" name="Google Shape;1307;p43"/>
          <p:cNvSpPr txBox="1"/>
          <p:nvPr>
            <p:ph idx="1" type="body"/>
          </p:nvPr>
        </p:nvSpPr>
        <p:spPr>
          <a:xfrm>
            <a:off x="362937" y="1220788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Freeing only part of a data structure</a:t>
            </a:r>
            <a:endParaRPr/>
          </a:p>
        </p:txBody>
      </p:sp>
      <p:sp>
        <p:nvSpPr>
          <p:cNvPr id="1308" name="Google Shape;1308;p43"/>
          <p:cNvSpPr txBox="1"/>
          <p:nvPr/>
        </p:nvSpPr>
        <p:spPr>
          <a:xfrm>
            <a:off x="457200" y="1885950"/>
            <a:ext cx="8077200" cy="436245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list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struct list *next;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struct list *head = malloc(sizeof(struct list));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head-&gt;val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head-&gt;next = NULL;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GB" sz="20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&lt;create and manipulate the rest of the list&gt;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free(head);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44"/>
          <p:cNvSpPr txBox="1"/>
          <p:nvPr>
            <p:ph idx="4294967295" type="title"/>
          </p:nvPr>
        </p:nvSpPr>
        <p:spPr>
          <a:xfrm>
            <a:off x="381000" y="436562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Dealing With Memory Bugs</a:t>
            </a:r>
            <a:endParaRPr/>
          </a:p>
        </p:txBody>
      </p:sp>
      <p:sp>
        <p:nvSpPr>
          <p:cNvPr id="1315" name="Google Shape;1315;p44"/>
          <p:cNvSpPr txBox="1"/>
          <p:nvPr>
            <p:ph idx="1" type="body"/>
          </p:nvPr>
        </p:nvSpPr>
        <p:spPr>
          <a:xfrm>
            <a:off x="379413" y="1220788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Debugger: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Good for finding  bad pointer dereferences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Hard to detect the other memory bugs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Data structure consistency checker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 Runs silently, prints message only on error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Use as a probe to zero in on error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Binary translator: 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valgrind</a:t>
            </a:r>
            <a:r>
              <a:rPr lang="en-GB"/>
              <a:t> 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Powerful debugging and analysis technique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Rewrites text section of executable object file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Checks each individual reference at runtime</a:t>
            </a:r>
            <a:endParaRPr/>
          </a:p>
          <a:p>
            <a:pPr indent="-228600" lvl="2" marL="114300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Bad pointers, overwrites, refs outside of allocated block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glibc malloc contains checking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setenv MALLOC_CHECK_ 3 </a:t>
            </a:r>
            <a:endParaRPr/>
          </a:p>
          <a:p>
            <a:pPr indent="-127000" lvl="2" marL="114300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5"/>
          <p:cNvCxnSpPr/>
          <p:nvPr/>
        </p:nvCxnSpPr>
        <p:spPr>
          <a:xfrm>
            <a:off x="3276600" y="2057399"/>
            <a:ext cx="457200" cy="0"/>
          </a:xfrm>
          <a:prstGeom prst="straightConnector1">
            <a:avLst/>
          </a:prstGeom>
          <a:noFill/>
          <a:ln cap="flat" cmpd="sng" w="255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9" name="Google Shape;299;p5"/>
          <p:cNvCxnSpPr/>
          <p:nvPr/>
        </p:nvCxnSpPr>
        <p:spPr>
          <a:xfrm>
            <a:off x="4572000" y="2057399"/>
            <a:ext cx="381000" cy="0"/>
          </a:xfrm>
          <a:prstGeom prst="straightConnector1">
            <a:avLst/>
          </a:prstGeom>
          <a:noFill/>
          <a:ln cap="flat" cmpd="sng" w="255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0" name="Google Shape;300;p5"/>
          <p:cNvCxnSpPr/>
          <p:nvPr/>
        </p:nvCxnSpPr>
        <p:spPr>
          <a:xfrm>
            <a:off x="6096000" y="2057399"/>
            <a:ext cx="381000" cy="0"/>
          </a:xfrm>
          <a:prstGeom prst="straightConnector1">
            <a:avLst/>
          </a:prstGeom>
          <a:noFill/>
          <a:ln cap="flat" cmpd="sng" w="255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1" name="Google Shape;301;p5"/>
          <p:cNvSpPr txBox="1"/>
          <p:nvPr>
            <p:ph idx="4294967295" type="title"/>
          </p:nvPr>
        </p:nvSpPr>
        <p:spPr>
          <a:xfrm>
            <a:off x="292688" y="481601"/>
            <a:ext cx="6070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Explicit Free Lists</a:t>
            </a:r>
            <a:endParaRPr/>
          </a:p>
        </p:txBody>
      </p:sp>
      <p:sp>
        <p:nvSpPr>
          <p:cNvPr id="302" name="Google Shape;302;p5"/>
          <p:cNvSpPr txBox="1"/>
          <p:nvPr>
            <p:ph idx="1" type="body"/>
          </p:nvPr>
        </p:nvSpPr>
        <p:spPr>
          <a:xfrm>
            <a:off x="308681" y="1269236"/>
            <a:ext cx="8307387" cy="243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Logically: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Physically: blocks can be in any order</a:t>
            </a:r>
            <a:endParaRPr/>
          </a:p>
        </p:txBody>
      </p:sp>
      <p:sp>
        <p:nvSpPr>
          <p:cNvPr id="303" name="Google Shape;303;p5"/>
          <p:cNvSpPr/>
          <p:nvPr/>
        </p:nvSpPr>
        <p:spPr>
          <a:xfrm>
            <a:off x="2438400" y="1981200"/>
            <a:ext cx="838200" cy="3048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"/>
          <p:cNvSpPr/>
          <p:nvPr/>
        </p:nvSpPr>
        <p:spPr>
          <a:xfrm>
            <a:off x="3733800" y="1981200"/>
            <a:ext cx="838200" cy="3048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"/>
          <p:cNvSpPr/>
          <p:nvPr/>
        </p:nvSpPr>
        <p:spPr>
          <a:xfrm>
            <a:off x="4953000" y="1981200"/>
            <a:ext cx="1143000" cy="304800"/>
          </a:xfrm>
          <a:prstGeom prst="rect">
            <a:avLst/>
          </a:prstGeom>
          <a:solidFill>
            <a:srgbClr val="F2F2F2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5"/>
          <p:cNvCxnSpPr/>
          <p:nvPr/>
        </p:nvCxnSpPr>
        <p:spPr>
          <a:xfrm flipH="1">
            <a:off x="4570413" y="2209800"/>
            <a:ext cx="384175" cy="1587"/>
          </a:xfrm>
          <a:prstGeom prst="straightConnector1">
            <a:avLst/>
          </a:prstGeom>
          <a:noFill/>
          <a:ln cap="flat" cmpd="sng" w="255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7" name="Google Shape;307;p5"/>
          <p:cNvCxnSpPr/>
          <p:nvPr/>
        </p:nvCxnSpPr>
        <p:spPr>
          <a:xfrm flipH="1">
            <a:off x="3275013" y="2209800"/>
            <a:ext cx="460375" cy="1587"/>
          </a:xfrm>
          <a:prstGeom prst="straightConnector1">
            <a:avLst/>
          </a:prstGeom>
          <a:noFill/>
          <a:ln cap="flat" cmpd="sng" w="255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8" name="Google Shape;308;p5"/>
          <p:cNvCxnSpPr/>
          <p:nvPr/>
        </p:nvCxnSpPr>
        <p:spPr>
          <a:xfrm flipH="1">
            <a:off x="2132013" y="2209800"/>
            <a:ext cx="307975" cy="1587"/>
          </a:xfrm>
          <a:prstGeom prst="straightConnector1">
            <a:avLst/>
          </a:prstGeom>
          <a:noFill/>
          <a:ln cap="flat" cmpd="sng" w="255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9" name="Google Shape;309;p5"/>
          <p:cNvSpPr/>
          <p:nvPr/>
        </p:nvSpPr>
        <p:spPr>
          <a:xfrm>
            <a:off x="1186389" y="48910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"/>
          <p:cNvSpPr/>
          <p:nvPr/>
        </p:nvSpPr>
        <p:spPr>
          <a:xfrm>
            <a:off x="1491189" y="48910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1" name="Google Shape;311;p5"/>
          <p:cNvSpPr/>
          <p:nvPr/>
        </p:nvSpPr>
        <p:spPr>
          <a:xfrm>
            <a:off x="1795989" y="48910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2" name="Google Shape;312;p5"/>
          <p:cNvSpPr/>
          <p:nvPr/>
        </p:nvSpPr>
        <p:spPr>
          <a:xfrm>
            <a:off x="2100789" y="48910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"/>
          <p:cNvSpPr/>
          <p:nvPr/>
        </p:nvSpPr>
        <p:spPr>
          <a:xfrm>
            <a:off x="2405589" y="4891087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"/>
          <p:cNvSpPr/>
          <p:nvPr/>
        </p:nvSpPr>
        <p:spPr>
          <a:xfrm>
            <a:off x="2710389" y="4891087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5" name="Google Shape;315;p5"/>
          <p:cNvSpPr/>
          <p:nvPr/>
        </p:nvSpPr>
        <p:spPr>
          <a:xfrm>
            <a:off x="3015189" y="4891087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6" name="Google Shape;316;p5"/>
          <p:cNvSpPr/>
          <p:nvPr/>
        </p:nvSpPr>
        <p:spPr>
          <a:xfrm>
            <a:off x="3319989" y="4891087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"/>
          <p:cNvSpPr/>
          <p:nvPr/>
        </p:nvSpPr>
        <p:spPr>
          <a:xfrm>
            <a:off x="3929589" y="48910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8" name="Google Shape;318;p5"/>
          <p:cNvSpPr/>
          <p:nvPr/>
        </p:nvSpPr>
        <p:spPr>
          <a:xfrm>
            <a:off x="4234389" y="48910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9" name="Google Shape;319;p5"/>
          <p:cNvSpPr/>
          <p:nvPr/>
        </p:nvSpPr>
        <p:spPr>
          <a:xfrm>
            <a:off x="4539189" y="48910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0" name="Google Shape;320;p5"/>
          <p:cNvSpPr/>
          <p:nvPr/>
        </p:nvSpPr>
        <p:spPr>
          <a:xfrm>
            <a:off x="4843989" y="48910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1" name="Google Shape;321;p5"/>
          <p:cNvSpPr/>
          <p:nvPr/>
        </p:nvSpPr>
        <p:spPr>
          <a:xfrm>
            <a:off x="5148789" y="48910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"/>
          <p:cNvSpPr/>
          <p:nvPr/>
        </p:nvSpPr>
        <p:spPr>
          <a:xfrm>
            <a:off x="5758389" y="4891087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3" name="Google Shape;323;p5"/>
          <p:cNvSpPr/>
          <p:nvPr/>
        </p:nvSpPr>
        <p:spPr>
          <a:xfrm>
            <a:off x="3624789" y="48910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"/>
          <p:cNvSpPr/>
          <p:nvPr/>
        </p:nvSpPr>
        <p:spPr>
          <a:xfrm>
            <a:off x="6672789" y="48910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"/>
          <p:cNvSpPr/>
          <p:nvPr/>
        </p:nvSpPr>
        <p:spPr>
          <a:xfrm>
            <a:off x="5453589" y="4891087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"/>
          <p:cNvSpPr/>
          <p:nvPr/>
        </p:nvSpPr>
        <p:spPr>
          <a:xfrm>
            <a:off x="6063189" y="4891087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7" name="Google Shape;327;p5"/>
          <p:cNvSpPr/>
          <p:nvPr/>
        </p:nvSpPr>
        <p:spPr>
          <a:xfrm>
            <a:off x="6367989" y="4891087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"/>
          <p:cNvSpPr/>
          <p:nvPr/>
        </p:nvSpPr>
        <p:spPr>
          <a:xfrm>
            <a:off x="6977589" y="48910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9" name="Google Shape;329;p5"/>
          <p:cNvSpPr/>
          <p:nvPr/>
        </p:nvSpPr>
        <p:spPr>
          <a:xfrm>
            <a:off x="7282389" y="48910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0" name="Google Shape;330;p5"/>
          <p:cNvSpPr/>
          <p:nvPr/>
        </p:nvSpPr>
        <p:spPr>
          <a:xfrm>
            <a:off x="7587189" y="4891087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"/>
          <p:cNvSpPr/>
          <p:nvPr/>
        </p:nvSpPr>
        <p:spPr>
          <a:xfrm>
            <a:off x="1643589" y="4484687"/>
            <a:ext cx="5181600" cy="558800"/>
          </a:xfrm>
          <a:custGeom>
            <a:rect b="b" l="l" r="r" t="t"/>
            <a:pathLst>
              <a:path extrusionOk="0" h="352" w="3264">
                <a:moveTo>
                  <a:pt x="0" y="352"/>
                </a:moveTo>
                <a:cubicBezTo>
                  <a:pt x="712" y="191"/>
                  <a:pt x="1424" y="31"/>
                  <a:pt x="1968" y="16"/>
                </a:cubicBezTo>
                <a:cubicBezTo>
                  <a:pt x="2511" y="0"/>
                  <a:pt x="2887" y="128"/>
                  <a:pt x="3264" y="256"/>
                </a:cubicBezTo>
              </a:path>
            </a:pathLst>
          </a:custGeom>
          <a:noFill/>
          <a:ln cap="flat" cmpd="sng" w="255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2" name="Google Shape;332;p5"/>
          <p:cNvSpPr/>
          <p:nvPr/>
        </p:nvSpPr>
        <p:spPr>
          <a:xfrm>
            <a:off x="3777189" y="4408487"/>
            <a:ext cx="3352800" cy="635000"/>
          </a:xfrm>
          <a:custGeom>
            <a:rect b="b" l="l" r="r" t="t"/>
            <a:pathLst>
              <a:path extrusionOk="0" h="400" w="2112">
                <a:moveTo>
                  <a:pt x="2112" y="400"/>
                </a:moveTo>
                <a:cubicBezTo>
                  <a:pt x="2072" y="216"/>
                  <a:pt x="2032" y="32"/>
                  <a:pt x="1680" y="16"/>
                </a:cubicBezTo>
                <a:cubicBezTo>
                  <a:pt x="1328" y="0"/>
                  <a:pt x="280" y="256"/>
                  <a:pt x="0" y="304"/>
                </a:cubicBezTo>
              </a:path>
            </a:pathLst>
          </a:custGeom>
          <a:noFill/>
          <a:ln cap="flat" cmpd="sng" w="255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3" name="Google Shape;333;p5"/>
          <p:cNvSpPr/>
          <p:nvPr/>
        </p:nvSpPr>
        <p:spPr>
          <a:xfrm>
            <a:off x="1338789" y="5043487"/>
            <a:ext cx="6096000" cy="671513"/>
          </a:xfrm>
          <a:custGeom>
            <a:rect b="b" l="l" r="r" t="t"/>
            <a:pathLst>
              <a:path extrusionOk="0" h="423" w="3840">
                <a:moveTo>
                  <a:pt x="3840" y="0"/>
                </a:moveTo>
                <a:cubicBezTo>
                  <a:pt x="3719" y="136"/>
                  <a:pt x="3599" y="272"/>
                  <a:pt x="3072" y="336"/>
                </a:cubicBezTo>
                <a:cubicBezTo>
                  <a:pt x="2544" y="399"/>
                  <a:pt x="1183" y="423"/>
                  <a:pt x="672" y="384"/>
                </a:cubicBezTo>
                <a:cubicBezTo>
                  <a:pt x="160" y="344"/>
                  <a:pt x="80" y="220"/>
                  <a:pt x="0" y="96"/>
                </a:cubicBezTo>
              </a:path>
            </a:pathLst>
          </a:custGeom>
          <a:noFill/>
          <a:ln cap="flat" cmpd="sng" w="255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4" name="Google Shape;334;p5"/>
          <p:cNvSpPr/>
          <p:nvPr/>
        </p:nvSpPr>
        <p:spPr>
          <a:xfrm>
            <a:off x="4386789" y="5043487"/>
            <a:ext cx="2438400" cy="481013"/>
          </a:xfrm>
          <a:custGeom>
            <a:rect b="b" l="l" r="r" t="t"/>
            <a:pathLst>
              <a:path extrusionOk="0" h="303" w="1536">
                <a:moveTo>
                  <a:pt x="0" y="0"/>
                </a:moveTo>
                <a:cubicBezTo>
                  <a:pt x="280" y="136"/>
                  <a:pt x="560" y="272"/>
                  <a:pt x="816" y="288"/>
                </a:cubicBezTo>
                <a:cubicBezTo>
                  <a:pt x="1071" y="303"/>
                  <a:pt x="1303" y="199"/>
                  <a:pt x="1536" y="96"/>
                </a:cubicBezTo>
              </a:path>
            </a:pathLst>
          </a:custGeom>
          <a:noFill/>
          <a:ln cap="flat" cmpd="sng" w="255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5" name="Google Shape;335;p5"/>
          <p:cNvSpPr txBox="1"/>
          <p:nvPr/>
        </p:nvSpPr>
        <p:spPr>
          <a:xfrm>
            <a:off x="6826777" y="4205287"/>
            <a:ext cx="1876453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FF66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Forward (next) links</a:t>
            </a:r>
            <a:endParaRPr b="1" i="0" sz="16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5"/>
          <p:cNvSpPr txBox="1"/>
          <p:nvPr/>
        </p:nvSpPr>
        <p:spPr>
          <a:xfrm>
            <a:off x="7112527" y="5341937"/>
            <a:ext cx="1572908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Back (prev) links</a:t>
            </a:r>
            <a:endParaRPr b="1" i="0" sz="16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5"/>
          <p:cNvSpPr txBox="1"/>
          <p:nvPr/>
        </p:nvSpPr>
        <p:spPr>
          <a:xfrm>
            <a:off x="7647514" y="4960937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8" name="Google Shape;338;p5"/>
          <p:cNvSpPr/>
          <p:nvPr/>
        </p:nvSpPr>
        <p:spPr>
          <a:xfrm>
            <a:off x="4081989" y="3986212"/>
            <a:ext cx="3495675" cy="1057275"/>
          </a:xfrm>
          <a:custGeom>
            <a:rect b="b" l="l" r="r" t="t"/>
            <a:pathLst>
              <a:path extrusionOk="0" h="666" w="2202">
                <a:moveTo>
                  <a:pt x="0" y="666"/>
                </a:moveTo>
                <a:cubicBezTo>
                  <a:pt x="70" y="585"/>
                  <a:pt x="55" y="289"/>
                  <a:pt x="422" y="178"/>
                </a:cubicBezTo>
                <a:cubicBezTo>
                  <a:pt x="789" y="67"/>
                  <a:pt x="1831" y="37"/>
                  <a:pt x="2202" y="0"/>
                </a:cubicBezTo>
              </a:path>
            </a:pathLst>
          </a:custGeom>
          <a:noFill/>
          <a:ln cap="flat" cmpd="sng" w="255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9" name="Google Shape;339;p5"/>
          <p:cNvSpPr/>
          <p:nvPr/>
        </p:nvSpPr>
        <p:spPr>
          <a:xfrm>
            <a:off x="1186389" y="5043487"/>
            <a:ext cx="762000" cy="457200"/>
          </a:xfrm>
          <a:custGeom>
            <a:rect b="b" l="l" r="r" t="t"/>
            <a:pathLst>
              <a:path extrusionOk="0" h="288" w="480">
                <a:moveTo>
                  <a:pt x="480" y="0"/>
                </a:moveTo>
                <a:cubicBezTo>
                  <a:pt x="448" y="96"/>
                  <a:pt x="416" y="192"/>
                  <a:pt x="336" y="240"/>
                </a:cubicBezTo>
                <a:cubicBezTo>
                  <a:pt x="256" y="288"/>
                  <a:pt x="128" y="288"/>
                  <a:pt x="0" y="288"/>
                </a:cubicBezTo>
              </a:path>
            </a:pathLst>
          </a:custGeom>
          <a:noFill/>
          <a:ln cap="flat" cmpd="sng" w="255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0" name="Google Shape;340;p5"/>
          <p:cNvSpPr txBox="1"/>
          <p:nvPr/>
        </p:nvSpPr>
        <p:spPr>
          <a:xfrm>
            <a:off x="1624539" y="4581525"/>
            <a:ext cx="306792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"/>
          <p:cNvSpPr txBox="1"/>
          <p:nvPr/>
        </p:nvSpPr>
        <p:spPr>
          <a:xfrm>
            <a:off x="7207777" y="4586287"/>
            <a:ext cx="297174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"/>
          <p:cNvSpPr txBox="1"/>
          <p:nvPr/>
        </p:nvSpPr>
        <p:spPr>
          <a:xfrm>
            <a:off x="4386789" y="5197475"/>
            <a:ext cx="290762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"/>
          <p:cNvSpPr/>
          <p:nvPr/>
        </p:nvSpPr>
        <p:spPr>
          <a:xfrm>
            <a:off x="487480" y="3649663"/>
            <a:ext cx="7607300" cy="282892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9" name="Google Shape;349;p6"/>
          <p:cNvSpPr/>
          <p:nvPr/>
        </p:nvSpPr>
        <p:spPr>
          <a:xfrm>
            <a:off x="487480" y="1377950"/>
            <a:ext cx="7607300" cy="200342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0" name="Google Shape;350;p6"/>
          <p:cNvSpPr txBox="1"/>
          <p:nvPr>
            <p:ph idx="4294967295" type="title"/>
          </p:nvPr>
        </p:nvSpPr>
        <p:spPr>
          <a:xfrm>
            <a:off x="381000" y="469312"/>
            <a:ext cx="8001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Allocating From Explicit Free Lists</a:t>
            </a:r>
            <a:endParaRPr/>
          </a:p>
        </p:txBody>
      </p:sp>
      <p:sp>
        <p:nvSpPr>
          <p:cNvPr id="351" name="Google Shape;351;p6"/>
          <p:cNvSpPr/>
          <p:nvPr/>
        </p:nvSpPr>
        <p:spPr>
          <a:xfrm>
            <a:off x="2567105" y="5181600"/>
            <a:ext cx="7620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2" name="Google Shape;352;p6"/>
          <p:cNvSpPr/>
          <p:nvPr/>
        </p:nvSpPr>
        <p:spPr>
          <a:xfrm>
            <a:off x="2567104" y="3810000"/>
            <a:ext cx="761999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3" name="Google Shape;353;p6"/>
          <p:cNvSpPr/>
          <p:nvPr/>
        </p:nvSpPr>
        <p:spPr>
          <a:xfrm>
            <a:off x="2567105" y="2227263"/>
            <a:ext cx="36576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4" name="Google Shape;354;p6"/>
          <p:cNvSpPr/>
          <p:nvPr/>
        </p:nvSpPr>
        <p:spPr>
          <a:xfrm>
            <a:off x="2567103" y="1541465"/>
            <a:ext cx="762001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5" name="Google Shape;355;p6"/>
          <p:cNvSpPr/>
          <p:nvPr/>
        </p:nvSpPr>
        <p:spPr>
          <a:xfrm>
            <a:off x="2567105" y="2913063"/>
            <a:ext cx="7620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6" name="Google Shape;356;p6"/>
          <p:cNvSpPr/>
          <p:nvPr/>
        </p:nvSpPr>
        <p:spPr>
          <a:xfrm>
            <a:off x="2643305" y="230346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57" name="Google Shape;357;p6"/>
          <p:cNvCxnSpPr/>
          <p:nvPr/>
        </p:nvCxnSpPr>
        <p:spPr>
          <a:xfrm>
            <a:off x="2719505" y="2379663"/>
            <a:ext cx="1588" cy="533400"/>
          </a:xfrm>
          <a:prstGeom prst="straightConnector1">
            <a:avLst/>
          </a:prstGeom>
          <a:noFill/>
          <a:ln cap="flat" cmpd="sng" w="572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8" name="Google Shape;358;p6"/>
          <p:cNvSpPr/>
          <p:nvPr/>
        </p:nvSpPr>
        <p:spPr>
          <a:xfrm>
            <a:off x="2643305" y="161766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59" name="Google Shape;359;p6"/>
          <p:cNvCxnSpPr/>
          <p:nvPr/>
        </p:nvCxnSpPr>
        <p:spPr>
          <a:xfrm>
            <a:off x="2719505" y="1693863"/>
            <a:ext cx="1588" cy="533400"/>
          </a:xfrm>
          <a:prstGeom prst="straightConnector1">
            <a:avLst/>
          </a:prstGeom>
          <a:noFill/>
          <a:ln cap="flat" cmpd="sng" w="572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0" name="Google Shape;360;p6"/>
          <p:cNvSpPr/>
          <p:nvPr/>
        </p:nvSpPr>
        <p:spPr>
          <a:xfrm flipH="1" rot="10800000">
            <a:off x="2948105" y="2987675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61" name="Google Shape;361;p6"/>
          <p:cNvCxnSpPr/>
          <p:nvPr/>
        </p:nvCxnSpPr>
        <p:spPr>
          <a:xfrm flipH="1" rot="10800000">
            <a:off x="3024305" y="2528888"/>
            <a:ext cx="1588" cy="536575"/>
          </a:xfrm>
          <a:prstGeom prst="straightConnector1">
            <a:avLst/>
          </a:prstGeom>
          <a:noFill/>
          <a:ln cap="flat" cmpd="sng" w="572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2" name="Google Shape;362;p6"/>
          <p:cNvSpPr/>
          <p:nvPr/>
        </p:nvSpPr>
        <p:spPr>
          <a:xfrm flipH="1" rot="10800000">
            <a:off x="2948105" y="2301875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63" name="Google Shape;363;p6"/>
          <p:cNvCxnSpPr/>
          <p:nvPr/>
        </p:nvCxnSpPr>
        <p:spPr>
          <a:xfrm flipH="1" rot="10800000">
            <a:off x="3024305" y="1843088"/>
            <a:ext cx="1588" cy="536575"/>
          </a:xfrm>
          <a:prstGeom prst="straightConnector1">
            <a:avLst/>
          </a:prstGeom>
          <a:noFill/>
          <a:ln cap="flat" cmpd="sng" w="572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4" name="Google Shape;364;p6"/>
          <p:cNvSpPr/>
          <p:nvPr/>
        </p:nvSpPr>
        <p:spPr>
          <a:xfrm>
            <a:off x="1576505" y="6096000"/>
            <a:ext cx="152400" cy="152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65" name="Google Shape;365;p6"/>
          <p:cNvCxnSpPr/>
          <p:nvPr/>
        </p:nvCxnSpPr>
        <p:spPr>
          <a:xfrm flipH="1" rot="10800000">
            <a:off x="1652705" y="4799013"/>
            <a:ext cx="914400" cy="1374775"/>
          </a:xfrm>
          <a:prstGeom prst="straightConnector1">
            <a:avLst/>
          </a:prstGeom>
          <a:noFill/>
          <a:ln cap="flat" cmpd="sng" w="572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6" name="Google Shape;366;p6"/>
          <p:cNvSpPr/>
          <p:nvPr/>
        </p:nvSpPr>
        <p:spPr>
          <a:xfrm>
            <a:off x="4395905" y="4495800"/>
            <a:ext cx="1828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7" name="Google Shape;367;p6"/>
          <p:cNvSpPr/>
          <p:nvPr/>
        </p:nvSpPr>
        <p:spPr>
          <a:xfrm>
            <a:off x="2567105" y="4495800"/>
            <a:ext cx="1828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8" name="Google Shape;368;p6"/>
          <p:cNvSpPr/>
          <p:nvPr/>
        </p:nvSpPr>
        <p:spPr>
          <a:xfrm>
            <a:off x="4472105" y="4572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9" name="Google Shape;369;p6"/>
          <p:cNvSpPr/>
          <p:nvPr/>
        </p:nvSpPr>
        <p:spPr>
          <a:xfrm>
            <a:off x="2643305" y="3886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0" name="Google Shape;370;p6"/>
          <p:cNvSpPr/>
          <p:nvPr/>
        </p:nvSpPr>
        <p:spPr>
          <a:xfrm flipH="1" rot="10800000">
            <a:off x="2948105" y="52578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1" name="Google Shape;371;p6"/>
          <p:cNvSpPr/>
          <p:nvPr/>
        </p:nvSpPr>
        <p:spPr>
          <a:xfrm>
            <a:off x="2643305" y="298926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2" name="Google Shape;372;p6"/>
          <p:cNvSpPr/>
          <p:nvPr/>
        </p:nvSpPr>
        <p:spPr>
          <a:xfrm>
            <a:off x="2643305" y="5257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3" name="Google Shape;373;p6"/>
          <p:cNvSpPr/>
          <p:nvPr/>
        </p:nvSpPr>
        <p:spPr>
          <a:xfrm flipH="1" rot="10800000">
            <a:off x="2948105" y="38862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4" name="Google Shape;374;p6"/>
          <p:cNvSpPr/>
          <p:nvPr/>
        </p:nvSpPr>
        <p:spPr>
          <a:xfrm flipH="1" rot="10800000">
            <a:off x="2948105" y="1616075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5" name="Google Shape;375;p6"/>
          <p:cNvSpPr txBox="1"/>
          <p:nvPr/>
        </p:nvSpPr>
        <p:spPr>
          <a:xfrm>
            <a:off x="552097" y="1371600"/>
            <a:ext cx="932498" cy="42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Helvetica Neue"/>
              <a:buNone/>
            </a:pPr>
            <a:r>
              <a:rPr b="1" i="1" lang="en-GB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6"/>
          <p:cNvSpPr txBox="1"/>
          <p:nvPr/>
        </p:nvSpPr>
        <p:spPr>
          <a:xfrm>
            <a:off x="552097" y="3657600"/>
            <a:ext cx="740459" cy="42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Helvetica Neue"/>
              <a:buNone/>
            </a:pPr>
            <a:r>
              <a:rPr b="1" i="1" lang="en-GB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6"/>
          <p:cNvSpPr/>
          <p:nvPr/>
        </p:nvSpPr>
        <p:spPr>
          <a:xfrm flipH="1" rot="10800000">
            <a:off x="4776905" y="45720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8" name="Google Shape;378;p6"/>
          <p:cNvSpPr/>
          <p:nvPr/>
        </p:nvSpPr>
        <p:spPr>
          <a:xfrm>
            <a:off x="2719505" y="3962400"/>
            <a:ext cx="1828800" cy="533400"/>
          </a:xfrm>
          <a:custGeom>
            <a:rect b="b" l="l" r="r" t="t"/>
            <a:pathLst>
              <a:path extrusionOk="0" h="336" w="1152">
                <a:moveTo>
                  <a:pt x="0" y="0"/>
                </a:moveTo>
                <a:cubicBezTo>
                  <a:pt x="50" y="33"/>
                  <a:pt x="142" y="163"/>
                  <a:pt x="303" y="197"/>
                </a:cubicBezTo>
                <a:cubicBezTo>
                  <a:pt x="464" y="231"/>
                  <a:pt x="824" y="184"/>
                  <a:pt x="965" y="207"/>
                </a:cubicBezTo>
                <a:cubicBezTo>
                  <a:pt x="1106" y="230"/>
                  <a:pt x="1113" y="309"/>
                  <a:pt x="1152" y="336"/>
                </a:cubicBezTo>
              </a:path>
            </a:pathLst>
          </a:custGeom>
          <a:noFill/>
          <a:ln cap="flat" cmpd="sng" w="57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9" name="Google Shape;379;p6"/>
          <p:cNvSpPr/>
          <p:nvPr/>
        </p:nvSpPr>
        <p:spPr>
          <a:xfrm flipH="1">
            <a:off x="2719505" y="4648200"/>
            <a:ext cx="1828800" cy="533400"/>
          </a:xfrm>
          <a:custGeom>
            <a:rect b="b" l="l" r="r" t="t"/>
            <a:pathLst>
              <a:path extrusionOk="0" h="336" w="1152">
                <a:moveTo>
                  <a:pt x="0" y="0"/>
                </a:moveTo>
                <a:cubicBezTo>
                  <a:pt x="50" y="33"/>
                  <a:pt x="142" y="163"/>
                  <a:pt x="303" y="197"/>
                </a:cubicBezTo>
                <a:cubicBezTo>
                  <a:pt x="464" y="231"/>
                  <a:pt x="824" y="184"/>
                  <a:pt x="965" y="207"/>
                </a:cubicBezTo>
                <a:cubicBezTo>
                  <a:pt x="1106" y="230"/>
                  <a:pt x="1113" y="309"/>
                  <a:pt x="1152" y="336"/>
                </a:cubicBezTo>
              </a:path>
            </a:pathLst>
          </a:custGeom>
          <a:noFill/>
          <a:ln cap="flat" cmpd="sng" w="57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0" name="Google Shape;380;p6"/>
          <p:cNvSpPr txBox="1"/>
          <p:nvPr/>
        </p:nvSpPr>
        <p:spPr>
          <a:xfrm>
            <a:off x="1762243" y="5972175"/>
            <a:ext cx="2120132" cy="42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malloc(…)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"/>
          <p:cNvSpPr txBox="1"/>
          <p:nvPr/>
        </p:nvSpPr>
        <p:spPr>
          <a:xfrm>
            <a:off x="6086043" y="3657600"/>
            <a:ext cx="1967462" cy="42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Helvetica Neue"/>
              <a:buNone/>
            </a:pPr>
            <a:r>
              <a:rPr b="1" i="1" lang="en-GB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(with splitting)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"/>
          <p:cNvSpPr/>
          <p:nvPr/>
        </p:nvSpPr>
        <p:spPr>
          <a:xfrm>
            <a:off x="3329104" y="1465265"/>
            <a:ext cx="304800" cy="4572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3" name="Google Shape;383;p6"/>
          <p:cNvSpPr/>
          <p:nvPr/>
        </p:nvSpPr>
        <p:spPr>
          <a:xfrm>
            <a:off x="3329105" y="2836863"/>
            <a:ext cx="304800" cy="45719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4" name="Google Shape;384;p6"/>
          <p:cNvSpPr/>
          <p:nvPr/>
        </p:nvSpPr>
        <p:spPr>
          <a:xfrm>
            <a:off x="3329105" y="3733800"/>
            <a:ext cx="304800" cy="45720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5" name="Google Shape;385;p6"/>
          <p:cNvSpPr/>
          <p:nvPr/>
        </p:nvSpPr>
        <p:spPr>
          <a:xfrm>
            <a:off x="3176704" y="4038600"/>
            <a:ext cx="1684339" cy="596900"/>
          </a:xfrm>
          <a:custGeom>
            <a:rect b="b" l="l" r="r" t="t"/>
            <a:pathLst>
              <a:path extrusionOk="0" h="424" w="965">
                <a:moveTo>
                  <a:pt x="965" y="424"/>
                </a:moveTo>
                <a:cubicBezTo>
                  <a:pt x="930" y="374"/>
                  <a:pt x="875" y="184"/>
                  <a:pt x="758" y="126"/>
                </a:cubicBezTo>
                <a:cubicBezTo>
                  <a:pt x="641" y="68"/>
                  <a:pt x="389" y="97"/>
                  <a:pt x="263" y="76"/>
                </a:cubicBezTo>
                <a:cubicBezTo>
                  <a:pt x="137" y="55"/>
                  <a:pt x="55" y="16"/>
                  <a:pt x="0" y="0"/>
                </a:cubicBezTo>
              </a:path>
            </a:pathLst>
          </a:custGeom>
          <a:noFill/>
          <a:ln cap="flat" cmpd="sng" w="572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6" name="Google Shape;386;p6"/>
          <p:cNvSpPr/>
          <p:nvPr/>
        </p:nvSpPr>
        <p:spPr>
          <a:xfrm>
            <a:off x="3329105" y="5105400"/>
            <a:ext cx="304800" cy="45720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7" name="Google Shape;387;p6"/>
          <p:cNvSpPr/>
          <p:nvPr/>
        </p:nvSpPr>
        <p:spPr>
          <a:xfrm>
            <a:off x="3024305" y="4800600"/>
            <a:ext cx="1828800" cy="533400"/>
          </a:xfrm>
          <a:custGeom>
            <a:rect b="b" l="l" r="r" t="t"/>
            <a:pathLst>
              <a:path extrusionOk="0" h="336" w="1152">
                <a:moveTo>
                  <a:pt x="0" y="336"/>
                </a:moveTo>
                <a:cubicBezTo>
                  <a:pt x="53" y="311"/>
                  <a:pt x="159" y="214"/>
                  <a:pt x="318" y="184"/>
                </a:cubicBezTo>
                <a:cubicBezTo>
                  <a:pt x="477" y="154"/>
                  <a:pt x="816" y="185"/>
                  <a:pt x="955" y="154"/>
                </a:cubicBezTo>
                <a:cubicBezTo>
                  <a:pt x="1094" y="123"/>
                  <a:pt x="1111" y="32"/>
                  <a:pt x="1152" y="0"/>
                </a:cubicBezTo>
              </a:path>
            </a:pathLst>
          </a:custGeom>
          <a:noFill/>
          <a:ln cap="flat" cmpd="sng" w="572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8" name="Google Shape;388;p6"/>
          <p:cNvSpPr txBox="1"/>
          <p:nvPr/>
        </p:nvSpPr>
        <p:spPr>
          <a:xfrm>
            <a:off x="6243864" y="1066800"/>
            <a:ext cx="1985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conceptual graphic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"/>
          <p:cNvSpPr txBox="1"/>
          <p:nvPr>
            <p:ph idx="4294967295" type="title"/>
          </p:nvPr>
        </p:nvSpPr>
        <p:spPr>
          <a:xfrm>
            <a:off x="381000" y="493713"/>
            <a:ext cx="74549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Freeing With Explicit Free Lists</a:t>
            </a:r>
            <a:endParaRPr/>
          </a:p>
        </p:txBody>
      </p:sp>
      <p:sp>
        <p:nvSpPr>
          <p:cNvPr id="395" name="Google Shape;395;p7"/>
          <p:cNvSpPr txBox="1"/>
          <p:nvPr>
            <p:ph idx="1" type="body"/>
          </p:nvPr>
        </p:nvSpPr>
        <p:spPr>
          <a:xfrm>
            <a:off x="329024" y="1220788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i="1" lang="en-GB">
                <a:solidFill>
                  <a:srgbClr val="C00000"/>
                </a:solidFill>
              </a:rPr>
              <a:t>Insertion policy</a:t>
            </a:r>
            <a:r>
              <a:rPr lang="en-GB">
                <a:solidFill>
                  <a:srgbClr val="C00000"/>
                </a:solidFill>
              </a:rPr>
              <a:t>: </a:t>
            </a:r>
            <a:r>
              <a:rPr lang="en-GB"/>
              <a:t>Where in the free list do you put a newly freed block?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b="1" lang="en-GB"/>
              <a:t>LIFO (last-in-first-out) policy</a:t>
            </a:r>
            <a:endParaRPr/>
          </a:p>
          <a:p>
            <a:pPr indent="-285750" lvl="1" marL="74295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Insert freed block at the beginning of the free list</a:t>
            </a:r>
            <a:endParaRPr/>
          </a:p>
          <a:p>
            <a:pPr indent="-285750" lvl="1" marL="74295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GB">
                <a:solidFill>
                  <a:srgbClr val="C00000"/>
                </a:solidFill>
              </a:rPr>
              <a:t>Pro:</a:t>
            </a:r>
            <a:r>
              <a:rPr lang="en-GB"/>
              <a:t> simple and constant time</a:t>
            </a:r>
            <a:endParaRPr/>
          </a:p>
          <a:p>
            <a:pPr indent="-285750" lvl="1" marL="74295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GB">
                <a:solidFill>
                  <a:srgbClr val="C00000"/>
                </a:solidFill>
              </a:rPr>
              <a:t>Con:</a:t>
            </a:r>
            <a:r>
              <a:rPr lang="en-GB"/>
              <a:t> studies suggest fragmentation is worse than address ordered</a:t>
            </a:r>
            <a:endParaRPr/>
          </a:p>
          <a:p>
            <a:pPr indent="-146050" lvl="1" marL="74295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b="1" lang="en-GB"/>
              <a:t>Address-ordered policy</a:t>
            </a:r>
            <a:endParaRPr/>
          </a:p>
          <a:p>
            <a:pPr indent="-285750" lvl="1" marL="74295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Insert freed blocks so that free list blocks are always in address order: </a:t>
            </a:r>
            <a:br>
              <a:rPr lang="en-GB"/>
            </a:br>
            <a:r>
              <a:rPr lang="en-GB"/>
              <a:t>	         </a:t>
            </a:r>
            <a:r>
              <a:rPr i="1" lang="en-GB"/>
              <a:t>addr(prev) &lt; addr(curr) &lt; addr(next)</a:t>
            </a:r>
            <a:endParaRPr i="1"/>
          </a:p>
          <a:p>
            <a:pPr indent="-285750" lvl="1" marL="74295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 </a:t>
            </a:r>
            <a:r>
              <a:rPr b="1" i="1" lang="en-GB">
                <a:solidFill>
                  <a:srgbClr val="C00000"/>
                </a:solidFill>
              </a:rPr>
              <a:t>Con:</a:t>
            </a:r>
            <a:r>
              <a:rPr lang="en-GB"/>
              <a:t> requires search</a:t>
            </a:r>
            <a:endParaRPr/>
          </a:p>
          <a:p>
            <a:pPr indent="-285750" lvl="1" marL="74295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 </a:t>
            </a:r>
            <a:r>
              <a:rPr b="1" i="1" lang="en-GB">
                <a:solidFill>
                  <a:srgbClr val="C00000"/>
                </a:solidFill>
              </a:rPr>
              <a:t>Pro:</a:t>
            </a:r>
            <a:r>
              <a:rPr lang="en-GB"/>
              <a:t> studies suggest fragmentation is lower than LIFO</a:t>
            </a:r>
            <a:endParaRPr/>
          </a:p>
          <a:p>
            <a:pPr indent="-285750" lvl="1" marL="74295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8"/>
          <p:cNvSpPr/>
          <p:nvPr/>
        </p:nvSpPr>
        <p:spPr>
          <a:xfrm>
            <a:off x="382588" y="4424363"/>
            <a:ext cx="8151812" cy="174783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2" name="Google Shape;402;p8"/>
          <p:cNvSpPr/>
          <p:nvPr/>
        </p:nvSpPr>
        <p:spPr>
          <a:xfrm>
            <a:off x="382588" y="1452563"/>
            <a:ext cx="8151812" cy="203517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3" name="Google Shape;403;p8"/>
          <p:cNvSpPr/>
          <p:nvPr/>
        </p:nvSpPr>
        <p:spPr>
          <a:xfrm>
            <a:off x="3997325" y="2616201"/>
            <a:ext cx="1219200" cy="4572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4" name="Google Shape;404;p8"/>
          <p:cNvSpPr/>
          <p:nvPr/>
        </p:nvSpPr>
        <p:spPr>
          <a:xfrm>
            <a:off x="1474788" y="2455863"/>
            <a:ext cx="5862637" cy="388938"/>
          </a:xfrm>
          <a:custGeom>
            <a:rect b="b" l="l" r="r" t="t"/>
            <a:pathLst>
              <a:path extrusionOk="0" h="245" w="3693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cap="flat" cmpd="sng" w="57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5" name="Google Shape;405;p8"/>
          <p:cNvSpPr txBox="1"/>
          <p:nvPr>
            <p:ph idx="4294967295" type="title"/>
          </p:nvPr>
        </p:nvSpPr>
        <p:spPr>
          <a:xfrm>
            <a:off x="274638" y="457200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Freeing With a LIFO Policy (Case 1)</a:t>
            </a:r>
            <a:endParaRPr/>
          </a:p>
        </p:txBody>
      </p:sp>
      <p:sp>
        <p:nvSpPr>
          <p:cNvPr id="406" name="Google Shape;406;p8"/>
          <p:cNvSpPr txBox="1"/>
          <p:nvPr>
            <p:ph idx="1" type="body"/>
          </p:nvPr>
        </p:nvSpPr>
        <p:spPr>
          <a:xfrm>
            <a:off x="290513" y="3794125"/>
            <a:ext cx="8307387" cy="55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Insert the freed block at the root of the list</a:t>
            </a:r>
            <a:endParaRPr/>
          </a:p>
        </p:txBody>
      </p:sp>
      <p:sp>
        <p:nvSpPr>
          <p:cNvPr id="407" name="Google Shape;407;p8"/>
          <p:cNvSpPr/>
          <p:nvPr/>
        </p:nvSpPr>
        <p:spPr>
          <a:xfrm>
            <a:off x="3997325" y="2692401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8" name="Google Shape;408;p8"/>
          <p:cNvSpPr/>
          <p:nvPr/>
        </p:nvSpPr>
        <p:spPr>
          <a:xfrm>
            <a:off x="4302125" y="2692401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9" name="Google Shape;409;p8"/>
          <p:cNvSpPr/>
          <p:nvPr/>
        </p:nvSpPr>
        <p:spPr>
          <a:xfrm>
            <a:off x="4606925" y="2692401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0" name="Google Shape;410;p8"/>
          <p:cNvSpPr/>
          <p:nvPr/>
        </p:nvSpPr>
        <p:spPr>
          <a:xfrm>
            <a:off x="4911725" y="2692401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1" name="Google Shape;411;p8"/>
          <p:cNvSpPr/>
          <p:nvPr/>
        </p:nvSpPr>
        <p:spPr>
          <a:xfrm>
            <a:off x="5826125" y="2692401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2" name="Google Shape;412;p8"/>
          <p:cNvSpPr/>
          <p:nvPr/>
        </p:nvSpPr>
        <p:spPr>
          <a:xfrm>
            <a:off x="6130925" y="2692401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3" name="Google Shape;413;p8"/>
          <p:cNvSpPr/>
          <p:nvPr/>
        </p:nvSpPr>
        <p:spPr>
          <a:xfrm>
            <a:off x="2778125" y="2692401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4" name="Google Shape;414;p8"/>
          <p:cNvSpPr/>
          <p:nvPr/>
        </p:nvSpPr>
        <p:spPr>
          <a:xfrm>
            <a:off x="3082925" y="2692401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5" name="Google Shape;415;p8"/>
          <p:cNvSpPr/>
          <p:nvPr/>
        </p:nvSpPr>
        <p:spPr>
          <a:xfrm>
            <a:off x="3387725" y="2692401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6" name="Google Shape;416;p8"/>
          <p:cNvSpPr/>
          <p:nvPr/>
        </p:nvSpPr>
        <p:spPr>
          <a:xfrm>
            <a:off x="3692525" y="2692401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7" name="Google Shape;417;p8"/>
          <p:cNvSpPr/>
          <p:nvPr/>
        </p:nvSpPr>
        <p:spPr>
          <a:xfrm>
            <a:off x="5216525" y="2692401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8" name="Google Shape;418;p8"/>
          <p:cNvSpPr/>
          <p:nvPr/>
        </p:nvSpPr>
        <p:spPr>
          <a:xfrm>
            <a:off x="5521325" y="2692401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9" name="Google Shape;419;p8"/>
          <p:cNvSpPr/>
          <p:nvPr/>
        </p:nvSpPr>
        <p:spPr>
          <a:xfrm>
            <a:off x="1177925" y="2692401"/>
            <a:ext cx="304800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420" name="Google Shape;420;p8"/>
          <p:cNvGrpSpPr/>
          <p:nvPr/>
        </p:nvGrpSpPr>
        <p:grpSpPr>
          <a:xfrm>
            <a:off x="7350125" y="2616201"/>
            <a:ext cx="1066801" cy="457199"/>
            <a:chOff x="4560" y="1399"/>
            <a:chExt cx="672" cy="288"/>
          </a:xfrm>
        </p:grpSpPr>
        <p:sp>
          <p:nvSpPr>
            <p:cNvPr id="421" name="Google Shape;421;p8"/>
            <p:cNvSpPr/>
            <p:nvPr/>
          </p:nvSpPr>
          <p:spPr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5040" y="1399"/>
              <a:ext cx="192" cy="2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425" name="Google Shape;425;p8"/>
          <p:cNvSpPr/>
          <p:nvPr/>
        </p:nvSpPr>
        <p:spPr>
          <a:xfrm>
            <a:off x="7426325" y="27686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26" name="Google Shape;426;p8"/>
          <p:cNvCxnSpPr/>
          <p:nvPr/>
        </p:nvCxnSpPr>
        <p:spPr>
          <a:xfrm>
            <a:off x="7502525" y="2844801"/>
            <a:ext cx="1588" cy="533400"/>
          </a:xfrm>
          <a:prstGeom prst="straightConnector1">
            <a:avLst/>
          </a:prstGeom>
          <a:noFill/>
          <a:ln cap="flat" cmpd="sng" w="572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7" name="Google Shape;427;p8"/>
          <p:cNvSpPr/>
          <p:nvPr/>
        </p:nvSpPr>
        <p:spPr>
          <a:xfrm>
            <a:off x="7731125" y="2768601"/>
            <a:ext cx="152400" cy="152400"/>
          </a:xfrm>
          <a:prstGeom prst="ellipse">
            <a:avLst/>
          </a:prstGeom>
          <a:noFill/>
          <a:ln cap="flat" cmpd="sng" w="284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8" name="Google Shape;428;p8"/>
          <p:cNvSpPr txBox="1"/>
          <p:nvPr/>
        </p:nvSpPr>
        <p:spPr>
          <a:xfrm>
            <a:off x="3625850" y="1778001"/>
            <a:ext cx="1382751" cy="42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8"/>
          <p:cNvSpPr/>
          <p:nvPr/>
        </p:nvSpPr>
        <p:spPr>
          <a:xfrm>
            <a:off x="4606925" y="1930401"/>
            <a:ext cx="152400" cy="152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30" name="Google Shape;430;p8"/>
          <p:cNvCxnSpPr/>
          <p:nvPr/>
        </p:nvCxnSpPr>
        <p:spPr>
          <a:xfrm flipH="1">
            <a:off x="4148138" y="2006601"/>
            <a:ext cx="536575" cy="685800"/>
          </a:xfrm>
          <a:prstGeom prst="straightConnector1">
            <a:avLst/>
          </a:prstGeom>
          <a:noFill/>
          <a:ln cap="flat" cmpd="sng" w="572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1" name="Google Shape;431;p8"/>
          <p:cNvSpPr/>
          <p:nvPr/>
        </p:nvSpPr>
        <p:spPr>
          <a:xfrm>
            <a:off x="3997325" y="5303838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2" name="Google Shape;432;p8"/>
          <p:cNvSpPr/>
          <p:nvPr/>
        </p:nvSpPr>
        <p:spPr>
          <a:xfrm>
            <a:off x="4302125" y="5303838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3" name="Google Shape;433;p8"/>
          <p:cNvSpPr/>
          <p:nvPr/>
        </p:nvSpPr>
        <p:spPr>
          <a:xfrm>
            <a:off x="4606925" y="5303838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4" name="Google Shape;434;p8"/>
          <p:cNvSpPr/>
          <p:nvPr/>
        </p:nvSpPr>
        <p:spPr>
          <a:xfrm>
            <a:off x="4911725" y="5303838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5" name="Google Shape;435;p8"/>
          <p:cNvSpPr/>
          <p:nvPr/>
        </p:nvSpPr>
        <p:spPr>
          <a:xfrm>
            <a:off x="5826125" y="5303838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6" name="Google Shape;436;p8"/>
          <p:cNvSpPr/>
          <p:nvPr/>
        </p:nvSpPr>
        <p:spPr>
          <a:xfrm>
            <a:off x="6130925" y="5303838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7" name="Google Shape;437;p8"/>
          <p:cNvSpPr/>
          <p:nvPr/>
        </p:nvSpPr>
        <p:spPr>
          <a:xfrm>
            <a:off x="2778125" y="5303838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8" name="Google Shape;438;p8"/>
          <p:cNvSpPr/>
          <p:nvPr/>
        </p:nvSpPr>
        <p:spPr>
          <a:xfrm>
            <a:off x="3082925" y="5303838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9" name="Google Shape;439;p8"/>
          <p:cNvSpPr/>
          <p:nvPr/>
        </p:nvSpPr>
        <p:spPr>
          <a:xfrm>
            <a:off x="3387725" y="5303838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0" name="Google Shape;440;p8"/>
          <p:cNvSpPr/>
          <p:nvPr/>
        </p:nvSpPr>
        <p:spPr>
          <a:xfrm>
            <a:off x="3692525" y="5303838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1" name="Google Shape;441;p8"/>
          <p:cNvSpPr/>
          <p:nvPr/>
        </p:nvSpPr>
        <p:spPr>
          <a:xfrm>
            <a:off x="4073525" y="538003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2" name="Google Shape;442;p8"/>
          <p:cNvSpPr/>
          <p:nvPr/>
        </p:nvSpPr>
        <p:spPr>
          <a:xfrm>
            <a:off x="5521325" y="5303838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3" name="Google Shape;443;p8"/>
          <p:cNvSpPr/>
          <p:nvPr/>
        </p:nvSpPr>
        <p:spPr>
          <a:xfrm>
            <a:off x="1202639" y="5303838"/>
            <a:ext cx="304800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444" name="Google Shape;444;p8"/>
          <p:cNvGrpSpPr/>
          <p:nvPr/>
        </p:nvGrpSpPr>
        <p:grpSpPr>
          <a:xfrm>
            <a:off x="7350125" y="5227638"/>
            <a:ext cx="1066801" cy="457199"/>
            <a:chOff x="4560" y="3395"/>
            <a:chExt cx="672" cy="288"/>
          </a:xfrm>
        </p:grpSpPr>
        <p:sp>
          <p:nvSpPr>
            <p:cNvPr id="445" name="Google Shape;445;p8"/>
            <p:cNvSpPr/>
            <p:nvPr/>
          </p:nvSpPr>
          <p:spPr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040" y="3395"/>
              <a:ext cx="192" cy="2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449" name="Google Shape;449;p8"/>
          <p:cNvSpPr/>
          <p:nvPr/>
        </p:nvSpPr>
        <p:spPr>
          <a:xfrm>
            <a:off x="7426325" y="538003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50" name="Google Shape;450;p8"/>
          <p:cNvCxnSpPr/>
          <p:nvPr/>
        </p:nvCxnSpPr>
        <p:spPr>
          <a:xfrm>
            <a:off x="7502525" y="5456238"/>
            <a:ext cx="1588" cy="533400"/>
          </a:xfrm>
          <a:prstGeom prst="straightConnector1">
            <a:avLst/>
          </a:prstGeom>
          <a:noFill/>
          <a:ln cap="flat" cmpd="sng" w="572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1" name="Google Shape;451;p8"/>
          <p:cNvSpPr/>
          <p:nvPr/>
        </p:nvSpPr>
        <p:spPr>
          <a:xfrm>
            <a:off x="7731125" y="5380038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5216525" y="5303838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4149725" y="5151438"/>
            <a:ext cx="3200400" cy="304800"/>
          </a:xfrm>
          <a:custGeom>
            <a:rect b="b" l="l" r="r" t="t"/>
            <a:pathLst>
              <a:path extrusionOk="0" h="218" w="2784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cap="flat" cmpd="sng" w="57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54" name="Google Shape;454;p8"/>
          <p:cNvSpPr/>
          <p:nvPr/>
        </p:nvSpPr>
        <p:spPr>
          <a:xfrm>
            <a:off x="5059363" y="5464175"/>
            <a:ext cx="2752725" cy="371475"/>
          </a:xfrm>
          <a:custGeom>
            <a:rect b="b" l="l" r="r" t="t"/>
            <a:pathLst>
              <a:path extrusionOk="0" h="234" w="1734">
                <a:moveTo>
                  <a:pt x="1734" y="0"/>
                </a:moveTo>
                <a:cubicBezTo>
                  <a:pt x="1692" y="32"/>
                  <a:pt x="1719" y="156"/>
                  <a:pt x="1481" y="192"/>
                </a:cubicBezTo>
                <a:cubicBezTo>
                  <a:pt x="1243" y="228"/>
                  <a:pt x="551" y="234"/>
                  <a:pt x="304" y="217"/>
                </a:cubicBezTo>
                <a:cubicBezTo>
                  <a:pt x="57" y="200"/>
                  <a:pt x="63" y="117"/>
                  <a:pt x="0" y="91"/>
                </a:cubicBezTo>
              </a:path>
            </a:pathLst>
          </a:custGeom>
          <a:noFill/>
          <a:ln cap="flat" cmpd="sng" w="572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55" name="Google Shape;455;p8"/>
          <p:cNvSpPr txBox="1"/>
          <p:nvPr/>
        </p:nvSpPr>
        <p:spPr>
          <a:xfrm>
            <a:off x="400050" y="2640013"/>
            <a:ext cx="697692" cy="42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8"/>
          <p:cNvSpPr txBox="1"/>
          <p:nvPr/>
        </p:nvSpPr>
        <p:spPr>
          <a:xfrm>
            <a:off x="415925" y="5253038"/>
            <a:ext cx="697692" cy="42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8"/>
          <p:cNvSpPr txBox="1"/>
          <p:nvPr/>
        </p:nvSpPr>
        <p:spPr>
          <a:xfrm>
            <a:off x="435624" y="1462088"/>
            <a:ext cx="937949" cy="42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Helvetica Neue"/>
              <a:buNone/>
            </a:pPr>
            <a:r>
              <a:rPr b="1" i="1" lang="en-GB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8"/>
          <p:cNvSpPr txBox="1"/>
          <p:nvPr/>
        </p:nvSpPr>
        <p:spPr>
          <a:xfrm>
            <a:off x="420688" y="4424363"/>
            <a:ext cx="744178" cy="42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Helvetica Neue"/>
              <a:buNone/>
            </a:pPr>
            <a:r>
              <a:rPr b="1" i="1" lang="en-GB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8"/>
          <p:cNvSpPr/>
          <p:nvPr/>
        </p:nvSpPr>
        <p:spPr>
          <a:xfrm>
            <a:off x="4378325" y="5380038"/>
            <a:ext cx="152400" cy="152400"/>
          </a:xfrm>
          <a:prstGeom prst="ellipse">
            <a:avLst/>
          </a:prstGeom>
          <a:noFill/>
          <a:ln cap="flat" cmpd="sng" w="284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0" name="Google Shape;460;p8"/>
          <p:cNvSpPr/>
          <p:nvPr/>
        </p:nvSpPr>
        <p:spPr>
          <a:xfrm>
            <a:off x="1482725" y="5014913"/>
            <a:ext cx="2671763" cy="441325"/>
          </a:xfrm>
          <a:custGeom>
            <a:rect b="b" l="l" r="r" t="t"/>
            <a:pathLst>
              <a:path extrusionOk="0" h="278" w="1683">
                <a:moveTo>
                  <a:pt x="0" y="278"/>
                </a:moveTo>
                <a:cubicBezTo>
                  <a:pt x="80" y="238"/>
                  <a:pt x="239" y="82"/>
                  <a:pt x="480" y="41"/>
                </a:cubicBezTo>
                <a:cubicBezTo>
                  <a:pt x="721" y="0"/>
                  <a:pt x="1245" y="7"/>
                  <a:pt x="1445" y="30"/>
                </a:cubicBezTo>
                <a:cubicBezTo>
                  <a:pt x="1645" y="53"/>
                  <a:pt x="1634" y="150"/>
                  <a:pt x="1683" y="182"/>
                </a:cubicBezTo>
              </a:path>
            </a:pathLst>
          </a:custGeom>
          <a:noFill/>
          <a:ln cap="flat" cmpd="sng" w="57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1" name="Google Shape;461;p8"/>
          <p:cNvSpPr txBox="1"/>
          <p:nvPr/>
        </p:nvSpPr>
        <p:spPr>
          <a:xfrm>
            <a:off x="6676350" y="1104515"/>
            <a:ext cx="1985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conceptual graphic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"/>
          <p:cNvSpPr/>
          <p:nvPr/>
        </p:nvSpPr>
        <p:spPr>
          <a:xfrm>
            <a:off x="397476" y="1263650"/>
            <a:ext cx="8151812" cy="213042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8" name="Google Shape;468;p9"/>
          <p:cNvSpPr/>
          <p:nvPr/>
        </p:nvSpPr>
        <p:spPr>
          <a:xfrm>
            <a:off x="4012213" y="2209800"/>
            <a:ext cx="1219200" cy="4572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9" name="Google Shape;469;p9"/>
          <p:cNvSpPr/>
          <p:nvPr/>
        </p:nvSpPr>
        <p:spPr>
          <a:xfrm>
            <a:off x="1489676" y="2049463"/>
            <a:ext cx="5862637" cy="388937"/>
          </a:xfrm>
          <a:custGeom>
            <a:rect b="b" l="l" r="r" t="t"/>
            <a:pathLst>
              <a:path extrusionOk="0" h="245" w="3693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cap="flat" cmpd="sng" w="57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0" name="Google Shape;470;p9"/>
          <p:cNvSpPr txBox="1"/>
          <p:nvPr>
            <p:ph idx="4294967295" type="title"/>
          </p:nvPr>
        </p:nvSpPr>
        <p:spPr>
          <a:xfrm>
            <a:off x="274638" y="360362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Freeing With a LIFO Policy (Case 2)</a:t>
            </a:r>
            <a:endParaRPr/>
          </a:p>
        </p:txBody>
      </p:sp>
      <p:sp>
        <p:nvSpPr>
          <p:cNvPr id="471" name="Google Shape;471;p9"/>
          <p:cNvSpPr txBox="1"/>
          <p:nvPr>
            <p:ph idx="1" type="body"/>
          </p:nvPr>
        </p:nvSpPr>
        <p:spPr>
          <a:xfrm>
            <a:off x="288324" y="3692525"/>
            <a:ext cx="8307387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Splice out successor block, coalesce both memory blocks and insert the new block at the root of the list</a:t>
            </a:r>
            <a:endParaRPr/>
          </a:p>
        </p:txBody>
      </p:sp>
      <p:sp>
        <p:nvSpPr>
          <p:cNvPr id="472" name="Google Shape;472;p9"/>
          <p:cNvSpPr/>
          <p:nvPr/>
        </p:nvSpPr>
        <p:spPr>
          <a:xfrm>
            <a:off x="4012213" y="22860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3" name="Google Shape;473;p9"/>
          <p:cNvSpPr/>
          <p:nvPr/>
        </p:nvSpPr>
        <p:spPr>
          <a:xfrm>
            <a:off x="4317013" y="22860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4621813" y="22860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5" name="Google Shape;475;p9"/>
          <p:cNvSpPr/>
          <p:nvPr/>
        </p:nvSpPr>
        <p:spPr>
          <a:xfrm>
            <a:off x="4926613" y="22860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6" name="Google Shape;476;p9"/>
          <p:cNvSpPr/>
          <p:nvPr/>
        </p:nvSpPr>
        <p:spPr>
          <a:xfrm>
            <a:off x="5841013" y="22860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7" name="Google Shape;477;p9"/>
          <p:cNvSpPr/>
          <p:nvPr/>
        </p:nvSpPr>
        <p:spPr>
          <a:xfrm>
            <a:off x="6145813" y="22860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8" name="Google Shape;478;p9"/>
          <p:cNvSpPr/>
          <p:nvPr/>
        </p:nvSpPr>
        <p:spPr>
          <a:xfrm>
            <a:off x="2793013" y="22860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9" name="Google Shape;479;p9"/>
          <p:cNvSpPr/>
          <p:nvPr/>
        </p:nvSpPr>
        <p:spPr>
          <a:xfrm>
            <a:off x="3097813" y="22860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0" name="Google Shape;480;p9"/>
          <p:cNvSpPr/>
          <p:nvPr/>
        </p:nvSpPr>
        <p:spPr>
          <a:xfrm>
            <a:off x="3402613" y="22860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1" name="Google Shape;481;p9"/>
          <p:cNvSpPr/>
          <p:nvPr/>
        </p:nvSpPr>
        <p:spPr>
          <a:xfrm>
            <a:off x="3707413" y="2286000"/>
            <a:ext cx="304800" cy="3048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2" name="Google Shape;482;p9"/>
          <p:cNvSpPr/>
          <p:nvPr/>
        </p:nvSpPr>
        <p:spPr>
          <a:xfrm>
            <a:off x="5231413" y="22860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3" name="Google Shape;483;p9"/>
          <p:cNvSpPr/>
          <p:nvPr/>
        </p:nvSpPr>
        <p:spPr>
          <a:xfrm>
            <a:off x="5536213" y="22860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484" name="Google Shape;484;p9"/>
          <p:cNvGrpSpPr/>
          <p:nvPr/>
        </p:nvGrpSpPr>
        <p:grpSpPr>
          <a:xfrm>
            <a:off x="5231413" y="1524000"/>
            <a:ext cx="1066801" cy="457201"/>
            <a:chOff x="3216" y="876"/>
            <a:chExt cx="672" cy="288"/>
          </a:xfrm>
        </p:grpSpPr>
        <p:sp>
          <p:nvSpPr>
            <p:cNvPr id="485" name="Google Shape;485;p9"/>
            <p:cNvSpPr/>
            <p:nvPr/>
          </p:nvSpPr>
          <p:spPr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3696" y="876"/>
              <a:ext cx="192" cy="2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489" name="Google Shape;489;p9"/>
          <p:cNvGrpSpPr/>
          <p:nvPr/>
        </p:nvGrpSpPr>
        <p:grpSpPr>
          <a:xfrm>
            <a:off x="5231413" y="2895600"/>
            <a:ext cx="1066801" cy="457201"/>
            <a:chOff x="3216" y="1740"/>
            <a:chExt cx="672" cy="288"/>
          </a:xfrm>
        </p:grpSpPr>
        <p:sp>
          <p:nvSpPr>
            <p:cNvPr id="490" name="Google Shape;490;p9"/>
            <p:cNvSpPr/>
            <p:nvPr/>
          </p:nvSpPr>
          <p:spPr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3696" y="1740"/>
              <a:ext cx="192" cy="2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494" name="Google Shape;494;p9"/>
          <p:cNvSpPr/>
          <p:nvPr/>
        </p:nvSpPr>
        <p:spPr>
          <a:xfrm>
            <a:off x="5307613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95" name="Google Shape;495;p9"/>
          <p:cNvCxnSpPr/>
          <p:nvPr/>
        </p:nvCxnSpPr>
        <p:spPr>
          <a:xfrm>
            <a:off x="5383813" y="2438400"/>
            <a:ext cx="1588" cy="533400"/>
          </a:xfrm>
          <a:prstGeom prst="straightConnector1">
            <a:avLst/>
          </a:prstGeom>
          <a:noFill/>
          <a:ln cap="flat" cmpd="sng" w="572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6" name="Google Shape;496;p9"/>
          <p:cNvSpPr/>
          <p:nvPr/>
        </p:nvSpPr>
        <p:spPr>
          <a:xfrm>
            <a:off x="5307613" y="1676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97" name="Google Shape;497;p9"/>
          <p:cNvCxnSpPr/>
          <p:nvPr/>
        </p:nvCxnSpPr>
        <p:spPr>
          <a:xfrm>
            <a:off x="5383813" y="1752600"/>
            <a:ext cx="1588" cy="533400"/>
          </a:xfrm>
          <a:prstGeom prst="straightConnector1">
            <a:avLst/>
          </a:prstGeom>
          <a:noFill/>
          <a:ln cap="flat" cmpd="sng" w="572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8" name="Google Shape;498;p9"/>
          <p:cNvSpPr/>
          <p:nvPr/>
        </p:nvSpPr>
        <p:spPr>
          <a:xfrm flipH="1" rot="10800000">
            <a:off x="5612413" y="30480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99" name="Google Shape;499;p9"/>
          <p:cNvCxnSpPr/>
          <p:nvPr/>
        </p:nvCxnSpPr>
        <p:spPr>
          <a:xfrm flipH="1" rot="10800000">
            <a:off x="5688613" y="2589213"/>
            <a:ext cx="1588" cy="536575"/>
          </a:xfrm>
          <a:prstGeom prst="straightConnector1">
            <a:avLst/>
          </a:prstGeom>
          <a:noFill/>
          <a:ln cap="flat" cmpd="sng" w="572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0" name="Google Shape;500;p9"/>
          <p:cNvSpPr/>
          <p:nvPr/>
        </p:nvSpPr>
        <p:spPr>
          <a:xfrm flipH="1" rot="10800000">
            <a:off x="5612413" y="23622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501" name="Google Shape;501;p9"/>
          <p:cNvCxnSpPr/>
          <p:nvPr/>
        </p:nvCxnSpPr>
        <p:spPr>
          <a:xfrm flipH="1" rot="10800000">
            <a:off x="5688613" y="1903413"/>
            <a:ext cx="1588" cy="536575"/>
          </a:xfrm>
          <a:prstGeom prst="straightConnector1">
            <a:avLst/>
          </a:prstGeom>
          <a:noFill/>
          <a:ln cap="flat" cmpd="sng" w="572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2" name="Google Shape;502;p9"/>
          <p:cNvSpPr/>
          <p:nvPr/>
        </p:nvSpPr>
        <p:spPr>
          <a:xfrm>
            <a:off x="1192813" y="2286000"/>
            <a:ext cx="304800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503" name="Google Shape;503;p9"/>
          <p:cNvGrpSpPr/>
          <p:nvPr/>
        </p:nvGrpSpPr>
        <p:grpSpPr>
          <a:xfrm>
            <a:off x="7365013" y="2209800"/>
            <a:ext cx="1066801" cy="457201"/>
            <a:chOff x="4560" y="1308"/>
            <a:chExt cx="672" cy="288"/>
          </a:xfrm>
        </p:grpSpPr>
        <p:sp>
          <p:nvSpPr>
            <p:cNvPr id="504" name="Google Shape;504;p9"/>
            <p:cNvSpPr/>
            <p:nvPr/>
          </p:nvSpPr>
          <p:spPr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5040" y="1308"/>
              <a:ext cx="192" cy="28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508" name="Google Shape;508;p9"/>
          <p:cNvSpPr/>
          <p:nvPr/>
        </p:nvSpPr>
        <p:spPr>
          <a:xfrm>
            <a:off x="7441213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509" name="Google Shape;509;p9"/>
          <p:cNvCxnSpPr/>
          <p:nvPr/>
        </p:nvCxnSpPr>
        <p:spPr>
          <a:xfrm>
            <a:off x="7517413" y="2438400"/>
            <a:ext cx="1588" cy="533400"/>
          </a:xfrm>
          <a:prstGeom prst="straightConnector1">
            <a:avLst/>
          </a:prstGeom>
          <a:noFill/>
          <a:ln cap="flat" cmpd="sng" w="572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0" name="Google Shape;510;p9"/>
          <p:cNvSpPr/>
          <p:nvPr/>
        </p:nvSpPr>
        <p:spPr>
          <a:xfrm>
            <a:off x="7746013" y="2362200"/>
            <a:ext cx="152400" cy="152400"/>
          </a:xfrm>
          <a:prstGeom prst="ellipse">
            <a:avLst/>
          </a:prstGeom>
          <a:noFill/>
          <a:ln cap="flat" cmpd="sng" w="284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11" name="Google Shape;511;p9"/>
          <p:cNvSpPr txBox="1"/>
          <p:nvPr/>
        </p:nvSpPr>
        <p:spPr>
          <a:xfrm>
            <a:off x="3640738" y="1371600"/>
            <a:ext cx="1382751" cy="42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9"/>
          <p:cNvSpPr/>
          <p:nvPr/>
        </p:nvSpPr>
        <p:spPr>
          <a:xfrm>
            <a:off x="4621813" y="1524000"/>
            <a:ext cx="152400" cy="152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513" name="Google Shape;513;p9"/>
          <p:cNvCxnSpPr/>
          <p:nvPr/>
        </p:nvCxnSpPr>
        <p:spPr>
          <a:xfrm flipH="1">
            <a:off x="4163026" y="1600200"/>
            <a:ext cx="536575" cy="685800"/>
          </a:xfrm>
          <a:prstGeom prst="straightConnector1">
            <a:avLst/>
          </a:prstGeom>
          <a:noFill/>
          <a:ln cap="flat" cmpd="sng" w="572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4" name="Google Shape;514;p9"/>
          <p:cNvSpPr/>
          <p:nvPr/>
        </p:nvSpPr>
        <p:spPr>
          <a:xfrm>
            <a:off x="5307613" y="3048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15" name="Google Shape;515;p9"/>
          <p:cNvSpPr/>
          <p:nvPr/>
        </p:nvSpPr>
        <p:spPr>
          <a:xfrm flipH="1" rot="10800000">
            <a:off x="5612413" y="1676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16" name="Google Shape;516;p9"/>
          <p:cNvSpPr txBox="1"/>
          <p:nvPr/>
        </p:nvSpPr>
        <p:spPr>
          <a:xfrm>
            <a:off x="414938" y="2233613"/>
            <a:ext cx="697692" cy="42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9"/>
          <p:cNvSpPr txBox="1"/>
          <p:nvPr/>
        </p:nvSpPr>
        <p:spPr>
          <a:xfrm>
            <a:off x="430813" y="1276350"/>
            <a:ext cx="937949" cy="42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Helvetica Neue"/>
              <a:buNone/>
            </a:pPr>
            <a:r>
              <a:rPr b="1" i="1" lang="en-GB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8" name="Google Shape;518;p9"/>
          <p:cNvGrpSpPr/>
          <p:nvPr/>
        </p:nvGrpSpPr>
        <p:grpSpPr>
          <a:xfrm>
            <a:off x="397476" y="4575175"/>
            <a:ext cx="8151812" cy="2130425"/>
            <a:chOff x="397476" y="4575175"/>
            <a:chExt cx="8151812" cy="2130425"/>
          </a:xfrm>
        </p:grpSpPr>
        <p:sp>
          <p:nvSpPr>
            <p:cNvPr id="519" name="Google Shape;519;p9"/>
            <p:cNvSpPr/>
            <p:nvPr/>
          </p:nvSpPr>
          <p:spPr>
            <a:xfrm>
              <a:off x="397476" y="4575175"/>
              <a:ext cx="8151812" cy="213042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520" name="Google Shape;520;p9"/>
            <p:cNvGrpSpPr/>
            <p:nvPr/>
          </p:nvGrpSpPr>
          <p:grpSpPr>
            <a:xfrm>
              <a:off x="5231413" y="6137275"/>
              <a:ext cx="1066801" cy="457201"/>
              <a:chOff x="3216" y="3782"/>
              <a:chExt cx="672" cy="288"/>
            </a:xfrm>
          </p:grpSpPr>
          <p:sp>
            <p:nvSpPr>
              <p:cNvPr id="521" name="Google Shape;521;p9"/>
              <p:cNvSpPr/>
              <p:nvPr/>
            </p:nvSpPr>
            <p:spPr>
              <a:xfrm>
                <a:off x="3216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>
                <a:off x="3408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>
                <a:off x="3600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>
                <a:off x="3696" y="3782"/>
                <a:ext cx="192" cy="288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</p:grpSp>
        <p:cxnSp>
          <p:nvCxnSpPr>
            <p:cNvPr id="525" name="Google Shape;525;p9"/>
            <p:cNvCxnSpPr/>
            <p:nvPr/>
          </p:nvCxnSpPr>
          <p:spPr>
            <a:xfrm flipH="1" rot="10800000">
              <a:off x="5688613" y="5145088"/>
              <a:ext cx="1588" cy="1222375"/>
            </a:xfrm>
            <a:prstGeom prst="straightConnector1">
              <a:avLst/>
            </a:prstGeom>
            <a:noFill/>
            <a:ln cap="flat" cmpd="sng" w="57225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26" name="Google Shape;526;p9"/>
            <p:cNvSpPr/>
            <p:nvPr/>
          </p:nvSpPr>
          <p:spPr>
            <a:xfrm>
              <a:off x="40122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43170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46218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49266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58410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61458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27930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30978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34026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37074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4088413" y="5603875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55362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538" name="Google Shape;538;p9"/>
            <p:cNvGrpSpPr/>
            <p:nvPr/>
          </p:nvGrpSpPr>
          <p:grpSpPr>
            <a:xfrm>
              <a:off x="5231413" y="4765675"/>
              <a:ext cx="1066801" cy="457201"/>
              <a:chOff x="3216" y="2918"/>
              <a:chExt cx="672" cy="288"/>
            </a:xfrm>
          </p:grpSpPr>
          <p:sp>
            <p:nvSpPr>
              <p:cNvPr id="539" name="Google Shape;539;p9"/>
              <p:cNvSpPr/>
              <p:nvPr/>
            </p:nvSpPr>
            <p:spPr>
              <a:xfrm>
                <a:off x="3216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540" name="Google Shape;540;p9"/>
              <p:cNvSpPr/>
              <p:nvPr/>
            </p:nvSpPr>
            <p:spPr>
              <a:xfrm>
                <a:off x="3408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541" name="Google Shape;541;p9"/>
              <p:cNvSpPr/>
              <p:nvPr/>
            </p:nvSpPr>
            <p:spPr>
              <a:xfrm>
                <a:off x="3600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542" name="Google Shape;542;p9"/>
              <p:cNvSpPr/>
              <p:nvPr/>
            </p:nvSpPr>
            <p:spPr>
              <a:xfrm>
                <a:off x="3696" y="2918"/>
                <a:ext cx="192" cy="288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</p:grpSp>
        <p:sp>
          <p:nvSpPr>
            <p:cNvPr id="543" name="Google Shape;543;p9"/>
            <p:cNvSpPr/>
            <p:nvPr/>
          </p:nvSpPr>
          <p:spPr>
            <a:xfrm>
              <a:off x="5307613" y="4918075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544" name="Google Shape;544;p9"/>
            <p:cNvCxnSpPr/>
            <p:nvPr/>
          </p:nvCxnSpPr>
          <p:spPr>
            <a:xfrm>
              <a:off x="5383813" y="4994275"/>
              <a:ext cx="1588" cy="1219200"/>
            </a:xfrm>
            <a:prstGeom prst="straightConnector1">
              <a:avLst/>
            </a:prstGeom>
            <a:noFill/>
            <a:ln cap="flat" cmpd="sng" w="57225">
              <a:solidFill>
                <a:srgbClr val="00B05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45" name="Google Shape;545;p9"/>
            <p:cNvSpPr/>
            <p:nvPr/>
          </p:nvSpPr>
          <p:spPr>
            <a:xfrm flipH="1" rot="10800000">
              <a:off x="5612413" y="6288088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192813" y="5527675"/>
              <a:ext cx="304800" cy="304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547" name="Google Shape;547;p9"/>
            <p:cNvGrpSpPr/>
            <p:nvPr/>
          </p:nvGrpSpPr>
          <p:grpSpPr>
            <a:xfrm>
              <a:off x="7365013" y="5451475"/>
              <a:ext cx="1066801" cy="457201"/>
              <a:chOff x="4560" y="3350"/>
              <a:chExt cx="672" cy="288"/>
            </a:xfrm>
          </p:grpSpPr>
          <p:sp>
            <p:nvSpPr>
              <p:cNvPr id="548" name="Google Shape;548;p9"/>
              <p:cNvSpPr/>
              <p:nvPr/>
            </p:nvSpPr>
            <p:spPr>
              <a:xfrm>
                <a:off x="4560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549" name="Google Shape;549;p9"/>
              <p:cNvSpPr/>
              <p:nvPr/>
            </p:nvSpPr>
            <p:spPr>
              <a:xfrm>
                <a:off x="4752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550" name="Google Shape;550;p9"/>
              <p:cNvSpPr/>
              <p:nvPr/>
            </p:nvSpPr>
            <p:spPr>
              <a:xfrm>
                <a:off x="4944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551" name="Google Shape;551;p9"/>
              <p:cNvSpPr/>
              <p:nvPr/>
            </p:nvSpPr>
            <p:spPr>
              <a:xfrm>
                <a:off x="5040" y="3350"/>
                <a:ext cx="192" cy="288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</p:grpSp>
        <p:sp>
          <p:nvSpPr>
            <p:cNvPr id="552" name="Google Shape;552;p9"/>
            <p:cNvSpPr/>
            <p:nvPr/>
          </p:nvSpPr>
          <p:spPr>
            <a:xfrm>
              <a:off x="7441213" y="5603875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553" name="Google Shape;553;p9"/>
            <p:cNvCxnSpPr/>
            <p:nvPr/>
          </p:nvCxnSpPr>
          <p:spPr>
            <a:xfrm>
              <a:off x="7517413" y="5680075"/>
              <a:ext cx="1588" cy="533400"/>
            </a:xfrm>
            <a:prstGeom prst="straightConnector1">
              <a:avLst/>
            </a:prstGeom>
            <a:noFill/>
            <a:ln cap="flat" cmpd="sng" w="57225">
              <a:solidFill>
                <a:srgbClr val="00B05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54" name="Google Shape;554;p9"/>
            <p:cNvSpPr/>
            <p:nvPr/>
          </p:nvSpPr>
          <p:spPr>
            <a:xfrm>
              <a:off x="7746013" y="5603875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52314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4393213" y="5603875"/>
              <a:ext cx="152400" cy="152400"/>
            </a:xfrm>
            <a:prstGeom prst="ellipse">
              <a:avLst/>
            </a:prstGeom>
            <a:noFill/>
            <a:ln cap="flat" cmpd="sng" w="284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151913" y="5326063"/>
              <a:ext cx="3213100" cy="354012"/>
            </a:xfrm>
            <a:custGeom>
              <a:rect b="b" l="l" r="r" t="t"/>
              <a:pathLst>
                <a:path extrusionOk="0" h="223" w="2024">
                  <a:moveTo>
                    <a:pt x="0" y="223"/>
                  </a:moveTo>
                  <a:cubicBezTo>
                    <a:pt x="48" y="191"/>
                    <a:pt x="63" y="62"/>
                    <a:pt x="288" y="31"/>
                  </a:cubicBezTo>
                  <a:cubicBezTo>
                    <a:pt x="513" y="0"/>
                    <a:pt x="1060" y="4"/>
                    <a:pt x="1349" y="36"/>
                  </a:cubicBezTo>
                  <a:cubicBezTo>
                    <a:pt x="1638" y="68"/>
                    <a:pt x="1884" y="184"/>
                    <a:pt x="2024" y="223"/>
                  </a:cubicBezTo>
                </a:path>
              </a:pathLst>
            </a:custGeom>
            <a:noFill/>
            <a:ln cap="flat" cmpd="sng" w="572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6450613" y="5656263"/>
              <a:ext cx="1371600" cy="365125"/>
            </a:xfrm>
            <a:custGeom>
              <a:rect b="b" l="l" r="r" t="t"/>
              <a:pathLst>
                <a:path extrusionOk="0" h="230" w="864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cap="flat" cmpd="sng" w="572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5307613" y="6289675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60" name="Google Shape;560;p9"/>
            <p:cNvSpPr/>
            <p:nvPr/>
          </p:nvSpPr>
          <p:spPr>
            <a:xfrm flipH="1" rot="10800000">
              <a:off x="5612413" y="4916488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61" name="Google Shape;561;p9"/>
            <p:cNvSpPr txBox="1"/>
            <p:nvPr/>
          </p:nvSpPr>
          <p:spPr>
            <a:xfrm>
              <a:off x="430813" y="5476875"/>
              <a:ext cx="697692" cy="426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GB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9"/>
            <p:cNvSpPr txBox="1"/>
            <p:nvPr/>
          </p:nvSpPr>
          <p:spPr>
            <a:xfrm>
              <a:off x="448635" y="4583237"/>
              <a:ext cx="744178" cy="426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400"/>
                <a:buFont typeface="Helvetica Neue"/>
                <a:buNone/>
              </a:pPr>
              <a:r>
                <a:rPr b="1" i="1" lang="en-GB" sz="24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After</a:t>
              </a:r>
              <a:endParaRPr b="1" i="1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481738" y="5235575"/>
              <a:ext cx="2662238" cy="436563"/>
            </a:xfrm>
            <a:custGeom>
              <a:rect b="b" l="l" r="r" t="t"/>
              <a:pathLst>
                <a:path extrusionOk="0" h="275" w="1677">
                  <a:moveTo>
                    <a:pt x="0" y="275"/>
                  </a:moveTo>
                  <a:cubicBezTo>
                    <a:pt x="86" y="236"/>
                    <a:pt x="284" y="85"/>
                    <a:pt x="515" y="43"/>
                  </a:cubicBezTo>
                  <a:cubicBezTo>
                    <a:pt x="746" y="1"/>
                    <a:pt x="1195" y="0"/>
                    <a:pt x="1389" y="22"/>
                  </a:cubicBezTo>
                  <a:cubicBezTo>
                    <a:pt x="1583" y="44"/>
                    <a:pt x="1617" y="142"/>
                    <a:pt x="1677" y="174"/>
                  </a:cubicBezTo>
                </a:path>
              </a:pathLst>
            </a:custGeom>
            <a:noFill/>
            <a:ln cap="flat" cmpd="sng" w="572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564" name="Google Shape;564;p9"/>
          <p:cNvSpPr txBox="1"/>
          <p:nvPr/>
        </p:nvSpPr>
        <p:spPr>
          <a:xfrm>
            <a:off x="6676350" y="895350"/>
            <a:ext cx="1985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conceptual graphic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2012-11-01T14:52:42Z</dcterms:created>
  <dc:creator>Markus Pueschel</dc:creator>
</cp:coreProperties>
</file>