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y="6858000" cx="9144000"/>
  <p:notesSz cx="7302500" cy="9586900"/>
  <p:embeddedFontLst>
    <p:embeddedFont>
      <p:font typeface="Arial Narrow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67" roundtripDataSignature="AMtx7mgMYFFvEHcEDhUHSH70NQac0bYF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ArialNarrow-bold.fntdata"/><Relationship Id="rId63" Type="http://schemas.openxmlformats.org/officeDocument/2006/relationships/font" Target="fonts/ArialNarrow-regular.fntdata"/><Relationship Id="rId22" Type="http://schemas.openxmlformats.org/officeDocument/2006/relationships/slide" Target="slides/slide17.xml"/><Relationship Id="rId66" Type="http://schemas.openxmlformats.org/officeDocument/2006/relationships/font" Target="fonts/ArialNarrow-boldItalic.fntdata"/><Relationship Id="rId21" Type="http://schemas.openxmlformats.org/officeDocument/2006/relationships/slide" Target="slides/slide16.xml"/><Relationship Id="rId65" Type="http://schemas.openxmlformats.org/officeDocument/2006/relationships/font" Target="fonts/ArialNarrow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customschemas.google.com/relationships/presentationmetadata" Target="meta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6" name="Google Shape;406;p1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1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5" name="Google Shape;475;p1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1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4" name="Google Shape;544;p1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Google Shape;575;p1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1" name="Google Shape;581;p1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1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2" name="Google Shape;642;p1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1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" name="Google Shape;70;p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2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2" name="Google Shape;712;p2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9" name="Google Shape;719;p2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2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2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2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2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2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2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4" name="Google Shape;804;p2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2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1" name="Google Shape;811;p2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2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8" name="Google Shape;818;p2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2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6" name="Google Shape;826;p2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2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2" name="Google Shape;832;p2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8" name="Google Shape;838;p3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3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7" name="Google Shape;857;p3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64" name="Google Shape;864;p3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3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0" name="Google Shape;870;p3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3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6" name="Google Shape;876;p3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2" name="Google Shape;882;p3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6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3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8" name="Google Shape;888;p3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3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95" name="Google Shape;895;p3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3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3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7" name="Google Shape;907;p3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4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3" name="Google Shape;913;p4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4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0" name="Google Shape;920;p4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4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0" name="Google Shape;930;p4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4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1" name="Google Shape;941;p4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4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4" name="Google Shape;954;p4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1" name="Google Shape;971;p4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4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7" name="Google Shape;977;p4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4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3" name="Google Shape;993;p4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4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9" name="Google Shape;999;p4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4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6" name="Google Shape;1006;p4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5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4" name="Google Shape;1014;p5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5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2" name="Google Shape;1022;p5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8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5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0" name="Google Shape;1030;p5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5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3" name="Google Shape;1043;p5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5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5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5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5" name="Google Shape;1055;p5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6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1" name="Google Shape;1061;p6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6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8" name="Google Shape;1078;p6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p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Google Shape;337;p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5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5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4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4"/>
          <p:cNvSpPr txBox="1"/>
          <p:nvPr>
            <p:ph idx="1" type="body"/>
          </p:nvPr>
        </p:nvSpPr>
        <p:spPr>
          <a:xfrm rot="5400000">
            <a:off x="1858963" y="-100012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5"/>
          <p:cNvSpPr txBox="1"/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5"/>
          <p:cNvSpPr txBox="1"/>
          <p:nvPr>
            <p:ph idx="1" type="body"/>
          </p:nvPr>
        </p:nvSpPr>
        <p:spPr>
          <a:xfrm rot="5400000">
            <a:off x="548481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6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6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5" name="Google Shape;55;p76"/>
          <p:cNvSpPr txBox="1"/>
          <p:nvPr>
            <p:ph idx="2" type="body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76"/>
          <p:cNvSpPr txBox="1"/>
          <p:nvPr>
            <p:ph idx="3" type="body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7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7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77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6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7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6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9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9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0" name="Google Shape;30;p69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7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4" name="Google Shape;34;p7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5" name="Google Shape;35;p7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6" name="Google Shape;36;p7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7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algn="l"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1" name="Google Shape;41;p7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7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64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64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64"/>
          <p:cNvSpPr txBox="1"/>
          <p:nvPr/>
        </p:nvSpPr>
        <p:spPr>
          <a:xfrm>
            <a:off x="7647650" y="-27000"/>
            <a:ext cx="1560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1" sz="12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64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" name="Google Shape;15;p64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</a:t>
            </a:r>
            <a:r>
              <a:rPr b="0" i="0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O’Hallaron, Computer Systems: A Programmer’s Perspective, Third Edition</a:t>
            </a:r>
            <a:endParaRPr b="0" i="0"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www.ietf.org/rfc/rfc2396.txt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685800" y="1708150"/>
            <a:ext cx="77724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Programming: Part II</a:t>
            </a:r>
            <a:br>
              <a:rPr lang="en-US"/>
            </a:br>
            <a:br>
              <a:rPr lang="en-US"/>
            </a:br>
            <a:r>
              <a:rPr b="0" lang="en-US" sz="2000"/>
              <a:t>Systems Programming</a:t>
            </a:r>
            <a:endParaRPr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685800" y="3886200"/>
            <a:ext cx="767873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Instructors: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/>
              <a:t>Amiran Malania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0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Interface: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2" name="Google Shape;402;p10"/>
          <p:cNvSpPr txBox="1"/>
          <p:nvPr>
            <p:ph idx="1" type="body"/>
          </p:nvPr>
        </p:nvSpPr>
        <p:spPr>
          <a:xfrm>
            <a:off x="396875" y="1362075"/>
            <a:ext cx="7896225" cy="5267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By default, kernel assumes that descriptor from socket function is an </a:t>
            </a:r>
            <a:r>
              <a:rPr i="1" lang="en-US">
                <a:solidFill>
                  <a:srgbClr val="FF0000"/>
                </a:solidFill>
              </a:rPr>
              <a:t>active socket </a:t>
            </a:r>
            <a:r>
              <a:rPr lang="en-US"/>
              <a:t>that will be on the client end of a connection.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 server calls the listen function to tell the kernel that a descriptor will be used by a server rather than a client: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Converts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sockfd</a:t>
            </a:r>
            <a:r>
              <a:rPr lang="en-US"/>
              <a:t> from an active socket to a </a:t>
            </a:r>
            <a:r>
              <a:rPr i="1" lang="en-US">
                <a:solidFill>
                  <a:srgbClr val="FF0000"/>
                </a:solidFill>
              </a:rPr>
              <a:t>listening socket</a:t>
            </a:r>
            <a:r>
              <a:rPr lang="en-US"/>
              <a:t> that can accept connection requests from clients. </a:t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backlog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is a hint about the number of outstanding connection requests that the kernel should queue up before starting to refuse requests. 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403" name="Google Shape;403;p10"/>
          <p:cNvSpPr/>
          <p:nvPr/>
        </p:nvSpPr>
        <p:spPr>
          <a:xfrm>
            <a:off x="628323" y="3547646"/>
            <a:ext cx="4617370" cy="338554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listen(int sockfd, int backlog);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11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409" name="Google Shape;409;p11"/>
            <p:cNvSpPr/>
            <p:nvPr/>
          </p:nvSpPr>
          <p:spPr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grpSp>
          <p:nvGrpSpPr>
            <p:cNvPr id="410" name="Google Shape;410;p11"/>
            <p:cNvGrpSpPr/>
            <p:nvPr/>
          </p:nvGrpSpPr>
          <p:grpSpPr>
            <a:xfrm>
              <a:off x="6324600" y="4507795"/>
              <a:ext cx="381000" cy="685800"/>
              <a:chOff x="3984" y="3264"/>
              <a:chExt cx="240" cy="432"/>
            </a:xfrm>
          </p:grpSpPr>
          <p:cxnSp>
            <p:nvCxnSpPr>
              <p:cNvPr id="411" name="Google Shape;411;p11"/>
              <p:cNvCxnSpPr/>
              <p:nvPr/>
            </p:nvCxnSpPr>
            <p:spPr>
              <a:xfrm>
                <a:off x="3984" y="3696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2" name="Google Shape;412;p11"/>
              <p:cNvCxnSpPr/>
              <p:nvPr/>
            </p:nvCxnSpPr>
            <p:spPr>
              <a:xfrm rot="10800000">
                <a:off x="4224" y="3264"/>
                <a:ext cx="0" cy="43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3" name="Google Shape;413;p11"/>
              <p:cNvCxnSpPr/>
              <p:nvPr/>
            </p:nvCxnSpPr>
            <p:spPr>
              <a:xfrm rot="10800000">
                <a:off x="3984" y="3264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414" name="Google Shape;414;p11"/>
            <p:cNvGrpSpPr/>
            <p:nvPr/>
          </p:nvGrpSpPr>
          <p:grpSpPr>
            <a:xfrm flipH="1">
              <a:off x="1676400" y="4507795"/>
              <a:ext cx="381000" cy="685800"/>
              <a:chOff x="3984" y="3264"/>
              <a:chExt cx="240" cy="432"/>
            </a:xfrm>
          </p:grpSpPr>
          <p:cxnSp>
            <p:nvCxnSpPr>
              <p:cNvPr id="415" name="Google Shape;415;p11"/>
              <p:cNvCxnSpPr/>
              <p:nvPr/>
            </p:nvCxnSpPr>
            <p:spPr>
              <a:xfrm>
                <a:off x="3984" y="3696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6" name="Google Shape;416;p11"/>
              <p:cNvCxnSpPr/>
              <p:nvPr/>
            </p:nvCxnSpPr>
            <p:spPr>
              <a:xfrm rot="10800000">
                <a:off x="4224" y="3264"/>
                <a:ext cx="0" cy="43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7" name="Google Shape;417;p11"/>
              <p:cNvCxnSpPr/>
              <p:nvPr/>
            </p:nvCxnSpPr>
            <p:spPr>
              <a:xfrm rot="10800000">
                <a:off x="3984" y="3264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418" name="Google Shape;418;p11"/>
            <p:cNvSpPr txBox="1"/>
            <p:nvPr/>
          </p:nvSpPr>
          <p:spPr>
            <a:xfrm>
              <a:off x="457200" y="4401432"/>
              <a:ext cx="838200" cy="8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Client / Server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Session</a:t>
              </a:r>
              <a:endParaRPr/>
            </a:p>
          </p:txBody>
        </p:sp>
      </p:grpSp>
      <p:sp>
        <p:nvSpPr>
          <p:cNvPr id="419" name="Google Shape;419;p11"/>
          <p:cNvSpPr txBox="1"/>
          <p:nvPr>
            <p:ph type="title"/>
          </p:nvPr>
        </p:nvSpPr>
        <p:spPr>
          <a:xfrm>
            <a:off x="6934200" y="228600"/>
            <a:ext cx="2133600" cy="119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Interface</a:t>
            </a:r>
            <a:endParaRPr/>
          </a:p>
        </p:txBody>
      </p:sp>
      <p:sp>
        <p:nvSpPr>
          <p:cNvPr id="420" name="Google Shape;420;p11"/>
          <p:cNvSpPr txBox="1"/>
          <p:nvPr/>
        </p:nvSpPr>
        <p:spPr>
          <a:xfrm>
            <a:off x="2362200" y="452735"/>
            <a:ext cx="9127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421" name="Google Shape;421;p11"/>
          <p:cNvSpPr txBox="1"/>
          <p:nvPr/>
        </p:nvSpPr>
        <p:spPr>
          <a:xfrm>
            <a:off x="5136138" y="452735"/>
            <a:ext cx="9936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cxnSp>
        <p:nvCxnSpPr>
          <p:cNvPr id="422" name="Google Shape;422;p11"/>
          <p:cNvCxnSpPr/>
          <p:nvPr/>
        </p:nvCxnSpPr>
        <p:spPr>
          <a:xfrm>
            <a:off x="2819400" y="2028555"/>
            <a:ext cx="0" cy="1676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3" name="Google Shape;423;p11"/>
          <p:cNvCxnSpPr/>
          <p:nvPr/>
        </p:nvCxnSpPr>
        <p:spPr>
          <a:xfrm>
            <a:off x="5638800" y="19682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4" name="Google Shape;424;p11"/>
          <p:cNvCxnSpPr/>
          <p:nvPr/>
        </p:nvCxnSpPr>
        <p:spPr>
          <a:xfrm>
            <a:off x="5638800" y="26540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" name="Google Shape;425;p11"/>
          <p:cNvCxnSpPr/>
          <p:nvPr/>
        </p:nvCxnSpPr>
        <p:spPr>
          <a:xfrm>
            <a:off x="5638800" y="33398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6" name="Google Shape;426;p11"/>
          <p:cNvCxnSpPr/>
          <p:nvPr/>
        </p:nvCxnSpPr>
        <p:spPr>
          <a:xfrm>
            <a:off x="3048000" y="3857355"/>
            <a:ext cx="1828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27" name="Google Shape;427;p11"/>
          <p:cNvSpPr/>
          <p:nvPr/>
        </p:nvSpPr>
        <p:spPr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/>
          </a:p>
        </p:txBody>
      </p:sp>
      <p:sp>
        <p:nvSpPr>
          <p:cNvPr id="428" name="Google Shape;428;p11"/>
          <p:cNvSpPr/>
          <p:nvPr/>
        </p:nvSpPr>
        <p:spPr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/>
          </a:p>
        </p:txBody>
      </p:sp>
      <p:sp>
        <p:nvSpPr>
          <p:cNvPr id="429" name="Google Shape;429;p11"/>
          <p:cNvSpPr/>
          <p:nvPr/>
        </p:nvSpPr>
        <p:spPr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endParaRPr/>
          </a:p>
        </p:txBody>
      </p:sp>
      <p:sp>
        <p:nvSpPr>
          <p:cNvPr id="430" name="Google Shape;430;p11"/>
          <p:cNvSpPr/>
          <p:nvPr/>
        </p:nvSpPr>
        <p:spPr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endParaRPr/>
          </a:p>
        </p:txBody>
      </p:sp>
      <p:grpSp>
        <p:nvGrpSpPr>
          <p:cNvPr id="431" name="Google Shape;431;p11"/>
          <p:cNvGrpSpPr/>
          <p:nvPr/>
        </p:nvGrpSpPr>
        <p:grpSpPr>
          <a:xfrm>
            <a:off x="2057400" y="4025630"/>
            <a:ext cx="4267200" cy="1392238"/>
            <a:chOff x="1296" y="2506"/>
            <a:chExt cx="2688" cy="877"/>
          </a:xfrm>
        </p:grpSpPr>
        <p:cxnSp>
          <p:nvCxnSpPr>
            <p:cNvPr id="432" name="Google Shape;432;p11"/>
            <p:cNvCxnSpPr/>
            <p:nvPr/>
          </p:nvCxnSpPr>
          <p:spPr>
            <a:xfrm>
              <a:off x="1776" y="250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3" name="Google Shape;433;p11"/>
            <p:cNvCxnSpPr/>
            <p:nvPr/>
          </p:nvCxnSpPr>
          <p:spPr>
            <a:xfrm>
              <a:off x="1776" y="293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4" name="Google Shape;434;p11"/>
            <p:cNvCxnSpPr/>
            <p:nvPr/>
          </p:nvCxnSpPr>
          <p:spPr>
            <a:xfrm>
              <a:off x="3552" y="250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5" name="Google Shape;435;p11"/>
            <p:cNvCxnSpPr/>
            <p:nvPr/>
          </p:nvCxnSpPr>
          <p:spPr>
            <a:xfrm>
              <a:off x="3552" y="293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6" name="Google Shape;436;p11"/>
            <p:cNvCxnSpPr/>
            <p:nvPr/>
          </p:nvCxnSpPr>
          <p:spPr>
            <a:xfrm>
              <a:off x="2256" y="2832"/>
              <a:ext cx="8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7" name="Google Shape;437;p11"/>
            <p:cNvCxnSpPr/>
            <p:nvPr/>
          </p:nvCxnSpPr>
          <p:spPr>
            <a:xfrm rot="10800000">
              <a:off x="2256" y="3264"/>
              <a:ext cx="8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38" name="Google Shape;438;p11"/>
            <p:cNvSpPr/>
            <p:nvPr/>
          </p:nvSpPr>
          <p:spPr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 b="1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442" name="Google Shape;442;p11"/>
          <p:cNvSpPr txBox="1"/>
          <p:nvPr/>
        </p:nvSpPr>
        <p:spPr>
          <a:xfrm>
            <a:off x="3632402" y="3247755"/>
            <a:ext cx="11560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grpSp>
        <p:nvGrpSpPr>
          <p:cNvPr id="443" name="Google Shape;443;p11"/>
          <p:cNvGrpSpPr/>
          <p:nvPr/>
        </p:nvGrpSpPr>
        <p:grpSpPr>
          <a:xfrm>
            <a:off x="2057400" y="3870325"/>
            <a:ext cx="5105400" cy="2911475"/>
            <a:chOff x="1296" y="2400"/>
            <a:chExt cx="3216" cy="1834"/>
          </a:xfrm>
        </p:grpSpPr>
        <p:cxnSp>
          <p:nvCxnSpPr>
            <p:cNvPr id="444" name="Google Shape;444;p11"/>
            <p:cNvCxnSpPr/>
            <p:nvPr/>
          </p:nvCxnSpPr>
          <p:spPr>
            <a:xfrm>
              <a:off x="1776" y="3370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45" name="Google Shape;445;p11"/>
            <p:cNvCxnSpPr/>
            <p:nvPr/>
          </p:nvCxnSpPr>
          <p:spPr>
            <a:xfrm>
              <a:off x="3552" y="3370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46" name="Google Shape;446;p11"/>
            <p:cNvCxnSpPr/>
            <p:nvPr/>
          </p:nvCxnSpPr>
          <p:spPr>
            <a:xfrm>
              <a:off x="3552" y="3802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47" name="Google Shape;447;p11"/>
            <p:cNvCxnSpPr/>
            <p:nvPr/>
          </p:nvCxnSpPr>
          <p:spPr>
            <a:xfrm>
              <a:off x="1920" y="3696"/>
              <a:ext cx="115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448" name="Google Shape;448;p11"/>
            <p:cNvSpPr/>
            <p:nvPr/>
          </p:nvSpPr>
          <p:spPr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</a:t>
              </a: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</a:t>
              </a:r>
              <a:endParaRPr/>
            </a:p>
          </p:txBody>
        </p:sp>
        <p:sp>
          <p:nvSpPr>
            <p:cNvPr id="451" name="Google Shape;451;p11"/>
            <p:cNvSpPr txBox="1"/>
            <p:nvPr/>
          </p:nvSpPr>
          <p:spPr>
            <a:xfrm>
              <a:off x="2496" y="3524"/>
              <a:ext cx="298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EOF</a:t>
              </a:r>
              <a:endParaRPr/>
            </a:p>
          </p:txBody>
        </p:sp>
        <p:cxnSp>
          <p:nvCxnSpPr>
            <p:cNvPr id="452" name="Google Shape;452;p11"/>
            <p:cNvCxnSpPr/>
            <p:nvPr/>
          </p:nvCxnSpPr>
          <p:spPr>
            <a:xfrm>
              <a:off x="3984" y="4128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3" name="Google Shape;453;p11"/>
            <p:cNvCxnSpPr/>
            <p:nvPr/>
          </p:nvCxnSpPr>
          <p:spPr>
            <a:xfrm rot="10800000">
              <a:off x="4512" y="2400"/>
              <a:ext cx="0" cy="172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4" name="Google Shape;454;p11"/>
            <p:cNvCxnSpPr/>
            <p:nvPr/>
          </p:nvCxnSpPr>
          <p:spPr>
            <a:xfrm rot="10800000">
              <a:off x="3984" y="2400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55" name="Google Shape;455;p11"/>
          <p:cNvSpPr txBox="1"/>
          <p:nvPr/>
        </p:nvSpPr>
        <p:spPr>
          <a:xfrm>
            <a:off x="7239941" y="4847955"/>
            <a:ext cx="1675459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Await connection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client</a:t>
            </a:r>
            <a:endParaRPr/>
          </a:p>
        </p:txBody>
      </p:sp>
      <p:sp>
        <p:nvSpPr>
          <p:cNvPr id="456" name="Google Shape;456;p11"/>
          <p:cNvSpPr/>
          <p:nvPr/>
        </p:nvSpPr>
        <p:spPr>
          <a:xfrm>
            <a:off x="6477000" y="952500"/>
            <a:ext cx="152400" cy="2447655"/>
          </a:xfrm>
          <a:prstGeom prst="rightBrace">
            <a:avLst>
              <a:gd fmla="val 958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11"/>
          <p:cNvSpPr txBox="1"/>
          <p:nvPr/>
        </p:nvSpPr>
        <p:spPr>
          <a:xfrm>
            <a:off x="6629400" y="1949450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open_listenfd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8" name="Google Shape;458;p11"/>
          <p:cNvSpPr/>
          <p:nvPr/>
        </p:nvSpPr>
        <p:spPr>
          <a:xfrm>
            <a:off x="1752600" y="952500"/>
            <a:ext cx="152400" cy="3133455"/>
          </a:xfrm>
          <a:prstGeom prst="leftBrace">
            <a:avLst>
              <a:gd fmla="val 1333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11"/>
          <p:cNvSpPr txBox="1"/>
          <p:nvPr/>
        </p:nvSpPr>
        <p:spPr>
          <a:xfrm>
            <a:off x="0" y="2286000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open_clientfd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0" name="Google Shape;460;p11"/>
          <p:cNvSpPr/>
          <p:nvPr/>
        </p:nvSpPr>
        <p:spPr>
          <a:xfrm>
            <a:off x="4876800" y="3687493"/>
            <a:ext cx="1447800" cy="381000"/>
          </a:xfrm>
          <a:prstGeom prst="rect">
            <a:avLst/>
          </a:prstGeom>
          <a:solidFill>
            <a:srgbClr val="8585E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endParaRPr/>
          </a:p>
        </p:txBody>
      </p:sp>
      <p:sp>
        <p:nvSpPr>
          <p:cNvPr id="461" name="Google Shape;461;p11"/>
          <p:cNvSpPr/>
          <p:nvPr/>
        </p:nvSpPr>
        <p:spPr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endParaRPr/>
          </a:p>
        </p:txBody>
      </p:sp>
      <p:cxnSp>
        <p:nvCxnSpPr>
          <p:cNvPr id="462" name="Google Shape;462;p11"/>
          <p:cNvCxnSpPr/>
          <p:nvPr/>
        </p:nvCxnSpPr>
        <p:spPr>
          <a:xfrm>
            <a:off x="5638800" y="1290637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3" name="Google Shape;463;p11"/>
          <p:cNvSpPr/>
          <p:nvPr/>
        </p:nvSpPr>
        <p:spPr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64" name="Google Shape;464;p11"/>
          <p:cNvCxnSpPr/>
          <p:nvPr/>
        </p:nvCxnSpPr>
        <p:spPr>
          <a:xfrm>
            <a:off x="2819401" y="1290637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5" name="Google Shape;465;p11"/>
          <p:cNvSpPr/>
          <p:nvPr/>
        </p:nvSpPr>
        <p:spPr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Interface: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1" name="Google Shape;471;p12"/>
          <p:cNvSpPr txBox="1"/>
          <p:nvPr>
            <p:ph idx="1" type="body"/>
          </p:nvPr>
        </p:nvSpPr>
        <p:spPr>
          <a:xfrm>
            <a:off x="396875" y="1362075"/>
            <a:ext cx="7896225" cy="5267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Servers wait for connection requests from clients by calling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r>
              <a:rPr lang="en-US"/>
              <a:t>: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Waits for connection request to arrive on the connection bound 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listenfd</a:t>
            </a:r>
            <a:r>
              <a:rPr lang="en-US"/>
              <a:t>, then fills in client’s socket address in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addr</a:t>
            </a:r>
            <a:r>
              <a:rPr lang="en-US"/>
              <a:t> and size of the socket address in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addrlen</a:t>
            </a:r>
            <a:r>
              <a:rPr lang="en-US"/>
              <a:t>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Returns a </a:t>
            </a:r>
            <a:r>
              <a:rPr i="1" lang="en-US">
                <a:solidFill>
                  <a:srgbClr val="FF0000"/>
                </a:solidFill>
              </a:rPr>
              <a:t>connected descriptor </a:t>
            </a:r>
            <a:r>
              <a:rPr lang="en-US"/>
              <a:t>that can be used to communicate with the client via Unix I/O routines. </a:t>
            </a:r>
            <a:endParaRPr i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472" name="Google Shape;472;p12"/>
          <p:cNvSpPr/>
          <p:nvPr/>
        </p:nvSpPr>
        <p:spPr>
          <a:xfrm>
            <a:off x="628323" y="2286000"/>
            <a:ext cx="6218069" cy="338554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accept(int listenfd, SA *addr, int *addrlen);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7" name="Google Shape;477;p13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478" name="Google Shape;478;p13"/>
            <p:cNvSpPr/>
            <p:nvPr/>
          </p:nvSpPr>
          <p:spPr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grpSp>
          <p:nvGrpSpPr>
            <p:cNvPr id="479" name="Google Shape;479;p13"/>
            <p:cNvGrpSpPr/>
            <p:nvPr/>
          </p:nvGrpSpPr>
          <p:grpSpPr>
            <a:xfrm>
              <a:off x="6324600" y="4507795"/>
              <a:ext cx="381000" cy="685800"/>
              <a:chOff x="3984" y="3264"/>
              <a:chExt cx="240" cy="432"/>
            </a:xfrm>
          </p:grpSpPr>
          <p:cxnSp>
            <p:nvCxnSpPr>
              <p:cNvPr id="480" name="Google Shape;480;p13"/>
              <p:cNvCxnSpPr/>
              <p:nvPr/>
            </p:nvCxnSpPr>
            <p:spPr>
              <a:xfrm>
                <a:off x="3984" y="3696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1" name="Google Shape;481;p13"/>
              <p:cNvCxnSpPr/>
              <p:nvPr/>
            </p:nvCxnSpPr>
            <p:spPr>
              <a:xfrm rot="10800000">
                <a:off x="4224" y="3264"/>
                <a:ext cx="0" cy="43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2" name="Google Shape;482;p13"/>
              <p:cNvCxnSpPr/>
              <p:nvPr/>
            </p:nvCxnSpPr>
            <p:spPr>
              <a:xfrm rot="10800000">
                <a:off x="3984" y="3264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483" name="Google Shape;483;p13"/>
            <p:cNvGrpSpPr/>
            <p:nvPr/>
          </p:nvGrpSpPr>
          <p:grpSpPr>
            <a:xfrm flipH="1">
              <a:off x="1676400" y="4507795"/>
              <a:ext cx="381000" cy="685800"/>
              <a:chOff x="3984" y="3264"/>
              <a:chExt cx="240" cy="432"/>
            </a:xfrm>
          </p:grpSpPr>
          <p:cxnSp>
            <p:nvCxnSpPr>
              <p:cNvPr id="484" name="Google Shape;484;p13"/>
              <p:cNvCxnSpPr/>
              <p:nvPr/>
            </p:nvCxnSpPr>
            <p:spPr>
              <a:xfrm>
                <a:off x="3984" y="3696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5" name="Google Shape;485;p13"/>
              <p:cNvCxnSpPr/>
              <p:nvPr/>
            </p:nvCxnSpPr>
            <p:spPr>
              <a:xfrm rot="10800000">
                <a:off x="4224" y="3264"/>
                <a:ext cx="0" cy="43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6" name="Google Shape;486;p13"/>
              <p:cNvCxnSpPr/>
              <p:nvPr/>
            </p:nvCxnSpPr>
            <p:spPr>
              <a:xfrm rot="10800000">
                <a:off x="3984" y="3264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487" name="Google Shape;487;p13"/>
            <p:cNvSpPr txBox="1"/>
            <p:nvPr/>
          </p:nvSpPr>
          <p:spPr>
            <a:xfrm>
              <a:off x="457200" y="4401432"/>
              <a:ext cx="838200" cy="8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Client / Server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Session</a:t>
              </a:r>
              <a:endParaRPr/>
            </a:p>
          </p:txBody>
        </p:sp>
      </p:grpSp>
      <p:sp>
        <p:nvSpPr>
          <p:cNvPr id="488" name="Google Shape;488;p13"/>
          <p:cNvSpPr txBox="1"/>
          <p:nvPr>
            <p:ph type="title"/>
          </p:nvPr>
        </p:nvSpPr>
        <p:spPr>
          <a:xfrm>
            <a:off x="6934200" y="228600"/>
            <a:ext cx="2133600" cy="119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Interface</a:t>
            </a:r>
            <a:endParaRPr/>
          </a:p>
        </p:txBody>
      </p:sp>
      <p:sp>
        <p:nvSpPr>
          <p:cNvPr id="489" name="Google Shape;489;p13"/>
          <p:cNvSpPr txBox="1"/>
          <p:nvPr/>
        </p:nvSpPr>
        <p:spPr>
          <a:xfrm>
            <a:off x="2362200" y="452735"/>
            <a:ext cx="9127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490" name="Google Shape;490;p13"/>
          <p:cNvSpPr txBox="1"/>
          <p:nvPr/>
        </p:nvSpPr>
        <p:spPr>
          <a:xfrm>
            <a:off x="5136138" y="452735"/>
            <a:ext cx="9936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cxnSp>
        <p:nvCxnSpPr>
          <p:cNvPr id="491" name="Google Shape;491;p13"/>
          <p:cNvCxnSpPr/>
          <p:nvPr/>
        </p:nvCxnSpPr>
        <p:spPr>
          <a:xfrm>
            <a:off x="2819400" y="2028555"/>
            <a:ext cx="0" cy="1676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2" name="Google Shape;492;p13"/>
          <p:cNvCxnSpPr/>
          <p:nvPr/>
        </p:nvCxnSpPr>
        <p:spPr>
          <a:xfrm>
            <a:off x="5638800" y="19682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3" name="Google Shape;493;p13"/>
          <p:cNvCxnSpPr/>
          <p:nvPr/>
        </p:nvCxnSpPr>
        <p:spPr>
          <a:xfrm>
            <a:off x="5638800" y="26540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4" name="Google Shape;494;p13"/>
          <p:cNvCxnSpPr/>
          <p:nvPr/>
        </p:nvCxnSpPr>
        <p:spPr>
          <a:xfrm>
            <a:off x="5638800" y="33398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13"/>
          <p:cNvCxnSpPr/>
          <p:nvPr/>
        </p:nvCxnSpPr>
        <p:spPr>
          <a:xfrm>
            <a:off x="3048000" y="3857355"/>
            <a:ext cx="1828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496" name="Google Shape;496;p13"/>
          <p:cNvSpPr/>
          <p:nvPr/>
        </p:nvSpPr>
        <p:spPr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/>
          </a:p>
        </p:txBody>
      </p:sp>
      <p:sp>
        <p:nvSpPr>
          <p:cNvPr id="497" name="Google Shape;497;p13"/>
          <p:cNvSpPr/>
          <p:nvPr/>
        </p:nvSpPr>
        <p:spPr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/>
          </a:p>
        </p:txBody>
      </p:sp>
      <p:sp>
        <p:nvSpPr>
          <p:cNvPr id="498" name="Google Shape;498;p13"/>
          <p:cNvSpPr/>
          <p:nvPr/>
        </p:nvSpPr>
        <p:spPr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endParaRPr/>
          </a:p>
        </p:txBody>
      </p:sp>
      <p:sp>
        <p:nvSpPr>
          <p:cNvPr id="499" name="Google Shape;499;p13"/>
          <p:cNvSpPr/>
          <p:nvPr/>
        </p:nvSpPr>
        <p:spPr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endParaRPr/>
          </a:p>
        </p:txBody>
      </p:sp>
      <p:grpSp>
        <p:nvGrpSpPr>
          <p:cNvPr id="500" name="Google Shape;500;p13"/>
          <p:cNvGrpSpPr/>
          <p:nvPr/>
        </p:nvGrpSpPr>
        <p:grpSpPr>
          <a:xfrm>
            <a:off x="2057400" y="4025630"/>
            <a:ext cx="4267200" cy="1392238"/>
            <a:chOff x="1296" y="2506"/>
            <a:chExt cx="2688" cy="877"/>
          </a:xfrm>
        </p:grpSpPr>
        <p:cxnSp>
          <p:nvCxnSpPr>
            <p:cNvPr id="501" name="Google Shape;501;p13"/>
            <p:cNvCxnSpPr/>
            <p:nvPr/>
          </p:nvCxnSpPr>
          <p:spPr>
            <a:xfrm>
              <a:off x="1776" y="250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02" name="Google Shape;502;p13"/>
            <p:cNvCxnSpPr/>
            <p:nvPr/>
          </p:nvCxnSpPr>
          <p:spPr>
            <a:xfrm>
              <a:off x="1776" y="293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03" name="Google Shape;503;p13"/>
            <p:cNvCxnSpPr/>
            <p:nvPr/>
          </p:nvCxnSpPr>
          <p:spPr>
            <a:xfrm>
              <a:off x="3552" y="250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04" name="Google Shape;504;p13"/>
            <p:cNvCxnSpPr/>
            <p:nvPr/>
          </p:nvCxnSpPr>
          <p:spPr>
            <a:xfrm>
              <a:off x="3552" y="293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05" name="Google Shape;505;p13"/>
            <p:cNvCxnSpPr/>
            <p:nvPr/>
          </p:nvCxnSpPr>
          <p:spPr>
            <a:xfrm>
              <a:off x="2256" y="2832"/>
              <a:ext cx="8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06" name="Google Shape;506;p13"/>
            <p:cNvCxnSpPr/>
            <p:nvPr/>
          </p:nvCxnSpPr>
          <p:spPr>
            <a:xfrm rot="10800000">
              <a:off x="2256" y="3264"/>
              <a:ext cx="8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07" name="Google Shape;507;p13"/>
            <p:cNvSpPr/>
            <p:nvPr/>
          </p:nvSpPr>
          <p:spPr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508" name="Google Shape;508;p13"/>
            <p:cNvSpPr/>
            <p:nvPr/>
          </p:nvSpPr>
          <p:spPr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/>
            </a:p>
          </p:txBody>
        </p:sp>
        <p:sp>
          <p:nvSpPr>
            <p:cNvPr id="509" name="Google Shape;509;p13"/>
            <p:cNvSpPr/>
            <p:nvPr/>
          </p:nvSpPr>
          <p:spPr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510" name="Google Shape;510;p13"/>
            <p:cNvSpPr/>
            <p:nvPr/>
          </p:nvSpPr>
          <p:spPr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 b="1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511" name="Google Shape;511;p13"/>
          <p:cNvSpPr txBox="1"/>
          <p:nvPr/>
        </p:nvSpPr>
        <p:spPr>
          <a:xfrm>
            <a:off x="3632402" y="3247755"/>
            <a:ext cx="11560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grpSp>
        <p:nvGrpSpPr>
          <p:cNvPr id="512" name="Google Shape;512;p13"/>
          <p:cNvGrpSpPr/>
          <p:nvPr/>
        </p:nvGrpSpPr>
        <p:grpSpPr>
          <a:xfrm>
            <a:off x="2057400" y="3870325"/>
            <a:ext cx="5105400" cy="2911475"/>
            <a:chOff x="1296" y="2400"/>
            <a:chExt cx="3216" cy="1834"/>
          </a:xfrm>
        </p:grpSpPr>
        <p:cxnSp>
          <p:nvCxnSpPr>
            <p:cNvPr id="513" name="Google Shape;513;p13"/>
            <p:cNvCxnSpPr/>
            <p:nvPr/>
          </p:nvCxnSpPr>
          <p:spPr>
            <a:xfrm>
              <a:off x="1776" y="3370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4" name="Google Shape;514;p13"/>
            <p:cNvCxnSpPr/>
            <p:nvPr/>
          </p:nvCxnSpPr>
          <p:spPr>
            <a:xfrm>
              <a:off x="3552" y="3370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5" name="Google Shape;515;p13"/>
            <p:cNvCxnSpPr/>
            <p:nvPr/>
          </p:nvCxnSpPr>
          <p:spPr>
            <a:xfrm>
              <a:off x="3552" y="3802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16" name="Google Shape;516;p13"/>
            <p:cNvCxnSpPr/>
            <p:nvPr/>
          </p:nvCxnSpPr>
          <p:spPr>
            <a:xfrm>
              <a:off x="1920" y="3696"/>
              <a:ext cx="115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517" name="Google Shape;517;p13"/>
            <p:cNvSpPr/>
            <p:nvPr/>
          </p:nvSpPr>
          <p:spPr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518" name="Google Shape;518;p13"/>
            <p:cNvSpPr/>
            <p:nvPr/>
          </p:nvSpPr>
          <p:spPr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</a:t>
              </a:r>
              <a:endParaRPr/>
            </a:p>
          </p:txBody>
        </p:sp>
        <p:sp>
          <p:nvSpPr>
            <p:cNvPr id="519" name="Google Shape;519;p13"/>
            <p:cNvSpPr/>
            <p:nvPr/>
          </p:nvSpPr>
          <p:spPr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</a:t>
              </a:r>
              <a:endParaRPr/>
            </a:p>
          </p:txBody>
        </p:sp>
        <p:sp>
          <p:nvSpPr>
            <p:cNvPr id="520" name="Google Shape;520;p13"/>
            <p:cNvSpPr txBox="1"/>
            <p:nvPr/>
          </p:nvSpPr>
          <p:spPr>
            <a:xfrm>
              <a:off x="2496" y="3524"/>
              <a:ext cx="298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EOF</a:t>
              </a:r>
              <a:endParaRPr/>
            </a:p>
          </p:txBody>
        </p:sp>
        <p:cxnSp>
          <p:nvCxnSpPr>
            <p:cNvPr id="521" name="Google Shape;521;p13"/>
            <p:cNvCxnSpPr/>
            <p:nvPr/>
          </p:nvCxnSpPr>
          <p:spPr>
            <a:xfrm>
              <a:off x="3984" y="4128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2" name="Google Shape;522;p13"/>
            <p:cNvCxnSpPr/>
            <p:nvPr/>
          </p:nvCxnSpPr>
          <p:spPr>
            <a:xfrm rot="10800000">
              <a:off x="4512" y="2400"/>
              <a:ext cx="0" cy="172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3" name="Google Shape;523;p13"/>
            <p:cNvCxnSpPr/>
            <p:nvPr/>
          </p:nvCxnSpPr>
          <p:spPr>
            <a:xfrm rot="10800000">
              <a:off x="3984" y="2400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24" name="Google Shape;524;p13"/>
          <p:cNvSpPr txBox="1"/>
          <p:nvPr/>
        </p:nvSpPr>
        <p:spPr>
          <a:xfrm>
            <a:off x="7239941" y="4847955"/>
            <a:ext cx="1675459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Await connection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client</a:t>
            </a:r>
            <a:endParaRPr/>
          </a:p>
        </p:txBody>
      </p:sp>
      <p:sp>
        <p:nvSpPr>
          <p:cNvPr id="525" name="Google Shape;525;p13"/>
          <p:cNvSpPr/>
          <p:nvPr/>
        </p:nvSpPr>
        <p:spPr>
          <a:xfrm>
            <a:off x="6477000" y="952500"/>
            <a:ext cx="152400" cy="2447655"/>
          </a:xfrm>
          <a:prstGeom prst="rightBrace">
            <a:avLst>
              <a:gd fmla="val 958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13"/>
          <p:cNvSpPr txBox="1"/>
          <p:nvPr/>
        </p:nvSpPr>
        <p:spPr>
          <a:xfrm>
            <a:off x="6629400" y="1949450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open_listenfd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Google Shape;527;p13"/>
          <p:cNvSpPr/>
          <p:nvPr/>
        </p:nvSpPr>
        <p:spPr>
          <a:xfrm>
            <a:off x="1752600" y="952500"/>
            <a:ext cx="152400" cy="3133455"/>
          </a:xfrm>
          <a:prstGeom prst="leftBrace">
            <a:avLst>
              <a:gd fmla="val 1333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13"/>
          <p:cNvSpPr txBox="1"/>
          <p:nvPr/>
        </p:nvSpPr>
        <p:spPr>
          <a:xfrm>
            <a:off x="0" y="2286000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open_clientfd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9" name="Google Shape;529;p13"/>
          <p:cNvSpPr/>
          <p:nvPr/>
        </p:nvSpPr>
        <p:spPr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endParaRPr/>
          </a:p>
        </p:txBody>
      </p:sp>
      <p:sp>
        <p:nvSpPr>
          <p:cNvPr id="530" name="Google Shape;530;p13"/>
          <p:cNvSpPr/>
          <p:nvPr/>
        </p:nvSpPr>
        <p:spPr>
          <a:xfrm>
            <a:off x="2057400" y="3687493"/>
            <a:ext cx="1524000" cy="381000"/>
          </a:xfrm>
          <a:prstGeom prst="rect">
            <a:avLst/>
          </a:prstGeom>
          <a:solidFill>
            <a:srgbClr val="8585E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endParaRPr/>
          </a:p>
        </p:txBody>
      </p:sp>
      <p:cxnSp>
        <p:nvCxnSpPr>
          <p:cNvPr id="531" name="Google Shape;531;p13"/>
          <p:cNvCxnSpPr/>
          <p:nvPr/>
        </p:nvCxnSpPr>
        <p:spPr>
          <a:xfrm>
            <a:off x="5638800" y="1290637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2" name="Google Shape;532;p13"/>
          <p:cNvSpPr/>
          <p:nvPr/>
        </p:nvSpPr>
        <p:spPr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533" name="Google Shape;533;p13"/>
          <p:cNvCxnSpPr/>
          <p:nvPr/>
        </p:nvCxnSpPr>
        <p:spPr>
          <a:xfrm>
            <a:off x="2819401" y="1290637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4" name="Google Shape;534;p13"/>
          <p:cNvSpPr/>
          <p:nvPr/>
        </p:nvSpPr>
        <p:spPr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Interface: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0" name="Google Shape;540;p14"/>
          <p:cNvSpPr txBox="1"/>
          <p:nvPr>
            <p:ph idx="1" type="body"/>
          </p:nvPr>
        </p:nvSpPr>
        <p:spPr>
          <a:xfrm>
            <a:off x="396875" y="1362075"/>
            <a:ext cx="7896225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 client establishes a connection with a server by calling connect: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Attempts to establish a connection with server at socket address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addr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If successful, then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clientfd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is now ready for reading and writing.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Resulting connection is  characterized by socket pair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(x:y, addr.sin_addr:addr.sin_port)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is client address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is ephemeral port that uniquely identifies client process on client host</a:t>
            </a:r>
            <a:endParaRPr/>
          </a:p>
          <a:p>
            <a:pPr indent="-1270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Best practice is to 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to supply the arguments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addr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addrlen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541" name="Google Shape;541;p14"/>
          <p:cNvSpPr/>
          <p:nvPr/>
        </p:nvSpPr>
        <p:spPr>
          <a:xfrm>
            <a:off x="628323" y="2209800"/>
            <a:ext cx="6956852" cy="338554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connect(int clientfd, SA *addr, socklen_t addrlen);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5"/>
          <p:cNvSpPr txBox="1"/>
          <p:nvPr>
            <p:ph type="title"/>
          </p:nvPr>
        </p:nvSpPr>
        <p:spPr>
          <a:xfrm>
            <a:off x="329120" y="476655"/>
            <a:ext cx="8382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r>
              <a:rPr lang="en-US"/>
              <a:t> Illustrated</a:t>
            </a:r>
            <a:endParaRPr/>
          </a:p>
        </p:txBody>
      </p:sp>
      <p:sp>
        <p:nvSpPr>
          <p:cNvPr id="547" name="Google Shape;547;p15"/>
          <p:cNvSpPr txBox="1"/>
          <p:nvPr/>
        </p:nvSpPr>
        <p:spPr>
          <a:xfrm>
            <a:off x="2967038" y="1239838"/>
            <a:ext cx="15287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listenfd(3)</a:t>
            </a:r>
            <a:endParaRPr/>
          </a:p>
        </p:txBody>
      </p:sp>
      <p:sp>
        <p:nvSpPr>
          <p:cNvPr id="548" name="Google Shape;548;p15"/>
          <p:cNvSpPr/>
          <p:nvPr/>
        </p:nvSpPr>
        <p:spPr>
          <a:xfrm>
            <a:off x="469900" y="1576388"/>
            <a:ext cx="1058863" cy="581025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549" name="Google Shape;549;p15"/>
          <p:cNvSpPr txBox="1"/>
          <p:nvPr/>
        </p:nvSpPr>
        <p:spPr>
          <a:xfrm>
            <a:off x="5011738" y="1456920"/>
            <a:ext cx="3294062" cy="1190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Server blocks in </a:t>
            </a: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waiting for connection request on listening descriptor </a:t>
            </a: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listenfd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15"/>
          <p:cNvSpPr txBox="1"/>
          <p:nvPr/>
        </p:nvSpPr>
        <p:spPr>
          <a:xfrm>
            <a:off x="1003300" y="2106613"/>
            <a:ext cx="11620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clientfd</a:t>
            </a:r>
            <a:endParaRPr/>
          </a:p>
        </p:txBody>
      </p:sp>
      <p:sp>
        <p:nvSpPr>
          <p:cNvPr id="551" name="Google Shape;551;p15"/>
          <p:cNvSpPr/>
          <p:nvPr/>
        </p:nvSpPr>
        <p:spPr>
          <a:xfrm>
            <a:off x="3449638" y="1576388"/>
            <a:ext cx="1058862" cy="581025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552" name="Google Shape;552;p15"/>
          <p:cNvSpPr txBox="1"/>
          <p:nvPr/>
        </p:nvSpPr>
        <p:spPr>
          <a:xfrm>
            <a:off x="2967038" y="3108325"/>
            <a:ext cx="15287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listenfd(3)</a:t>
            </a:r>
            <a:endParaRPr/>
          </a:p>
        </p:txBody>
      </p:sp>
      <p:sp>
        <p:nvSpPr>
          <p:cNvPr id="553" name="Google Shape;553;p15"/>
          <p:cNvSpPr/>
          <p:nvPr/>
        </p:nvSpPr>
        <p:spPr>
          <a:xfrm>
            <a:off x="469900" y="3444875"/>
            <a:ext cx="1058863" cy="581025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554" name="Google Shape;554;p15"/>
          <p:cNvSpPr txBox="1"/>
          <p:nvPr/>
        </p:nvSpPr>
        <p:spPr>
          <a:xfrm>
            <a:off x="1003300" y="3975100"/>
            <a:ext cx="11620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clientfd</a:t>
            </a:r>
            <a:endParaRPr/>
          </a:p>
        </p:txBody>
      </p:sp>
      <p:sp>
        <p:nvSpPr>
          <p:cNvPr id="555" name="Google Shape;555;p15"/>
          <p:cNvSpPr/>
          <p:nvPr/>
        </p:nvSpPr>
        <p:spPr>
          <a:xfrm>
            <a:off x="3449638" y="3444875"/>
            <a:ext cx="1058862" cy="581025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cxnSp>
        <p:nvCxnSpPr>
          <p:cNvPr id="556" name="Google Shape;556;p15"/>
          <p:cNvCxnSpPr/>
          <p:nvPr/>
        </p:nvCxnSpPr>
        <p:spPr>
          <a:xfrm>
            <a:off x="1536700" y="3575050"/>
            <a:ext cx="17526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557" name="Google Shape;557;p15"/>
          <p:cNvSpPr txBox="1"/>
          <p:nvPr/>
        </p:nvSpPr>
        <p:spPr>
          <a:xfrm>
            <a:off x="5048250" y="3308350"/>
            <a:ext cx="3867150" cy="6463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Client makes connection request by calling and blocking in </a:t>
            </a: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endParaRPr b="1" i="1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8" name="Google Shape;558;p15"/>
          <p:cNvSpPr txBox="1"/>
          <p:nvPr/>
        </p:nvSpPr>
        <p:spPr>
          <a:xfrm>
            <a:off x="1358514" y="2990850"/>
            <a:ext cx="11560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sp>
        <p:nvSpPr>
          <p:cNvPr id="559" name="Google Shape;559;p15"/>
          <p:cNvSpPr txBox="1"/>
          <p:nvPr/>
        </p:nvSpPr>
        <p:spPr>
          <a:xfrm>
            <a:off x="2954338" y="4938713"/>
            <a:ext cx="1528762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listenfd(3)</a:t>
            </a:r>
            <a:endParaRPr/>
          </a:p>
        </p:txBody>
      </p:sp>
      <p:sp>
        <p:nvSpPr>
          <p:cNvPr id="560" name="Google Shape;560;p15"/>
          <p:cNvSpPr/>
          <p:nvPr/>
        </p:nvSpPr>
        <p:spPr>
          <a:xfrm>
            <a:off x="457200" y="5275263"/>
            <a:ext cx="1058863" cy="581025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561" name="Google Shape;561;p15"/>
          <p:cNvSpPr txBox="1"/>
          <p:nvPr/>
        </p:nvSpPr>
        <p:spPr>
          <a:xfrm>
            <a:off x="990600" y="5805488"/>
            <a:ext cx="11620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clientfd</a:t>
            </a:r>
            <a:endParaRPr/>
          </a:p>
        </p:txBody>
      </p:sp>
      <p:sp>
        <p:nvSpPr>
          <p:cNvPr id="562" name="Google Shape;562;p15"/>
          <p:cNvSpPr/>
          <p:nvPr/>
        </p:nvSpPr>
        <p:spPr>
          <a:xfrm>
            <a:off x="3436938" y="5275263"/>
            <a:ext cx="1058862" cy="581025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sp>
        <p:nvSpPr>
          <p:cNvPr id="563" name="Google Shape;563;p15"/>
          <p:cNvSpPr txBox="1"/>
          <p:nvPr/>
        </p:nvSpPr>
        <p:spPr>
          <a:xfrm>
            <a:off x="5057775" y="5137241"/>
            <a:ext cx="401002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Server returns </a:t>
            </a: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connfd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</a:t>
            </a: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Client returns from </a:t>
            </a: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Connection is now established between </a:t>
            </a: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clientfd</a:t>
            </a:r>
            <a:r>
              <a:rPr b="1"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connfd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15"/>
          <p:cNvSpPr/>
          <p:nvPr/>
        </p:nvSpPr>
        <p:spPr>
          <a:xfrm>
            <a:off x="3388804" y="5664200"/>
            <a:ext cx="128588" cy="12858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15"/>
          <p:cNvSpPr txBox="1"/>
          <p:nvPr/>
        </p:nvSpPr>
        <p:spPr>
          <a:xfrm>
            <a:off x="3067050" y="5818188"/>
            <a:ext cx="12842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connfd(4)</a:t>
            </a:r>
            <a:endParaRPr/>
          </a:p>
        </p:txBody>
      </p:sp>
      <p:cxnSp>
        <p:nvCxnSpPr>
          <p:cNvPr id="566" name="Google Shape;566;p15"/>
          <p:cNvCxnSpPr/>
          <p:nvPr/>
        </p:nvCxnSpPr>
        <p:spPr>
          <a:xfrm>
            <a:off x="1651000" y="5722938"/>
            <a:ext cx="1676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567" name="Google Shape;567;p15"/>
          <p:cNvSpPr/>
          <p:nvPr/>
        </p:nvSpPr>
        <p:spPr>
          <a:xfrm>
            <a:off x="1459285" y="1952625"/>
            <a:ext cx="128588" cy="12858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15"/>
          <p:cNvSpPr/>
          <p:nvPr/>
        </p:nvSpPr>
        <p:spPr>
          <a:xfrm>
            <a:off x="1459285" y="3821113"/>
            <a:ext cx="128588" cy="12858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15"/>
          <p:cNvSpPr/>
          <p:nvPr/>
        </p:nvSpPr>
        <p:spPr>
          <a:xfrm>
            <a:off x="1459285" y="5651500"/>
            <a:ext cx="128588" cy="12858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99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15"/>
          <p:cNvSpPr/>
          <p:nvPr/>
        </p:nvSpPr>
        <p:spPr>
          <a:xfrm>
            <a:off x="3388805" y="1635125"/>
            <a:ext cx="128587" cy="12858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1" name="Google Shape;571;p15"/>
          <p:cNvSpPr/>
          <p:nvPr/>
        </p:nvSpPr>
        <p:spPr>
          <a:xfrm>
            <a:off x="3388805" y="3503613"/>
            <a:ext cx="128587" cy="128587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15"/>
          <p:cNvSpPr/>
          <p:nvPr/>
        </p:nvSpPr>
        <p:spPr>
          <a:xfrm>
            <a:off x="3388805" y="5334000"/>
            <a:ext cx="128587" cy="128588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1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Connected vs. Listening Descriptors</a:t>
            </a:r>
            <a:endParaRPr/>
          </a:p>
        </p:txBody>
      </p:sp>
      <p:sp>
        <p:nvSpPr>
          <p:cNvPr id="578" name="Google Shape;578;p16"/>
          <p:cNvSpPr txBox="1"/>
          <p:nvPr>
            <p:ph idx="1" type="body"/>
          </p:nvPr>
        </p:nvSpPr>
        <p:spPr>
          <a:xfrm>
            <a:off x="364450" y="1362074"/>
            <a:ext cx="7896225" cy="519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Listening descriptor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End point for client connection requests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Created once and exists for lifetime of the server</a:t>
            </a:r>
            <a:endParaRPr/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Connected descriptor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End point of the connection between client and server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 new descriptor is created each time the server accepts a connection request from a client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Exists only as long as it takes to service client</a:t>
            </a:r>
            <a:endParaRPr/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Why the distinction?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Allows for concurrent servers that can communicate over many client connections simultaneously</a:t>
            </a:r>
            <a:endParaRPr/>
          </a:p>
          <a:p>
            <a:pPr indent="-228600" lvl="2" marL="114300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E.g., Each time we receive a new request, we fork a child to handle the request</a:t>
            </a:r>
            <a:endParaRPr/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7"/>
          <p:cNvSpPr/>
          <p:nvPr/>
        </p:nvSpPr>
        <p:spPr>
          <a:xfrm>
            <a:off x="1447800" y="4180323"/>
            <a:ext cx="5410200" cy="1371600"/>
          </a:xfrm>
          <a:prstGeom prst="rect">
            <a:avLst/>
          </a:prstGeom>
          <a:solidFill>
            <a:srgbClr val="8585E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584" name="Google Shape;584;p17"/>
          <p:cNvGrpSpPr/>
          <p:nvPr/>
        </p:nvGrpSpPr>
        <p:grpSpPr>
          <a:xfrm>
            <a:off x="6324600" y="4555150"/>
            <a:ext cx="381000" cy="685800"/>
            <a:chOff x="3984" y="3264"/>
            <a:chExt cx="240" cy="432"/>
          </a:xfrm>
        </p:grpSpPr>
        <p:cxnSp>
          <p:nvCxnSpPr>
            <p:cNvPr id="585" name="Google Shape;585;p17"/>
            <p:cNvCxnSpPr/>
            <p:nvPr/>
          </p:nvCxnSpPr>
          <p:spPr>
            <a:xfrm>
              <a:off x="3984" y="3696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17"/>
            <p:cNvCxnSpPr/>
            <p:nvPr/>
          </p:nvCxnSpPr>
          <p:spPr>
            <a:xfrm rot="10800000">
              <a:off x="4224" y="3264"/>
              <a:ext cx="0" cy="43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7" name="Google Shape;587;p17"/>
            <p:cNvCxnSpPr/>
            <p:nvPr/>
          </p:nvCxnSpPr>
          <p:spPr>
            <a:xfrm rot="10800000">
              <a:off x="3984" y="3264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588" name="Google Shape;588;p17"/>
          <p:cNvGrpSpPr/>
          <p:nvPr/>
        </p:nvGrpSpPr>
        <p:grpSpPr>
          <a:xfrm flipH="1">
            <a:off x="1676400" y="4555150"/>
            <a:ext cx="381000" cy="685800"/>
            <a:chOff x="3984" y="3264"/>
            <a:chExt cx="240" cy="432"/>
          </a:xfrm>
        </p:grpSpPr>
        <p:cxnSp>
          <p:nvCxnSpPr>
            <p:cNvPr id="589" name="Google Shape;589;p17"/>
            <p:cNvCxnSpPr/>
            <p:nvPr/>
          </p:nvCxnSpPr>
          <p:spPr>
            <a:xfrm>
              <a:off x="3984" y="3696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0" name="Google Shape;590;p17"/>
            <p:cNvCxnSpPr/>
            <p:nvPr/>
          </p:nvCxnSpPr>
          <p:spPr>
            <a:xfrm rot="10800000">
              <a:off x="4224" y="3264"/>
              <a:ext cx="0" cy="43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1" name="Google Shape;591;p17"/>
            <p:cNvCxnSpPr/>
            <p:nvPr/>
          </p:nvCxnSpPr>
          <p:spPr>
            <a:xfrm rot="10800000">
              <a:off x="3984" y="3264"/>
              <a:ext cx="24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592" name="Google Shape;592;p17"/>
          <p:cNvSpPr txBox="1"/>
          <p:nvPr/>
        </p:nvSpPr>
        <p:spPr>
          <a:xfrm>
            <a:off x="457200" y="4448787"/>
            <a:ext cx="838200" cy="8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Client / Server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/>
          </a:p>
        </p:txBody>
      </p:sp>
      <p:sp>
        <p:nvSpPr>
          <p:cNvPr id="593" name="Google Shape;593;p17"/>
          <p:cNvSpPr txBox="1"/>
          <p:nvPr>
            <p:ph type="title"/>
          </p:nvPr>
        </p:nvSpPr>
        <p:spPr>
          <a:xfrm>
            <a:off x="6934200" y="228600"/>
            <a:ext cx="2133600" cy="119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Interface</a:t>
            </a:r>
            <a:endParaRPr/>
          </a:p>
        </p:txBody>
      </p:sp>
      <p:sp>
        <p:nvSpPr>
          <p:cNvPr id="594" name="Google Shape;594;p17"/>
          <p:cNvSpPr txBox="1"/>
          <p:nvPr/>
        </p:nvSpPr>
        <p:spPr>
          <a:xfrm>
            <a:off x="2362200" y="452735"/>
            <a:ext cx="9127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595" name="Google Shape;595;p17"/>
          <p:cNvSpPr txBox="1"/>
          <p:nvPr/>
        </p:nvSpPr>
        <p:spPr>
          <a:xfrm>
            <a:off x="5136138" y="452735"/>
            <a:ext cx="9936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cxnSp>
        <p:nvCxnSpPr>
          <p:cNvPr id="596" name="Google Shape;596;p17"/>
          <p:cNvCxnSpPr/>
          <p:nvPr/>
        </p:nvCxnSpPr>
        <p:spPr>
          <a:xfrm>
            <a:off x="2819400" y="2028555"/>
            <a:ext cx="0" cy="1676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7" name="Google Shape;597;p17"/>
          <p:cNvCxnSpPr/>
          <p:nvPr/>
        </p:nvCxnSpPr>
        <p:spPr>
          <a:xfrm>
            <a:off x="5638800" y="19682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8" name="Google Shape;598;p17"/>
          <p:cNvCxnSpPr/>
          <p:nvPr/>
        </p:nvCxnSpPr>
        <p:spPr>
          <a:xfrm>
            <a:off x="5638800" y="26540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9" name="Google Shape;599;p17"/>
          <p:cNvCxnSpPr/>
          <p:nvPr/>
        </p:nvCxnSpPr>
        <p:spPr>
          <a:xfrm>
            <a:off x="5638800" y="33398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0" name="Google Shape;600;p17"/>
          <p:cNvCxnSpPr/>
          <p:nvPr/>
        </p:nvCxnSpPr>
        <p:spPr>
          <a:xfrm>
            <a:off x="3048000" y="3857355"/>
            <a:ext cx="1828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01" name="Google Shape;601;p17"/>
          <p:cNvSpPr/>
          <p:nvPr/>
        </p:nvSpPr>
        <p:spPr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/>
          </a:p>
        </p:txBody>
      </p:sp>
      <p:sp>
        <p:nvSpPr>
          <p:cNvPr id="602" name="Google Shape;602;p17"/>
          <p:cNvSpPr/>
          <p:nvPr/>
        </p:nvSpPr>
        <p:spPr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/>
          </a:p>
        </p:txBody>
      </p:sp>
      <p:sp>
        <p:nvSpPr>
          <p:cNvPr id="603" name="Google Shape;603;p17"/>
          <p:cNvSpPr/>
          <p:nvPr/>
        </p:nvSpPr>
        <p:spPr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endParaRPr/>
          </a:p>
        </p:txBody>
      </p:sp>
      <p:sp>
        <p:nvSpPr>
          <p:cNvPr id="604" name="Google Shape;604;p17"/>
          <p:cNvSpPr/>
          <p:nvPr/>
        </p:nvSpPr>
        <p:spPr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endParaRPr/>
          </a:p>
        </p:txBody>
      </p:sp>
      <p:grpSp>
        <p:nvGrpSpPr>
          <p:cNvPr id="605" name="Google Shape;605;p17"/>
          <p:cNvGrpSpPr/>
          <p:nvPr/>
        </p:nvGrpSpPr>
        <p:grpSpPr>
          <a:xfrm>
            <a:off x="2057400" y="4025630"/>
            <a:ext cx="4267200" cy="1392238"/>
            <a:chOff x="1296" y="2506"/>
            <a:chExt cx="2688" cy="877"/>
          </a:xfrm>
        </p:grpSpPr>
        <p:cxnSp>
          <p:nvCxnSpPr>
            <p:cNvPr id="606" name="Google Shape;606;p17"/>
            <p:cNvCxnSpPr/>
            <p:nvPr/>
          </p:nvCxnSpPr>
          <p:spPr>
            <a:xfrm>
              <a:off x="1776" y="250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7" name="Google Shape;607;p17"/>
            <p:cNvCxnSpPr/>
            <p:nvPr/>
          </p:nvCxnSpPr>
          <p:spPr>
            <a:xfrm>
              <a:off x="1776" y="293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8" name="Google Shape;608;p17"/>
            <p:cNvCxnSpPr/>
            <p:nvPr/>
          </p:nvCxnSpPr>
          <p:spPr>
            <a:xfrm>
              <a:off x="3552" y="250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9" name="Google Shape;609;p17"/>
            <p:cNvCxnSpPr/>
            <p:nvPr/>
          </p:nvCxnSpPr>
          <p:spPr>
            <a:xfrm>
              <a:off x="3552" y="293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0" name="Google Shape;610;p17"/>
            <p:cNvCxnSpPr/>
            <p:nvPr/>
          </p:nvCxnSpPr>
          <p:spPr>
            <a:xfrm>
              <a:off x="2256" y="2832"/>
              <a:ext cx="8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1" name="Google Shape;611;p17"/>
            <p:cNvCxnSpPr/>
            <p:nvPr/>
          </p:nvCxnSpPr>
          <p:spPr>
            <a:xfrm rot="10800000">
              <a:off x="2256" y="3264"/>
              <a:ext cx="8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12" name="Google Shape;612;p17"/>
            <p:cNvSpPr/>
            <p:nvPr/>
          </p:nvSpPr>
          <p:spPr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 b="1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/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 b="1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616" name="Google Shape;616;p17"/>
          <p:cNvSpPr txBox="1"/>
          <p:nvPr/>
        </p:nvSpPr>
        <p:spPr>
          <a:xfrm>
            <a:off x="3632402" y="3247755"/>
            <a:ext cx="11560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grpSp>
        <p:nvGrpSpPr>
          <p:cNvPr id="617" name="Google Shape;617;p17"/>
          <p:cNvGrpSpPr/>
          <p:nvPr/>
        </p:nvGrpSpPr>
        <p:grpSpPr>
          <a:xfrm>
            <a:off x="2057400" y="3870325"/>
            <a:ext cx="5105400" cy="2911475"/>
            <a:chOff x="1296" y="2400"/>
            <a:chExt cx="3216" cy="1834"/>
          </a:xfrm>
        </p:grpSpPr>
        <p:cxnSp>
          <p:nvCxnSpPr>
            <p:cNvPr id="618" name="Google Shape;618;p17"/>
            <p:cNvCxnSpPr/>
            <p:nvPr/>
          </p:nvCxnSpPr>
          <p:spPr>
            <a:xfrm>
              <a:off x="1776" y="3370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19" name="Google Shape;619;p17"/>
            <p:cNvCxnSpPr/>
            <p:nvPr/>
          </p:nvCxnSpPr>
          <p:spPr>
            <a:xfrm>
              <a:off x="3552" y="3370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0" name="Google Shape;620;p17"/>
            <p:cNvCxnSpPr/>
            <p:nvPr/>
          </p:nvCxnSpPr>
          <p:spPr>
            <a:xfrm>
              <a:off x="3552" y="3802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21" name="Google Shape;621;p17"/>
            <p:cNvCxnSpPr/>
            <p:nvPr/>
          </p:nvCxnSpPr>
          <p:spPr>
            <a:xfrm>
              <a:off x="1920" y="3696"/>
              <a:ext cx="115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622" name="Google Shape;622;p17"/>
            <p:cNvSpPr/>
            <p:nvPr/>
          </p:nvSpPr>
          <p:spPr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623" name="Google Shape;623;p17"/>
            <p:cNvSpPr/>
            <p:nvPr/>
          </p:nvSpPr>
          <p:spPr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</a:t>
              </a:r>
              <a:endParaRPr/>
            </a:p>
          </p:txBody>
        </p:sp>
        <p:sp>
          <p:nvSpPr>
            <p:cNvPr id="624" name="Google Shape;624;p17"/>
            <p:cNvSpPr/>
            <p:nvPr/>
          </p:nvSpPr>
          <p:spPr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</a:t>
              </a:r>
              <a:endParaRPr/>
            </a:p>
          </p:txBody>
        </p:sp>
        <p:sp>
          <p:nvSpPr>
            <p:cNvPr id="625" name="Google Shape;625;p17"/>
            <p:cNvSpPr txBox="1"/>
            <p:nvPr/>
          </p:nvSpPr>
          <p:spPr>
            <a:xfrm>
              <a:off x="2496" y="3524"/>
              <a:ext cx="298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EOF</a:t>
              </a:r>
              <a:endParaRPr/>
            </a:p>
          </p:txBody>
        </p:sp>
        <p:cxnSp>
          <p:nvCxnSpPr>
            <p:cNvPr id="626" name="Google Shape;626;p17"/>
            <p:cNvCxnSpPr/>
            <p:nvPr/>
          </p:nvCxnSpPr>
          <p:spPr>
            <a:xfrm>
              <a:off x="3984" y="4128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17"/>
            <p:cNvCxnSpPr/>
            <p:nvPr/>
          </p:nvCxnSpPr>
          <p:spPr>
            <a:xfrm rot="10800000">
              <a:off x="4512" y="2400"/>
              <a:ext cx="0" cy="172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17"/>
            <p:cNvCxnSpPr/>
            <p:nvPr/>
          </p:nvCxnSpPr>
          <p:spPr>
            <a:xfrm rot="10800000">
              <a:off x="3984" y="2400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29" name="Google Shape;629;p17"/>
          <p:cNvSpPr txBox="1"/>
          <p:nvPr/>
        </p:nvSpPr>
        <p:spPr>
          <a:xfrm>
            <a:off x="7239941" y="4847955"/>
            <a:ext cx="1675459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Await connection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client</a:t>
            </a:r>
            <a:endParaRPr/>
          </a:p>
        </p:txBody>
      </p:sp>
      <p:sp>
        <p:nvSpPr>
          <p:cNvPr id="630" name="Google Shape;630;p17"/>
          <p:cNvSpPr/>
          <p:nvPr/>
        </p:nvSpPr>
        <p:spPr>
          <a:xfrm>
            <a:off x="6477000" y="952500"/>
            <a:ext cx="152400" cy="2447655"/>
          </a:xfrm>
          <a:prstGeom prst="rightBrace">
            <a:avLst>
              <a:gd fmla="val 958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17"/>
          <p:cNvSpPr txBox="1"/>
          <p:nvPr/>
        </p:nvSpPr>
        <p:spPr>
          <a:xfrm>
            <a:off x="6629400" y="1949450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open_listenfd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2" name="Google Shape;632;p17"/>
          <p:cNvSpPr/>
          <p:nvPr/>
        </p:nvSpPr>
        <p:spPr>
          <a:xfrm>
            <a:off x="1752600" y="952500"/>
            <a:ext cx="152400" cy="3133455"/>
          </a:xfrm>
          <a:prstGeom prst="leftBrace">
            <a:avLst>
              <a:gd fmla="val 1333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3" name="Google Shape;633;p17"/>
          <p:cNvSpPr txBox="1"/>
          <p:nvPr/>
        </p:nvSpPr>
        <p:spPr>
          <a:xfrm>
            <a:off x="0" y="2286000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open_clientfd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4" name="Google Shape;634;p17"/>
          <p:cNvSpPr/>
          <p:nvPr/>
        </p:nvSpPr>
        <p:spPr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endParaRPr/>
          </a:p>
        </p:txBody>
      </p:sp>
      <p:sp>
        <p:nvSpPr>
          <p:cNvPr id="635" name="Google Shape;635;p17"/>
          <p:cNvSpPr/>
          <p:nvPr/>
        </p:nvSpPr>
        <p:spPr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endParaRPr/>
          </a:p>
        </p:txBody>
      </p:sp>
      <p:cxnSp>
        <p:nvCxnSpPr>
          <p:cNvPr id="636" name="Google Shape;636;p17"/>
          <p:cNvCxnSpPr/>
          <p:nvPr/>
        </p:nvCxnSpPr>
        <p:spPr>
          <a:xfrm>
            <a:off x="5638800" y="1290637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7" name="Google Shape;637;p17"/>
          <p:cNvSpPr/>
          <p:nvPr/>
        </p:nvSpPr>
        <p:spPr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38" name="Google Shape;638;p17"/>
          <p:cNvCxnSpPr/>
          <p:nvPr/>
        </p:nvCxnSpPr>
        <p:spPr>
          <a:xfrm>
            <a:off x="2819401" y="1290637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9" name="Google Shape;639;p17"/>
          <p:cNvSpPr/>
          <p:nvPr/>
        </p:nvSpPr>
        <p:spPr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4" name="Google Shape;644;p18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645" name="Google Shape;645;p18"/>
            <p:cNvSpPr/>
            <p:nvPr/>
          </p:nvSpPr>
          <p:spPr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grpSp>
          <p:nvGrpSpPr>
            <p:cNvPr id="646" name="Google Shape;646;p18"/>
            <p:cNvGrpSpPr/>
            <p:nvPr/>
          </p:nvGrpSpPr>
          <p:grpSpPr>
            <a:xfrm>
              <a:off x="6324600" y="4507795"/>
              <a:ext cx="381000" cy="685800"/>
              <a:chOff x="3984" y="3264"/>
              <a:chExt cx="240" cy="432"/>
            </a:xfrm>
          </p:grpSpPr>
          <p:cxnSp>
            <p:nvCxnSpPr>
              <p:cNvPr id="647" name="Google Shape;647;p18"/>
              <p:cNvCxnSpPr/>
              <p:nvPr/>
            </p:nvCxnSpPr>
            <p:spPr>
              <a:xfrm>
                <a:off x="3984" y="3696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8" name="Google Shape;648;p18"/>
              <p:cNvCxnSpPr/>
              <p:nvPr/>
            </p:nvCxnSpPr>
            <p:spPr>
              <a:xfrm rot="10800000">
                <a:off x="4224" y="3264"/>
                <a:ext cx="0" cy="43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9" name="Google Shape;649;p18"/>
              <p:cNvCxnSpPr/>
              <p:nvPr/>
            </p:nvCxnSpPr>
            <p:spPr>
              <a:xfrm rot="10800000">
                <a:off x="3984" y="3264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650" name="Google Shape;650;p18"/>
            <p:cNvGrpSpPr/>
            <p:nvPr/>
          </p:nvGrpSpPr>
          <p:grpSpPr>
            <a:xfrm flipH="1">
              <a:off x="1676400" y="4507795"/>
              <a:ext cx="381000" cy="685800"/>
              <a:chOff x="3984" y="3264"/>
              <a:chExt cx="240" cy="432"/>
            </a:xfrm>
          </p:grpSpPr>
          <p:cxnSp>
            <p:nvCxnSpPr>
              <p:cNvPr id="651" name="Google Shape;651;p18"/>
              <p:cNvCxnSpPr/>
              <p:nvPr/>
            </p:nvCxnSpPr>
            <p:spPr>
              <a:xfrm>
                <a:off x="3984" y="3696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2" name="Google Shape;652;p18"/>
              <p:cNvCxnSpPr/>
              <p:nvPr/>
            </p:nvCxnSpPr>
            <p:spPr>
              <a:xfrm rot="10800000">
                <a:off x="4224" y="3264"/>
                <a:ext cx="0" cy="43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3" name="Google Shape;653;p18"/>
              <p:cNvCxnSpPr/>
              <p:nvPr/>
            </p:nvCxnSpPr>
            <p:spPr>
              <a:xfrm rot="10800000">
                <a:off x="3984" y="3264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654" name="Google Shape;654;p18"/>
            <p:cNvSpPr txBox="1"/>
            <p:nvPr/>
          </p:nvSpPr>
          <p:spPr>
            <a:xfrm>
              <a:off x="457200" y="4401432"/>
              <a:ext cx="838200" cy="8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Client / Server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Session</a:t>
              </a:r>
              <a:endParaRPr/>
            </a:p>
          </p:txBody>
        </p:sp>
      </p:grpSp>
      <p:sp>
        <p:nvSpPr>
          <p:cNvPr id="655" name="Google Shape;655;p18"/>
          <p:cNvSpPr txBox="1"/>
          <p:nvPr>
            <p:ph type="title"/>
          </p:nvPr>
        </p:nvSpPr>
        <p:spPr>
          <a:xfrm>
            <a:off x="6934200" y="228600"/>
            <a:ext cx="2133600" cy="119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Interface</a:t>
            </a:r>
            <a:endParaRPr/>
          </a:p>
        </p:txBody>
      </p:sp>
      <p:sp>
        <p:nvSpPr>
          <p:cNvPr id="656" name="Google Shape;656;p18"/>
          <p:cNvSpPr txBox="1"/>
          <p:nvPr/>
        </p:nvSpPr>
        <p:spPr>
          <a:xfrm>
            <a:off x="2362200" y="452735"/>
            <a:ext cx="9127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657" name="Google Shape;657;p18"/>
          <p:cNvSpPr txBox="1"/>
          <p:nvPr/>
        </p:nvSpPr>
        <p:spPr>
          <a:xfrm>
            <a:off x="5136138" y="452735"/>
            <a:ext cx="9936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cxnSp>
        <p:nvCxnSpPr>
          <p:cNvPr id="658" name="Google Shape;658;p18"/>
          <p:cNvCxnSpPr/>
          <p:nvPr/>
        </p:nvCxnSpPr>
        <p:spPr>
          <a:xfrm>
            <a:off x="2819400" y="2028555"/>
            <a:ext cx="0" cy="1676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9" name="Google Shape;659;p18"/>
          <p:cNvCxnSpPr/>
          <p:nvPr/>
        </p:nvCxnSpPr>
        <p:spPr>
          <a:xfrm>
            <a:off x="5638800" y="19682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0" name="Google Shape;660;p18"/>
          <p:cNvCxnSpPr/>
          <p:nvPr/>
        </p:nvCxnSpPr>
        <p:spPr>
          <a:xfrm>
            <a:off x="5638800" y="26540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1" name="Google Shape;661;p18"/>
          <p:cNvCxnSpPr/>
          <p:nvPr/>
        </p:nvCxnSpPr>
        <p:spPr>
          <a:xfrm>
            <a:off x="5638800" y="33398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2" name="Google Shape;662;p18"/>
          <p:cNvCxnSpPr/>
          <p:nvPr/>
        </p:nvCxnSpPr>
        <p:spPr>
          <a:xfrm>
            <a:off x="3048000" y="3857355"/>
            <a:ext cx="1828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663" name="Google Shape;663;p18"/>
          <p:cNvSpPr/>
          <p:nvPr/>
        </p:nvSpPr>
        <p:spPr>
          <a:xfrm>
            <a:off x="2057400" y="1630093"/>
            <a:ext cx="1524000" cy="381000"/>
          </a:xfrm>
          <a:prstGeom prst="rect">
            <a:avLst/>
          </a:prstGeom>
          <a:solidFill>
            <a:srgbClr val="A5A6E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/>
          </a:p>
        </p:txBody>
      </p:sp>
      <p:sp>
        <p:nvSpPr>
          <p:cNvPr id="664" name="Google Shape;664;p18"/>
          <p:cNvSpPr/>
          <p:nvPr/>
        </p:nvSpPr>
        <p:spPr>
          <a:xfrm>
            <a:off x="4876800" y="1630093"/>
            <a:ext cx="1447800" cy="381000"/>
          </a:xfrm>
          <a:prstGeom prst="rect">
            <a:avLst/>
          </a:prstGeom>
          <a:solidFill>
            <a:srgbClr val="D5F1D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/>
          </a:p>
        </p:txBody>
      </p:sp>
      <p:sp>
        <p:nvSpPr>
          <p:cNvPr id="665" name="Google Shape;665;p18"/>
          <p:cNvSpPr/>
          <p:nvPr/>
        </p:nvSpPr>
        <p:spPr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endParaRPr/>
          </a:p>
        </p:txBody>
      </p:sp>
      <p:sp>
        <p:nvSpPr>
          <p:cNvPr id="666" name="Google Shape;666;p18"/>
          <p:cNvSpPr/>
          <p:nvPr/>
        </p:nvSpPr>
        <p:spPr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endParaRPr/>
          </a:p>
        </p:txBody>
      </p:sp>
      <p:grpSp>
        <p:nvGrpSpPr>
          <p:cNvPr id="667" name="Google Shape;667;p18"/>
          <p:cNvGrpSpPr/>
          <p:nvPr/>
        </p:nvGrpSpPr>
        <p:grpSpPr>
          <a:xfrm>
            <a:off x="2057400" y="4025630"/>
            <a:ext cx="4267200" cy="1392238"/>
            <a:chOff x="1296" y="2506"/>
            <a:chExt cx="2688" cy="877"/>
          </a:xfrm>
        </p:grpSpPr>
        <p:cxnSp>
          <p:nvCxnSpPr>
            <p:cNvPr id="668" name="Google Shape;668;p18"/>
            <p:cNvCxnSpPr/>
            <p:nvPr/>
          </p:nvCxnSpPr>
          <p:spPr>
            <a:xfrm>
              <a:off x="1776" y="250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69" name="Google Shape;669;p18"/>
            <p:cNvCxnSpPr/>
            <p:nvPr/>
          </p:nvCxnSpPr>
          <p:spPr>
            <a:xfrm>
              <a:off x="1776" y="293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0" name="Google Shape;670;p18"/>
            <p:cNvCxnSpPr/>
            <p:nvPr/>
          </p:nvCxnSpPr>
          <p:spPr>
            <a:xfrm>
              <a:off x="3552" y="250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1" name="Google Shape;671;p18"/>
            <p:cNvCxnSpPr/>
            <p:nvPr/>
          </p:nvCxnSpPr>
          <p:spPr>
            <a:xfrm>
              <a:off x="3552" y="293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2" name="Google Shape;672;p18"/>
            <p:cNvCxnSpPr/>
            <p:nvPr/>
          </p:nvCxnSpPr>
          <p:spPr>
            <a:xfrm>
              <a:off x="2256" y="2832"/>
              <a:ext cx="8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73" name="Google Shape;673;p18"/>
            <p:cNvCxnSpPr/>
            <p:nvPr/>
          </p:nvCxnSpPr>
          <p:spPr>
            <a:xfrm rot="10800000">
              <a:off x="2256" y="3264"/>
              <a:ext cx="8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74" name="Google Shape;674;p18"/>
            <p:cNvSpPr/>
            <p:nvPr/>
          </p:nvSpPr>
          <p:spPr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675" name="Google Shape;675;p18"/>
            <p:cNvSpPr/>
            <p:nvPr/>
          </p:nvSpPr>
          <p:spPr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/>
            </a:p>
          </p:txBody>
        </p:sp>
        <p:sp>
          <p:nvSpPr>
            <p:cNvPr id="676" name="Google Shape;676;p18"/>
            <p:cNvSpPr/>
            <p:nvPr/>
          </p:nvSpPr>
          <p:spPr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677" name="Google Shape;677;p18"/>
            <p:cNvSpPr/>
            <p:nvPr/>
          </p:nvSpPr>
          <p:spPr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 b="1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678" name="Google Shape;678;p18"/>
          <p:cNvSpPr txBox="1"/>
          <p:nvPr/>
        </p:nvSpPr>
        <p:spPr>
          <a:xfrm>
            <a:off x="3632402" y="3247755"/>
            <a:ext cx="11560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grpSp>
        <p:nvGrpSpPr>
          <p:cNvPr id="679" name="Google Shape;679;p18"/>
          <p:cNvGrpSpPr/>
          <p:nvPr/>
        </p:nvGrpSpPr>
        <p:grpSpPr>
          <a:xfrm>
            <a:off x="2057400" y="3870325"/>
            <a:ext cx="5105400" cy="2911475"/>
            <a:chOff x="1296" y="2400"/>
            <a:chExt cx="3216" cy="1834"/>
          </a:xfrm>
        </p:grpSpPr>
        <p:cxnSp>
          <p:nvCxnSpPr>
            <p:cNvPr id="680" name="Google Shape;680;p18"/>
            <p:cNvCxnSpPr/>
            <p:nvPr/>
          </p:nvCxnSpPr>
          <p:spPr>
            <a:xfrm>
              <a:off x="1776" y="3370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1" name="Google Shape;681;p18"/>
            <p:cNvCxnSpPr/>
            <p:nvPr/>
          </p:nvCxnSpPr>
          <p:spPr>
            <a:xfrm>
              <a:off x="3552" y="3370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2" name="Google Shape;682;p18"/>
            <p:cNvCxnSpPr/>
            <p:nvPr/>
          </p:nvCxnSpPr>
          <p:spPr>
            <a:xfrm>
              <a:off x="3552" y="3802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83" name="Google Shape;683;p18"/>
            <p:cNvCxnSpPr/>
            <p:nvPr/>
          </p:nvCxnSpPr>
          <p:spPr>
            <a:xfrm>
              <a:off x="1920" y="3696"/>
              <a:ext cx="115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684" name="Google Shape;684;p18"/>
            <p:cNvSpPr/>
            <p:nvPr/>
          </p:nvSpPr>
          <p:spPr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685" name="Google Shape;685;p18"/>
            <p:cNvSpPr/>
            <p:nvPr/>
          </p:nvSpPr>
          <p:spPr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</a:t>
              </a:r>
              <a:endParaRPr/>
            </a:p>
          </p:txBody>
        </p:sp>
        <p:sp>
          <p:nvSpPr>
            <p:cNvPr id="686" name="Google Shape;686;p18"/>
            <p:cNvSpPr/>
            <p:nvPr/>
          </p:nvSpPr>
          <p:spPr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</a:t>
              </a:r>
              <a:endParaRPr/>
            </a:p>
          </p:txBody>
        </p:sp>
        <p:sp>
          <p:nvSpPr>
            <p:cNvPr id="687" name="Google Shape;687;p18"/>
            <p:cNvSpPr txBox="1"/>
            <p:nvPr/>
          </p:nvSpPr>
          <p:spPr>
            <a:xfrm>
              <a:off x="2496" y="3524"/>
              <a:ext cx="298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EOF</a:t>
              </a:r>
              <a:endParaRPr/>
            </a:p>
          </p:txBody>
        </p:sp>
        <p:cxnSp>
          <p:nvCxnSpPr>
            <p:cNvPr id="688" name="Google Shape;688;p18"/>
            <p:cNvCxnSpPr/>
            <p:nvPr/>
          </p:nvCxnSpPr>
          <p:spPr>
            <a:xfrm>
              <a:off x="3984" y="4128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9" name="Google Shape;689;p18"/>
            <p:cNvCxnSpPr/>
            <p:nvPr/>
          </p:nvCxnSpPr>
          <p:spPr>
            <a:xfrm rot="10800000">
              <a:off x="4512" y="2400"/>
              <a:ext cx="0" cy="172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0" name="Google Shape;690;p18"/>
            <p:cNvCxnSpPr/>
            <p:nvPr/>
          </p:nvCxnSpPr>
          <p:spPr>
            <a:xfrm rot="10800000">
              <a:off x="3984" y="2400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91" name="Google Shape;691;p18"/>
          <p:cNvSpPr txBox="1"/>
          <p:nvPr/>
        </p:nvSpPr>
        <p:spPr>
          <a:xfrm>
            <a:off x="7239941" y="4847955"/>
            <a:ext cx="1675459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Await connection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client</a:t>
            </a:r>
            <a:endParaRPr/>
          </a:p>
        </p:txBody>
      </p:sp>
      <p:sp>
        <p:nvSpPr>
          <p:cNvPr id="692" name="Google Shape;692;p18"/>
          <p:cNvSpPr/>
          <p:nvPr/>
        </p:nvSpPr>
        <p:spPr>
          <a:xfrm>
            <a:off x="6477000" y="952500"/>
            <a:ext cx="152400" cy="2447655"/>
          </a:xfrm>
          <a:prstGeom prst="rightBrace">
            <a:avLst>
              <a:gd fmla="val 958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18"/>
          <p:cNvSpPr txBox="1"/>
          <p:nvPr/>
        </p:nvSpPr>
        <p:spPr>
          <a:xfrm>
            <a:off x="6629400" y="1949450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open_listenfd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4" name="Google Shape;694;p18"/>
          <p:cNvSpPr/>
          <p:nvPr/>
        </p:nvSpPr>
        <p:spPr>
          <a:xfrm>
            <a:off x="1752600" y="952500"/>
            <a:ext cx="152400" cy="3133455"/>
          </a:xfrm>
          <a:prstGeom prst="leftBrace">
            <a:avLst>
              <a:gd fmla="val 1333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18"/>
          <p:cNvSpPr txBox="1"/>
          <p:nvPr/>
        </p:nvSpPr>
        <p:spPr>
          <a:xfrm>
            <a:off x="0" y="2286000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open_clientfd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6" name="Google Shape;696;p18"/>
          <p:cNvSpPr/>
          <p:nvPr/>
        </p:nvSpPr>
        <p:spPr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endParaRPr/>
          </a:p>
        </p:txBody>
      </p:sp>
      <p:sp>
        <p:nvSpPr>
          <p:cNvPr id="697" name="Google Shape;697;p18"/>
          <p:cNvSpPr/>
          <p:nvPr/>
        </p:nvSpPr>
        <p:spPr>
          <a:xfrm>
            <a:off x="2057400" y="3687493"/>
            <a:ext cx="1524000" cy="381000"/>
          </a:xfrm>
          <a:prstGeom prst="rect">
            <a:avLst/>
          </a:prstGeom>
          <a:solidFill>
            <a:srgbClr val="A5A6E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endParaRPr/>
          </a:p>
        </p:txBody>
      </p:sp>
      <p:cxnSp>
        <p:nvCxnSpPr>
          <p:cNvPr id="698" name="Google Shape;698;p18"/>
          <p:cNvCxnSpPr/>
          <p:nvPr/>
        </p:nvCxnSpPr>
        <p:spPr>
          <a:xfrm>
            <a:off x="5638800" y="1290637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9" name="Google Shape;699;p18"/>
          <p:cNvSpPr/>
          <p:nvPr/>
        </p:nvSpPr>
        <p:spPr>
          <a:xfrm>
            <a:off x="4876800" y="952500"/>
            <a:ext cx="1447800" cy="381000"/>
          </a:xfrm>
          <a:prstGeom prst="rect">
            <a:avLst/>
          </a:prstGeom>
          <a:solidFill>
            <a:srgbClr val="D5F1D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0" name="Google Shape;700;p18"/>
          <p:cNvCxnSpPr/>
          <p:nvPr/>
        </p:nvCxnSpPr>
        <p:spPr>
          <a:xfrm>
            <a:off x="2819401" y="1290637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1" name="Google Shape;701;p18"/>
          <p:cNvSpPr/>
          <p:nvPr/>
        </p:nvSpPr>
        <p:spPr>
          <a:xfrm>
            <a:off x="2057401" y="952500"/>
            <a:ext cx="1447800" cy="381000"/>
          </a:xfrm>
          <a:prstGeom prst="rect">
            <a:avLst/>
          </a:prstGeom>
          <a:solidFill>
            <a:srgbClr val="A3A3E9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1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Helper: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open_clientfd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7" name="Google Shape;707;p19"/>
          <p:cNvSpPr/>
          <p:nvPr/>
        </p:nvSpPr>
        <p:spPr>
          <a:xfrm>
            <a:off x="152400" y="1981200"/>
            <a:ext cx="8831865" cy="280076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4A00FF"/>
                </a:solidFill>
                <a:latin typeface="Courier New"/>
                <a:ea typeface="Courier New"/>
                <a:cs typeface="Courier New"/>
                <a:sym typeface="Courier New"/>
              </a:rPr>
              <a:t>open_clientfd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hostname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clientfd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addrinfo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hints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*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listp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*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Get a list of potential server addresses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memset(&amp;hints, 0,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addrinfo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hints.ai_socktype = SOCK_STREAM;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Open a connection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hints.ai_flags = AI_NUMERICSERV;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…using numeric port arg.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hints.ai_flags |= AI_ADDRCONFIG;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Recommended for connections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Getaddrinfo(hostname, port, &amp;hints, &amp;listp);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8" name="Google Shape;708;p19"/>
          <p:cNvSpPr txBox="1"/>
          <p:nvPr/>
        </p:nvSpPr>
        <p:spPr>
          <a:xfrm>
            <a:off x="8077200" y="4431268"/>
            <a:ext cx="8932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csapp.c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1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Establish a connection with a server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/>
          <p:nvPr/>
        </p:nvSpPr>
        <p:spPr>
          <a:xfrm>
            <a:off x="4761308" y="5678952"/>
            <a:ext cx="4001692" cy="117904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r>
              <a:rPr b="1" i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 Drop client</a:t>
            </a:r>
            <a:endParaRPr b="1" i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1676400" y="5662094"/>
            <a:ext cx="2308256" cy="95143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  <a:r>
              <a:rPr b="1" i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 Disconnect client</a:t>
            </a:r>
            <a:endParaRPr b="1" i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1249104" y="4068494"/>
            <a:ext cx="7153533" cy="158618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r>
              <a:rPr b="1" i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 Exchange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data</a:t>
            </a:r>
            <a:endParaRPr b="1" i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1752600" y="228600"/>
            <a:ext cx="2057400" cy="395172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2</a:t>
            </a:r>
            <a:r>
              <a:rPr b="1" i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 Start client</a:t>
            </a:r>
            <a:endParaRPr b="1" i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4572000" y="228600"/>
            <a:ext cx="2057400" cy="395172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00" scaled="0"/>
          </a:gra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1</a:t>
            </a:r>
            <a:r>
              <a:rPr b="1" i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. Start server</a:t>
            </a:r>
            <a:endParaRPr b="1" i="1" sz="18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77" name="Google Shape;77;p2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78" name="Google Shape;78;p2"/>
            <p:cNvSpPr/>
            <p:nvPr/>
          </p:nvSpPr>
          <p:spPr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grpSp>
          <p:nvGrpSpPr>
            <p:cNvPr id="79" name="Google Shape;79;p2"/>
            <p:cNvGrpSpPr/>
            <p:nvPr/>
          </p:nvGrpSpPr>
          <p:grpSpPr>
            <a:xfrm>
              <a:off x="6324600" y="4507795"/>
              <a:ext cx="381000" cy="685800"/>
              <a:chOff x="3984" y="3264"/>
              <a:chExt cx="240" cy="432"/>
            </a:xfrm>
          </p:grpSpPr>
          <p:cxnSp>
            <p:nvCxnSpPr>
              <p:cNvPr id="80" name="Google Shape;80;p2"/>
              <p:cNvCxnSpPr/>
              <p:nvPr/>
            </p:nvCxnSpPr>
            <p:spPr>
              <a:xfrm>
                <a:off x="3984" y="3696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" name="Google Shape;81;p2"/>
              <p:cNvCxnSpPr/>
              <p:nvPr/>
            </p:nvCxnSpPr>
            <p:spPr>
              <a:xfrm rot="10800000">
                <a:off x="4224" y="3264"/>
                <a:ext cx="0" cy="43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" name="Google Shape;82;p2"/>
              <p:cNvCxnSpPr/>
              <p:nvPr/>
            </p:nvCxnSpPr>
            <p:spPr>
              <a:xfrm rot="10800000">
                <a:off x="3984" y="3264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83" name="Google Shape;83;p2"/>
            <p:cNvGrpSpPr/>
            <p:nvPr/>
          </p:nvGrpSpPr>
          <p:grpSpPr>
            <a:xfrm flipH="1">
              <a:off x="1676400" y="4507795"/>
              <a:ext cx="381000" cy="685800"/>
              <a:chOff x="3984" y="3264"/>
              <a:chExt cx="240" cy="432"/>
            </a:xfrm>
          </p:grpSpPr>
          <p:cxnSp>
            <p:nvCxnSpPr>
              <p:cNvPr id="84" name="Google Shape;84;p2"/>
              <p:cNvCxnSpPr/>
              <p:nvPr/>
            </p:nvCxnSpPr>
            <p:spPr>
              <a:xfrm>
                <a:off x="3984" y="3696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" name="Google Shape;85;p2"/>
              <p:cNvCxnSpPr/>
              <p:nvPr/>
            </p:nvCxnSpPr>
            <p:spPr>
              <a:xfrm rot="10800000">
                <a:off x="4224" y="3264"/>
                <a:ext cx="0" cy="43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" name="Google Shape;86;p2"/>
              <p:cNvCxnSpPr/>
              <p:nvPr/>
            </p:nvCxnSpPr>
            <p:spPr>
              <a:xfrm rot="10800000">
                <a:off x="3984" y="3264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87" name="Google Shape;87;p2"/>
            <p:cNvSpPr txBox="1"/>
            <p:nvPr/>
          </p:nvSpPr>
          <p:spPr>
            <a:xfrm>
              <a:off x="457200" y="4401432"/>
              <a:ext cx="838200" cy="8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Client / Server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Session</a:t>
              </a:r>
              <a:endParaRPr/>
            </a:p>
          </p:txBody>
        </p:sp>
      </p:grpSp>
      <p:sp>
        <p:nvSpPr>
          <p:cNvPr id="88" name="Google Shape;88;p2"/>
          <p:cNvSpPr txBox="1"/>
          <p:nvPr>
            <p:ph type="title"/>
          </p:nvPr>
        </p:nvSpPr>
        <p:spPr>
          <a:xfrm>
            <a:off x="6934200" y="228600"/>
            <a:ext cx="2133600" cy="119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Interface</a:t>
            </a:r>
            <a:endParaRPr/>
          </a:p>
        </p:txBody>
      </p:sp>
      <p:sp>
        <p:nvSpPr>
          <p:cNvPr id="89" name="Google Shape;89;p2"/>
          <p:cNvSpPr txBox="1"/>
          <p:nvPr/>
        </p:nvSpPr>
        <p:spPr>
          <a:xfrm>
            <a:off x="2362200" y="452735"/>
            <a:ext cx="9127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90" name="Google Shape;90;p2"/>
          <p:cNvSpPr txBox="1"/>
          <p:nvPr/>
        </p:nvSpPr>
        <p:spPr>
          <a:xfrm>
            <a:off x="5136138" y="452735"/>
            <a:ext cx="9936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cxnSp>
        <p:nvCxnSpPr>
          <p:cNvPr id="91" name="Google Shape;91;p2"/>
          <p:cNvCxnSpPr/>
          <p:nvPr/>
        </p:nvCxnSpPr>
        <p:spPr>
          <a:xfrm>
            <a:off x="2819400" y="2028555"/>
            <a:ext cx="0" cy="1676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" name="Google Shape;92;p2"/>
          <p:cNvCxnSpPr/>
          <p:nvPr/>
        </p:nvCxnSpPr>
        <p:spPr>
          <a:xfrm>
            <a:off x="5638800" y="19682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2"/>
          <p:cNvCxnSpPr/>
          <p:nvPr/>
        </p:nvCxnSpPr>
        <p:spPr>
          <a:xfrm>
            <a:off x="5638800" y="26540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2"/>
          <p:cNvCxnSpPr/>
          <p:nvPr/>
        </p:nvCxnSpPr>
        <p:spPr>
          <a:xfrm>
            <a:off x="5638800" y="33398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2"/>
          <p:cNvCxnSpPr/>
          <p:nvPr/>
        </p:nvCxnSpPr>
        <p:spPr>
          <a:xfrm>
            <a:off x="3048000" y="3857355"/>
            <a:ext cx="1828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96" name="Google Shape;96;p2"/>
          <p:cNvSpPr/>
          <p:nvPr/>
        </p:nvSpPr>
        <p:spPr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/>
          </a:p>
        </p:txBody>
      </p:sp>
      <p:sp>
        <p:nvSpPr>
          <p:cNvPr id="97" name="Google Shape;97;p2"/>
          <p:cNvSpPr/>
          <p:nvPr/>
        </p:nvSpPr>
        <p:spPr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/>
          </a:p>
        </p:txBody>
      </p:sp>
      <p:sp>
        <p:nvSpPr>
          <p:cNvPr id="98" name="Google Shape;98;p2"/>
          <p:cNvSpPr/>
          <p:nvPr/>
        </p:nvSpPr>
        <p:spPr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endParaRPr/>
          </a:p>
        </p:txBody>
      </p:sp>
      <p:grpSp>
        <p:nvGrpSpPr>
          <p:cNvPr id="100" name="Google Shape;100;p2"/>
          <p:cNvGrpSpPr/>
          <p:nvPr/>
        </p:nvGrpSpPr>
        <p:grpSpPr>
          <a:xfrm>
            <a:off x="2057400" y="4025630"/>
            <a:ext cx="4267200" cy="1392238"/>
            <a:chOff x="1296" y="2506"/>
            <a:chExt cx="2688" cy="877"/>
          </a:xfrm>
        </p:grpSpPr>
        <p:cxnSp>
          <p:nvCxnSpPr>
            <p:cNvPr id="101" name="Google Shape;101;p2"/>
            <p:cNvCxnSpPr/>
            <p:nvPr/>
          </p:nvCxnSpPr>
          <p:spPr>
            <a:xfrm>
              <a:off x="1776" y="250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2" name="Google Shape;102;p2"/>
            <p:cNvCxnSpPr/>
            <p:nvPr/>
          </p:nvCxnSpPr>
          <p:spPr>
            <a:xfrm>
              <a:off x="1776" y="293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3" name="Google Shape;103;p2"/>
            <p:cNvCxnSpPr/>
            <p:nvPr/>
          </p:nvCxnSpPr>
          <p:spPr>
            <a:xfrm>
              <a:off x="3552" y="250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4" name="Google Shape;104;p2"/>
            <p:cNvCxnSpPr/>
            <p:nvPr/>
          </p:nvCxnSpPr>
          <p:spPr>
            <a:xfrm>
              <a:off x="3552" y="293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5" name="Google Shape;105;p2"/>
            <p:cNvCxnSpPr/>
            <p:nvPr/>
          </p:nvCxnSpPr>
          <p:spPr>
            <a:xfrm>
              <a:off x="2256" y="2832"/>
              <a:ext cx="8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6" name="Google Shape;106;p2"/>
            <p:cNvCxnSpPr/>
            <p:nvPr/>
          </p:nvCxnSpPr>
          <p:spPr>
            <a:xfrm rot="10800000">
              <a:off x="2256" y="3264"/>
              <a:ext cx="8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7" name="Google Shape;107;p2"/>
            <p:cNvSpPr/>
            <p:nvPr/>
          </p:nvSpPr>
          <p:spPr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 b="1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11" name="Google Shape;111;p2"/>
          <p:cNvSpPr txBox="1"/>
          <p:nvPr/>
        </p:nvSpPr>
        <p:spPr>
          <a:xfrm>
            <a:off x="3632402" y="3247755"/>
            <a:ext cx="11560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grpSp>
        <p:nvGrpSpPr>
          <p:cNvPr id="112" name="Google Shape;112;p2"/>
          <p:cNvGrpSpPr/>
          <p:nvPr/>
        </p:nvGrpSpPr>
        <p:grpSpPr>
          <a:xfrm>
            <a:off x="2057400" y="3870325"/>
            <a:ext cx="5105400" cy="2911475"/>
            <a:chOff x="1296" y="2400"/>
            <a:chExt cx="3216" cy="1834"/>
          </a:xfrm>
        </p:grpSpPr>
        <p:cxnSp>
          <p:nvCxnSpPr>
            <p:cNvPr id="113" name="Google Shape;113;p2"/>
            <p:cNvCxnSpPr/>
            <p:nvPr/>
          </p:nvCxnSpPr>
          <p:spPr>
            <a:xfrm>
              <a:off x="1776" y="3370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4" name="Google Shape;114;p2"/>
            <p:cNvCxnSpPr/>
            <p:nvPr/>
          </p:nvCxnSpPr>
          <p:spPr>
            <a:xfrm>
              <a:off x="3552" y="3370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5" name="Google Shape;115;p2"/>
            <p:cNvCxnSpPr/>
            <p:nvPr/>
          </p:nvCxnSpPr>
          <p:spPr>
            <a:xfrm>
              <a:off x="3552" y="3802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6" name="Google Shape;116;p2"/>
            <p:cNvCxnSpPr/>
            <p:nvPr/>
          </p:nvCxnSpPr>
          <p:spPr>
            <a:xfrm>
              <a:off x="1920" y="3696"/>
              <a:ext cx="115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117" name="Google Shape;117;p2"/>
            <p:cNvSpPr/>
            <p:nvPr/>
          </p:nvSpPr>
          <p:spPr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</a:t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</a:t>
              </a:r>
              <a:endParaRPr/>
            </a:p>
          </p:txBody>
        </p:sp>
        <p:sp>
          <p:nvSpPr>
            <p:cNvPr id="120" name="Google Shape;120;p2"/>
            <p:cNvSpPr txBox="1"/>
            <p:nvPr/>
          </p:nvSpPr>
          <p:spPr>
            <a:xfrm>
              <a:off x="2496" y="3524"/>
              <a:ext cx="298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EOF</a:t>
              </a:r>
              <a:endParaRPr/>
            </a:p>
          </p:txBody>
        </p:sp>
        <p:cxnSp>
          <p:nvCxnSpPr>
            <p:cNvPr id="121" name="Google Shape;121;p2"/>
            <p:cNvCxnSpPr/>
            <p:nvPr/>
          </p:nvCxnSpPr>
          <p:spPr>
            <a:xfrm>
              <a:off x="3984" y="4128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" name="Google Shape;122;p2"/>
            <p:cNvCxnSpPr/>
            <p:nvPr/>
          </p:nvCxnSpPr>
          <p:spPr>
            <a:xfrm rot="10800000">
              <a:off x="4512" y="2400"/>
              <a:ext cx="0" cy="172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" name="Google Shape;123;p2"/>
            <p:cNvCxnSpPr/>
            <p:nvPr/>
          </p:nvCxnSpPr>
          <p:spPr>
            <a:xfrm rot="10800000">
              <a:off x="3984" y="2400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24" name="Google Shape;124;p2"/>
          <p:cNvSpPr txBox="1"/>
          <p:nvPr/>
        </p:nvSpPr>
        <p:spPr>
          <a:xfrm>
            <a:off x="7239941" y="4847955"/>
            <a:ext cx="1675459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Await connection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client</a:t>
            </a:r>
            <a:endParaRPr/>
          </a:p>
        </p:txBody>
      </p:sp>
      <p:sp>
        <p:nvSpPr>
          <p:cNvPr id="125" name="Google Shape;125;p2"/>
          <p:cNvSpPr/>
          <p:nvPr/>
        </p:nvSpPr>
        <p:spPr>
          <a:xfrm>
            <a:off x="6477000" y="952500"/>
            <a:ext cx="152400" cy="2447655"/>
          </a:xfrm>
          <a:prstGeom prst="rightBrace">
            <a:avLst>
              <a:gd fmla="val 958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 txBox="1"/>
          <p:nvPr/>
        </p:nvSpPr>
        <p:spPr>
          <a:xfrm>
            <a:off x="6629400" y="1949450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open_listenfd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1752600" y="952500"/>
            <a:ext cx="152400" cy="3133455"/>
          </a:xfrm>
          <a:prstGeom prst="leftBrace">
            <a:avLst>
              <a:gd fmla="val 1333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0" y="2286000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open_clientfd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endParaRPr/>
          </a:p>
        </p:txBody>
      </p:sp>
      <p:sp>
        <p:nvSpPr>
          <p:cNvPr id="130" name="Google Shape;130;p2"/>
          <p:cNvSpPr/>
          <p:nvPr/>
        </p:nvSpPr>
        <p:spPr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endParaRPr/>
          </a:p>
        </p:txBody>
      </p:sp>
      <p:cxnSp>
        <p:nvCxnSpPr>
          <p:cNvPr id="131" name="Google Shape;131;p2"/>
          <p:cNvCxnSpPr/>
          <p:nvPr/>
        </p:nvCxnSpPr>
        <p:spPr>
          <a:xfrm>
            <a:off x="5638800" y="1290637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" name="Google Shape;132;p2"/>
          <p:cNvSpPr/>
          <p:nvPr/>
        </p:nvSpPr>
        <p:spPr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3" name="Google Shape;133;p2"/>
          <p:cNvCxnSpPr/>
          <p:nvPr/>
        </p:nvCxnSpPr>
        <p:spPr>
          <a:xfrm>
            <a:off x="2819401" y="1290637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2"/>
          <p:cNvSpPr/>
          <p:nvPr/>
        </p:nvSpPr>
        <p:spPr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20"/>
          <p:cNvSpPr txBox="1"/>
          <p:nvPr>
            <p:ph type="title"/>
          </p:nvPr>
        </p:nvSpPr>
        <p:spPr>
          <a:xfrm>
            <a:off x="357018" y="435678"/>
            <a:ext cx="86345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Helper: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open_clientfd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(cont)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15" name="Google Shape;715;p20"/>
          <p:cNvSpPr/>
          <p:nvPr/>
        </p:nvSpPr>
        <p:spPr>
          <a:xfrm>
            <a:off x="304800" y="1524000"/>
            <a:ext cx="8461270" cy="5016759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Walk the list for one that we can successfully connect to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(p = listp; p; p = p-&gt;ai_next)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Create a socket descriptor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((clientfd = socket(p-&gt;ai_family, p-&gt;ai_socktype, 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p-&gt;ai_protocol)) &lt;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Socket failed, try the next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Connect to the server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(connect(clientfd, p-&gt;ai_addr, p-&gt;ai_addrlen) != -1)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Success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Close(clientfd);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Connect failed, try another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Clean up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Freeaddrinfo(listp);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(!p)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All connects failed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The last connect succeeded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clientfd;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716" name="Google Shape;716;p20"/>
          <p:cNvSpPr txBox="1"/>
          <p:nvPr/>
        </p:nvSpPr>
        <p:spPr>
          <a:xfrm>
            <a:off x="7872789" y="6171427"/>
            <a:ext cx="8932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csapp.c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1" name="Google Shape;721;p21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722" name="Google Shape;722;p21"/>
            <p:cNvSpPr/>
            <p:nvPr/>
          </p:nvSpPr>
          <p:spPr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grpSp>
          <p:nvGrpSpPr>
            <p:cNvPr id="723" name="Google Shape;723;p21"/>
            <p:cNvGrpSpPr/>
            <p:nvPr/>
          </p:nvGrpSpPr>
          <p:grpSpPr>
            <a:xfrm>
              <a:off x="6324600" y="4507795"/>
              <a:ext cx="381000" cy="685800"/>
              <a:chOff x="3984" y="3264"/>
              <a:chExt cx="240" cy="432"/>
            </a:xfrm>
          </p:grpSpPr>
          <p:cxnSp>
            <p:nvCxnSpPr>
              <p:cNvPr id="724" name="Google Shape;724;p21"/>
              <p:cNvCxnSpPr/>
              <p:nvPr/>
            </p:nvCxnSpPr>
            <p:spPr>
              <a:xfrm>
                <a:off x="3984" y="3696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5" name="Google Shape;725;p21"/>
              <p:cNvCxnSpPr/>
              <p:nvPr/>
            </p:nvCxnSpPr>
            <p:spPr>
              <a:xfrm rot="10800000">
                <a:off x="4224" y="3264"/>
                <a:ext cx="0" cy="43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6" name="Google Shape;726;p21"/>
              <p:cNvCxnSpPr/>
              <p:nvPr/>
            </p:nvCxnSpPr>
            <p:spPr>
              <a:xfrm rot="10800000">
                <a:off x="3984" y="3264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727" name="Google Shape;727;p21"/>
            <p:cNvGrpSpPr/>
            <p:nvPr/>
          </p:nvGrpSpPr>
          <p:grpSpPr>
            <a:xfrm flipH="1">
              <a:off x="1676400" y="4507795"/>
              <a:ext cx="381000" cy="685800"/>
              <a:chOff x="3984" y="3264"/>
              <a:chExt cx="240" cy="432"/>
            </a:xfrm>
          </p:grpSpPr>
          <p:cxnSp>
            <p:nvCxnSpPr>
              <p:cNvPr id="728" name="Google Shape;728;p21"/>
              <p:cNvCxnSpPr/>
              <p:nvPr/>
            </p:nvCxnSpPr>
            <p:spPr>
              <a:xfrm>
                <a:off x="3984" y="3696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9" name="Google Shape;729;p21"/>
              <p:cNvCxnSpPr/>
              <p:nvPr/>
            </p:nvCxnSpPr>
            <p:spPr>
              <a:xfrm rot="10800000">
                <a:off x="4224" y="3264"/>
                <a:ext cx="0" cy="43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0" name="Google Shape;730;p21"/>
              <p:cNvCxnSpPr/>
              <p:nvPr/>
            </p:nvCxnSpPr>
            <p:spPr>
              <a:xfrm rot="10800000">
                <a:off x="3984" y="3264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731" name="Google Shape;731;p21"/>
            <p:cNvSpPr txBox="1"/>
            <p:nvPr/>
          </p:nvSpPr>
          <p:spPr>
            <a:xfrm>
              <a:off x="457200" y="4401432"/>
              <a:ext cx="838200" cy="8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Client / Server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Session</a:t>
              </a:r>
              <a:endParaRPr/>
            </a:p>
          </p:txBody>
        </p:sp>
      </p:grpSp>
      <p:sp>
        <p:nvSpPr>
          <p:cNvPr id="732" name="Google Shape;732;p21"/>
          <p:cNvSpPr txBox="1"/>
          <p:nvPr>
            <p:ph type="title"/>
          </p:nvPr>
        </p:nvSpPr>
        <p:spPr>
          <a:xfrm>
            <a:off x="6934200" y="228600"/>
            <a:ext cx="2133600" cy="119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Interface</a:t>
            </a:r>
            <a:endParaRPr/>
          </a:p>
        </p:txBody>
      </p:sp>
      <p:sp>
        <p:nvSpPr>
          <p:cNvPr id="733" name="Google Shape;733;p21"/>
          <p:cNvSpPr txBox="1"/>
          <p:nvPr/>
        </p:nvSpPr>
        <p:spPr>
          <a:xfrm>
            <a:off x="2362200" y="452735"/>
            <a:ext cx="9127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734" name="Google Shape;734;p21"/>
          <p:cNvSpPr txBox="1"/>
          <p:nvPr/>
        </p:nvSpPr>
        <p:spPr>
          <a:xfrm>
            <a:off x="5136138" y="452735"/>
            <a:ext cx="9936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cxnSp>
        <p:nvCxnSpPr>
          <p:cNvPr id="735" name="Google Shape;735;p21"/>
          <p:cNvCxnSpPr/>
          <p:nvPr/>
        </p:nvCxnSpPr>
        <p:spPr>
          <a:xfrm>
            <a:off x="2819400" y="2028555"/>
            <a:ext cx="0" cy="1676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6" name="Google Shape;736;p21"/>
          <p:cNvCxnSpPr/>
          <p:nvPr/>
        </p:nvCxnSpPr>
        <p:spPr>
          <a:xfrm>
            <a:off x="5638800" y="19682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7" name="Google Shape;737;p21"/>
          <p:cNvCxnSpPr/>
          <p:nvPr/>
        </p:nvCxnSpPr>
        <p:spPr>
          <a:xfrm>
            <a:off x="5638800" y="26540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8" name="Google Shape;738;p21"/>
          <p:cNvCxnSpPr/>
          <p:nvPr/>
        </p:nvCxnSpPr>
        <p:spPr>
          <a:xfrm>
            <a:off x="5638800" y="33398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9" name="Google Shape;739;p21"/>
          <p:cNvCxnSpPr/>
          <p:nvPr/>
        </p:nvCxnSpPr>
        <p:spPr>
          <a:xfrm>
            <a:off x="3048000" y="3857355"/>
            <a:ext cx="1828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740" name="Google Shape;740;p21"/>
          <p:cNvSpPr/>
          <p:nvPr/>
        </p:nvSpPr>
        <p:spPr>
          <a:xfrm>
            <a:off x="2057400" y="1630093"/>
            <a:ext cx="1524000" cy="381000"/>
          </a:xfrm>
          <a:prstGeom prst="rect">
            <a:avLst/>
          </a:prstGeom>
          <a:solidFill>
            <a:srgbClr val="D5F1D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/>
          </a:p>
        </p:txBody>
      </p:sp>
      <p:sp>
        <p:nvSpPr>
          <p:cNvPr id="741" name="Google Shape;741;p21"/>
          <p:cNvSpPr/>
          <p:nvPr/>
        </p:nvSpPr>
        <p:spPr>
          <a:xfrm>
            <a:off x="4876800" y="1630093"/>
            <a:ext cx="1447800" cy="381000"/>
          </a:xfrm>
          <a:prstGeom prst="rect">
            <a:avLst/>
          </a:prstGeom>
          <a:solidFill>
            <a:srgbClr val="A5A6D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/>
          </a:p>
        </p:txBody>
      </p:sp>
      <p:sp>
        <p:nvSpPr>
          <p:cNvPr id="742" name="Google Shape;742;p21"/>
          <p:cNvSpPr/>
          <p:nvPr/>
        </p:nvSpPr>
        <p:spPr>
          <a:xfrm>
            <a:off x="4876800" y="2304780"/>
            <a:ext cx="1447800" cy="381000"/>
          </a:xfrm>
          <a:prstGeom prst="rect">
            <a:avLst/>
          </a:prstGeom>
          <a:solidFill>
            <a:srgbClr val="A5A6D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endParaRPr/>
          </a:p>
        </p:txBody>
      </p:sp>
      <p:sp>
        <p:nvSpPr>
          <p:cNvPr id="743" name="Google Shape;743;p21"/>
          <p:cNvSpPr/>
          <p:nvPr/>
        </p:nvSpPr>
        <p:spPr>
          <a:xfrm>
            <a:off x="4876800" y="2979468"/>
            <a:ext cx="1447800" cy="381000"/>
          </a:xfrm>
          <a:prstGeom prst="rect">
            <a:avLst/>
          </a:prstGeom>
          <a:solidFill>
            <a:srgbClr val="A5A6D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endParaRPr/>
          </a:p>
        </p:txBody>
      </p:sp>
      <p:grpSp>
        <p:nvGrpSpPr>
          <p:cNvPr id="744" name="Google Shape;744;p21"/>
          <p:cNvGrpSpPr/>
          <p:nvPr/>
        </p:nvGrpSpPr>
        <p:grpSpPr>
          <a:xfrm>
            <a:off x="2057400" y="4025630"/>
            <a:ext cx="4267200" cy="1392238"/>
            <a:chOff x="1296" y="2506"/>
            <a:chExt cx="2688" cy="877"/>
          </a:xfrm>
        </p:grpSpPr>
        <p:cxnSp>
          <p:nvCxnSpPr>
            <p:cNvPr id="745" name="Google Shape;745;p21"/>
            <p:cNvCxnSpPr/>
            <p:nvPr/>
          </p:nvCxnSpPr>
          <p:spPr>
            <a:xfrm>
              <a:off x="1776" y="250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46" name="Google Shape;746;p21"/>
            <p:cNvCxnSpPr/>
            <p:nvPr/>
          </p:nvCxnSpPr>
          <p:spPr>
            <a:xfrm>
              <a:off x="1776" y="293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47" name="Google Shape;747;p21"/>
            <p:cNvCxnSpPr/>
            <p:nvPr/>
          </p:nvCxnSpPr>
          <p:spPr>
            <a:xfrm>
              <a:off x="3552" y="250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48" name="Google Shape;748;p21"/>
            <p:cNvCxnSpPr/>
            <p:nvPr/>
          </p:nvCxnSpPr>
          <p:spPr>
            <a:xfrm>
              <a:off x="3552" y="293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49" name="Google Shape;749;p21"/>
            <p:cNvCxnSpPr/>
            <p:nvPr/>
          </p:nvCxnSpPr>
          <p:spPr>
            <a:xfrm>
              <a:off x="2256" y="2832"/>
              <a:ext cx="8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50" name="Google Shape;750;p21"/>
            <p:cNvCxnSpPr/>
            <p:nvPr/>
          </p:nvCxnSpPr>
          <p:spPr>
            <a:xfrm rot="10800000">
              <a:off x="2256" y="3264"/>
              <a:ext cx="8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751" name="Google Shape;751;p21"/>
            <p:cNvSpPr/>
            <p:nvPr/>
          </p:nvSpPr>
          <p:spPr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752" name="Google Shape;752;p21"/>
            <p:cNvSpPr/>
            <p:nvPr/>
          </p:nvSpPr>
          <p:spPr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/>
            </a:p>
          </p:txBody>
        </p:sp>
        <p:sp>
          <p:nvSpPr>
            <p:cNvPr id="753" name="Google Shape;753;p21"/>
            <p:cNvSpPr/>
            <p:nvPr/>
          </p:nvSpPr>
          <p:spPr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754" name="Google Shape;754;p21"/>
            <p:cNvSpPr/>
            <p:nvPr/>
          </p:nvSpPr>
          <p:spPr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 b="1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755" name="Google Shape;755;p21"/>
          <p:cNvSpPr txBox="1"/>
          <p:nvPr/>
        </p:nvSpPr>
        <p:spPr>
          <a:xfrm>
            <a:off x="3632402" y="3247755"/>
            <a:ext cx="11560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grpSp>
        <p:nvGrpSpPr>
          <p:cNvPr id="756" name="Google Shape;756;p21"/>
          <p:cNvGrpSpPr/>
          <p:nvPr/>
        </p:nvGrpSpPr>
        <p:grpSpPr>
          <a:xfrm>
            <a:off x="2057400" y="3870325"/>
            <a:ext cx="5105400" cy="2911475"/>
            <a:chOff x="1296" y="2400"/>
            <a:chExt cx="3216" cy="1834"/>
          </a:xfrm>
        </p:grpSpPr>
        <p:cxnSp>
          <p:nvCxnSpPr>
            <p:cNvPr id="757" name="Google Shape;757;p21"/>
            <p:cNvCxnSpPr/>
            <p:nvPr/>
          </p:nvCxnSpPr>
          <p:spPr>
            <a:xfrm>
              <a:off x="1776" y="3370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58" name="Google Shape;758;p21"/>
            <p:cNvCxnSpPr/>
            <p:nvPr/>
          </p:nvCxnSpPr>
          <p:spPr>
            <a:xfrm>
              <a:off x="3552" y="3370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59" name="Google Shape;759;p21"/>
            <p:cNvCxnSpPr/>
            <p:nvPr/>
          </p:nvCxnSpPr>
          <p:spPr>
            <a:xfrm>
              <a:off x="3552" y="3802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760" name="Google Shape;760;p21"/>
            <p:cNvCxnSpPr/>
            <p:nvPr/>
          </p:nvCxnSpPr>
          <p:spPr>
            <a:xfrm>
              <a:off x="1920" y="3696"/>
              <a:ext cx="115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761" name="Google Shape;761;p21"/>
            <p:cNvSpPr/>
            <p:nvPr/>
          </p:nvSpPr>
          <p:spPr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762" name="Google Shape;762;p21"/>
            <p:cNvSpPr/>
            <p:nvPr/>
          </p:nvSpPr>
          <p:spPr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</a:t>
              </a:r>
              <a:endParaRPr/>
            </a:p>
          </p:txBody>
        </p:sp>
        <p:sp>
          <p:nvSpPr>
            <p:cNvPr id="763" name="Google Shape;763;p21"/>
            <p:cNvSpPr/>
            <p:nvPr/>
          </p:nvSpPr>
          <p:spPr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</a:t>
              </a:r>
              <a:endParaRPr/>
            </a:p>
          </p:txBody>
        </p:sp>
        <p:sp>
          <p:nvSpPr>
            <p:cNvPr id="764" name="Google Shape;764;p21"/>
            <p:cNvSpPr txBox="1"/>
            <p:nvPr/>
          </p:nvSpPr>
          <p:spPr>
            <a:xfrm>
              <a:off x="2496" y="3524"/>
              <a:ext cx="298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EOF</a:t>
              </a:r>
              <a:endParaRPr/>
            </a:p>
          </p:txBody>
        </p:sp>
        <p:cxnSp>
          <p:nvCxnSpPr>
            <p:cNvPr id="765" name="Google Shape;765;p21"/>
            <p:cNvCxnSpPr/>
            <p:nvPr/>
          </p:nvCxnSpPr>
          <p:spPr>
            <a:xfrm>
              <a:off x="3984" y="4128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6" name="Google Shape;766;p21"/>
            <p:cNvCxnSpPr/>
            <p:nvPr/>
          </p:nvCxnSpPr>
          <p:spPr>
            <a:xfrm rot="10800000">
              <a:off x="4512" y="2400"/>
              <a:ext cx="0" cy="172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7" name="Google Shape;767;p21"/>
            <p:cNvCxnSpPr/>
            <p:nvPr/>
          </p:nvCxnSpPr>
          <p:spPr>
            <a:xfrm rot="10800000">
              <a:off x="3984" y="2400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68" name="Google Shape;768;p21"/>
          <p:cNvSpPr txBox="1"/>
          <p:nvPr/>
        </p:nvSpPr>
        <p:spPr>
          <a:xfrm>
            <a:off x="7239941" y="4847955"/>
            <a:ext cx="1675459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Await connection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client</a:t>
            </a:r>
            <a:endParaRPr/>
          </a:p>
        </p:txBody>
      </p:sp>
      <p:sp>
        <p:nvSpPr>
          <p:cNvPr id="769" name="Google Shape;769;p21"/>
          <p:cNvSpPr/>
          <p:nvPr/>
        </p:nvSpPr>
        <p:spPr>
          <a:xfrm>
            <a:off x="6477000" y="952500"/>
            <a:ext cx="152400" cy="2447655"/>
          </a:xfrm>
          <a:prstGeom prst="rightBrace">
            <a:avLst>
              <a:gd fmla="val 958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21"/>
          <p:cNvSpPr txBox="1"/>
          <p:nvPr/>
        </p:nvSpPr>
        <p:spPr>
          <a:xfrm>
            <a:off x="6629400" y="1949450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open_listenfd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1" name="Google Shape;771;p21"/>
          <p:cNvSpPr/>
          <p:nvPr/>
        </p:nvSpPr>
        <p:spPr>
          <a:xfrm>
            <a:off x="1752600" y="952500"/>
            <a:ext cx="152400" cy="3133455"/>
          </a:xfrm>
          <a:prstGeom prst="leftBrace">
            <a:avLst>
              <a:gd fmla="val 1333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2" name="Google Shape;772;p21"/>
          <p:cNvSpPr txBox="1"/>
          <p:nvPr/>
        </p:nvSpPr>
        <p:spPr>
          <a:xfrm>
            <a:off x="0" y="2286000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open_clientfd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3" name="Google Shape;773;p21"/>
          <p:cNvSpPr/>
          <p:nvPr/>
        </p:nvSpPr>
        <p:spPr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endParaRPr/>
          </a:p>
        </p:txBody>
      </p:sp>
      <p:sp>
        <p:nvSpPr>
          <p:cNvPr id="774" name="Google Shape;774;p21"/>
          <p:cNvSpPr/>
          <p:nvPr/>
        </p:nvSpPr>
        <p:spPr>
          <a:xfrm>
            <a:off x="2057400" y="3687493"/>
            <a:ext cx="1524000" cy="381000"/>
          </a:xfrm>
          <a:prstGeom prst="rect">
            <a:avLst/>
          </a:prstGeom>
          <a:solidFill>
            <a:srgbClr val="D5F1D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endParaRPr/>
          </a:p>
        </p:txBody>
      </p:sp>
      <p:cxnSp>
        <p:nvCxnSpPr>
          <p:cNvPr id="775" name="Google Shape;775;p21"/>
          <p:cNvCxnSpPr/>
          <p:nvPr/>
        </p:nvCxnSpPr>
        <p:spPr>
          <a:xfrm>
            <a:off x="5638800" y="1290637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6" name="Google Shape;776;p21"/>
          <p:cNvSpPr/>
          <p:nvPr/>
        </p:nvSpPr>
        <p:spPr>
          <a:xfrm>
            <a:off x="4876800" y="952500"/>
            <a:ext cx="1447800" cy="381000"/>
          </a:xfrm>
          <a:prstGeom prst="rect">
            <a:avLst/>
          </a:prstGeom>
          <a:solidFill>
            <a:srgbClr val="A5A6D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77" name="Google Shape;777;p21"/>
          <p:cNvCxnSpPr/>
          <p:nvPr/>
        </p:nvCxnSpPr>
        <p:spPr>
          <a:xfrm>
            <a:off x="2819401" y="1290637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8" name="Google Shape;778;p21"/>
          <p:cNvSpPr/>
          <p:nvPr/>
        </p:nvSpPr>
        <p:spPr>
          <a:xfrm>
            <a:off x="2057401" y="952500"/>
            <a:ext cx="1447800" cy="381000"/>
          </a:xfrm>
          <a:prstGeom prst="rect">
            <a:avLst/>
          </a:prstGeom>
          <a:solidFill>
            <a:srgbClr val="D5F1D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22"/>
          <p:cNvSpPr txBox="1"/>
          <p:nvPr>
            <p:ph type="title"/>
          </p:nvPr>
        </p:nvSpPr>
        <p:spPr>
          <a:xfrm>
            <a:off x="381000" y="435678"/>
            <a:ext cx="8915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Helper: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open_listenfd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4" name="Google Shape;784;p22"/>
          <p:cNvSpPr/>
          <p:nvPr/>
        </p:nvSpPr>
        <p:spPr>
          <a:xfrm>
            <a:off x="159735" y="2362200"/>
            <a:ext cx="8831865" cy="3293209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4A00FF"/>
                </a:solidFill>
                <a:latin typeface="Courier New"/>
                <a:ea typeface="Courier New"/>
                <a:cs typeface="Courier New"/>
                <a:sym typeface="Courier New"/>
              </a:rPr>
              <a:t>open_listenfd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addrinfo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hints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*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listp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*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listenfd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optval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=1;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Get a list of potential server addresses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memset(&amp;hints, 0,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addrinfo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hints.ai_socktype = SOCK_STREAM;         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Accept connect.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hints.ai_flags = AI_PASSIVE | AI_ADDRCONFIG;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…on any IP addr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hints.ai_flags |= AI_NUMERICSERV;        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…using port no.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Getaddrinfo(</a:t>
            </a:r>
            <a:r>
              <a:rPr b="1" lang="en-US" sz="1600">
                <a:solidFill>
                  <a:srgbClr val="2C929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port, &amp;hints, &amp;listp);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85" name="Google Shape;785;p22"/>
          <p:cNvSpPr txBox="1"/>
          <p:nvPr/>
        </p:nvSpPr>
        <p:spPr>
          <a:xfrm>
            <a:off x="8098319" y="5345668"/>
            <a:ext cx="8932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csapp.c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2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Create a listening descriptor that can be used to accept connection requests from clients.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23"/>
          <p:cNvSpPr txBox="1"/>
          <p:nvPr>
            <p:ph type="title"/>
          </p:nvPr>
        </p:nvSpPr>
        <p:spPr>
          <a:xfrm>
            <a:off x="357018" y="435678"/>
            <a:ext cx="81773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Helper: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open_listenfd</a:t>
            </a:r>
            <a:r>
              <a:rPr lang="en-US"/>
              <a:t> (cont)</a:t>
            </a:r>
            <a:endParaRPr/>
          </a:p>
        </p:txBody>
      </p:sp>
      <p:sp>
        <p:nvSpPr>
          <p:cNvPr id="792" name="Google Shape;792;p23"/>
          <p:cNvSpPr/>
          <p:nvPr/>
        </p:nvSpPr>
        <p:spPr>
          <a:xfrm>
            <a:off x="159735" y="1524000"/>
            <a:ext cx="8214208" cy="403187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Walk the list for one that we can bind to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(p = listp; p; p = p-&gt;ai_next)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Create a socket descriptor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((listenfd = socket(p-&gt;ai_family, p-&gt;ai_socktype, 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p-&gt;ai_protocol)) &lt;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Socket failed, try the next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Eliminates "Address already in use" error from bind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Setsockopt(listenfd, SOL_SOCKET, SO_REUSEADDR,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(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*)&amp;optval ,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Bind the descriptor to the address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(bind(listenfd, p-&gt;ai_addr, p-&gt;ai_addrlen) == 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Success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Close(listenfd);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Bind failed, try the next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</p:txBody>
      </p:sp>
      <p:sp>
        <p:nvSpPr>
          <p:cNvPr id="793" name="Google Shape;793;p23"/>
          <p:cNvSpPr txBox="1"/>
          <p:nvPr/>
        </p:nvSpPr>
        <p:spPr>
          <a:xfrm>
            <a:off x="7543800" y="5193268"/>
            <a:ext cx="8932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csapp.c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24"/>
          <p:cNvSpPr txBox="1"/>
          <p:nvPr>
            <p:ph type="title"/>
          </p:nvPr>
        </p:nvSpPr>
        <p:spPr>
          <a:xfrm>
            <a:off x="357018" y="435678"/>
            <a:ext cx="81773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Helper: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open_listenfd</a:t>
            </a:r>
            <a:r>
              <a:rPr lang="en-US"/>
              <a:t> (cont)</a:t>
            </a:r>
            <a:endParaRPr/>
          </a:p>
        </p:txBody>
      </p:sp>
      <p:sp>
        <p:nvSpPr>
          <p:cNvPr id="799" name="Google Shape;799;p24"/>
          <p:cNvSpPr/>
          <p:nvPr/>
        </p:nvSpPr>
        <p:spPr>
          <a:xfrm>
            <a:off x="159735" y="1524000"/>
            <a:ext cx="8461270" cy="3046988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Clean up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Freeaddrinfo(listp);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(!p)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No address worked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Make it a listening socket ready to accept conn. requests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(listen(listenfd, LISTENQ) &lt; 0)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Close(listenfd);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-1;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listenfd;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00" name="Google Shape;800;p24"/>
          <p:cNvSpPr txBox="1"/>
          <p:nvPr/>
        </p:nvSpPr>
        <p:spPr>
          <a:xfrm>
            <a:off x="7717319" y="4202668"/>
            <a:ext cx="8932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csapp.c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1" name="Google Shape;801;p24"/>
          <p:cNvSpPr txBox="1"/>
          <p:nvPr/>
        </p:nvSpPr>
        <p:spPr>
          <a:xfrm>
            <a:off x="329153" y="5684972"/>
            <a:ext cx="8307387" cy="86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Key point: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open_clientfd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open_listenfd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are both independent of any particular version of IP.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25"/>
          <p:cNvSpPr txBox="1"/>
          <p:nvPr>
            <p:ph type="title"/>
          </p:nvPr>
        </p:nvSpPr>
        <p:spPr>
          <a:xfrm>
            <a:off x="381000" y="304800"/>
            <a:ext cx="77724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Echo Client: Main Routine</a:t>
            </a:r>
            <a:endParaRPr/>
          </a:p>
        </p:txBody>
      </p:sp>
      <p:sp>
        <p:nvSpPr>
          <p:cNvPr id="807" name="Google Shape;807;p25"/>
          <p:cNvSpPr/>
          <p:nvPr/>
        </p:nvSpPr>
        <p:spPr>
          <a:xfrm>
            <a:off x="457200" y="1019621"/>
            <a:ext cx="7201156" cy="5509201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926492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"csapp.h"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4A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argc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**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clientfd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*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[MAXLINE];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rio_t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rio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host = argv[1];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port = argv[2];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clientfd = Open_clientfd(host, port);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Rio_readinitb(&amp;rio, clientfd);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(Fgets(buf, MAXLINE, stdin) != </a:t>
            </a:r>
            <a:r>
              <a:rPr b="1" lang="en-US" sz="1600">
                <a:solidFill>
                  <a:srgbClr val="2C929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Rio_writen(clientfd, buf, strlen(buf));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Rio_readlineb(&amp;rio, buf, MAXLINE);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Fputs(buf, stdout);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Close(clientfd);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exit(0);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08" name="Google Shape;808;p25"/>
          <p:cNvSpPr txBox="1"/>
          <p:nvPr/>
        </p:nvSpPr>
        <p:spPr>
          <a:xfrm>
            <a:off x="6324600" y="6159490"/>
            <a:ext cx="13337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echoclient.c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6"/>
          <p:cNvSpPr txBox="1"/>
          <p:nvPr>
            <p:ph type="title"/>
          </p:nvPr>
        </p:nvSpPr>
        <p:spPr>
          <a:xfrm>
            <a:off x="381000" y="304800"/>
            <a:ext cx="77724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Iterative Echo Server: Main Routine</a:t>
            </a:r>
            <a:endParaRPr/>
          </a:p>
        </p:txBody>
      </p:sp>
      <p:sp>
        <p:nvSpPr>
          <p:cNvPr id="814" name="Google Shape;814;p26"/>
          <p:cNvSpPr/>
          <p:nvPr/>
        </p:nvSpPr>
        <p:spPr>
          <a:xfrm>
            <a:off x="113632" y="950177"/>
            <a:ext cx="8954168" cy="5509201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926492"/>
                </a:solidFill>
                <a:latin typeface="Courier New"/>
                <a:ea typeface="Courier New"/>
                <a:cs typeface="Courier New"/>
                <a:sym typeface="Courier New"/>
              </a:rPr>
              <a:t>#include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"csapp.h”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4A00FF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connfd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4A00FF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argc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**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argv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listenfd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connfd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socklen_t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clientlen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sockaddr_storage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clientaddr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Enough room for any addr */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                              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client_hostname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[MAXLINE],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client_port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[MAXLINE];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listenfd = Open_listenfd(argv[1]);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(1)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clientlen =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sizeof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struct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sockaddr_storage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Important! */</a:t>
            </a:r>
            <a:endParaRPr b="1" sz="1600">
              <a:solidFill>
                <a:srgbClr val="CB241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connfd = Accept(listenfd, (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SA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*)&amp;clientaddr, &amp;clientlen);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Getnameinfo((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SA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*) &amp;clientaddr, clientlen, 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client_hostname, MAXLINE, client_port, MAXLINE, 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printf(</a:t>
            </a:r>
            <a:r>
              <a:rPr b="1" lang="en-US" sz="16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"Connected to (%s, %s)\n"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client_hostname, client_port);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echo(connfd);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Close(connfd);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exit(0);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815" name="Google Shape;815;p26"/>
          <p:cNvSpPr txBox="1"/>
          <p:nvPr/>
        </p:nvSpPr>
        <p:spPr>
          <a:xfrm>
            <a:off x="7609611" y="6119352"/>
            <a:ext cx="14581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echoserveri.c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27"/>
          <p:cNvSpPr txBox="1"/>
          <p:nvPr>
            <p:ph type="title"/>
          </p:nvPr>
        </p:nvSpPr>
        <p:spPr>
          <a:xfrm>
            <a:off x="304800" y="533400"/>
            <a:ext cx="654685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Echo Server: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function</a:t>
            </a:r>
            <a:endParaRPr/>
          </a:p>
        </p:txBody>
      </p:sp>
      <p:sp>
        <p:nvSpPr>
          <p:cNvPr id="821" name="Google Shape;821;p27"/>
          <p:cNvSpPr/>
          <p:nvPr/>
        </p:nvSpPr>
        <p:spPr>
          <a:xfrm>
            <a:off x="751665" y="2743200"/>
            <a:ext cx="7225957" cy="3046988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4A00FF"/>
                </a:solidFill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connfd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size_t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[MAXLINE];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rio_t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rio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Rio_readinitb(&amp;rio, connfd);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((n = Rio_readlineb(&amp;rio, buf, MAXLINE)) != 0)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printf(</a:t>
            </a:r>
            <a:r>
              <a:rPr b="1" lang="en-US" sz="16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"server received %d bytes\n"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Rio_writen(connfd, buf, n);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2" name="Google Shape;822;p27"/>
          <p:cNvSpPr txBox="1"/>
          <p:nvPr>
            <p:ph idx="1" type="body"/>
          </p:nvPr>
        </p:nvSpPr>
        <p:spPr>
          <a:xfrm>
            <a:off x="329153" y="1220788"/>
            <a:ext cx="8307387" cy="129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 server uses RIO to read and echo text lines until EOF (end-of-file) condition is encountered.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EOF condition caused by client calling 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close(clientfd)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23" name="Google Shape;823;p27"/>
          <p:cNvSpPr txBox="1"/>
          <p:nvPr/>
        </p:nvSpPr>
        <p:spPr>
          <a:xfrm>
            <a:off x="7173946" y="5410200"/>
            <a:ext cx="8036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echo.c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28"/>
          <p:cNvSpPr txBox="1"/>
          <p:nvPr>
            <p:ph type="title"/>
          </p:nvPr>
        </p:nvSpPr>
        <p:spPr>
          <a:xfrm>
            <a:off x="381000" y="569913"/>
            <a:ext cx="752475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Servers Using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telnet</a:t>
            </a:r>
            <a:endParaRPr/>
          </a:p>
        </p:txBody>
      </p:sp>
      <p:sp>
        <p:nvSpPr>
          <p:cNvPr id="829" name="Google Shape;829;p28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telnet </a:t>
            </a:r>
            <a:r>
              <a:rPr lang="en-US"/>
              <a:t>program is invaluable for testing servers that transmit ASCII strings over Internet connections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Our simple echo server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Web servers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Mail servers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Usage: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linux&gt; </a:t>
            </a:r>
            <a:r>
              <a:rPr b="1" i="1" lang="en-US">
                <a:latin typeface="Courier New"/>
                <a:ea typeface="Courier New"/>
                <a:cs typeface="Courier New"/>
                <a:sym typeface="Courier New"/>
              </a:rPr>
              <a:t>telnet &lt;host&gt; &lt;portnumber&gt;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Creates a connection with a server running on </a:t>
            </a:r>
            <a:r>
              <a:rPr b="1" i="1" lang="en-US">
                <a:latin typeface="Courier New"/>
                <a:ea typeface="Courier New"/>
                <a:cs typeface="Courier New"/>
                <a:sym typeface="Courier New"/>
              </a:rPr>
              <a:t>&lt;host&gt;</a:t>
            </a:r>
            <a:r>
              <a:rPr b="1" lang="en-US"/>
              <a:t> </a:t>
            </a:r>
            <a:r>
              <a:rPr lang="en-US"/>
              <a:t>and  listening on port </a:t>
            </a:r>
            <a:r>
              <a:rPr b="1" i="1" lang="en-US">
                <a:latin typeface="Courier New"/>
                <a:ea typeface="Courier New"/>
                <a:cs typeface="Courier New"/>
                <a:sym typeface="Courier New"/>
              </a:rPr>
              <a:t>&lt;portnumber&gt;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29"/>
          <p:cNvSpPr txBox="1"/>
          <p:nvPr>
            <p:ph type="title"/>
          </p:nvPr>
        </p:nvSpPr>
        <p:spPr>
          <a:xfrm>
            <a:off x="348575" y="436967"/>
            <a:ext cx="8588375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the Echo Server With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telnet</a:t>
            </a:r>
            <a:endParaRPr/>
          </a:p>
        </p:txBody>
      </p:sp>
      <p:sp>
        <p:nvSpPr>
          <p:cNvPr id="835" name="Google Shape;835;p29"/>
          <p:cNvSpPr txBox="1"/>
          <p:nvPr/>
        </p:nvSpPr>
        <p:spPr>
          <a:xfrm>
            <a:off x="475882" y="1219200"/>
            <a:ext cx="6991718" cy="4770537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whaleshark&gt; ./echoserveri 15213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Connected to (MAKOSHARK.ICS.CS.CMU.EDU, 50280)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server received 11 bytes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server received 8 bytes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makoshark&gt; telnet whaleshark.ics.cs.cmu.edu 15213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Trying 128.2.210.175...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Connected to whaleshark.ics.cs.cmu.edu (128.2.210.175).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Escape character is '^]'.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Hi there!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Hi there!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Howdy!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Howdy!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^]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telnet&gt; quit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Connection closed.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makoshark&gt;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>
            <p:ph type="title"/>
          </p:nvPr>
        </p:nvSpPr>
        <p:spPr>
          <a:xfrm>
            <a:off x="304800" y="361950"/>
            <a:ext cx="8716962" cy="781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Recall: Socket Address Structures</a:t>
            </a:r>
            <a:endParaRPr/>
          </a:p>
        </p:txBody>
      </p:sp>
      <p:sp>
        <p:nvSpPr>
          <p:cNvPr id="140" name="Google Shape;140;p3"/>
          <p:cNvSpPr txBox="1"/>
          <p:nvPr>
            <p:ph idx="1" type="body"/>
          </p:nvPr>
        </p:nvSpPr>
        <p:spPr>
          <a:xfrm>
            <a:off x="304800" y="1219200"/>
            <a:ext cx="8716962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Generic socket address: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For address arguments to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en-US"/>
              <a:t>,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r>
              <a:rPr lang="en-US"/>
              <a:t>, and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Necessary only because C did not have generic (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void *</a:t>
            </a:r>
            <a:r>
              <a:rPr lang="en-US"/>
              <a:t>) pointers when the sockets interface was designed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 casting convenience, we adopt the Stevens convention: </a:t>
            </a:r>
            <a:endParaRPr/>
          </a:p>
          <a:p>
            <a:pPr indent="0" lvl="1" marL="45720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typedef struct sockaddr SA;</a:t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141" name="Google Shape;141;p3"/>
          <p:cNvSpPr/>
          <p:nvPr/>
        </p:nvSpPr>
        <p:spPr>
          <a:xfrm>
            <a:off x="846549" y="3570982"/>
            <a:ext cx="5971807" cy="1077218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sockaddr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uint16_t  sa_family;    </a:t>
            </a:r>
            <a:r>
              <a:rPr b="1" lang="en-US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Protocol family 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char      sa_data[14];  </a:t>
            </a:r>
            <a:r>
              <a:rPr b="1" lang="en-US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Address data.  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       </a:t>
            </a:r>
            <a:endParaRPr/>
          </a:p>
        </p:txBody>
      </p:sp>
      <p:grpSp>
        <p:nvGrpSpPr>
          <p:cNvPr id="142" name="Google Shape;142;p3"/>
          <p:cNvGrpSpPr/>
          <p:nvPr/>
        </p:nvGrpSpPr>
        <p:grpSpPr>
          <a:xfrm>
            <a:off x="304800" y="5165308"/>
            <a:ext cx="8534400" cy="457200"/>
            <a:chOff x="960" y="2784"/>
            <a:chExt cx="5376" cy="288"/>
          </a:xfrm>
        </p:grpSpPr>
        <p:sp>
          <p:nvSpPr>
            <p:cNvPr id="143" name="Google Shape;143;p3"/>
            <p:cNvSpPr/>
            <p:nvPr/>
          </p:nvSpPr>
          <p:spPr>
            <a:xfrm>
              <a:off x="960" y="2784"/>
              <a:ext cx="336" cy="288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296" y="2784"/>
              <a:ext cx="336" cy="288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632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968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304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640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976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3312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3648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3984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320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656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4992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328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664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6000" y="2784"/>
              <a:ext cx="336" cy="288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3"/>
          <p:cNvSpPr txBox="1"/>
          <p:nvPr/>
        </p:nvSpPr>
        <p:spPr>
          <a:xfrm>
            <a:off x="194792" y="4828758"/>
            <a:ext cx="12842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sa_family</a:t>
            </a:r>
            <a:endParaRPr/>
          </a:p>
        </p:txBody>
      </p:sp>
      <p:sp>
        <p:nvSpPr>
          <p:cNvPr id="160" name="Google Shape;160;p3"/>
          <p:cNvSpPr txBox="1"/>
          <p:nvPr/>
        </p:nvSpPr>
        <p:spPr>
          <a:xfrm>
            <a:off x="4396890" y="6138446"/>
            <a:ext cx="143417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Family Specific</a:t>
            </a:r>
            <a:endParaRPr/>
          </a:p>
        </p:txBody>
      </p:sp>
      <p:sp>
        <p:nvSpPr>
          <p:cNvPr id="161" name="Google Shape;161;p3"/>
          <p:cNvSpPr/>
          <p:nvPr/>
        </p:nvSpPr>
        <p:spPr>
          <a:xfrm rot="5400000">
            <a:off x="4953000" y="2193507"/>
            <a:ext cx="304800" cy="7467600"/>
          </a:xfrm>
          <a:prstGeom prst="rightBrace">
            <a:avLst>
              <a:gd fmla="val 95833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0"/>
          <p:cNvSpPr txBox="1"/>
          <p:nvPr>
            <p:ph type="title"/>
          </p:nvPr>
        </p:nvSpPr>
        <p:spPr>
          <a:xfrm>
            <a:off x="381000" y="417513"/>
            <a:ext cx="37338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Server Basics</a:t>
            </a:r>
            <a:endParaRPr/>
          </a:p>
        </p:txBody>
      </p:sp>
      <p:sp>
        <p:nvSpPr>
          <p:cNvPr id="841" name="Google Shape;841;p30"/>
          <p:cNvSpPr/>
          <p:nvPr/>
        </p:nvSpPr>
        <p:spPr>
          <a:xfrm>
            <a:off x="7546975" y="1676400"/>
            <a:ext cx="1368425" cy="1287463"/>
          </a:xfrm>
          <a:prstGeom prst="ellipse">
            <a:avLst/>
          </a:prstGeom>
          <a:solidFill>
            <a:srgbClr val="F1C7C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cxnSp>
        <p:nvCxnSpPr>
          <p:cNvPr id="842" name="Google Shape;842;p30"/>
          <p:cNvCxnSpPr/>
          <p:nvPr/>
        </p:nvCxnSpPr>
        <p:spPr>
          <a:xfrm>
            <a:off x="5859463" y="1976438"/>
            <a:ext cx="1749425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3" name="Google Shape;843;p30"/>
          <p:cNvSpPr txBox="1"/>
          <p:nvPr/>
        </p:nvSpPr>
        <p:spPr>
          <a:xfrm>
            <a:off x="5781675" y="1594132"/>
            <a:ext cx="1611569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cxnSp>
        <p:nvCxnSpPr>
          <p:cNvPr id="844" name="Google Shape;844;p30"/>
          <p:cNvCxnSpPr/>
          <p:nvPr/>
        </p:nvCxnSpPr>
        <p:spPr>
          <a:xfrm>
            <a:off x="6011863" y="2584450"/>
            <a:ext cx="1446212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845" name="Google Shape;845;p30"/>
          <p:cNvSpPr txBox="1"/>
          <p:nvPr/>
        </p:nvSpPr>
        <p:spPr>
          <a:xfrm>
            <a:off x="5789613" y="2708964"/>
            <a:ext cx="1749177" cy="6463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(content)</a:t>
            </a:r>
            <a:endParaRPr/>
          </a:p>
        </p:txBody>
      </p:sp>
      <p:sp>
        <p:nvSpPr>
          <p:cNvPr id="846" name="Google Shape;846;p30"/>
          <p:cNvSpPr txBox="1"/>
          <p:nvPr>
            <p:ph idx="1" type="body"/>
          </p:nvPr>
        </p:nvSpPr>
        <p:spPr>
          <a:xfrm>
            <a:off x="303212" y="1598613"/>
            <a:ext cx="4186238" cy="4687887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90325" spcFirstLastPara="1" rIns="90325" wrap="square" tIns="4437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Clients and servers communicate using  the HyperText Transfer Protocol (HTTP)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Client and server establish TCP connection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Client requests content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Server responds with requested content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Client and server close connection (eventually)</a:t>
            </a:r>
            <a:endParaRPr sz="18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lang="en-US" sz="2000"/>
              <a:t>Current version is HTTP/1.1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980"/>
              <a:buChar char="▪"/>
            </a:pPr>
            <a:r>
              <a:rPr lang="en-US" sz="1800"/>
              <a:t>RFC 2616, June, 1999. </a:t>
            </a:r>
            <a:endParaRPr/>
          </a:p>
        </p:txBody>
      </p:sp>
      <p:sp>
        <p:nvSpPr>
          <p:cNvPr id="847" name="Google Shape;847;p30"/>
          <p:cNvSpPr/>
          <p:nvPr/>
        </p:nvSpPr>
        <p:spPr>
          <a:xfrm>
            <a:off x="4641850" y="1676400"/>
            <a:ext cx="1370013" cy="1287463"/>
          </a:xfrm>
          <a:prstGeom prst="ellipse">
            <a:avLst/>
          </a:prstGeom>
          <a:solidFill>
            <a:srgbClr val="F1C7C7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(browser) </a:t>
            </a:r>
            <a:endParaRPr/>
          </a:p>
        </p:txBody>
      </p:sp>
      <p:sp>
        <p:nvSpPr>
          <p:cNvPr id="848" name="Google Shape;848;p30"/>
          <p:cNvSpPr txBox="1"/>
          <p:nvPr/>
        </p:nvSpPr>
        <p:spPr>
          <a:xfrm>
            <a:off x="303213" y="5949950"/>
            <a:ext cx="757130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http://www.w3.org/Protocols/rfc2616/rfc2616.html</a:t>
            </a:r>
            <a:endParaRPr/>
          </a:p>
        </p:txBody>
      </p:sp>
      <p:sp>
        <p:nvSpPr>
          <p:cNvPr id="849" name="Google Shape;849;p30"/>
          <p:cNvSpPr/>
          <p:nvPr/>
        </p:nvSpPr>
        <p:spPr>
          <a:xfrm>
            <a:off x="4572000" y="4953000"/>
            <a:ext cx="1828800" cy="609600"/>
          </a:xfrm>
          <a:prstGeom prst="rect">
            <a:avLst/>
          </a:prstGeom>
          <a:solidFill>
            <a:srgbClr val="D5F1CF"/>
          </a:solidFill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IP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30"/>
          <p:cNvSpPr/>
          <p:nvPr/>
        </p:nvSpPr>
        <p:spPr>
          <a:xfrm>
            <a:off x="4572000" y="4343400"/>
            <a:ext cx="1828800" cy="609600"/>
          </a:xfrm>
          <a:prstGeom prst="rect">
            <a:avLst/>
          </a:prstGeom>
          <a:solidFill>
            <a:srgbClr val="F6F5BD"/>
          </a:solidFill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TCP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1" name="Google Shape;851;p30"/>
          <p:cNvSpPr/>
          <p:nvPr/>
        </p:nvSpPr>
        <p:spPr>
          <a:xfrm>
            <a:off x="4572000" y="3733800"/>
            <a:ext cx="1828800" cy="609600"/>
          </a:xfrm>
          <a:prstGeom prst="rect">
            <a:avLst/>
          </a:prstGeom>
          <a:solidFill>
            <a:srgbClr val="F1C7C7"/>
          </a:solidFill>
          <a:ln cap="flat" cmpd="sng" w="28575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2" name="Google Shape;852;p30"/>
          <p:cNvSpPr txBox="1"/>
          <p:nvPr/>
        </p:nvSpPr>
        <p:spPr>
          <a:xfrm>
            <a:off x="6400800" y="5149334"/>
            <a:ext cx="12123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Datagrams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3" name="Google Shape;853;p30"/>
          <p:cNvSpPr txBox="1"/>
          <p:nvPr/>
        </p:nvSpPr>
        <p:spPr>
          <a:xfrm>
            <a:off x="6400800" y="4507468"/>
            <a:ext cx="9611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Streams</a:t>
            </a:r>
            <a:endParaRPr/>
          </a:p>
        </p:txBody>
      </p:sp>
      <p:sp>
        <p:nvSpPr>
          <p:cNvPr id="854" name="Google Shape;854;p30"/>
          <p:cNvSpPr txBox="1"/>
          <p:nvPr/>
        </p:nvSpPr>
        <p:spPr>
          <a:xfrm>
            <a:off x="6400800" y="3865602"/>
            <a:ext cx="14121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content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31"/>
          <p:cNvSpPr txBox="1"/>
          <p:nvPr>
            <p:ph type="title"/>
          </p:nvPr>
        </p:nvSpPr>
        <p:spPr>
          <a:xfrm>
            <a:off x="381000" y="417513"/>
            <a:ext cx="5646738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Content</a:t>
            </a:r>
            <a:endParaRPr/>
          </a:p>
        </p:txBody>
      </p:sp>
      <p:sp>
        <p:nvSpPr>
          <p:cNvPr id="860" name="Google Shape;860;p31"/>
          <p:cNvSpPr txBox="1"/>
          <p:nvPr>
            <p:ph idx="1" type="body"/>
          </p:nvPr>
        </p:nvSpPr>
        <p:spPr>
          <a:xfrm>
            <a:off x="290513" y="1220788"/>
            <a:ext cx="88534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Web servers return </a:t>
            </a:r>
            <a:r>
              <a:rPr i="1" lang="en-US">
                <a:solidFill>
                  <a:srgbClr val="FF0000"/>
                </a:solidFill>
              </a:rPr>
              <a:t>content</a:t>
            </a:r>
            <a:r>
              <a:rPr lang="en-US"/>
              <a:t> to clients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/>
              <a:t>content: </a:t>
            </a:r>
            <a:r>
              <a:rPr lang="en-US"/>
              <a:t>a sequence of bytes with an associated MIME (Multipurpose Internet Mail Extensions) type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Example MIME types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text/html	</a:t>
            </a:r>
            <a:r>
              <a:rPr lang="en-US"/>
              <a:t>HTML document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text/plain	</a:t>
            </a:r>
            <a:r>
              <a:rPr lang="en-US"/>
              <a:t>Unformatted text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image/gif	</a:t>
            </a:r>
            <a:r>
              <a:rPr lang="en-US"/>
              <a:t>Binary image encoded in GIF format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image/png</a:t>
            </a:r>
            <a:r>
              <a:rPr lang="en-US"/>
              <a:t>	Binar image encoded in PNG format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image/jpeg</a:t>
            </a:r>
            <a:r>
              <a:rPr lang="en-US"/>
              <a:t>	Binary image encoded in JPEG format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861" name="Google Shape;861;p31"/>
          <p:cNvSpPr txBox="1"/>
          <p:nvPr/>
        </p:nvSpPr>
        <p:spPr>
          <a:xfrm>
            <a:off x="381000" y="5832939"/>
            <a:ext cx="86345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find the complete list of MIME types at: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http://www.iana.org/assignments/media-types/media-types.xhtml</a:t>
            </a:r>
            <a:endParaRPr b="0"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2"/>
          <p:cNvSpPr txBox="1"/>
          <p:nvPr>
            <p:ph type="title"/>
          </p:nvPr>
        </p:nvSpPr>
        <p:spPr>
          <a:xfrm>
            <a:off x="381000" y="417513"/>
            <a:ext cx="80772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Static and Dynamic Content</a:t>
            </a:r>
            <a:endParaRPr/>
          </a:p>
        </p:txBody>
      </p:sp>
      <p:sp>
        <p:nvSpPr>
          <p:cNvPr id="867" name="Google Shape;867;p32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 content returned in HTTP responses can be either </a:t>
            </a:r>
            <a:r>
              <a:rPr i="1" lang="en-US">
                <a:solidFill>
                  <a:srgbClr val="FF0000"/>
                </a:solidFill>
              </a:rPr>
              <a:t>static</a:t>
            </a:r>
            <a:r>
              <a:rPr lang="en-US"/>
              <a:t> or </a:t>
            </a:r>
            <a:r>
              <a:rPr i="1" lang="en-US">
                <a:solidFill>
                  <a:srgbClr val="FF0000"/>
                </a:solidFill>
              </a:rPr>
              <a:t>dynamic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/>
              <a:t>Static content</a:t>
            </a:r>
            <a:r>
              <a:rPr lang="en-US"/>
              <a:t>: content stored in files and retrieved in response to an HTTP request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Examples: HTML files, images, audio clips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Request identifies which content file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/>
              <a:t>Dynamic content</a:t>
            </a:r>
            <a:r>
              <a:rPr lang="en-US"/>
              <a:t>: content produced on-the-fly in response to an HTTP request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Example: content produced by a program executed by the server on behalf of the client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Request identifies file containing executable code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Bottom line: </a:t>
            </a:r>
            <a:r>
              <a:rPr i="1" lang="en-US"/>
              <a:t>Web content is associated with a file that is managed by the server</a:t>
            </a:r>
            <a:endParaRPr i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3"/>
          <p:cNvSpPr txBox="1"/>
          <p:nvPr>
            <p:ph type="title"/>
          </p:nvPr>
        </p:nvSpPr>
        <p:spPr>
          <a:xfrm>
            <a:off x="381000" y="417513"/>
            <a:ext cx="8382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URLs and how clients and servers use them</a:t>
            </a:r>
            <a:endParaRPr/>
          </a:p>
        </p:txBody>
      </p:sp>
      <p:sp>
        <p:nvSpPr>
          <p:cNvPr id="873" name="Google Shape;873;p33"/>
          <p:cNvSpPr txBox="1"/>
          <p:nvPr>
            <p:ph idx="1" type="body"/>
          </p:nvPr>
        </p:nvSpPr>
        <p:spPr>
          <a:xfrm>
            <a:off x="290513" y="1220788"/>
            <a:ext cx="8307387" cy="5408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Unique name for a file: URL (Universal Resource Locator)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Example URL: 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http://www.cmu.edu:80</a:t>
            </a:r>
            <a:r>
              <a:rPr lang="en-US">
                <a:solidFill>
                  <a:srgbClr val="00CC66"/>
                </a:solidFill>
                <a:latin typeface="Courier New"/>
                <a:ea typeface="Courier New"/>
                <a:cs typeface="Courier New"/>
                <a:sym typeface="Courier New"/>
              </a:rPr>
              <a:t>/index.html</a:t>
            </a:r>
            <a:endParaRPr>
              <a:solidFill>
                <a:srgbClr val="00CC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Clients use </a:t>
            </a:r>
            <a:r>
              <a:rPr i="1" lang="en-US">
                <a:solidFill>
                  <a:srgbClr val="000000"/>
                </a:solidFill>
              </a:rPr>
              <a:t>prefix</a:t>
            </a:r>
            <a:r>
              <a:rPr i="1" lang="en-US"/>
              <a:t> </a:t>
            </a:r>
            <a:r>
              <a:rPr lang="en-US"/>
              <a:t>(</a:t>
            </a: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http://www.cmu.edu:80</a:t>
            </a:r>
            <a:r>
              <a:rPr lang="en-US"/>
              <a:t>) to infer: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What kind (protocol) of server to contact (HTTP)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Where the server is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www.cmu.edu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What port it is listening on (80)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Servers use </a:t>
            </a:r>
            <a:r>
              <a:rPr i="1" lang="en-US">
                <a:solidFill>
                  <a:srgbClr val="000000"/>
                </a:solidFill>
              </a:rPr>
              <a:t>suffix</a:t>
            </a:r>
            <a:r>
              <a:rPr lang="en-US"/>
              <a:t> (</a:t>
            </a:r>
            <a:r>
              <a:rPr lang="en-US">
                <a:solidFill>
                  <a:srgbClr val="00CC66"/>
                </a:solidFill>
                <a:latin typeface="Courier New"/>
                <a:ea typeface="Courier New"/>
                <a:cs typeface="Courier New"/>
                <a:sym typeface="Courier New"/>
              </a:rPr>
              <a:t>/index.html</a:t>
            </a:r>
            <a:r>
              <a:rPr lang="en-US"/>
              <a:t>) to: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Determine if request is for static or dynamic content.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No hard and fast rules for this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One convention: executables reside in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cgi-bin </a:t>
            </a:r>
            <a:r>
              <a:rPr lang="en-US"/>
              <a:t>directory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Find file on file system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Initial “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/>
              <a:t>” in suffix denotes home directory for requested content.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Minimal suffix is “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/>
              <a:t>”, which server expands to configured default filename (usually,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index.html</a:t>
            </a:r>
            <a:r>
              <a:rPr lang="en-US"/>
              <a:t>)	</a:t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4"/>
          <p:cNvSpPr txBox="1"/>
          <p:nvPr>
            <p:ph type="title"/>
          </p:nvPr>
        </p:nvSpPr>
        <p:spPr>
          <a:xfrm>
            <a:off x="381000" y="381000"/>
            <a:ext cx="5888038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 Requests</a:t>
            </a:r>
            <a:endParaRPr/>
          </a:p>
        </p:txBody>
      </p:sp>
      <p:sp>
        <p:nvSpPr>
          <p:cNvPr id="879" name="Google Shape;879;p34"/>
          <p:cNvSpPr txBox="1"/>
          <p:nvPr>
            <p:ph idx="1" type="body"/>
          </p:nvPr>
        </p:nvSpPr>
        <p:spPr>
          <a:xfrm>
            <a:off x="396875" y="1362074"/>
            <a:ext cx="8289925" cy="519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HTTP request is a </a:t>
            </a:r>
            <a:r>
              <a:rPr i="1" lang="en-US">
                <a:solidFill>
                  <a:srgbClr val="FF0000"/>
                </a:solidFill>
              </a:rPr>
              <a:t>request line</a:t>
            </a:r>
            <a:r>
              <a:rPr lang="en-US"/>
              <a:t>, followed by zero or more </a:t>
            </a:r>
            <a:r>
              <a:rPr i="1" lang="en-US">
                <a:solidFill>
                  <a:srgbClr val="FF0000"/>
                </a:solidFill>
              </a:rPr>
              <a:t>request headers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Request line: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&lt;method&gt; &lt;uri&gt; &lt;version&gt;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&lt;method&gt; </a:t>
            </a:r>
            <a:r>
              <a:rPr lang="en-US"/>
              <a:t>is one of 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GET, POST, OPTIONS, HEAD, PUT, DELETE, </a:t>
            </a:r>
            <a:r>
              <a:rPr lang="en-US"/>
              <a:t>or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TRACE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&lt;uri&gt;</a:t>
            </a:r>
            <a:r>
              <a:rPr lang="en-US"/>
              <a:t> is typically URL for proxies, URL suffix for servers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A URL is a type of URI (Uniform Resource Identifier)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See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http://www.ietf.org/rfc/rfc2396.txt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&lt;version&gt;</a:t>
            </a:r>
            <a:r>
              <a:rPr lang="en-US"/>
              <a:t> is HTTP version of request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HTTP/1.0</a:t>
            </a:r>
            <a:r>
              <a:rPr lang="en-US"/>
              <a:t> 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HTTP/1.1</a:t>
            </a:r>
            <a:r>
              <a:rPr lang="en-US"/>
              <a:t>)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Request headers: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&lt;header name&gt;: &lt;header data</a:t>
            </a:r>
            <a:r>
              <a:rPr lang="en-US"/>
              <a:t>&gt;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Provide additional information to the server</a:t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5"/>
          <p:cNvSpPr txBox="1"/>
          <p:nvPr>
            <p:ph type="title"/>
          </p:nvPr>
        </p:nvSpPr>
        <p:spPr>
          <a:xfrm>
            <a:off x="381000" y="417513"/>
            <a:ext cx="6154738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 Responses</a:t>
            </a:r>
            <a:endParaRPr/>
          </a:p>
        </p:txBody>
      </p:sp>
      <p:sp>
        <p:nvSpPr>
          <p:cNvPr id="885" name="Google Shape;885;p35"/>
          <p:cNvSpPr txBox="1"/>
          <p:nvPr>
            <p:ph idx="1" type="body"/>
          </p:nvPr>
        </p:nvSpPr>
        <p:spPr>
          <a:xfrm>
            <a:off x="444500" y="1066800"/>
            <a:ext cx="8699500" cy="5570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HTTP response is a </a:t>
            </a:r>
            <a:r>
              <a:rPr i="1" lang="en-US">
                <a:solidFill>
                  <a:srgbClr val="FF0000"/>
                </a:solidFill>
              </a:rPr>
              <a:t>response line</a:t>
            </a:r>
            <a:r>
              <a:rPr lang="en-US"/>
              <a:t> followed by zero or more </a:t>
            </a:r>
            <a:r>
              <a:rPr i="1" lang="en-US">
                <a:solidFill>
                  <a:srgbClr val="FF0000"/>
                </a:solidFill>
              </a:rPr>
              <a:t>response headers</a:t>
            </a:r>
            <a:r>
              <a:rPr lang="en-US"/>
              <a:t>, possibly followed by </a:t>
            </a:r>
            <a:r>
              <a:rPr i="1" lang="en-US">
                <a:solidFill>
                  <a:srgbClr val="FF0000"/>
                </a:solidFill>
              </a:rPr>
              <a:t>content</a:t>
            </a:r>
            <a:r>
              <a:rPr lang="en-US"/>
              <a:t>, with blank line (“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\r\n</a:t>
            </a:r>
            <a:r>
              <a:rPr lang="en-US"/>
              <a:t>”) separating headers from content. </a:t>
            </a:r>
            <a:endParaRPr/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Response line: 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		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&lt;version&gt; &lt;status code&gt; &lt;status msg&gt;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&lt;version&gt; is HTTP version of the response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&lt;status code&gt; is numeric status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&lt;status msg&gt; is corresponding English text</a:t>
            </a:r>
            <a:endParaRPr/>
          </a:p>
          <a:p>
            <a:pPr indent="-228600" lvl="2" marL="114300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200 	OK		Request was handled without error</a:t>
            </a:r>
            <a:endParaRPr/>
          </a:p>
          <a:p>
            <a:pPr indent="-228600" lvl="2" marL="114300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301	Moved		Provide alternate URL</a:t>
            </a:r>
            <a:endParaRPr/>
          </a:p>
          <a:p>
            <a:pPr indent="-228600" lvl="2" marL="114300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404	Not found	Server couldn’t find the file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Response headers: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&lt;header name&gt;: &lt;header data&gt;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Provide additional information about response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Content-Type: </a:t>
            </a:r>
            <a:r>
              <a:rPr lang="en-US"/>
              <a:t>MIME type of content in response body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Content-Length: </a:t>
            </a:r>
            <a:r>
              <a:rPr lang="en-US"/>
              <a:t>Length of content in response body</a:t>
            </a:r>
            <a:endParaRPr/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9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6"/>
          <p:cNvSpPr txBox="1"/>
          <p:nvPr>
            <p:ph type="title"/>
          </p:nvPr>
        </p:nvSpPr>
        <p:spPr>
          <a:xfrm>
            <a:off x="0" y="0"/>
            <a:ext cx="8747501" cy="914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HTTP Transaction</a:t>
            </a:r>
            <a:endParaRPr/>
          </a:p>
        </p:txBody>
      </p:sp>
      <p:sp>
        <p:nvSpPr>
          <p:cNvPr id="891" name="Google Shape;891;p36"/>
          <p:cNvSpPr/>
          <p:nvPr/>
        </p:nvSpPr>
        <p:spPr>
          <a:xfrm>
            <a:off x="-1" y="806708"/>
            <a:ext cx="9144001" cy="470898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whaleshark&gt; telnet www.cmu.edu 80       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Client: open connection to server </a:t>
            </a:r>
            <a:endParaRPr b="1"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Trying 128.2.42.52...                   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Telnet prints 3 lines to terminal</a:t>
            </a:r>
            <a:endParaRPr b="1"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Connected to WWW-CMU-PROD-VIP.ANDREW.cmu.edu.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Escape character is '^]'.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 / HTTP/1.1                          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Client: request line</a:t>
            </a:r>
            <a:endParaRPr b="1"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Host: www.cmu.edu                       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Client: required HTTP/1.1 header</a:t>
            </a:r>
            <a:endParaRPr b="1"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Client: empty line terminates headers</a:t>
            </a:r>
            <a:endParaRPr b="1" sz="15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HTTP/1.1 301 Moved Permanently          </a:t>
            </a:r>
            <a:r>
              <a:rPr b="1"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response line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Date: Wed, 05 Nov 2014 17:05:11 GMT     </a:t>
            </a:r>
            <a:r>
              <a:rPr b="1"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followed by 5 response headers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Server: Apache/1.3.42 (Unix)            </a:t>
            </a:r>
            <a:r>
              <a:rPr b="1"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this is an Apache server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Location: http://www.cmu.edu/index.shtml </a:t>
            </a:r>
            <a:r>
              <a:rPr b="1"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page has moved here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Transfer-Encoding: chunked              </a:t>
            </a:r>
            <a:r>
              <a:rPr b="1"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response body will be chunked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Content-Type: text/html; charset=...    </a:t>
            </a:r>
            <a:r>
              <a:rPr b="1"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expect HTML in response body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Server: empty line terminates headers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15c                                     </a:t>
            </a:r>
            <a:r>
              <a:rPr b="1"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first line in response body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&lt;HTML&gt;&lt;HEAD&gt;                            </a:t>
            </a:r>
            <a:r>
              <a:rPr b="1"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start of HTML content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&lt;/BODY&gt;&lt;/HTML&gt;                          </a:t>
            </a:r>
            <a:r>
              <a:rPr b="1"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end of HTML content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                                      </a:t>
            </a:r>
            <a:r>
              <a:rPr b="1"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last line in response body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Connection closed by foreign host.      </a:t>
            </a:r>
            <a:r>
              <a:rPr b="1"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closes connection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2" name="Google Shape;892;p36"/>
          <p:cNvSpPr txBox="1"/>
          <p:nvPr/>
        </p:nvSpPr>
        <p:spPr>
          <a:xfrm>
            <a:off x="304800" y="5867400"/>
            <a:ext cx="8839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standard requires that each text line end with 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“\r\n”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Blank line (</a:t>
            </a: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“\r\n”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terminates request and response headers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7"/>
          <p:cNvSpPr txBox="1"/>
          <p:nvPr>
            <p:ph type="title"/>
          </p:nvPr>
        </p:nvSpPr>
        <p:spPr>
          <a:xfrm>
            <a:off x="381000" y="417513"/>
            <a:ext cx="847763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HTTP Transaction, Take 2</a:t>
            </a:r>
            <a:endParaRPr/>
          </a:p>
        </p:txBody>
      </p:sp>
      <p:sp>
        <p:nvSpPr>
          <p:cNvPr id="898" name="Google Shape;898;p37"/>
          <p:cNvSpPr/>
          <p:nvPr/>
        </p:nvSpPr>
        <p:spPr>
          <a:xfrm>
            <a:off x="0" y="1206500"/>
            <a:ext cx="9144000" cy="447814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whaleshark&gt; telnet www.cmu.edu 80       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Client: open connection to server 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Trying 128.2.42.52...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Telnet prints 3 lines to terminal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Connected to WWW-CMU-PROD-VIP.ANDREW.cmu.edu.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Escape character is '^]'.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 /index.shtml HTTP/1.1               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Client: request line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Host: www.cmu.edu                       </a:t>
            </a: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Client: required HTTP/1.1 header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Client: empty line terminates headers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HTTP/1.1 200 OK                         </a:t>
            </a:r>
            <a:r>
              <a:rPr b="1"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response line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Date: Wed, 05 Nov 2014 17:37:26 GMT     </a:t>
            </a:r>
            <a:r>
              <a:rPr b="1"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followed by 4 response headers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Server: Apache/1.3.42 (Unix)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Transfer-Encoding: chunked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Content-Type: text/html; charset=...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Server: empty line terminates headers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1000                                    </a:t>
            </a:r>
            <a:r>
              <a:rPr b="1"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begin response body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&lt;html ..&gt;                               </a:t>
            </a:r>
            <a:r>
              <a:rPr b="1"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first line of HTML content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                                       </a:t>
            </a:r>
            <a:r>
              <a:rPr b="1"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end response body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Connection closed by foreign host.      </a:t>
            </a:r>
            <a:r>
              <a:rPr b="1" lang="en-US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Server: close connection</a:t>
            </a:r>
            <a:endParaRPr b="1" sz="15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Tiny Web Server</a:t>
            </a:r>
            <a:endParaRPr/>
          </a:p>
        </p:txBody>
      </p:sp>
      <p:sp>
        <p:nvSpPr>
          <p:cNvPr id="904" name="Google Shape;904;p38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560"/>
              <a:buChar char="⬛"/>
            </a:pPr>
            <a:r>
              <a:rPr lang="en-US" sz="2600"/>
              <a:t>Tiny Web server described in text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Tiny is a sequential Web server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Serves static and dynamic content to real browsers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text files, HTML files, GIF, PNG, and JPEG images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239 lines of commented C code</a:t>
            </a:r>
            <a:endParaRPr/>
          </a:p>
          <a:p>
            <a:pPr indent="-285750" lvl="1" marL="742950" rtl="0" algn="l"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Not as complete or robust as a real Web server</a:t>
            </a:r>
            <a:endParaRPr/>
          </a:p>
          <a:p>
            <a:pPr indent="-228600" lvl="2" marL="11430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▪"/>
            </a:pPr>
            <a:r>
              <a:rPr lang="en-US" sz="2200"/>
              <a:t>You can break it with poorly-formed HTTP requests (e.g., terminate lines with “\n” instead of “\r\n”)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Tiny Operation</a:t>
            </a:r>
            <a:endParaRPr/>
          </a:p>
        </p:txBody>
      </p:sp>
      <p:sp>
        <p:nvSpPr>
          <p:cNvPr id="910" name="Google Shape;910;p3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Accept connection from client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Read request from client (via connected socket)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Split into &lt;method&gt;  &lt;uri&gt; &lt;version&gt;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If method not GET, then return error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If URI contains “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cgi-bin</a:t>
            </a:r>
            <a:r>
              <a:rPr lang="en-US"/>
              <a:t>” then serve dynamic content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(Would do wrong thing if had file “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abcgi-bingo.htm</a:t>
            </a:r>
            <a:r>
              <a:rPr lang="en-US"/>
              <a:t>l”)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Fork process to execute program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Otherwise serve static content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Copy file to output</a:t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>
            <p:ph type="title"/>
          </p:nvPr>
        </p:nvSpPr>
        <p:spPr>
          <a:xfrm>
            <a:off x="304800" y="361950"/>
            <a:ext cx="8716962" cy="781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Recall: Socket Address Structures</a:t>
            </a:r>
            <a:endParaRPr/>
          </a:p>
        </p:txBody>
      </p:sp>
      <p:sp>
        <p:nvSpPr>
          <p:cNvPr id="167" name="Google Shape;167;p4"/>
          <p:cNvSpPr txBox="1"/>
          <p:nvPr>
            <p:ph idx="1" type="body"/>
          </p:nvPr>
        </p:nvSpPr>
        <p:spPr>
          <a:xfrm>
            <a:off x="304800" y="1219200"/>
            <a:ext cx="8307387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Internet-specific socket address: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Must cast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struct sockaddr_in *</a:t>
            </a:r>
            <a:r>
              <a:rPr lang="en-US"/>
              <a:t>) to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struct sockaddr *</a:t>
            </a:r>
            <a:r>
              <a:rPr lang="en-US"/>
              <a:t>) for functions that take socket address arguments. </a:t>
            </a:r>
            <a:endParaRPr/>
          </a:p>
        </p:txBody>
      </p:sp>
      <p:sp>
        <p:nvSpPr>
          <p:cNvPr id="168" name="Google Shape;168;p4"/>
          <p:cNvSpPr/>
          <p:nvPr/>
        </p:nvSpPr>
        <p:spPr>
          <a:xfrm>
            <a:off x="304800" y="5151060"/>
            <a:ext cx="533400" cy="4572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838200" y="5151060"/>
            <a:ext cx="533400" cy="4572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"/>
          <p:cNvSpPr/>
          <p:nvPr/>
        </p:nvSpPr>
        <p:spPr>
          <a:xfrm>
            <a:off x="1371600" y="5151060"/>
            <a:ext cx="533400" cy="4572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4"/>
          <p:cNvSpPr/>
          <p:nvPr/>
        </p:nvSpPr>
        <p:spPr>
          <a:xfrm>
            <a:off x="1905000" y="5151060"/>
            <a:ext cx="533400" cy="457200"/>
          </a:xfrm>
          <a:prstGeom prst="rect">
            <a:avLst/>
          </a:prstGeom>
          <a:solidFill>
            <a:srgbClr val="D5D5F4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"/>
          <p:cNvSpPr/>
          <p:nvPr/>
        </p:nvSpPr>
        <p:spPr>
          <a:xfrm>
            <a:off x="2438400" y="5151060"/>
            <a:ext cx="533400" cy="4572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"/>
          <p:cNvSpPr/>
          <p:nvPr/>
        </p:nvSpPr>
        <p:spPr>
          <a:xfrm>
            <a:off x="2971800" y="5151060"/>
            <a:ext cx="533400" cy="4572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3505200" y="5151060"/>
            <a:ext cx="533400" cy="4572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4"/>
          <p:cNvSpPr/>
          <p:nvPr/>
        </p:nvSpPr>
        <p:spPr>
          <a:xfrm>
            <a:off x="4038600" y="5151060"/>
            <a:ext cx="533400" cy="4572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4572000" y="5151060"/>
            <a:ext cx="5334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4"/>
          <p:cNvSpPr/>
          <p:nvPr/>
        </p:nvSpPr>
        <p:spPr>
          <a:xfrm>
            <a:off x="5105400" y="5151060"/>
            <a:ext cx="5334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178" name="Google Shape;178;p4"/>
          <p:cNvSpPr/>
          <p:nvPr/>
        </p:nvSpPr>
        <p:spPr>
          <a:xfrm>
            <a:off x="5638800" y="5151060"/>
            <a:ext cx="5334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179" name="Google Shape;179;p4"/>
          <p:cNvSpPr/>
          <p:nvPr/>
        </p:nvSpPr>
        <p:spPr>
          <a:xfrm>
            <a:off x="6172200" y="5151060"/>
            <a:ext cx="5334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180" name="Google Shape;180;p4"/>
          <p:cNvSpPr/>
          <p:nvPr/>
        </p:nvSpPr>
        <p:spPr>
          <a:xfrm>
            <a:off x="6705600" y="5151060"/>
            <a:ext cx="5334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181" name="Google Shape;181;p4"/>
          <p:cNvSpPr/>
          <p:nvPr/>
        </p:nvSpPr>
        <p:spPr>
          <a:xfrm>
            <a:off x="7239000" y="5151060"/>
            <a:ext cx="5334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182" name="Google Shape;182;p4"/>
          <p:cNvSpPr/>
          <p:nvPr/>
        </p:nvSpPr>
        <p:spPr>
          <a:xfrm>
            <a:off x="7772400" y="5151060"/>
            <a:ext cx="5334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183" name="Google Shape;183;p4"/>
          <p:cNvSpPr/>
          <p:nvPr/>
        </p:nvSpPr>
        <p:spPr>
          <a:xfrm>
            <a:off x="8305800" y="5151060"/>
            <a:ext cx="533400" cy="457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1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/>
          </a:p>
        </p:txBody>
      </p:sp>
      <p:sp>
        <p:nvSpPr>
          <p:cNvPr id="184" name="Google Shape;184;p4"/>
          <p:cNvSpPr txBox="1"/>
          <p:nvPr/>
        </p:nvSpPr>
        <p:spPr>
          <a:xfrm>
            <a:off x="87312" y="5608260"/>
            <a:ext cx="128428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sa_family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4"/>
          <p:cNvSpPr txBox="1"/>
          <p:nvPr/>
        </p:nvSpPr>
        <p:spPr>
          <a:xfrm>
            <a:off x="4396890" y="6124198"/>
            <a:ext cx="143417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Family Specific</a:t>
            </a:r>
            <a:endParaRPr/>
          </a:p>
        </p:txBody>
      </p:sp>
      <p:sp>
        <p:nvSpPr>
          <p:cNvPr id="186" name="Google Shape;186;p4"/>
          <p:cNvSpPr/>
          <p:nvPr/>
        </p:nvSpPr>
        <p:spPr>
          <a:xfrm rot="5400000">
            <a:off x="4953000" y="2179259"/>
            <a:ext cx="304800" cy="7467600"/>
          </a:xfrm>
          <a:prstGeom prst="rightBrace">
            <a:avLst>
              <a:gd fmla="val 95833" name="adj1"/>
              <a:gd fmla="val 50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4"/>
          <p:cNvSpPr/>
          <p:nvPr/>
        </p:nvSpPr>
        <p:spPr>
          <a:xfrm>
            <a:off x="228600" y="2819400"/>
            <a:ext cx="8803812" cy="156966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 sockaddr_in  {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uint16_t        sin_family;  </a:t>
            </a:r>
            <a:r>
              <a:rPr b="1" lang="en-US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Protocol family (always AF_INET) 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uint16_t        sin_port;    </a:t>
            </a:r>
            <a:r>
              <a:rPr b="1" lang="en-US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Port num in network byte order 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struct in_addr  sin_addr;    </a:t>
            </a:r>
            <a:r>
              <a:rPr b="1" lang="en-US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IP addr in network byte order 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unsigned char   sin_zero[8]; </a:t>
            </a:r>
            <a:r>
              <a:rPr b="1" lang="en-US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Pad to sizeof(struct sockaddr) */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}; </a:t>
            </a:r>
            <a:endParaRPr/>
          </a:p>
        </p:txBody>
      </p:sp>
      <p:sp>
        <p:nvSpPr>
          <p:cNvPr id="188" name="Google Shape;188;p4"/>
          <p:cNvSpPr txBox="1"/>
          <p:nvPr/>
        </p:nvSpPr>
        <p:spPr>
          <a:xfrm>
            <a:off x="1330371" y="4814510"/>
            <a:ext cx="11721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sin_port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9" name="Google Shape;189;p4"/>
          <p:cNvSpPr txBox="1"/>
          <p:nvPr/>
        </p:nvSpPr>
        <p:spPr>
          <a:xfrm>
            <a:off x="313857" y="5215202"/>
            <a:ext cx="1048685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AF_INET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0" name="Google Shape;190;p4"/>
          <p:cNvSpPr txBox="1"/>
          <p:nvPr/>
        </p:nvSpPr>
        <p:spPr>
          <a:xfrm>
            <a:off x="2918459" y="4812506"/>
            <a:ext cx="117211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sin_addr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1" name="Google Shape;191;p4"/>
          <p:cNvSpPr txBox="1"/>
          <p:nvPr/>
        </p:nvSpPr>
        <p:spPr>
          <a:xfrm>
            <a:off x="76200" y="5957510"/>
            <a:ext cx="141897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sin_family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40"/>
          <p:cNvSpPr txBox="1"/>
          <p:nvPr>
            <p:ph type="title"/>
          </p:nvPr>
        </p:nvSpPr>
        <p:spPr>
          <a:xfrm>
            <a:off x="357018" y="304800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Tiny Serving Static Content</a:t>
            </a:r>
            <a:endParaRPr/>
          </a:p>
        </p:txBody>
      </p:sp>
      <p:sp>
        <p:nvSpPr>
          <p:cNvPr id="916" name="Google Shape;916;p40"/>
          <p:cNvSpPr/>
          <p:nvPr/>
        </p:nvSpPr>
        <p:spPr>
          <a:xfrm>
            <a:off x="457200" y="1137820"/>
            <a:ext cx="8305800" cy="526298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4A00FF"/>
                </a:solidFill>
                <a:latin typeface="Courier New"/>
                <a:ea typeface="Courier New"/>
                <a:cs typeface="Courier New"/>
                <a:sym typeface="Courier New"/>
              </a:rPr>
              <a:t>serve_static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fd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filesize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srcfd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srcp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filetype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[MAXLINE],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[MAXBUF];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Send response headers to client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get_filetype(filename, filetype);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sprintf(buf, </a:t>
            </a:r>
            <a:r>
              <a:rPr b="1" lang="en-US" sz="16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"HTTP/1.0 200 OK\r\n"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sprintf(buf, </a:t>
            </a:r>
            <a:r>
              <a:rPr b="1" lang="en-US" sz="16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"%sServer: Tiny Web Server\r\n"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buf);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sprintf(buf, </a:t>
            </a:r>
            <a:r>
              <a:rPr b="1" lang="en-US" sz="16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"%sConnection: close\r\n"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buf);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sprintf(buf, </a:t>
            </a:r>
            <a:r>
              <a:rPr b="1" lang="en-US" sz="16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"%sContent-length: %d\r\n"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buf, filesize);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sprintf(buf, </a:t>
            </a:r>
            <a:r>
              <a:rPr b="1" lang="en-US" sz="16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"%sContent-type: %s\r\n\r\n"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buf, filetype);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Rio_writen(fd, buf, strlen(buf));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Send response body to client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srcfd = Open(filename, O_RDONLY, 0);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srcp = Mmap(0, filesize, PROT_READ, MAP_PRIVATE, srcfd, 0);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Close(srcfd);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Rio_writen(fd, srcp, filesize);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Munmap(srcp, filesize);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917" name="Google Shape;917;p40"/>
          <p:cNvSpPr txBox="1"/>
          <p:nvPr/>
        </p:nvSpPr>
        <p:spPr>
          <a:xfrm>
            <a:off x="7941090" y="6031468"/>
            <a:ext cx="711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tiny.c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41"/>
          <p:cNvSpPr txBox="1"/>
          <p:nvPr>
            <p:ph type="title"/>
          </p:nvPr>
        </p:nvSpPr>
        <p:spPr>
          <a:xfrm>
            <a:off x="381000" y="417513"/>
            <a:ext cx="6096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Serving Dynamic Content</a:t>
            </a:r>
            <a:endParaRPr/>
          </a:p>
        </p:txBody>
      </p:sp>
      <p:sp>
        <p:nvSpPr>
          <p:cNvPr id="923" name="Google Shape;923;p41"/>
          <p:cNvSpPr/>
          <p:nvPr/>
        </p:nvSpPr>
        <p:spPr>
          <a:xfrm>
            <a:off x="5548313" y="2662238"/>
            <a:ext cx="1065212" cy="989012"/>
          </a:xfrm>
          <a:prstGeom prst="ellipse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924" name="Google Shape;924;p41"/>
          <p:cNvSpPr/>
          <p:nvPr/>
        </p:nvSpPr>
        <p:spPr>
          <a:xfrm>
            <a:off x="7526338" y="2662238"/>
            <a:ext cx="1065212" cy="989012"/>
          </a:xfrm>
          <a:prstGeom prst="ellipse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200"/>
          </a:p>
        </p:txBody>
      </p:sp>
      <p:sp>
        <p:nvSpPr>
          <p:cNvPr id="925" name="Google Shape;925;p41"/>
          <p:cNvSpPr txBox="1"/>
          <p:nvPr>
            <p:ph idx="1" type="body"/>
          </p:nvPr>
        </p:nvSpPr>
        <p:spPr>
          <a:xfrm>
            <a:off x="303213" y="1970088"/>
            <a:ext cx="4421187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90325" spcFirstLastPara="1" rIns="90325" wrap="square" tIns="4437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Client sends request to server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If request URI contains the string “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/cgi-bin</a:t>
            </a:r>
            <a:r>
              <a:rPr lang="en-US"/>
              <a:t>”, the Tiny server assumes that the request is for dynamic content </a:t>
            </a:r>
            <a:endParaRPr/>
          </a:p>
        </p:txBody>
      </p:sp>
      <p:cxnSp>
        <p:nvCxnSpPr>
          <p:cNvPr id="926" name="Google Shape;926;p41"/>
          <p:cNvCxnSpPr/>
          <p:nvPr/>
        </p:nvCxnSpPr>
        <p:spPr>
          <a:xfrm>
            <a:off x="6613525" y="3117850"/>
            <a:ext cx="91281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7" name="Google Shape;927;p41"/>
          <p:cNvSpPr txBox="1"/>
          <p:nvPr/>
        </p:nvSpPr>
        <p:spPr>
          <a:xfrm>
            <a:off x="5000625" y="2130425"/>
            <a:ext cx="40068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/cgi-bin/env.pl HTTP/1.1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42"/>
          <p:cNvSpPr txBox="1"/>
          <p:nvPr>
            <p:ph type="title"/>
          </p:nvPr>
        </p:nvSpPr>
        <p:spPr>
          <a:xfrm>
            <a:off x="381000" y="341313"/>
            <a:ext cx="77724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Serving Dynamic Content (cont)</a:t>
            </a:r>
            <a:endParaRPr/>
          </a:p>
        </p:txBody>
      </p:sp>
      <p:sp>
        <p:nvSpPr>
          <p:cNvPr id="933" name="Google Shape;933;p42"/>
          <p:cNvSpPr/>
          <p:nvPr/>
        </p:nvSpPr>
        <p:spPr>
          <a:xfrm>
            <a:off x="5173663" y="1901825"/>
            <a:ext cx="1066800" cy="989013"/>
          </a:xfrm>
          <a:prstGeom prst="ellipse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934" name="Google Shape;934;p42"/>
          <p:cNvSpPr/>
          <p:nvPr/>
        </p:nvSpPr>
        <p:spPr>
          <a:xfrm>
            <a:off x="7153275" y="1901825"/>
            <a:ext cx="1065213" cy="989013"/>
          </a:xfrm>
          <a:prstGeom prst="ellipse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200"/>
          </a:p>
        </p:txBody>
      </p:sp>
      <p:sp>
        <p:nvSpPr>
          <p:cNvPr id="935" name="Google Shape;935;p42"/>
          <p:cNvSpPr txBox="1"/>
          <p:nvPr>
            <p:ph idx="1" type="body"/>
          </p:nvPr>
        </p:nvSpPr>
        <p:spPr>
          <a:xfrm>
            <a:off x="303213" y="1970088"/>
            <a:ext cx="4287837" cy="1890712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90325" spcFirstLastPara="1" rIns="90325" wrap="square" tIns="4437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 server creates a child process and runs the program identified by the URI in that process</a:t>
            </a:r>
            <a:endParaRPr/>
          </a:p>
        </p:txBody>
      </p:sp>
      <p:sp>
        <p:nvSpPr>
          <p:cNvPr id="936" name="Google Shape;936;p42"/>
          <p:cNvSpPr/>
          <p:nvPr/>
        </p:nvSpPr>
        <p:spPr>
          <a:xfrm>
            <a:off x="7159625" y="3498850"/>
            <a:ext cx="1065213" cy="989013"/>
          </a:xfrm>
          <a:prstGeom prst="ellipse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env.pl</a:t>
            </a:r>
            <a:endParaRPr sz="800"/>
          </a:p>
        </p:txBody>
      </p:sp>
      <p:cxnSp>
        <p:nvCxnSpPr>
          <p:cNvPr id="937" name="Google Shape;937;p42"/>
          <p:cNvCxnSpPr/>
          <p:nvPr/>
        </p:nvCxnSpPr>
        <p:spPr>
          <a:xfrm rot="10800000">
            <a:off x="7685088" y="2890838"/>
            <a:ext cx="0" cy="6080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38" name="Google Shape;938;p42"/>
          <p:cNvSpPr txBox="1"/>
          <p:nvPr/>
        </p:nvSpPr>
        <p:spPr>
          <a:xfrm>
            <a:off x="7654925" y="3011488"/>
            <a:ext cx="141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fork/exec</a:t>
            </a:r>
            <a:endParaRPr b="1" sz="17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3"/>
          <p:cNvSpPr txBox="1"/>
          <p:nvPr>
            <p:ph type="title"/>
          </p:nvPr>
        </p:nvSpPr>
        <p:spPr>
          <a:xfrm>
            <a:off x="381000" y="334963"/>
            <a:ext cx="82296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Serving Dynamic Content (cont)</a:t>
            </a:r>
            <a:endParaRPr/>
          </a:p>
        </p:txBody>
      </p:sp>
      <p:sp>
        <p:nvSpPr>
          <p:cNvPr id="944" name="Google Shape;944;p43"/>
          <p:cNvSpPr/>
          <p:nvPr/>
        </p:nvSpPr>
        <p:spPr>
          <a:xfrm>
            <a:off x="5173663" y="1825625"/>
            <a:ext cx="1066800" cy="989013"/>
          </a:xfrm>
          <a:prstGeom prst="ellipse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945" name="Google Shape;945;p43"/>
          <p:cNvSpPr/>
          <p:nvPr/>
        </p:nvSpPr>
        <p:spPr>
          <a:xfrm>
            <a:off x="7153275" y="1825625"/>
            <a:ext cx="1065213" cy="989013"/>
          </a:xfrm>
          <a:prstGeom prst="ellipse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200"/>
          </a:p>
        </p:txBody>
      </p:sp>
      <p:sp>
        <p:nvSpPr>
          <p:cNvPr id="946" name="Google Shape;946;p43"/>
          <p:cNvSpPr txBox="1"/>
          <p:nvPr>
            <p:ph idx="1" type="body"/>
          </p:nvPr>
        </p:nvSpPr>
        <p:spPr>
          <a:xfrm>
            <a:off x="303213" y="1970088"/>
            <a:ext cx="4287837" cy="445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4375" lIns="90325" spcFirstLastPara="1" rIns="90325" wrap="square" tIns="4437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 child runs and generates the dynamic content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 server captures the content of the child and forwards it without modification to the client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947" name="Google Shape;947;p43"/>
          <p:cNvSpPr/>
          <p:nvPr/>
        </p:nvSpPr>
        <p:spPr>
          <a:xfrm>
            <a:off x="7159625" y="3422650"/>
            <a:ext cx="1065213" cy="989013"/>
          </a:xfrm>
          <a:prstGeom prst="ellipse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env.pl</a:t>
            </a:r>
            <a:endParaRPr sz="800"/>
          </a:p>
        </p:txBody>
      </p:sp>
      <p:cxnSp>
        <p:nvCxnSpPr>
          <p:cNvPr id="948" name="Google Shape;948;p43"/>
          <p:cNvCxnSpPr/>
          <p:nvPr/>
        </p:nvCxnSpPr>
        <p:spPr>
          <a:xfrm rot="10800000">
            <a:off x="7685088" y="2814638"/>
            <a:ext cx="0" cy="6080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9" name="Google Shape;949;p43"/>
          <p:cNvSpPr txBox="1"/>
          <p:nvPr/>
        </p:nvSpPr>
        <p:spPr>
          <a:xfrm>
            <a:off x="7616825" y="2967038"/>
            <a:ext cx="1047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Content</a:t>
            </a:r>
            <a:endParaRPr/>
          </a:p>
        </p:txBody>
      </p:sp>
      <p:sp>
        <p:nvSpPr>
          <p:cNvPr id="950" name="Google Shape;950;p43"/>
          <p:cNvSpPr txBox="1"/>
          <p:nvPr/>
        </p:nvSpPr>
        <p:spPr>
          <a:xfrm>
            <a:off x="6202363" y="2265645"/>
            <a:ext cx="954914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/>
          </a:p>
        </p:txBody>
      </p:sp>
      <p:cxnSp>
        <p:nvCxnSpPr>
          <p:cNvPr id="951" name="Google Shape;951;p43"/>
          <p:cNvCxnSpPr/>
          <p:nvPr/>
        </p:nvCxnSpPr>
        <p:spPr>
          <a:xfrm rot="10800000">
            <a:off x="6240463" y="2281238"/>
            <a:ext cx="91281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44"/>
          <p:cNvSpPr txBox="1"/>
          <p:nvPr>
            <p:ph type="title"/>
          </p:nvPr>
        </p:nvSpPr>
        <p:spPr>
          <a:xfrm>
            <a:off x="381000" y="341313"/>
            <a:ext cx="83058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Issues in Serving Dynamic Content</a:t>
            </a:r>
            <a:endParaRPr/>
          </a:p>
        </p:txBody>
      </p:sp>
      <p:sp>
        <p:nvSpPr>
          <p:cNvPr id="957" name="Google Shape;957;p44"/>
          <p:cNvSpPr txBox="1"/>
          <p:nvPr>
            <p:ph idx="1" type="body"/>
          </p:nvPr>
        </p:nvSpPr>
        <p:spPr>
          <a:xfrm>
            <a:off x="379413" y="1595438"/>
            <a:ext cx="5360987" cy="4830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How does the client pass program arguments to the server?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How does the server pass these arguments to the child?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How does the server pass other info relevant to the request to the child?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How does the server capture the content produced by the child?</a:t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These issues are addressed by the </a:t>
            </a:r>
            <a:r>
              <a:rPr lang="en-US">
                <a:solidFill>
                  <a:srgbClr val="FF0000"/>
                </a:solidFill>
              </a:rPr>
              <a:t>Common Gateway Interface (CGI) </a:t>
            </a:r>
            <a:r>
              <a:rPr lang="en-US"/>
              <a:t>specification.</a:t>
            </a:r>
            <a:endParaRPr/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958" name="Google Shape;958;p44"/>
          <p:cNvSpPr/>
          <p:nvPr/>
        </p:nvSpPr>
        <p:spPr>
          <a:xfrm>
            <a:off x="5459413" y="1825625"/>
            <a:ext cx="1065212" cy="989013"/>
          </a:xfrm>
          <a:prstGeom prst="ellipse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959" name="Google Shape;959;p44"/>
          <p:cNvSpPr/>
          <p:nvPr/>
        </p:nvSpPr>
        <p:spPr>
          <a:xfrm>
            <a:off x="7437438" y="1825625"/>
            <a:ext cx="1066800" cy="989013"/>
          </a:xfrm>
          <a:prstGeom prst="ellipse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200"/>
          </a:p>
        </p:txBody>
      </p:sp>
      <p:cxnSp>
        <p:nvCxnSpPr>
          <p:cNvPr id="960" name="Google Shape;960;p44"/>
          <p:cNvCxnSpPr/>
          <p:nvPr/>
        </p:nvCxnSpPr>
        <p:spPr>
          <a:xfrm rot="10800000">
            <a:off x="7761288" y="2814638"/>
            <a:ext cx="0" cy="6842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1" name="Google Shape;961;p44"/>
          <p:cNvSpPr txBox="1"/>
          <p:nvPr/>
        </p:nvSpPr>
        <p:spPr>
          <a:xfrm>
            <a:off x="6715125" y="2965732"/>
            <a:ext cx="954914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/>
          </a:p>
        </p:txBody>
      </p:sp>
      <p:sp>
        <p:nvSpPr>
          <p:cNvPr id="962" name="Google Shape;962;p44"/>
          <p:cNvSpPr txBox="1"/>
          <p:nvPr/>
        </p:nvSpPr>
        <p:spPr>
          <a:xfrm>
            <a:off x="6486525" y="2129120"/>
            <a:ext cx="954914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/>
          </a:p>
        </p:txBody>
      </p:sp>
      <p:cxnSp>
        <p:nvCxnSpPr>
          <p:cNvPr id="963" name="Google Shape;963;p44"/>
          <p:cNvCxnSpPr/>
          <p:nvPr/>
        </p:nvCxnSpPr>
        <p:spPr>
          <a:xfrm rot="10800000">
            <a:off x="6524625" y="2462213"/>
            <a:ext cx="91281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4" name="Google Shape;964;p44"/>
          <p:cNvSpPr txBox="1"/>
          <p:nvPr/>
        </p:nvSpPr>
        <p:spPr>
          <a:xfrm>
            <a:off x="6410325" y="1671920"/>
            <a:ext cx="966861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cxnSp>
        <p:nvCxnSpPr>
          <p:cNvPr id="965" name="Google Shape;965;p44"/>
          <p:cNvCxnSpPr/>
          <p:nvPr/>
        </p:nvCxnSpPr>
        <p:spPr>
          <a:xfrm rot="10800000">
            <a:off x="6448425" y="2054225"/>
            <a:ext cx="1065213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66" name="Google Shape;966;p44"/>
          <p:cNvCxnSpPr/>
          <p:nvPr/>
        </p:nvCxnSpPr>
        <p:spPr>
          <a:xfrm rot="10800000">
            <a:off x="8218488" y="2738438"/>
            <a:ext cx="0" cy="68421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967" name="Google Shape;967;p44"/>
          <p:cNvSpPr txBox="1"/>
          <p:nvPr/>
        </p:nvSpPr>
        <p:spPr>
          <a:xfrm>
            <a:off x="8180388" y="2965732"/>
            <a:ext cx="815265" cy="369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endParaRPr/>
          </a:p>
        </p:txBody>
      </p:sp>
      <p:sp>
        <p:nvSpPr>
          <p:cNvPr id="968" name="Google Shape;968;p44"/>
          <p:cNvSpPr/>
          <p:nvPr/>
        </p:nvSpPr>
        <p:spPr>
          <a:xfrm>
            <a:off x="7443788" y="3422650"/>
            <a:ext cx="1066800" cy="989013"/>
          </a:xfrm>
          <a:prstGeom prst="ellipse">
            <a:avLst/>
          </a:prstGeom>
          <a:solidFill>
            <a:srgbClr val="FFFF99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env.pl</a:t>
            </a:r>
            <a:endParaRPr sz="8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45"/>
          <p:cNvSpPr txBox="1"/>
          <p:nvPr>
            <p:ph type="title"/>
          </p:nvPr>
        </p:nvSpPr>
        <p:spPr>
          <a:xfrm>
            <a:off x="404813" y="247650"/>
            <a:ext cx="8716962" cy="666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CGI</a:t>
            </a:r>
            <a:endParaRPr/>
          </a:p>
        </p:txBody>
      </p:sp>
      <p:sp>
        <p:nvSpPr>
          <p:cNvPr id="974" name="Google Shape;974;p45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Because the children are written according to the CGI spec, they are often called </a:t>
            </a:r>
            <a:r>
              <a:rPr i="1" lang="en-US">
                <a:solidFill>
                  <a:srgbClr val="FF0000"/>
                </a:solidFill>
              </a:rPr>
              <a:t>CGI programs.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However, CGI really defines a simple standard for transferring information between the client (browser), the server, and the child process.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CGI is the original standard for generating dynamic content. Has been largely replaced by other, faster techniques: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E.g., fastCGI, Apache modules, Java servlets, Rails controllers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Avoid having to create process on the fly (expensive and slow).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creen Shot 2014-11-05 at 3.08.50 PM.png" id="979" name="Google Shape;97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3360" y="1869008"/>
            <a:ext cx="9144000" cy="3849056"/>
          </a:xfrm>
          <a:prstGeom prst="rect">
            <a:avLst/>
          </a:prstGeom>
          <a:noFill/>
          <a:ln>
            <a:noFill/>
          </a:ln>
        </p:spPr>
      </p:pic>
      <p:sp>
        <p:nvSpPr>
          <p:cNvPr id="980" name="Google Shape;980;p46"/>
          <p:cNvSpPr txBox="1"/>
          <p:nvPr>
            <p:ph type="title"/>
          </p:nvPr>
        </p:nvSpPr>
        <p:spPr>
          <a:xfrm>
            <a:off x="381000" y="334963"/>
            <a:ext cx="6942138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add.com Experience</a:t>
            </a:r>
            <a:endParaRPr/>
          </a:p>
        </p:txBody>
      </p:sp>
      <p:sp>
        <p:nvSpPr>
          <p:cNvPr id="981" name="Google Shape;981;p46"/>
          <p:cNvSpPr txBox="1"/>
          <p:nvPr/>
        </p:nvSpPr>
        <p:spPr>
          <a:xfrm>
            <a:off x="6658440" y="5718064"/>
            <a:ext cx="13901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page</a:t>
            </a:r>
            <a:endParaRPr/>
          </a:p>
        </p:txBody>
      </p:sp>
      <p:cxnSp>
        <p:nvCxnSpPr>
          <p:cNvPr id="982" name="Google Shape;982;p46"/>
          <p:cNvCxnSpPr/>
          <p:nvPr/>
        </p:nvCxnSpPr>
        <p:spPr>
          <a:xfrm rot="10800000">
            <a:off x="4601039" y="4301220"/>
            <a:ext cx="2057400" cy="1600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3" name="Google Shape;983;p46"/>
          <p:cNvSpPr txBox="1"/>
          <p:nvPr/>
        </p:nvSpPr>
        <p:spPr>
          <a:xfrm>
            <a:off x="2302005" y="1284176"/>
            <a:ext cx="6047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</a:t>
            </a:r>
            <a:endParaRPr/>
          </a:p>
        </p:txBody>
      </p:sp>
      <p:sp>
        <p:nvSpPr>
          <p:cNvPr id="984" name="Google Shape;984;p46"/>
          <p:cNvSpPr txBox="1"/>
          <p:nvPr/>
        </p:nvSpPr>
        <p:spPr>
          <a:xfrm>
            <a:off x="3755221" y="1284176"/>
            <a:ext cx="5947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</a:t>
            </a:r>
            <a:endParaRPr/>
          </a:p>
        </p:txBody>
      </p:sp>
      <p:sp>
        <p:nvSpPr>
          <p:cNvPr id="985" name="Google Shape;985;p46"/>
          <p:cNvSpPr txBox="1"/>
          <p:nvPr/>
        </p:nvSpPr>
        <p:spPr>
          <a:xfrm>
            <a:off x="4601040" y="1298463"/>
            <a:ext cx="13909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CGI program</a:t>
            </a:r>
            <a:endParaRPr/>
          </a:p>
        </p:txBody>
      </p:sp>
      <p:sp>
        <p:nvSpPr>
          <p:cNvPr id="986" name="Google Shape;986;p46"/>
          <p:cNvSpPr txBox="1"/>
          <p:nvPr/>
        </p:nvSpPr>
        <p:spPr>
          <a:xfrm>
            <a:off x="6616580" y="1717313"/>
            <a:ext cx="1213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7" name="Google Shape;987;p46"/>
          <p:cNvCxnSpPr/>
          <p:nvPr/>
        </p:nvCxnSpPr>
        <p:spPr>
          <a:xfrm>
            <a:off x="2635380" y="1717314"/>
            <a:ext cx="0" cy="9432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8" name="Google Shape;988;p46"/>
          <p:cNvCxnSpPr/>
          <p:nvPr/>
        </p:nvCxnSpPr>
        <p:spPr>
          <a:xfrm>
            <a:off x="4069546" y="1665176"/>
            <a:ext cx="0" cy="98345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9" name="Google Shape;989;p46"/>
          <p:cNvCxnSpPr/>
          <p:nvPr/>
        </p:nvCxnSpPr>
        <p:spPr>
          <a:xfrm flipH="1">
            <a:off x="5058240" y="1717314"/>
            <a:ext cx="152400" cy="976312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0" name="Google Shape;990;p46"/>
          <p:cNvCxnSpPr/>
          <p:nvPr/>
        </p:nvCxnSpPr>
        <p:spPr>
          <a:xfrm flipH="1">
            <a:off x="5805952" y="2077133"/>
            <a:ext cx="790575" cy="571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7"/>
          <p:cNvSpPr txBox="1"/>
          <p:nvPr>
            <p:ph type="title"/>
          </p:nvPr>
        </p:nvSpPr>
        <p:spPr>
          <a:xfrm>
            <a:off x="381000" y="304800"/>
            <a:ext cx="8382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Serving Dynamic Content With GET</a:t>
            </a:r>
            <a:endParaRPr/>
          </a:p>
        </p:txBody>
      </p:sp>
      <p:sp>
        <p:nvSpPr>
          <p:cNvPr id="996" name="Google Shape;996;p47"/>
          <p:cNvSpPr txBox="1"/>
          <p:nvPr>
            <p:ph idx="1" type="body"/>
          </p:nvPr>
        </p:nvSpPr>
        <p:spPr>
          <a:xfrm>
            <a:off x="457200" y="995363"/>
            <a:ext cx="8305800" cy="5253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 u="sng">
                <a:solidFill>
                  <a:schemeClr val="dk1"/>
                </a:solidFill>
              </a:rPr>
              <a:t>Question:</a:t>
            </a:r>
            <a:r>
              <a:rPr lang="en-US">
                <a:solidFill>
                  <a:schemeClr val="dk1"/>
                </a:solidFill>
              </a:rPr>
              <a:t> How does the client pass arguments to the server?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 u="sng">
                <a:solidFill>
                  <a:schemeClr val="dk1"/>
                </a:solidFill>
              </a:rPr>
              <a:t>Answer:</a:t>
            </a:r>
            <a:r>
              <a:rPr lang="en-US">
                <a:solidFill>
                  <a:schemeClr val="dk1"/>
                </a:solidFill>
              </a:rPr>
              <a:t> The arguments are appended to the URI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chemeClr val="dk1"/>
                </a:solidFill>
              </a:rPr>
              <a:t>Can be encoded directly in a URL typed to a browser or a URL in an HTML link 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http://add.com/cgi-bin/adder?15213&amp;18213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adder</a:t>
            </a:r>
            <a:r>
              <a:rPr lang="en-US"/>
              <a:t> is the CGI program on the server that will do the addition.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argument list starts with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“?”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arguments separated by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“&amp;”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spaces represented by 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“+” or “%20”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48"/>
          <p:cNvSpPr txBox="1"/>
          <p:nvPr>
            <p:ph type="title"/>
          </p:nvPr>
        </p:nvSpPr>
        <p:spPr>
          <a:xfrm>
            <a:off x="381000" y="304800"/>
            <a:ext cx="8534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Serving Dynamic Content With GET</a:t>
            </a:r>
            <a:endParaRPr/>
          </a:p>
        </p:txBody>
      </p:sp>
      <p:sp>
        <p:nvSpPr>
          <p:cNvPr id="1002" name="Google Shape;1002;p48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URL suffix: 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cgi-bin/adder?15213&amp;18213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Result displayed on browser: </a:t>
            </a:r>
            <a:endParaRPr/>
          </a:p>
        </p:txBody>
      </p:sp>
      <p:sp>
        <p:nvSpPr>
          <p:cNvPr id="1003" name="Google Shape;1003;p48"/>
          <p:cNvSpPr/>
          <p:nvPr/>
        </p:nvSpPr>
        <p:spPr>
          <a:xfrm>
            <a:off x="1143000" y="3057950"/>
            <a:ext cx="7150100" cy="2308316"/>
          </a:xfrm>
          <a:prstGeom prst="rect">
            <a:avLst/>
          </a:prstGeom>
          <a:solidFill>
            <a:srgbClr val="D5F1C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add.com: THE Internet addition portal.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 answer is: 15213 + 18213 = 33426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Thanks for visiting! </a:t>
            </a:r>
            <a:endParaRPr b="1"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49"/>
          <p:cNvSpPr txBox="1"/>
          <p:nvPr>
            <p:ph type="title"/>
          </p:nvPr>
        </p:nvSpPr>
        <p:spPr>
          <a:xfrm>
            <a:off x="381000" y="30480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Serving Dynamic Content With GET</a:t>
            </a:r>
            <a:endParaRPr/>
          </a:p>
        </p:txBody>
      </p:sp>
      <p:sp>
        <p:nvSpPr>
          <p:cNvPr id="1009" name="Google Shape;1009;p49"/>
          <p:cNvSpPr txBox="1"/>
          <p:nvPr>
            <p:ph idx="1" type="body"/>
          </p:nvPr>
        </p:nvSpPr>
        <p:spPr>
          <a:xfrm>
            <a:off x="609600" y="1220788"/>
            <a:ext cx="7804150" cy="228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 u="sng"/>
              <a:t>Question</a:t>
            </a:r>
            <a:r>
              <a:rPr lang="en-US"/>
              <a:t>: How does the server pass these arguments to the child?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 u="sng"/>
              <a:t>Answer:</a:t>
            </a:r>
            <a:r>
              <a:rPr lang="en-US"/>
              <a:t> In environment variable QUERY_STRING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 single string containing everything after the “?”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For add: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QUERY_STRING</a:t>
            </a:r>
            <a:r>
              <a:rPr lang="en-US"/>
              <a:t> =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15213&amp;18213</a:t>
            </a:r>
            <a:r>
              <a:rPr lang="en-US"/>
              <a:t>”</a:t>
            </a:r>
            <a:endParaRPr/>
          </a:p>
        </p:txBody>
      </p:sp>
      <p:sp>
        <p:nvSpPr>
          <p:cNvPr id="1010" name="Google Shape;1010;p49"/>
          <p:cNvSpPr txBox="1"/>
          <p:nvPr/>
        </p:nvSpPr>
        <p:spPr>
          <a:xfrm>
            <a:off x="778065" y="3586877"/>
            <a:ext cx="6994335" cy="258532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8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Extract the two arguments */</a:t>
            </a:r>
            <a:endParaRPr b="1" sz="18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8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((buf = getenv(</a:t>
            </a:r>
            <a:r>
              <a:rPr b="1" lang="en-US" sz="18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"QUERY_STRING"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)) != </a:t>
            </a:r>
            <a:r>
              <a:rPr b="1" lang="en-US" sz="1800">
                <a:solidFill>
                  <a:srgbClr val="2C929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p = strchr(buf, </a:t>
            </a:r>
            <a:r>
              <a:rPr b="1" lang="en-US" sz="18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'&amp;'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*p = </a:t>
            </a:r>
            <a:r>
              <a:rPr b="1" lang="en-US" sz="18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'\0'</a:t>
            </a: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strcpy(arg1, buf);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strcpy(arg2, p+1);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n1 = atoi(arg1);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n2 = atoi(arg2);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/>
          </a:p>
        </p:txBody>
      </p:sp>
      <p:sp>
        <p:nvSpPr>
          <p:cNvPr id="1011" name="Google Shape;1011;p49"/>
          <p:cNvSpPr txBox="1"/>
          <p:nvPr/>
        </p:nvSpPr>
        <p:spPr>
          <a:xfrm>
            <a:off x="6869539" y="5802868"/>
            <a:ext cx="9028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adder.c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5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197" name="Google Shape;197;p5"/>
            <p:cNvSpPr/>
            <p:nvPr/>
          </p:nvSpPr>
          <p:spPr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grpSp>
          <p:nvGrpSpPr>
            <p:cNvPr id="198" name="Google Shape;198;p5"/>
            <p:cNvGrpSpPr/>
            <p:nvPr/>
          </p:nvGrpSpPr>
          <p:grpSpPr>
            <a:xfrm>
              <a:off x="6324600" y="4507795"/>
              <a:ext cx="381000" cy="685800"/>
              <a:chOff x="3984" y="3264"/>
              <a:chExt cx="240" cy="432"/>
            </a:xfrm>
          </p:grpSpPr>
          <p:cxnSp>
            <p:nvCxnSpPr>
              <p:cNvPr id="199" name="Google Shape;199;p5"/>
              <p:cNvCxnSpPr/>
              <p:nvPr/>
            </p:nvCxnSpPr>
            <p:spPr>
              <a:xfrm>
                <a:off x="3984" y="3696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" name="Google Shape;200;p5"/>
              <p:cNvCxnSpPr/>
              <p:nvPr/>
            </p:nvCxnSpPr>
            <p:spPr>
              <a:xfrm rot="10800000">
                <a:off x="4224" y="3264"/>
                <a:ext cx="0" cy="43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1" name="Google Shape;201;p5"/>
              <p:cNvCxnSpPr/>
              <p:nvPr/>
            </p:nvCxnSpPr>
            <p:spPr>
              <a:xfrm rot="10800000">
                <a:off x="3984" y="3264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202" name="Google Shape;202;p5"/>
            <p:cNvGrpSpPr/>
            <p:nvPr/>
          </p:nvGrpSpPr>
          <p:grpSpPr>
            <a:xfrm flipH="1">
              <a:off x="1676400" y="4507795"/>
              <a:ext cx="381000" cy="685800"/>
              <a:chOff x="3984" y="3264"/>
              <a:chExt cx="240" cy="432"/>
            </a:xfrm>
          </p:grpSpPr>
          <p:cxnSp>
            <p:nvCxnSpPr>
              <p:cNvPr id="203" name="Google Shape;203;p5"/>
              <p:cNvCxnSpPr/>
              <p:nvPr/>
            </p:nvCxnSpPr>
            <p:spPr>
              <a:xfrm>
                <a:off x="3984" y="3696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" name="Google Shape;204;p5"/>
              <p:cNvCxnSpPr/>
              <p:nvPr/>
            </p:nvCxnSpPr>
            <p:spPr>
              <a:xfrm rot="10800000">
                <a:off x="4224" y="3264"/>
                <a:ext cx="0" cy="43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" name="Google Shape;205;p5"/>
              <p:cNvCxnSpPr/>
              <p:nvPr/>
            </p:nvCxnSpPr>
            <p:spPr>
              <a:xfrm rot="10800000">
                <a:off x="3984" y="3264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206" name="Google Shape;206;p5"/>
            <p:cNvSpPr txBox="1"/>
            <p:nvPr/>
          </p:nvSpPr>
          <p:spPr>
            <a:xfrm>
              <a:off x="457200" y="4401432"/>
              <a:ext cx="838200" cy="8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Client / Server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Session</a:t>
              </a:r>
              <a:endParaRPr/>
            </a:p>
          </p:txBody>
        </p:sp>
      </p:grpSp>
      <p:sp>
        <p:nvSpPr>
          <p:cNvPr id="207" name="Google Shape;207;p5"/>
          <p:cNvSpPr txBox="1"/>
          <p:nvPr>
            <p:ph type="title"/>
          </p:nvPr>
        </p:nvSpPr>
        <p:spPr>
          <a:xfrm>
            <a:off x="6934200" y="228600"/>
            <a:ext cx="2133600" cy="119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Interface</a:t>
            </a:r>
            <a:endParaRPr/>
          </a:p>
        </p:txBody>
      </p:sp>
      <p:sp>
        <p:nvSpPr>
          <p:cNvPr id="208" name="Google Shape;208;p5"/>
          <p:cNvSpPr txBox="1"/>
          <p:nvPr/>
        </p:nvSpPr>
        <p:spPr>
          <a:xfrm>
            <a:off x="2362200" y="452735"/>
            <a:ext cx="9127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209" name="Google Shape;209;p5"/>
          <p:cNvSpPr txBox="1"/>
          <p:nvPr/>
        </p:nvSpPr>
        <p:spPr>
          <a:xfrm>
            <a:off x="5136138" y="452735"/>
            <a:ext cx="9936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cxnSp>
        <p:nvCxnSpPr>
          <p:cNvPr id="210" name="Google Shape;210;p5"/>
          <p:cNvCxnSpPr/>
          <p:nvPr/>
        </p:nvCxnSpPr>
        <p:spPr>
          <a:xfrm>
            <a:off x="2819400" y="2028555"/>
            <a:ext cx="0" cy="1676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5"/>
          <p:cNvCxnSpPr/>
          <p:nvPr/>
        </p:nvCxnSpPr>
        <p:spPr>
          <a:xfrm>
            <a:off x="5638800" y="19682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5"/>
          <p:cNvCxnSpPr/>
          <p:nvPr/>
        </p:nvCxnSpPr>
        <p:spPr>
          <a:xfrm>
            <a:off x="5638800" y="26540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3" name="Google Shape;213;p5"/>
          <p:cNvCxnSpPr/>
          <p:nvPr/>
        </p:nvCxnSpPr>
        <p:spPr>
          <a:xfrm>
            <a:off x="5638800" y="33398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4" name="Google Shape;214;p5"/>
          <p:cNvCxnSpPr/>
          <p:nvPr/>
        </p:nvCxnSpPr>
        <p:spPr>
          <a:xfrm>
            <a:off x="3048000" y="3857355"/>
            <a:ext cx="1828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15" name="Google Shape;215;p5"/>
          <p:cNvSpPr/>
          <p:nvPr/>
        </p:nvSpPr>
        <p:spPr>
          <a:xfrm>
            <a:off x="2057400" y="1630093"/>
            <a:ext cx="1524000" cy="381000"/>
          </a:xfrm>
          <a:prstGeom prst="rect">
            <a:avLst/>
          </a:prstGeom>
          <a:solidFill>
            <a:srgbClr val="8383E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/>
          </a:p>
        </p:txBody>
      </p:sp>
      <p:sp>
        <p:nvSpPr>
          <p:cNvPr id="216" name="Google Shape;216;p5"/>
          <p:cNvSpPr/>
          <p:nvPr/>
        </p:nvSpPr>
        <p:spPr>
          <a:xfrm>
            <a:off x="4876800" y="1630093"/>
            <a:ext cx="1447800" cy="381000"/>
          </a:xfrm>
          <a:prstGeom prst="rect">
            <a:avLst/>
          </a:prstGeom>
          <a:solidFill>
            <a:srgbClr val="8383E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/>
          </a:p>
        </p:txBody>
      </p:sp>
      <p:sp>
        <p:nvSpPr>
          <p:cNvPr id="217" name="Google Shape;217;p5"/>
          <p:cNvSpPr/>
          <p:nvPr/>
        </p:nvSpPr>
        <p:spPr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endParaRPr/>
          </a:p>
        </p:txBody>
      </p:sp>
      <p:sp>
        <p:nvSpPr>
          <p:cNvPr id="218" name="Google Shape;218;p5"/>
          <p:cNvSpPr/>
          <p:nvPr/>
        </p:nvSpPr>
        <p:spPr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endParaRPr/>
          </a:p>
        </p:txBody>
      </p:sp>
      <p:grpSp>
        <p:nvGrpSpPr>
          <p:cNvPr id="219" name="Google Shape;219;p5"/>
          <p:cNvGrpSpPr/>
          <p:nvPr/>
        </p:nvGrpSpPr>
        <p:grpSpPr>
          <a:xfrm>
            <a:off x="2057400" y="4025630"/>
            <a:ext cx="4267200" cy="1392238"/>
            <a:chOff x="1296" y="2506"/>
            <a:chExt cx="2688" cy="877"/>
          </a:xfrm>
        </p:grpSpPr>
        <p:cxnSp>
          <p:nvCxnSpPr>
            <p:cNvPr id="220" name="Google Shape;220;p5"/>
            <p:cNvCxnSpPr/>
            <p:nvPr/>
          </p:nvCxnSpPr>
          <p:spPr>
            <a:xfrm>
              <a:off x="1776" y="250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1" name="Google Shape;221;p5"/>
            <p:cNvCxnSpPr/>
            <p:nvPr/>
          </p:nvCxnSpPr>
          <p:spPr>
            <a:xfrm>
              <a:off x="1776" y="293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2" name="Google Shape;222;p5"/>
            <p:cNvCxnSpPr/>
            <p:nvPr/>
          </p:nvCxnSpPr>
          <p:spPr>
            <a:xfrm>
              <a:off x="3552" y="250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3" name="Google Shape;223;p5"/>
            <p:cNvCxnSpPr/>
            <p:nvPr/>
          </p:nvCxnSpPr>
          <p:spPr>
            <a:xfrm>
              <a:off x="3552" y="293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4" name="Google Shape;224;p5"/>
            <p:cNvCxnSpPr/>
            <p:nvPr/>
          </p:nvCxnSpPr>
          <p:spPr>
            <a:xfrm>
              <a:off x="2256" y="2832"/>
              <a:ext cx="8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25" name="Google Shape;225;p5"/>
            <p:cNvCxnSpPr/>
            <p:nvPr/>
          </p:nvCxnSpPr>
          <p:spPr>
            <a:xfrm rot="10800000">
              <a:off x="2256" y="3264"/>
              <a:ext cx="8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6" name="Google Shape;226;p5"/>
            <p:cNvSpPr/>
            <p:nvPr/>
          </p:nvSpPr>
          <p:spPr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229" name="Google Shape;229;p5"/>
            <p:cNvSpPr/>
            <p:nvPr/>
          </p:nvSpPr>
          <p:spPr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 b="1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230" name="Google Shape;230;p5"/>
          <p:cNvSpPr txBox="1"/>
          <p:nvPr/>
        </p:nvSpPr>
        <p:spPr>
          <a:xfrm>
            <a:off x="3632402" y="3247755"/>
            <a:ext cx="11560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grpSp>
        <p:nvGrpSpPr>
          <p:cNvPr id="231" name="Google Shape;231;p5"/>
          <p:cNvGrpSpPr/>
          <p:nvPr/>
        </p:nvGrpSpPr>
        <p:grpSpPr>
          <a:xfrm>
            <a:off x="2057400" y="3870325"/>
            <a:ext cx="5105400" cy="2911475"/>
            <a:chOff x="1296" y="2400"/>
            <a:chExt cx="3216" cy="1834"/>
          </a:xfrm>
        </p:grpSpPr>
        <p:cxnSp>
          <p:nvCxnSpPr>
            <p:cNvPr id="232" name="Google Shape;232;p5"/>
            <p:cNvCxnSpPr/>
            <p:nvPr/>
          </p:nvCxnSpPr>
          <p:spPr>
            <a:xfrm>
              <a:off x="1776" y="3370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3" name="Google Shape;233;p5"/>
            <p:cNvCxnSpPr/>
            <p:nvPr/>
          </p:nvCxnSpPr>
          <p:spPr>
            <a:xfrm>
              <a:off x="3552" y="3370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4" name="Google Shape;234;p5"/>
            <p:cNvCxnSpPr/>
            <p:nvPr/>
          </p:nvCxnSpPr>
          <p:spPr>
            <a:xfrm>
              <a:off x="3552" y="3802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35" name="Google Shape;235;p5"/>
            <p:cNvCxnSpPr/>
            <p:nvPr/>
          </p:nvCxnSpPr>
          <p:spPr>
            <a:xfrm>
              <a:off x="1920" y="3696"/>
              <a:ext cx="115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236" name="Google Shape;236;p5"/>
            <p:cNvSpPr/>
            <p:nvPr/>
          </p:nvSpPr>
          <p:spPr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</a:t>
              </a:r>
              <a:endParaRPr/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</a:t>
              </a:r>
              <a:endParaRPr/>
            </a:p>
          </p:txBody>
        </p:sp>
        <p:sp>
          <p:nvSpPr>
            <p:cNvPr id="239" name="Google Shape;239;p5"/>
            <p:cNvSpPr txBox="1"/>
            <p:nvPr/>
          </p:nvSpPr>
          <p:spPr>
            <a:xfrm>
              <a:off x="2496" y="3524"/>
              <a:ext cx="298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EOF</a:t>
              </a:r>
              <a:endParaRPr/>
            </a:p>
          </p:txBody>
        </p:sp>
        <p:cxnSp>
          <p:nvCxnSpPr>
            <p:cNvPr id="240" name="Google Shape;240;p5"/>
            <p:cNvCxnSpPr/>
            <p:nvPr/>
          </p:nvCxnSpPr>
          <p:spPr>
            <a:xfrm>
              <a:off x="3984" y="4128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1" name="Google Shape;241;p5"/>
            <p:cNvCxnSpPr/>
            <p:nvPr/>
          </p:nvCxnSpPr>
          <p:spPr>
            <a:xfrm rot="10800000">
              <a:off x="4512" y="2400"/>
              <a:ext cx="0" cy="172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2" name="Google Shape;242;p5"/>
            <p:cNvCxnSpPr/>
            <p:nvPr/>
          </p:nvCxnSpPr>
          <p:spPr>
            <a:xfrm rot="10800000">
              <a:off x="3984" y="2400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43" name="Google Shape;243;p5"/>
          <p:cNvSpPr txBox="1"/>
          <p:nvPr/>
        </p:nvSpPr>
        <p:spPr>
          <a:xfrm>
            <a:off x="7239941" y="4847955"/>
            <a:ext cx="1675459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Await connection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client</a:t>
            </a:r>
            <a:endParaRPr/>
          </a:p>
        </p:txBody>
      </p:sp>
      <p:sp>
        <p:nvSpPr>
          <p:cNvPr id="244" name="Google Shape;244;p5"/>
          <p:cNvSpPr/>
          <p:nvPr/>
        </p:nvSpPr>
        <p:spPr>
          <a:xfrm>
            <a:off x="6477000" y="952500"/>
            <a:ext cx="152400" cy="2447655"/>
          </a:xfrm>
          <a:prstGeom prst="rightBrace">
            <a:avLst>
              <a:gd fmla="val 958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5"/>
          <p:cNvSpPr txBox="1"/>
          <p:nvPr/>
        </p:nvSpPr>
        <p:spPr>
          <a:xfrm>
            <a:off x="6629400" y="1949450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open_listenfd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6" name="Google Shape;246;p5"/>
          <p:cNvSpPr/>
          <p:nvPr/>
        </p:nvSpPr>
        <p:spPr>
          <a:xfrm>
            <a:off x="1752600" y="952500"/>
            <a:ext cx="152400" cy="3133455"/>
          </a:xfrm>
          <a:prstGeom prst="leftBrace">
            <a:avLst>
              <a:gd fmla="val 1333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5"/>
          <p:cNvSpPr txBox="1"/>
          <p:nvPr/>
        </p:nvSpPr>
        <p:spPr>
          <a:xfrm>
            <a:off x="0" y="2286000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open_clientfd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8" name="Google Shape;248;p5"/>
          <p:cNvSpPr/>
          <p:nvPr/>
        </p:nvSpPr>
        <p:spPr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endParaRPr/>
          </a:p>
        </p:txBody>
      </p:sp>
      <p:sp>
        <p:nvSpPr>
          <p:cNvPr id="249" name="Google Shape;249;p5"/>
          <p:cNvSpPr/>
          <p:nvPr/>
        </p:nvSpPr>
        <p:spPr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endParaRPr/>
          </a:p>
        </p:txBody>
      </p:sp>
      <p:cxnSp>
        <p:nvCxnSpPr>
          <p:cNvPr id="250" name="Google Shape;250;p5"/>
          <p:cNvCxnSpPr/>
          <p:nvPr/>
        </p:nvCxnSpPr>
        <p:spPr>
          <a:xfrm>
            <a:off x="5638800" y="1290637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5"/>
          <p:cNvSpPr/>
          <p:nvPr/>
        </p:nvSpPr>
        <p:spPr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52" name="Google Shape;252;p5"/>
          <p:cNvCxnSpPr/>
          <p:nvPr/>
        </p:nvCxnSpPr>
        <p:spPr>
          <a:xfrm>
            <a:off x="2819401" y="1290637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5"/>
          <p:cNvSpPr/>
          <p:nvPr/>
        </p:nvSpPr>
        <p:spPr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50"/>
          <p:cNvSpPr txBox="1"/>
          <p:nvPr/>
        </p:nvSpPr>
        <p:spPr>
          <a:xfrm>
            <a:off x="76200" y="2307559"/>
            <a:ext cx="8991600" cy="452431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4A00FF"/>
                </a:solidFill>
                <a:latin typeface="Courier New"/>
                <a:ea typeface="Courier New"/>
                <a:cs typeface="Courier New"/>
                <a:sym typeface="Courier New"/>
              </a:rPr>
              <a:t>serve_dynamic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fd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filename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cgiargs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buf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[MAXLINE], *</a:t>
            </a:r>
            <a:r>
              <a:rPr b="1" lang="en-US" sz="1600">
                <a:solidFill>
                  <a:srgbClr val="C1651C"/>
                </a:solidFill>
                <a:latin typeface="Courier New"/>
                <a:ea typeface="Courier New"/>
                <a:cs typeface="Courier New"/>
                <a:sym typeface="Courier New"/>
              </a:rPr>
              <a:t>emptylist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[] = { </a:t>
            </a:r>
            <a:r>
              <a:rPr b="1" lang="en-US" sz="1600">
                <a:solidFill>
                  <a:srgbClr val="2C929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Return first part of HTTP response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sprintf(buf, </a:t>
            </a:r>
            <a:r>
              <a:rPr b="1" lang="en-US" sz="16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"HTTP/1.0 200 OK\r\n"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Rio_writen(fd, buf, strlen(buf));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sprintf(buf, </a:t>
            </a:r>
            <a:r>
              <a:rPr b="1" lang="en-US" sz="16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"Server: Tiny Web Server\r\n"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Rio_writen(fd, buf, strlen(buf));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2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(Fork() == 0) {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Child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Real server would set all CGI vars here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setenv(</a:t>
            </a:r>
            <a:r>
              <a:rPr b="1" lang="en-US" sz="16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"QUERY_STRING"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cgiargs, 1);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Dup2(fd, STDOUT_FILENO);     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Redirect stdout to client */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Execve(filename, emptylist, environ);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Run CGI program */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Wait(</a:t>
            </a:r>
            <a:r>
              <a:rPr b="1" lang="en-US" sz="1600">
                <a:solidFill>
                  <a:srgbClr val="2C9290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Parent waits for and reaps child */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7" name="Google Shape;1017;p50"/>
          <p:cNvSpPr txBox="1"/>
          <p:nvPr>
            <p:ph type="title"/>
          </p:nvPr>
        </p:nvSpPr>
        <p:spPr>
          <a:xfrm>
            <a:off x="381000" y="262620"/>
            <a:ext cx="8382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Serving Dynamic Content with GET</a:t>
            </a:r>
            <a:endParaRPr/>
          </a:p>
        </p:txBody>
      </p:sp>
      <p:sp>
        <p:nvSpPr>
          <p:cNvPr id="1018" name="Google Shape;1018;p50"/>
          <p:cNvSpPr txBox="1"/>
          <p:nvPr>
            <p:ph idx="1" type="body"/>
          </p:nvPr>
        </p:nvSpPr>
        <p:spPr>
          <a:xfrm>
            <a:off x="444500" y="1123500"/>
            <a:ext cx="86995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200"/>
              <a:buChar char="⬛"/>
            </a:pPr>
            <a:r>
              <a:rPr lang="en-US" sz="2000" u="sng"/>
              <a:t>Question:</a:t>
            </a:r>
            <a:r>
              <a:rPr lang="en-US" sz="2000"/>
              <a:t> How does the server capture the content produced by the child?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SzPts val="1200"/>
              <a:buChar char="⬛"/>
            </a:pPr>
            <a:r>
              <a:rPr lang="en-US" sz="2000" u="sng"/>
              <a:t>Answer:</a:t>
            </a:r>
            <a:r>
              <a:rPr lang="en-US" sz="2000"/>
              <a:t> The child generates its output on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stdout</a:t>
            </a:r>
            <a:r>
              <a:rPr lang="en-US" sz="2000"/>
              <a:t>.  Server uses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dup2 </a:t>
            </a:r>
            <a:r>
              <a:rPr lang="en-US" sz="2000"/>
              <a:t>to redirect 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stdout </a:t>
            </a:r>
            <a:r>
              <a:rPr lang="en-US" sz="2000"/>
              <a:t>to its connected socket. </a:t>
            </a:r>
            <a:endParaRPr/>
          </a:p>
        </p:txBody>
      </p:sp>
      <p:sp>
        <p:nvSpPr>
          <p:cNvPr id="1019" name="Google Shape;1019;p50"/>
          <p:cNvSpPr txBox="1"/>
          <p:nvPr/>
        </p:nvSpPr>
        <p:spPr>
          <a:xfrm>
            <a:off x="8281519" y="6483360"/>
            <a:ext cx="7112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tiny.c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5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Serving Dynamic Content with GET</a:t>
            </a:r>
            <a:endParaRPr/>
          </a:p>
        </p:txBody>
      </p:sp>
      <p:sp>
        <p:nvSpPr>
          <p:cNvPr id="1025" name="Google Shape;1025;p51"/>
          <p:cNvSpPr txBox="1"/>
          <p:nvPr/>
        </p:nvSpPr>
        <p:spPr>
          <a:xfrm>
            <a:off x="76200" y="2489028"/>
            <a:ext cx="8991600" cy="353943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Make the response body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sprintf(content, </a:t>
            </a:r>
            <a:r>
              <a:rPr b="1" lang="en-US" sz="16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"Welcome to add.com: "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sprintf(content, </a:t>
            </a:r>
            <a:r>
              <a:rPr b="1" lang="en-US" sz="16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"%sTHE Internet addition portal.\r\n&lt;p&gt;"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content);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sprintf(content, </a:t>
            </a:r>
            <a:r>
              <a:rPr b="1" lang="en-US" sz="16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"%sThe answer is: %d + %d = %d\r\n&lt;p&gt;"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content, n1, n2, n1 + n2);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sprintf(content, </a:t>
            </a:r>
            <a:r>
              <a:rPr b="1" lang="en-US" sz="16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"%sThanks for visiting!\r\n"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content);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-US" sz="1600">
                <a:solidFill>
                  <a:srgbClr val="CB2418"/>
                </a:solidFill>
                <a:latin typeface="Courier New"/>
                <a:ea typeface="Courier New"/>
                <a:cs typeface="Courier New"/>
                <a:sym typeface="Courier New"/>
              </a:rPr>
              <a:t>/* Generate the HTTP response */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</a:t>
            </a:r>
            <a:r>
              <a:rPr b="1" lang="en-US" sz="16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"Content-length: %d\r\n"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b="1" lang="en-US" sz="1600">
                <a:solidFill>
                  <a:srgbClr val="2D961E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)strlen(content));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</a:t>
            </a:r>
            <a:r>
              <a:rPr b="1" lang="en-US" sz="16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"Content-type: text/html\r\n\r\n"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</a:t>
            </a:r>
            <a:r>
              <a:rPr b="1" lang="en-US" sz="1600">
                <a:solidFill>
                  <a:srgbClr val="9D206F"/>
                </a:solidFill>
                <a:latin typeface="Courier New"/>
                <a:ea typeface="Courier New"/>
                <a:cs typeface="Courier New"/>
                <a:sym typeface="Courier New"/>
              </a:rPr>
              <a:t>"%s"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content);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fflush(stdout);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exit(0);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26" name="Google Shape;1026;p51"/>
          <p:cNvSpPr txBox="1"/>
          <p:nvPr/>
        </p:nvSpPr>
        <p:spPr>
          <a:xfrm>
            <a:off x="8202139" y="5673730"/>
            <a:ext cx="9028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adder.c</a:t>
            </a:r>
            <a:endParaRPr b="1" sz="18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7" name="Google Shape;1027;p51"/>
          <p:cNvSpPr txBox="1"/>
          <p:nvPr/>
        </p:nvSpPr>
        <p:spPr>
          <a:xfrm>
            <a:off x="609600" y="1220788"/>
            <a:ext cx="7804150" cy="1035916"/>
          </a:xfrm>
          <a:prstGeom prst="rect">
            <a:avLst/>
          </a:prstGeom>
          <a:noFill/>
          <a:ln>
            <a:noFill/>
          </a:ln>
        </p:spPr>
        <p:txBody>
          <a:bodyPr anchorCtr="0" anchor="t" bIns="45625" lIns="91275" spcFirstLastPara="1" rIns="91275" wrap="square" tIns="456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Notice that only the CGI child process knows the content type and length, so it must generate those headers.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52"/>
          <p:cNvSpPr/>
          <p:nvPr/>
        </p:nvSpPr>
        <p:spPr>
          <a:xfrm>
            <a:off x="304800" y="1206500"/>
            <a:ext cx="7315200" cy="4278094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bash:makoshark&gt; telnet whaleshark.ics.cs.cmu.edu 15213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Trying 128.2.210.175...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Connected to whaleshark.ics.cs.cmu.edu (128.2.210.175).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Escape character is '^]'.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GET /cgi-bin/adder?15213&amp;18213 HTTP/1.0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HTTP/1.0 200 OK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Server: Tiny Web Server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Connection: close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Content-length: 117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Content-type: text/html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add.com: THE Internet addition portal.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&lt;p&gt;The answer is: 15213 + 18213 = 33426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&lt;p&gt;Thanks for visiting!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Connection closed by foreign host.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bash:makoshark&gt; </a:t>
            </a:r>
            <a:endParaRPr/>
          </a:p>
        </p:txBody>
      </p:sp>
      <p:sp>
        <p:nvSpPr>
          <p:cNvPr id="1033" name="Google Shape;1033;p52"/>
          <p:cNvSpPr txBox="1"/>
          <p:nvPr>
            <p:ph type="title"/>
          </p:nvPr>
        </p:nvSpPr>
        <p:spPr>
          <a:xfrm>
            <a:off x="381000" y="334963"/>
            <a:ext cx="8382000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Serving Dynamic Content With GET </a:t>
            </a:r>
            <a:endParaRPr/>
          </a:p>
        </p:txBody>
      </p:sp>
      <p:sp>
        <p:nvSpPr>
          <p:cNvPr id="1034" name="Google Shape;1034;p52"/>
          <p:cNvSpPr txBox="1"/>
          <p:nvPr/>
        </p:nvSpPr>
        <p:spPr>
          <a:xfrm>
            <a:off x="6452920" y="2277840"/>
            <a:ext cx="26772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21218A"/>
                </a:solidFill>
                <a:latin typeface="Arial Narrow"/>
                <a:ea typeface="Arial Narrow"/>
                <a:cs typeface="Arial Narrow"/>
                <a:sym typeface="Arial Narrow"/>
              </a:rPr>
              <a:t>HTTP request sent by client</a:t>
            </a:r>
            <a:endParaRPr/>
          </a:p>
        </p:txBody>
      </p:sp>
      <p:sp>
        <p:nvSpPr>
          <p:cNvPr id="1035" name="Google Shape;1035;p52"/>
          <p:cNvSpPr txBox="1"/>
          <p:nvPr/>
        </p:nvSpPr>
        <p:spPr>
          <a:xfrm>
            <a:off x="6452920" y="2781290"/>
            <a:ext cx="2743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21218A"/>
                </a:solidFill>
                <a:latin typeface="Arial Narrow"/>
                <a:ea typeface="Arial Narrow"/>
                <a:cs typeface="Arial Narrow"/>
                <a:sym typeface="Arial Narrow"/>
              </a:rPr>
              <a:t>HTTP response generated </a:t>
            </a:r>
            <a:endParaRPr b="1" i="1" sz="1800">
              <a:solidFill>
                <a:srgbClr val="21218A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21218A"/>
                </a:solidFill>
                <a:latin typeface="Arial Narrow"/>
                <a:ea typeface="Arial Narrow"/>
                <a:cs typeface="Arial Narrow"/>
                <a:sym typeface="Arial Narrow"/>
              </a:rPr>
              <a:t>by the server</a:t>
            </a:r>
            <a:endParaRPr/>
          </a:p>
        </p:txBody>
      </p:sp>
      <p:sp>
        <p:nvSpPr>
          <p:cNvPr id="1036" name="Google Shape;1036;p52"/>
          <p:cNvSpPr txBox="1"/>
          <p:nvPr/>
        </p:nvSpPr>
        <p:spPr>
          <a:xfrm>
            <a:off x="6452920" y="3873015"/>
            <a:ext cx="257216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21218A"/>
                </a:solidFill>
                <a:latin typeface="Arial Narrow"/>
                <a:ea typeface="Arial Narrow"/>
                <a:cs typeface="Arial Narrow"/>
                <a:sym typeface="Arial Narrow"/>
              </a:rPr>
              <a:t>HTTP response generated </a:t>
            </a:r>
            <a:endParaRPr b="1" i="1" sz="1800">
              <a:solidFill>
                <a:srgbClr val="21218A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rgbClr val="21218A"/>
                </a:solidFill>
                <a:latin typeface="Arial Narrow"/>
                <a:ea typeface="Arial Narrow"/>
                <a:cs typeface="Arial Narrow"/>
                <a:sym typeface="Arial Narrow"/>
              </a:rPr>
              <a:t>by the CGI program</a:t>
            </a:r>
            <a:endParaRPr/>
          </a:p>
        </p:txBody>
      </p:sp>
      <p:cxnSp>
        <p:nvCxnSpPr>
          <p:cNvPr id="1037" name="Google Shape;1037;p52"/>
          <p:cNvCxnSpPr/>
          <p:nvPr/>
        </p:nvCxnSpPr>
        <p:spPr>
          <a:xfrm>
            <a:off x="304800" y="2232480"/>
            <a:ext cx="84582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38" name="Google Shape;1038;p52"/>
          <p:cNvCxnSpPr/>
          <p:nvPr/>
        </p:nvCxnSpPr>
        <p:spPr>
          <a:xfrm>
            <a:off x="304800" y="2736420"/>
            <a:ext cx="84582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39" name="Google Shape;1039;p52"/>
          <p:cNvCxnSpPr/>
          <p:nvPr/>
        </p:nvCxnSpPr>
        <p:spPr>
          <a:xfrm>
            <a:off x="304800" y="3444491"/>
            <a:ext cx="84582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  <p:cxnSp>
        <p:nvCxnSpPr>
          <p:cNvPr id="1040" name="Google Shape;1040;p52"/>
          <p:cNvCxnSpPr/>
          <p:nvPr/>
        </p:nvCxnSpPr>
        <p:spPr>
          <a:xfrm>
            <a:off x="304800" y="4935038"/>
            <a:ext cx="84582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53"/>
          <p:cNvSpPr txBox="1"/>
          <p:nvPr>
            <p:ph type="title"/>
          </p:nvPr>
        </p:nvSpPr>
        <p:spPr>
          <a:xfrm>
            <a:off x="347662" y="493713"/>
            <a:ext cx="6053138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More Information</a:t>
            </a:r>
            <a:endParaRPr/>
          </a:p>
        </p:txBody>
      </p:sp>
      <p:sp>
        <p:nvSpPr>
          <p:cNvPr id="1046" name="Google Shape;1046;p53"/>
          <p:cNvSpPr txBox="1"/>
          <p:nvPr>
            <p:ph idx="1" type="body"/>
          </p:nvPr>
        </p:nvSpPr>
        <p:spPr>
          <a:xfrm>
            <a:off x="339860" y="1276350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W. Richard Stevens et. al. “Unix Network Programming: The Sockets Networking API”, Volume 1, Third Edition, Prentice Hall, 2003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 network programming bible.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Michael Kerrisk, “The Linux Programming Interface”, No Starch Press, 2010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 Linux programming bible.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Complete versions of all code in this lecture is available on GitHup repo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https://github.com/abstraction-builder/Fall2022/tree/main/Week14/netp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5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Additional slides</a:t>
            </a:r>
            <a:endParaRPr/>
          </a:p>
        </p:txBody>
      </p:sp>
      <p:sp>
        <p:nvSpPr>
          <p:cNvPr id="1052" name="Google Shape;1052;p54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57"/>
          <p:cNvSpPr txBox="1"/>
          <p:nvPr>
            <p:ph type="title"/>
          </p:nvPr>
        </p:nvSpPr>
        <p:spPr>
          <a:xfrm>
            <a:off x="381000" y="417513"/>
            <a:ext cx="6586538" cy="573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 Versions</a:t>
            </a:r>
            <a:endParaRPr/>
          </a:p>
        </p:txBody>
      </p:sp>
      <p:sp>
        <p:nvSpPr>
          <p:cNvPr id="1058" name="Google Shape;1058;p57"/>
          <p:cNvSpPr txBox="1"/>
          <p:nvPr>
            <p:ph idx="1" type="body"/>
          </p:nvPr>
        </p:nvSpPr>
        <p:spPr>
          <a:xfrm>
            <a:off x="396875" y="1362075"/>
            <a:ext cx="82137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Major differences between HTTP/1.1 and HTTP/1.0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HTTP/1.0 uses a new connection for each transaction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HTTP/1.1 also supports </a:t>
            </a:r>
            <a:r>
              <a:rPr i="1" lang="en-US"/>
              <a:t>persistent connections</a:t>
            </a:r>
            <a:r>
              <a:rPr lang="en-US"/>
              <a:t> 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multiple transactions over the same connection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Connection: Keep-Alive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HTTP/1.1 requires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-US"/>
              <a:t> header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Host: www.cmu.edu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Makes it possible to host multiple websites at single Internet host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HTTP/1.1 supports </a:t>
            </a:r>
            <a:r>
              <a:rPr i="1" lang="en-US"/>
              <a:t>chunked encoding</a:t>
            </a:r>
            <a:endParaRPr/>
          </a:p>
          <a:p>
            <a:pPr indent="-228600" lvl="2" marL="1143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Transfer-Encoding: chunked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HTTP/1.1 adds additional support for caching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6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Proxies</a:t>
            </a:r>
            <a:endParaRPr/>
          </a:p>
        </p:txBody>
      </p:sp>
      <p:sp>
        <p:nvSpPr>
          <p:cNvPr id="1064" name="Google Shape;1064;p62"/>
          <p:cNvSpPr txBox="1"/>
          <p:nvPr>
            <p:ph idx="1" type="body"/>
          </p:nvPr>
        </p:nvSpPr>
        <p:spPr>
          <a:xfrm>
            <a:off x="290513" y="1220788"/>
            <a:ext cx="8701087" cy="3960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 </a:t>
            </a:r>
            <a:r>
              <a:rPr i="1" lang="en-US">
                <a:solidFill>
                  <a:srgbClr val="FF0000"/>
                </a:solidFill>
              </a:rPr>
              <a:t>proxy </a:t>
            </a:r>
            <a:r>
              <a:rPr lang="en-US">
                <a:solidFill>
                  <a:srgbClr val="000000"/>
                </a:solidFill>
              </a:rPr>
              <a:t>is an intermediary between a client and an </a:t>
            </a:r>
            <a:r>
              <a:rPr i="1" lang="en-US">
                <a:solidFill>
                  <a:srgbClr val="FF0000"/>
                </a:solidFill>
              </a:rPr>
              <a:t>origin server</a:t>
            </a:r>
            <a:endParaRPr i="1">
              <a:solidFill>
                <a:srgbClr val="000000"/>
              </a:solidFill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000000"/>
                </a:solidFill>
              </a:rPr>
              <a:t>To the client, the proxy acts like a server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solidFill>
                  <a:srgbClr val="000000"/>
                </a:solidFill>
              </a:rPr>
              <a:t>To the server, the proxy acts like a client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65" name="Google Shape;1065;p62"/>
          <p:cNvSpPr/>
          <p:nvPr/>
        </p:nvSpPr>
        <p:spPr>
          <a:xfrm>
            <a:off x="533400" y="3324225"/>
            <a:ext cx="1065213" cy="989013"/>
          </a:xfrm>
          <a:prstGeom prst="ellipse">
            <a:avLst/>
          </a:prstGeom>
          <a:solidFill>
            <a:srgbClr val="FF99CC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1066" name="Google Shape;1066;p62"/>
          <p:cNvSpPr/>
          <p:nvPr/>
        </p:nvSpPr>
        <p:spPr>
          <a:xfrm>
            <a:off x="3581400" y="3324225"/>
            <a:ext cx="1065213" cy="989013"/>
          </a:xfrm>
          <a:prstGeom prst="ellipse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Proxy</a:t>
            </a:r>
            <a:endParaRPr/>
          </a:p>
        </p:txBody>
      </p:sp>
      <p:sp>
        <p:nvSpPr>
          <p:cNvPr id="1067" name="Google Shape;1067;p62"/>
          <p:cNvSpPr/>
          <p:nvPr/>
        </p:nvSpPr>
        <p:spPr>
          <a:xfrm>
            <a:off x="6630988" y="3322638"/>
            <a:ext cx="1065212" cy="989012"/>
          </a:xfrm>
          <a:prstGeom prst="ellipse">
            <a:avLst/>
          </a:prstGeom>
          <a:solidFill>
            <a:srgbClr val="FF99CC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</a:t>
            </a:r>
            <a:endParaRPr sz="13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200"/>
          </a:p>
        </p:txBody>
      </p:sp>
      <p:cxnSp>
        <p:nvCxnSpPr>
          <p:cNvPr id="1068" name="Google Shape;1068;p62"/>
          <p:cNvCxnSpPr/>
          <p:nvPr/>
        </p:nvCxnSpPr>
        <p:spPr>
          <a:xfrm>
            <a:off x="1600200" y="3551238"/>
            <a:ext cx="2057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9" name="Google Shape;1069;p62"/>
          <p:cNvSpPr txBox="1"/>
          <p:nvPr/>
        </p:nvSpPr>
        <p:spPr>
          <a:xfrm>
            <a:off x="1660525" y="3124200"/>
            <a:ext cx="19324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Client request</a:t>
            </a:r>
            <a:endParaRPr/>
          </a:p>
        </p:txBody>
      </p:sp>
      <p:cxnSp>
        <p:nvCxnSpPr>
          <p:cNvPr id="1070" name="Google Shape;1070;p62"/>
          <p:cNvCxnSpPr/>
          <p:nvPr/>
        </p:nvCxnSpPr>
        <p:spPr>
          <a:xfrm>
            <a:off x="4648200" y="3551238"/>
            <a:ext cx="2057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1" name="Google Shape;1071;p62"/>
          <p:cNvSpPr txBox="1"/>
          <p:nvPr/>
        </p:nvSpPr>
        <p:spPr>
          <a:xfrm>
            <a:off x="4668838" y="3138488"/>
            <a:ext cx="191991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Proxy request</a:t>
            </a:r>
            <a:endParaRPr/>
          </a:p>
        </p:txBody>
      </p:sp>
      <p:cxnSp>
        <p:nvCxnSpPr>
          <p:cNvPr id="1072" name="Google Shape;1072;p62"/>
          <p:cNvCxnSpPr/>
          <p:nvPr/>
        </p:nvCxnSpPr>
        <p:spPr>
          <a:xfrm>
            <a:off x="4572000" y="4008438"/>
            <a:ext cx="2057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73" name="Google Shape;1073;p62"/>
          <p:cNvSpPr txBox="1"/>
          <p:nvPr/>
        </p:nvSpPr>
        <p:spPr>
          <a:xfrm>
            <a:off x="4724400" y="4084638"/>
            <a:ext cx="214947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Server response</a:t>
            </a:r>
            <a:endParaRPr/>
          </a:p>
        </p:txBody>
      </p:sp>
      <p:cxnSp>
        <p:nvCxnSpPr>
          <p:cNvPr id="1074" name="Google Shape;1074;p62"/>
          <p:cNvCxnSpPr/>
          <p:nvPr/>
        </p:nvCxnSpPr>
        <p:spPr>
          <a:xfrm>
            <a:off x="1524000" y="4008438"/>
            <a:ext cx="2057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75" name="Google Shape;1075;p62"/>
          <p:cNvSpPr txBox="1"/>
          <p:nvPr/>
        </p:nvSpPr>
        <p:spPr>
          <a:xfrm>
            <a:off x="1651000" y="4084638"/>
            <a:ext cx="2071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Proxy response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6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Proxies?</a:t>
            </a:r>
            <a:endParaRPr/>
          </a:p>
        </p:txBody>
      </p:sp>
      <p:sp>
        <p:nvSpPr>
          <p:cNvPr id="1081" name="Google Shape;1081;p63"/>
          <p:cNvSpPr txBox="1"/>
          <p:nvPr>
            <p:ph idx="1" type="body"/>
          </p:nvPr>
        </p:nvSpPr>
        <p:spPr>
          <a:xfrm>
            <a:off x="290513" y="1220788"/>
            <a:ext cx="8620125" cy="1652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Can perform useful functions as requests and responses pass by</a:t>
            </a:r>
            <a:endParaRPr/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Examples: Caching, logging, anonymization, filtering, transcoding</a:t>
            </a:r>
            <a:endParaRPr/>
          </a:p>
        </p:txBody>
      </p:sp>
      <p:sp>
        <p:nvSpPr>
          <p:cNvPr id="1082" name="Google Shape;1082;p63"/>
          <p:cNvSpPr/>
          <p:nvPr/>
        </p:nvSpPr>
        <p:spPr>
          <a:xfrm>
            <a:off x="628650" y="3000375"/>
            <a:ext cx="1065213" cy="989013"/>
          </a:xfrm>
          <a:prstGeom prst="ellipse">
            <a:avLst/>
          </a:prstGeom>
          <a:solidFill>
            <a:srgbClr val="FF99CC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083" name="Google Shape;1083;p63"/>
          <p:cNvSpPr/>
          <p:nvPr/>
        </p:nvSpPr>
        <p:spPr>
          <a:xfrm>
            <a:off x="3676650" y="3808413"/>
            <a:ext cx="1065213" cy="989012"/>
          </a:xfrm>
          <a:prstGeom prst="ellipse">
            <a:avLst/>
          </a:prstGeom>
          <a:solidFill>
            <a:srgbClr val="CCFFFF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Proxy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cache</a:t>
            </a:r>
            <a:endParaRPr/>
          </a:p>
        </p:txBody>
      </p:sp>
      <p:sp>
        <p:nvSpPr>
          <p:cNvPr id="1084" name="Google Shape;1084;p63"/>
          <p:cNvSpPr/>
          <p:nvPr/>
        </p:nvSpPr>
        <p:spPr>
          <a:xfrm>
            <a:off x="7845425" y="3716338"/>
            <a:ext cx="1065213" cy="989012"/>
          </a:xfrm>
          <a:prstGeom prst="ellipse">
            <a:avLst/>
          </a:prstGeom>
          <a:solidFill>
            <a:srgbClr val="FF99CC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Origin</a:t>
            </a:r>
            <a:endParaRPr sz="13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 sz="1200"/>
          </a:p>
        </p:txBody>
      </p:sp>
      <p:grpSp>
        <p:nvGrpSpPr>
          <p:cNvPr id="1085" name="Google Shape;1085;p63"/>
          <p:cNvGrpSpPr/>
          <p:nvPr/>
        </p:nvGrpSpPr>
        <p:grpSpPr>
          <a:xfrm>
            <a:off x="1724025" y="3170238"/>
            <a:ext cx="2316163" cy="738187"/>
            <a:chOff x="1724025" y="3170238"/>
            <a:chExt cx="2316163" cy="738187"/>
          </a:xfrm>
        </p:grpSpPr>
        <p:cxnSp>
          <p:nvCxnSpPr>
            <p:cNvPr id="1086" name="Google Shape;1086;p63"/>
            <p:cNvCxnSpPr/>
            <p:nvPr/>
          </p:nvCxnSpPr>
          <p:spPr>
            <a:xfrm>
              <a:off x="1724025" y="3419475"/>
              <a:ext cx="2157413" cy="48895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87" name="Google Shape;1087;p63"/>
            <p:cNvSpPr txBox="1"/>
            <p:nvPr/>
          </p:nvSpPr>
          <p:spPr>
            <a:xfrm>
              <a:off x="1952625" y="3170238"/>
              <a:ext cx="2087563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Request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foo.html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088" name="Google Shape;1088;p63"/>
          <p:cNvGrpSpPr/>
          <p:nvPr/>
        </p:nvGrpSpPr>
        <p:grpSpPr>
          <a:xfrm>
            <a:off x="4706938" y="3657600"/>
            <a:ext cx="3187700" cy="377831"/>
            <a:chOff x="4706938" y="3657600"/>
            <a:chExt cx="3187700" cy="377831"/>
          </a:xfrm>
        </p:grpSpPr>
        <p:cxnSp>
          <p:nvCxnSpPr>
            <p:cNvPr id="1089" name="Google Shape;1089;p63"/>
            <p:cNvCxnSpPr/>
            <p:nvPr/>
          </p:nvCxnSpPr>
          <p:spPr>
            <a:xfrm>
              <a:off x="4706938" y="4035431"/>
              <a:ext cx="3187700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90" name="Google Shape;1090;p63"/>
            <p:cNvSpPr txBox="1"/>
            <p:nvPr/>
          </p:nvSpPr>
          <p:spPr>
            <a:xfrm>
              <a:off x="5505451" y="3657600"/>
              <a:ext cx="2087563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Request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foo.html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091" name="Google Shape;1091;p63"/>
          <p:cNvGrpSpPr/>
          <p:nvPr/>
        </p:nvGrpSpPr>
        <p:grpSpPr>
          <a:xfrm>
            <a:off x="4667250" y="4114800"/>
            <a:ext cx="3221038" cy="396881"/>
            <a:chOff x="4667250" y="4114800"/>
            <a:chExt cx="3221038" cy="396881"/>
          </a:xfrm>
        </p:grpSpPr>
        <p:cxnSp>
          <p:nvCxnSpPr>
            <p:cNvPr id="1092" name="Google Shape;1092;p63"/>
            <p:cNvCxnSpPr/>
            <p:nvPr/>
          </p:nvCxnSpPr>
          <p:spPr>
            <a:xfrm>
              <a:off x="4667250" y="4492631"/>
              <a:ext cx="3221038" cy="1905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093" name="Google Shape;1093;p63"/>
            <p:cNvSpPr txBox="1"/>
            <p:nvPr/>
          </p:nvSpPr>
          <p:spPr>
            <a:xfrm>
              <a:off x="5715000" y="4114800"/>
              <a:ext cx="1287463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foo.html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094" name="Google Shape;1094;p63"/>
          <p:cNvGrpSpPr/>
          <p:nvPr/>
        </p:nvGrpSpPr>
        <p:grpSpPr>
          <a:xfrm>
            <a:off x="1579563" y="3667125"/>
            <a:ext cx="2097087" cy="615951"/>
            <a:chOff x="1579563" y="3667125"/>
            <a:chExt cx="2097087" cy="615951"/>
          </a:xfrm>
        </p:grpSpPr>
        <p:cxnSp>
          <p:nvCxnSpPr>
            <p:cNvPr id="1095" name="Google Shape;1095;p63"/>
            <p:cNvCxnSpPr/>
            <p:nvPr/>
          </p:nvCxnSpPr>
          <p:spPr>
            <a:xfrm>
              <a:off x="1579563" y="3817938"/>
              <a:ext cx="2097087" cy="465138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096" name="Google Shape;1096;p63"/>
            <p:cNvSpPr txBox="1"/>
            <p:nvPr/>
          </p:nvSpPr>
          <p:spPr>
            <a:xfrm>
              <a:off x="2293938" y="3667125"/>
              <a:ext cx="1287462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foo.html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097" name="Google Shape;1097;p63"/>
          <p:cNvSpPr/>
          <p:nvPr/>
        </p:nvSpPr>
        <p:spPr>
          <a:xfrm>
            <a:off x="628650" y="4983163"/>
            <a:ext cx="1065213" cy="989012"/>
          </a:xfrm>
          <a:prstGeom prst="ellipse">
            <a:avLst/>
          </a:prstGeom>
          <a:solidFill>
            <a:srgbClr val="FF99CC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/>
          </a:p>
        </p:txBody>
      </p:sp>
      <p:grpSp>
        <p:nvGrpSpPr>
          <p:cNvPr id="1098" name="Google Shape;1098;p63"/>
          <p:cNvGrpSpPr/>
          <p:nvPr/>
        </p:nvGrpSpPr>
        <p:grpSpPr>
          <a:xfrm>
            <a:off x="533400" y="4443413"/>
            <a:ext cx="3130550" cy="685800"/>
            <a:chOff x="533400" y="4443413"/>
            <a:chExt cx="3130550" cy="685800"/>
          </a:xfrm>
        </p:grpSpPr>
        <p:cxnSp>
          <p:nvCxnSpPr>
            <p:cNvPr id="1099" name="Google Shape;1099;p63"/>
            <p:cNvCxnSpPr/>
            <p:nvPr/>
          </p:nvCxnSpPr>
          <p:spPr>
            <a:xfrm flipH="1" rot="10800000">
              <a:off x="1552575" y="4443413"/>
              <a:ext cx="2111375" cy="6858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00" name="Google Shape;1100;p63"/>
            <p:cNvSpPr txBox="1"/>
            <p:nvPr/>
          </p:nvSpPr>
          <p:spPr>
            <a:xfrm>
              <a:off x="533400" y="4489451"/>
              <a:ext cx="2087563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Arial Narrow"/>
                  <a:ea typeface="Arial Narrow"/>
                  <a:cs typeface="Arial Narrow"/>
                  <a:sym typeface="Arial Narrow"/>
                </a:rPr>
                <a:t>Request </a:t>
              </a: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foo.html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101" name="Google Shape;1101;p63"/>
          <p:cNvGrpSpPr/>
          <p:nvPr/>
        </p:nvGrpSpPr>
        <p:grpSpPr>
          <a:xfrm>
            <a:off x="1693863" y="4705350"/>
            <a:ext cx="2063751" cy="704850"/>
            <a:chOff x="1693863" y="4705350"/>
            <a:chExt cx="2063751" cy="704850"/>
          </a:xfrm>
        </p:grpSpPr>
        <p:cxnSp>
          <p:nvCxnSpPr>
            <p:cNvPr id="1102" name="Google Shape;1102;p63"/>
            <p:cNvCxnSpPr/>
            <p:nvPr/>
          </p:nvCxnSpPr>
          <p:spPr>
            <a:xfrm flipH="1" rot="10800000">
              <a:off x="1693863" y="4705350"/>
              <a:ext cx="2063751" cy="70485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1103" name="Google Shape;1103;p63"/>
            <p:cNvSpPr txBox="1"/>
            <p:nvPr/>
          </p:nvSpPr>
          <p:spPr>
            <a:xfrm>
              <a:off x="2470151" y="5029200"/>
              <a:ext cx="1287463" cy="369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foo.html</a:t>
              </a:r>
              <a:endParaRPr b="1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104" name="Google Shape;1104;p63"/>
          <p:cNvSpPr txBox="1"/>
          <p:nvPr/>
        </p:nvSpPr>
        <p:spPr>
          <a:xfrm>
            <a:off x="1236663" y="6183313"/>
            <a:ext cx="29787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Fast inexpensive local network</a:t>
            </a:r>
            <a:endParaRPr/>
          </a:p>
        </p:txBody>
      </p:sp>
      <p:sp>
        <p:nvSpPr>
          <p:cNvPr id="1105" name="Google Shape;1105;p63"/>
          <p:cNvSpPr txBox="1"/>
          <p:nvPr/>
        </p:nvSpPr>
        <p:spPr>
          <a:xfrm>
            <a:off x="5643563" y="4792663"/>
            <a:ext cx="169227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Slower more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expensive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global network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Interface: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6"/>
          <p:cNvSpPr txBox="1"/>
          <p:nvPr>
            <p:ph idx="1" type="body"/>
          </p:nvPr>
        </p:nvSpPr>
        <p:spPr>
          <a:xfrm>
            <a:off x="396875" y="1362075"/>
            <a:ext cx="7896225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Clients and servers use the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r>
              <a:rPr lang="en-US"/>
              <a:t> function to create a </a:t>
            </a:r>
            <a:r>
              <a:rPr i="1" lang="en-US"/>
              <a:t>socket descriptor</a:t>
            </a:r>
            <a:r>
              <a:rPr lang="en-US"/>
              <a:t>: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Example: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/>
              <a:t>Protocol specific! Best practice is to 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r>
              <a:rPr lang="en-US"/>
              <a:t> to generate the parameters automatically, so that code is protocol independent.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260" name="Google Shape;260;p6"/>
          <p:cNvSpPr/>
          <p:nvPr/>
        </p:nvSpPr>
        <p:spPr>
          <a:xfrm>
            <a:off x="628323" y="2209800"/>
            <a:ext cx="5848677" cy="338554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socket(int domain, int type, int protocol)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1" name="Google Shape;261;p6"/>
          <p:cNvSpPr/>
          <p:nvPr/>
        </p:nvSpPr>
        <p:spPr>
          <a:xfrm>
            <a:off x="628323" y="3124200"/>
            <a:ext cx="5971807" cy="338554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clientfd = Socket(AF_INET, SOCK_STREAM, 0);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2" name="Google Shape;262;p6"/>
          <p:cNvSpPr txBox="1"/>
          <p:nvPr/>
        </p:nvSpPr>
        <p:spPr>
          <a:xfrm>
            <a:off x="990601" y="3886200"/>
            <a:ext cx="28193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Indicates that we are using 32-bit IPV4 addresses</a:t>
            </a:r>
            <a:endParaRPr/>
          </a:p>
        </p:txBody>
      </p:sp>
      <p:cxnSp>
        <p:nvCxnSpPr>
          <p:cNvPr id="263" name="Google Shape;263;p6"/>
          <p:cNvCxnSpPr>
            <a:stCxn id="262" idx="0"/>
            <a:endCxn id="261" idx="2"/>
          </p:cNvCxnSpPr>
          <p:nvPr/>
        </p:nvCxnSpPr>
        <p:spPr>
          <a:xfrm flipH="1" rot="10800000">
            <a:off x="2400300" y="3462900"/>
            <a:ext cx="1213800" cy="423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64" name="Google Shape;264;p6"/>
          <p:cNvSpPr txBox="1"/>
          <p:nvPr/>
        </p:nvSpPr>
        <p:spPr>
          <a:xfrm>
            <a:off x="4724400" y="3886200"/>
            <a:ext cx="2819399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Indicates that the socket will be the end point of a connection</a:t>
            </a:r>
            <a:endParaRPr/>
          </a:p>
        </p:txBody>
      </p:sp>
      <p:cxnSp>
        <p:nvCxnSpPr>
          <p:cNvPr id="265" name="Google Shape;265;p6"/>
          <p:cNvCxnSpPr>
            <a:stCxn id="264" idx="0"/>
          </p:cNvCxnSpPr>
          <p:nvPr/>
        </p:nvCxnSpPr>
        <p:spPr>
          <a:xfrm rot="10800000">
            <a:off x="5257800" y="3462900"/>
            <a:ext cx="876300" cy="4233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7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271" name="Google Shape;271;p7"/>
            <p:cNvSpPr/>
            <p:nvPr/>
          </p:nvSpPr>
          <p:spPr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grpSp>
          <p:nvGrpSpPr>
            <p:cNvPr id="272" name="Google Shape;272;p7"/>
            <p:cNvGrpSpPr/>
            <p:nvPr/>
          </p:nvGrpSpPr>
          <p:grpSpPr>
            <a:xfrm>
              <a:off x="6324600" y="4507795"/>
              <a:ext cx="381000" cy="685800"/>
              <a:chOff x="3984" y="3264"/>
              <a:chExt cx="240" cy="432"/>
            </a:xfrm>
          </p:grpSpPr>
          <p:cxnSp>
            <p:nvCxnSpPr>
              <p:cNvPr id="273" name="Google Shape;273;p7"/>
              <p:cNvCxnSpPr/>
              <p:nvPr/>
            </p:nvCxnSpPr>
            <p:spPr>
              <a:xfrm>
                <a:off x="3984" y="3696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" name="Google Shape;274;p7"/>
              <p:cNvCxnSpPr/>
              <p:nvPr/>
            </p:nvCxnSpPr>
            <p:spPr>
              <a:xfrm rot="10800000">
                <a:off x="4224" y="3264"/>
                <a:ext cx="0" cy="43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" name="Google Shape;275;p7"/>
              <p:cNvCxnSpPr/>
              <p:nvPr/>
            </p:nvCxnSpPr>
            <p:spPr>
              <a:xfrm rot="10800000">
                <a:off x="3984" y="3264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276" name="Google Shape;276;p7"/>
            <p:cNvGrpSpPr/>
            <p:nvPr/>
          </p:nvGrpSpPr>
          <p:grpSpPr>
            <a:xfrm flipH="1">
              <a:off x="1676400" y="4507795"/>
              <a:ext cx="381000" cy="685800"/>
              <a:chOff x="3984" y="3264"/>
              <a:chExt cx="240" cy="432"/>
            </a:xfrm>
          </p:grpSpPr>
          <p:cxnSp>
            <p:nvCxnSpPr>
              <p:cNvPr id="277" name="Google Shape;277;p7"/>
              <p:cNvCxnSpPr/>
              <p:nvPr/>
            </p:nvCxnSpPr>
            <p:spPr>
              <a:xfrm>
                <a:off x="3984" y="3696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8" name="Google Shape;278;p7"/>
              <p:cNvCxnSpPr/>
              <p:nvPr/>
            </p:nvCxnSpPr>
            <p:spPr>
              <a:xfrm rot="10800000">
                <a:off x="4224" y="3264"/>
                <a:ext cx="0" cy="43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9" name="Google Shape;279;p7"/>
              <p:cNvCxnSpPr/>
              <p:nvPr/>
            </p:nvCxnSpPr>
            <p:spPr>
              <a:xfrm rot="10800000">
                <a:off x="3984" y="3264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280" name="Google Shape;280;p7"/>
            <p:cNvSpPr txBox="1"/>
            <p:nvPr/>
          </p:nvSpPr>
          <p:spPr>
            <a:xfrm>
              <a:off x="457200" y="4401432"/>
              <a:ext cx="838200" cy="8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Client / Server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Session</a:t>
              </a:r>
              <a:endParaRPr/>
            </a:p>
          </p:txBody>
        </p:sp>
      </p:grpSp>
      <p:sp>
        <p:nvSpPr>
          <p:cNvPr id="281" name="Google Shape;281;p7"/>
          <p:cNvSpPr txBox="1"/>
          <p:nvPr>
            <p:ph type="title"/>
          </p:nvPr>
        </p:nvSpPr>
        <p:spPr>
          <a:xfrm>
            <a:off x="6934200" y="228600"/>
            <a:ext cx="2133600" cy="119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Interface</a:t>
            </a:r>
            <a:endParaRPr/>
          </a:p>
        </p:txBody>
      </p:sp>
      <p:sp>
        <p:nvSpPr>
          <p:cNvPr id="282" name="Google Shape;282;p7"/>
          <p:cNvSpPr txBox="1"/>
          <p:nvPr/>
        </p:nvSpPr>
        <p:spPr>
          <a:xfrm>
            <a:off x="2362200" y="452735"/>
            <a:ext cx="9127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283" name="Google Shape;283;p7"/>
          <p:cNvSpPr txBox="1"/>
          <p:nvPr/>
        </p:nvSpPr>
        <p:spPr>
          <a:xfrm>
            <a:off x="5136138" y="452735"/>
            <a:ext cx="9936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cxnSp>
        <p:nvCxnSpPr>
          <p:cNvPr id="284" name="Google Shape;284;p7"/>
          <p:cNvCxnSpPr/>
          <p:nvPr/>
        </p:nvCxnSpPr>
        <p:spPr>
          <a:xfrm>
            <a:off x="2819400" y="2028555"/>
            <a:ext cx="0" cy="1676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5" name="Google Shape;285;p7"/>
          <p:cNvCxnSpPr/>
          <p:nvPr/>
        </p:nvCxnSpPr>
        <p:spPr>
          <a:xfrm>
            <a:off x="5638800" y="19682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6" name="Google Shape;286;p7"/>
          <p:cNvCxnSpPr/>
          <p:nvPr/>
        </p:nvCxnSpPr>
        <p:spPr>
          <a:xfrm>
            <a:off x="5638800" y="26540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7" name="Google Shape;287;p7"/>
          <p:cNvCxnSpPr/>
          <p:nvPr/>
        </p:nvCxnSpPr>
        <p:spPr>
          <a:xfrm>
            <a:off x="5638800" y="33398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8" name="Google Shape;288;p7"/>
          <p:cNvCxnSpPr/>
          <p:nvPr/>
        </p:nvCxnSpPr>
        <p:spPr>
          <a:xfrm>
            <a:off x="3048000" y="3857355"/>
            <a:ext cx="1828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89" name="Google Shape;289;p7"/>
          <p:cNvSpPr/>
          <p:nvPr/>
        </p:nvSpPr>
        <p:spPr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/>
          </a:p>
        </p:txBody>
      </p:sp>
      <p:sp>
        <p:nvSpPr>
          <p:cNvPr id="290" name="Google Shape;290;p7"/>
          <p:cNvSpPr/>
          <p:nvPr/>
        </p:nvSpPr>
        <p:spPr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/>
          </a:p>
        </p:txBody>
      </p:sp>
      <p:sp>
        <p:nvSpPr>
          <p:cNvPr id="291" name="Google Shape;291;p7"/>
          <p:cNvSpPr/>
          <p:nvPr/>
        </p:nvSpPr>
        <p:spPr>
          <a:xfrm>
            <a:off x="4876800" y="2304780"/>
            <a:ext cx="1447800" cy="381000"/>
          </a:xfrm>
          <a:prstGeom prst="rect">
            <a:avLst/>
          </a:prstGeom>
          <a:solidFill>
            <a:srgbClr val="8585E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endParaRPr/>
          </a:p>
        </p:txBody>
      </p:sp>
      <p:sp>
        <p:nvSpPr>
          <p:cNvPr id="292" name="Google Shape;292;p7"/>
          <p:cNvSpPr/>
          <p:nvPr/>
        </p:nvSpPr>
        <p:spPr>
          <a:xfrm>
            <a:off x="4876800" y="2979468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endParaRPr/>
          </a:p>
        </p:txBody>
      </p:sp>
      <p:grpSp>
        <p:nvGrpSpPr>
          <p:cNvPr id="293" name="Google Shape;293;p7"/>
          <p:cNvGrpSpPr/>
          <p:nvPr/>
        </p:nvGrpSpPr>
        <p:grpSpPr>
          <a:xfrm>
            <a:off x="2057400" y="4025630"/>
            <a:ext cx="4267200" cy="1392238"/>
            <a:chOff x="1296" y="2506"/>
            <a:chExt cx="2688" cy="877"/>
          </a:xfrm>
        </p:grpSpPr>
        <p:cxnSp>
          <p:nvCxnSpPr>
            <p:cNvPr id="294" name="Google Shape;294;p7"/>
            <p:cNvCxnSpPr/>
            <p:nvPr/>
          </p:nvCxnSpPr>
          <p:spPr>
            <a:xfrm>
              <a:off x="1776" y="250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5" name="Google Shape;295;p7"/>
            <p:cNvCxnSpPr/>
            <p:nvPr/>
          </p:nvCxnSpPr>
          <p:spPr>
            <a:xfrm>
              <a:off x="1776" y="293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6" name="Google Shape;296;p7"/>
            <p:cNvCxnSpPr/>
            <p:nvPr/>
          </p:nvCxnSpPr>
          <p:spPr>
            <a:xfrm>
              <a:off x="3552" y="250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7" name="Google Shape;297;p7"/>
            <p:cNvCxnSpPr/>
            <p:nvPr/>
          </p:nvCxnSpPr>
          <p:spPr>
            <a:xfrm>
              <a:off x="3552" y="293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8" name="Google Shape;298;p7"/>
            <p:cNvCxnSpPr/>
            <p:nvPr/>
          </p:nvCxnSpPr>
          <p:spPr>
            <a:xfrm>
              <a:off x="2256" y="2832"/>
              <a:ext cx="8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99" name="Google Shape;299;p7"/>
            <p:cNvCxnSpPr/>
            <p:nvPr/>
          </p:nvCxnSpPr>
          <p:spPr>
            <a:xfrm rot="10800000">
              <a:off x="2256" y="3264"/>
              <a:ext cx="8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00" name="Google Shape;300;p7"/>
            <p:cNvSpPr/>
            <p:nvPr/>
          </p:nvSpPr>
          <p:spPr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301" name="Google Shape;301;p7"/>
            <p:cNvSpPr/>
            <p:nvPr/>
          </p:nvSpPr>
          <p:spPr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/>
            </a:p>
          </p:txBody>
        </p:sp>
        <p:sp>
          <p:nvSpPr>
            <p:cNvPr id="302" name="Google Shape;302;p7"/>
            <p:cNvSpPr/>
            <p:nvPr/>
          </p:nvSpPr>
          <p:spPr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303" name="Google Shape;303;p7"/>
            <p:cNvSpPr/>
            <p:nvPr/>
          </p:nvSpPr>
          <p:spPr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 b="1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04" name="Google Shape;304;p7"/>
          <p:cNvSpPr txBox="1"/>
          <p:nvPr/>
        </p:nvSpPr>
        <p:spPr>
          <a:xfrm>
            <a:off x="3632402" y="3247755"/>
            <a:ext cx="11560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grpSp>
        <p:nvGrpSpPr>
          <p:cNvPr id="305" name="Google Shape;305;p7"/>
          <p:cNvGrpSpPr/>
          <p:nvPr/>
        </p:nvGrpSpPr>
        <p:grpSpPr>
          <a:xfrm>
            <a:off x="2057400" y="3870325"/>
            <a:ext cx="5105400" cy="2911475"/>
            <a:chOff x="1296" y="2400"/>
            <a:chExt cx="3216" cy="1834"/>
          </a:xfrm>
        </p:grpSpPr>
        <p:cxnSp>
          <p:nvCxnSpPr>
            <p:cNvPr id="306" name="Google Shape;306;p7"/>
            <p:cNvCxnSpPr/>
            <p:nvPr/>
          </p:nvCxnSpPr>
          <p:spPr>
            <a:xfrm>
              <a:off x="1776" y="3370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7" name="Google Shape;307;p7"/>
            <p:cNvCxnSpPr/>
            <p:nvPr/>
          </p:nvCxnSpPr>
          <p:spPr>
            <a:xfrm>
              <a:off x="3552" y="3370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8" name="Google Shape;308;p7"/>
            <p:cNvCxnSpPr/>
            <p:nvPr/>
          </p:nvCxnSpPr>
          <p:spPr>
            <a:xfrm>
              <a:off x="3552" y="3802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9" name="Google Shape;309;p7"/>
            <p:cNvCxnSpPr/>
            <p:nvPr/>
          </p:nvCxnSpPr>
          <p:spPr>
            <a:xfrm>
              <a:off x="1920" y="3696"/>
              <a:ext cx="115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310" name="Google Shape;310;p7"/>
            <p:cNvSpPr/>
            <p:nvPr/>
          </p:nvSpPr>
          <p:spPr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</a:t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</a:t>
              </a:r>
              <a:endParaRPr/>
            </a:p>
          </p:txBody>
        </p:sp>
        <p:sp>
          <p:nvSpPr>
            <p:cNvPr id="313" name="Google Shape;313;p7"/>
            <p:cNvSpPr txBox="1"/>
            <p:nvPr/>
          </p:nvSpPr>
          <p:spPr>
            <a:xfrm>
              <a:off x="2496" y="3524"/>
              <a:ext cx="298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EOF</a:t>
              </a:r>
              <a:endParaRPr/>
            </a:p>
          </p:txBody>
        </p:sp>
        <p:cxnSp>
          <p:nvCxnSpPr>
            <p:cNvPr id="314" name="Google Shape;314;p7"/>
            <p:cNvCxnSpPr/>
            <p:nvPr/>
          </p:nvCxnSpPr>
          <p:spPr>
            <a:xfrm>
              <a:off x="3984" y="4128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7"/>
            <p:cNvCxnSpPr/>
            <p:nvPr/>
          </p:nvCxnSpPr>
          <p:spPr>
            <a:xfrm rot="10800000">
              <a:off x="4512" y="2400"/>
              <a:ext cx="0" cy="172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6" name="Google Shape;316;p7"/>
            <p:cNvCxnSpPr/>
            <p:nvPr/>
          </p:nvCxnSpPr>
          <p:spPr>
            <a:xfrm rot="10800000">
              <a:off x="3984" y="2400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17" name="Google Shape;317;p7"/>
          <p:cNvSpPr txBox="1"/>
          <p:nvPr/>
        </p:nvSpPr>
        <p:spPr>
          <a:xfrm>
            <a:off x="7239941" y="4847955"/>
            <a:ext cx="1675459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Await connection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client</a:t>
            </a:r>
            <a:endParaRPr/>
          </a:p>
        </p:txBody>
      </p:sp>
      <p:sp>
        <p:nvSpPr>
          <p:cNvPr id="318" name="Google Shape;318;p7"/>
          <p:cNvSpPr/>
          <p:nvPr/>
        </p:nvSpPr>
        <p:spPr>
          <a:xfrm>
            <a:off x="6477000" y="952500"/>
            <a:ext cx="152400" cy="2447655"/>
          </a:xfrm>
          <a:prstGeom prst="rightBrace">
            <a:avLst>
              <a:gd fmla="val 958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7"/>
          <p:cNvSpPr txBox="1"/>
          <p:nvPr/>
        </p:nvSpPr>
        <p:spPr>
          <a:xfrm>
            <a:off x="6629400" y="1949450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open_listenfd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7"/>
          <p:cNvSpPr/>
          <p:nvPr/>
        </p:nvSpPr>
        <p:spPr>
          <a:xfrm>
            <a:off x="1752600" y="952500"/>
            <a:ext cx="152400" cy="3133455"/>
          </a:xfrm>
          <a:prstGeom prst="leftBrace">
            <a:avLst>
              <a:gd fmla="val 1333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7"/>
          <p:cNvSpPr txBox="1"/>
          <p:nvPr/>
        </p:nvSpPr>
        <p:spPr>
          <a:xfrm>
            <a:off x="0" y="2286000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open_clientfd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Google Shape;322;p7"/>
          <p:cNvSpPr/>
          <p:nvPr/>
        </p:nvSpPr>
        <p:spPr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endParaRPr/>
          </a:p>
        </p:txBody>
      </p:sp>
      <p:cxnSp>
        <p:nvCxnSpPr>
          <p:cNvPr id="324" name="Google Shape;324;p7"/>
          <p:cNvCxnSpPr/>
          <p:nvPr/>
        </p:nvCxnSpPr>
        <p:spPr>
          <a:xfrm>
            <a:off x="5638800" y="1290637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5" name="Google Shape;325;p7"/>
          <p:cNvSpPr/>
          <p:nvPr/>
        </p:nvSpPr>
        <p:spPr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26" name="Google Shape;326;p7"/>
          <p:cNvCxnSpPr/>
          <p:nvPr/>
        </p:nvCxnSpPr>
        <p:spPr>
          <a:xfrm>
            <a:off x="2819401" y="1290637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7" name="Google Shape;327;p7"/>
          <p:cNvSpPr/>
          <p:nvPr/>
        </p:nvSpPr>
        <p:spPr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Interface: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Google Shape;333;p8"/>
          <p:cNvSpPr txBox="1"/>
          <p:nvPr>
            <p:ph idx="1" type="body"/>
          </p:nvPr>
        </p:nvSpPr>
        <p:spPr>
          <a:xfrm>
            <a:off x="396875" y="1362075"/>
            <a:ext cx="7896225" cy="77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 server uses 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r>
              <a:rPr lang="en-US"/>
              <a:t> to ask the kernel to associate the server’s socket address with a socket descriptor: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The process can read bytes that arrive on the connection whose endpoint is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addr </a:t>
            </a:r>
            <a:r>
              <a:rPr lang="en-US"/>
              <a:t>by reading from descriptor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sockfd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Similarly, writes to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sockfd</a:t>
            </a:r>
            <a:r>
              <a:rPr lang="en-US"/>
              <a:t> are transferred along connection whose endpoint is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addr.</a:t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Best practice is to 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to supply the arguments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addr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addrlen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146050" lvl="1" marL="742950" rtl="0" algn="l"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sp>
        <p:nvSpPr>
          <p:cNvPr id="334" name="Google Shape;334;p8"/>
          <p:cNvSpPr/>
          <p:nvPr/>
        </p:nvSpPr>
        <p:spPr>
          <a:xfrm>
            <a:off x="628323" y="2252246"/>
            <a:ext cx="6341199" cy="338554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bind(int sockfd, SA *addr, socklen_t addrlen);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oogle Shape;339;p9"/>
          <p:cNvGrpSpPr/>
          <p:nvPr/>
        </p:nvGrpSpPr>
        <p:grpSpPr>
          <a:xfrm>
            <a:off x="457200" y="4180323"/>
            <a:ext cx="6400800" cy="1371600"/>
            <a:chOff x="457200" y="4132968"/>
            <a:chExt cx="6400800" cy="1371600"/>
          </a:xfrm>
        </p:grpSpPr>
        <p:sp>
          <p:nvSpPr>
            <p:cNvPr id="340" name="Google Shape;340;p9"/>
            <p:cNvSpPr/>
            <p:nvPr/>
          </p:nvSpPr>
          <p:spPr>
            <a:xfrm>
              <a:off x="1447800" y="4132968"/>
              <a:ext cx="5410200" cy="1371600"/>
            </a:xfrm>
            <a:prstGeom prst="rect">
              <a:avLst/>
            </a:prstGeom>
            <a:solidFill>
              <a:srgbClr val="F1C7C7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grpSp>
          <p:nvGrpSpPr>
            <p:cNvPr id="341" name="Google Shape;341;p9"/>
            <p:cNvGrpSpPr/>
            <p:nvPr/>
          </p:nvGrpSpPr>
          <p:grpSpPr>
            <a:xfrm>
              <a:off x="6324600" y="4507795"/>
              <a:ext cx="381000" cy="685800"/>
              <a:chOff x="3984" y="3264"/>
              <a:chExt cx="240" cy="432"/>
            </a:xfrm>
          </p:grpSpPr>
          <p:cxnSp>
            <p:nvCxnSpPr>
              <p:cNvPr id="342" name="Google Shape;342;p9"/>
              <p:cNvCxnSpPr/>
              <p:nvPr/>
            </p:nvCxnSpPr>
            <p:spPr>
              <a:xfrm>
                <a:off x="3984" y="3696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3" name="Google Shape;343;p9"/>
              <p:cNvCxnSpPr/>
              <p:nvPr/>
            </p:nvCxnSpPr>
            <p:spPr>
              <a:xfrm rot="10800000">
                <a:off x="4224" y="3264"/>
                <a:ext cx="0" cy="43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4" name="Google Shape;344;p9"/>
              <p:cNvCxnSpPr/>
              <p:nvPr/>
            </p:nvCxnSpPr>
            <p:spPr>
              <a:xfrm rot="10800000">
                <a:off x="3984" y="3264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grpSp>
          <p:nvGrpSpPr>
            <p:cNvPr id="345" name="Google Shape;345;p9"/>
            <p:cNvGrpSpPr/>
            <p:nvPr/>
          </p:nvGrpSpPr>
          <p:grpSpPr>
            <a:xfrm flipH="1">
              <a:off x="1676400" y="4507795"/>
              <a:ext cx="381000" cy="685800"/>
              <a:chOff x="3984" y="3264"/>
              <a:chExt cx="240" cy="432"/>
            </a:xfrm>
          </p:grpSpPr>
          <p:cxnSp>
            <p:nvCxnSpPr>
              <p:cNvPr id="346" name="Google Shape;346;p9"/>
              <p:cNvCxnSpPr/>
              <p:nvPr/>
            </p:nvCxnSpPr>
            <p:spPr>
              <a:xfrm>
                <a:off x="3984" y="3696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7" name="Google Shape;347;p9"/>
              <p:cNvCxnSpPr/>
              <p:nvPr/>
            </p:nvCxnSpPr>
            <p:spPr>
              <a:xfrm rot="10800000">
                <a:off x="4224" y="3264"/>
                <a:ext cx="0" cy="432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8" name="Google Shape;348;p9"/>
              <p:cNvCxnSpPr/>
              <p:nvPr/>
            </p:nvCxnSpPr>
            <p:spPr>
              <a:xfrm rot="10800000">
                <a:off x="3984" y="3264"/>
                <a:ext cx="240" cy="0"/>
              </a:xfrm>
              <a:prstGeom prst="straightConnector1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</p:grpSp>
        <p:sp>
          <p:nvSpPr>
            <p:cNvPr id="349" name="Google Shape;349;p9"/>
            <p:cNvSpPr txBox="1"/>
            <p:nvPr/>
          </p:nvSpPr>
          <p:spPr>
            <a:xfrm>
              <a:off x="457200" y="4401432"/>
              <a:ext cx="838200" cy="8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Client / Server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Session</a:t>
              </a:r>
              <a:endParaRPr/>
            </a:p>
          </p:txBody>
        </p:sp>
      </p:grpSp>
      <p:sp>
        <p:nvSpPr>
          <p:cNvPr id="350" name="Google Shape;350;p9"/>
          <p:cNvSpPr txBox="1"/>
          <p:nvPr>
            <p:ph type="title"/>
          </p:nvPr>
        </p:nvSpPr>
        <p:spPr>
          <a:xfrm>
            <a:off x="6934200" y="228600"/>
            <a:ext cx="2133600" cy="11948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Sockets Interface</a:t>
            </a:r>
            <a:endParaRPr/>
          </a:p>
        </p:txBody>
      </p:sp>
      <p:sp>
        <p:nvSpPr>
          <p:cNvPr id="351" name="Google Shape;351;p9"/>
          <p:cNvSpPr txBox="1"/>
          <p:nvPr/>
        </p:nvSpPr>
        <p:spPr>
          <a:xfrm>
            <a:off x="2362200" y="452735"/>
            <a:ext cx="91275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352" name="Google Shape;352;p9"/>
          <p:cNvSpPr txBox="1"/>
          <p:nvPr/>
        </p:nvSpPr>
        <p:spPr>
          <a:xfrm>
            <a:off x="5136138" y="452735"/>
            <a:ext cx="993670" cy="461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Server</a:t>
            </a:r>
            <a:endParaRPr/>
          </a:p>
        </p:txBody>
      </p:sp>
      <p:cxnSp>
        <p:nvCxnSpPr>
          <p:cNvPr id="353" name="Google Shape;353;p9"/>
          <p:cNvCxnSpPr/>
          <p:nvPr/>
        </p:nvCxnSpPr>
        <p:spPr>
          <a:xfrm>
            <a:off x="2819400" y="2028555"/>
            <a:ext cx="0" cy="1676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4" name="Google Shape;354;p9"/>
          <p:cNvCxnSpPr/>
          <p:nvPr/>
        </p:nvCxnSpPr>
        <p:spPr>
          <a:xfrm>
            <a:off x="5638800" y="19682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5" name="Google Shape;355;p9"/>
          <p:cNvCxnSpPr/>
          <p:nvPr/>
        </p:nvCxnSpPr>
        <p:spPr>
          <a:xfrm>
            <a:off x="5638800" y="26540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6" name="Google Shape;356;p9"/>
          <p:cNvCxnSpPr/>
          <p:nvPr/>
        </p:nvCxnSpPr>
        <p:spPr>
          <a:xfrm>
            <a:off x="5638800" y="3339830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7" name="Google Shape;357;p9"/>
          <p:cNvCxnSpPr/>
          <p:nvPr/>
        </p:nvCxnSpPr>
        <p:spPr>
          <a:xfrm>
            <a:off x="3048000" y="3857355"/>
            <a:ext cx="1828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358" name="Google Shape;358;p9"/>
          <p:cNvSpPr/>
          <p:nvPr/>
        </p:nvSpPr>
        <p:spPr>
          <a:xfrm>
            <a:off x="2057400" y="1630093"/>
            <a:ext cx="15240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/>
          </a:p>
        </p:txBody>
      </p:sp>
      <p:sp>
        <p:nvSpPr>
          <p:cNvPr id="359" name="Google Shape;359;p9"/>
          <p:cNvSpPr/>
          <p:nvPr/>
        </p:nvSpPr>
        <p:spPr>
          <a:xfrm>
            <a:off x="4876800" y="1630093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socket</a:t>
            </a:r>
            <a:endParaRPr/>
          </a:p>
        </p:txBody>
      </p:sp>
      <p:sp>
        <p:nvSpPr>
          <p:cNvPr id="360" name="Google Shape;360;p9"/>
          <p:cNvSpPr/>
          <p:nvPr/>
        </p:nvSpPr>
        <p:spPr>
          <a:xfrm>
            <a:off x="4876800" y="230478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bind</a:t>
            </a:r>
            <a:endParaRPr/>
          </a:p>
        </p:txBody>
      </p:sp>
      <p:sp>
        <p:nvSpPr>
          <p:cNvPr id="361" name="Google Shape;361;p9"/>
          <p:cNvSpPr/>
          <p:nvPr/>
        </p:nvSpPr>
        <p:spPr>
          <a:xfrm>
            <a:off x="4876800" y="2979468"/>
            <a:ext cx="1447800" cy="381000"/>
          </a:xfrm>
          <a:prstGeom prst="rect">
            <a:avLst/>
          </a:prstGeom>
          <a:solidFill>
            <a:srgbClr val="8585E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endParaRPr/>
          </a:p>
        </p:txBody>
      </p:sp>
      <p:grpSp>
        <p:nvGrpSpPr>
          <p:cNvPr id="362" name="Google Shape;362;p9"/>
          <p:cNvGrpSpPr/>
          <p:nvPr/>
        </p:nvGrpSpPr>
        <p:grpSpPr>
          <a:xfrm>
            <a:off x="2057400" y="4025630"/>
            <a:ext cx="4267200" cy="1392238"/>
            <a:chOff x="1296" y="2506"/>
            <a:chExt cx="2688" cy="877"/>
          </a:xfrm>
        </p:grpSpPr>
        <p:cxnSp>
          <p:nvCxnSpPr>
            <p:cNvPr id="363" name="Google Shape;363;p9"/>
            <p:cNvCxnSpPr/>
            <p:nvPr/>
          </p:nvCxnSpPr>
          <p:spPr>
            <a:xfrm>
              <a:off x="1776" y="250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4" name="Google Shape;364;p9"/>
            <p:cNvCxnSpPr/>
            <p:nvPr/>
          </p:nvCxnSpPr>
          <p:spPr>
            <a:xfrm>
              <a:off x="1776" y="293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5" name="Google Shape;365;p9"/>
            <p:cNvCxnSpPr/>
            <p:nvPr/>
          </p:nvCxnSpPr>
          <p:spPr>
            <a:xfrm>
              <a:off x="3552" y="2506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6" name="Google Shape;366;p9"/>
            <p:cNvCxnSpPr/>
            <p:nvPr/>
          </p:nvCxnSpPr>
          <p:spPr>
            <a:xfrm>
              <a:off x="3552" y="2938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7" name="Google Shape;367;p9"/>
            <p:cNvCxnSpPr/>
            <p:nvPr/>
          </p:nvCxnSpPr>
          <p:spPr>
            <a:xfrm>
              <a:off x="2256" y="2832"/>
              <a:ext cx="8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68" name="Google Shape;368;p9"/>
            <p:cNvCxnSpPr/>
            <p:nvPr/>
          </p:nvCxnSpPr>
          <p:spPr>
            <a:xfrm rot="10800000">
              <a:off x="2256" y="3264"/>
              <a:ext cx="81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69" name="Google Shape;369;p9"/>
            <p:cNvSpPr/>
            <p:nvPr/>
          </p:nvSpPr>
          <p:spPr>
            <a:xfrm>
              <a:off x="3072" y="2718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370" name="Google Shape;370;p9"/>
            <p:cNvSpPr/>
            <p:nvPr/>
          </p:nvSpPr>
          <p:spPr>
            <a:xfrm>
              <a:off x="3072" y="3143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/>
            </a:p>
          </p:txBody>
        </p:sp>
        <p:sp>
          <p:nvSpPr>
            <p:cNvPr id="371" name="Google Shape;371;p9"/>
            <p:cNvSpPr/>
            <p:nvPr/>
          </p:nvSpPr>
          <p:spPr>
            <a:xfrm>
              <a:off x="1296" y="3143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372" name="Google Shape;372;p9"/>
            <p:cNvSpPr/>
            <p:nvPr/>
          </p:nvSpPr>
          <p:spPr>
            <a:xfrm>
              <a:off x="1296" y="2718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rio_writen</a:t>
              </a:r>
              <a:endParaRPr b="1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373" name="Google Shape;373;p9"/>
          <p:cNvSpPr txBox="1"/>
          <p:nvPr/>
        </p:nvSpPr>
        <p:spPr>
          <a:xfrm>
            <a:off x="3632402" y="3247755"/>
            <a:ext cx="1156086" cy="584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</a:t>
            </a:r>
            <a:endParaRPr/>
          </a:p>
        </p:txBody>
      </p:sp>
      <p:grpSp>
        <p:nvGrpSpPr>
          <p:cNvPr id="374" name="Google Shape;374;p9"/>
          <p:cNvGrpSpPr/>
          <p:nvPr/>
        </p:nvGrpSpPr>
        <p:grpSpPr>
          <a:xfrm>
            <a:off x="2057400" y="3870325"/>
            <a:ext cx="5105400" cy="2911475"/>
            <a:chOff x="1296" y="2400"/>
            <a:chExt cx="3216" cy="1834"/>
          </a:xfrm>
        </p:grpSpPr>
        <p:cxnSp>
          <p:nvCxnSpPr>
            <p:cNvPr id="375" name="Google Shape;375;p9"/>
            <p:cNvCxnSpPr/>
            <p:nvPr/>
          </p:nvCxnSpPr>
          <p:spPr>
            <a:xfrm>
              <a:off x="1776" y="3370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6" name="Google Shape;376;p9"/>
            <p:cNvCxnSpPr/>
            <p:nvPr/>
          </p:nvCxnSpPr>
          <p:spPr>
            <a:xfrm>
              <a:off x="3552" y="3370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7" name="Google Shape;377;p9"/>
            <p:cNvCxnSpPr/>
            <p:nvPr/>
          </p:nvCxnSpPr>
          <p:spPr>
            <a:xfrm>
              <a:off x="3552" y="3802"/>
              <a:ext cx="0" cy="19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78" name="Google Shape;378;p9"/>
            <p:cNvCxnSpPr/>
            <p:nvPr/>
          </p:nvCxnSpPr>
          <p:spPr>
            <a:xfrm>
              <a:off x="1920" y="3696"/>
              <a:ext cx="115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sp>
          <p:nvSpPr>
            <p:cNvPr id="379" name="Google Shape;379;p9"/>
            <p:cNvSpPr/>
            <p:nvPr/>
          </p:nvSpPr>
          <p:spPr>
            <a:xfrm>
              <a:off x="3072" y="3568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rio_readlineb</a:t>
              </a:r>
              <a:endParaRPr/>
            </a:p>
          </p:txBody>
        </p:sp>
        <p:sp>
          <p:nvSpPr>
            <p:cNvPr id="380" name="Google Shape;380;p9"/>
            <p:cNvSpPr/>
            <p:nvPr/>
          </p:nvSpPr>
          <p:spPr>
            <a:xfrm>
              <a:off x="3072" y="3994"/>
              <a:ext cx="912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</a:t>
              </a:r>
              <a:endParaRPr/>
            </a:p>
          </p:txBody>
        </p:sp>
        <p:sp>
          <p:nvSpPr>
            <p:cNvPr id="381" name="Google Shape;381;p9"/>
            <p:cNvSpPr/>
            <p:nvPr/>
          </p:nvSpPr>
          <p:spPr>
            <a:xfrm>
              <a:off x="1296" y="3569"/>
              <a:ext cx="960" cy="240"/>
            </a:xfrm>
            <a:prstGeom prst="rect">
              <a:avLst/>
            </a:prstGeom>
            <a:solidFill>
              <a:srgbClr val="D5F1CF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close</a:t>
              </a:r>
              <a:endParaRPr/>
            </a:p>
          </p:txBody>
        </p:sp>
        <p:sp>
          <p:nvSpPr>
            <p:cNvPr id="382" name="Google Shape;382;p9"/>
            <p:cNvSpPr txBox="1"/>
            <p:nvPr/>
          </p:nvSpPr>
          <p:spPr>
            <a:xfrm>
              <a:off x="2496" y="3524"/>
              <a:ext cx="298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EOF</a:t>
              </a:r>
              <a:endParaRPr/>
            </a:p>
          </p:txBody>
        </p:sp>
        <p:cxnSp>
          <p:nvCxnSpPr>
            <p:cNvPr id="383" name="Google Shape;383;p9"/>
            <p:cNvCxnSpPr/>
            <p:nvPr/>
          </p:nvCxnSpPr>
          <p:spPr>
            <a:xfrm>
              <a:off x="3984" y="4128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4" name="Google Shape;384;p9"/>
            <p:cNvCxnSpPr/>
            <p:nvPr/>
          </p:nvCxnSpPr>
          <p:spPr>
            <a:xfrm rot="10800000">
              <a:off x="4512" y="2400"/>
              <a:ext cx="0" cy="172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5" name="Google Shape;385;p9"/>
            <p:cNvCxnSpPr/>
            <p:nvPr/>
          </p:nvCxnSpPr>
          <p:spPr>
            <a:xfrm rot="10800000">
              <a:off x="3984" y="2400"/>
              <a:ext cx="528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386" name="Google Shape;386;p9"/>
          <p:cNvSpPr txBox="1"/>
          <p:nvPr/>
        </p:nvSpPr>
        <p:spPr>
          <a:xfrm>
            <a:off x="7239941" y="4847955"/>
            <a:ext cx="1675459" cy="8309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Await connection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request 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client</a:t>
            </a:r>
            <a:endParaRPr/>
          </a:p>
        </p:txBody>
      </p:sp>
      <p:sp>
        <p:nvSpPr>
          <p:cNvPr id="387" name="Google Shape;387;p9"/>
          <p:cNvSpPr/>
          <p:nvPr/>
        </p:nvSpPr>
        <p:spPr>
          <a:xfrm>
            <a:off x="6477000" y="952500"/>
            <a:ext cx="152400" cy="2447655"/>
          </a:xfrm>
          <a:prstGeom prst="rightBrace">
            <a:avLst>
              <a:gd fmla="val 958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9"/>
          <p:cNvSpPr txBox="1"/>
          <p:nvPr/>
        </p:nvSpPr>
        <p:spPr>
          <a:xfrm>
            <a:off x="6629400" y="1949450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open_listenfd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9" name="Google Shape;389;p9"/>
          <p:cNvSpPr/>
          <p:nvPr/>
        </p:nvSpPr>
        <p:spPr>
          <a:xfrm>
            <a:off x="1752600" y="952500"/>
            <a:ext cx="152400" cy="3133455"/>
          </a:xfrm>
          <a:prstGeom prst="leftBrace">
            <a:avLst>
              <a:gd fmla="val 133333" name="adj1"/>
              <a:gd fmla="val 50000" name="adj2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9"/>
          <p:cNvSpPr txBox="1"/>
          <p:nvPr/>
        </p:nvSpPr>
        <p:spPr>
          <a:xfrm>
            <a:off x="0" y="2286000"/>
            <a:ext cx="17732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open_clientfd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1" name="Google Shape;391;p9"/>
          <p:cNvSpPr/>
          <p:nvPr/>
        </p:nvSpPr>
        <p:spPr>
          <a:xfrm>
            <a:off x="4876800" y="3687493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accept</a:t>
            </a:r>
            <a:endParaRPr/>
          </a:p>
        </p:txBody>
      </p:sp>
      <p:sp>
        <p:nvSpPr>
          <p:cNvPr id="392" name="Google Shape;392;p9"/>
          <p:cNvSpPr/>
          <p:nvPr/>
        </p:nvSpPr>
        <p:spPr>
          <a:xfrm>
            <a:off x="2057400" y="3687493"/>
            <a:ext cx="15240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endParaRPr/>
          </a:p>
        </p:txBody>
      </p:sp>
      <p:cxnSp>
        <p:nvCxnSpPr>
          <p:cNvPr id="393" name="Google Shape;393;p9"/>
          <p:cNvCxnSpPr/>
          <p:nvPr/>
        </p:nvCxnSpPr>
        <p:spPr>
          <a:xfrm>
            <a:off x="5638800" y="1290637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4" name="Google Shape;394;p9"/>
          <p:cNvSpPr/>
          <p:nvPr/>
        </p:nvSpPr>
        <p:spPr>
          <a:xfrm>
            <a:off x="4876800" y="95250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95" name="Google Shape;395;p9"/>
          <p:cNvCxnSpPr/>
          <p:nvPr/>
        </p:nvCxnSpPr>
        <p:spPr>
          <a:xfrm>
            <a:off x="2819401" y="1290637"/>
            <a:ext cx="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6" name="Google Shape;396;p9"/>
          <p:cNvSpPr/>
          <p:nvPr/>
        </p:nvSpPr>
        <p:spPr>
          <a:xfrm>
            <a:off x="2057401" y="952500"/>
            <a:ext cx="1447800" cy="381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getaddrinfo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2012-11-08T08:32:21Z</dcterms:created>
  <dc:creator>Markus Pueschel</dc:creator>
</cp:coreProperties>
</file>