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7302500" cy="9586900"/>
  <p:embeddedFontLst>
    <p:embeddedFont>
      <p:font typeface="Arial Narrow"/>
      <p:regular r:id="rId40"/>
      <p:bold r:id="rId41"/>
      <p:italic r:id="rId42"/>
      <p:boldItalic r:id="rId43"/>
    </p:embeddedFont>
    <p:embeddedFont>
      <p:font typeface="Arial Black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ghz/Y/KcrN2K/wE/ZsGv00+X9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5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7.xml"/><Relationship Id="rId44" Type="http://schemas.openxmlformats.org/officeDocument/2006/relationships/font" Target="fonts/ArialBlack-regular.fntdata"/><Relationship Id="rId21" Type="http://schemas.openxmlformats.org/officeDocument/2006/relationships/slide" Target="slides/slide16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Google Shape;595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Google Shape;639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" type="body"/>
          </p:nvPr>
        </p:nvSpPr>
        <p:spPr>
          <a:xfrm>
            <a:off x="396875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5" name="Google Shape;25;p3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396875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5"/>
          <p:cNvSpPr txBox="1"/>
          <p:nvPr/>
        </p:nvSpPr>
        <p:spPr>
          <a:xfrm>
            <a:off x="7218306" y="-24150"/>
            <a:ext cx="192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/>
          </a:p>
        </p:txBody>
      </p:sp>
      <p:sp>
        <p:nvSpPr>
          <p:cNvPr id="14" name="Google Shape;14;p3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3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600200"/>
            <a:ext cx="77724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Programming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404813" y="485775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Process-Based Concurrent Echo Server</a:t>
            </a:r>
            <a:br>
              <a:rPr lang="en-US"/>
            </a:br>
            <a:r>
              <a:rPr lang="en-US"/>
              <a:t>(cont)</a:t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sigchld_handler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(waitpid(-1, 0, WNOHANG) &gt;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303213" y="4518025"/>
            <a:ext cx="8307387" cy="192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Reap all zombie children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echoserverp.c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329120" y="476655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Server: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-US"/>
              <a:t> Illustrated</a:t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2967038" y="1239838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44" name="Google Shape;244;p11"/>
          <p:cNvSpPr txBox="1"/>
          <p:nvPr/>
        </p:nvSpPr>
        <p:spPr>
          <a:xfrm>
            <a:off x="5011738" y="1390513"/>
            <a:ext cx="329406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Server blocks in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waiting for connection request on listening descriptor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1003300" y="2106613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2967038" y="3108325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1003300" y="3975100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251" name="Google Shape;251;p11"/>
          <p:cNvCxnSpPr/>
          <p:nvPr/>
        </p:nvCxnSpPr>
        <p:spPr>
          <a:xfrm>
            <a:off x="1536700" y="3575050"/>
            <a:ext cx="1752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2" name="Google Shape;252;p11"/>
          <p:cNvSpPr txBox="1"/>
          <p:nvPr/>
        </p:nvSpPr>
        <p:spPr>
          <a:xfrm>
            <a:off x="5048250" y="3277572"/>
            <a:ext cx="36628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Client makes connection request by calling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 b="1"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1358514" y="2990850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2954338" y="4572000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990600" y="6292850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5057775" y="4693584"/>
            <a:ext cx="401002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Server returns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Forks child to handle client.  Connection is now established between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11"/>
          <p:cNvCxnSpPr/>
          <p:nvPr/>
        </p:nvCxnSpPr>
        <p:spPr>
          <a:xfrm>
            <a:off x="1651000" y="6210299"/>
            <a:ext cx="109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0" name="Google Shape;260;p11"/>
          <p:cNvSpPr/>
          <p:nvPr/>
        </p:nvSpPr>
        <p:spPr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3388805" y="1635125"/>
            <a:ext cx="128587" cy="12858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3388805" y="3503613"/>
            <a:ext cx="128587" cy="12858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3388805" y="4967287"/>
            <a:ext cx="128587" cy="12858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2590800" y="6292850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connfd(4)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 flipH="1">
            <a:off x="5729394" y="2933700"/>
            <a:ext cx="14334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2 data</a:t>
            </a:r>
            <a:endParaRPr/>
          </a:p>
        </p:txBody>
      </p:sp>
      <p:sp>
        <p:nvSpPr>
          <p:cNvPr id="274" name="Google Shape;274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Process-based Server Execution Model</a:t>
            </a:r>
            <a:endParaRPr/>
          </a:p>
        </p:txBody>
      </p: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290513" y="4267200"/>
            <a:ext cx="8307387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Each client handled by independent child process</a:t>
            </a:r>
            <a:endParaRPr sz="2600"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No shared state between them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Both parent &amp; child have copies of listenfd and connfd</a:t>
            </a:r>
            <a:endParaRPr sz="2600"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-US" sz="2200"/>
              <a:t>Parent must close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-US" sz="2200"/>
              <a:t>Child should close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listenfd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Listening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79" name="Google Shape;279;p12"/>
          <p:cNvCxnSpPr/>
          <p:nvPr/>
        </p:nvCxnSpPr>
        <p:spPr>
          <a:xfrm>
            <a:off x="914400" y="1981200"/>
            <a:ext cx="22098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12"/>
          <p:cNvSpPr txBox="1"/>
          <p:nvPr/>
        </p:nvSpPr>
        <p:spPr>
          <a:xfrm>
            <a:off x="831866" y="1600200"/>
            <a:ext cx="2276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Connection requests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1" name="Google Shape;281;p12"/>
          <p:cNvCxnSpPr/>
          <p:nvPr/>
        </p:nvCxnSpPr>
        <p:spPr>
          <a:xfrm>
            <a:off x="419100" y="3352800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2" name="Google Shape;282;p12"/>
          <p:cNvSpPr txBox="1"/>
          <p:nvPr/>
        </p:nvSpPr>
        <p:spPr>
          <a:xfrm>
            <a:off x="341420" y="2933700"/>
            <a:ext cx="14334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 data</a:t>
            </a:r>
            <a:endParaRPr/>
          </a:p>
        </p:txBody>
      </p:sp>
      <p:cxnSp>
        <p:nvCxnSpPr>
          <p:cNvPr id="283" name="Google Shape;283;p12"/>
          <p:cNvCxnSpPr/>
          <p:nvPr/>
        </p:nvCxnSpPr>
        <p:spPr>
          <a:xfrm rot="10800000">
            <a:off x="5753100" y="3352800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>
            <a:off x="381000" y="334963"/>
            <a:ext cx="7323138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with Process-based Servers</a:t>
            </a:r>
            <a:endParaRPr/>
          </a:p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>
            <a:off x="381000" y="1524000"/>
            <a:ext cx="8458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Listening server process must reap zombie children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to avoid fatal memory leak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Parent process must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2600"/>
              <a:t> its copy of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endParaRPr sz="2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Kernel keeps reference count for each socket/open file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After fork,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refcnt(connfd) = 2</a:t>
            </a:r>
            <a:endParaRPr sz="22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Connection will not be closed until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refcnt(connfd) = 0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471488" y="357188"/>
            <a:ext cx="86296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 of Process-based Servers</a:t>
            </a:r>
            <a:endParaRPr/>
          </a:p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290513" y="1752599"/>
            <a:ext cx="8737600" cy="490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+ Handle multiple connections concurrently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+ Clean sharing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descriptors (no)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file tables (yes)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global variables (no)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+ Simple and straightforward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>
                <a:latin typeface="Arial Black"/>
                <a:ea typeface="Arial Black"/>
                <a:cs typeface="Arial Black"/>
                <a:sym typeface="Arial Black"/>
              </a:rPr>
              <a:t>–</a:t>
            </a:r>
            <a:r>
              <a:rPr lang="en-US" sz="2600"/>
              <a:t> Additional overhead for process control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>
                <a:latin typeface="Arial Black"/>
                <a:ea typeface="Arial Black"/>
                <a:cs typeface="Arial Black"/>
                <a:sym typeface="Arial Black"/>
              </a:rPr>
              <a:t>–</a:t>
            </a:r>
            <a:r>
              <a:rPr lang="en-US" sz="2600"/>
              <a:t> Nontrivial to share data between processes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Requires IPC (interprocess communication) mechanisms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/>
              <a:t>FIFO’s (named pipes),  System V shared memory and semaphores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>
            <a:off x="381000" y="569913"/>
            <a:ext cx="77676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 #2: Event-based Servers</a:t>
            </a:r>
            <a:endParaRPr/>
          </a:p>
        </p:txBody>
      </p:sp>
      <p:sp>
        <p:nvSpPr>
          <p:cNvPr id="301" name="Google Shape;301;p15"/>
          <p:cNvSpPr txBox="1"/>
          <p:nvPr>
            <p:ph idx="1" type="body"/>
          </p:nvPr>
        </p:nvSpPr>
        <p:spPr>
          <a:xfrm>
            <a:off x="290513" y="1554163"/>
            <a:ext cx="8307387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Server maintains set of active connections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Array of connfd’s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Repeat: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Determine which descriptors (connfd’s or listenfd) have pending inputs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epoll</a:t>
            </a:r>
            <a:r>
              <a:rPr lang="en-US"/>
              <a:t> functions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arrival of pending input is an </a:t>
            </a:r>
            <a:r>
              <a:rPr i="1" lang="en-US"/>
              <a:t>event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 listenfd has input, then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-US"/>
              <a:t> connection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and add new connfd to array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Service all connfd’s with pending inputs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Details for select-based server in book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 Multiplexed Event Processing</a:t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1241093" y="2459593"/>
            <a:ext cx="966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connfd’s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/>
          </a:p>
        </p:txBody>
      </p:sp>
      <p:sp>
        <p:nvSpPr>
          <p:cNvPr id="311" name="Google Shape;311;p16"/>
          <p:cNvSpPr/>
          <p:nvPr/>
        </p:nvSpPr>
        <p:spPr>
          <a:xfrm>
            <a:off x="1143000" y="3955018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1143000" y="4313793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1143000" y="5390118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1143000" y="5748893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1143000" y="6107668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76200" y="2870756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76200" y="3221593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76200" y="3572431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76200" y="3923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>
            <a:off x="76200" y="4274106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76200" y="4624943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6200" y="4975781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6200" y="532661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76200" y="5677456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76200" y="6028293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2286000" y="2916791"/>
            <a:ext cx="228600" cy="990601"/>
          </a:xfrm>
          <a:prstGeom prst="rightBrace">
            <a:avLst>
              <a:gd fmla="val 54167" name="adj1"/>
              <a:gd fmla="val 50000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2286000" y="3907393"/>
            <a:ext cx="228600" cy="762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2286000" y="4669393"/>
            <a:ext cx="228600" cy="720725"/>
          </a:xfrm>
          <a:prstGeom prst="rightBrace">
            <a:avLst>
              <a:gd fmla="val 37500" name="adj1"/>
              <a:gd fmla="val 50000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2286000" y="5431393"/>
            <a:ext cx="228600" cy="1023382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2514600" y="3221593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Active</a:t>
            </a:r>
            <a:endParaRPr/>
          </a:p>
        </p:txBody>
      </p:sp>
      <p:sp>
        <p:nvSpPr>
          <p:cNvPr id="333" name="Google Shape;333;p16"/>
          <p:cNvSpPr txBox="1"/>
          <p:nvPr/>
        </p:nvSpPr>
        <p:spPr>
          <a:xfrm>
            <a:off x="2514600" y="4135993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Inactive</a:t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2514600" y="4866243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Active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2514600" y="6085443"/>
            <a:ext cx="12282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Never Used</a:t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listenfd = 3 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>
            <a:off x="4029579" y="2856468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4127672" y="2437368"/>
            <a:ext cx="966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connfd’s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4029579" y="3215243"/>
            <a:ext cx="990600" cy="369332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4029579" y="3574018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4029579" y="3932793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4029579" y="4291568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4029579" y="4650343"/>
            <a:ext cx="990600" cy="369332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4029579" y="5009118"/>
            <a:ext cx="990600" cy="369332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4029579" y="5367893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4029579" y="5726668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4029579" y="6085443"/>
            <a:ext cx="990600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3953379" y="1827768"/>
            <a:ext cx="1233030" cy="369332"/>
          </a:xfrm>
          <a:prstGeom prst="rect">
            <a:avLst/>
          </a:prstGeom>
          <a:solidFill>
            <a:srgbClr val="D5F1C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listenfd = 3 </a:t>
            </a:r>
            <a:endParaRPr/>
          </a:p>
        </p:txBody>
      </p:sp>
      <p:sp>
        <p:nvSpPr>
          <p:cNvPr id="349" name="Google Shape;349;p16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Descriptors</a:t>
            </a:r>
            <a:endParaRPr/>
          </a:p>
        </p:txBody>
      </p:sp>
      <p:sp>
        <p:nvSpPr>
          <p:cNvPr id="350" name="Google Shape;350;p16"/>
          <p:cNvSpPr txBox="1"/>
          <p:nvPr/>
        </p:nvSpPr>
        <p:spPr>
          <a:xfrm>
            <a:off x="3581400" y="1501775"/>
            <a:ext cx="1988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Pending Inputs</a:t>
            </a:r>
            <a:endParaRPr/>
          </a:p>
        </p:txBody>
      </p:sp>
      <p:cxnSp>
        <p:nvCxnSpPr>
          <p:cNvPr id="351" name="Google Shape;351;p16"/>
          <p:cNvCxnSpPr/>
          <p:nvPr/>
        </p:nvCxnSpPr>
        <p:spPr>
          <a:xfrm rot="10800000">
            <a:off x="5186410" y="1958976"/>
            <a:ext cx="833391" cy="158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2" name="Google Shape;352;p16"/>
          <p:cNvCxnSpPr>
            <a:endCxn id="339" idx="3"/>
          </p:cNvCxnSpPr>
          <p:nvPr/>
        </p:nvCxnSpPr>
        <p:spPr>
          <a:xfrm rot="10800000">
            <a:off x="5020179" y="3399909"/>
            <a:ext cx="994800" cy="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16"/>
          <p:cNvCxnSpPr/>
          <p:nvPr/>
        </p:nvCxnSpPr>
        <p:spPr>
          <a:xfrm rot="10800000">
            <a:off x="5029201" y="4840844"/>
            <a:ext cx="994813" cy="686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16"/>
          <p:cNvCxnSpPr/>
          <p:nvPr/>
        </p:nvCxnSpPr>
        <p:spPr>
          <a:xfrm rot="10800000">
            <a:off x="5029201" y="5228709"/>
            <a:ext cx="994813" cy="686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p16"/>
          <p:cNvCxnSpPr/>
          <p:nvPr/>
        </p:nvCxnSpPr>
        <p:spPr>
          <a:xfrm rot="-5400000">
            <a:off x="4152603" y="3364165"/>
            <a:ext cx="3733800" cy="9021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p16"/>
          <p:cNvSpPr txBox="1"/>
          <p:nvPr/>
        </p:nvSpPr>
        <p:spPr>
          <a:xfrm>
            <a:off x="5021561" y="1132443"/>
            <a:ext cx="1988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and service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 of Event-based Servers</a:t>
            </a:r>
            <a:endParaRPr/>
          </a:p>
        </p:txBody>
      </p:sp>
      <p:sp>
        <p:nvSpPr>
          <p:cNvPr id="362" name="Google Shape;362;p17"/>
          <p:cNvSpPr txBox="1"/>
          <p:nvPr>
            <p:ph idx="1" type="body"/>
          </p:nvPr>
        </p:nvSpPr>
        <p:spPr>
          <a:xfrm>
            <a:off x="290513" y="1497013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+ One logical control flow and address space.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+ Can single-step with a debugger.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+ No process or thread control overhead.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Design of choice for high-performance Web servers and search engines. e.g., Node.js, nginx, Tornado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–</a:t>
            </a:r>
            <a:r>
              <a:rPr lang="en-US"/>
              <a:t> Significantly more complex to code than process- or thread-based designs.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–</a:t>
            </a:r>
            <a:r>
              <a:rPr lang="en-US"/>
              <a:t> Hard to provide fine-grained concurrency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how to deal with partial HTTP request headers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– </a:t>
            </a:r>
            <a:r>
              <a:rPr lang="en-US"/>
              <a:t>Cannot take advantage of multi-core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Single thread of control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>
            <p:ph type="title"/>
          </p:nvPr>
        </p:nvSpPr>
        <p:spPr>
          <a:xfrm>
            <a:off x="400050" y="247650"/>
            <a:ext cx="8721725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 #3: Thread-based Servers</a:t>
            </a:r>
            <a:endParaRPr/>
          </a:p>
        </p:txBody>
      </p:sp>
      <p:sp>
        <p:nvSpPr>
          <p:cNvPr id="368" name="Google Shape;368;p18"/>
          <p:cNvSpPr txBox="1"/>
          <p:nvPr>
            <p:ph idx="1" type="body"/>
          </p:nvPr>
        </p:nvSpPr>
        <p:spPr>
          <a:xfrm>
            <a:off x="290513" y="1295400"/>
            <a:ext cx="8853487" cy="514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Very similar to approach #1 (process-based)</a:t>
            </a:r>
            <a:endParaRPr sz="2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	…</a:t>
            </a:r>
            <a:r>
              <a:rPr lang="en-US" sz="2200"/>
              <a:t>but using threads instead of processes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View of a Process</a:t>
            </a:r>
            <a:endParaRPr/>
          </a:p>
        </p:txBody>
      </p:sp>
      <p:sp>
        <p:nvSpPr>
          <p:cNvPr id="374" name="Google Shape;374;p19"/>
          <p:cNvSpPr txBox="1"/>
          <p:nvPr>
            <p:ph idx="1" type="body"/>
          </p:nvPr>
        </p:nvSpPr>
        <p:spPr>
          <a:xfrm>
            <a:off x="396875" y="13716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Process = process context + code, data, and stack</a:t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5095875" y="3287713"/>
            <a:ext cx="2230438" cy="319087"/>
          </a:xfrm>
          <a:prstGeom prst="rect">
            <a:avLst/>
          </a:prstGeom>
          <a:solidFill>
            <a:srgbClr val="D0D0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 libraries</a:t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5095875" y="3860800"/>
            <a:ext cx="2230438" cy="288925"/>
          </a:xfrm>
          <a:prstGeom prst="rect">
            <a:avLst/>
          </a:prstGeom>
          <a:solidFill>
            <a:srgbClr val="D0D0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Run-time heap</a:t>
            </a:r>
            <a:endParaRPr/>
          </a:p>
        </p:txBody>
      </p:sp>
      <p:sp>
        <p:nvSpPr>
          <p:cNvPr id="378" name="Google Shape;378;p19"/>
          <p:cNvSpPr txBox="1"/>
          <p:nvPr/>
        </p:nvSpPr>
        <p:spPr>
          <a:xfrm>
            <a:off x="4867275" y="4927600"/>
            <a:ext cx="2487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1"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5095875" y="4149725"/>
            <a:ext cx="2232025" cy="320675"/>
          </a:xfrm>
          <a:prstGeom prst="rect">
            <a:avLst/>
          </a:prstGeom>
          <a:solidFill>
            <a:srgbClr val="D0D0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Read/write data</a:t>
            </a:r>
            <a:endParaRPr/>
          </a:p>
        </p:txBody>
      </p:sp>
      <p:sp>
        <p:nvSpPr>
          <p:cNvPr id="380" name="Google Shape;380;p19"/>
          <p:cNvSpPr txBox="1"/>
          <p:nvPr/>
        </p:nvSpPr>
        <p:spPr>
          <a:xfrm>
            <a:off x="1209675" y="2667000"/>
            <a:ext cx="2361682" cy="1477328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Data registers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Condition codes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Stack pointer (SP)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Program counter (PC)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4953000" y="2179022"/>
            <a:ext cx="23519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Code, data, and stack</a:t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5095875" y="4470400"/>
            <a:ext cx="2232025" cy="320675"/>
          </a:xfrm>
          <a:prstGeom prst="rect">
            <a:avLst/>
          </a:prstGeom>
          <a:solidFill>
            <a:srgbClr val="D0D0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Read-only code/data</a:t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5095875" y="2667000"/>
            <a:ext cx="2230438" cy="3190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4295775" y="2803525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</a:t>
            </a:r>
            <a:endParaRPr/>
          </a:p>
        </p:txBody>
      </p:sp>
      <p:cxnSp>
        <p:nvCxnSpPr>
          <p:cNvPr id="387" name="Google Shape;387;p19"/>
          <p:cNvCxnSpPr/>
          <p:nvPr/>
        </p:nvCxnSpPr>
        <p:spPr>
          <a:xfrm>
            <a:off x="4737100" y="2984500"/>
            <a:ext cx="355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19"/>
          <p:cNvSpPr txBox="1"/>
          <p:nvPr/>
        </p:nvSpPr>
        <p:spPr>
          <a:xfrm>
            <a:off x="4276725" y="4441825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PC</a:t>
            </a:r>
            <a:endParaRPr/>
          </a:p>
        </p:txBody>
      </p:sp>
      <p:cxnSp>
        <p:nvCxnSpPr>
          <p:cNvPr id="389" name="Google Shape;389;p19"/>
          <p:cNvCxnSpPr/>
          <p:nvPr/>
        </p:nvCxnSpPr>
        <p:spPr>
          <a:xfrm>
            <a:off x="4724400" y="4622800"/>
            <a:ext cx="355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19"/>
          <p:cNvSpPr txBox="1"/>
          <p:nvPr/>
        </p:nvSpPr>
        <p:spPr>
          <a:xfrm>
            <a:off x="4259263" y="3692525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brk</a:t>
            </a:r>
            <a:endParaRPr/>
          </a:p>
        </p:txBody>
      </p:sp>
      <p:cxnSp>
        <p:nvCxnSpPr>
          <p:cNvPr id="391" name="Google Shape;391;p19"/>
          <p:cNvCxnSpPr/>
          <p:nvPr/>
        </p:nvCxnSpPr>
        <p:spPr>
          <a:xfrm>
            <a:off x="4737100" y="3860800"/>
            <a:ext cx="355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19"/>
          <p:cNvSpPr txBox="1"/>
          <p:nvPr/>
        </p:nvSpPr>
        <p:spPr>
          <a:xfrm>
            <a:off x="1332229" y="2179022"/>
            <a:ext cx="1809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context</a:t>
            </a:r>
            <a:endParaRPr/>
          </a:p>
        </p:txBody>
      </p:sp>
      <p:sp>
        <p:nvSpPr>
          <p:cNvPr id="393" name="Google Shape;393;p19"/>
          <p:cNvSpPr txBox="1"/>
          <p:nvPr/>
        </p:nvSpPr>
        <p:spPr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Kernel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VM structures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Descriptor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brk pointer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Programming is Hard!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96875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The human mind tends to be sequential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The notion of time is often misleading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Thinking about all possible sequences of events in a computer system is at least error prone and frequently impossible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View of a Process</a:t>
            </a:r>
            <a:endParaRPr/>
          </a:p>
        </p:txBody>
      </p:sp>
      <p:sp>
        <p:nvSpPr>
          <p:cNvPr id="399" name="Google Shape;399;p20"/>
          <p:cNvSpPr txBox="1"/>
          <p:nvPr>
            <p:ph idx="1" type="body"/>
          </p:nvPr>
        </p:nvSpPr>
        <p:spPr>
          <a:xfrm>
            <a:off x="396875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Process = thread + code, data, and kernel context</a:t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 libraries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Run-time heap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5311775" y="4306888"/>
            <a:ext cx="2487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1"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Read/write data</a:t>
            </a:r>
            <a:endParaRPr/>
          </a:p>
        </p:txBody>
      </p:sp>
      <p:sp>
        <p:nvSpPr>
          <p:cNvPr id="405" name="Google Shape;405;p20"/>
          <p:cNvSpPr txBox="1"/>
          <p:nvPr/>
        </p:nvSpPr>
        <p:spPr>
          <a:xfrm>
            <a:off x="1628775" y="3567600"/>
            <a:ext cx="2361682" cy="1508105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 registers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Condition codes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Stack pointer (SP)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Program counter (PC)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20"/>
          <p:cNvSpPr txBox="1"/>
          <p:nvPr/>
        </p:nvSpPr>
        <p:spPr>
          <a:xfrm>
            <a:off x="4988544" y="2116902"/>
            <a:ext cx="3288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Code, data, and kernel context</a:t>
            </a:r>
            <a:endParaRPr b="1" sz="20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Read-only code/data</a:t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995363" y="3092450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</a:t>
            </a:r>
            <a:endParaRPr/>
          </a:p>
        </p:txBody>
      </p:sp>
      <p:cxnSp>
        <p:nvCxnSpPr>
          <p:cNvPr id="411" name="Google Shape;411;p20"/>
          <p:cNvCxnSpPr/>
          <p:nvPr/>
        </p:nvCxnSpPr>
        <p:spPr>
          <a:xfrm>
            <a:off x="1436688" y="3276600"/>
            <a:ext cx="17145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0"/>
          <p:cNvSpPr txBox="1"/>
          <p:nvPr/>
        </p:nvSpPr>
        <p:spPr>
          <a:xfrm>
            <a:off x="4721225" y="3821113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PC</a:t>
            </a:r>
            <a:endParaRPr/>
          </a:p>
        </p:txBody>
      </p:sp>
      <p:cxnSp>
        <p:nvCxnSpPr>
          <p:cNvPr id="413" name="Google Shape;413;p20"/>
          <p:cNvCxnSpPr/>
          <p:nvPr/>
        </p:nvCxnSpPr>
        <p:spPr>
          <a:xfrm>
            <a:off x="5168900" y="4002088"/>
            <a:ext cx="355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0"/>
          <p:cNvSpPr txBox="1"/>
          <p:nvPr/>
        </p:nvSpPr>
        <p:spPr>
          <a:xfrm>
            <a:off x="4703763" y="3071813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brk</a:t>
            </a:r>
            <a:endParaRPr/>
          </a:p>
        </p:txBody>
      </p:sp>
      <p:cxnSp>
        <p:nvCxnSpPr>
          <p:cNvPr id="415" name="Google Shape;415;p20"/>
          <p:cNvCxnSpPr/>
          <p:nvPr/>
        </p:nvCxnSpPr>
        <p:spPr>
          <a:xfrm>
            <a:off x="5181600" y="3240088"/>
            <a:ext cx="355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20"/>
          <p:cNvSpPr txBox="1"/>
          <p:nvPr/>
        </p:nvSpPr>
        <p:spPr>
          <a:xfrm>
            <a:off x="1608145" y="2116901"/>
            <a:ext cx="2276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(main thread)</a:t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977900" y="2667000"/>
            <a:ext cx="3581400" cy="2743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Kernel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VM structures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Descriptor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brk pointer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Process With Multiple Threads</a:t>
            </a:r>
            <a:endParaRPr/>
          </a:p>
        </p:txBody>
      </p:sp>
      <p:sp>
        <p:nvSpPr>
          <p:cNvPr id="424" name="Google Shape;424;p21"/>
          <p:cNvSpPr txBox="1"/>
          <p:nvPr>
            <p:ph idx="1" type="body"/>
          </p:nvPr>
        </p:nvSpPr>
        <p:spPr>
          <a:xfrm>
            <a:off x="275818" y="1116013"/>
            <a:ext cx="8307387" cy="185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Multiple threads can be associated with a process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Each thread has its own logical control flow 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Each thread shares the same code, data, and kernel context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Each thread has its own stack for local variables </a:t>
            </a:r>
            <a:endParaRPr/>
          </a:p>
          <a:p>
            <a:pPr indent="-228600" lvl="2" marL="11430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but not protected from other threads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Each thread has its own thread id (TID)</a:t>
            </a:r>
            <a:endParaRPr/>
          </a:p>
        </p:txBody>
      </p:sp>
      <p:sp>
        <p:nvSpPr>
          <p:cNvPr id="425" name="Google Shape;425;p21"/>
          <p:cNvSpPr txBox="1"/>
          <p:nvPr/>
        </p:nvSpPr>
        <p:spPr>
          <a:xfrm>
            <a:off x="384175" y="4542274"/>
            <a:ext cx="1879041" cy="144655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1 context: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Data registers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Condition codes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SP1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PC1</a:t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 1</a:t>
            </a:r>
            <a:endParaRPr/>
          </a:p>
        </p:txBody>
      </p:sp>
      <p:sp>
        <p:nvSpPr>
          <p:cNvPr id="427" name="Google Shape;427;p21"/>
          <p:cNvSpPr txBox="1"/>
          <p:nvPr/>
        </p:nvSpPr>
        <p:spPr>
          <a:xfrm>
            <a:off x="275818" y="3181290"/>
            <a:ext cx="24519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1 (main thread)</a:t>
            </a:r>
            <a:endParaRPr/>
          </a:p>
        </p:txBody>
      </p:sp>
      <p:grpSp>
        <p:nvGrpSpPr>
          <p:cNvPr id="428" name="Google Shape;428;p21"/>
          <p:cNvGrpSpPr/>
          <p:nvPr/>
        </p:nvGrpSpPr>
        <p:grpSpPr>
          <a:xfrm>
            <a:off x="5715000" y="3181290"/>
            <a:ext cx="2538410" cy="3524310"/>
            <a:chOff x="3200400" y="3181290"/>
            <a:chExt cx="2538410" cy="3524310"/>
          </a:xfrm>
        </p:grpSpPr>
        <p:sp>
          <p:nvSpPr>
            <p:cNvPr id="429" name="Google Shape;429;p21"/>
            <p:cNvSpPr/>
            <p:nvPr/>
          </p:nvSpPr>
          <p:spPr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shared libraries</a:t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run-time heap</a:t>
              </a:r>
              <a:endParaRPr/>
            </a:p>
          </p:txBody>
        </p:sp>
        <p:sp>
          <p:nvSpPr>
            <p:cNvPr id="432" name="Google Shape;432;p21"/>
            <p:cNvSpPr txBox="1"/>
            <p:nvPr/>
          </p:nvSpPr>
          <p:spPr>
            <a:xfrm>
              <a:off x="3200400" y="5266174"/>
              <a:ext cx="248786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 b="1" sz="1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read/write data</a:t>
              </a:r>
              <a:endParaRPr/>
            </a:p>
          </p:txBody>
        </p:sp>
        <p:sp>
          <p:nvSpPr>
            <p:cNvPr id="434" name="Google Shape;434;p21"/>
            <p:cNvSpPr txBox="1"/>
            <p:nvPr/>
          </p:nvSpPr>
          <p:spPr>
            <a:xfrm>
              <a:off x="3309940" y="3181290"/>
              <a:ext cx="24288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Shared code and data</a:t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read-only code/data</a:t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3594100" y="5536049"/>
              <a:ext cx="1786066" cy="1169551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Kernel context: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</a:t>
              </a: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VM structures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Descriptor table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brk pointer</a:t>
              </a:r>
              <a:endParaRPr b="1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2819400" y="3200400"/>
            <a:ext cx="2405201" cy="2807534"/>
            <a:chOff x="6248400" y="3181290"/>
            <a:chExt cx="2405201" cy="2807534"/>
          </a:xfrm>
        </p:grpSpPr>
        <p:sp>
          <p:nvSpPr>
            <p:cNvPr id="439" name="Google Shape;439;p21"/>
            <p:cNvSpPr txBox="1"/>
            <p:nvPr/>
          </p:nvSpPr>
          <p:spPr>
            <a:xfrm>
              <a:off x="6575425" y="4542274"/>
              <a:ext cx="1879041" cy="144655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 2 context: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 Data registers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 Condition codes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 SP2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 PC2</a:t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stack 2</a:t>
              </a:r>
              <a:endParaRPr/>
            </a:p>
          </p:txBody>
        </p:sp>
        <p:sp>
          <p:nvSpPr>
            <p:cNvPr id="441" name="Google Shape;441;p21"/>
            <p:cNvSpPr txBox="1"/>
            <p:nvPr/>
          </p:nvSpPr>
          <p:spPr>
            <a:xfrm>
              <a:off x="6248400" y="3181290"/>
              <a:ext cx="24052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 2 (peer thread)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View of Threads</a:t>
            </a:r>
            <a:endParaRPr/>
          </a:p>
        </p:txBody>
      </p:sp>
      <p:sp>
        <p:nvSpPr>
          <p:cNvPr id="447" name="Google Shape;447;p22"/>
          <p:cNvSpPr txBox="1"/>
          <p:nvPr>
            <p:ph idx="1" type="body"/>
          </p:nvPr>
        </p:nvSpPr>
        <p:spPr>
          <a:xfrm>
            <a:off x="396875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Threads associated with process form a pool of peers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Unlike processes which form a tree hierarchy</a:t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P0</a:t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P1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</a:t>
            </a:r>
            <a:endParaRPr/>
          </a:p>
        </p:txBody>
      </p:sp>
      <p:cxnSp>
        <p:nvCxnSpPr>
          <p:cNvPr id="451" name="Google Shape;451;p22"/>
          <p:cNvCxnSpPr/>
          <p:nvPr/>
        </p:nvCxnSpPr>
        <p:spPr>
          <a:xfrm>
            <a:off x="6629400" y="3490913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2"/>
          <p:cNvCxnSpPr/>
          <p:nvPr/>
        </p:nvCxnSpPr>
        <p:spPr>
          <a:xfrm flipH="1">
            <a:off x="6096000" y="4252913"/>
            <a:ext cx="3810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2"/>
          <p:cNvSpPr/>
          <p:nvPr/>
        </p:nvSpPr>
        <p:spPr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</a:t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</a:t>
            </a:r>
            <a:endParaRPr/>
          </a:p>
        </p:txBody>
      </p:sp>
      <p:cxnSp>
        <p:nvCxnSpPr>
          <p:cNvPr id="455" name="Google Shape;455;p22"/>
          <p:cNvCxnSpPr/>
          <p:nvPr/>
        </p:nvCxnSpPr>
        <p:spPr>
          <a:xfrm>
            <a:off x="6629400" y="4329113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2"/>
          <p:cNvCxnSpPr/>
          <p:nvPr/>
        </p:nvCxnSpPr>
        <p:spPr>
          <a:xfrm>
            <a:off x="6781800" y="4252913"/>
            <a:ext cx="3810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22"/>
          <p:cNvSpPr/>
          <p:nvPr/>
        </p:nvSpPr>
        <p:spPr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foo</a:t>
            </a:r>
            <a:endParaRPr/>
          </a:p>
        </p:txBody>
      </p:sp>
      <p:cxnSp>
        <p:nvCxnSpPr>
          <p:cNvPr id="458" name="Google Shape;458;p22"/>
          <p:cNvCxnSpPr/>
          <p:nvPr/>
        </p:nvCxnSpPr>
        <p:spPr>
          <a:xfrm>
            <a:off x="6629400" y="5091113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22"/>
          <p:cNvSpPr/>
          <p:nvPr/>
        </p:nvSpPr>
        <p:spPr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bar</a:t>
            </a:r>
            <a:endParaRPr/>
          </a:p>
        </p:txBody>
      </p:sp>
      <p:cxnSp>
        <p:nvCxnSpPr>
          <p:cNvPr id="460" name="Google Shape;460;p22"/>
          <p:cNvCxnSpPr/>
          <p:nvPr/>
        </p:nvCxnSpPr>
        <p:spPr>
          <a:xfrm>
            <a:off x="6629400" y="5853113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22"/>
          <p:cNvSpPr/>
          <p:nvPr/>
        </p:nvSpPr>
        <p:spPr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T1</a:t>
            </a:r>
            <a:endParaRPr/>
          </a:p>
        </p:txBody>
      </p:sp>
      <p:sp>
        <p:nvSpPr>
          <p:cNvPr id="462" name="Google Shape;462;p22"/>
          <p:cNvSpPr txBox="1"/>
          <p:nvPr/>
        </p:nvSpPr>
        <p:spPr>
          <a:xfrm>
            <a:off x="5540375" y="2606675"/>
            <a:ext cx="2165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hierarchy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914400" y="3033713"/>
            <a:ext cx="3810000" cy="2819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4" name="Google Shape;464;p22"/>
          <p:cNvSpPr txBox="1"/>
          <p:nvPr/>
        </p:nvSpPr>
        <p:spPr>
          <a:xfrm>
            <a:off x="690563" y="2562225"/>
            <a:ext cx="42021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Threads associated with process foo</a:t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T2</a:t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T4</a:t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T5</a:t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T3</a:t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 code,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and kernel context</a:t>
            </a:r>
            <a:endParaRPr/>
          </a:p>
        </p:txBody>
      </p:sp>
      <p:cxnSp>
        <p:nvCxnSpPr>
          <p:cNvPr id="470" name="Google Shape;470;p22"/>
          <p:cNvCxnSpPr/>
          <p:nvPr/>
        </p:nvCxnSpPr>
        <p:spPr>
          <a:xfrm flipH="1" rot="10800000">
            <a:off x="1905000" y="4710113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471" name="Google Shape;471;p22"/>
          <p:cNvCxnSpPr/>
          <p:nvPr/>
        </p:nvCxnSpPr>
        <p:spPr>
          <a:xfrm rot="10800000">
            <a:off x="3352800" y="4710113"/>
            <a:ext cx="22860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472" name="Google Shape;472;p22"/>
          <p:cNvCxnSpPr/>
          <p:nvPr/>
        </p:nvCxnSpPr>
        <p:spPr>
          <a:xfrm rot="10800000">
            <a:off x="1524000" y="4024313"/>
            <a:ext cx="3810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473" name="Google Shape;473;p22"/>
          <p:cNvCxnSpPr/>
          <p:nvPr/>
        </p:nvCxnSpPr>
        <p:spPr>
          <a:xfrm rot="10800000">
            <a:off x="2438400" y="3567113"/>
            <a:ext cx="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474" name="Google Shape;474;p22"/>
          <p:cNvCxnSpPr/>
          <p:nvPr/>
        </p:nvCxnSpPr>
        <p:spPr>
          <a:xfrm flipH="1" rot="10800000">
            <a:off x="3657600" y="3719513"/>
            <a:ext cx="4572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Threads</a:t>
            </a:r>
            <a:endParaRPr/>
          </a:p>
        </p:txBody>
      </p:sp>
      <p:sp>
        <p:nvSpPr>
          <p:cNvPr id="480" name="Google Shape;480;p23"/>
          <p:cNvSpPr txBox="1"/>
          <p:nvPr>
            <p:ph idx="1" type="body"/>
          </p:nvPr>
        </p:nvSpPr>
        <p:spPr>
          <a:xfrm>
            <a:off x="396875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Two threads are </a:t>
            </a:r>
            <a:r>
              <a:rPr i="1" lang="en-US" sz="2600"/>
              <a:t>concurrent</a:t>
            </a:r>
            <a:r>
              <a:rPr lang="en-US" sz="2600"/>
              <a:t> if their flows overlap in time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Otherwise, they are sequential</a:t>
            </a:r>
            <a:endParaRPr/>
          </a:p>
          <a:p>
            <a:pPr indent="-259080" lvl="0" marL="3429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Examples: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Concurrent: A &amp; B, A&amp;C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Sequential: B &amp; C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cxnSp>
        <p:nvCxnSpPr>
          <p:cNvPr id="481" name="Google Shape;481;p23"/>
          <p:cNvCxnSpPr/>
          <p:nvPr/>
        </p:nvCxnSpPr>
        <p:spPr>
          <a:xfrm>
            <a:off x="4194175" y="3448050"/>
            <a:ext cx="0" cy="2743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3"/>
          <p:cNvSpPr txBox="1"/>
          <p:nvPr/>
        </p:nvSpPr>
        <p:spPr>
          <a:xfrm>
            <a:off x="3432175" y="4513263"/>
            <a:ext cx="623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Time</a:t>
            </a:r>
            <a:endParaRPr/>
          </a:p>
        </p:txBody>
      </p:sp>
      <p:cxnSp>
        <p:nvCxnSpPr>
          <p:cNvPr id="483" name="Google Shape;483;p23"/>
          <p:cNvCxnSpPr/>
          <p:nvPr/>
        </p:nvCxnSpPr>
        <p:spPr>
          <a:xfrm>
            <a:off x="5200650" y="3598863"/>
            <a:ext cx="0" cy="304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3"/>
          <p:cNvSpPr txBox="1"/>
          <p:nvPr/>
        </p:nvSpPr>
        <p:spPr>
          <a:xfrm>
            <a:off x="4633913" y="3065463"/>
            <a:ext cx="99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A</a:t>
            </a:r>
            <a:endParaRPr/>
          </a:p>
        </p:txBody>
      </p:sp>
      <p:sp>
        <p:nvSpPr>
          <p:cNvPr id="485" name="Google Shape;485;p23"/>
          <p:cNvSpPr txBox="1"/>
          <p:nvPr/>
        </p:nvSpPr>
        <p:spPr>
          <a:xfrm>
            <a:off x="6157913" y="3065463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B</a:t>
            </a:r>
            <a:endParaRPr/>
          </a:p>
        </p:txBody>
      </p:sp>
      <p:sp>
        <p:nvSpPr>
          <p:cNvPr id="486" name="Google Shape;486;p23"/>
          <p:cNvSpPr txBox="1"/>
          <p:nvPr/>
        </p:nvSpPr>
        <p:spPr>
          <a:xfrm>
            <a:off x="7681913" y="3065463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C</a:t>
            </a:r>
            <a:endParaRPr/>
          </a:p>
        </p:txBody>
      </p:sp>
      <p:cxnSp>
        <p:nvCxnSpPr>
          <p:cNvPr id="487" name="Google Shape;487;p23"/>
          <p:cNvCxnSpPr/>
          <p:nvPr/>
        </p:nvCxnSpPr>
        <p:spPr>
          <a:xfrm>
            <a:off x="6708775" y="3905250"/>
            <a:ext cx="0" cy="609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3"/>
          <p:cNvCxnSpPr/>
          <p:nvPr/>
        </p:nvCxnSpPr>
        <p:spPr>
          <a:xfrm>
            <a:off x="8232775" y="4514850"/>
            <a:ext cx="0" cy="381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3"/>
          <p:cNvCxnSpPr/>
          <p:nvPr/>
        </p:nvCxnSpPr>
        <p:spPr>
          <a:xfrm>
            <a:off x="5184775" y="4895850"/>
            <a:ext cx="0" cy="609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3"/>
          <p:cNvCxnSpPr/>
          <p:nvPr/>
        </p:nvCxnSpPr>
        <p:spPr>
          <a:xfrm>
            <a:off x="8232775" y="5505450"/>
            <a:ext cx="0" cy="609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3"/>
          <p:cNvCxnSpPr/>
          <p:nvPr/>
        </p:nvCxnSpPr>
        <p:spPr>
          <a:xfrm>
            <a:off x="4743450" y="3903663"/>
            <a:ext cx="403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3"/>
          <p:cNvCxnSpPr/>
          <p:nvPr/>
        </p:nvCxnSpPr>
        <p:spPr>
          <a:xfrm>
            <a:off x="4727575" y="4895850"/>
            <a:ext cx="403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3"/>
          <p:cNvCxnSpPr/>
          <p:nvPr/>
        </p:nvCxnSpPr>
        <p:spPr>
          <a:xfrm>
            <a:off x="4727575" y="5505450"/>
            <a:ext cx="403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3"/>
          <p:cNvCxnSpPr/>
          <p:nvPr/>
        </p:nvCxnSpPr>
        <p:spPr>
          <a:xfrm>
            <a:off x="4727575" y="6115050"/>
            <a:ext cx="403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3"/>
          <p:cNvCxnSpPr/>
          <p:nvPr/>
        </p:nvCxnSpPr>
        <p:spPr>
          <a:xfrm>
            <a:off x="4727575" y="4514850"/>
            <a:ext cx="403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3"/>
          <p:cNvCxnSpPr/>
          <p:nvPr/>
        </p:nvCxnSpPr>
        <p:spPr>
          <a:xfrm>
            <a:off x="4727575" y="3600450"/>
            <a:ext cx="403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Thread Execution</a:t>
            </a:r>
            <a:endParaRPr/>
          </a:p>
        </p:txBody>
      </p:sp>
      <p:sp>
        <p:nvSpPr>
          <p:cNvPr id="502" name="Google Shape;502;p24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⬛"/>
            </a:pPr>
            <a:r>
              <a:rPr lang="en-US"/>
              <a:t>Single Core Processor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/>
              <a:t>Simulate parallelism by time slicing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⬛"/>
            </a:pPr>
            <a:r>
              <a:rPr lang="en-US"/>
              <a:t>Multi-Core Processor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/>
              <a:t>Can have true parallelism</a:t>
            </a: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cxnSp>
          <p:nvCxnSpPr>
            <p:cNvPr id="505" name="Google Shape;505;p24"/>
            <p:cNvCxnSpPr/>
            <p:nvPr/>
          </p:nvCxnSpPr>
          <p:spPr>
            <a:xfrm>
              <a:off x="5867400" y="3429000"/>
              <a:ext cx="0" cy="2743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6" name="Google Shape;506;p24"/>
            <p:cNvSpPr txBox="1"/>
            <p:nvPr/>
          </p:nvSpPr>
          <p:spPr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Time</a:t>
              </a:r>
              <a:endParaRPr/>
            </a:p>
          </p:txBody>
        </p:sp>
      </p:grpSp>
      <p:sp>
        <p:nvSpPr>
          <p:cNvPr id="507" name="Google Shape;507;p24"/>
          <p:cNvSpPr txBox="1"/>
          <p:nvPr/>
        </p:nvSpPr>
        <p:spPr>
          <a:xfrm>
            <a:off x="228600" y="3065463"/>
            <a:ext cx="99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A</a:t>
            </a:r>
            <a:endParaRPr/>
          </a:p>
        </p:txBody>
      </p:sp>
      <p:sp>
        <p:nvSpPr>
          <p:cNvPr id="508" name="Google Shape;508;p24"/>
          <p:cNvSpPr txBox="1"/>
          <p:nvPr/>
        </p:nvSpPr>
        <p:spPr>
          <a:xfrm>
            <a:off x="1524000" y="3065463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B</a:t>
            </a:r>
            <a:endParaRPr/>
          </a:p>
        </p:txBody>
      </p:sp>
      <p:sp>
        <p:nvSpPr>
          <p:cNvPr id="509" name="Google Shape;509;p24"/>
          <p:cNvSpPr txBox="1"/>
          <p:nvPr/>
        </p:nvSpPr>
        <p:spPr>
          <a:xfrm>
            <a:off x="2895600" y="3065463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C</a:t>
            </a:r>
            <a:endParaRPr/>
          </a:p>
        </p:txBody>
      </p:sp>
      <p:grpSp>
        <p:nvGrpSpPr>
          <p:cNvPr id="510" name="Google Shape;510;p24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cxnSp>
          <p:nvCxnSpPr>
            <p:cNvPr id="511" name="Google Shape;511;p24"/>
            <p:cNvCxnSpPr/>
            <p:nvPr/>
          </p:nvCxnSpPr>
          <p:spPr>
            <a:xfrm>
              <a:off x="795337" y="3598863"/>
              <a:ext cx="0" cy="3048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4"/>
            <p:cNvCxnSpPr/>
            <p:nvPr/>
          </p:nvCxnSpPr>
          <p:spPr>
            <a:xfrm>
              <a:off x="2303462" y="3905250"/>
              <a:ext cx="0" cy="6096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4"/>
            <p:cNvCxnSpPr/>
            <p:nvPr/>
          </p:nvCxnSpPr>
          <p:spPr>
            <a:xfrm>
              <a:off x="3827462" y="4514850"/>
              <a:ext cx="0" cy="3810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4"/>
            <p:cNvCxnSpPr/>
            <p:nvPr/>
          </p:nvCxnSpPr>
          <p:spPr>
            <a:xfrm>
              <a:off x="779462" y="4895850"/>
              <a:ext cx="0" cy="6096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4"/>
            <p:cNvCxnSpPr/>
            <p:nvPr/>
          </p:nvCxnSpPr>
          <p:spPr>
            <a:xfrm>
              <a:off x="3827462" y="5505450"/>
              <a:ext cx="0" cy="6096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4"/>
            <p:cNvCxnSpPr/>
            <p:nvPr/>
          </p:nvCxnSpPr>
          <p:spPr>
            <a:xfrm>
              <a:off x="338137" y="3903663"/>
              <a:ext cx="403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4"/>
            <p:cNvCxnSpPr/>
            <p:nvPr/>
          </p:nvCxnSpPr>
          <p:spPr>
            <a:xfrm>
              <a:off x="322262" y="4895850"/>
              <a:ext cx="403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4"/>
            <p:cNvCxnSpPr/>
            <p:nvPr/>
          </p:nvCxnSpPr>
          <p:spPr>
            <a:xfrm>
              <a:off x="322262" y="5505450"/>
              <a:ext cx="403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4"/>
            <p:cNvCxnSpPr/>
            <p:nvPr/>
          </p:nvCxnSpPr>
          <p:spPr>
            <a:xfrm>
              <a:off x="322262" y="6115050"/>
              <a:ext cx="403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24"/>
            <p:cNvCxnSpPr/>
            <p:nvPr/>
          </p:nvCxnSpPr>
          <p:spPr>
            <a:xfrm>
              <a:off x="322262" y="4514850"/>
              <a:ext cx="403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24"/>
            <p:cNvCxnSpPr/>
            <p:nvPr/>
          </p:nvCxnSpPr>
          <p:spPr>
            <a:xfrm>
              <a:off x="322262" y="3600450"/>
              <a:ext cx="4038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522" name="Google Shape;522;p24"/>
          <p:cNvSpPr txBox="1"/>
          <p:nvPr/>
        </p:nvSpPr>
        <p:spPr>
          <a:xfrm>
            <a:off x="5014397" y="3048000"/>
            <a:ext cx="998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A</a:t>
            </a:r>
            <a:endParaRPr/>
          </a:p>
        </p:txBody>
      </p:sp>
      <p:sp>
        <p:nvSpPr>
          <p:cNvPr id="523" name="Google Shape;523;p24"/>
          <p:cNvSpPr txBox="1"/>
          <p:nvPr/>
        </p:nvSpPr>
        <p:spPr>
          <a:xfrm>
            <a:off x="6309797" y="3048000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B</a:t>
            </a:r>
            <a:endParaRPr/>
          </a:p>
        </p:txBody>
      </p:sp>
      <p:sp>
        <p:nvSpPr>
          <p:cNvPr id="524" name="Google Shape;524;p24"/>
          <p:cNvSpPr txBox="1"/>
          <p:nvPr/>
        </p:nvSpPr>
        <p:spPr>
          <a:xfrm>
            <a:off x="7681397" y="3048000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 C</a:t>
            </a:r>
            <a:endParaRPr/>
          </a:p>
        </p:txBody>
      </p:sp>
      <p:cxnSp>
        <p:nvCxnSpPr>
          <p:cNvPr id="525" name="Google Shape;525;p24"/>
          <p:cNvCxnSpPr/>
          <p:nvPr/>
        </p:nvCxnSpPr>
        <p:spPr>
          <a:xfrm>
            <a:off x="5517045" y="3581399"/>
            <a:ext cx="0" cy="912813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4"/>
          <p:cNvCxnSpPr/>
          <p:nvPr/>
        </p:nvCxnSpPr>
        <p:spPr>
          <a:xfrm>
            <a:off x="6858000" y="3887787"/>
            <a:ext cx="0" cy="975758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4"/>
          <p:cNvCxnSpPr/>
          <p:nvPr/>
        </p:nvCxnSpPr>
        <p:spPr>
          <a:xfrm>
            <a:off x="8153400" y="4497387"/>
            <a:ext cx="0" cy="1600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4"/>
          <p:cNvCxnSpPr/>
          <p:nvPr/>
        </p:nvCxnSpPr>
        <p:spPr>
          <a:xfrm>
            <a:off x="5503321" y="4878387"/>
            <a:ext cx="0" cy="609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4"/>
          <p:cNvCxnSpPr/>
          <p:nvPr/>
        </p:nvCxnSpPr>
        <p:spPr>
          <a:xfrm>
            <a:off x="6858000" y="5487987"/>
            <a:ext cx="0" cy="609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4"/>
          <p:cNvCxnSpPr/>
          <p:nvPr/>
        </p:nvCxnSpPr>
        <p:spPr>
          <a:xfrm>
            <a:off x="5121784" y="3886200"/>
            <a:ext cx="349147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4"/>
          <p:cNvCxnSpPr/>
          <p:nvPr/>
        </p:nvCxnSpPr>
        <p:spPr>
          <a:xfrm>
            <a:off x="5108060" y="4878387"/>
            <a:ext cx="349147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4"/>
          <p:cNvCxnSpPr/>
          <p:nvPr/>
        </p:nvCxnSpPr>
        <p:spPr>
          <a:xfrm>
            <a:off x="5108060" y="5487987"/>
            <a:ext cx="349147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4"/>
          <p:cNvCxnSpPr/>
          <p:nvPr/>
        </p:nvCxnSpPr>
        <p:spPr>
          <a:xfrm>
            <a:off x="5108060" y="6097587"/>
            <a:ext cx="349147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4"/>
          <p:cNvCxnSpPr/>
          <p:nvPr/>
        </p:nvCxnSpPr>
        <p:spPr>
          <a:xfrm>
            <a:off x="5108060" y="4497387"/>
            <a:ext cx="349147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4"/>
          <p:cNvCxnSpPr/>
          <p:nvPr/>
        </p:nvCxnSpPr>
        <p:spPr>
          <a:xfrm>
            <a:off x="5108060" y="3582987"/>
            <a:ext cx="349147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6" name="Google Shape;536;p24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3 threads on 2 cores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vs. Processes</a:t>
            </a:r>
            <a:endParaRPr/>
          </a:p>
        </p:txBody>
      </p:sp>
      <p:sp>
        <p:nvSpPr>
          <p:cNvPr id="542" name="Google Shape;542;p25"/>
          <p:cNvSpPr txBox="1"/>
          <p:nvPr>
            <p:ph idx="1" type="body"/>
          </p:nvPr>
        </p:nvSpPr>
        <p:spPr>
          <a:xfrm>
            <a:off x="290513" y="1220788"/>
            <a:ext cx="8624887" cy="535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How threads and processes are similar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Each has its own logical control flow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Each can run concurrently with others (possibly on different cores)</a:t>
            </a:r>
            <a:endParaRPr sz="22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Each is context switched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How threads and processes are different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Threads share all code and data (except local stacks)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Processes (typically) do not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Threads are somewhat less expensive than processes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Process control (creating and reaping) twice as expensive as thread control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Linux numbers: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/>
              <a:t>~20K cycles to create and reap a process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/>
              <a:t>~10K cycles (or less) to create and reap a thread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"/>
          <p:cNvSpPr txBox="1"/>
          <p:nvPr>
            <p:ph type="title"/>
          </p:nvPr>
        </p:nvSpPr>
        <p:spPr>
          <a:xfrm>
            <a:off x="381000" y="333375"/>
            <a:ext cx="79629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Threads (Pthreads) Interface</a:t>
            </a:r>
            <a:endParaRPr/>
          </a:p>
        </p:txBody>
      </p:sp>
      <p:sp>
        <p:nvSpPr>
          <p:cNvPr id="548" name="Google Shape;548;p26"/>
          <p:cNvSpPr txBox="1"/>
          <p:nvPr>
            <p:ph idx="1" type="body"/>
          </p:nvPr>
        </p:nvSpPr>
        <p:spPr>
          <a:xfrm>
            <a:off x="444500" y="914400"/>
            <a:ext cx="83947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Pthreads:</a:t>
            </a:r>
            <a:r>
              <a:rPr lang="en-US"/>
              <a:t> Standard interface for ~60 functions that manipulate threads from C programs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Creating and reaping threads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pthread_create()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pthread_join()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Determining your thread ID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pthread_self()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chemeClr val="dk2"/>
                </a:solidFill>
              </a:rPr>
              <a:t>Terminating threads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pthread_cancel()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pthread_exit()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lang="en-US"/>
              <a:t> [terminates all threads] 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 </a:t>
            </a:r>
            <a:r>
              <a:rPr lang="en-US"/>
              <a:t>[terminates current thread]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Synchronizing access to shared variables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pthread_mutex_init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pthread_mutex_[un]lock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/>
          <p:nvPr/>
        </p:nvSpPr>
        <p:spPr>
          <a:xfrm>
            <a:off x="762000" y="5228272"/>
            <a:ext cx="6388287" cy="1477328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thread routine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"Hello, world!\n"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Pthreads "hello, world" Program</a:t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39823" y="1397436"/>
            <a:ext cx="5743580" cy="3293209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                                                                                                             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 * hello.c - Pthreads "hello, world" program                                                                    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"csapp.h"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Pthread_create(&amp;tid,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thread,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Pthread_join(tid,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grpSp>
        <p:nvGrpSpPr>
          <p:cNvPr id="556" name="Google Shape;556;p27"/>
          <p:cNvGrpSpPr/>
          <p:nvPr/>
        </p:nvGrpSpPr>
        <p:grpSpPr>
          <a:xfrm>
            <a:off x="4114798" y="1905000"/>
            <a:ext cx="4953002" cy="1752600"/>
            <a:chOff x="4114798" y="1905000"/>
            <a:chExt cx="4953002" cy="1752600"/>
          </a:xfrm>
        </p:grpSpPr>
        <p:sp>
          <p:nvSpPr>
            <p:cNvPr id="557" name="Google Shape;557;p27"/>
            <p:cNvSpPr txBox="1"/>
            <p:nvPr/>
          </p:nvSpPr>
          <p:spPr>
            <a:xfrm>
              <a:off x="7108609" y="1905000"/>
              <a:ext cx="1959191" cy="707886"/>
            </a:xfrm>
            <a:prstGeom prst="rect">
              <a:avLst/>
            </a:prstGeom>
            <a:solidFill>
              <a:srgbClr val="CC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 attributes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(usually NULL)</a:t>
              </a:r>
              <a:endParaRPr/>
            </a:p>
          </p:txBody>
        </p:sp>
        <p:cxnSp>
          <p:nvCxnSpPr>
            <p:cNvPr id="558" name="Google Shape;558;p27"/>
            <p:cNvCxnSpPr/>
            <p:nvPr/>
          </p:nvCxnSpPr>
          <p:spPr>
            <a:xfrm flipH="1">
              <a:off x="4114798" y="2286000"/>
              <a:ext cx="2993809" cy="1371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59" name="Google Shape;559;p27"/>
          <p:cNvGrpSpPr/>
          <p:nvPr/>
        </p:nvGrpSpPr>
        <p:grpSpPr>
          <a:xfrm>
            <a:off x="6019799" y="3870558"/>
            <a:ext cx="2971801" cy="707886"/>
            <a:chOff x="6019799" y="3191014"/>
            <a:chExt cx="2971801" cy="707886"/>
          </a:xfrm>
        </p:grpSpPr>
        <p:sp>
          <p:nvSpPr>
            <p:cNvPr id="560" name="Google Shape;560;p27"/>
            <p:cNvSpPr txBox="1"/>
            <p:nvPr/>
          </p:nvSpPr>
          <p:spPr>
            <a:xfrm>
              <a:off x="6973099" y="3191014"/>
              <a:ext cx="2018501" cy="707886"/>
            </a:xfrm>
            <a:prstGeom prst="rect">
              <a:avLst/>
            </a:prstGeom>
            <a:solidFill>
              <a:srgbClr val="CC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 arguments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(void *p) </a:t>
              </a:r>
              <a:endParaRPr/>
            </a:p>
          </p:txBody>
        </p:sp>
        <p:cxnSp>
          <p:nvCxnSpPr>
            <p:cNvPr id="561" name="Google Shape;561;p27"/>
            <p:cNvCxnSpPr/>
            <p:nvPr/>
          </p:nvCxnSpPr>
          <p:spPr>
            <a:xfrm rot="10800000">
              <a:off x="6019799" y="3191014"/>
              <a:ext cx="953296" cy="30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62" name="Google Shape;562;p27"/>
          <p:cNvGrpSpPr/>
          <p:nvPr/>
        </p:nvGrpSpPr>
        <p:grpSpPr>
          <a:xfrm>
            <a:off x="3800372" y="4114800"/>
            <a:ext cx="4648200" cy="1552714"/>
            <a:chOff x="3810000" y="3857486"/>
            <a:chExt cx="4648200" cy="1552714"/>
          </a:xfrm>
        </p:grpSpPr>
        <p:sp>
          <p:nvSpPr>
            <p:cNvPr id="563" name="Google Shape;563;p27"/>
            <p:cNvSpPr txBox="1"/>
            <p:nvPr/>
          </p:nvSpPr>
          <p:spPr>
            <a:xfrm>
              <a:off x="6949228" y="4702314"/>
              <a:ext cx="1508972" cy="707886"/>
            </a:xfrm>
            <a:prstGeom prst="rect">
              <a:avLst/>
            </a:prstGeom>
            <a:solidFill>
              <a:srgbClr val="CC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Return value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(void **p)</a:t>
              </a:r>
              <a:endParaRPr/>
            </a:p>
          </p:txBody>
        </p:sp>
        <p:cxnSp>
          <p:nvCxnSpPr>
            <p:cNvPr id="564" name="Google Shape;564;p27"/>
            <p:cNvCxnSpPr/>
            <p:nvPr/>
          </p:nvCxnSpPr>
          <p:spPr>
            <a:xfrm rot="10800000">
              <a:off x="3810000" y="3857486"/>
              <a:ext cx="3163098" cy="116232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65" name="Google Shape;565;p27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hello.c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27"/>
          <p:cNvGrpSpPr/>
          <p:nvPr/>
        </p:nvGrpSpPr>
        <p:grpSpPr>
          <a:xfrm>
            <a:off x="3505198" y="2058888"/>
            <a:ext cx="2803172" cy="1598712"/>
            <a:chOff x="4114798" y="2058888"/>
            <a:chExt cx="5061281" cy="1598712"/>
          </a:xfrm>
        </p:grpSpPr>
        <p:sp>
          <p:nvSpPr>
            <p:cNvPr id="567" name="Google Shape;567;p27"/>
            <p:cNvSpPr txBox="1"/>
            <p:nvPr/>
          </p:nvSpPr>
          <p:spPr>
            <a:xfrm>
              <a:off x="7000337" y="2058888"/>
              <a:ext cx="2175742" cy="400110"/>
            </a:xfrm>
            <a:prstGeom prst="rect">
              <a:avLst/>
            </a:prstGeom>
            <a:solidFill>
              <a:srgbClr val="CC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 ID</a:t>
              </a:r>
              <a:endParaRPr b="1" i="1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568" name="Google Shape;568;p27"/>
            <p:cNvCxnSpPr/>
            <p:nvPr/>
          </p:nvCxnSpPr>
          <p:spPr>
            <a:xfrm flipH="1">
              <a:off x="4114798" y="2286000"/>
              <a:ext cx="2885539" cy="1371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69" name="Google Shape;569;p27"/>
          <p:cNvGrpSpPr/>
          <p:nvPr/>
        </p:nvGrpSpPr>
        <p:grpSpPr>
          <a:xfrm>
            <a:off x="4952998" y="3087588"/>
            <a:ext cx="3988944" cy="570012"/>
            <a:chOff x="4952998" y="2058888"/>
            <a:chExt cx="3988944" cy="570012"/>
          </a:xfrm>
        </p:grpSpPr>
        <p:sp>
          <p:nvSpPr>
            <p:cNvPr id="570" name="Google Shape;570;p27"/>
            <p:cNvSpPr txBox="1"/>
            <p:nvPr/>
          </p:nvSpPr>
          <p:spPr>
            <a:xfrm>
              <a:off x="7234473" y="2058888"/>
              <a:ext cx="1707469" cy="400110"/>
            </a:xfrm>
            <a:prstGeom prst="rect">
              <a:avLst/>
            </a:prstGeom>
            <a:solidFill>
              <a:srgbClr val="CC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 routine</a:t>
              </a:r>
              <a:endParaRPr b="1" i="1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571" name="Google Shape;571;p27"/>
            <p:cNvCxnSpPr/>
            <p:nvPr/>
          </p:nvCxnSpPr>
          <p:spPr>
            <a:xfrm flipH="1">
              <a:off x="4952998" y="2286000"/>
              <a:ext cx="2268270" cy="342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2" name="Google Shape;572;p27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hello.c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of Threaded “hello, world”</a:t>
            </a:r>
            <a:endParaRPr/>
          </a:p>
        </p:txBody>
      </p:sp>
      <p:sp>
        <p:nvSpPr>
          <p:cNvPr id="578" name="Google Shape;578;p28"/>
          <p:cNvSpPr txBox="1"/>
          <p:nvPr/>
        </p:nvSpPr>
        <p:spPr>
          <a:xfrm>
            <a:off x="2291166" y="1370290"/>
            <a:ext cx="1246968" cy="369332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 thread</a:t>
            </a:r>
            <a:endParaRPr/>
          </a:p>
        </p:txBody>
      </p:sp>
      <p:sp>
        <p:nvSpPr>
          <p:cNvPr id="579" name="Google Shape;579;p28"/>
          <p:cNvSpPr txBox="1"/>
          <p:nvPr/>
        </p:nvSpPr>
        <p:spPr>
          <a:xfrm>
            <a:off x="6286217" y="2602190"/>
            <a:ext cx="1226117" cy="369332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Peer thread</a:t>
            </a:r>
            <a:endParaRPr/>
          </a:p>
        </p:txBody>
      </p:sp>
      <p:cxnSp>
        <p:nvCxnSpPr>
          <p:cNvPr id="580" name="Google Shape;580;p28"/>
          <p:cNvCxnSpPr/>
          <p:nvPr/>
        </p:nvCxnSpPr>
        <p:spPr>
          <a:xfrm>
            <a:off x="2895600" y="2057400"/>
            <a:ext cx="19050" cy="34131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28"/>
          <p:cNvCxnSpPr/>
          <p:nvPr/>
        </p:nvCxnSpPr>
        <p:spPr>
          <a:xfrm>
            <a:off x="6724650" y="3260725"/>
            <a:ext cx="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28"/>
          <p:cNvSpPr txBox="1"/>
          <p:nvPr/>
        </p:nvSpPr>
        <p:spPr>
          <a:xfrm>
            <a:off x="6800850" y="3551238"/>
            <a:ext cx="1822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NULL;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83" name="Google Shape;583;p28"/>
          <p:cNvCxnSpPr/>
          <p:nvPr/>
        </p:nvCxnSpPr>
        <p:spPr>
          <a:xfrm>
            <a:off x="2895600" y="2438400"/>
            <a:ext cx="3829050" cy="8223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84" name="Google Shape;584;p28"/>
          <p:cNvSpPr txBox="1"/>
          <p:nvPr/>
        </p:nvSpPr>
        <p:spPr>
          <a:xfrm>
            <a:off x="459789" y="3502710"/>
            <a:ext cx="24040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Main thread waits for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peer  thread to terminate</a:t>
            </a:r>
            <a:endParaRPr/>
          </a:p>
        </p:txBody>
      </p:sp>
      <p:cxnSp>
        <p:nvCxnSpPr>
          <p:cNvPr id="585" name="Google Shape;585;p28"/>
          <p:cNvCxnSpPr/>
          <p:nvPr/>
        </p:nvCxnSpPr>
        <p:spPr>
          <a:xfrm flipH="1">
            <a:off x="2914650" y="3870325"/>
            <a:ext cx="3810000" cy="76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86" name="Google Shape;586;p28"/>
          <p:cNvSpPr txBox="1"/>
          <p:nvPr/>
        </p:nvSpPr>
        <p:spPr>
          <a:xfrm>
            <a:off x="-280612" y="5024348"/>
            <a:ext cx="31317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b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Terminates </a:t>
            </a:r>
            <a:endParaRPr b="1" sz="18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main thread and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any peer threads</a:t>
            </a:r>
            <a:endParaRPr/>
          </a:p>
        </p:txBody>
      </p:sp>
      <p:sp>
        <p:nvSpPr>
          <p:cNvPr id="587" name="Google Shape;587;p28"/>
          <p:cNvSpPr txBox="1"/>
          <p:nvPr/>
        </p:nvSpPr>
        <p:spPr>
          <a:xfrm>
            <a:off x="514350" y="2209800"/>
            <a:ext cx="2305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 Pthread_create()</a:t>
            </a:r>
            <a:endParaRPr/>
          </a:p>
        </p:txBody>
      </p:sp>
      <p:sp>
        <p:nvSpPr>
          <p:cNvPr id="588" name="Google Shape;588;p28"/>
          <p:cNvSpPr txBox="1"/>
          <p:nvPr/>
        </p:nvSpPr>
        <p:spPr>
          <a:xfrm>
            <a:off x="793750" y="2971800"/>
            <a:ext cx="2025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 Pthread_join()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4419600"/>
            <a:ext cx="2514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Pthread_join() returns</a:t>
            </a:r>
            <a:endParaRPr/>
          </a:p>
        </p:txBody>
      </p:sp>
      <p:sp>
        <p:nvSpPr>
          <p:cNvPr id="590" name="Google Shape;590;p28"/>
          <p:cNvSpPr txBox="1"/>
          <p:nvPr/>
        </p:nvSpPr>
        <p:spPr>
          <a:xfrm>
            <a:off x="6781800" y="3200400"/>
            <a:ext cx="1276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6800850" y="3810000"/>
            <a:ext cx="12261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Peer thread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terminates</a:t>
            </a:r>
            <a:endParaRPr b="1" sz="18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146050" y="2514600"/>
            <a:ext cx="2673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Pthread_create() returns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title"/>
          </p:nvPr>
        </p:nvSpPr>
        <p:spPr>
          <a:xfrm>
            <a:off x="357018" y="2286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Thread-Based Concurrent Echo Server</a:t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564906" y="1225927"/>
            <a:ext cx="6543378" cy="403187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listenfd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connfdp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socklen_t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clientlen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sockaddr_storage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clientaddr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listenfd = Open_listenfd(argv[1]);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clientlen=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sockaddr_storage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connfdp = Malloc(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*connfdp = Accept(listenfd,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 &amp;clientaddr, &amp;clientlen);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Pthread_create(&amp;tid,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thread, connfdp);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5626764" y="4888468"/>
            <a:ext cx="1481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echoservert.c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9"/>
          <p:cNvSpPr txBox="1"/>
          <p:nvPr/>
        </p:nvSpPr>
        <p:spPr>
          <a:xfrm>
            <a:off x="290513" y="5638799"/>
            <a:ext cx="8548687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6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connected descriptor necessary to avoid deadly race (later)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Programming is Hard!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228601" y="1362074"/>
            <a:ext cx="85344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Classical problem classes of concurrent programs: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b="1" i="1" lang="en-US" sz="2200"/>
              <a:t>Races:</a:t>
            </a:r>
            <a:r>
              <a:rPr lang="en-US" sz="2200"/>
              <a:t> outcome depends on arbitrary scheduling decisions elsewhere in the system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who gets the last seat on the airplane?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b="1" i="1" lang="en-US" sz="2200"/>
              <a:t>Deadlock:</a:t>
            </a:r>
            <a:r>
              <a:rPr lang="en-US" sz="2200"/>
              <a:t> improper resource allocation prevents forward progress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traffic gridlock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b="1" i="1" lang="en-US" sz="2200"/>
              <a:t>Livelock / Starvation / Fairness</a:t>
            </a:r>
            <a:r>
              <a:rPr lang="en-US" sz="2200"/>
              <a:t>: external events and/or system scheduling decisions can prevent sub-task progress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people always jump in front of you in line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Many aspects of concurrent programming are beyond the scope of our course..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but, not all ☺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We’ll cover some of these aspects in the next few lectures. </a:t>
            </a:r>
            <a:endParaRPr sz="2200"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/>
          <p:nvPr>
            <p:ph type="title"/>
          </p:nvPr>
        </p:nvSpPr>
        <p:spPr>
          <a:xfrm>
            <a:off x="325438" y="334963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Thread-Based Concurrent Server (cont)</a:t>
            </a:r>
            <a:endParaRPr/>
          </a:p>
        </p:txBody>
      </p:sp>
      <p:sp>
        <p:nvSpPr>
          <p:cNvPr id="606" name="Google Shape;606;p30"/>
          <p:cNvSpPr/>
          <p:nvPr/>
        </p:nvSpPr>
        <p:spPr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Thread routine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connfd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*((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*)vargp);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Pthread_detach(pthread_self());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Free(vargp);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echo(connfd);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Close(connfd);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30"/>
          <p:cNvSpPr txBox="1"/>
          <p:nvPr>
            <p:ph idx="1" type="body"/>
          </p:nvPr>
        </p:nvSpPr>
        <p:spPr>
          <a:xfrm>
            <a:off x="290513" y="4267200"/>
            <a:ext cx="8307387" cy="225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Run thread in “detached” mode.</a:t>
            </a:r>
            <a:endParaRPr sz="2600"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-US" sz="2200"/>
              <a:t>Runs independently of other threads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-US" sz="2200"/>
              <a:t>Reaped automatically (by kernel) when it terminates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Free storage allocated to hold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860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Close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(important!)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30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echoservert.c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1"/>
          <p:cNvSpPr/>
          <p:nvPr/>
        </p:nvSpPr>
        <p:spPr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7647"/>
            </a:srgbClr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4" name="Google Shape;614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Thread-based Server Execution Model</a:t>
            </a:r>
            <a:endParaRPr/>
          </a:p>
        </p:txBody>
      </p:sp>
      <p:sp>
        <p:nvSpPr>
          <p:cNvPr id="615" name="Google Shape;615;p31"/>
          <p:cNvSpPr txBox="1"/>
          <p:nvPr>
            <p:ph idx="1" type="body"/>
          </p:nvPr>
        </p:nvSpPr>
        <p:spPr>
          <a:xfrm>
            <a:off x="290513" y="4386043"/>
            <a:ext cx="8307387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Each client handled by individual peer thread</a:t>
            </a:r>
            <a:endParaRPr sz="2600"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Threads share all process state except TID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2860"/>
              <a:buChar char="▪"/>
            </a:pPr>
            <a:r>
              <a:rPr lang="en-US" sz="2600"/>
              <a:t>Each thread has a separate stack for local variables</a:t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7" name="Google Shape;617;p31"/>
          <p:cNvSpPr/>
          <p:nvPr/>
        </p:nvSpPr>
        <p:spPr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thread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Google Shape;618;p31"/>
          <p:cNvSpPr/>
          <p:nvPr/>
        </p:nvSpPr>
        <p:spPr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Listening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 thread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19" name="Google Shape;619;p31"/>
          <p:cNvCxnSpPr/>
          <p:nvPr/>
        </p:nvCxnSpPr>
        <p:spPr>
          <a:xfrm>
            <a:off x="990600" y="1981200"/>
            <a:ext cx="22098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31"/>
          <p:cNvSpPr txBox="1"/>
          <p:nvPr/>
        </p:nvSpPr>
        <p:spPr>
          <a:xfrm>
            <a:off x="831866" y="1600200"/>
            <a:ext cx="2276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Connection requests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21" name="Google Shape;621;p31"/>
          <p:cNvCxnSpPr/>
          <p:nvPr/>
        </p:nvCxnSpPr>
        <p:spPr>
          <a:xfrm>
            <a:off x="419100" y="3276600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22" name="Google Shape;622;p31"/>
          <p:cNvSpPr txBox="1"/>
          <p:nvPr/>
        </p:nvSpPr>
        <p:spPr>
          <a:xfrm>
            <a:off x="228600" y="2876490"/>
            <a:ext cx="14334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 data</a:t>
            </a:r>
            <a:endParaRPr/>
          </a:p>
        </p:txBody>
      </p:sp>
      <p:cxnSp>
        <p:nvCxnSpPr>
          <p:cNvPr id="623" name="Google Shape;623;p31"/>
          <p:cNvCxnSpPr/>
          <p:nvPr/>
        </p:nvCxnSpPr>
        <p:spPr>
          <a:xfrm rot="10800000">
            <a:off x="5753100" y="3276600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24" name="Google Shape;624;p31"/>
          <p:cNvSpPr txBox="1"/>
          <p:nvPr/>
        </p:nvSpPr>
        <p:spPr>
          <a:xfrm flipH="1">
            <a:off x="5881794" y="2876490"/>
            <a:ext cx="14334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2 data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2"/>
          <p:cNvSpPr txBox="1"/>
          <p:nvPr>
            <p:ph type="title"/>
          </p:nvPr>
        </p:nvSpPr>
        <p:spPr>
          <a:xfrm>
            <a:off x="381000" y="334963"/>
            <a:ext cx="8348663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With Thread-Based Servers</a:t>
            </a:r>
            <a:endParaRPr/>
          </a:p>
        </p:txBody>
      </p:sp>
      <p:sp>
        <p:nvSpPr>
          <p:cNvPr id="630" name="Google Shape;630;p32"/>
          <p:cNvSpPr txBox="1"/>
          <p:nvPr>
            <p:ph idx="1" type="body"/>
          </p:nvPr>
        </p:nvSpPr>
        <p:spPr>
          <a:xfrm>
            <a:off x="290512" y="1311275"/>
            <a:ext cx="8624887" cy="554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Must run “detached” to avoid memory leak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At any point in time, a thread is either </a:t>
            </a:r>
            <a:r>
              <a:rPr i="1" lang="en-US" sz="2200"/>
              <a:t>joinable</a:t>
            </a:r>
            <a:r>
              <a:rPr lang="en-US" sz="2200"/>
              <a:t> or </a:t>
            </a:r>
            <a:r>
              <a:rPr i="1" lang="en-US" sz="2200"/>
              <a:t>detached</a:t>
            </a:r>
            <a:endParaRPr sz="2200"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i="1" lang="en-US" sz="2200"/>
              <a:t>Joinable</a:t>
            </a:r>
            <a:r>
              <a:rPr lang="en-US" sz="2200"/>
              <a:t> thread can be reaped and killed by other threads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must be reaped (with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-US"/>
              <a:t>) to free memory resources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i="1" lang="en-US" sz="2200"/>
              <a:t>Detached </a:t>
            </a:r>
            <a:r>
              <a:rPr lang="en-US" sz="2200"/>
              <a:t>thread cannot be reaped or killed by other threads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resources are automatically reaped on termination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Default state is joinable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pthread_detach(pthread_self())</a:t>
            </a:r>
            <a:r>
              <a:rPr lang="en-US"/>
              <a:t> to make detached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Must be careful to avoid unintended sharing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For example, passing pointer to main thread’s stack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Pthread_create(&amp;tid, NULL, thread, (void *)&amp;connfd);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All functions called by a thread must be </a:t>
            </a:r>
            <a:r>
              <a:rPr i="1" lang="en-US" sz="2600"/>
              <a:t>thread-safe</a:t>
            </a:r>
            <a:endParaRPr i="1" sz="2600"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(next lecture)</a:t>
            </a:r>
            <a:endParaRPr/>
          </a:p>
          <a:p>
            <a:pPr indent="-146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/>
          <p:nvPr>
            <p:ph type="title"/>
          </p:nvPr>
        </p:nvSpPr>
        <p:spPr>
          <a:xfrm>
            <a:off x="357018" y="435678"/>
            <a:ext cx="78725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 of Thread-Based Designs</a:t>
            </a:r>
            <a:endParaRPr/>
          </a:p>
        </p:txBody>
      </p:sp>
      <p:sp>
        <p:nvSpPr>
          <p:cNvPr id="636" name="Google Shape;636;p33"/>
          <p:cNvSpPr txBox="1"/>
          <p:nvPr>
            <p:ph idx="1" type="body"/>
          </p:nvPr>
        </p:nvSpPr>
        <p:spPr>
          <a:xfrm>
            <a:off x="290513" y="1371600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+ Easy to share data structures between threads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e.g., logging information, file cache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+ Threads are more efficient than processes</a:t>
            </a:r>
            <a:endParaRPr/>
          </a:p>
          <a:p>
            <a:pPr indent="-289560" lvl="0" marL="342900" rtl="0" algn="l"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>
                <a:latin typeface="Arial Black"/>
                <a:ea typeface="Arial Black"/>
                <a:cs typeface="Arial Black"/>
                <a:sym typeface="Arial Black"/>
              </a:rPr>
              <a:t>–</a:t>
            </a:r>
            <a:r>
              <a:rPr lang="en-US" sz="2600"/>
              <a:t> Unintentional sharing can introduce subtle and hard-to-reproduce errors!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The ease with which data can be shared is both the greatest strength and the greatest weakness of threads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Hard to know which data shared &amp; which private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Hard to detect by testing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Probability of bad race outcome very low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 nonzero!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Future lectures</a:t>
            </a:r>
            <a:endParaRPr sz="2200"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4"/>
          <p:cNvSpPr txBox="1"/>
          <p:nvPr>
            <p:ph type="title"/>
          </p:nvPr>
        </p:nvSpPr>
        <p:spPr>
          <a:xfrm>
            <a:off x="185738" y="247650"/>
            <a:ext cx="90932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Summary: Approaches to Concurrency</a:t>
            </a:r>
            <a:endParaRPr/>
          </a:p>
        </p:txBody>
      </p:sp>
      <p:sp>
        <p:nvSpPr>
          <p:cNvPr id="642" name="Google Shape;642;p34"/>
          <p:cNvSpPr txBox="1"/>
          <p:nvPr>
            <p:ph idx="1" type="body"/>
          </p:nvPr>
        </p:nvSpPr>
        <p:spPr>
          <a:xfrm>
            <a:off x="396875" y="1219200"/>
            <a:ext cx="789622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Process-based</a:t>
            </a:r>
            <a:endParaRPr sz="2600"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Hard to share resources: Easy to avoid unintended sharing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High overhead in adding/removing clients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Event-based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Tedious and low level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Total control over scheduling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Very low overhead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Cannot create as fine grained a level of concurrency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Does not make use of multi-core</a:t>
            </a:r>
            <a:endParaRPr b="0" sz="2600"/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Thread-based</a:t>
            </a:r>
            <a:endParaRPr sz="2600"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Easy to share resources: Perhaps too easy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Medium overhead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Not much control over scheduling policies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Difficult to debug</a:t>
            </a:r>
            <a:endParaRPr sz="2200"/>
          </a:p>
          <a:p>
            <a:pPr indent="-228600" lvl="2" marL="11430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Event orderings not repeatable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Servers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96875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Iterative servers process one request at a time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1758950" y="2047875"/>
            <a:ext cx="897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968750" y="2047875"/>
            <a:ext cx="8040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b="0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cxnSp>
          <p:nvCxnSpPr>
            <p:cNvPr id="89" name="Google Shape;89;p4"/>
            <p:cNvCxnSpPr/>
            <p:nvPr/>
          </p:nvCxnSpPr>
          <p:spPr>
            <a:xfrm>
              <a:off x="2209800" y="2643188"/>
              <a:ext cx="0" cy="35194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4419600" y="2643188"/>
              <a:ext cx="0" cy="35194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6629400" y="2643188"/>
              <a:ext cx="0" cy="35194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2" name="Google Shape;92;p4"/>
          <p:cNvSpPr txBox="1"/>
          <p:nvPr/>
        </p:nvSpPr>
        <p:spPr>
          <a:xfrm>
            <a:off x="6178550" y="2047875"/>
            <a:ext cx="897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2</a:t>
            </a:r>
            <a:endParaRPr/>
          </a:p>
        </p:txBody>
      </p:sp>
      <p:cxnSp>
        <p:nvCxnSpPr>
          <p:cNvPr id="93" name="Google Shape;93;p4"/>
          <p:cNvCxnSpPr/>
          <p:nvPr/>
        </p:nvCxnSpPr>
        <p:spPr>
          <a:xfrm>
            <a:off x="2209800" y="2655888"/>
            <a:ext cx="2133600" cy="1666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4" name="Google Shape;94;p4"/>
          <p:cNvSpPr txBox="1"/>
          <p:nvPr/>
        </p:nvSpPr>
        <p:spPr>
          <a:xfrm>
            <a:off x="1060130" y="2505075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443542" y="2907268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6629400" y="2895600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7" name="Google Shape;97;p4"/>
          <p:cNvCxnSpPr/>
          <p:nvPr/>
        </p:nvCxnSpPr>
        <p:spPr>
          <a:xfrm flipH="1">
            <a:off x="4419600" y="3124200"/>
            <a:ext cx="2133599" cy="21804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8" name="Google Shape;98;p4"/>
          <p:cNvSpPr txBox="1"/>
          <p:nvPr/>
        </p:nvSpPr>
        <p:spPr>
          <a:xfrm>
            <a:off x="1335847" y="3342243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3719258" y="331176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784414" y="3657600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335847" y="4583668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4411663" y="5058330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629400" y="3429000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4419601" y="54276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3581400" y="4659868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6705600" y="4202668"/>
            <a:ext cx="457200" cy="1981200"/>
          </a:xfrm>
          <a:prstGeom prst="rightBrace">
            <a:avLst>
              <a:gd fmla="val 3171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Wait for server to finish with  Client 1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209800" y="3562350"/>
            <a:ext cx="2133600" cy="1666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4"/>
          <p:cNvCxnSpPr/>
          <p:nvPr/>
        </p:nvCxnSpPr>
        <p:spPr>
          <a:xfrm flipH="1">
            <a:off x="4419600" y="3684587"/>
            <a:ext cx="2133600" cy="1666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0" name="Google Shape;110;p4"/>
          <p:cNvSpPr txBox="1"/>
          <p:nvPr/>
        </p:nvSpPr>
        <p:spPr>
          <a:xfrm>
            <a:off x="6629400" y="3810000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2286000" y="4786313"/>
            <a:ext cx="2125663" cy="2720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2" name="Google Shape;112;p4"/>
          <p:cNvSpPr txBox="1"/>
          <p:nvPr/>
        </p:nvSpPr>
        <p:spPr>
          <a:xfrm>
            <a:off x="4411663" y="5788580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6629400" y="6183868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 flipH="1">
            <a:off x="2209800" y="3948112"/>
            <a:ext cx="2133600" cy="1666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5" name="Google Shape;115;p4"/>
          <p:cNvSpPr txBox="1"/>
          <p:nvPr/>
        </p:nvSpPr>
        <p:spPr>
          <a:xfrm>
            <a:off x="3581400" y="3966924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922272" y="3974068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3719258" y="429053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/>
          </a:p>
        </p:txBody>
      </p:sp>
      <p:cxnSp>
        <p:nvCxnSpPr>
          <p:cNvPr id="118" name="Google Shape;118;p4"/>
          <p:cNvCxnSpPr/>
          <p:nvPr/>
        </p:nvCxnSpPr>
        <p:spPr>
          <a:xfrm>
            <a:off x="4411663" y="6069833"/>
            <a:ext cx="2217737" cy="2720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Does Second Client Block?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638175" y="1362075"/>
            <a:ext cx="3871913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 sz="2400"/>
              <a:t>Second client attempts to connect to iterative server</a:t>
            </a:r>
            <a:endParaRPr sz="2400"/>
          </a:p>
        </p:txBody>
      </p:sp>
      <p:sp>
        <p:nvSpPr>
          <p:cNvPr id="125" name="Google Shape;125;p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 sz="2400"/>
              <a:t>Call to connect returns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Even though connection not yet accepted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Server side TCP manager queues request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Feature known as “TCP listen backlog”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 sz="2400"/>
              <a:t>Call to rio_writen returns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Server side TCP manager buffers input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 sz="2400"/>
              <a:t>Call to rio_readlineb blocks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Server hasn’t written anything for it to read yet.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grpSp>
        <p:nvGrpSpPr>
          <p:cNvPr id="126" name="Google Shape;126;p5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127" name="Google Shape;127;p5"/>
            <p:cNvSpPr txBox="1"/>
            <p:nvPr/>
          </p:nvSpPr>
          <p:spPr>
            <a:xfrm>
              <a:off x="2362200" y="2478087"/>
              <a:ext cx="9127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cxnSp>
          <p:nvCxnSpPr>
            <p:cNvPr id="128" name="Google Shape;128;p5"/>
            <p:cNvCxnSpPr/>
            <p:nvPr/>
          </p:nvCxnSpPr>
          <p:spPr>
            <a:xfrm>
              <a:off x="2819400" y="3392487"/>
              <a:ext cx="0" cy="1676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" name="Google Shape;129;p5"/>
            <p:cNvCxnSpPr/>
            <p:nvPr/>
          </p:nvCxnSpPr>
          <p:spPr>
            <a:xfrm>
              <a:off x="3048000" y="5221287"/>
              <a:ext cx="1828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30" name="Google Shape;130;p5"/>
            <p:cNvSpPr/>
            <p:nvPr/>
          </p:nvSpPr>
          <p:spPr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socket</a:t>
              </a:r>
              <a:endParaRPr/>
            </a:p>
          </p:txBody>
        </p:sp>
        <p:cxnSp>
          <p:nvCxnSpPr>
            <p:cNvPr id="131" name="Google Shape;131;p5"/>
            <p:cNvCxnSpPr/>
            <p:nvPr/>
          </p:nvCxnSpPr>
          <p:spPr>
            <a:xfrm>
              <a:off x="2819400" y="5389562"/>
              <a:ext cx="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5"/>
            <p:cNvCxnSpPr/>
            <p:nvPr/>
          </p:nvCxnSpPr>
          <p:spPr>
            <a:xfrm>
              <a:off x="2819400" y="6075362"/>
              <a:ext cx="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5"/>
            <p:cNvCxnSpPr/>
            <p:nvPr/>
          </p:nvCxnSpPr>
          <p:spPr>
            <a:xfrm>
              <a:off x="3581400" y="5907087"/>
              <a:ext cx="1295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5"/>
            <p:cNvCxnSpPr/>
            <p:nvPr/>
          </p:nvCxnSpPr>
          <p:spPr>
            <a:xfrm rot="10800000">
              <a:off x="3581400" y="6592887"/>
              <a:ext cx="1295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" name="Google Shape;135;p5"/>
            <p:cNvSpPr/>
            <p:nvPr/>
          </p:nvSpPr>
          <p:spPr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3632402" y="4611687"/>
              <a:ext cx="11560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Connection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752600" y="3011487"/>
              <a:ext cx="152400" cy="2438400"/>
            </a:xfrm>
            <a:prstGeom prst="leftBrace">
              <a:avLst>
                <a:gd fmla="val 133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0" y="4046537"/>
              <a:ext cx="1773238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open_clientfd</a:t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connect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96838" y="334963"/>
            <a:ext cx="8991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Fundamental Flaw of Iterative Servers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444500" y="5366147"/>
            <a:ext cx="8470900" cy="11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Solution: use </a:t>
            </a:r>
            <a:r>
              <a:rPr i="1" lang="en-US" sz="2600">
                <a:solidFill>
                  <a:srgbClr val="FF0000"/>
                </a:solidFill>
              </a:rPr>
              <a:t>concurrent servers </a:t>
            </a:r>
            <a:r>
              <a:rPr lang="en-US" sz="2600"/>
              <a:t>instead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Concurrent servers use multiple concurrent flows to serve multiple clients at the same time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465141" y="3519488"/>
            <a:ext cx="161083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User goes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out to lunch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 blocks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waiting for user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to type in data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6629400" y="3403937"/>
            <a:ext cx="15526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2 blocks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waiting to read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from server</a:t>
            </a:r>
            <a:endParaRPr b="0" sz="20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960797" y="3705761"/>
            <a:ext cx="145880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blocks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waiting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data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1758950" y="1133475"/>
            <a:ext cx="897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3968750" y="1133475"/>
            <a:ext cx="8040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b="0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152" name="Google Shape;152;p6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cxnSp>
          <p:nvCxnSpPr>
            <p:cNvPr id="153" name="Google Shape;153;p6"/>
            <p:cNvCxnSpPr/>
            <p:nvPr/>
          </p:nvCxnSpPr>
          <p:spPr>
            <a:xfrm>
              <a:off x="2209800" y="2643188"/>
              <a:ext cx="0" cy="35194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4419600" y="2643188"/>
              <a:ext cx="0" cy="35194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6629400" y="2643188"/>
              <a:ext cx="0" cy="35194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6" name="Google Shape;156;p6"/>
          <p:cNvSpPr txBox="1"/>
          <p:nvPr/>
        </p:nvSpPr>
        <p:spPr>
          <a:xfrm>
            <a:off x="6178550" y="1133475"/>
            <a:ext cx="897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2</a:t>
            </a:r>
            <a:endParaRPr/>
          </a:p>
        </p:txBody>
      </p:sp>
      <p:cxnSp>
        <p:nvCxnSpPr>
          <p:cNvPr id="157" name="Google Shape;157;p6"/>
          <p:cNvCxnSpPr/>
          <p:nvPr/>
        </p:nvCxnSpPr>
        <p:spPr>
          <a:xfrm>
            <a:off x="2209800" y="1741488"/>
            <a:ext cx="2133600" cy="1666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58" name="Google Shape;158;p6"/>
          <p:cNvSpPr txBox="1"/>
          <p:nvPr/>
        </p:nvSpPr>
        <p:spPr>
          <a:xfrm>
            <a:off x="1034730" y="1590675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3407785" y="1992868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629400" y="1981200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" name="Google Shape;161;p6"/>
          <p:cNvCxnSpPr/>
          <p:nvPr/>
        </p:nvCxnSpPr>
        <p:spPr>
          <a:xfrm flipH="1">
            <a:off x="4419600" y="2209800"/>
            <a:ext cx="21336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2" name="Google Shape;162;p6"/>
          <p:cNvSpPr txBox="1"/>
          <p:nvPr/>
        </p:nvSpPr>
        <p:spPr>
          <a:xfrm>
            <a:off x="1324734" y="2427843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2971800" y="2397364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784414" y="2743200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6629400" y="2514600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6" name="Google Shape;166;p6"/>
          <p:cNvCxnSpPr/>
          <p:nvPr/>
        </p:nvCxnSpPr>
        <p:spPr>
          <a:xfrm>
            <a:off x="2209800" y="2647950"/>
            <a:ext cx="2133600" cy="1666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6"/>
          <p:cNvCxnSpPr/>
          <p:nvPr/>
        </p:nvCxnSpPr>
        <p:spPr>
          <a:xfrm flipH="1">
            <a:off x="4419600" y="2770187"/>
            <a:ext cx="2133600" cy="1666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8" name="Google Shape;168;p6"/>
          <p:cNvSpPr txBox="1"/>
          <p:nvPr/>
        </p:nvSpPr>
        <p:spPr>
          <a:xfrm>
            <a:off x="6629400" y="2895600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9" name="Google Shape;169;p6"/>
          <p:cNvCxnSpPr/>
          <p:nvPr/>
        </p:nvCxnSpPr>
        <p:spPr>
          <a:xfrm flipH="1">
            <a:off x="2209800" y="3033712"/>
            <a:ext cx="2133600" cy="1666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70" name="Google Shape;170;p6"/>
          <p:cNvSpPr txBox="1"/>
          <p:nvPr/>
        </p:nvSpPr>
        <p:spPr>
          <a:xfrm>
            <a:off x="3469443" y="3052524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922270" y="3059668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2971800" y="3334822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read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304800" y="334963"/>
            <a:ext cx="86106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Approaches for Writing Concurrent Servers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444500" y="1439863"/>
            <a:ext cx="8255000" cy="526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Allow server to handle multiple clients concurrently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lang="en-US" sz="2600"/>
              <a:t>1. Process-based</a:t>
            </a:r>
            <a:endParaRPr sz="2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Kernel automatically interleaves multiple logical flows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Each flow has its own private address space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lang="en-US" sz="2600"/>
              <a:t>2. Event-based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Programmer manually interleaves multiple logical flows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All flows share the same address space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Uses technique called </a:t>
            </a:r>
            <a:r>
              <a:rPr i="1" lang="en-US" sz="2200"/>
              <a:t>I/O multiplexing</a:t>
            </a:r>
            <a:r>
              <a:rPr i="1" lang="en-US" sz="2200">
                <a:solidFill>
                  <a:srgbClr val="FF0000"/>
                </a:solidFill>
              </a:rPr>
              <a:t>. </a:t>
            </a:r>
            <a:endParaRPr sz="22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lang="en-US" sz="2600"/>
              <a:t>3. Thread-based</a:t>
            </a:r>
            <a:endParaRPr sz="26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Kernel automatically interleaves multiple logical flows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Each flow shares the same address space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Hybrid of of process-based and event-based.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400050" y="247650"/>
            <a:ext cx="8721725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 #1: Process-based Servers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290513" y="1028700"/>
            <a:ext cx="8853487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Spawn separate process for each client</a:t>
            </a:r>
            <a:endParaRPr sz="2600"/>
          </a:p>
        </p:txBody>
      </p:sp>
      <p:cxnSp>
        <p:nvCxnSpPr>
          <p:cNvPr id="185" name="Google Shape;185;p8"/>
          <p:cNvCxnSpPr/>
          <p:nvPr/>
        </p:nvCxnSpPr>
        <p:spPr>
          <a:xfrm>
            <a:off x="1676400" y="2043113"/>
            <a:ext cx="0" cy="44656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8"/>
          <p:cNvSpPr txBox="1"/>
          <p:nvPr/>
        </p:nvSpPr>
        <p:spPr>
          <a:xfrm>
            <a:off x="1225550" y="1628775"/>
            <a:ext cx="8499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</a:t>
            </a:r>
            <a:endParaRPr/>
          </a:p>
        </p:txBody>
      </p:sp>
      <p:cxnSp>
        <p:nvCxnSpPr>
          <p:cNvPr id="187" name="Google Shape;187;p8"/>
          <p:cNvCxnSpPr/>
          <p:nvPr/>
        </p:nvCxnSpPr>
        <p:spPr>
          <a:xfrm>
            <a:off x="4419600" y="2071688"/>
            <a:ext cx="0" cy="3170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8"/>
          <p:cNvSpPr txBox="1"/>
          <p:nvPr/>
        </p:nvSpPr>
        <p:spPr>
          <a:xfrm>
            <a:off x="3968750" y="1628775"/>
            <a:ext cx="7713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/>
          </a:p>
        </p:txBody>
      </p:sp>
      <p:cxnSp>
        <p:nvCxnSpPr>
          <p:cNvPr id="189" name="Google Shape;189;p8"/>
          <p:cNvCxnSpPr/>
          <p:nvPr/>
        </p:nvCxnSpPr>
        <p:spPr>
          <a:xfrm>
            <a:off x="7391400" y="2089150"/>
            <a:ext cx="0" cy="441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8"/>
          <p:cNvSpPr txBox="1"/>
          <p:nvPr/>
        </p:nvSpPr>
        <p:spPr>
          <a:xfrm>
            <a:off x="6965950" y="1628775"/>
            <a:ext cx="8499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2</a:t>
            </a:r>
            <a:endParaRPr/>
          </a:p>
        </p:txBody>
      </p:sp>
      <p:cxnSp>
        <p:nvCxnSpPr>
          <p:cNvPr id="191" name="Google Shape;191;p8"/>
          <p:cNvCxnSpPr/>
          <p:nvPr/>
        </p:nvCxnSpPr>
        <p:spPr>
          <a:xfrm>
            <a:off x="1676400" y="2373867"/>
            <a:ext cx="2728634" cy="14493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92" name="Google Shape;192;p8"/>
          <p:cNvSpPr txBox="1"/>
          <p:nvPr/>
        </p:nvSpPr>
        <p:spPr>
          <a:xfrm>
            <a:off x="-76200" y="2149475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connect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4411663" y="2009775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accept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2133600" y="3565525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read</a:t>
            </a:r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4419600" y="2362200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 accept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7416800" y="2373868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connect</a:t>
            </a:r>
            <a:endParaRPr/>
          </a:p>
        </p:txBody>
      </p:sp>
      <p:cxnSp>
        <p:nvCxnSpPr>
          <p:cNvPr id="197" name="Google Shape;197;p8"/>
          <p:cNvCxnSpPr/>
          <p:nvPr/>
        </p:nvCxnSpPr>
        <p:spPr>
          <a:xfrm flipH="1">
            <a:off x="4405034" y="2666999"/>
            <a:ext cx="2971800" cy="257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98" name="Google Shape;198;p8"/>
          <p:cNvSpPr txBox="1"/>
          <p:nvPr/>
        </p:nvSpPr>
        <p:spPr>
          <a:xfrm>
            <a:off x="193675" y="296862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fgets</a:t>
            </a:r>
            <a:endParaRPr/>
          </a:p>
        </p:txBody>
      </p:sp>
      <p:cxnSp>
        <p:nvCxnSpPr>
          <p:cNvPr id="199" name="Google Shape;199;p8"/>
          <p:cNvCxnSpPr/>
          <p:nvPr/>
        </p:nvCxnSpPr>
        <p:spPr>
          <a:xfrm flipH="1">
            <a:off x="3505200" y="3260725"/>
            <a:ext cx="9144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8"/>
          <p:cNvCxnSpPr/>
          <p:nvPr/>
        </p:nvCxnSpPr>
        <p:spPr>
          <a:xfrm>
            <a:off x="3505200" y="3536950"/>
            <a:ext cx="0" cy="297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8"/>
          <p:cNvSpPr txBox="1"/>
          <p:nvPr/>
        </p:nvSpPr>
        <p:spPr>
          <a:xfrm>
            <a:off x="4419600" y="3108325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3124200" y="3122613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child 1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152400" y="3429000"/>
            <a:ext cx="1524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User goes out to lunch</a:t>
            </a:r>
            <a:endParaRPr b="1" sz="18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1 blocks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waiting for user to type in data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4419600" y="3457575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accept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4419600" y="3733800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 accept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7391400" y="4022725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fgets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7391400" y="4448175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/>
          </a:p>
        </p:txBody>
      </p:sp>
      <p:cxnSp>
        <p:nvCxnSpPr>
          <p:cNvPr id="208" name="Google Shape;208;p8"/>
          <p:cNvCxnSpPr/>
          <p:nvPr/>
        </p:nvCxnSpPr>
        <p:spPr>
          <a:xfrm>
            <a:off x="4419600" y="4632325"/>
            <a:ext cx="9144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8"/>
          <p:cNvSpPr txBox="1"/>
          <p:nvPr/>
        </p:nvSpPr>
        <p:spPr>
          <a:xfrm>
            <a:off x="3670802" y="4448175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/>
          </a:p>
        </p:txBody>
      </p:sp>
      <p:cxnSp>
        <p:nvCxnSpPr>
          <p:cNvPr id="210" name="Google Shape;210;p8"/>
          <p:cNvCxnSpPr/>
          <p:nvPr/>
        </p:nvCxnSpPr>
        <p:spPr>
          <a:xfrm>
            <a:off x="5334000" y="4908550"/>
            <a:ext cx="0" cy="1600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8"/>
          <p:cNvSpPr txBox="1"/>
          <p:nvPr/>
        </p:nvSpPr>
        <p:spPr>
          <a:xfrm>
            <a:off x="4614863" y="4965700"/>
            <a:ext cx="8739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4800600" y="4479925"/>
            <a:ext cx="844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child 2</a:t>
            </a:r>
            <a:endParaRPr/>
          </a:p>
        </p:txBody>
      </p:sp>
      <p:cxnSp>
        <p:nvCxnSpPr>
          <p:cNvPr id="213" name="Google Shape;213;p8"/>
          <p:cNvCxnSpPr/>
          <p:nvPr/>
        </p:nvCxnSpPr>
        <p:spPr>
          <a:xfrm flipH="1">
            <a:off x="5334000" y="4632325"/>
            <a:ext cx="20574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8"/>
          <p:cNvSpPr txBox="1"/>
          <p:nvPr/>
        </p:nvSpPr>
        <p:spPr>
          <a:xfrm>
            <a:off x="4495800" y="5622925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/>
          </a:p>
        </p:txBody>
      </p:sp>
      <p:cxnSp>
        <p:nvCxnSpPr>
          <p:cNvPr id="215" name="Google Shape;215;p8"/>
          <p:cNvCxnSpPr/>
          <p:nvPr/>
        </p:nvCxnSpPr>
        <p:spPr>
          <a:xfrm>
            <a:off x="5334000" y="5775325"/>
            <a:ext cx="20574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8"/>
          <p:cNvSpPr txBox="1"/>
          <p:nvPr/>
        </p:nvSpPr>
        <p:spPr>
          <a:xfrm>
            <a:off x="7391400" y="4829175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read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7391400" y="5895975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 read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7391400" y="6172200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4495800" y="5972175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97350" y="5165725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2209800" y="3962400"/>
            <a:ext cx="152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Child blocks waiting for data from Client 1</a:t>
            </a:r>
            <a:endParaRPr b="1" sz="18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/>
          <p:nvPr/>
        </p:nvSpPr>
        <p:spPr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listenfd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connfd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socklen_t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clientlen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sockaddr_storage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clientaddr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sigchld_handler);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listenfd = Open_listenfd(argv[1]);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clientlen =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sockaddr_storage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connfd = Accept(listenfd, 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 &amp;clientaddr, &amp;clientlen);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Close(listenfd);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closes its listening socket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echo(connfd);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services client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Close(connfd);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closes connection with client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       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exits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Close(connfd);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closes connected socket (important!)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7" name="Google Shape;227;p9"/>
          <p:cNvSpPr txBox="1"/>
          <p:nvPr>
            <p:ph type="title"/>
          </p:nvPr>
        </p:nvSpPr>
        <p:spPr>
          <a:xfrm>
            <a:off x="198438" y="582613"/>
            <a:ext cx="8788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Process-Based Concurrent Echo Server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echoserverp.c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2012-11-14T01:16:09Z</dcterms:created>
  <dc:creator>Markus Pueschel</dc:creator>
</cp:coreProperties>
</file>