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302500" cy="9586900"/>
  <p:embeddedFontLs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is64vacLeW7BM97i8n62KQYNS5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5.xml"/><Relationship Id="rId32" Type="http://schemas.openxmlformats.org/officeDocument/2006/relationships/font" Target="fonts/ArialNarrow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15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16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17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18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19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21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23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24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5" name="Google Shape;885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3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6"/>
          <p:cNvSpPr txBox="1"/>
          <p:nvPr/>
        </p:nvSpPr>
        <p:spPr>
          <a:xfrm>
            <a:off x="7587600" y="-27000"/>
            <a:ext cx="162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26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26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Synchronization: Basics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	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Assembly Code for Counter Loop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2073836" y="1715869"/>
            <a:ext cx="4063282" cy="64633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niters;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cnt++; 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1828800" y="1249234"/>
            <a:ext cx="48544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code for counter loop in thread i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2209800" y="3121224"/>
            <a:ext cx="3614294" cy="3431976"/>
          </a:xfrm>
          <a:prstGeom prst="rect">
            <a:avLst/>
          </a:prstGeom>
          <a:solidFill>
            <a:srgbClr val="D9D9D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(%rdi), %rcx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testq %rcx,%rcx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jle   .L2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 $0, %eax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.L3: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cnt(%rip),%rdx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 $1, %rdx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 %rdx, cnt(%rip)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 $1,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cmpq  %rcx, %rax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jne   .L3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.L2: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0"/>
          <p:cNvSpPr/>
          <p:nvPr/>
        </p:nvSpPr>
        <p:spPr>
          <a:xfrm flipH="1">
            <a:off x="5922650" y="3148057"/>
            <a:ext cx="73396" cy="1086862"/>
          </a:xfrm>
          <a:prstGeom prst="leftBrace">
            <a:avLst>
              <a:gd fmla="val 123405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5969322" y="3507004"/>
            <a:ext cx="10038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</a:t>
            </a:r>
            <a:r>
              <a:rPr b="1" baseline="-25000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Head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5969322" y="5739385"/>
            <a:ext cx="759003" cy="338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</a:t>
            </a:r>
            <a:r>
              <a:rPr b="1" baseline="-25000" i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b="1" lang="en-U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: Tail</a:t>
            </a:r>
            <a:endParaRPr/>
          </a:p>
        </p:txBody>
      </p:sp>
      <p:cxnSp>
        <p:nvCxnSpPr>
          <p:cNvPr id="166" name="Google Shape;166;p10"/>
          <p:cNvCxnSpPr/>
          <p:nvPr/>
        </p:nvCxnSpPr>
        <p:spPr>
          <a:xfrm flipH="1" rot="10800000">
            <a:off x="2212483" y="4290240"/>
            <a:ext cx="3600887" cy="67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0"/>
          <p:cNvCxnSpPr/>
          <p:nvPr/>
        </p:nvCxnSpPr>
        <p:spPr>
          <a:xfrm>
            <a:off x="2212483" y="5390895"/>
            <a:ext cx="3600887" cy="147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8" name="Google Shape;168;p10"/>
          <p:cNvSpPr txBox="1"/>
          <p:nvPr/>
        </p:nvSpPr>
        <p:spPr>
          <a:xfrm>
            <a:off x="5969322" y="4443985"/>
            <a:ext cx="16507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</a:t>
            </a:r>
            <a:r>
              <a:rPr b="1" baseline="-25000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  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 Load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r>
              <a:rPr b="1" baseline="-25000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: Update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</a:t>
            </a:r>
            <a:r>
              <a:rPr b="1" baseline="-25000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</a:t>
            </a: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: Store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2674993" y="2688224"/>
            <a:ext cx="2682568" cy="4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Asm code for thread i</a:t>
            </a:r>
            <a:endParaRPr b="1" i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" name="Google Shape;170;p10"/>
          <p:cNvSpPr/>
          <p:nvPr/>
        </p:nvSpPr>
        <p:spPr>
          <a:xfrm flipH="1">
            <a:off x="5922650" y="4295623"/>
            <a:ext cx="73396" cy="1086862"/>
          </a:xfrm>
          <a:prstGeom prst="leftBrace">
            <a:avLst>
              <a:gd fmla="val 123405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10"/>
          <p:cNvSpPr/>
          <p:nvPr/>
        </p:nvSpPr>
        <p:spPr>
          <a:xfrm flipH="1">
            <a:off x="5922650" y="5432466"/>
            <a:ext cx="73396" cy="1086862"/>
          </a:xfrm>
          <a:prstGeom prst="leftBrace">
            <a:avLst>
              <a:gd fmla="val 123405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292688" y="493712"/>
            <a:ext cx="6616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Execution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290513" y="1220788"/>
            <a:ext cx="8307387" cy="14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Key idea: </a:t>
            </a:r>
            <a:r>
              <a:rPr lang="en-US"/>
              <a:t>In general, any sequentially consistent interleaving is possible, but some give an unexpected result!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</a:t>
            </a:r>
            <a:r>
              <a:rPr baseline="-25000" lang="en-US"/>
              <a:t>i</a:t>
            </a:r>
            <a:r>
              <a:rPr lang="en-US"/>
              <a:t> denotes that thread i executes instruction I</a:t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%rdx</a:t>
            </a:r>
            <a:r>
              <a:rPr baseline="-25000" lang="en-US"/>
              <a:t>i </a:t>
            </a:r>
            <a:r>
              <a:rPr lang="en-US"/>
              <a:t>is the content of %rdx in thread i’s context</a:t>
            </a:r>
            <a:endParaRPr sz="1800"/>
          </a:p>
        </p:txBody>
      </p:sp>
      <p:sp>
        <p:nvSpPr>
          <p:cNvPr id="178" name="Google Shape;178;p11"/>
          <p:cNvSpPr/>
          <p:nvPr/>
        </p:nvSpPr>
        <p:spPr>
          <a:xfrm>
            <a:off x="1820863" y="3343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820863" y="3614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820863" y="38766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1820863" y="41481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820863" y="44100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820863" y="4681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820863" y="49434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1820863" y="52149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820863" y="5476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820863" y="5748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846138" y="3343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846138" y="3614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46138" y="38766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846138" y="41481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846138" y="44100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846138" y="4681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846138" y="49434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846138" y="52149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846138" y="5476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846138" y="5748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2795588" y="3343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2795588" y="3614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2795588" y="38766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2795588" y="41481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2795588" y="44100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2795588" y="4681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04" name="Google Shape;204;p11"/>
          <p:cNvSpPr/>
          <p:nvPr/>
        </p:nvSpPr>
        <p:spPr>
          <a:xfrm>
            <a:off x="2795588" y="49434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2795588" y="52149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06" name="Google Shape;206;p11"/>
          <p:cNvSpPr/>
          <p:nvPr/>
        </p:nvSpPr>
        <p:spPr>
          <a:xfrm>
            <a:off x="2795588" y="5476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2795588" y="5748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>
            <a:off x="4716463" y="3343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4716463" y="3614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4716463" y="38766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4716463" y="41481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4716463" y="44100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3" name="Google Shape;213;p11"/>
          <p:cNvSpPr/>
          <p:nvPr/>
        </p:nvSpPr>
        <p:spPr>
          <a:xfrm>
            <a:off x="4716463" y="4681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4716463" y="49434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4716463" y="52149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>
            <a:off x="4716463" y="5476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4716463" y="5748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8" name="Google Shape;218;p11"/>
          <p:cNvSpPr txBox="1"/>
          <p:nvPr/>
        </p:nvSpPr>
        <p:spPr>
          <a:xfrm>
            <a:off x="838200" y="2895600"/>
            <a:ext cx="1073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(thread)</a:t>
            </a:r>
            <a:endParaRPr/>
          </a:p>
        </p:txBody>
      </p:sp>
      <p:sp>
        <p:nvSpPr>
          <p:cNvPr id="219" name="Google Shape;219;p11"/>
          <p:cNvSpPr txBox="1"/>
          <p:nvPr/>
        </p:nvSpPr>
        <p:spPr>
          <a:xfrm>
            <a:off x="2001838" y="2911475"/>
            <a:ext cx="653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4983163" y="2911475"/>
            <a:ext cx="48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2922233" y="2911475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5915628" y="5669080"/>
            <a:ext cx="561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3741738" y="3343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3741738" y="3614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3741738" y="38766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3741738" y="41481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27" name="Google Shape;227;p11"/>
          <p:cNvSpPr/>
          <p:nvPr/>
        </p:nvSpPr>
        <p:spPr>
          <a:xfrm>
            <a:off x="3741738" y="44100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28" name="Google Shape;228;p11"/>
          <p:cNvSpPr/>
          <p:nvPr/>
        </p:nvSpPr>
        <p:spPr>
          <a:xfrm>
            <a:off x="3741738" y="4681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9" name="Google Shape;229;p11"/>
          <p:cNvSpPr/>
          <p:nvPr/>
        </p:nvSpPr>
        <p:spPr>
          <a:xfrm>
            <a:off x="3741738" y="49434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>
            <a:off x="3741738" y="52149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3741738" y="5476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2" name="Google Shape;232;p11"/>
          <p:cNvSpPr/>
          <p:nvPr/>
        </p:nvSpPr>
        <p:spPr>
          <a:xfrm>
            <a:off x="3741738" y="5748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3868383" y="2911475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238837" y="3620869"/>
            <a:ext cx="487363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934200" y="3392269"/>
            <a:ext cx="1600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 critical section</a:t>
            </a:r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6238837" y="4258806"/>
            <a:ext cx="487363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934200" y="4078069"/>
            <a:ext cx="1600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 critical section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Execution (cont)</a:t>
            </a:r>
            <a:endParaRPr/>
          </a:p>
        </p:txBody>
      </p:sp>
      <p:sp>
        <p:nvSpPr>
          <p:cNvPr id="243" name="Google Shape;243;p12"/>
          <p:cNvSpPr txBox="1"/>
          <p:nvPr>
            <p:ph idx="1" type="body"/>
          </p:nvPr>
        </p:nvSpPr>
        <p:spPr>
          <a:xfrm>
            <a:off x="356776" y="1276350"/>
            <a:ext cx="7896225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Incorrect ordering: two threads increment the counter, but the result is 1 instead of 2</a:t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1798534" y="26574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/>
          <p:nvPr/>
        </p:nvSpPr>
        <p:spPr>
          <a:xfrm>
            <a:off x="1798534" y="2928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1798534" y="31908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1798534" y="3462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1798534" y="37242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1798534" y="3995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1798534" y="4257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1798534" y="4529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1798534" y="4791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1798534" y="50625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823809" y="26574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5" name="Google Shape;255;p12"/>
          <p:cNvSpPr/>
          <p:nvPr/>
        </p:nvSpPr>
        <p:spPr>
          <a:xfrm>
            <a:off x="823809" y="2928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823809" y="31908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7" name="Google Shape;257;p12"/>
          <p:cNvSpPr/>
          <p:nvPr/>
        </p:nvSpPr>
        <p:spPr>
          <a:xfrm>
            <a:off x="823809" y="3462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8" name="Google Shape;258;p12"/>
          <p:cNvSpPr/>
          <p:nvPr/>
        </p:nvSpPr>
        <p:spPr>
          <a:xfrm>
            <a:off x="823809" y="37242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9" name="Google Shape;259;p12"/>
          <p:cNvSpPr/>
          <p:nvPr/>
        </p:nvSpPr>
        <p:spPr>
          <a:xfrm>
            <a:off x="823809" y="3995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823809" y="4257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1" name="Google Shape;261;p12"/>
          <p:cNvSpPr/>
          <p:nvPr/>
        </p:nvSpPr>
        <p:spPr>
          <a:xfrm>
            <a:off x="823809" y="4529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823809" y="4791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3" name="Google Shape;263;p12"/>
          <p:cNvSpPr/>
          <p:nvPr/>
        </p:nvSpPr>
        <p:spPr>
          <a:xfrm>
            <a:off x="823809" y="50625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2773259" y="26574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2773259" y="2928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2773259" y="31908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7" name="Google Shape;267;p12"/>
          <p:cNvSpPr/>
          <p:nvPr/>
        </p:nvSpPr>
        <p:spPr>
          <a:xfrm>
            <a:off x="2773259" y="3462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68" name="Google Shape;268;p12"/>
          <p:cNvSpPr/>
          <p:nvPr/>
        </p:nvSpPr>
        <p:spPr>
          <a:xfrm>
            <a:off x="2773259" y="37242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69" name="Google Shape;269;p12"/>
          <p:cNvSpPr/>
          <p:nvPr/>
        </p:nvSpPr>
        <p:spPr>
          <a:xfrm>
            <a:off x="2773259" y="3995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773259" y="4257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1" name="Google Shape;271;p12"/>
          <p:cNvSpPr/>
          <p:nvPr/>
        </p:nvSpPr>
        <p:spPr>
          <a:xfrm>
            <a:off x="2773259" y="4529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2773259" y="4791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73" name="Google Shape;273;p12"/>
          <p:cNvSpPr/>
          <p:nvPr/>
        </p:nvSpPr>
        <p:spPr>
          <a:xfrm>
            <a:off x="2773259" y="50625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74" name="Google Shape;274;p12"/>
          <p:cNvSpPr/>
          <p:nvPr/>
        </p:nvSpPr>
        <p:spPr>
          <a:xfrm>
            <a:off x="4662384" y="26574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5" name="Google Shape;275;p12"/>
          <p:cNvSpPr/>
          <p:nvPr/>
        </p:nvSpPr>
        <p:spPr>
          <a:xfrm>
            <a:off x="4662384" y="2928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6" name="Google Shape;276;p12"/>
          <p:cNvSpPr/>
          <p:nvPr/>
        </p:nvSpPr>
        <p:spPr>
          <a:xfrm>
            <a:off x="4662384" y="31908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662384" y="3462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4662384" y="37242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4662384" y="3995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4662384" y="4257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4662384" y="4529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4662384" y="4791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3" name="Google Shape;283;p12"/>
          <p:cNvSpPr/>
          <p:nvPr/>
        </p:nvSpPr>
        <p:spPr>
          <a:xfrm>
            <a:off x="4662384" y="50625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814676" y="2281793"/>
            <a:ext cx="1073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(thread)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1978313" y="2297668"/>
            <a:ext cx="653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2"/>
          <p:cNvSpPr txBox="1"/>
          <p:nvPr/>
        </p:nvSpPr>
        <p:spPr>
          <a:xfrm>
            <a:off x="4927888" y="2297668"/>
            <a:ext cx="48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2898709" y="2297668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3732109" y="26574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>
            <a:off x="3732109" y="2928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90" name="Google Shape;290;p12"/>
          <p:cNvSpPr/>
          <p:nvPr/>
        </p:nvSpPr>
        <p:spPr>
          <a:xfrm>
            <a:off x="3732109" y="31908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3732109" y="3462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92" name="Google Shape;292;p12"/>
          <p:cNvSpPr/>
          <p:nvPr/>
        </p:nvSpPr>
        <p:spPr>
          <a:xfrm>
            <a:off x="3732109" y="37242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3" name="Google Shape;293;p12"/>
          <p:cNvSpPr/>
          <p:nvPr/>
        </p:nvSpPr>
        <p:spPr>
          <a:xfrm>
            <a:off x="3732109" y="3995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94" name="Google Shape;294;p12"/>
          <p:cNvSpPr/>
          <p:nvPr/>
        </p:nvSpPr>
        <p:spPr>
          <a:xfrm>
            <a:off x="3732109" y="4257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295" name="Google Shape;295;p12"/>
          <p:cNvSpPr/>
          <p:nvPr/>
        </p:nvSpPr>
        <p:spPr>
          <a:xfrm>
            <a:off x="3732109" y="4529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6" name="Google Shape;296;p12"/>
          <p:cNvSpPr/>
          <p:nvPr/>
        </p:nvSpPr>
        <p:spPr>
          <a:xfrm>
            <a:off x="3732109" y="4791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12"/>
          <p:cNvSpPr/>
          <p:nvPr/>
        </p:nvSpPr>
        <p:spPr>
          <a:xfrm>
            <a:off x="3732109" y="50625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8" name="Google Shape;298;p12"/>
          <p:cNvSpPr txBox="1"/>
          <p:nvPr/>
        </p:nvSpPr>
        <p:spPr>
          <a:xfrm>
            <a:off x="3857559" y="2297668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 txBox="1"/>
          <p:nvPr/>
        </p:nvSpPr>
        <p:spPr>
          <a:xfrm>
            <a:off x="5791200" y="4953000"/>
            <a:ext cx="93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Oops!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Concurrent Execution (cont)</a:t>
            </a:r>
            <a:endParaRPr/>
          </a:p>
        </p:txBody>
      </p:sp>
      <p:sp>
        <p:nvSpPr>
          <p:cNvPr id="305" name="Google Shape;305;p13"/>
          <p:cNvSpPr txBox="1"/>
          <p:nvPr>
            <p:ph idx="1" type="body"/>
          </p:nvPr>
        </p:nvSpPr>
        <p:spPr>
          <a:xfrm>
            <a:off x="372651" y="1258182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about this ordering?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4488" lvl="0" marL="344488" rtl="0" algn="ctr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can analyze the behavior using a </a:t>
            </a:r>
            <a:r>
              <a:rPr i="1" lang="en-US">
                <a:solidFill>
                  <a:srgbClr val="C00000"/>
                </a:solidFill>
              </a:rPr>
              <a:t>progress graph</a:t>
            </a:r>
            <a:endParaRPr i="1">
              <a:solidFill>
                <a:srgbClr val="C00000"/>
              </a:solidFill>
            </a:endParaRPr>
          </a:p>
        </p:txBody>
      </p:sp>
      <p:sp>
        <p:nvSpPr>
          <p:cNvPr id="306" name="Google Shape;306;p13"/>
          <p:cNvSpPr/>
          <p:nvPr/>
        </p:nvSpPr>
        <p:spPr>
          <a:xfrm>
            <a:off x="1814806" y="2200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814806" y="2471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1814806" y="2733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>
            <a:off x="1814806" y="3005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>
            <a:off x="1814806" y="3267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/>
          <p:nvPr/>
        </p:nvSpPr>
        <p:spPr>
          <a:xfrm>
            <a:off x="1814806" y="3538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3"/>
          <p:cNvSpPr/>
          <p:nvPr/>
        </p:nvSpPr>
        <p:spPr>
          <a:xfrm>
            <a:off x="1814806" y="38004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"/>
          <p:cNvSpPr/>
          <p:nvPr/>
        </p:nvSpPr>
        <p:spPr>
          <a:xfrm>
            <a:off x="1814806" y="4071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3"/>
          <p:cNvSpPr/>
          <p:nvPr/>
        </p:nvSpPr>
        <p:spPr>
          <a:xfrm>
            <a:off x="1814806" y="4333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3"/>
          <p:cNvSpPr/>
          <p:nvPr/>
        </p:nvSpPr>
        <p:spPr>
          <a:xfrm>
            <a:off x="1814806" y="4605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840081" y="2200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>
            <a:off x="840081" y="2471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840081" y="2733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840081" y="3005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0" name="Google Shape;320;p13"/>
          <p:cNvSpPr/>
          <p:nvPr/>
        </p:nvSpPr>
        <p:spPr>
          <a:xfrm>
            <a:off x="840081" y="3267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840081" y="3538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2" name="Google Shape;322;p13"/>
          <p:cNvSpPr/>
          <p:nvPr/>
        </p:nvSpPr>
        <p:spPr>
          <a:xfrm>
            <a:off x="840081" y="38004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3" name="Google Shape;323;p13"/>
          <p:cNvSpPr/>
          <p:nvPr/>
        </p:nvSpPr>
        <p:spPr>
          <a:xfrm>
            <a:off x="840081" y="4071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4" name="Google Shape;324;p13"/>
          <p:cNvSpPr/>
          <p:nvPr/>
        </p:nvSpPr>
        <p:spPr>
          <a:xfrm>
            <a:off x="840081" y="4333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>
            <a:off x="840081" y="4605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6" name="Google Shape;326;p13"/>
          <p:cNvSpPr/>
          <p:nvPr/>
        </p:nvSpPr>
        <p:spPr>
          <a:xfrm>
            <a:off x="2789531" y="2200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/>
          <p:nvPr/>
        </p:nvSpPr>
        <p:spPr>
          <a:xfrm>
            <a:off x="2789531" y="2471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2789531" y="2733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2789531" y="3005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2789531" y="3267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2789531" y="3538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2789531" y="38004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2789531" y="4071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2789531" y="4333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2789531" y="4605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4678656" y="2200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4678656" y="2471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678656" y="2733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4678656" y="3005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4678656" y="3267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4678656" y="3538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4678656" y="38004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4678656" y="4071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>
            <a:off x="4678656" y="4333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4678656" y="4605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832144" y="1828800"/>
            <a:ext cx="1073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(thread)</a:t>
            </a:r>
            <a:endParaRPr/>
          </a:p>
        </p:txBody>
      </p:sp>
      <p:sp>
        <p:nvSpPr>
          <p:cNvPr id="347" name="Google Shape;347;p13"/>
          <p:cNvSpPr txBox="1"/>
          <p:nvPr/>
        </p:nvSpPr>
        <p:spPr>
          <a:xfrm>
            <a:off x="1995781" y="1844675"/>
            <a:ext cx="653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4945356" y="1844675"/>
            <a:ext cx="482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2916177" y="1844675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3748381" y="22002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3748381" y="24717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3748381" y="27336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3748381" y="30051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3748381" y="3267075"/>
            <a:ext cx="974725" cy="271463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3748381" y="3538538"/>
            <a:ext cx="974725" cy="271462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3748381" y="3800475"/>
            <a:ext cx="974725" cy="271463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3748381" y="4071938"/>
            <a:ext cx="974725" cy="271462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3748381" y="4333875"/>
            <a:ext cx="974725" cy="27146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3748381" y="4605338"/>
            <a:ext cx="974725" cy="27146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3875027" y="1844675"/>
            <a:ext cx="742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%rdx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 txBox="1"/>
          <p:nvPr/>
        </p:nvSpPr>
        <p:spPr>
          <a:xfrm>
            <a:off x="3124200" y="2373868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2" name="Google Shape;362;p13"/>
          <p:cNvSpPr txBox="1"/>
          <p:nvPr/>
        </p:nvSpPr>
        <p:spPr>
          <a:xfrm>
            <a:off x="5032340" y="21336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3" name="Google Shape;363;p13"/>
          <p:cNvSpPr txBox="1"/>
          <p:nvPr/>
        </p:nvSpPr>
        <p:spPr>
          <a:xfrm>
            <a:off x="4114800" y="2907268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64" name="Google Shape;364;p13"/>
          <p:cNvSpPr txBox="1"/>
          <p:nvPr/>
        </p:nvSpPr>
        <p:spPr>
          <a:xfrm>
            <a:off x="4116370" y="32004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5" name="Google Shape;365;p13"/>
          <p:cNvSpPr txBox="1"/>
          <p:nvPr/>
        </p:nvSpPr>
        <p:spPr>
          <a:xfrm>
            <a:off x="4117940" y="3431143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6" name="Google Shape;366;p13"/>
          <p:cNvSpPr txBox="1"/>
          <p:nvPr/>
        </p:nvSpPr>
        <p:spPr>
          <a:xfrm>
            <a:off x="5032340" y="3440668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7" name="Google Shape;367;p13"/>
          <p:cNvSpPr txBox="1"/>
          <p:nvPr/>
        </p:nvSpPr>
        <p:spPr>
          <a:xfrm>
            <a:off x="3124200" y="3702606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8" name="Google Shape;368;p13"/>
          <p:cNvSpPr txBox="1"/>
          <p:nvPr/>
        </p:nvSpPr>
        <p:spPr>
          <a:xfrm>
            <a:off x="3124200" y="3974068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9" name="Google Shape;369;p13"/>
          <p:cNvSpPr txBox="1"/>
          <p:nvPr/>
        </p:nvSpPr>
        <p:spPr>
          <a:xfrm>
            <a:off x="5032340" y="39624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0" name="Google Shape;370;p13"/>
          <p:cNvSpPr txBox="1"/>
          <p:nvPr/>
        </p:nvSpPr>
        <p:spPr>
          <a:xfrm>
            <a:off x="5029200" y="44958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71" name="Google Shape;371;p13"/>
          <p:cNvSpPr txBox="1"/>
          <p:nvPr/>
        </p:nvSpPr>
        <p:spPr>
          <a:xfrm>
            <a:off x="5791200" y="4419600"/>
            <a:ext cx="935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Oops!</a:t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5029200" y="4267200"/>
            <a:ext cx="301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4"/>
          <p:cNvGrpSpPr/>
          <p:nvPr/>
        </p:nvGrpSpPr>
        <p:grpSpPr>
          <a:xfrm>
            <a:off x="2201333" y="2151591"/>
            <a:ext cx="76200" cy="3546475"/>
            <a:chOff x="770156" y="1852653"/>
            <a:chExt cx="76200" cy="3546475"/>
          </a:xfrm>
        </p:grpSpPr>
        <p:sp>
          <p:nvSpPr>
            <p:cNvPr id="378" name="Google Shape;378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384" name="Google Shape;384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Graphs</a:t>
            </a:r>
            <a:endParaRPr/>
          </a:p>
        </p:txBody>
      </p:sp>
      <p:sp>
        <p:nvSpPr>
          <p:cNvPr id="385" name="Google Shape;385;p14"/>
          <p:cNvSpPr txBox="1"/>
          <p:nvPr/>
        </p:nvSpPr>
        <p:spPr>
          <a:xfrm>
            <a:off x="5930900" y="1371600"/>
            <a:ext cx="266303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progress graph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depicts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discrete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 space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concurrent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threads.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axis corresponds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sequential order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in a thread.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point corresponds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possible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execution state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(Inst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(L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denotes state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thread 1 has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completed 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has completed 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386" name="Google Shape;386;p14"/>
          <p:cNvCxnSpPr/>
          <p:nvPr/>
        </p:nvCxnSpPr>
        <p:spPr>
          <a:xfrm>
            <a:off x="811213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4"/>
          <p:cNvCxnSpPr/>
          <p:nvPr/>
        </p:nvCxnSpPr>
        <p:spPr>
          <a:xfrm rot="10800000">
            <a:off x="811213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14"/>
          <p:cNvSpPr txBox="1"/>
          <p:nvPr/>
        </p:nvSpPr>
        <p:spPr>
          <a:xfrm>
            <a:off x="965200" y="56673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4"/>
          <p:cNvSpPr txBox="1"/>
          <p:nvPr/>
        </p:nvSpPr>
        <p:spPr>
          <a:xfrm>
            <a:off x="1662113" y="5667375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2362200" y="566737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3079750" y="5667375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3805238" y="5667375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430213" y="51085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458788" y="4413250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430213" y="369252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441325" y="3011488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452438" y="2292350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4600575" y="5495925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399" name="Google Shape;399;p14"/>
          <p:cNvSpPr txBox="1"/>
          <p:nvPr/>
        </p:nvSpPr>
        <p:spPr>
          <a:xfrm>
            <a:off x="255574" y="1395453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grpSp>
        <p:nvGrpSpPr>
          <p:cNvPr id="400" name="Google Shape;400;p14"/>
          <p:cNvGrpSpPr/>
          <p:nvPr/>
        </p:nvGrpSpPr>
        <p:grpSpPr>
          <a:xfrm>
            <a:off x="770156" y="2141578"/>
            <a:ext cx="76200" cy="3546475"/>
            <a:chOff x="770156" y="1852653"/>
            <a:chExt cx="76200" cy="3546475"/>
          </a:xfrm>
        </p:grpSpPr>
        <p:sp>
          <p:nvSpPr>
            <p:cNvPr id="401" name="Google Shape;401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07" name="Google Shape;407;p14"/>
          <p:cNvGrpSpPr/>
          <p:nvPr/>
        </p:nvGrpSpPr>
        <p:grpSpPr>
          <a:xfrm>
            <a:off x="1484805" y="2152650"/>
            <a:ext cx="76200" cy="3546475"/>
            <a:chOff x="770156" y="1852653"/>
            <a:chExt cx="76200" cy="3546475"/>
          </a:xfrm>
        </p:grpSpPr>
        <p:sp>
          <p:nvSpPr>
            <p:cNvPr id="408" name="Google Shape;408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14" name="Google Shape;414;p14"/>
          <p:cNvGrpSpPr/>
          <p:nvPr/>
        </p:nvGrpSpPr>
        <p:grpSpPr>
          <a:xfrm>
            <a:off x="2199454" y="2152650"/>
            <a:ext cx="76200" cy="3546475"/>
            <a:chOff x="770156" y="1852653"/>
            <a:chExt cx="76200" cy="3546475"/>
          </a:xfrm>
        </p:grpSpPr>
        <p:sp>
          <p:nvSpPr>
            <p:cNvPr id="415" name="Google Shape;415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2914103" y="2152650"/>
            <a:ext cx="76200" cy="3546475"/>
            <a:chOff x="770156" y="1852653"/>
            <a:chExt cx="76200" cy="3546475"/>
          </a:xfrm>
        </p:grpSpPr>
        <p:sp>
          <p:nvSpPr>
            <p:cNvPr id="422" name="Google Shape;422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6" name="Google Shape;426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27" name="Google Shape;427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28" name="Google Shape;428;p14"/>
          <p:cNvGrpSpPr/>
          <p:nvPr/>
        </p:nvGrpSpPr>
        <p:grpSpPr>
          <a:xfrm>
            <a:off x="3628752" y="2152650"/>
            <a:ext cx="76200" cy="3546475"/>
            <a:chOff x="770156" y="1852653"/>
            <a:chExt cx="76200" cy="3546475"/>
          </a:xfrm>
        </p:grpSpPr>
        <p:sp>
          <p:nvSpPr>
            <p:cNvPr id="429" name="Google Shape;429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35" name="Google Shape;435;p14"/>
          <p:cNvGrpSpPr/>
          <p:nvPr/>
        </p:nvGrpSpPr>
        <p:grpSpPr>
          <a:xfrm>
            <a:off x="4343400" y="2152650"/>
            <a:ext cx="76200" cy="3546475"/>
            <a:chOff x="770156" y="1852653"/>
            <a:chExt cx="76200" cy="3546475"/>
          </a:xfrm>
        </p:grpSpPr>
        <p:sp>
          <p:nvSpPr>
            <p:cNvPr id="436" name="Google Shape;436;p14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442" name="Google Shape;442;p14"/>
          <p:cNvSpPr/>
          <p:nvPr/>
        </p:nvSpPr>
        <p:spPr>
          <a:xfrm>
            <a:off x="1713047" y="2373968"/>
            <a:ext cx="10791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(L</a:t>
            </a:r>
            <a:r>
              <a:rPr b="1" baseline="-2500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="1" baseline="-25000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Trajectories in Progress Graphs</a:t>
            </a:r>
            <a:endParaRPr/>
          </a:p>
        </p:txBody>
      </p:sp>
      <p:sp>
        <p:nvSpPr>
          <p:cNvPr id="448" name="Google Shape;448;p15"/>
          <p:cNvSpPr txBox="1"/>
          <p:nvPr/>
        </p:nvSpPr>
        <p:spPr>
          <a:xfrm>
            <a:off x="5257800" y="1686698"/>
            <a:ext cx="381000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trajectory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sequence of legal state transitions that describes one possible concurrent execution of the threads.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H1, L1, U1, H2, L2,  S1, T1, U2, S2, T2</a:t>
            </a:r>
            <a:endParaRPr/>
          </a:p>
        </p:txBody>
      </p:sp>
      <p:cxnSp>
        <p:nvCxnSpPr>
          <p:cNvPr id="449" name="Google Shape;449;p15"/>
          <p:cNvCxnSpPr/>
          <p:nvPr/>
        </p:nvCxnSpPr>
        <p:spPr>
          <a:xfrm>
            <a:off x="942599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15"/>
          <p:cNvCxnSpPr/>
          <p:nvPr/>
        </p:nvCxnSpPr>
        <p:spPr>
          <a:xfrm rot="10800000">
            <a:off x="942599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15"/>
          <p:cNvSpPr txBox="1"/>
          <p:nvPr/>
        </p:nvSpPr>
        <p:spPr>
          <a:xfrm>
            <a:off x="1096586" y="56673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5"/>
          <p:cNvSpPr txBox="1"/>
          <p:nvPr/>
        </p:nvSpPr>
        <p:spPr>
          <a:xfrm>
            <a:off x="1793499" y="5667375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5"/>
          <p:cNvSpPr txBox="1"/>
          <p:nvPr/>
        </p:nvSpPr>
        <p:spPr>
          <a:xfrm>
            <a:off x="2493586" y="566737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3211136" y="5667375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3936624" y="5667375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5"/>
          <p:cNvSpPr txBox="1"/>
          <p:nvPr/>
        </p:nvSpPr>
        <p:spPr>
          <a:xfrm>
            <a:off x="561599" y="51085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590174" y="4413250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5"/>
          <p:cNvSpPr txBox="1"/>
          <p:nvPr/>
        </p:nvSpPr>
        <p:spPr>
          <a:xfrm>
            <a:off x="561599" y="369252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572711" y="3011488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583824" y="2292350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4731961" y="5495925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462" name="Google Shape;462;p15"/>
          <p:cNvSpPr txBox="1"/>
          <p:nvPr/>
        </p:nvSpPr>
        <p:spPr>
          <a:xfrm>
            <a:off x="386960" y="1395453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grpSp>
        <p:nvGrpSpPr>
          <p:cNvPr id="463" name="Google Shape;463;p15"/>
          <p:cNvGrpSpPr/>
          <p:nvPr/>
        </p:nvGrpSpPr>
        <p:grpSpPr>
          <a:xfrm>
            <a:off x="901542" y="2141578"/>
            <a:ext cx="76200" cy="3546475"/>
            <a:chOff x="770156" y="1852653"/>
            <a:chExt cx="76200" cy="3546475"/>
          </a:xfrm>
        </p:grpSpPr>
        <p:sp>
          <p:nvSpPr>
            <p:cNvPr id="464" name="Google Shape;464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1616191" y="2152650"/>
            <a:ext cx="76200" cy="3546475"/>
            <a:chOff x="770156" y="1852653"/>
            <a:chExt cx="76200" cy="3546475"/>
          </a:xfrm>
        </p:grpSpPr>
        <p:sp>
          <p:nvSpPr>
            <p:cNvPr id="471" name="Google Shape;471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77" name="Google Shape;477;p15"/>
          <p:cNvGrpSpPr/>
          <p:nvPr/>
        </p:nvGrpSpPr>
        <p:grpSpPr>
          <a:xfrm>
            <a:off x="2330840" y="2152650"/>
            <a:ext cx="76200" cy="3546475"/>
            <a:chOff x="770156" y="1852653"/>
            <a:chExt cx="76200" cy="3546475"/>
          </a:xfrm>
        </p:grpSpPr>
        <p:sp>
          <p:nvSpPr>
            <p:cNvPr id="478" name="Google Shape;478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84" name="Google Shape;484;p15"/>
          <p:cNvGrpSpPr/>
          <p:nvPr/>
        </p:nvGrpSpPr>
        <p:grpSpPr>
          <a:xfrm>
            <a:off x="3045489" y="2152650"/>
            <a:ext cx="76200" cy="3546475"/>
            <a:chOff x="770156" y="1852653"/>
            <a:chExt cx="76200" cy="3546475"/>
          </a:xfrm>
        </p:grpSpPr>
        <p:sp>
          <p:nvSpPr>
            <p:cNvPr id="485" name="Google Shape;485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91" name="Google Shape;491;p15"/>
          <p:cNvGrpSpPr/>
          <p:nvPr/>
        </p:nvGrpSpPr>
        <p:grpSpPr>
          <a:xfrm>
            <a:off x="3760138" y="2152650"/>
            <a:ext cx="76200" cy="3546475"/>
            <a:chOff x="770156" y="1852653"/>
            <a:chExt cx="76200" cy="3546475"/>
          </a:xfrm>
        </p:grpSpPr>
        <p:sp>
          <p:nvSpPr>
            <p:cNvPr id="492" name="Google Shape;492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498" name="Google Shape;498;p15"/>
          <p:cNvGrpSpPr/>
          <p:nvPr/>
        </p:nvGrpSpPr>
        <p:grpSpPr>
          <a:xfrm>
            <a:off x="4474786" y="2152650"/>
            <a:ext cx="76200" cy="3546475"/>
            <a:chOff x="770156" y="1852653"/>
            <a:chExt cx="76200" cy="3546475"/>
          </a:xfrm>
        </p:grpSpPr>
        <p:sp>
          <p:nvSpPr>
            <p:cNvPr id="499" name="Google Shape;499;p15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cxnSp>
        <p:nvCxnSpPr>
          <p:cNvPr id="505" name="Google Shape;505;p15"/>
          <p:cNvCxnSpPr/>
          <p:nvPr/>
        </p:nvCxnSpPr>
        <p:spPr>
          <a:xfrm>
            <a:off x="917239" y="5653128"/>
            <a:ext cx="731520" cy="952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15"/>
          <p:cNvCxnSpPr/>
          <p:nvPr/>
        </p:nvCxnSpPr>
        <p:spPr>
          <a:xfrm>
            <a:off x="1663269" y="5653128"/>
            <a:ext cx="739775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15"/>
          <p:cNvCxnSpPr/>
          <p:nvPr/>
        </p:nvCxnSpPr>
        <p:spPr>
          <a:xfrm>
            <a:off x="2457019" y="5653128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15"/>
          <p:cNvCxnSpPr/>
          <p:nvPr/>
        </p:nvCxnSpPr>
        <p:spPr>
          <a:xfrm rot="10800000">
            <a:off x="3096728" y="4978454"/>
            <a:ext cx="0" cy="6334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15"/>
          <p:cNvCxnSpPr/>
          <p:nvPr/>
        </p:nvCxnSpPr>
        <p:spPr>
          <a:xfrm rot="10800000">
            <a:off x="3087203" y="4268841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15"/>
          <p:cNvCxnSpPr/>
          <p:nvPr/>
        </p:nvCxnSpPr>
        <p:spPr>
          <a:xfrm>
            <a:off x="3147582" y="4278420"/>
            <a:ext cx="655637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15"/>
          <p:cNvCxnSpPr/>
          <p:nvPr/>
        </p:nvCxnSpPr>
        <p:spPr>
          <a:xfrm>
            <a:off x="3838144" y="4278420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15"/>
          <p:cNvCxnSpPr/>
          <p:nvPr/>
        </p:nvCxnSpPr>
        <p:spPr>
          <a:xfrm rot="10800000">
            <a:off x="4519182" y="356080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15"/>
          <p:cNvCxnSpPr/>
          <p:nvPr/>
        </p:nvCxnSpPr>
        <p:spPr>
          <a:xfrm rot="10800000">
            <a:off x="4519182" y="2846428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15"/>
          <p:cNvCxnSpPr/>
          <p:nvPr/>
        </p:nvCxnSpPr>
        <p:spPr>
          <a:xfrm rot="10800000">
            <a:off x="4519182" y="214634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/>
          <p:nvPr/>
        </p:nvSpPr>
        <p:spPr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0" name="Google Shape;520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Sections and Unsafe Regions</a:t>
            </a:r>
            <a:endParaRPr/>
          </a:p>
        </p:txBody>
      </p:sp>
      <p:sp>
        <p:nvSpPr>
          <p:cNvPr id="521" name="Google Shape;521;p16"/>
          <p:cNvSpPr txBox="1"/>
          <p:nvPr/>
        </p:nvSpPr>
        <p:spPr>
          <a:xfrm>
            <a:off x="5997575" y="1648350"/>
            <a:ext cx="2917825" cy="3600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L, U, and S form a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critical section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respect to the shared variable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in critical sections (wrt some shared variable) should not be interleaved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of states where such interleaving occurs form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unsafe regions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16"/>
          <p:cNvCxnSpPr/>
          <p:nvPr/>
        </p:nvCxnSpPr>
        <p:spPr>
          <a:xfrm>
            <a:off x="1339501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16"/>
          <p:cNvCxnSpPr/>
          <p:nvPr/>
        </p:nvCxnSpPr>
        <p:spPr>
          <a:xfrm rot="10800000">
            <a:off x="1339501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16"/>
          <p:cNvSpPr txBox="1"/>
          <p:nvPr/>
        </p:nvSpPr>
        <p:spPr>
          <a:xfrm>
            <a:off x="1493488" y="56673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6"/>
          <p:cNvSpPr txBox="1"/>
          <p:nvPr/>
        </p:nvSpPr>
        <p:spPr>
          <a:xfrm>
            <a:off x="2190401" y="5667375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6"/>
          <p:cNvSpPr txBox="1"/>
          <p:nvPr/>
        </p:nvSpPr>
        <p:spPr>
          <a:xfrm>
            <a:off x="2890488" y="566737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6"/>
          <p:cNvSpPr txBox="1"/>
          <p:nvPr/>
        </p:nvSpPr>
        <p:spPr>
          <a:xfrm>
            <a:off x="3608038" y="5667375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6"/>
          <p:cNvSpPr txBox="1"/>
          <p:nvPr/>
        </p:nvSpPr>
        <p:spPr>
          <a:xfrm>
            <a:off x="4333526" y="5667375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6"/>
          <p:cNvSpPr txBox="1"/>
          <p:nvPr/>
        </p:nvSpPr>
        <p:spPr>
          <a:xfrm>
            <a:off x="958501" y="51085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6"/>
          <p:cNvSpPr txBox="1"/>
          <p:nvPr/>
        </p:nvSpPr>
        <p:spPr>
          <a:xfrm>
            <a:off x="987076" y="4413250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6"/>
          <p:cNvSpPr txBox="1"/>
          <p:nvPr/>
        </p:nvSpPr>
        <p:spPr>
          <a:xfrm>
            <a:off x="958501" y="369252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6"/>
          <p:cNvSpPr txBox="1"/>
          <p:nvPr/>
        </p:nvSpPr>
        <p:spPr>
          <a:xfrm>
            <a:off x="969613" y="3011488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6"/>
          <p:cNvSpPr txBox="1"/>
          <p:nvPr/>
        </p:nvSpPr>
        <p:spPr>
          <a:xfrm>
            <a:off x="980726" y="2292350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6"/>
          <p:cNvSpPr txBox="1"/>
          <p:nvPr/>
        </p:nvSpPr>
        <p:spPr>
          <a:xfrm>
            <a:off x="5128863" y="5495925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535" name="Google Shape;535;p16"/>
          <p:cNvSpPr txBox="1"/>
          <p:nvPr/>
        </p:nvSpPr>
        <p:spPr>
          <a:xfrm>
            <a:off x="783862" y="1395453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grpSp>
        <p:nvGrpSpPr>
          <p:cNvPr id="536" name="Google Shape;536;p16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</p:grpSpPr>
        <p:sp>
          <p:nvSpPr>
            <p:cNvPr id="537" name="Google Shape;537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543" name="Google Shape;543;p16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</p:grpSpPr>
        <p:sp>
          <p:nvSpPr>
            <p:cNvPr id="544" name="Google Shape;544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550" name="Google Shape;550;p16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</p:grpSpPr>
        <p:sp>
          <p:nvSpPr>
            <p:cNvPr id="551" name="Google Shape;551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557" name="Google Shape;557;p16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</p:grpSpPr>
        <p:sp>
          <p:nvSpPr>
            <p:cNvPr id="558" name="Google Shape;558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564" name="Google Shape;564;p16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</p:grpSpPr>
        <p:sp>
          <p:nvSpPr>
            <p:cNvPr id="565" name="Google Shape;565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571" name="Google Shape;571;p16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</p:grpSpPr>
        <p:sp>
          <p:nvSpPr>
            <p:cNvPr id="572" name="Google Shape;572;p16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578" name="Google Shape;578;p16"/>
          <p:cNvSpPr/>
          <p:nvPr/>
        </p:nvSpPr>
        <p:spPr>
          <a:xfrm>
            <a:off x="825500" y="2895600"/>
            <a:ext cx="241300" cy="2070100"/>
          </a:xfrm>
          <a:prstGeom prst="leftBrace">
            <a:avLst>
              <a:gd fmla="val 7149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6"/>
          <p:cNvSpPr/>
          <p:nvPr/>
        </p:nvSpPr>
        <p:spPr>
          <a:xfrm rot="-5400000">
            <a:off x="3034796" y="5143500"/>
            <a:ext cx="241300" cy="2070100"/>
          </a:xfrm>
          <a:prstGeom prst="leftBrace">
            <a:avLst>
              <a:gd fmla="val 7149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6"/>
          <p:cNvSpPr txBox="1"/>
          <p:nvPr/>
        </p:nvSpPr>
        <p:spPr>
          <a:xfrm>
            <a:off x="1961646" y="6270625"/>
            <a:ext cx="2411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section wrt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16"/>
          <p:cNvSpPr txBox="1"/>
          <p:nvPr/>
        </p:nvSpPr>
        <p:spPr>
          <a:xfrm>
            <a:off x="0" y="3295471"/>
            <a:ext cx="9413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section wrt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6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Unsafe region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7"/>
          <p:cNvSpPr/>
          <p:nvPr/>
        </p:nvSpPr>
        <p:spPr>
          <a:xfrm>
            <a:off x="2109747" y="2946758"/>
            <a:ext cx="2039112" cy="196596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8" name="Google Shape;588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Critical Sections and Unsafe Regions</a:t>
            </a:r>
            <a:endParaRPr/>
          </a:p>
        </p:txBody>
      </p:sp>
      <p:cxnSp>
        <p:nvCxnSpPr>
          <p:cNvPr id="589" name="Google Shape;589;p17"/>
          <p:cNvCxnSpPr/>
          <p:nvPr/>
        </p:nvCxnSpPr>
        <p:spPr>
          <a:xfrm>
            <a:off x="1339501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17"/>
          <p:cNvCxnSpPr/>
          <p:nvPr/>
        </p:nvCxnSpPr>
        <p:spPr>
          <a:xfrm rot="10800000">
            <a:off x="1339501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17"/>
          <p:cNvSpPr txBox="1"/>
          <p:nvPr/>
        </p:nvSpPr>
        <p:spPr>
          <a:xfrm>
            <a:off x="1493488" y="56673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7"/>
          <p:cNvSpPr txBox="1"/>
          <p:nvPr/>
        </p:nvSpPr>
        <p:spPr>
          <a:xfrm>
            <a:off x="2190401" y="5667375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7"/>
          <p:cNvSpPr txBox="1"/>
          <p:nvPr/>
        </p:nvSpPr>
        <p:spPr>
          <a:xfrm>
            <a:off x="2890488" y="566737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7"/>
          <p:cNvSpPr txBox="1"/>
          <p:nvPr/>
        </p:nvSpPr>
        <p:spPr>
          <a:xfrm>
            <a:off x="3608038" y="5667375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7"/>
          <p:cNvSpPr txBox="1"/>
          <p:nvPr/>
        </p:nvSpPr>
        <p:spPr>
          <a:xfrm>
            <a:off x="4333526" y="5667375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7"/>
          <p:cNvSpPr txBox="1"/>
          <p:nvPr/>
        </p:nvSpPr>
        <p:spPr>
          <a:xfrm>
            <a:off x="958501" y="5108575"/>
            <a:ext cx="4331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7"/>
          <p:cNvSpPr txBox="1"/>
          <p:nvPr/>
        </p:nvSpPr>
        <p:spPr>
          <a:xfrm>
            <a:off x="987076" y="4413250"/>
            <a:ext cx="3802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7"/>
          <p:cNvSpPr txBox="1"/>
          <p:nvPr/>
        </p:nvSpPr>
        <p:spPr>
          <a:xfrm>
            <a:off x="958501" y="3692525"/>
            <a:ext cx="4379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7"/>
          <p:cNvSpPr txBox="1"/>
          <p:nvPr/>
        </p:nvSpPr>
        <p:spPr>
          <a:xfrm>
            <a:off x="969613" y="3011488"/>
            <a:ext cx="3930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7"/>
          <p:cNvSpPr txBox="1"/>
          <p:nvPr/>
        </p:nvSpPr>
        <p:spPr>
          <a:xfrm>
            <a:off x="980726" y="2292350"/>
            <a:ext cx="39786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17"/>
          <p:cNvSpPr txBox="1"/>
          <p:nvPr/>
        </p:nvSpPr>
        <p:spPr>
          <a:xfrm>
            <a:off x="5128863" y="5495925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602" name="Google Shape;602;p17"/>
          <p:cNvSpPr txBox="1"/>
          <p:nvPr/>
        </p:nvSpPr>
        <p:spPr>
          <a:xfrm>
            <a:off x="783862" y="1395453"/>
            <a:ext cx="11195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grpSp>
        <p:nvGrpSpPr>
          <p:cNvPr id="603" name="Google Shape;603;p17"/>
          <p:cNvGrpSpPr/>
          <p:nvPr/>
        </p:nvGrpSpPr>
        <p:grpSpPr>
          <a:xfrm>
            <a:off x="1298444" y="2141578"/>
            <a:ext cx="76200" cy="3546475"/>
            <a:chOff x="770156" y="1852653"/>
            <a:chExt cx="76200" cy="3546475"/>
          </a:xfrm>
        </p:grpSpPr>
        <p:sp>
          <p:nvSpPr>
            <p:cNvPr id="604" name="Google Shape;604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10" name="Google Shape;610;p17"/>
          <p:cNvGrpSpPr/>
          <p:nvPr/>
        </p:nvGrpSpPr>
        <p:grpSpPr>
          <a:xfrm>
            <a:off x="2013093" y="2152650"/>
            <a:ext cx="76200" cy="3546475"/>
            <a:chOff x="770156" y="1852653"/>
            <a:chExt cx="76200" cy="3546475"/>
          </a:xfrm>
        </p:grpSpPr>
        <p:sp>
          <p:nvSpPr>
            <p:cNvPr id="611" name="Google Shape;611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17" name="Google Shape;617;p17"/>
          <p:cNvGrpSpPr/>
          <p:nvPr/>
        </p:nvGrpSpPr>
        <p:grpSpPr>
          <a:xfrm>
            <a:off x="2727742" y="2152650"/>
            <a:ext cx="76200" cy="3546475"/>
            <a:chOff x="770156" y="1852653"/>
            <a:chExt cx="76200" cy="3546475"/>
          </a:xfrm>
        </p:grpSpPr>
        <p:sp>
          <p:nvSpPr>
            <p:cNvPr id="618" name="Google Shape;618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24" name="Google Shape;624;p17"/>
          <p:cNvGrpSpPr/>
          <p:nvPr/>
        </p:nvGrpSpPr>
        <p:grpSpPr>
          <a:xfrm>
            <a:off x="3442391" y="2152650"/>
            <a:ext cx="76200" cy="3546475"/>
            <a:chOff x="770156" y="1852653"/>
            <a:chExt cx="76200" cy="3546475"/>
          </a:xfrm>
        </p:grpSpPr>
        <p:sp>
          <p:nvSpPr>
            <p:cNvPr id="625" name="Google Shape;625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31" name="Google Shape;631;p17"/>
          <p:cNvGrpSpPr/>
          <p:nvPr/>
        </p:nvGrpSpPr>
        <p:grpSpPr>
          <a:xfrm>
            <a:off x="4157040" y="2152650"/>
            <a:ext cx="76200" cy="3546475"/>
            <a:chOff x="770156" y="1852653"/>
            <a:chExt cx="76200" cy="3546475"/>
          </a:xfrm>
        </p:grpSpPr>
        <p:sp>
          <p:nvSpPr>
            <p:cNvPr id="632" name="Google Shape;632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638" name="Google Shape;638;p17"/>
          <p:cNvGrpSpPr/>
          <p:nvPr/>
        </p:nvGrpSpPr>
        <p:grpSpPr>
          <a:xfrm>
            <a:off x="4871688" y="2152650"/>
            <a:ext cx="76200" cy="3546475"/>
            <a:chOff x="770156" y="1852653"/>
            <a:chExt cx="76200" cy="3546475"/>
          </a:xfrm>
        </p:grpSpPr>
        <p:sp>
          <p:nvSpPr>
            <p:cNvPr id="639" name="Google Shape;639;p17"/>
            <p:cNvSpPr/>
            <p:nvPr/>
          </p:nvSpPr>
          <p:spPr>
            <a:xfrm>
              <a:off x="770156" y="532292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770156" y="462887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770156" y="393481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70156" y="324076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770156" y="2546708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770156" y="1852653"/>
              <a:ext cx="76200" cy="76200"/>
            </a:xfrm>
            <a:prstGeom prst="ellipse">
              <a:avLst/>
            </a:prstGeom>
            <a:solidFill>
              <a:srgbClr val="7F7F7F"/>
            </a:solidFill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sp>
        <p:nvSpPr>
          <p:cNvPr id="645" name="Google Shape;645;p17"/>
          <p:cNvSpPr/>
          <p:nvPr/>
        </p:nvSpPr>
        <p:spPr>
          <a:xfrm>
            <a:off x="825500" y="2895600"/>
            <a:ext cx="241300" cy="2070100"/>
          </a:xfrm>
          <a:prstGeom prst="leftBrace">
            <a:avLst>
              <a:gd fmla="val 7149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7"/>
          <p:cNvSpPr/>
          <p:nvPr/>
        </p:nvSpPr>
        <p:spPr>
          <a:xfrm rot="-5400000">
            <a:off x="3045937" y="5143500"/>
            <a:ext cx="241300" cy="2070100"/>
          </a:xfrm>
          <a:prstGeom prst="leftBrace">
            <a:avLst>
              <a:gd fmla="val 7149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7"/>
          <p:cNvSpPr txBox="1"/>
          <p:nvPr/>
        </p:nvSpPr>
        <p:spPr>
          <a:xfrm>
            <a:off x="1972787" y="6270625"/>
            <a:ext cx="2411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section wrt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7"/>
          <p:cNvSpPr txBox="1"/>
          <p:nvPr/>
        </p:nvSpPr>
        <p:spPr>
          <a:xfrm>
            <a:off x="0" y="3295471"/>
            <a:ext cx="9413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section wrt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7"/>
          <p:cNvSpPr txBox="1"/>
          <p:nvPr/>
        </p:nvSpPr>
        <p:spPr>
          <a:xfrm>
            <a:off x="2362200" y="3747156"/>
            <a:ext cx="1525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Unsafe region</a:t>
            </a:r>
            <a:endParaRPr/>
          </a:p>
        </p:txBody>
      </p:sp>
      <p:sp>
        <p:nvSpPr>
          <p:cNvPr id="650" name="Google Shape;650;p17"/>
          <p:cNvSpPr txBox="1"/>
          <p:nvPr/>
        </p:nvSpPr>
        <p:spPr>
          <a:xfrm>
            <a:off x="5334000" y="2180491"/>
            <a:ext cx="3505200" cy="1661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Def: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trajectory is </a:t>
            </a: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safe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 it does not enter any unsafe region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Claim: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trajectory is  correct (wrt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iff it is safe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17"/>
          <p:cNvCxnSpPr/>
          <p:nvPr/>
        </p:nvCxnSpPr>
        <p:spPr>
          <a:xfrm>
            <a:off x="1311302" y="5653128"/>
            <a:ext cx="731520" cy="9525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17"/>
          <p:cNvCxnSpPr/>
          <p:nvPr/>
        </p:nvCxnSpPr>
        <p:spPr>
          <a:xfrm>
            <a:off x="2057332" y="5653128"/>
            <a:ext cx="739775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3" name="Google Shape;653;p17"/>
          <p:cNvCxnSpPr/>
          <p:nvPr/>
        </p:nvCxnSpPr>
        <p:spPr>
          <a:xfrm>
            <a:off x="2851082" y="5653128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17"/>
          <p:cNvCxnSpPr/>
          <p:nvPr/>
        </p:nvCxnSpPr>
        <p:spPr>
          <a:xfrm rot="10800000">
            <a:off x="3490791" y="4978454"/>
            <a:ext cx="0" cy="633412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17"/>
          <p:cNvCxnSpPr/>
          <p:nvPr/>
        </p:nvCxnSpPr>
        <p:spPr>
          <a:xfrm rot="10800000">
            <a:off x="3481266" y="4268841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17"/>
          <p:cNvCxnSpPr/>
          <p:nvPr/>
        </p:nvCxnSpPr>
        <p:spPr>
          <a:xfrm>
            <a:off x="3541645" y="4278420"/>
            <a:ext cx="655637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17"/>
          <p:cNvCxnSpPr/>
          <p:nvPr/>
        </p:nvCxnSpPr>
        <p:spPr>
          <a:xfrm>
            <a:off x="4232207" y="4278420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17"/>
          <p:cNvCxnSpPr/>
          <p:nvPr/>
        </p:nvCxnSpPr>
        <p:spPr>
          <a:xfrm rot="10800000">
            <a:off x="4913245" y="3560803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17"/>
          <p:cNvCxnSpPr/>
          <p:nvPr/>
        </p:nvCxnSpPr>
        <p:spPr>
          <a:xfrm rot="10800000">
            <a:off x="4913245" y="2846428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17"/>
          <p:cNvCxnSpPr/>
          <p:nvPr/>
        </p:nvCxnSpPr>
        <p:spPr>
          <a:xfrm rot="10800000">
            <a:off x="4913245" y="2146340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17"/>
          <p:cNvSpPr txBox="1"/>
          <p:nvPr/>
        </p:nvSpPr>
        <p:spPr>
          <a:xfrm>
            <a:off x="4513391" y="4343400"/>
            <a:ext cx="820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unsafe</a:t>
            </a:r>
            <a:endParaRPr/>
          </a:p>
        </p:txBody>
      </p:sp>
      <p:cxnSp>
        <p:nvCxnSpPr>
          <p:cNvPr id="662" name="Google Shape;662;p17"/>
          <p:cNvCxnSpPr/>
          <p:nvPr/>
        </p:nvCxnSpPr>
        <p:spPr>
          <a:xfrm rot="10800000">
            <a:off x="1331845" y="4987912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17"/>
          <p:cNvCxnSpPr/>
          <p:nvPr/>
        </p:nvCxnSpPr>
        <p:spPr>
          <a:xfrm rot="10800000">
            <a:off x="1331845" y="4273537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17"/>
          <p:cNvCxnSpPr/>
          <p:nvPr/>
        </p:nvCxnSpPr>
        <p:spPr>
          <a:xfrm rot="10800000">
            <a:off x="1331845" y="3573449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17"/>
          <p:cNvCxnSpPr/>
          <p:nvPr/>
        </p:nvCxnSpPr>
        <p:spPr>
          <a:xfrm>
            <a:off x="1371600" y="3576772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6" name="Google Shape;666;p17"/>
          <p:cNvCxnSpPr/>
          <p:nvPr/>
        </p:nvCxnSpPr>
        <p:spPr>
          <a:xfrm rot="10800000">
            <a:off x="2052638" y="2859155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17"/>
          <p:cNvCxnSpPr/>
          <p:nvPr/>
        </p:nvCxnSpPr>
        <p:spPr>
          <a:xfrm>
            <a:off x="2090656" y="2895613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17"/>
          <p:cNvCxnSpPr/>
          <p:nvPr/>
        </p:nvCxnSpPr>
        <p:spPr>
          <a:xfrm rot="10800000">
            <a:off x="2771694" y="2177996"/>
            <a:ext cx="0" cy="64770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17"/>
          <p:cNvCxnSpPr/>
          <p:nvPr/>
        </p:nvCxnSpPr>
        <p:spPr>
          <a:xfrm>
            <a:off x="2757582" y="2184373"/>
            <a:ext cx="731520" cy="9525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17"/>
          <p:cNvCxnSpPr/>
          <p:nvPr/>
        </p:nvCxnSpPr>
        <p:spPr>
          <a:xfrm>
            <a:off x="3503612" y="2184373"/>
            <a:ext cx="739775" cy="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17"/>
          <p:cNvCxnSpPr/>
          <p:nvPr/>
        </p:nvCxnSpPr>
        <p:spPr>
          <a:xfrm>
            <a:off x="4297362" y="2184373"/>
            <a:ext cx="655638" cy="0"/>
          </a:xfrm>
          <a:prstGeom prst="straightConnector1">
            <a:avLst/>
          </a:prstGeom>
          <a:noFill/>
          <a:ln cap="flat" cmpd="sng" w="38100">
            <a:solidFill>
              <a:srgbClr val="32936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2" name="Google Shape;672;p17"/>
          <p:cNvSpPr txBox="1"/>
          <p:nvPr/>
        </p:nvSpPr>
        <p:spPr>
          <a:xfrm>
            <a:off x="3160053" y="1764268"/>
            <a:ext cx="573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9369"/>
                </a:solidFill>
                <a:latin typeface="Calibri"/>
                <a:ea typeface="Calibri"/>
                <a:cs typeface="Calibri"/>
                <a:sym typeface="Calibri"/>
              </a:rPr>
              <a:t>safe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8"/>
          <p:cNvSpPr txBox="1"/>
          <p:nvPr>
            <p:ph type="title"/>
          </p:nvPr>
        </p:nvSpPr>
        <p:spPr>
          <a:xfrm>
            <a:off x="381000" y="457200"/>
            <a:ext cx="7759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Enforcing Mutual Exclusion</a:t>
            </a:r>
            <a:endParaRPr/>
          </a:p>
        </p:txBody>
      </p:sp>
      <p:sp>
        <p:nvSpPr>
          <p:cNvPr id="678" name="Google Shape;678;p18"/>
          <p:cNvSpPr txBox="1"/>
          <p:nvPr>
            <p:ph idx="1" type="body"/>
          </p:nvPr>
        </p:nvSpPr>
        <p:spPr>
          <a:xfrm>
            <a:off x="396875" y="1200150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Question:</a:t>
            </a:r>
            <a:r>
              <a:rPr lang="en-US"/>
              <a:t> How can we guarantee a safe trajectory?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Answer: We must </a:t>
            </a:r>
            <a:r>
              <a:rPr b="1" i="1" lang="en-US">
                <a:solidFill>
                  <a:srgbClr val="FF0000"/>
                </a:solidFill>
              </a:rPr>
              <a:t>synchroniz</a:t>
            </a:r>
            <a:r>
              <a:rPr b="1" i="1" lang="en-US">
                <a:solidFill>
                  <a:srgbClr val="9D3E40"/>
                </a:solidFill>
              </a:rPr>
              <a:t>e</a:t>
            </a:r>
            <a:r>
              <a:rPr i="1" lang="en-US"/>
              <a:t> </a:t>
            </a:r>
            <a:r>
              <a:rPr lang="en-US"/>
              <a:t>the execution of the threads so that they can never have an unsafe trajectory.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i.e., need to guarantee </a:t>
            </a:r>
            <a:r>
              <a:rPr b="1" i="1" lang="en-US">
                <a:solidFill>
                  <a:srgbClr val="FF0000"/>
                </a:solidFill>
              </a:rPr>
              <a:t>mutually exclusive access </a:t>
            </a:r>
            <a:r>
              <a:rPr lang="en-US"/>
              <a:t>for each critical section.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Classic solution: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Semaphores (Edsger Dijkstra)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 approaches (out of our scope)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Mutex and condition variables (Pthreads)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Monitors (Java)</a:t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9"/>
          <p:cNvSpPr txBox="1"/>
          <p:nvPr>
            <p:ph type="title"/>
          </p:nvPr>
        </p:nvSpPr>
        <p:spPr>
          <a:xfrm>
            <a:off x="381000" y="457200"/>
            <a:ext cx="7759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Semaphores</a:t>
            </a:r>
            <a:endParaRPr/>
          </a:p>
        </p:txBody>
      </p:sp>
      <p:sp>
        <p:nvSpPr>
          <p:cNvPr id="684" name="Google Shape;684;p19"/>
          <p:cNvSpPr txBox="1"/>
          <p:nvPr>
            <p:ph idx="1" type="body"/>
          </p:nvPr>
        </p:nvSpPr>
        <p:spPr>
          <a:xfrm>
            <a:off x="396875" y="1200150"/>
            <a:ext cx="8645359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b="1" i="1" lang="en-US">
                <a:solidFill>
                  <a:srgbClr val="C00000"/>
                </a:solidFill>
              </a:rPr>
              <a:t>Semaphore:</a:t>
            </a:r>
            <a:r>
              <a:rPr i="1" lang="en-US"/>
              <a:t> </a:t>
            </a:r>
            <a:r>
              <a:rPr lang="en-US"/>
              <a:t> non-negative global integer synchronization variable. Manipulated by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V</a:t>
            </a:r>
            <a:r>
              <a:rPr lang="en-US"/>
              <a:t> operations.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P(s)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If </a:t>
            </a:r>
            <a:r>
              <a:rPr i="1" lang="en-US"/>
              <a:t>s</a:t>
            </a:r>
            <a:r>
              <a:rPr lang="en-US"/>
              <a:t> is nonzero, then decrement </a:t>
            </a:r>
            <a:r>
              <a:rPr i="1" lang="en-US"/>
              <a:t>s</a:t>
            </a:r>
            <a:r>
              <a:rPr lang="en-US"/>
              <a:t> by 1 and return immediately. 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Test and decrement operations occur atomically (indivisibly)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If </a:t>
            </a:r>
            <a:r>
              <a:rPr i="1" lang="en-US"/>
              <a:t>s</a:t>
            </a:r>
            <a:r>
              <a:rPr lang="en-US"/>
              <a:t> is zero, then suspend thread until </a:t>
            </a:r>
            <a:r>
              <a:rPr i="1" lang="en-US"/>
              <a:t>s</a:t>
            </a:r>
            <a:r>
              <a:rPr lang="en-US"/>
              <a:t> becomes nonzero and the thread is restarted by a V operation.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After restarting, the P operation decrements </a:t>
            </a:r>
            <a:r>
              <a:rPr i="1" lang="en-US"/>
              <a:t>s</a:t>
            </a:r>
            <a:r>
              <a:rPr lang="en-US"/>
              <a:t> and returns control to the caller. 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b="1" i="1" lang="en-US"/>
              <a:t>V(s):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Increment </a:t>
            </a:r>
            <a:r>
              <a:rPr i="1" lang="en-US"/>
              <a:t>s</a:t>
            </a:r>
            <a:r>
              <a:rPr lang="en-US"/>
              <a:t> by 1. 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80000"/>
              <a:buChar char="▪"/>
            </a:pPr>
            <a:r>
              <a:rPr lang="en-US"/>
              <a:t>Increment operation occurs atomically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If there are any threads blocked in a P operation waiting for </a:t>
            </a:r>
            <a:r>
              <a:rPr i="1" lang="en-US"/>
              <a:t>s</a:t>
            </a:r>
            <a:r>
              <a:rPr lang="en-US"/>
              <a:t> to become non-zero, then restart exactly one of those threads, which then completes its P operation by decrementing </a:t>
            </a:r>
            <a:r>
              <a:rPr i="1" lang="en-US"/>
              <a:t>s</a:t>
            </a:r>
            <a:r>
              <a:rPr lang="en-US"/>
              <a:t>. </a:t>
            </a:r>
            <a:endParaRPr b="1" i="1"/>
          </a:p>
          <a:p>
            <a:pPr indent="0" lvl="1" marL="457200" rtl="0" algn="l">
              <a:lnSpc>
                <a:spcPct val="97000"/>
              </a:lnSpc>
              <a:spcBef>
                <a:spcPts val="370"/>
              </a:spcBef>
              <a:spcAft>
                <a:spcPts val="0"/>
              </a:spcAft>
              <a:buSzPct val="110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US">
                <a:solidFill>
                  <a:srgbClr val="C00000"/>
                </a:solidFill>
              </a:rPr>
              <a:t>Semaphore invariant: </a:t>
            </a:r>
            <a:r>
              <a:rPr i="1" lang="en-US">
                <a:solidFill>
                  <a:srgbClr val="C00000"/>
                </a:solidFill>
              </a:rPr>
              <a:t>(s &gt;= 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02514" y="435678"/>
            <a:ext cx="8634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Variables in Threaded C Programs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284457" y="1257300"/>
            <a:ext cx="8307387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Question: Which variables  in a threaded C program are shared?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answer is not as simple as “</a:t>
            </a:r>
            <a:r>
              <a:rPr i="1" lang="en-US"/>
              <a:t>global variables are shared</a:t>
            </a:r>
            <a:r>
              <a:rPr lang="en-US"/>
              <a:t>” and </a:t>
            </a:r>
            <a:br>
              <a:rPr lang="en-US"/>
            </a:br>
            <a:r>
              <a:rPr lang="en-US"/>
              <a:t>“</a:t>
            </a:r>
            <a:r>
              <a:rPr i="1" lang="en-US"/>
              <a:t>stack variables are private</a:t>
            </a:r>
            <a:r>
              <a:rPr lang="en-US"/>
              <a:t>”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Def:</a:t>
            </a:r>
            <a:r>
              <a:rPr lang="en-US"/>
              <a:t> A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is </a:t>
            </a:r>
            <a:r>
              <a:rPr i="1" lang="en-US"/>
              <a:t>shared </a:t>
            </a:r>
            <a:r>
              <a:rPr lang="en-US"/>
              <a:t>if and only if multiple threads reference some instance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Requires answers to the following questions: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is the memory model for threads?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are instances of variables mapped to memory?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many threads might reference each of these instances?</a:t>
            </a:r>
            <a:endParaRPr i="1"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 Semaphore Operations</a:t>
            </a:r>
            <a:endParaRPr/>
          </a:p>
        </p:txBody>
      </p:sp>
      <p:sp>
        <p:nvSpPr>
          <p:cNvPr id="690" name="Google Shape;690;p20"/>
          <p:cNvSpPr txBox="1"/>
          <p:nvPr>
            <p:ph idx="1" type="body"/>
          </p:nvPr>
        </p:nvSpPr>
        <p:spPr>
          <a:xfrm>
            <a:off x="228600" y="1416754"/>
            <a:ext cx="7896225" cy="542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Pthreads functions:</a:t>
            </a:r>
            <a:endParaRPr/>
          </a:p>
        </p:txBody>
      </p:sp>
      <p:sp>
        <p:nvSpPr>
          <p:cNvPr id="691" name="Google Shape;691;p20"/>
          <p:cNvSpPr txBox="1"/>
          <p:nvPr/>
        </p:nvSpPr>
        <p:spPr>
          <a:xfrm>
            <a:off x="204692" y="1958876"/>
            <a:ext cx="8634508" cy="175432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&lt;semaphore.h&gt;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sem_init(sem_t *s, 0, unsigned int val);} /* s = val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sem_wait(sem_t *s);  /* P(s)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sem_post(sem_t *s);  /* V(s) */</a:t>
            </a:r>
            <a:endParaRPr/>
          </a:p>
        </p:txBody>
      </p:sp>
      <p:sp>
        <p:nvSpPr>
          <p:cNvPr id="692" name="Google Shape;692;p20"/>
          <p:cNvSpPr txBox="1"/>
          <p:nvPr/>
        </p:nvSpPr>
        <p:spPr>
          <a:xfrm>
            <a:off x="228600" y="4191000"/>
            <a:ext cx="78962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CS:APP wrapper functions: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0"/>
          <p:cNvSpPr txBox="1"/>
          <p:nvPr/>
        </p:nvSpPr>
        <p:spPr>
          <a:xfrm>
            <a:off x="228600" y="4724400"/>
            <a:ext cx="7664854" cy="120032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"csapp.h”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P(sem_t *s); /* Wrapper function for sem_wait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V(sem_t *s); /* Wrapper function for sem_post */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1"/>
          <p:cNvSpPr txBox="1"/>
          <p:nvPr>
            <p:ph type="title"/>
          </p:nvPr>
        </p:nvSpPr>
        <p:spPr>
          <a:xfrm>
            <a:off x="366007" y="152400"/>
            <a:ext cx="87757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badcnt.c</a:t>
            </a:r>
            <a:r>
              <a:rPr lang="en-US"/>
              <a:t>: Improper Synchronization</a:t>
            </a:r>
            <a:endParaRPr/>
          </a:p>
        </p:txBody>
      </p:sp>
      <p:sp>
        <p:nvSpPr>
          <p:cNvPr id="699" name="Google Shape;699;p21"/>
          <p:cNvSpPr/>
          <p:nvPr/>
        </p:nvSpPr>
        <p:spPr>
          <a:xfrm>
            <a:off x="43420" y="1227921"/>
            <a:ext cx="4800600" cy="540147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shared variable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Counter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niters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tid1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tid2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niters = atoi(argv[1]);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Pthread_create(&amp;tid1,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thread, &amp;niters);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Pthread_create(&amp;tid2,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thread, &amp;niters);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Pthread_join(tid1,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Pthread_join(tid2,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Check result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(cnt != (2 * niters))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"BOOM! cnt=%ld\n"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"OK cnt=%ld\n"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00" name="Google Shape;700;p21"/>
          <p:cNvSpPr/>
          <p:nvPr/>
        </p:nvSpPr>
        <p:spPr>
          <a:xfrm>
            <a:off x="4940769" y="1237834"/>
            <a:ext cx="4137671" cy="28007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niters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*((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niters; i++)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cnt++;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F757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4965700" y="4884003"/>
            <a:ext cx="395974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fix this using semaphores?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3795510" y="6260068"/>
            <a:ext cx="1005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badcnt.c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2"/>
          <p:cNvSpPr txBox="1"/>
          <p:nvPr>
            <p:ph type="title"/>
          </p:nvPr>
        </p:nvSpPr>
        <p:spPr>
          <a:xfrm>
            <a:off x="357018" y="435678"/>
            <a:ext cx="79360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Semaphores for Mutual Exclusion</a:t>
            </a:r>
            <a:endParaRPr/>
          </a:p>
        </p:txBody>
      </p:sp>
      <p:sp>
        <p:nvSpPr>
          <p:cNvPr id="708" name="Google Shape;708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Basic idea: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Associate a unique semaphore </a:t>
            </a:r>
            <a:r>
              <a:rPr i="1" lang="en-US"/>
              <a:t>mutex</a:t>
            </a:r>
            <a:r>
              <a:rPr lang="en-US"/>
              <a:t>, initially 1, with each shared variable (or related set of shared variables).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Surround corresponding critical sections with </a:t>
            </a:r>
            <a:r>
              <a:rPr i="1" lang="en-US"/>
              <a:t>P(mutex)</a:t>
            </a:r>
            <a:r>
              <a:rPr lang="en-US"/>
              <a:t> and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i="1" lang="en-US"/>
              <a:t>	V(mutex)</a:t>
            </a:r>
            <a:r>
              <a:rPr lang="en-US"/>
              <a:t> operations.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Terminology: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solidFill>
                  <a:srgbClr val="FF0000"/>
                </a:solidFill>
              </a:rPr>
              <a:t>Binary semaphore</a:t>
            </a:r>
            <a:r>
              <a:rPr lang="en-US"/>
              <a:t>: semaphore whose value is always 0 or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solidFill>
                  <a:srgbClr val="FF0000"/>
                </a:solidFill>
              </a:rPr>
              <a:t>Mutex: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binary semaphore used for mutual exclusion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 operation: </a:t>
            </a:r>
            <a:r>
              <a:rPr lang="en-US">
                <a:solidFill>
                  <a:srgbClr val="FF0000"/>
                </a:solidFill>
              </a:rPr>
              <a:t>“locking” </a:t>
            </a:r>
            <a:r>
              <a:rPr lang="en-US"/>
              <a:t>the mutex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V operation: </a:t>
            </a:r>
            <a:r>
              <a:rPr lang="en-US">
                <a:solidFill>
                  <a:srgbClr val="FF0000"/>
                </a:solidFill>
              </a:rPr>
              <a:t>“unlocking”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“releasing” </a:t>
            </a:r>
            <a:r>
              <a:rPr lang="en-US"/>
              <a:t>the mutex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600"/>
              <a:buChar char="▪"/>
            </a:pPr>
            <a:r>
              <a:rPr i="1" lang="en-US">
                <a:solidFill>
                  <a:srgbClr val="FF0000"/>
                </a:solidFill>
              </a:rPr>
              <a:t>“Holding” </a:t>
            </a:r>
            <a:r>
              <a:rPr lang="en-US"/>
              <a:t>a mutex: locked and not yet unlocked.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solidFill>
                  <a:srgbClr val="FF0000"/>
                </a:solidFill>
              </a:rPr>
              <a:t>Counting semaphore</a:t>
            </a:r>
            <a:r>
              <a:rPr lang="en-US"/>
              <a:t>: used as a counter for set of available resources.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3"/>
          <p:cNvSpPr txBox="1"/>
          <p:nvPr>
            <p:ph type="title"/>
          </p:nvPr>
        </p:nvSpPr>
        <p:spPr>
          <a:xfrm>
            <a:off x="357018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goodcnt.c:</a:t>
            </a:r>
            <a:r>
              <a:rPr lang="en-US"/>
              <a:t> Proper Synchronization</a:t>
            </a:r>
            <a:endParaRPr/>
          </a:p>
        </p:txBody>
      </p:sp>
      <p:sp>
        <p:nvSpPr>
          <p:cNvPr id="714" name="Google Shape;714;p23"/>
          <p:cNvSpPr txBox="1"/>
          <p:nvPr>
            <p:ph idx="1" type="body"/>
          </p:nvPr>
        </p:nvSpPr>
        <p:spPr>
          <a:xfrm>
            <a:off x="228600" y="1215904"/>
            <a:ext cx="8307388" cy="46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Define and initialize a mutex for the shared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cnt: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715" name="Google Shape;715;p23"/>
          <p:cNvSpPr/>
          <p:nvPr/>
        </p:nvSpPr>
        <p:spPr>
          <a:xfrm>
            <a:off x="353367" y="1796622"/>
            <a:ext cx="8485833" cy="125137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 </a:t>
            </a:r>
            <a:r>
              <a:rPr b="1" lang="en-US" sz="18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Counter */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</a:t>
            </a:r>
            <a:r>
              <a:rPr b="1" lang="en-US" sz="18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Semaphore that protects cnt */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Sem_init(&amp;mutex, 0, 1); </a:t>
            </a:r>
            <a:r>
              <a:rPr b="1" lang="en-US" sz="18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mutex = 1 */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23"/>
          <p:cNvSpPr txBox="1"/>
          <p:nvPr/>
        </p:nvSpPr>
        <p:spPr>
          <a:xfrm>
            <a:off x="357018" y="3352800"/>
            <a:ext cx="8307388" cy="460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Surround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section with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3"/>
          <p:cNvSpPr/>
          <p:nvPr/>
        </p:nvSpPr>
        <p:spPr>
          <a:xfrm>
            <a:off x="483373" y="3962400"/>
            <a:ext cx="4774427" cy="1524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niters;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P(&amp;mutex);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cnt++;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V(&amp;mutex);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23"/>
          <p:cNvSpPr txBox="1"/>
          <p:nvPr/>
        </p:nvSpPr>
        <p:spPr>
          <a:xfrm>
            <a:off x="5638800" y="4038600"/>
            <a:ext cx="2893540" cy="132343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./goodcnt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 cnt=20000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./goodcnt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OK cnt=20000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23"/>
          <p:cNvSpPr txBox="1"/>
          <p:nvPr/>
        </p:nvSpPr>
        <p:spPr>
          <a:xfrm>
            <a:off x="3581401" y="5802868"/>
            <a:ext cx="538402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Warning: It’s orders of magnitude slower than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badcnt.c.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20" name="Google Shape;720;p23"/>
          <p:cNvSpPr txBox="1"/>
          <p:nvPr/>
        </p:nvSpPr>
        <p:spPr>
          <a:xfrm>
            <a:off x="4182728" y="5117068"/>
            <a:ext cx="1124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goodcnt.c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4"/>
          <p:cNvSpPr/>
          <p:nvPr/>
        </p:nvSpPr>
        <p:spPr>
          <a:xfrm>
            <a:off x="1941445" y="2835302"/>
            <a:ext cx="2011680" cy="1939512"/>
          </a:xfrm>
          <a:prstGeom prst="rect">
            <a:avLst/>
          </a:prstGeom>
          <a:solidFill>
            <a:srgbClr val="E49494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6" name="Google Shape;726;p24"/>
          <p:cNvSpPr/>
          <p:nvPr/>
        </p:nvSpPr>
        <p:spPr>
          <a:xfrm>
            <a:off x="2081253" y="2985061"/>
            <a:ext cx="1737360" cy="167503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7" name="Google Shape;727;p24"/>
          <p:cNvSpPr txBox="1"/>
          <p:nvPr/>
        </p:nvSpPr>
        <p:spPr>
          <a:xfrm>
            <a:off x="2233653" y="3619798"/>
            <a:ext cx="1525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DB6F6F"/>
                </a:solidFill>
                <a:latin typeface="Calibri"/>
                <a:ea typeface="Calibri"/>
                <a:cs typeface="Calibri"/>
                <a:sym typeface="Calibri"/>
              </a:rPr>
              <a:t>Unsafe region</a:t>
            </a:r>
            <a:endParaRPr/>
          </a:p>
        </p:txBody>
      </p:sp>
      <p:sp>
        <p:nvSpPr>
          <p:cNvPr id="728" name="Google Shape;728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Mutexes Work</a:t>
            </a:r>
            <a:endParaRPr/>
          </a:p>
        </p:txBody>
      </p:sp>
      <p:sp>
        <p:nvSpPr>
          <p:cNvPr id="729" name="Google Shape;729;p24"/>
          <p:cNvSpPr txBox="1"/>
          <p:nvPr/>
        </p:nvSpPr>
        <p:spPr>
          <a:xfrm>
            <a:off x="5810250" y="1381125"/>
            <a:ext cx="310515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mutually exclusive access to shared variable by surrounding critical section with 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on semaphore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(initially set to 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Semaphore invariant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</a:t>
            </a:r>
            <a:r>
              <a:rPr b="1" i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encloses unsafe region and that cannot be entered by any trajectory.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0" name="Google Shape;730;p24"/>
          <p:cNvCxnSpPr/>
          <p:nvPr/>
        </p:nvCxnSpPr>
        <p:spPr>
          <a:xfrm>
            <a:off x="817563" y="5888038"/>
            <a:ext cx="45910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24"/>
          <p:cNvCxnSpPr/>
          <p:nvPr/>
        </p:nvCxnSpPr>
        <p:spPr>
          <a:xfrm rot="10800000">
            <a:off x="827088" y="1533525"/>
            <a:ext cx="0" cy="43545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24"/>
          <p:cNvSpPr txBox="1"/>
          <p:nvPr/>
        </p:nvSpPr>
        <p:spPr>
          <a:xfrm>
            <a:off x="956393" y="5865813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4"/>
          <p:cNvSpPr txBox="1"/>
          <p:nvPr/>
        </p:nvSpPr>
        <p:spPr>
          <a:xfrm>
            <a:off x="1472331" y="5865813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P(s)</a:t>
            </a:r>
            <a:endParaRPr/>
          </a:p>
        </p:txBody>
      </p:sp>
      <p:sp>
        <p:nvSpPr>
          <p:cNvPr id="734" name="Google Shape;734;p24"/>
          <p:cNvSpPr txBox="1"/>
          <p:nvPr/>
        </p:nvSpPr>
        <p:spPr>
          <a:xfrm>
            <a:off x="3923431" y="5865813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V(s)</a:t>
            </a:r>
            <a:endParaRPr/>
          </a:p>
        </p:txBody>
      </p:sp>
      <p:sp>
        <p:nvSpPr>
          <p:cNvPr id="735" name="Google Shape;735;p24"/>
          <p:cNvSpPr txBox="1"/>
          <p:nvPr/>
        </p:nvSpPr>
        <p:spPr>
          <a:xfrm>
            <a:off x="4604468" y="5865813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4"/>
          <p:cNvSpPr txBox="1"/>
          <p:nvPr/>
        </p:nvSpPr>
        <p:spPr>
          <a:xfrm>
            <a:off x="5486400" y="5690223"/>
            <a:ext cx="1023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/>
          </a:p>
        </p:txBody>
      </p:sp>
      <p:sp>
        <p:nvSpPr>
          <p:cNvPr id="737" name="Google Shape;737;p24"/>
          <p:cNvSpPr txBox="1"/>
          <p:nvPr/>
        </p:nvSpPr>
        <p:spPr>
          <a:xfrm>
            <a:off x="304800" y="1078468"/>
            <a:ext cx="10236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2</a:t>
            </a:r>
            <a:endParaRPr/>
          </a:p>
        </p:txBody>
      </p:sp>
      <p:sp>
        <p:nvSpPr>
          <p:cNvPr id="738" name="Google Shape;738;p24"/>
          <p:cNvSpPr/>
          <p:nvPr/>
        </p:nvSpPr>
        <p:spPr>
          <a:xfrm>
            <a:off x="1420813" y="5273675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9" name="Google Shape;739;p24"/>
          <p:cNvSpPr/>
          <p:nvPr/>
        </p:nvSpPr>
        <p:spPr>
          <a:xfrm>
            <a:off x="2024063" y="5273675"/>
            <a:ext cx="34925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Google Shape;740;p24"/>
          <p:cNvSpPr/>
          <p:nvPr/>
        </p:nvSpPr>
        <p:spPr>
          <a:xfrm>
            <a:off x="2630488" y="5273675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1" name="Google Shape;741;p24"/>
          <p:cNvSpPr/>
          <p:nvPr/>
        </p:nvSpPr>
        <p:spPr>
          <a:xfrm>
            <a:off x="3235325" y="527367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2" name="Google Shape;742;p24"/>
          <p:cNvSpPr/>
          <p:nvPr/>
        </p:nvSpPr>
        <p:spPr>
          <a:xfrm>
            <a:off x="3840163" y="5273675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3" name="Google Shape;743;p24"/>
          <p:cNvSpPr/>
          <p:nvPr/>
        </p:nvSpPr>
        <p:spPr>
          <a:xfrm>
            <a:off x="817563" y="527367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4" name="Google Shape;744;p24"/>
          <p:cNvSpPr/>
          <p:nvPr/>
        </p:nvSpPr>
        <p:spPr>
          <a:xfrm>
            <a:off x="4443413" y="5273675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5" name="Google Shape;745;p24"/>
          <p:cNvSpPr/>
          <p:nvPr/>
        </p:nvSpPr>
        <p:spPr>
          <a:xfrm>
            <a:off x="5049838" y="527367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6" name="Google Shape;746;p24"/>
          <p:cNvSpPr/>
          <p:nvPr/>
        </p:nvSpPr>
        <p:spPr>
          <a:xfrm>
            <a:off x="1420813" y="4684713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7" name="Google Shape;747;p24"/>
          <p:cNvSpPr/>
          <p:nvPr/>
        </p:nvSpPr>
        <p:spPr>
          <a:xfrm>
            <a:off x="2024063" y="4684713"/>
            <a:ext cx="34925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8" name="Google Shape;748;p24"/>
          <p:cNvSpPr/>
          <p:nvPr/>
        </p:nvSpPr>
        <p:spPr>
          <a:xfrm>
            <a:off x="2630488" y="4684713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24"/>
          <p:cNvSpPr/>
          <p:nvPr/>
        </p:nvSpPr>
        <p:spPr>
          <a:xfrm>
            <a:off x="3235325" y="4684713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0" name="Google Shape;750;p24"/>
          <p:cNvSpPr/>
          <p:nvPr/>
        </p:nvSpPr>
        <p:spPr>
          <a:xfrm>
            <a:off x="3840163" y="4684713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1" name="Google Shape;751;p24"/>
          <p:cNvSpPr/>
          <p:nvPr/>
        </p:nvSpPr>
        <p:spPr>
          <a:xfrm>
            <a:off x="817563" y="4684713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2" name="Google Shape;752;p24"/>
          <p:cNvSpPr/>
          <p:nvPr/>
        </p:nvSpPr>
        <p:spPr>
          <a:xfrm>
            <a:off x="4443413" y="4684713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3" name="Google Shape;753;p24"/>
          <p:cNvSpPr/>
          <p:nvPr/>
        </p:nvSpPr>
        <p:spPr>
          <a:xfrm>
            <a:off x="5049838" y="4684713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4" name="Google Shape;754;p24"/>
          <p:cNvSpPr/>
          <p:nvPr/>
        </p:nvSpPr>
        <p:spPr>
          <a:xfrm>
            <a:off x="1420813" y="4094163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5" name="Google Shape;755;p24"/>
          <p:cNvSpPr/>
          <p:nvPr/>
        </p:nvSpPr>
        <p:spPr>
          <a:xfrm>
            <a:off x="2024063" y="4094163"/>
            <a:ext cx="34925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6" name="Google Shape;756;p24"/>
          <p:cNvSpPr/>
          <p:nvPr/>
        </p:nvSpPr>
        <p:spPr>
          <a:xfrm>
            <a:off x="2630488" y="4094163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7" name="Google Shape;757;p24"/>
          <p:cNvSpPr/>
          <p:nvPr/>
        </p:nvSpPr>
        <p:spPr>
          <a:xfrm>
            <a:off x="3235325" y="4094163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3840163" y="4094163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817563" y="4094163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0" name="Google Shape;760;p24"/>
          <p:cNvSpPr/>
          <p:nvPr/>
        </p:nvSpPr>
        <p:spPr>
          <a:xfrm>
            <a:off x="4443413" y="4094163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1" name="Google Shape;761;p24"/>
          <p:cNvSpPr/>
          <p:nvPr/>
        </p:nvSpPr>
        <p:spPr>
          <a:xfrm>
            <a:off x="5049838" y="4094163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1420813" y="3505200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3" name="Google Shape;763;p24"/>
          <p:cNvSpPr/>
          <p:nvPr/>
        </p:nvSpPr>
        <p:spPr>
          <a:xfrm>
            <a:off x="2024063" y="3505200"/>
            <a:ext cx="34925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4" name="Google Shape;764;p24"/>
          <p:cNvSpPr/>
          <p:nvPr/>
        </p:nvSpPr>
        <p:spPr>
          <a:xfrm>
            <a:off x="2630488" y="3505200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5" name="Google Shape;765;p24"/>
          <p:cNvSpPr/>
          <p:nvPr/>
        </p:nvSpPr>
        <p:spPr>
          <a:xfrm>
            <a:off x="3235325" y="3505200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6" name="Google Shape;766;p24"/>
          <p:cNvSpPr/>
          <p:nvPr/>
        </p:nvSpPr>
        <p:spPr>
          <a:xfrm>
            <a:off x="3840163" y="3505200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7" name="Google Shape;767;p24"/>
          <p:cNvSpPr/>
          <p:nvPr/>
        </p:nvSpPr>
        <p:spPr>
          <a:xfrm>
            <a:off x="817563" y="3505200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8" name="Google Shape;768;p24"/>
          <p:cNvSpPr/>
          <p:nvPr/>
        </p:nvSpPr>
        <p:spPr>
          <a:xfrm>
            <a:off x="4443413" y="3505200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9" name="Google Shape;769;p24"/>
          <p:cNvSpPr/>
          <p:nvPr/>
        </p:nvSpPr>
        <p:spPr>
          <a:xfrm>
            <a:off x="5049838" y="3505200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1420813" y="2916238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2024063" y="2916238"/>
            <a:ext cx="34925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2630488" y="2916238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3235325" y="2916238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3840163" y="2916238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5" name="Google Shape;775;p24"/>
          <p:cNvSpPr/>
          <p:nvPr/>
        </p:nvSpPr>
        <p:spPr>
          <a:xfrm>
            <a:off x="817563" y="2916238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6" name="Google Shape;776;p24"/>
          <p:cNvSpPr/>
          <p:nvPr/>
        </p:nvSpPr>
        <p:spPr>
          <a:xfrm>
            <a:off x="4443413" y="2916238"/>
            <a:ext cx="33337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7" name="Google Shape;777;p24"/>
          <p:cNvSpPr/>
          <p:nvPr/>
        </p:nvSpPr>
        <p:spPr>
          <a:xfrm>
            <a:off x="5049838" y="2916238"/>
            <a:ext cx="31750" cy="3175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8" name="Google Shape;778;p24"/>
          <p:cNvSpPr/>
          <p:nvPr/>
        </p:nvSpPr>
        <p:spPr>
          <a:xfrm>
            <a:off x="1420813" y="5865813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9" name="Google Shape;779;p24"/>
          <p:cNvSpPr/>
          <p:nvPr/>
        </p:nvSpPr>
        <p:spPr>
          <a:xfrm>
            <a:off x="2024063" y="5864225"/>
            <a:ext cx="34925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0" name="Google Shape;780;p24"/>
          <p:cNvSpPr/>
          <p:nvPr/>
        </p:nvSpPr>
        <p:spPr>
          <a:xfrm>
            <a:off x="2628900" y="5864225"/>
            <a:ext cx="33338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1" name="Google Shape;781;p24"/>
          <p:cNvSpPr/>
          <p:nvPr/>
        </p:nvSpPr>
        <p:spPr>
          <a:xfrm>
            <a:off x="3233738" y="5864225"/>
            <a:ext cx="33337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2" name="Google Shape;782;p24"/>
          <p:cNvSpPr/>
          <p:nvPr/>
        </p:nvSpPr>
        <p:spPr>
          <a:xfrm>
            <a:off x="3836988" y="5864225"/>
            <a:ext cx="34925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3" name="Google Shape;783;p24"/>
          <p:cNvSpPr/>
          <p:nvPr/>
        </p:nvSpPr>
        <p:spPr>
          <a:xfrm>
            <a:off x="817563" y="5864225"/>
            <a:ext cx="31750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4" name="Google Shape;784;p24"/>
          <p:cNvSpPr/>
          <p:nvPr/>
        </p:nvSpPr>
        <p:spPr>
          <a:xfrm>
            <a:off x="4441825" y="5864225"/>
            <a:ext cx="34925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5" name="Google Shape;785;p24"/>
          <p:cNvSpPr/>
          <p:nvPr/>
        </p:nvSpPr>
        <p:spPr>
          <a:xfrm>
            <a:off x="5048250" y="5864225"/>
            <a:ext cx="33338" cy="34925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6" name="Google Shape;786;p24"/>
          <p:cNvSpPr/>
          <p:nvPr/>
        </p:nvSpPr>
        <p:spPr>
          <a:xfrm>
            <a:off x="1420813" y="2325688"/>
            <a:ext cx="33337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7" name="Google Shape;787;p24"/>
          <p:cNvSpPr/>
          <p:nvPr/>
        </p:nvSpPr>
        <p:spPr>
          <a:xfrm>
            <a:off x="2024063" y="2325688"/>
            <a:ext cx="34925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8" name="Google Shape;788;p24"/>
          <p:cNvSpPr/>
          <p:nvPr/>
        </p:nvSpPr>
        <p:spPr>
          <a:xfrm>
            <a:off x="2628900" y="2325688"/>
            <a:ext cx="33338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89" name="Google Shape;789;p24"/>
          <p:cNvSpPr/>
          <p:nvPr/>
        </p:nvSpPr>
        <p:spPr>
          <a:xfrm>
            <a:off x="3235325" y="2325688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0" name="Google Shape;790;p24"/>
          <p:cNvSpPr/>
          <p:nvPr/>
        </p:nvSpPr>
        <p:spPr>
          <a:xfrm>
            <a:off x="3838575" y="2325688"/>
            <a:ext cx="33338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1" name="Google Shape;791;p24"/>
          <p:cNvSpPr/>
          <p:nvPr/>
        </p:nvSpPr>
        <p:spPr>
          <a:xfrm>
            <a:off x="817563" y="2325688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2" name="Google Shape;792;p24"/>
          <p:cNvSpPr/>
          <p:nvPr/>
        </p:nvSpPr>
        <p:spPr>
          <a:xfrm>
            <a:off x="4441825" y="2325688"/>
            <a:ext cx="33338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3" name="Google Shape;793;p24"/>
          <p:cNvSpPr/>
          <p:nvPr/>
        </p:nvSpPr>
        <p:spPr>
          <a:xfrm>
            <a:off x="5048250" y="2325688"/>
            <a:ext cx="31750" cy="33337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4" name="Google Shape;794;p24"/>
          <p:cNvSpPr/>
          <p:nvPr/>
        </p:nvSpPr>
        <p:spPr>
          <a:xfrm>
            <a:off x="1420813" y="1736725"/>
            <a:ext cx="33337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5" name="Google Shape;795;p24"/>
          <p:cNvSpPr/>
          <p:nvPr/>
        </p:nvSpPr>
        <p:spPr>
          <a:xfrm>
            <a:off x="2024063" y="1736725"/>
            <a:ext cx="34925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6" name="Google Shape;796;p24"/>
          <p:cNvSpPr/>
          <p:nvPr/>
        </p:nvSpPr>
        <p:spPr>
          <a:xfrm>
            <a:off x="2628900" y="1736725"/>
            <a:ext cx="33338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7" name="Google Shape;797;p24"/>
          <p:cNvSpPr/>
          <p:nvPr/>
        </p:nvSpPr>
        <p:spPr>
          <a:xfrm>
            <a:off x="3235325" y="173672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8" name="Google Shape;798;p24"/>
          <p:cNvSpPr/>
          <p:nvPr/>
        </p:nvSpPr>
        <p:spPr>
          <a:xfrm>
            <a:off x="3838575" y="1736725"/>
            <a:ext cx="33338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9" name="Google Shape;799;p24"/>
          <p:cNvSpPr/>
          <p:nvPr/>
        </p:nvSpPr>
        <p:spPr>
          <a:xfrm>
            <a:off x="817563" y="173672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0" name="Google Shape;800;p24"/>
          <p:cNvSpPr/>
          <p:nvPr/>
        </p:nvSpPr>
        <p:spPr>
          <a:xfrm>
            <a:off x="4441825" y="1736725"/>
            <a:ext cx="33338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1" name="Google Shape;801;p24"/>
          <p:cNvSpPr/>
          <p:nvPr/>
        </p:nvSpPr>
        <p:spPr>
          <a:xfrm>
            <a:off x="5048250" y="1736725"/>
            <a:ext cx="31750" cy="3333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02" name="Google Shape;802;p24"/>
          <p:cNvSpPr txBox="1"/>
          <p:nvPr/>
        </p:nvSpPr>
        <p:spPr>
          <a:xfrm>
            <a:off x="2191468" y="5865813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4"/>
          <p:cNvSpPr txBox="1"/>
          <p:nvPr/>
        </p:nvSpPr>
        <p:spPr>
          <a:xfrm>
            <a:off x="2775668" y="586581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4"/>
          <p:cNvSpPr txBox="1"/>
          <p:nvPr/>
        </p:nvSpPr>
        <p:spPr>
          <a:xfrm>
            <a:off x="3388443" y="5865813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4"/>
          <p:cNvSpPr txBox="1"/>
          <p:nvPr/>
        </p:nvSpPr>
        <p:spPr>
          <a:xfrm>
            <a:off x="444500" y="5384800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4"/>
          <p:cNvSpPr txBox="1"/>
          <p:nvPr/>
        </p:nvSpPr>
        <p:spPr>
          <a:xfrm>
            <a:off x="298450" y="4813300"/>
            <a:ext cx="543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P(s)</a:t>
            </a:r>
            <a:endParaRPr/>
          </a:p>
        </p:txBody>
      </p:sp>
      <p:sp>
        <p:nvSpPr>
          <p:cNvPr id="807" name="Google Shape;807;p24"/>
          <p:cNvSpPr txBox="1"/>
          <p:nvPr/>
        </p:nvSpPr>
        <p:spPr>
          <a:xfrm>
            <a:off x="298450" y="2466975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V(s)</a:t>
            </a:r>
            <a:endParaRPr/>
          </a:p>
        </p:txBody>
      </p:sp>
      <p:sp>
        <p:nvSpPr>
          <p:cNvPr id="808" name="Google Shape;808;p24"/>
          <p:cNvSpPr txBox="1"/>
          <p:nvPr/>
        </p:nvSpPr>
        <p:spPr>
          <a:xfrm>
            <a:off x="465138" y="1847850"/>
            <a:ext cx="3770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4"/>
          <p:cNvSpPr txBox="1"/>
          <p:nvPr/>
        </p:nvSpPr>
        <p:spPr>
          <a:xfrm>
            <a:off x="471488" y="4217988"/>
            <a:ext cx="360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4"/>
          <p:cNvSpPr txBox="1"/>
          <p:nvPr/>
        </p:nvSpPr>
        <p:spPr>
          <a:xfrm>
            <a:off x="444500" y="365601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4"/>
          <p:cNvSpPr txBox="1"/>
          <p:nvPr/>
        </p:nvSpPr>
        <p:spPr>
          <a:xfrm>
            <a:off x="455613" y="3049588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2" name="Google Shape;812;p24"/>
          <p:cNvGrpSpPr/>
          <p:nvPr/>
        </p:nvGrpSpPr>
        <p:grpSpPr>
          <a:xfrm>
            <a:off x="793750" y="5638800"/>
            <a:ext cx="4562475" cy="274638"/>
            <a:chOff x="638" y="3130"/>
            <a:chExt cx="3189" cy="192"/>
          </a:xfrm>
        </p:grpSpPr>
        <p:sp>
          <p:nvSpPr>
            <p:cNvPr id="813" name="Google Shape;813;p24"/>
            <p:cNvSpPr txBox="1"/>
            <p:nvPr/>
          </p:nvSpPr>
          <p:spPr>
            <a:xfrm>
              <a:off x="638" y="3130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095" y="3130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15" name="Google Shape;815;p24"/>
            <p:cNvSpPr txBox="1"/>
            <p:nvPr/>
          </p:nvSpPr>
          <p:spPr>
            <a:xfrm>
              <a:off x="1527" y="313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16" name="Google Shape;816;p24"/>
            <p:cNvSpPr txBox="1"/>
            <p:nvPr/>
          </p:nvSpPr>
          <p:spPr>
            <a:xfrm>
              <a:off x="1911" y="313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17" name="Google Shape;817;p24"/>
            <p:cNvSpPr txBox="1"/>
            <p:nvPr/>
          </p:nvSpPr>
          <p:spPr>
            <a:xfrm>
              <a:off x="2343" y="3130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18" name="Google Shape;818;p24"/>
            <p:cNvSpPr txBox="1"/>
            <p:nvPr/>
          </p:nvSpPr>
          <p:spPr>
            <a:xfrm>
              <a:off x="2775" y="3130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19" name="Google Shape;819;p24"/>
            <p:cNvSpPr txBox="1"/>
            <p:nvPr/>
          </p:nvSpPr>
          <p:spPr>
            <a:xfrm>
              <a:off x="3207" y="3130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20" name="Google Shape;820;p24"/>
            <p:cNvSpPr txBox="1"/>
            <p:nvPr/>
          </p:nvSpPr>
          <p:spPr>
            <a:xfrm>
              <a:off x="3639" y="3130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</p:grpSp>
      <p:grpSp>
        <p:nvGrpSpPr>
          <p:cNvPr id="821" name="Google Shape;821;p24"/>
          <p:cNvGrpSpPr/>
          <p:nvPr/>
        </p:nvGrpSpPr>
        <p:grpSpPr>
          <a:xfrm>
            <a:off x="827088" y="4992688"/>
            <a:ext cx="4562475" cy="274637"/>
            <a:chOff x="615" y="2679"/>
            <a:chExt cx="3189" cy="192"/>
          </a:xfrm>
        </p:grpSpPr>
        <p:sp>
          <p:nvSpPr>
            <p:cNvPr id="822" name="Google Shape;822;p24"/>
            <p:cNvSpPr txBox="1"/>
            <p:nvPr/>
          </p:nvSpPr>
          <p:spPr>
            <a:xfrm>
              <a:off x="615" y="2679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23" name="Google Shape;823;p24"/>
            <p:cNvSpPr txBox="1"/>
            <p:nvPr/>
          </p:nvSpPr>
          <p:spPr>
            <a:xfrm>
              <a:off x="1072" y="2679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24" name="Google Shape;824;p24"/>
            <p:cNvSpPr txBox="1"/>
            <p:nvPr/>
          </p:nvSpPr>
          <p:spPr>
            <a:xfrm>
              <a:off x="1504" y="267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25" name="Google Shape;825;p24"/>
            <p:cNvSpPr txBox="1"/>
            <p:nvPr/>
          </p:nvSpPr>
          <p:spPr>
            <a:xfrm>
              <a:off x="1888" y="267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26" name="Google Shape;826;p24"/>
            <p:cNvSpPr txBox="1"/>
            <p:nvPr/>
          </p:nvSpPr>
          <p:spPr>
            <a:xfrm>
              <a:off x="2321" y="267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27" name="Google Shape;827;p24"/>
            <p:cNvSpPr txBox="1"/>
            <p:nvPr/>
          </p:nvSpPr>
          <p:spPr>
            <a:xfrm>
              <a:off x="2752" y="2679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28" name="Google Shape;828;p24"/>
            <p:cNvSpPr txBox="1"/>
            <p:nvPr/>
          </p:nvSpPr>
          <p:spPr>
            <a:xfrm>
              <a:off x="3184" y="267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3617" y="2679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827088" y="4443413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31" name="Google Shape;831;p24"/>
          <p:cNvSpPr txBox="1"/>
          <p:nvPr/>
        </p:nvSpPr>
        <p:spPr>
          <a:xfrm>
            <a:off x="1481138" y="4443413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32" name="Google Shape;832;p24"/>
          <p:cNvSpPr txBox="1"/>
          <p:nvPr/>
        </p:nvSpPr>
        <p:spPr>
          <a:xfrm>
            <a:off x="2043112" y="4402138"/>
            <a:ext cx="3190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33" name="Google Shape;833;p24"/>
          <p:cNvSpPr txBox="1"/>
          <p:nvPr/>
        </p:nvSpPr>
        <p:spPr>
          <a:xfrm>
            <a:off x="2625726" y="4402138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34" name="Google Shape;834;p24"/>
          <p:cNvSpPr txBox="1"/>
          <p:nvPr/>
        </p:nvSpPr>
        <p:spPr>
          <a:xfrm>
            <a:off x="3243262" y="4402138"/>
            <a:ext cx="3190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35" name="Google Shape;835;p24"/>
          <p:cNvSpPr txBox="1"/>
          <p:nvPr/>
        </p:nvSpPr>
        <p:spPr>
          <a:xfrm>
            <a:off x="3560763" y="4402138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36" name="Google Shape;836;p24"/>
          <p:cNvSpPr txBox="1"/>
          <p:nvPr/>
        </p:nvSpPr>
        <p:spPr>
          <a:xfrm>
            <a:off x="4502150" y="4443413"/>
            <a:ext cx="2682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37" name="Google Shape;837;p24"/>
          <p:cNvSpPr txBox="1"/>
          <p:nvPr/>
        </p:nvSpPr>
        <p:spPr>
          <a:xfrm>
            <a:off x="5121275" y="4443413"/>
            <a:ext cx="2682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38" name="Google Shape;838;p24"/>
          <p:cNvSpPr txBox="1"/>
          <p:nvPr/>
        </p:nvSpPr>
        <p:spPr>
          <a:xfrm>
            <a:off x="831850" y="3825875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39" name="Google Shape;839;p24"/>
          <p:cNvSpPr txBox="1"/>
          <p:nvPr/>
        </p:nvSpPr>
        <p:spPr>
          <a:xfrm>
            <a:off x="1484313" y="3825875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40" name="Google Shape;840;p24"/>
          <p:cNvSpPr txBox="1"/>
          <p:nvPr/>
        </p:nvSpPr>
        <p:spPr>
          <a:xfrm>
            <a:off x="2043113" y="396240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41" name="Google Shape;841;p24"/>
          <p:cNvSpPr txBox="1"/>
          <p:nvPr/>
        </p:nvSpPr>
        <p:spPr>
          <a:xfrm>
            <a:off x="2625725" y="3962400"/>
            <a:ext cx="3190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42" name="Google Shape;842;p24"/>
          <p:cNvSpPr txBox="1"/>
          <p:nvPr/>
        </p:nvSpPr>
        <p:spPr>
          <a:xfrm>
            <a:off x="3243263" y="396240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43" name="Google Shape;843;p24"/>
          <p:cNvSpPr txBox="1"/>
          <p:nvPr/>
        </p:nvSpPr>
        <p:spPr>
          <a:xfrm>
            <a:off x="3560763" y="396240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44" name="Google Shape;844;p24"/>
          <p:cNvSpPr txBox="1"/>
          <p:nvPr/>
        </p:nvSpPr>
        <p:spPr>
          <a:xfrm>
            <a:off x="4505325" y="3825875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45" name="Google Shape;845;p24"/>
          <p:cNvSpPr txBox="1"/>
          <p:nvPr/>
        </p:nvSpPr>
        <p:spPr>
          <a:xfrm>
            <a:off x="5122863" y="3825875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46" name="Google Shape;846;p24"/>
          <p:cNvSpPr txBox="1"/>
          <p:nvPr/>
        </p:nvSpPr>
        <p:spPr>
          <a:xfrm>
            <a:off x="831850" y="3276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47" name="Google Shape;847;p24"/>
          <p:cNvSpPr txBox="1"/>
          <p:nvPr/>
        </p:nvSpPr>
        <p:spPr>
          <a:xfrm>
            <a:off x="1484313" y="3276600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48" name="Google Shape;848;p24"/>
          <p:cNvSpPr txBox="1"/>
          <p:nvPr/>
        </p:nvSpPr>
        <p:spPr>
          <a:xfrm>
            <a:off x="2043113" y="337185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49" name="Google Shape;849;p24"/>
          <p:cNvSpPr txBox="1"/>
          <p:nvPr/>
        </p:nvSpPr>
        <p:spPr>
          <a:xfrm>
            <a:off x="2625725" y="3371850"/>
            <a:ext cx="3190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0" name="Google Shape;850;p24"/>
          <p:cNvSpPr txBox="1"/>
          <p:nvPr/>
        </p:nvSpPr>
        <p:spPr>
          <a:xfrm>
            <a:off x="3243263" y="337185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1" name="Google Shape;851;p24"/>
          <p:cNvSpPr txBox="1"/>
          <p:nvPr/>
        </p:nvSpPr>
        <p:spPr>
          <a:xfrm>
            <a:off x="3560763" y="3371850"/>
            <a:ext cx="3190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2" name="Google Shape;852;p24"/>
          <p:cNvSpPr txBox="1"/>
          <p:nvPr/>
        </p:nvSpPr>
        <p:spPr>
          <a:xfrm>
            <a:off x="4505325" y="3276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53" name="Google Shape;853;p24"/>
          <p:cNvSpPr txBox="1"/>
          <p:nvPr/>
        </p:nvSpPr>
        <p:spPr>
          <a:xfrm>
            <a:off x="5122863" y="3276600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54" name="Google Shape;854;p24"/>
          <p:cNvSpPr txBox="1"/>
          <p:nvPr/>
        </p:nvSpPr>
        <p:spPr>
          <a:xfrm>
            <a:off x="827088" y="2686050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55" name="Google Shape;855;p24"/>
          <p:cNvSpPr txBox="1"/>
          <p:nvPr/>
        </p:nvSpPr>
        <p:spPr>
          <a:xfrm>
            <a:off x="1481138" y="2686050"/>
            <a:ext cx="268287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56" name="Google Shape;856;p24"/>
          <p:cNvSpPr txBox="1"/>
          <p:nvPr/>
        </p:nvSpPr>
        <p:spPr>
          <a:xfrm>
            <a:off x="2043113" y="2932113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7" name="Google Shape;857;p24"/>
          <p:cNvSpPr txBox="1"/>
          <p:nvPr/>
        </p:nvSpPr>
        <p:spPr>
          <a:xfrm>
            <a:off x="2625726" y="2932113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8" name="Google Shape;858;p24"/>
          <p:cNvSpPr txBox="1"/>
          <p:nvPr/>
        </p:nvSpPr>
        <p:spPr>
          <a:xfrm>
            <a:off x="3243262" y="2932113"/>
            <a:ext cx="3190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59" name="Google Shape;859;p24"/>
          <p:cNvSpPr txBox="1"/>
          <p:nvPr/>
        </p:nvSpPr>
        <p:spPr>
          <a:xfrm>
            <a:off x="3560763" y="2932113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-1</a:t>
            </a:r>
            <a:endParaRPr/>
          </a:p>
        </p:txBody>
      </p:sp>
      <p:sp>
        <p:nvSpPr>
          <p:cNvPr id="860" name="Google Shape;860;p24"/>
          <p:cNvSpPr txBox="1"/>
          <p:nvPr/>
        </p:nvSpPr>
        <p:spPr>
          <a:xfrm>
            <a:off x="4502150" y="268605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861" name="Google Shape;861;p24"/>
          <p:cNvSpPr txBox="1"/>
          <p:nvPr/>
        </p:nvSpPr>
        <p:spPr>
          <a:xfrm>
            <a:off x="5121275" y="268605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grpSp>
        <p:nvGrpSpPr>
          <p:cNvPr id="862" name="Google Shape;862;p24"/>
          <p:cNvGrpSpPr/>
          <p:nvPr/>
        </p:nvGrpSpPr>
        <p:grpSpPr>
          <a:xfrm>
            <a:off x="827088" y="2108200"/>
            <a:ext cx="4562475" cy="274638"/>
            <a:chOff x="661" y="663"/>
            <a:chExt cx="3189" cy="192"/>
          </a:xfrm>
        </p:grpSpPr>
        <p:sp>
          <p:nvSpPr>
            <p:cNvPr id="863" name="Google Shape;863;p24"/>
            <p:cNvSpPr txBox="1"/>
            <p:nvPr/>
          </p:nvSpPr>
          <p:spPr>
            <a:xfrm>
              <a:off x="661" y="663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64" name="Google Shape;864;p24"/>
            <p:cNvSpPr txBox="1"/>
            <p:nvPr/>
          </p:nvSpPr>
          <p:spPr>
            <a:xfrm>
              <a:off x="1118" y="663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65" name="Google Shape;865;p24"/>
            <p:cNvSpPr txBox="1"/>
            <p:nvPr/>
          </p:nvSpPr>
          <p:spPr>
            <a:xfrm>
              <a:off x="1550" y="66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66" name="Google Shape;866;p24"/>
            <p:cNvSpPr txBox="1"/>
            <p:nvPr/>
          </p:nvSpPr>
          <p:spPr>
            <a:xfrm>
              <a:off x="1934" y="66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67" name="Google Shape;867;p24"/>
            <p:cNvSpPr txBox="1"/>
            <p:nvPr/>
          </p:nvSpPr>
          <p:spPr>
            <a:xfrm>
              <a:off x="2367" y="66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68" name="Google Shape;868;p24"/>
            <p:cNvSpPr txBox="1"/>
            <p:nvPr/>
          </p:nvSpPr>
          <p:spPr>
            <a:xfrm>
              <a:off x="2798" y="663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69" name="Google Shape;869;p24"/>
            <p:cNvSpPr txBox="1"/>
            <p:nvPr/>
          </p:nvSpPr>
          <p:spPr>
            <a:xfrm>
              <a:off x="3230" y="66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70" name="Google Shape;870;p24"/>
            <p:cNvSpPr txBox="1"/>
            <p:nvPr/>
          </p:nvSpPr>
          <p:spPr>
            <a:xfrm>
              <a:off x="3663" y="663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</p:grpSp>
      <p:grpSp>
        <p:nvGrpSpPr>
          <p:cNvPr id="871" name="Google Shape;871;p24"/>
          <p:cNvGrpSpPr/>
          <p:nvPr/>
        </p:nvGrpSpPr>
        <p:grpSpPr>
          <a:xfrm>
            <a:off x="827088" y="1490663"/>
            <a:ext cx="4562475" cy="274637"/>
            <a:chOff x="661" y="231"/>
            <a:chExt cx="3189" cy="192"/>
          </a:xfrm>
        </p:grpSpPr>
        <p:sp>
          <p:nvSpPr>
            <p:cNvPr id="872" name="Google Shape;872;p24"/>
            <p:cNvSpPr txBox="1"/>
            <p:nvPr/>
          </p:nvSpPr>
          <p:spPr>
            <a:xfrm>
              <a:off x="661" y="231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73" name="Google Shape;873;p24"/>
            <p:cNvSpPr txBox="1"/>
            <p:nvPr/>
          </p:nvSpPr>
          <p:spPr>
            <a:xfrm>
              <a:off x="1118" y="231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74" name="Google Shape;874;p24"/>
            <p:cNvSpPr txBox="1"/>
            <p:nvPr/>
          </p:nvSpPr>
          <p:spPr>
            <a:xfrm>
              <a:off x="1550" y="23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1934" y="23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76" name="Google Shape;876;p24"/>
            <p:cNvSpPr txBox="1"/>
            <p:nvPr/>
          </p:nvSpPr>
          <p:spPr>
            <a:xfrm>
              <a:off x="2367" y="23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77" name="Google Shape;877;p24"/>
            <p:cNvSpPr txBox="1"/>
            <p:nvPr/>
          </p:nvSpPr>
          <p:spPr>
            <a:xfrm>
              <a:off x="2798" y="231"/>
              <a:ext cx="1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0</a:t>
              </a:r>
              <a:endParaRPr/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3230" y="23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sp>
          <p:nvSpPr>
            <p:cNvPr id="879" name="Google Shape;879;p24"/>
            <p:cNvSpPr txBox="1"/>
            <p:nvPr/>
          </p:nvSpPr>
          <p:spPr>
            <a:xfrm>
              <a:off x="3663" y="231"/>
              <a:ext cx="18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</p:grpSp>
      <p:sp>
        <p:nvSpPr>
          <p:cNvPr id="880" name="Google Shape;880;p24"/>
          <p:cNvSpPr txBox="1"/>
          <p:nvPr/>
        </p:nvSpPr>
        <p:spPr>
          <a:xfrm>
            <a:off x="152400" y="6188075"/>
            <a:ext cx="896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1</a:t>
            </a:r>
            <a:endParaRPr/>
          </a:p>
        </p:txBody>
      </p:sp>
      <p:sp>
        <p:nvSpPr>
          <p:cNvPr id="881" name="Google Shape;881;p24"/>
          <p:cNvSpPr txBox="1"/>
          <p:nvPr/>
        </p:nvSpPr>
        <p:spPr>
          <a:xfrm>
            <a:off x="2057400" y="2514600"/>
            <a:ext cx="18178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/>
          </a:p>
        </p:txBody>
      </p:sp>
      <p:cxnSp>
        <p:nvCxnSpPr>
          <p:cNvPr id="882" name="Google Shape;882;p24"/>
          <p:cNvCxnSpPr>
            <a:stCxn id="880" idx="0"/>
          </p:cNvCxnSpPr>
          <p:nvPr/>
        </p:nvCxnSpPr>
        <p:spPr>
          <a:xfrm flipH="1" rot="10800000">
            <a:off x="600600" y="5913575"/>
            <a:ext cx="216900" cy="2745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888" name="Google Shape;888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Programmers need a clear model of how variables are shared by threads.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Variables shared by multiple threads must be protected to ensure mutually exclusive access.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Semaphores are a fundamental mechanism for enforcing mutual exclusion.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Memory Model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33375" y="1264238"/>
            <a:ext cx="82010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Conceptual model: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Multiple threads run within the context of a single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thread has its own separate thread context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Thread ID, stack, stack pointer, PC, condition codes, and GP registers</a:t>
            </a:r>
            <a:endParaRPr sz="16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 threads share the remaining process context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Code, data, heap, and shared library segments of the process virtual address space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▪"/>
            </a:pPr>
            <a:r>
              <a:rPr lang="en-US" sz="1600"/>
              <a:t>Open files and installed handlers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Operationally, this model is not strictly enforced: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Register values are truly separate and protected, but…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Any thread can read and write the stack of any other thread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>
                <a:solidFill>
                  <a:srgbClr val="C00000"/>
                </a:solidFill>
              </a:rPr>
              <a:t>The mismatch between the conceptual and operation model </a:t>
            </a:r>
            <a:br>
              <a:rPr i="1" lang="en-US">
                <a:solidFill>
                  <a:srgbClr val="C00000"/>
                </a:solidFill>
              </a:rPr>
            </a:br>
            <a:r>
              <a:rPr i="1" lang="en-US">
                <a:solidFill>
                  <a:srgbClr val="C00000"/>
                </a:solidFill>
              </a:rPr>
              <a:t>is a source of confusion and errors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50962" y="435678"/>
            <a:ext cx="8507016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Program to Illustrate Sharing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76200" y="1419285"/>
            <a:ext cx="4267200" cy="47705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var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msgs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"Hello from foo"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"Hello from bar"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ptr = msgs;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2;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Pthread_create(&amp;tid,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thread,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Pthread_exit(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4572000" y="1447800"/>
            <a:ext cx="4508265" cy="230832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myid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)vargp;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"[%ld]:  %s (cnt=%d)\n"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myid, ptr[myid], ++cnt);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4660665" y="3912512"/>
            <a:ext cx="4320614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threads reference main thread’s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indirectly through global ptr variable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4"/>
          <p:cNvCxnSpPr/>
          <p:nvPr/>
        </p:nvCxnSpPr>
        <p:spPr>
          <a:xfrm flipH="1" rot="10800000">
            <a:off x="6181490" y="3239412"/>
            <a:ext cx="520700" cy="673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4"/>
          <p:cNvSpPr txBox="1"/>
          <p:nvPr/>
        </p:nvSpPr>
        <p:spPr>
          <a:xfrm>
            <a:off x="3352800" y="5879068"/>
            <a:ext cx="1044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sharing.c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Variable Instances to Memory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Global variables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Def:</a:t>
            </a:r>
            <a:r>
              <a:rPr lang="en-US"/>
              <a:t>  Variable declared outside of a function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90000"/>
                </a:solidFill>
              </a:rPr>
              <a:t>Virtual memory contains exactly one instance of any global variable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Local variables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Def:</a:t>
            </a:r>
            <a:r>
              <a:rPr lang="en-US"/>
              <a:t> Variable declared inside function without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attribute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90000"/>
                </a:solidFill>
              </a:rPr>
              <a:t>Each thread stack contains one instance of each local variable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Local static variables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Def: </a:t>
            </a:r>
            <a:r>
              <a:rPr lang="en-US"/>
              <a:t> Variable declared inside  function with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attribute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990000"/>
                </a:solidFill>
              </a:rPr>
              <a:t>Virtual memory contains exactly one instance of any local static variable.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76200" y="1828800"/>
            <a:ext cx="4267200" cy="477053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b="1" lang="en-US" sz="16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var */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msgs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"Hello from foo"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"Hello from bar"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ptr = msgs;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2;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Pthread_create(&amp;tid,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thread,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Pthread_exit(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4495800" y="3559076"/>
            <a:ext cx="4508265" cy="230832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myid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)vargp;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"[%ld]:  %s (cnt=%d)\n"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myid, ptr[myid], ++cnt);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228600" y="297862"/>
            <a:ext cx="897255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Mapping Variable Instances to Memory</a:t>
            </a:r>
            <a:endParaRPr/>
          </a:p>
        </p:txBody>
      </p:sp>
      <p:sp>
        <p:nvSpPr>
          <p:cNvPr id="103" name="Google Shape;103;p6"/>
          <p:cNvSpPr txBox="1"/>
          <p:nvPr/>
        </p:nvSpPr>
        <p:spPr>
          <a:xfrm>
            <a:off x="200673" y="1130888"/>
            <a:ext cx="35834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Global var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instance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[data])</a:t>
            </a:r>
            <a:endParaRPr/>
          </a:p>
        </p:txBody>
      </p:sp>
      <p:cxnSp>
        <p:nvCxnSpPr>
          <p:cNvPr id="104" name="Google Shape;104;p6"/>
          <p:cNvCxnSpPr/>
          <p:nvPr/>
        </p:nvCxnSpPr>
        <p:spPr>
          <a:xfrm>
            <a:off x="1295401" y="1450976"/>
            <a:ext cx="0" cy="504824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6"/>
          <p:cNvSpPr txBox="1"/>
          <p:nvPr/>
        </p:nvSpPr>
        <p:spPr>
          <a:xfrm>
            <a:off x="4972286" y="6019800"/>
            <a:ext cx="4032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Local static var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instance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[data])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 flipH="1" rot="10800000">
            <a:off x="6348824" y="4636088"/>
            <a:ext cx="304800" cy="1346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6"/>
          <p:cNvSpPr txBox="1"/>
          <p:nvPr/>
        </p:nvSpPr>
        <p:spPr>
          <a:xfrm>
            <a:off x="3815414" y="1399401"/>
            <a:ext cx="39274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Local vars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instance (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i.m, msgs.m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6"/>
          <p:cNvCxnSpPr/>
          <p:nvPr/>
        </p:nvCxnSpPr>
        <p:spPr>
          <a:xfrm flipH="1">
            <a:off x="1486549" y="1676400"/>
            <a:ext cx="2971799" cy="1295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6"/>
          <p:cNvSpPr txBox="1"/>
          <p:nvPr/>
        </p:nvSpPr>
        <p:spPr>
          <a:xfrm>
            <a:off x="4509914" y="1955800"/>
            <a:ext cx="387208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Local var: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instances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myid.p0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[peer thread 0’s stack],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myid.p1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[peer thread 1’s stack]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110" name="Google Shape;110;p6"/>
          <p:cNvCxnSpPr/>
          <p:nvPr/>
        </p:nvCxnSpPr>
        <p:spPr>
          <a:xfrm flipH="1">
            <a:off x="5943600" y="2864732"/>
            <a:ext cx="533400" cy="13208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6"/>
          <p:cNvCxnSpPr/>
          <p:nvPr/>
        </p:nvCxnSpPr>
        <p:spPr>
          <a:xfrm flipH="1">
            <a:off x="2286000" y="1676400"/>
            <a:ext cx="2172348" cy="17526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6"/>
          <p:cNvSpPr txBox="1"/>
          <p:nvPr/>
        </p:nvSpPr>
        <p:spPr>
          <a:xfrm>
            <a:off x="3261715" y="6230005"/>
            <a:ext cx="10448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sharing.c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Variable Analysis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41136" y="1219200"/>
            <a:ext cx="7896225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Which variables are shared?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Answer: A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 is shared iff multiple threads reference at least one instance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/>
              <a:t>. Thus:</a:t>
            </a:r>
            <a:endParaRPr/>
          </a:p>
          <a:p>
            <a:pPr indent="-246062" lvl="1" marL="744538" rtl="0" algn="l"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■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b="1" lang="en-US">
                <a:solidFill>
                  <a:srgbClr val="000000"/>
                </a:solidFill>
              </a:rPr>
              <a:t>, 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cnt</a:t>
            </a:r>
            <a:r>
              <a:rPr b="1" lang="en-US">
                <a:solidFill>
                  <a:srgbClr val="000000"/>
                </a:solidFill>
              </a:rPr>
              <a:t>, and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msgs</a:t>
            </a:r>
            <a:r>
              <a:rPr b="1" lang="en-US">
                <a:solidFill>
                  <a:srgbClr val="000000"/>
                </a:solidFill>
              </a:rPr>
              <a:t> are shared</a:t>
            </a:r>
            <a:endParaRPr/>
          </a:p>
          <a:p>
            <a:pPr indent="-246062" lvl="1" marL="744538" rtl="0" algn="l"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Noto Sans Symbols"/>
              <a:buChar char="■"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-US">
                <a:solidFill>
                  <a:srgbClr val="000000"/>
                </a:solidFill>
              </a:rPr>
              <a:t> and 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myid</a:t>
            </a:r>
            <a:r>
              <a:rPr b="1" lang="en-US">
                <a:solidFill>
                  <a:srgbClr val="000000"/>
                </a:solidFill>
              </a:rPr>
              <a:t> are </a:t>
            </a:r>
            <a:r>
              <a:rPr b="1" i="1" lang="en-US">
                <a:solidFill>
                  <a:srgbClr val="C00000"/>
                </a:solidFill>
              </a:rPr>
              <a:t>not</a:t>
            </a:r>
            <a:r>
              <a:rPr b="1" lang="en-US">
                <a:solidFill>
                  <a:srgbClr val="000000"/>
                </a:solidFill>
              </a:rPr>
              <a:t> shared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785813" y="1765300"/>
            <a:ext cx="6224794" cy="236988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Variable 	  Referenced by	Referenced by 	Referenced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instance	   main thread?	peer thread 0?	peer thread 1?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ptr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cnt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i.m		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msgs.m			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myid.p0		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myid.p1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2362200" y="23622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4038774" y="23622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5867400" y="23622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3" name="Google Shape;123;p7"/>
          <p:cNvSpPr txBox="1"/>
          <p:nvPr/>
        </p:nvSpPr>
        <p:spPr>
          <a:xfrm>
            <a:off x="2395732" y="2654300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4038774" y="26543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5867400" y="26543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2362200" y="2921000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4072306" y="2921000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5900932" y="2921000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2362200" y="3227864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4038774" y="3227864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5867400" y="3227864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2395732" y="3510002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4038774" y="3510002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5900932" y="3510002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2395732" y="3770868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4063170" y="3770868"/>
            <a:ext cx="4326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5867400" y="3770868"/>
            <a:ext cx="499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Synchronizing Threads		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Shared variables are handy...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…but introduce the possibility of nasty </a:t>
            </a:r>
            <a:r>
              <a:rPr i="1" lang="en-US"/>
              <a:t>synchronization</a:t>
            </a:r>
            <a:r>
              <a:rPr lang="en-US"/>
              <a:t> errors.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66007" y="152400"/>
            <a:ext cx="87757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badcnt.c</a:t>
            </a:r>
            <a:r>
              <a:rPr lang="en-US"/>
              <a:t>: Improper Synchronization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46180" y="1227921"/>
            <a:ext cx="4800600" cy="540147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Global shared variable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Counter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niters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tid1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5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tid2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niters = atoi(argv[1]);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Pthread_create(&amp;tid1,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thread, &amp;niters);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Pthread_create(&amp;tid2,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thread, &amp;niters);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Pthread_join(tid1,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Pthread_join(tid2, </a:t>
            </a:r>
            <a:r>
              <a:rPr b="1" lang="en-US" sz="15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Check result */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(cnt != (2 * niters))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"BOOM! cnt=%ld\n"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5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US" sz="15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"OK cnt=%ld\n"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4923199" y="1237834"/>
            <a:ext cx="4137671" cy="28007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600">
                <a:solidFill>
                  <a:srgbClr val="9E4C04"/>
                </a:solidFill>
                <a:latin typeface="Arial"/>
                <a:ea typeface="Arial"/>
                <a:cs typeface="Arial"/>
                <a:sym typeface="Arial"/>
              </a:rPr>
              <a:t>niters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*((</a:t>
            </a:r>
            <a:r>
              <a:rPr b="1" lang="en-US" sz="1600">
                <a:solidFill>
                  <a:srgbClr val="107702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niters; i++)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cnt++;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600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rgbClr val="0F757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9"/>
          <p:cNvGrpSpPr/>
          <p:nvPr/>
        </p:nvGrpSpPr>
        <p:grpSpPr>
          <a:xfrm>
            <a:off x="5105400" y="4192250"/>
            <a:ext cx="3505200" cy="2605684"/>
            <a:chOff x="5105400" y="4192250"/>
            <a:chExt cx="3505200" cy="2605684"/>
          </a:xfrm>
        </p:grpSpPr>
        <p:sp>
          <p:nvSpPr>
            <p:cNvPr id="152" name="Google Shape;152;p9"/>
            <p:cNvSpPr txBox="1"/>
            <p:nvPr/>
          </p:nvSpPr>
          <p:spPr>
            <a:xfrm>
              <a:off x="5486400" y="4192250"/>
              <a:ext cx="2770410" cy="132343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linux&gt; ./badcnt 10000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OK cnt=20000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linux&gt; ./badcnt 10000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BOOM! cnt=13051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linux&gt;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5105400" y="5689938"/>
              <a:ext cx="3505200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cnt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should equal 20,000.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D3E40"/>
                  </a:solidFill>
                  <a:latin typeface="Calibri"/>
                  <a:ea typeface="Calibri"/>
                  <a:cs typeface="Calibri"/>
                  <a:sym typeface="Calibri"/>
                </a:rPr>
                <a:t>What went wrong?</a:t>
              </a:r>
              <a:endParaRPr b="1" sz="2400">
                <a:solidFill>
                  <a:srgbClr val="9D3E4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9"/>
          <p:cNvSpPr txBox="1"/>
          <p:nvPr/>
        </p:nvSpPr>
        <p:spPr>
          <a:xfrm>
            <a:off x="3755723" y="6248400"/>
            <a:ext cx="10050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badcnt.c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2012-11-19T20:19:50Z</dcterms:created>
  <dc:creator>Markus Pueschel</dc:creator>
</cp:coreProperties>
</file>