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2" r:id="rId8"/>
    <p:sldId id="281" r:id="rId9"/>
    <p:sldId id="302" r:id="rId10"/>
    <p:sldId id="283" r:id="rId11"/>
    <p:sldId id="284" r:id="rId12"/>
    <p:sldId id="285" r:id="rId13"/>
    <p:sldId id="262" r:id="rId14"/>
    <p:sldId id="263" r:id="rId15"/>
    <p:sldId id="286" r:id="rId16"/>
    <p:sldId id="287" r:id="rId17"/>
    <p:sldId id="264" r:id="rId18"/>
    <p:sldId id="265" r:id="rId19"/>
    <p:sldId id="266" r:id="rId20"/>
    <p:sldId id="267" r:id="rId21"/>
    <p:sldId id="288" r:id="rId22"/>
    <p:sldId id="289" r:id="rId23"/>
    <p:sldId id="294" r:id="rId24"/>
    <p:sldId id="295" r:id="rId25"/>
    <p:sldId id="296" r:id="rId26"/>
    <p:sldId id="297" r:id="rId27"/>
    <p:sldId id="298" r:id="rId28"/>
    <p:sldId id="299" r:id="rId29"/>
    <p:sldId id="300" r:id="rId30"/>
    <p:sldId id="301" r:id="rId31"/>
    <p:sldId id="290" r:id="rId32"/>
    <p:sldId id="291" r:id="rId33"/>
    <p:sldId id="292" r:id="rId34"/>
    <p:sldId id="268" r:id="rId35"/>
    <p:sldId id="269" r:id="rId36"/>
    <p:sldId id="270" r:id="rId37"/>
    <p:sldId id="271" r:id="rId38"/>
    <p:sldId id="272" r:id="rId39"/>
    <p:sldId id="273" r:id="rId40"/>
    <p:sldId id="303" r:id="rId41"/>
    <p:sldId id="304" r:id="rId42"/>
    <p:sldId id="274" r:id="rId43"/>
    <p:sldId id="275" r:id="rId44"/>
    <p:sldId id="305" r:id="rId45"/>
    <p:sldId id="307" r:id="rId46"/>
    <p:sldId id="277" r:id="rId47"/>
    <p:sldId id="306" r:id="rId48"/>
    <p:sldId id="27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4" d="100"/>
          <a:sy n="74" d="100"/>
        </p:scale>
        <p:origin x="-12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17E0B8-8255-4CE2-AA8E-86F3260B93ED}"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75D7-C6EA-4ADB-B385-7DEE2EB8A75B}" type="slidenum">
              <a:rPr lang="en-US" smtClean="0"/>
              <a:t>‹#›</a:t>
            </a:fld>
            <a:endParaRPr lang="en-US"/>
          </a:p>
        </p:txBody>
      </p:sp>
    </p:spTree>
    <p:extLst>
      <p:ext uri="{BB962C8B-B14F-4D97-AF65-F5344CB8AC3E}">
        <p14:creationId xmlns:p14="http://schemas.microsoft.com/office/powerpoint/2010/main" val="339588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7E0B8-8255-4CE2-AA8E-86F3260B93ED}"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75D7-C6EA-4ADB-B385-7DEE2EB8A75B}" type="slidenum">
              <a:rPr lang="en-US" smtClean="0"/>
              <a:t>‹#›</a:t>
            </a:fld>
            <a:endParaRPr lang="en-US"/>
          </a:p>
        </p:txBody>
      </p:sp>
    </p:spTree>
    <p:extLst>
      <p:ext uri="{BB962C8B-B14F-4D97-AF65-F5344CB8AC3E}">
        <p14:creationId xmlns:p14="http://schemas.microsoft.com/office/powerpoint/2010/main" val="322365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7E0B8-8255-4CE2-AA8E-86F3260B93ED}"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75D7-C6EA-4ADB-B385-7DEE2EB8A75B}" type="slidenum">
              <a:rPr lang="en-US" smtClean="0"/>
              <a:t>‹#›</a:t>
            </a:fld>
            <a:endParaRPr lang="en-US"/>
          </a:p>
        </p:txBody>
      </p:sp>
    </p:spTree>
    <p:extLst>
      <p:ext uri="{BB962C8B-B14F-4D97-AF65-F5344CB8AC3E}">
        <p14:creationId xmlns:p14="http://schemas.microsoft.com/office/powerpoint/2010/main" val="46062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7E0B8-8255-4CE2-AA8E-86F3260B93ED}"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75D7-C6EA-4ADB-B385-7DEE2EB8A75B}" type="slidenum">
              <a:rPr lang="en-US" smtClean="0"/>
              <a:t>‹#›</a:t>
            </a:fld>
            <a:endParaRPr lang="en-US"/>
          </a:p>
        </p:txBody>
      </p:sp>
    </p:spTree>
    <p:extLst>
      <p:ext uri="{BB962C8B-B14F-4D97-AF65-F5344CB8AC3E}">
        <p14:creationId xmlns:p14="http://schemas.microsoft.com/office/powerpoint/2010/main" val="330241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17E0B8-8255-4CE2-AA8E-86F3260B93ED}"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75D7-C6EA-4ADB-B385-7DEE2EB8A75B}" type="slidenum">
              <a:rPr lang="en-US" smtClean="0"/>
              <a:t>‹#›</a:t>
            </a:fld>
            <a:endParaRPr lang="en-US"/>
          </a:p>
        </p:txBody>
      </p:sp>
    </p:spTree>
    <p:extLst>
      <p:ext uri="{BB962C8B-B14F-4D97-AF65-F5344CB8AC3E}">
        <p14:creationId xmlns:p14="http://schemas.microsoft.com/office/powerpoint/2010/main" val="247016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17E0B8-8255-4CE2-AA8E-86F3260B93ED}"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975D7-C6EA-4ADB-B385-7DEE2EB8A75B}" type="slidenum">
              <a:rPr lang="en-US" smtClean="0"/>
              <a:t>‹#›</a:t>
            </a:fld>
            <a:endParaRPr lang="en-US"/>
          </a:p>
        </p:txBody>
      </p:sp>
    </p:spTree>
    <p:extLst>
      <p:ext uri="{BB962C8B-B14F-4D97-AF65-F5344CB8AC3E}">
        <p14:creationId xmlns:p14="http://schemas.microsoft.com/office/powerpoint/2010/main" val="332494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17E0B8-8255-4CE2-AA8E-86F3260B93ED}"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975D7-C6EA-4ADB-B385-7DEE2EB8A75B}" type="slidenum">
              <a:rPr lang="en-US" smtClean="0"/>
              <a:t>‹#›</a:t>
            </a:fld>
            <a:endParaRPr lang="en-US"/>
          </a:p>
        </p:txBody>
      </p:sp>
    </p:spTree>
    <p:extLst>
      <p:ext uri="{BB962C8B-B14F-4D97-AF65-F5344CB8AC3E}">
        <p14:creationId xmlns:p14="http://schemas.microsoft.com/office/powerpoint/2010/main" val="414683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17E0B8-8255-4CE2-AA8E-86F3260B93ED}"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975D7-C6EA-4ADB-B385-7DEE2EB8A75B}" type="slidenum">
              <a:rPr lang="en-US" smtClean="0"/>
              <a:t>‹#›</a:t>
            </a:fld>
            <a:endParaRPr lang="en-US"/>
          </a:p>
        </p:txBody>
      </p:sp>
    </p:spTree>
    <p:extLst>
      <p:ext uri="{BB962C8B-B14F-4D97-AF65-F5344CB8AC3E}">
        <p14:creationId xmlns:p14="http://schemas.microsoft.com/office/powerpoint/2010/main" val="2590944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7E0B8-8255-4CE2-AA8E-86F3260B93ED}"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975D7-C6EA-4ADB-B385-7DEE2EB8A75B}" type="slidenum">
              <a:rPr lang="en-US" smtClean="0"/>
              <a:t>‹#›</a:t>
            </a:fld>
            <a:endParaRPr lang="en-US"/>
          </a:p>
        </p:txBody>
      </p:sp>
    </p:spTree>
    <p:extLst>
      <p:ext uri="{BB962C8B-B14F-4D97-AF65-F5344CB8AC3E}">
        <p14:creationId xmlns:p14="http://schemas.microsoft.com/office/powerpoint/2010/main" val="69064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7E0B8-8255-4CE2-AA8E-86F3260B93ED}"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975D7-C6EA-4ADB-B385-7DEE2EB8A75B}" type="slidenum">
              <a:rPr lang="en-US" smtClean="0"/>
              <a:t>‹#›</a:t>
            </a:fld>
            <a:endParaRPr lang="en-US"/>
          </a:p>
        </p:txBody>
      </p:sp>
    </p:spTree>
    <p:extLst>
      <p:ext uri="{BB962C8B-B14F-4D97-AF65-F5344CB8AC3E}">
        <p14:creationId xmlns:p14="http://schemas.microsoft.com/office/powerpoint/2010/main" val="113442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7E0B8-8255-4CE2-AA8E-86F3260B93ED}"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975D7-C6EA-4ADB-B385-7DEE2EB8A75B}" type="slidenum">
              <a:rPr lang="en-US" smtClean="0"/>
              <a:t>‹#›</a:t>
            </a:fld>
            <a:endParaRPr lang="en-US"/>
          </a:p>
        </p:txBody>
      </p:sp>
    </p:spTree>
    <p:extLst>
      <p:ext uri="{BB962C8B-B14F-4D97-AF65-F5344CB8AC3E}">
        <p14:creationId xmlns:p14="http://schemas.microsoft.com/office/powerpoint/2010/main" val="20950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7E0B8-8255-4CE2-AA8E-86F3260B93ED}" type="datetimeFigureOut">
              <a:rPr lang="en-US" smtClean="0"/>
              <a:t>7/29/2022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975D7-C6EA-4ADB-B385-7DEE2EB8A75B}" type="slidenum">
              <a:rPr lang="en-US" smtClean="0"/>
              <a:t>‹#›</a:t>
            </a:fld>
            <a:endParaRPr lang="en-US"/>
          </a:p>
        </p:txBody>
      </p:sp>
    </p:spTree>
    <p:extLst>
      <p:ext uri="{BB962C8B-B14F-4D97-AF65-F5344CB8AC3E}">
        <p14:creationId xmlns:p14="http://schemas.microsoft.com/office/powerpoint/2010/main" val="3172643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19200"/>
            <a:ext cx="7772400" cy="1470025"/>
          </a:xfrm>
        </p:spPr>
        <p:txBody>
          <a:bodyPr/>
          <a:lstStyle/>
          <a:p>
            <a:r>
              <a:rPr lang="en-US" dirty="0" smtClean="0"/>
              <a:t>Webinar On                                                   </a:t>
            </a:r>
            <a:r>
              <a:rPr lang="en-US" b="1" dirty="0" smtClean="0"/>
              <a:t>Cloud </a:t>
            </a:r>
            <a:r>
              <a:rPr lang="en-US" b="1" dirty="0"/>
              <a:t>migration – AWS</a:t>
            </a:r>
            <a:endParaRPr lang="en-US" dirty="0"/>
          </a:p>
        </p:txBody>
      </p:sp>
      <p:sp>
        <p:nvSpPr>
          <p:cNvPr id="3" name="Subtitle 2"/>
          <p:cNvSpPr>
            <a:spLocks noGrp="1"/>
          </p:cNvSpPr>
          <p:nvPr>
            <p:ph type="subTitle" idx="1"/>
          </p:nvPr>
        </p:nvSpPr>
        <p:spPr>
          <a:xfrm>
            <a:off x="2590800" y="5105400"/>
            <a:ext cx="6400800" cy="1752600"/>
          </a:xfrm>
        </p:spPr>
        <p:txBody>
          <a:bodyPr/>
          <a:lstStyle/>
          <a:p>
            <a:r>
              <a:rPr lang="en-US" dirty="0" smtClean="0"/>
              <a:t>Presented By:- </a:t>
            </a:r>
          </a:p>
          <a:p>
            <a:r>
              <a:rPr lang="en-US" dirty="0" err="1" smtClean="0"/>
              <a:t>Nitesh</a:t>
            </a:r>
            <a:r>
              <a:rPr lang="en-US" dirty="0" smtClean="0"/>
              <a:t> </a:t>
            </a:r>
            <a:r>
              <a:rPr lang="en-US" dirty="0" err="1" smtClean="0"/>
              <a:t>Kaushik</a:t>
            </a:r>
            <a:endParaRPr lang="en-US" dirty="0"/>
          </a:p>
        </p:txBody>
      </p:sp>
    </p:spTree>
    <p:extLst>
      <p:ext uri="{BB962C8B-B14F-4D97-AF65-F5344CB8AC3E}">
        <p14:creationId xmlns:p14="http://schemas.microsoft.com/office/powerpoint/2010/main" val="70695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rmAutofit fontScale="85000" lnSpcReduction="10000"/>
          </a:bodyPr>
          <a:lstStyle/>
          <a:p>
            <a:r>
              <a:rPr lang="en-US" b="1" dirty="0"/>
              <a:t>To create a migration task</a:t>
            </a:r>
            <a:endParaRPr lang="en-US" dirty="0"/>
          </a:p>
          <a:p>
            <a:r>
              <a:rPr lang="en-US" dirty="0"/>
              <a:t>Sign in to the AWS Management Console and open the AWS DMS console at https://console.aws.amazon.com/dms/v2/.</a:t>
            </a:r>
          </a:p>
          <a:p>
            <a:r>
              <a:rPr lang="en-US" dirty="0"/>
              <a:t>If you are signed in as an AWS Identity and Access Management (IAM) user, make sure that you have the appropriate permissions to access AWS DMS. For more information about the permissions required, see IAM permissions needed to use AWS DMS.</a:t>
            </a:r>
          </a:p>
          <a:p>
            <a:r>
              <a:rPr lang="en-US" dirty="0"/>
              <a:t>On the navigation pane, choose </a:t>
            </a:r>
            <a:r>
              <a:rPr lang="en-US" b="1" dirty="0"/>
              <a:t>Database migration tasks</a:t>
            </a:r>
            <a:r>
              <a:rPr lang="en-US" dirty="0"/>
              <a:t>, and then choose </a:t>
            </a:r>
            <a:r>
              <a:rPr lang="en-US" b="1" dirty="0"/>
              <a:t>Create task</a:t>
            </a:r>
            <a:r>
              <a:rPr lang="en-US" dirty="0"/>
              <a:t>.</a:t>
            </a:r>
          </a:p>
          <a:p>
            <a:r>
              <a:rPr lang="en-US" dirty="0"/>
              <a:t>On the </a:t>
            </a:r>
            <a:r>
              <a:rPr lang="en-US" b="1" dirty="0"/>
              <a:t>Create database migration task</a:t>
            </a:r>
            <a:r>
              <a:rPr lang="en-US" dirty="0"/>
              <a:t> page, in the </a:t>
            </a:r>
            <a:r>
              <a:rPr lang="en-US" b="1" dirty="0"/>
              <a:t>Task configuration</a:t>
            </a:r>
            <a:r>
              <a:rPr lang="en-US" dirty="0"/>
              <a:t> section, specify the task options. The following table describes the settings.</a:t>
            </a:r>
          </a:p>
          <a:p>
            <a:endParaRPr lang="en-US" dirty="0"/>
          </a:p>
        </p:txBody>
      </p:sp>
    </p:spTree>
    <p:extLst>
      <p:ext uri="{BB962C8B-B14F-4D97-AF65-F5344CB8AC3E}">
        <p14:creationId xmlns:p14="http://schemas.microsoft.com/office/powerpoint/2010/main" val="327878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399"/>
            <a:ext cx="8674102" cy="487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56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763000" cy="492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642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477000"/>
          </a:xfrm>
        </p:spPr>
        <p:txBody>
          <a:bodyPr>
            <a:normAutofit fontScale="32500" lnSpcReduction="20000"/>
          </a:bodyPr>
          <a:lstStyle/>
          <a:p>
            <a:r>
              <a:rPr lang="en-US" sz="3700" dirty="0"/>
              <a:t>Benefits</a:t>
            </a:r>
          </a:p>
          <a:p>
            <a:r>
              <a:rPr lang="en-US" sz="3700" dirty="0"/>
              <a:t>Simple to use</a:t>
            </a:r>
          </a:p>
          <a:p>
            <a:r>
              <a:rPr lang="en-US" sz="3700" dirty="0"/>
              <a:t>AWS Database Migration Service is simple to use. There is no need to install any drivers or applications, and it does not require changes to the source database in most cases. You can begin a database migration with just a few clicks in the AWS Management Console. Once the migration has started, DMS manages all the complexities of the migration process including automatically replicating data changes that occur in the source database during the migration process. You can also use this service for continuous data replication with the same simplicity.</a:t>
            </a:r>
            <a:br>
              <a:rPr lang="en-US" sz="3700" dirty="0"/>
            </a:br>
            <a:endParaRPr lang="en-US" sz="3700" dirty="0"/>
          </a:p>
          <a:p>
            <a:r>
              <a:rPr lang="en-US" sz="3700" dirty="0"/>
              <a:t>Minimal downtime</a:t>
            </a:r>
          </a:p>
          <a:p>
            <a:r>
              <a:rPr lang="en-US" sz="3700" dirty="0"/>
              <a:t>AWS Database Migration Service helps you migrate your databases to AWS with virtually no downtime. All data changes to the source database that occur during the migration are continuously replicated to the target, allowing the source database to be fully operational during the migration process. After the database migration is complete, the target database will remain synchronized with the source for as long as you choose, allowing you to switch over the database at a convenient time.</a:t>
            </a:r>
            <a:br>
              <a:rPr lang="en-US" sz="3700" dirty="0"/>
            </a:br>
            <a:endParaRPr lang="en-US" sz="3700" dirty="0"/>
          </a:p>
          <a:p>
            <a:r>
              <a:rPr lang="en-US" sz="3700" dirty="0"/>
              <a:t>Supports widely used databases</a:t>
            </a:r>
          </a:p>
          <a:p>
            <a:r>
              <a:rPr lang="en-US" sz="3700" dirty="0"/>
              <a:t>AWS Database Migration Service can migrate your data to and from most of the widely used commercial and open source databases. It supports homogeneous migrations such as Oracle to Oracle, as well as heterogeneous migrations between different database platforms, such as Oracle to Amazon Aurora. Migrations can be from on-premises databases to Amazon Relational Database Service (Amazon RDS) or Amazon Elastic Compute Cloud (Amazon EC2), databases running on EC2 to RDS, or vice versa, as well as from one RDS database to another RDS database. It can also move data between SQL, </a:t>
            </a:r>
            <a:r>
              <a:rPr lang="en-US" sz="3700" dirty="0" err="1"/>
              <a:t>NoSQL</a:t>
            </a:r>
            <a:r>
              <a:rPr lang="en-US" sz="3700" dirty="0"/>
              <a:t>, and text based targets.</a:t>
            </a:r>
            <a:br>
              <a:rPr lang="en-US" sz="3700" dirty="0"/>
            </a:br>
            <a:endParaRPr lang="en-US" sz="3700" dirty="0"/>
          </a:p>
          <a:p>
            <a:r>
              <a:rPr lang="en-US" sz="3700" dirty="0"/>
              <a:t>Low cost</a:t>
            </a:r>
          </a:p>
          <a:p>
            <a:r>
              <a:rPr lang="en-US" sz="3700" dirty="0"/>
              <a:t>AWS Database Migration Service is a low-cost service. You only pay for the compute resources used during the migration process and any additional log storage. Migrating a terabyte-size database can be done for as little as $3. This applies to both homogeneous and heterogeneous migrations of any supported databases. This is in stark contrast to conventional database migration methods that can be very expensive.</a:t>
            </a:r>
            <a:br>
              <a:rPr lang="en-US" sz="3700" dirty="0"/>
            </a:br>
            <a:endParaRPr lang="en-US" sz="3700" dirty="0"/>
          </a:p>
          <a:p>
            <a:r>
              <a:rPr lang="en-US" sz="3700" dirty="0"/>
              <a:t>On-going replication</a:t>
            </a:r>
          </a:p>
          <a:p>
            <a:r>
              <a:rPr lang="en-US" sz="3700" dirty="0"/>
              <a:t>You can set up a DMS task for either one-time migration or on-going replication. An on-going replication task keeps your source and target databases in sync. Once set up, the on-going replication task will continuously apply source changes to the target with minimal latency. All DMS features, such as data validation and transformations, are available for any replication task.</a:t>
            </a:r>
            <a:br>
              <a:rPr lang="en-US" sz="3700" dirty="0"/>
            </a:br>
            <a:endParaRPr lang="en-US" sz="3700" dirty="0"/>
          </a:p>
          <a:p>
            <a:r>
              <a:rPr lang="en-US" sz="3700" dirty="0"/>
              <a:t>Reliable</a:t>
            </a:r>
          </a:p>
          <a:p>
            <a:r>
              <a:rPr lang="en-US" sz="3700" dirty="0"/>
              <a:t>The AWS Database Migration Service is highly resilient and self–healing. It continually monitors source and target databases, network connectivity, and the replication instance. In case of interruption, it automatically restarts the process and continues the migration from where it stopped. Multi-AZ option allows you to have high availability for database migration and continuous data replication by enabling redundant replication instances.</a:t>
            </a:r>
          </a:p>
          <a:p>
            <a:endParaRPr lang="en-US" dirty="0"/>
          </a:p>
        </p:txBody>
      </p:sp>
    </p:spTree>
    <p:extLst>
      <p:ext uri="{BB962C8B-B14F-4D97-AF65-F5344CB8AC3E}">
        <p14:creationId xmlns:p14="http://schemas.microsoft.com/office/powerpoint/2010/main" val="114874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685800"/>
          </a:xfrm>
        </p:spPr>
        <p:txBody>
          <a:bodyPr>
            <a:noAutofit/>
          </a:bodyPr>
          <a:lstStyle/>
          <a:p>
            <a:pPr marL="0" indent="0"/>
            <a:r>
              <a:rPr lang="en-US" sz="2400" dirty="0" smtClean="0"/>
              <a:t>2. Configuring Simple Storage Service account in </a:t>
            </a:r>
            <a:br>
              <a:rPr lang="en-US" sz="2400" dirty="0" smtClean="0"/>
            </a:br>
            <a:r>
              <a:rPr lang="en-US" sz="2400" dirty="0" smtClean="0"/>
              <a:t>     AWS for migrating Local storage to Cloud Storage</a:t>
            </a:r>
            <a:br>
              <a:rPr lang="en-US" sz="2400" dirty="0" smtClean="0"/>
            </a:br>
            <a:endParaRPr lang="en-US" sz="2400" dirty="0"/>
          </a:p>
        </p:txBody>
      </p:sp>
      <p:sp>
        <p:nvSpPr>
          <p:cNvPr id="3" name="Content Placeholder 2"/>
          <p:cNvSpPr>
            <a:spLocks noGrp="1"/>
          </p:cNvSpPr>
          <p:nvPr>
            <p:ph idx="1"/>
          </p:nvPr>
        </p:nvSpPr>
        <p:spPr>
          <a:xfrm>
            <a:off x="76200" y="838200"/>
            <a:ext cx="8839200" cy="5791200"/>
          </a:xfrm>
        </p:spPr>
        <p:txBody>
          <a:bodyPr>
            <a:normAutofit fontScale="77500" lnSpcReduction="20000"/>
          </a:bodyPr>
          <a:lstStyle/>
          <a:p>
            <a:r>
              <a:rPr lang="en-US" dirty="0"/>
              <a:t>Amazon Simple Storage Service (Amazon S3) is an object storage service that offers industry-leading scalability, data availability, security, and performance. You can use Amazon S3 to store and retrieve any amount of data at any time, from anywhere.</a:t>
            </a:r>
            <a:br>
              <a:rPr lang="en-US" dirty="0"/>
            </a:br>
            <a:endParaRPr lang="en-US" dirty="0"/>
          </a:p>
          <a:p>
            <a:r>
              <a:rPr lang="en-US" dirty="0"/>
              <a:t>To get the most out of Amazon S3, you need to understand a few simple concepts. Amazon S3 stores data as objects within buckets. An object consists of a file and optionally any metadata that describes that file. To store an object in Amazon S3, you upload the file you want to store to a bucket. When you upload a file, you can set permissions on the object and any metadata.</a:t>
            </a:r>
          </a:p>
          <a:p>
            <a:r>
              <a:rPr lang="en-US" dirty="0"/>
              <a:t>Buckets are the containers for objects. You can have one or more buckets. For each bucket, you can control access to it (who can create, delete, and list objects in the bucket), view access logs for it and its objects, and choose the geographical region where Amazon S3 will store the bucket and its contents.</a:t>
            </a:r>
          </a:p>
          <a:p>
            <a:endParaRPr lang="en-US" dirty="0"/>
          </a:p>
        </p:txBody>
      </p:sp>
    </p:spTree>
    <p:extLst>
      <p:ext uri="{BB962C8B-B14F-4D97-AF65-F5344CB8AC3E}">
        <p14:creationId xmlns:p14="http://schemas.microsoft.com/office/powerpoint/2010/main" val="99686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686800" cy="488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42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6741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221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314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785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fontScale="92500" lnSpcReduction="10000"/>
          </a:bodyPr>
          <a:lstStyle/>
          <a:p>
            <a:r>
              <a:rPr lang="en-US" dirty="0" smtClean="0"/>
              <a:t>Step 1</a:t>
            </a:r>
          </a:p>
          <a:p>
            <a:r>
              <a:rPr lang="en-US" dirty="0" smtClean="0"/>
              <a:t>Set </a:t>
            </a:r>
            <a:r>
              <a:rPr lang="en-US" dirty="0"/>
              <a:t>up and log into your AWS </a:t>
            </a:r>
            <a:r>
              <a:rPr lang="en-US" dirty="0" smtClean="0"/>
              <a:t>account</a:t>
            </a:r>
            <a:endParaRPr lang="en-US" dirty="0"/>
          </a:p>
          <a:p>
            <a:r>
              <a:rPr lang="en-US" dirty="0"/>
              <a:t>To use Amazon S3, you need an AWS account </a:t>
            </a:r>
            <a:r>
              <a:rPr lang="en-US" dirty="0" smtClean="0"/>
              <a:t>.</a:t>
            </a:r>
            <a:r>
              <a:rPr lang="en-US" dirty="0"/>
              <a:t> If you don't already have one, you'll be prompted to create one when you sign up for Amazon S3. You will not be charged for Amazon S3 until you use it.  </a:t>
            </a:r>
            <a:endParaRPr lang="en-US" dirty="0" smtClean="0"/>
          </a:p>
          <a:p>
            <a:r>
              <a:rPr lang="en-US" dirty="0" smtClean="0"/>
              <a:t>Step 2</a:t>
            </a:r>
          </a:p>
          <a:p>
            <a:r>
              <a:rPr lang="en-US" dirty="0" smtClean="0"/>
              <a:t>Create a bucket</a:t>
            </a:r>
          </a:p>
          <a:p>
            <a:r>
              <a:rPr lang="en-US" dirty="0" smtClean="0"/>
              <a:t>Every object in Amazon S3 is stored in a bucket. Before you can store data in Amazon S3, you must create an S3 bucket</a:t>
            </a:r>
            <a:endParaRPr lang="en-US" dirty="0"/>
          </a:p>
          <a:p>
            <a:endParaRPr lang="en-US" dirty="0"/>
          </a:p>
        </p:txBody>
      </p:sp>
    </p:spTree>
    <p:extLst>
      <p:ext uri="{BB962C8B-B14F-4D97-AF65-F5344CB8AC3E}">
        <p14:creationId xmlns:p14="http://schemas.microsoft.com/office/powerpoint/2010/main" val="626720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lstStyle/>
          <a:p>
            <a:r>
              <a:rPr lang="en-US" dirty="0" smtClean="0"/>
              <a:t>Step 3</a:t>
            </a:r>
          </a:p>
          <a:p>
            <a:r>
              <a:rPr lang="en-US" dirty="0"/>
              <a:t>Start building with </a:t>
            </a:r>
            <a:r>
              <a:rPr lang="en-US" dirty="0" smtClean="0"/>
              <a:t>AWS</a:t>
            </a:r>
            <a:endParaRPr lang="en-US" dirty="0"/>
          </a:p>
          <a:p>
            <a:r>
              <a:rPr lang="en-US" dirty="0"/>
              <a:t>Now that you've created a bucket, you're ready to add an object to it. An object can be any kind of file: a text file, a photo, a video, and so on. Read the Getting Started Guide to learn more and start building.</a:t>
            </a:r>
          </a:p>
          <a:p>
            <a:endParaRPr lang="en-US" dirty="0"/>
          </a:p>
        </p:txBody>
      </p:sp>
    </p:spTree>
    <p:extLst>
      <p:ext uri="{BB962C8B-B14F-4D97-AF65-F5344CB8AC3E}">
        <p14:creationId xmlns:p14="http://schemas.microsoft.com/office/powerpoint/2010/main" val="132764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Contents</a:t>
            </a:r>
            <a:endParaRPr lang="en-US" dirty="0"/>
          </a:p>
        </p:txBody>
      </p:sp>
      <p:sp>
        <p:nvSpPr>
          <p:cNvPr id="3" name="Content Placeholder 2"/>
          <p:cNvSpPr>
            <a:spLocks noGrp="1"/>
          </p:cNvSpPr>
          <p:nvPr>
            <p:ph idx="1"/>
          </p:nvPr>
        </p:nvSpPr>
        <p:spPr>
          <a:xfrm>
            <a:off x="152400" y="762000"/>
            <a:ext cx="8763000" cy="5943600"/>
          </a:xfrm>
        </p:spPr>
        <p:txBody>
          <a:bodyPr>
            <a:normAutofit/>
          </a:bodyPr>
          <a:lstStyle/>
          <a:p>
            <a:pPr marL="0" indent="0">
              <a:buNone/>
            </a:pPr>
            <a:r>
              <a:rPr lang="en-US" dirty="0" smtClean="0"/>
              <a:t>1. Concepts </a:t>
            </a:r>
            <a:r>
              <a:rPr lang="en-US" dirty="0"/>
              <a:t>of AWS storage and database </a:t>
            </a:r>
            <a:r>
              <a:rPr lang="en-US" dirty="0" smtClean="0"/>
              <a:t>Migration</a:t>
            </a:r>
          </a:p>
          <a:p>
            <a:pPr marL="0" indent="0">
              <a:buNone/>
            </a:pPr>
            <a:r>
              <a:rPr lang="en-US" dirty="0" smtClean="0"/>
              <a:t>     Services</a:t>
            </a:r>
          </a:p>
          <a:p>
            <a:pPr marL="0" indent="0">
              <a:buNone/>
            </a:pPr>
            <a:r>
              <a:rPr lang="en-US" dirty="0" smtClean="0"/>
              <a:t>2. </a:t>
            </a:r>
            <a:r>
              <a:rPr lang="en-US" dirty="0"/>
              <a:t>Configuring Simple Storage Service account in </a:t>
            </a:r>
            <a:endParaRPr lang="en-US" dirty="0" smtClean="0"/>
          </a:p>
          <a:p>
            <a:pPr marL="0" indent="0">
              <a:buNone/>
            </a:pPr>
            <a:r>
              <a:rPr lang="en-US" dirty="0"/>
              <a:t> </a:t>
            </a:r>
            <a:r>
              <a:rPr lang="en-US" dirty="0" smtClean="0"/>
              <a:t>    AWS </a:t>
            </a:r>
            <a:r>
              <a:rPr lang="en-US" dirty="0"/>
              <a:t>for migrating Local storage to Cloud </a:t>
            </a:r>
            <a:r>
              <a:rPr lang="en-US" dirty="0" smtClean="0"/>
              <a:t>Storage</a:t>
            </a:r>
          </a:p>
          <a:p>
            <a:pPr marL="0" indent="0">
              <a:buNone/>
            </a:pPr>
            <a:r>
              <a:rPr lang="en-US" dirty="0" smtClean="0"/>
              <a:t>3. </a:t>
            </a:r>
            <a:r>
              <a:rPr lang="en-US" dirty="0"/>
              <a:t>Configuring buckets, blobs, directories and </a:t>
            </a:r>
            <a:endParaRPr lang="en-US" dirty="0" smtClean="0"/>
          </a:p>
          <a:p>
            <a:pPr marL="0" indent="0">
              <a:buNone/>
            </a:pPr>
            <a:r>
              <a:rPr lang="en-US" dirty="0"/>
              <a:t> </a:t>
            </a:r>
            <a:r>
              <a:rPr lang="en-US" dirty="0" smtClean="0"/>
              <a:t>    containers </a:t>
            </a:r>
            <a:r>
              <a:rPr lang="en-US" dirty="0"/>
              <a:t>in S3 for data </a:t>
            </a:r>
            <a:r>
              <a:rPr lang="en-US" dirty="0" smtClean="0"/>
              <a:t>synchronization</a:t>
            </a:r>
          </a:p>
          <a:p>
            <a:pPr marL="0" indent="0">
              <a:buNone/>
            </a:pPr>
            <a:r>
              <a:rPr lang="en-US" dirty="0" smtClean="0"/>
              <a:t>4.</a:t>
            </a:r>
            <a:r>
              <a:rPr lang="en-US" dirty="0"/>
              <a:t> Configuring Backup in AWS </a:t>
            </a:r>
            <a:r>
              <a:rPr lang="en-US" dirty="0" smtClean="0"/>
              <a:t>Backup</a:t>
            </a:r>
          </a:p>
          <a:p>
            <a:pPr marL="0" indent="0">
              <a:buNone/>
            </a:pPr>
            <a:r>
              <a:rPr lang="en-US" dirty="0" smtClean="0"/>
              <a:t>5. </a:t>
            </a:r>
            <a:r>
              <a:rPr lang="en-US" dirty="0"/>
              <a:t>Configuring database migration service in AWS</a:t>
            </a:r>
          </a:p>
        </p:txBody>
      </p:sp>
    </p:spTree>
    <p:extLst>
      <p:ext uri="{BB962C8B-B14F-4D97-AF65-F5344CB8AC3E}">
        <p14:creationId xmlns:p14="http://schemas.microsoft.com/office/powerpoint/2010/main" val="122030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762000"/>
          </a:xfrm>
        </p:spPr>
        <p:txBody>
          <a:bodyPr>
            <a:normAutofit fontScale="90000"/>
          </a:bodyPr>
          <a:lstStyle/>
          <a:p>
            <a:pPr marL="0" indent="0"/>
            <a:r>
              <a:rPr lang="en-US" sz="3200" dirty="0" smtClean="0"/>
              <a:t>3. Configuring buckets, blobs, directories and </a:t>
            </a:r>
            <a:br>
              <a:rPr lang="en-US" sz="3200" dirty="0" smtClean="0"/>
            </a:br>
            <a:r>
              <a:rPr lang="en-US" sz="3200" dirty="0" smtClean="0"/>
              <a:t>     containers in S3 for data synchronization</a:t>
            </a:r>
          </a:p>
        </p:txBody>
      </p:sp>
      <p:sp>
        <p:nvSpPr>
          <p:cNvPr id="3" name="Content Placeholder 2"/>
          <p:cNvSpPr>
            <a:spLocks noGrp="1"/>
          </p:cNvSpPr>
          <p:nvPr>
            <p:ph idx="1"/>
          </p:nvPr>
        </p:nvSpPr>
        <p:spPr>
          <a:xfrm>
            <a:off x="152400" y="990600"/>
            <a:ext cx="8763000" cy="5638800"/>
          </a:xfrm>
        </p:spPr>
        <p:txBody>
          <a:bodyPr>
            <a:normAutofit fontScale="47500" lnSpcReduction="20000"/>
          </a:bodyPr>
          <a:lstStyle/>
          <a:p>
            <a:endParaRPr lang="en-US" b="1" dirty="0" smtClean="0"/>
          </a:p>
          <a:p>
            <a:r>
              <a:rPr lang="en-US" b="1" dirty="0" smtClean="0"/>
              <a:t>Buckets </a:t>
            </a:r>
            <a:r>
              <a:rPr lang="en-US" b="1" dirty="0"/>
              <a:t>configured</a:t>
            </a:r>
            <a:r>
              <a:rPr lang="en-US" dirty="0"/>
              <a:t> for object replication can be owned by the same or different </a:t>
            </a:r>
            <a:r>
              <a:rPr lang="en-US" b="1" dirty="0"/>
              <a:t>AWS</a:t>
            </a:r>
            <a:r>
              <a:rPr lang="en-US" dirty="0"/>
              <a:t> accounts and can be in the same or different </a:t>
            </a:r>
            <a:r>
              <a:rPr lang="en-US" b="1" dirty="0"/>
              <a:t>AWS</a:t>
            </a:r>
            <a:r>
              <a:rPr lang="en-US" dirty="0"/>
              <a:t> Regions. </a:t>
            </a:r>
            <a:endParaRPr lang="en-US" dirty="0" smtClean="0"/>
          </a:p>
          <a:p>
            <a:endParaRPr lang="en-US" dirty="0" smtClean="0"/>
          </a:p>
          <a:p>
            <a:r>
              <a:rPr lang="en-US" b="1" dirty="0"/>
              <a:t>Section 1: Replicating new objects between S3 buckets</a:t>
            </a:r>
          </a:p>
          <a:p>
            <a:r>
              <a:rPr lang="en-US" dirty="0"/>
              <a:t>S3 Replication enables automatic, asynchronous copying of objects across Amazon S3 buckets. Buckets configured for object replication can be owned by the same or different AWS accounts and can be in the same or different AWS Regions. S3 Replication can be used to copy new objects between two or more S3 buckets, and can be additionally enabled to copy existing objects. To enable S3 Replication, refer to the S3 Replication User Guide</a:t>
            </a:r>
            <a:r>
              <a:rPr lang="en-US" dirty="0" smtClean="0"/>
              <a:t>.</a:t>
            </a:r>
          </a:p>
          <a:p>
            <a:endParaRPr lang="en-US" dirty="0"/>
          </a:p>
          <a:p>
            <a:r>
              <a:rPr lang="en-US" b="1" dirty="0"/>
              <a:t>Estimating cost of S3 Replication</a:t>
            </a:r>
          </a:p>
          <a:p>
            <a:r>
              <a:rPr lang="en-US" dirty="0"/>
              <a:t>For S3 Replication (Cross-Region Replication and Same-Region Replication), you pay for replication request charges, storage charges for selected destination, and applicable infrequent access storage retrieval fees. For Cross-Region Replication (CRR), you also pay for inter-Region Data Transfer OUT from S3 to each destination Region. Additionally, when you use S3 Replication Time Control (S3 RTC), you pay a Replication Time Control Data Transfer fee.</a:t>
            </a:r>
          </a:p>
          <a:p>
            <a:r>
              <a:rPr lang="en-US" dirty="0"/>
              <a:t>For example, let’s assume you want to replicate data from US-west to US-east with CRR. Your bucket is comprised of 4-MB objects and the data sums up to 5 TB in size. You have 1.3 million objects in the bucket, so you will be charged replication request charges of $6.50 (request charges are $0.005 per 1000 requests). Since you are replicating data in between two AWS Regions, you will also be charged the data transfer fee of $102.4 (data transfer fee is $0.02/GB).</a:t>
            </a:r>
          </a:p>
          <a:p>
            <a:r>
              <a:rPr lang="en-US" dirty="0"/>
              <a:t>If your objects are encrypted with SSE-KMS, you will be charged for two KMS operations (decrypt at source and re-encrypt in destination) at a rate of $0.03 per 10,000 requests (more details on KMS charges here). For objects encrypted with SSE-KMS, consider enabling S3 Bucket Keys. S3 Bucket Keys can reduce AWS KMS request costs by up to 99 percent by decreasing the request traffic from Amazon S3 to AWS KMS. There are no additional charges for replicating data cross-account. For updated pricing on S3 Replication, please refer to the pricing FAQs under Replication here and the S3 pricing page.</a:t>
            </a:r>
          </a:p>
          <a:p>
            <a:endParaRPr lang="en-US" dirty="0"/>
          </a:p>
        </p:txBody>
      </p:sp>
    </p:spTree>
    <p:extLst>
      <p:ext uri="{BB962C8B-B14F-4D97-AF65-F5344CB8AC3E}">
        <p14:creationId xmlns:p14="http://schemas.microsoft.com/office/powerpoint/2010/main" val="1232136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normAutofit fontScale="92500"/>
          </a:bodyPr>
          <a:lstStyle/>
          <a:p>
            <a:r>
              <a:rPr lang="en-US" dirty="0"/>
              <a:t>If you are following along with this blog post, we assume that you are familiar with the following:</a:t>
            </a:r>
          </a:p>
          <a:p>
            <a:r>
              <a:rPr lang="en-US" dirty="0"/>
              <a:t>Amazon S3</a:t>
            </a:r>
          </a:p>
          <a:p>
            <a:r>
              <a:rPr lang="en-US" dirty="0"/>
              <a:t>Elastic Beanstalk</a:t>
            </a:r>
          </a:p>
          <a:p>
            <a:r>
              <a:rPr lang="en-US" dirty="0"/>
              <a:t>How to package Node.js packages</a:t>
            </a:r>
          </a:p>
          <a:p>
            <a:r>
              <a:rPr lang="en-US" dirty="0"/>
              <a:t>Additionally, it is assumed that you have valid accounts with both AWS Cloud and Azure Cloud.</a:t>
            </a:r>
          </a:p>
          <a:p>
            <a:r>
              <a:rPr lang="en-US" dirty="0"/>
              <a:t>Trying out this solution would incur charges to both your AWS and Azure Cloud accounts. We have included a cleanup section at the end of this post to help you avoid unnecessary charges.</a:t>
            </a:r>
          </a:p>
          <a:p>
            <a:endParaRPr lang="en-US" dirty="0"/>
          </a:p>
        </p:txBody>
      </p:sp>
    </p:spTree>
    <p:extLst>
      <p:ext uri="{BB962C8B-B14F-4D97-AF65-F5344CB8AC3E}">
        <p14:creationId xmlns:p14="http://schemas.microsoft.com/office/powerpoint/2010/main" val="1118689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382000" cy="5592763"/>
          </a:xfrm>
        </p:spPr>
        <p:txBody>
          <a:bodyPr>
            <a:normAutofit/>
          </a:bodyPr>
          <a:lstStyle/>
          <a:p>
            <a:r>
              <a:rPr lang="en-US" b="1" dirty="0"/>
              <a:t>Source data to be migrated</a:t>
            </a:r>
          </a:p>
          <a:p>
            <a:r>
              <a:rPr lang="en-US" dirty="0"/>
              <a:t>For the purposes of this demonstration, we are going to migrate the IMDB movies dataset to Amazon S3. The </a:t>
            </a:r>
            <a:r>
              <a:rPr lang="en-US" dirty="0" err="1"/>
              <a:t>IMDb</a:t>
            </a:r>
            <a:r>
              <a:rPr lang="en-US" dirty="0"/>
              <a:t> movies dataset </a:t>
            </a:r>
            <a:r>
              <a:rPr lang="en-US" dirty="0" smtClean="0"/>
              <a:t>must </a:t>
            </a:r>
            <a:r>
              <a:rPr lang="en-US" dirty="0"/>
              <a:t>already be available in Azure Blob Storage, and in this case it is a JSON file. As mentioned previously, you can have other kinds of files too. We detail how this JSON file is migrated to Amazon S3 in the following sections. The following screenshot shows the previously mentioned JSON file in Azure Blob Storage:</a:t>
            </a:r>
          </a:p>
        </p:txBody>
      </p:sp>
    </p:spTree>
    <p:extLst>
      <p:ext uri="{BB962C8B-B14F-4D97-AF65-F5344CB8AC3E}">
        <p14:creationId xmlns:p14="http://schemas.microsoft.com/office/powerpoint/2010/main" val="3048764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lastic Beanstalk-based solution with node package hosted in Beanstalk enviro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248525"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79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458200" cy="5592763"/>
          </a:xfrm>
        </p:spPr>
        <p:txBody>
          <a:bodyPr>
            <a:normAutofit lnSpcReduction="10000"/>
          </a:bodyPr>
          <a:lstStyle/>
          <a:p>
            <a:r>
              <a:rPr lang="en-US" b="1" dirty="0"/>
              <a:t>Setting up application</a:t>
            </a:r>
          </a:p>
          <a:p>
            <a:r>
              <a:rPr lang="en-US" dirty="0"/>
              <a:t>Let us dive into the details of implementing the solution step by step.</a:t>
            </a:r>
          </a:p>
          <a:p>
            <a:r>
              <a:rPr lang="en-US" dirty="0"/>
              <a:t>There are two main steps that are involved in achieving this solution from an implementation standpoint:</a:t>
            </a:r>
          </a:p>
          <a:p>
            <a:r>
              <a:rPr lang="en-US" dirty="0"/>
              <a:t>Create and bundle the Node.js package, along with the required Amazon S3 and Azure Blob storage connection details.</a:t>
            </a:r>
          </a:p>
          <a:p>
            <a:r>
              <a:rPr lang="en-US" dirty="0"/>
              <a:t>Deploy the bundled Node.js package in an Elastic Beanstalk worker environment.</a:t>
            </a:r>
          </a:p>
          <a:p>
            <a:endParaRPr lang="en-US" dirty="0"/>
          </a:p>
        </p:txBody>
      </p:sp>
    </p:spTree>
    <p:extLst>
      <p:ext uri="{BB962C8B-B14F-4D97-AF65-F5344CB8AC3E}">
        <p14:creationId xmlns:p14="http://schemas.microsoft.com/office/powerpoint/2010/main" val="1377016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248400"/>
          </a:xfrm>
        </p:spPr>
        <p:txBody>
          <a:bodyPr>
            <a:normAutofit fontScale="40000" lnSpcReduction="20000"/>
          </a:bodyPr>
          <a:lstStyle/>
          <a:p>
            <a:r>
              <a:rPr lang="en-US" b="1" dirty="0"/>
              <a:t>Creating a Node.js package</a:t>
            </a:r>
          </a:p>
          <a:p>
            <a:r>
              <a:rPr lang="en-US" dirty="0"/>
              <a:t>Open up a terminal window and create an empty directory.</a:t>
            </a:r>
          </a:p>
          <a:p>
            <a:r>
              <a:rPr lang="en-US" dirty="0"/>
              <a:t>Navigate to the created directory, and create a </a:t>
            </a:r>
            <a:r>
              <a:rPr lang="en-US" dirty="0" err="1"/>
              <a:t>package.json</a:t>
            </a:r>
            <a:r>
              <a:rPr lang="en-US" dirty="0"/>
              <a:t> file by issuing an </a:t>
            </a:r>
            <a:r>
              <a:rPr lang="en-US" dirty="0" err="1"/>
              <a:t>npm</a:t>
            </a:r>
            <a:r>
              <a:rPr lang="en-US" dirty="0"/>
              <a:t> </a:t>
            </a:r>
            <a:r>
              <a:rPr lang="en-US" dirty="0" err="1"/>
              <a:t>init</a:t>
            </a:r>
            <a:r>
              <a:rPr lang="en-US" dirty="0"/>
              <a:t> command.</a:t>
            </a:r>
          </a:p>
          <a:p>
            <a:r>
              <a:rPr lang="en-US" dirty="0"/>
              <a:t>You are prompted to provide the following details:</a:t>
            </a:r>
          </a:p>
          <a:p>
            <a:pPr lvl="1"/>
            <a:r>
              <a:rPr lang="en-US" dirty="0"/>
              <a:t>Name: </a:t>
            </a:r>
            <a:r>
              <a:rPr lang="en-US" i="1" dirty="0"/>
              <a:t>&lt;&lt;Name for your Node.js package&gt;&gt;.</a:t>
            </a:r>
            <a:endParaRPr lang="en-US" dirty="0"/>
          </a:p>
          <a:p>
            <a:pPr lvl="1"/>
            <a:r>
              <a:rPr lang="en-US" dirty="0"/>
              <a:t>Version: </a:t>
            </a:r>
            <a:r>
              <a:rPr lang="en-US" i="1" dirty="0"/>
              <a:t>&lt;&lt;Initial package version number. We recommend following semantic versioning guidelines like starting with 1.0.0&gt;&gt;</a:t>
            </a:r>
            <a:r>
              <a:rPr lang="en-US" dirty="0"/>
              <a:t>.</a:t>
            </a:r>
          </a:p>
          <a:p>
            <a:pPr lvl="1"/>
            <a:r>
              <a:rPr lang="en-US" dirty="0"/>
              <a:t>Main: &lt;&lt;</a:t>
            </a:r>
            <a:r>
              <a:rPr lang="en-US" i="1" dirty="0"/>
              <a:t>This is the file that gets executed when our Node.js package gets executed. Provide name for this file Server.js</a:t>
            </a:r>
            <a:r>
              <a:rPr lang="en-US" dirty="0"/>
              <a:t>&gt;&gt;.</a:t>
            </a:r>
          </a:p>
          <a:p>
            <a:r>
              <a:rPr lang="en-US" dirty="0"/>
              <a:t>Download and install the azure-blob-to-s3, inquirer, beautify, and </a:t>
            </a:r>
            <a:r>
              <a:rPr lang="en-US" dirty="0" err="1"/>
              <a:t>fs</a:t>
            </a:r>
            <a:r>
              <a:rPr lang="en-US" dirty="0"/>
              <a:t> node modules.</a:t>
            </a:r>
          </a:p>
          <a:p>
            <a:pPr lvl="1"/>
            <a:r>
              <a:rPr lang="en-US" dirty="0"/>
              <a:t>To make sure that the packages got installed without errors, run the command $</a:t>
            </a:r>
            <a:r>
              <a:rPr lang="en-US" dirty="0" err="1"/>
              <a:t>npm</a:t>
            </a:r>
            <a:r>
              <a:rPr lang="en-US" dirty="0"/>
              <a:t> install --save azure-blob-to-s3 inquirer beautify </a:t>
            </a:r>
            <a:r>
              <a:rPr lang="en-US" dirty="0" err="1"/>
              <a:t>fs</a:t>
            </a:r>
            <a:r>
              <a:rPr lang="en-US" dirty="0"/>
              <a:t> at the terminal.</a:t>
            </a:r>
          </a:p>
          <a:p>
            <a:r>
              <a:rPr lang="en-US" dirty="0"/>
              <a:t>Create a text file named index.js file and copy the following code in it.</a:t>
            </a:r>
          </a:p>
          <a:p>
            <a:r>
              <a:rPr lang="en-US" dirty="0"/>
              <a:t>#!/</a:t>
            </a:r>
            <a:r>
              <a:rPr lang="en-US" dirty="0" err="1"/>
              <a:t>usr</a:t>
            </a:r>
            <a:r>
              <a:rPr lang="en-US" dirty="0"/>
              <a:t>/bin/</a:t>
            </a:r>
            <a:r>
              <a:rPr lang="en-US" dirty="0" err="1"/>
              <a:t>env</a:t>
            </a:r>
            <a:r>
              <a:rPr lang="en-US" dirty="0"/>
              <a:t> node </a:t>
            </a:r>
            <a:r>
              <a:rPr lang="en-US" dirty="0" err="1"/>
              <a:t>const</a:t>
            </a:r>
            <a:r>
              <a:rPr lang="en-US" dirty="0"/>
              <a:t> inquirer = require("inquirer"); </a:t>
            </a:r>
            <a:r>
              <a:rPr lang="en-US" dirty="0" err="1"/>
              <a:t>const</a:t>
            </a:r>
            <a:r>
              <a:rPr lang="en-US" dirty="0"/>
              <a:t> </a:t>
            </a:r>
            <a:r>
              <a:rPr lang="en-US" dirty="0" err="1"/>
              <a:t>fs</a:t>
            </a:r>
            <a:r>
              <a:rPr lang="en-US" dirty="0"/>
              <a:t> = require("</a:t>
            </a:r>
            <a:r>
              <a:rPr lang="en-US" dirty="0" err="1"/>
              <a:t>fs</a:t>
            </a:r>
            <a:r>
              <a:rPr lang="en-US" dirty="0"/>
              <a:t>"); </a:t>
            </a:r>
            <a:r>
              <a:rPr lang="en-US" dirty="0" err="1"/>
              <a:t>const</a:t>
            </a:r>
            <a:r>
              <a:rPr lang="en-US" dirty="0"/>
              <a:t> beautify = require('beautify'); </a:t>
            </a:r>
            <a:r>
              <a:rPr lang="en-US" dirty="0" err="1"/>
              <a:t>const</a:t>
            </a:r>
            <a:r>
              <a:rPr lang="en-US" dirty="0"/>
              <a:t> </a:t>
            </a:r>
            <a:r>
              <a:rPr lang="en-US" dirty="0" err="1"/>
              <a:t>enterValues</a:t>
            </a:r>
            <a:r>
              <a:rPr lang="en-US" dirty="0"/>
              <a:t> = () =&gt; { </a:t>
            </a:r>
            <a:r>
              <a:rPr lang="en-US" dirty="0" err="1"/>
              <a:t>const</a:t>
            </a:r>
            <a:r>
              <a:rPr lang="en-US" dirty="0"/>
              <a:t> </a:t>
            </a:r>
            <a:r>
              <a:rPr lang="en-US" dirty="0" err="1"/>
              <a:t>input_values</a:t>
            </a:r>
            <a:r>
              <a:rPr lang="en-US" dirty="0"/>
              <a:t> = [ { name: "</a:t>
            </a:r>
            <a:r>
              <a:rPr lang="en-US" dirty="0" err="1"/>
              <a:t>aws_region</a:t>
            </a:r>
            <a:r>
              <a:rPr lang="en-US" dirty="0"/>
              <a:t>", type: "input", message: "Enter AWS Region:" }, { type: "input", name: "</a:t>
            </a:r>
            <a:r>
              <a:rPr lang="en-US" dirty="0" err="1"/>
              <a:t>bucket_name</a:t>
            </a:r>
            <a:r>
              <a:rPr lang="en-US" dirty="0"/>
              <a:t>", message: "Enter S3 Bucket Name:" }, { type: "input", name: "</a:t>
            </a:r>
            <a:r>
              <a:rPr lang="en-US" dirty="0" err="1"/>
              <a:t>azure_connection</a:t>
            </a:r>
            <a:r>
              <a:rPr lang="en-US" dirty="0"/>
              <a:t>", message: "Enter Azure Connection String:" }, { type: "input", name: "</a:t>
            </a:r>
            <a:r>
              <a:rPr lang="en-US" dirty="0" err="1"/>
              <a:t>azure_container</a:t>
            </a:r>
            <a:r>
              <a:rPr lang="en-US" dirty="0"/>
              <a:t>", message: "Enter Azure Container:" } ]; return </a:t>
            </a:r>
            <a:r>
              <a:rPr lang="en-US" dirty="0" err="1"/>
              <a:t>inquirer.prompt</a:t>
            </a:r>
            <a:r>
              <a:rPr lang="en-US" dirty="0"/>
              <a:t>(</a:t>
            </a:r>
            <a:r>
              <a:rPr lang="en-US" dirty="0" err="1"/>
              <a:t>input_values</a:t>
            </a:r>
            <a:r>
              <a:rPr lang="en-US" dirty="0"/>
              <a:t>); }; </a:t>
            </a:r>
            <a:r>
              <a:rPr lang="en-US" dirty="0" err="1"/>
              <a:t>const</a:t>
            </a:r>
            <a:r>
              <a:rPr lang="en-US" dirty="0"/>
              <a:t> </a:t>
            </a:r>
            <a:r>
              <a:rPr lang="en-US" dirty="0" err="1"/>
              <a:t>createFile</a:t>
            </a:r>
            <a:r>
              <a:rPr lang="en-US" dirty="0"/>
              <a:t> = (</a:t>
            </a:r>
            <a:r>
              <a:rPr lang="en-US" dirty="0" err="1"/>
              <a:t>aws_region</a:t>
            </a:r>
            <a:r>
              <a:rPr lang="en-US" dirty="0"/>
              <a:t>, </a:t>
            </a:r>
            <a:r>
              <a:rPr lang="en-US" dirty="0" err="1"/>
              <a:t>bucket_name</a:t>
            </a:r>
            <a:r>
              <a:rPr lang="en-US" dirty="0"/>
              <a:t>, </a:t>
            </a:r>
            <a:r>
              <a:rPr lang="en-US" dirty="0" err="1"/>
              <a:t>azure_connection</a:t>
            </a:r>
            <a:r>
              <a:rPr lang="en-US" dirty="0"/>
              <a:t>, </a:t>
            </a:r>
            <a:r>
              <a:rPr lang="en-US" dirty="0" err="1"/>
              <a:t>azure_container</a:t>
            </a:r>
            <a:r>
              <a:rPr lang="en-US" dirty="0"/>
              <a:t>) =&gt; { </a:t>
            </a:r>
            <a:r>
              <a:rPr lang="en-US" dirty="0" err="1"/>
              <a:t>const</a:t>
            </a:r>
            <a:r>
              <a:rPr lang="en-US" dirty="0"/>
              <a:t> code = `</a:t>
            </a:r>
            <a:r>
              <a:rPr lang="en-US" dirty="0" err="1"/>
              <a:t>var</a:t>
            </a:r>
            <a:r>
              <a:rPr lang="en-US" dirty="0"/>
              <a:t> toS3 = require('azure-blob-to-s3')` + `\n` + `\n` + `toS3({` + `</a:t>
            </a:r>
            <a:r>
              <a:rPr lang="en-US" dirty="0" err="1"/>
              <a:t>aws</a:t>
            </a:r>
            <a:r>
              <a:rPr lang="en-US" dirty="0"/>
              <a:t>: {` + `region: "${</a:t>
            </a:r>
            <a:r>
              <a:rPr lang="en-US" dirty="0" err="1"/>
              <a:t>aws_region</a:t>
            </a:r>
            <a:r>
              <a:rPr lang="en-US" dirty="0"/>
              <a:t>}",` + `bucket: "${</a:t>
            </a:r>
            <a:r>
              <a:rPr lang="en-US" dirty="0" err="1"/>
              <a:t>bucket_name</a:t>
            </a:r>
            <a:r>
              <a:rPr lang="en-US" dirty="0"/>
              <a:t>}"` + `},` + `azure: {` + `connection: "${</a:t>
            </a:r>
            <a:r>
              <a:rPr lang="en-US" dirty="0" err="1"/>
              <a:t>azure_connection</a:t>
            </a:r>
            <a:r>
              <a:rPr lang="en-US" dirty="0"/>
              <a:t>}",` + `container: "${</a:t>
            </a:r>
            <a:r>
              <a:rPr lang="en-US" dirty="0" err="1"/>
              <a:t>azure_container</a:t>
            </a:r>
            <a:r>
              <a:rPr lang="en-US" dirty="0"/>
              <a:t>}"` + `}` + `})`; </a:t>
            </a:r>
            <a:r>
              <a:rPr lang="en-US" dirty="0" err="1"/>
              <a:t>const</a:t>
            </a:r>
            <a:r>
              <a:rPr lang="en-US" dirty="0"/>
              <a:t> data = beautify(code, {format: '</a:t>
            </a:r>
            <a:r>
              <a:rPr lang="en-US" dirty="0" err="1"/>
              <a:t>js</a:t>
            </a:r>
            <a:r>
              <a:rPr lang="en-US" dirty="0"/>
              <a:t>'}); </a:t>
            </a:r>
            <a:r>
              <a:rPr lang="en-US" dirty="0" err="1"/>
              <a:t>fs.writeFile</a:t>
            </a:r>
            <a:r>
              <a:rPr lang="en-US" dirty="0"/>
              <a:t>('server.js', data, function (err) { if (err) throw err; console.log('File is created successfully.'); }); }; </a:t>
            </a:r>
            <a:r>
              <a:rPr lang="en-US" dirty="0" err="1"/>
              <a:t>const</a:t>
            </a:r>
            <a:r>
              <a:rPr lang="en-US" dirty="0"/>
              <a:t> run = </a:t>
            </a:r>
            <a:r>
              <a:rPr lang="en-US" dirty="0" err="1"/>
              <a:t>async</a:t>
            </a:r>
            <a:r>
              <a:rPr lang="en-US" dirty="0"/>
              <a:t> () =&gt; { </a:t>
            </a:r>
            <a:r>
              <a:rPr lang="en-US" dirty="0" err="1"/>
              <a:t>const</a:t>
            </a:r>
            <a:r>
              <a:rPr lang="en-US" dirty="0"/>
              <a:t> values = await </a:t>
            </a:r>
            <a:r>
              <a:rPr lang="en-US" dirty="0" err="1"/>
              <a:t>enterValues</a:t>
            </a:r>
            <a:r>
              <a:rPr lang="en-US" dirty="0"/>
              <a:t>(); </a:t>
            </a:r>
            <a:r>
              <a:rPr lang="en-US" dirty="0" err="1"/>
              <a:t>const</a:t>
            </a:r>
            <a:r>
              <a:rPr lang="en-US" dirty="0"/>
              <a:t> { </a:t>
            </a:r>
            <a:r>
              <a:rPr lang="en-US" dirty="0" err="1"/>
              <a:t>aws_region</a:t>
            </a:r>
            <a:r>
              <a:rPr lang="en-US" dirty="0"/>
              <a:t>, </a:t>
            </a:r>
            <a:r>
              <a:rPr lang="en-US" dirty="0" err="1"/>
              <a:t>bucket_name</a:t>
            </a:r>
            <a:r>
              <a:rPr lang="en-US" dirty="0"/>
              <a:t>, </a:t>
            </a:r>
            <a:r>
              <a:rPr lang="en-US" dirty="0" err="1"/>
              <a:t>azure_connection</a:t>
            </a:r>
            <a:r>
              <a:rPr lang="en-US" dirty="0"/>
              <a:t>, </a:t>
            </a:r>
            <a:r>
              <a:rPr lang="en-US" dirty="0" err="1"/>
              <a:t>azure_container</a:t>
            </a:r>
            <a:r>
              <a:rPr lang="en-US" dirty="0"/>
              <a:t> } = values; </a:t>
            </a:r>
            <a:r>
              <a:rPr lang="en-US" dirty="0" err="1"/>
              <a:t>const</a:t>
            </a:r>
            <a:r>
              <a:rPr lang="en-US" dirty="0"/>
              <a:t> </a:t>
            </a:r>
            <a:r>
              <a:rPr lang="en-US" dirty="0" err="1"/>
              <a:t>filePath</a:t>
            </a:r>
            <a:r>
              <a:rPr lang="en-US" dirty="0"/>
              <a:t> = </a:t>
            </a:r>
            <a:r>
              <a:rPr lang="en-US" dirty="0" err="1"/>
              <a:t>createFile</a:t>
            </a:r>
            <a:r>
              <a:rPr lang="en-US" dirty="0"/>
              <a:t>(</a:t>
            </a:r>
            <a:r>
              <a:rPr lang="en-US" dirty="0" err="1"/>
              <a:t>aws_region.trim</a:t>
            </a:r>
            <a:r>
              <a:rPr lang="en-US" dirty="0"/>
              <a:t>(), </a:t>
            </a:r>
            <a:r>
              <a:rPr lang="en-US" dirty="0" err="1"/>
              <a:t>bucket_name.trim</a:t>
            </a:r>
            <a:r>
              <a:rPr lang="en-US" dirty="0"/>
              <a:t>(), </a:t>
            </a:r>
            <a:r>
              <a:rPr lang="en-US" dirty="0" err="1"/>
              <a:t>azure_connection.trim</a:t>
            </a:r>
            <a:r>
              <a:rPr lang="en-US" dirty="0"/>
              <a:t>(), </a:t>
            </a:r>
            <a:r>
              <a:rPr lang="en-US" dirty="0" err="1"/>
              <a:t>azure_container.trim</a:t>
            </a:r>
            <a:r>
              <a:rPr lang="en-US" dirty="0"/>
              <a:t>()); }; run(); JSON</a:t>
            </a:r>
          </a:p>
          <a:p>
            <a:r>
              <a:rPr lang="en-US" dirty="0"/>
              <a:t>Open a terminal window, run the command node index.js, and enter values for AWS Region, S3 bucket name, Azure connection String, and Azure container. On successful execution, you should see a Server.js file created in the folder.</a:t>
            </a:r>
          </a:p>
          <a:p>
            <a:r>
              <a:rPr lang="en-US" dirty="0"/>
              <a:t>To make a zip file, compress the server.js, </a:t>
            </a:r>
            <a:r>
              <a:rPr lang="en-US" dirty="0" err="1"/>
              <a:t>package.json</a:t>
            </a:r>
            <a:r>
              <a:rPr lang="en-US" dirty="0"/>
              <a:t>, and package-</a:t>
            </a:r>
            <a:r>
              <a:rPr lang="en-US" dirty="0" err="1"/>
              <a:t>lock.json</a:t>
            </a:r>
            <a:r>
              <a:rPr lang="en-US" dirty="0"/>
              <a:t> files. We upload this zip file while we are creating an Elastic Beanstalk worker environment detailed in the following steps.</a:t>
            </a:r>
          </a:p>
          <a:p>
            <a:endParaRPr lang="en-US" dirty="0"/>
          </a:p>
        </p:txBody>
      </p:sp>
    </p:spTree>
    <p:extLst>
      <p:ext uri="{BB962C8B-B14F-4D97-AF65-F5344CB8AC3E}">
        <p14:creationId xmlns:p14="http://schemas.microsoft.com/office/powerpoint/2010/main" val="190989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82000" cy="6096000"/>
          </a:xfrm>
        </p:spPr>
        <p:txBody>
          <a:bodyPr>
            <a:normAutofit fontScale="77500" lnSpcReduction="20000"/>
          </a:bodyPr>
          <a:lstStyle/>
          <a:p>
            <a:r>
              <a:rPr lang="en-US" b="1" dirty="0"/>
              <a:t>Creating a Node.js package</a:t>
            </a:r>
          </a:p>
          <a:p>
            <a:r>
              <a:rPr lang="en-US" dirty="0"/>
              <a:t>Open up a terminal window and create an empty directory.</a:t>
            </a:r>
          </a:p>
          <a:p>
            <a:r>
              <a:rPr lang="en-US" dirty="0"/>
              <a:t>Navigate to the created directory, and create a </a:t>
            </a:r>
            <a:r>
              <a:rPr lang="en-US" dirty="0" err="1"/>
              <a:t>package.json</a:t>
            </a:r>
            <a:r>
              <a:rPr lang="en-US" dirty="0"/>
              <a:t> file by issuing an </a:t>
            </a:r>
            <a:r>
              <a:rPr lang="en-US" dirty="0" err="1"/>
              <a:t>npm</a:t>
            </a:r>
            <a:r>
              <a:rPr lang="en-US" dirty="0"/>
              <a:t> </a:t>
            </a:r>
            <a:r>
              <a:rPr lang="en-US" dirty="0" err="1"/>
              <a:t>init</a:t>
            </a:r>
            <a:r>
              <a:rPr lang="en-US" dirty="0"/>
              <a:t> command.</a:t>
            </a:r>
          </a:p>
          <a:p>
            <a:r>
              <a:rPr lang="en-US" dirty="0"/>
              <a:t>You are prompted to provide the following details:</a:t>
            </a:r>
          </a:p>
          <a:p>
            <a:pPr lvl="1"/>
            <a:r>
              <a:rPr lang="en-US" dirty="0"/>
              <a:t>Name: </a:t>
            </a:r>
            <a:r>
              <a:rPr lang="en-US" i="1" dirty="0"/>
              <a:t>&lt;&lt;Name for your Node.js package&gt;&gt;.</a:t>
            </a:r>
            <a:endParaRPr lang="en-US" dirty="0"/>
          </a:p>
          <a:p>
            <a:pPr lvl="1"/>
            <a:r>
              <a:rPr lang="en-US" dirty="0"/>
              <a:t>Version: </a:t>
            </a:r>
            <a:r>
              <a:rPr lang="en-US" i="1" dirty="0"/>
              <a:t>&lt;&lt;Initial package version number. We recommend following semantic versioning guidelines like starting with 1.0.0&gt;&gt;</a:t>
            </a:r>
            <a:r>
              <a:rPr lang="en-US" dirty="0"/>
              <a:t>.</a:t>
            </a:r>
          </a:p>
          <a:p>
            <a:pPr lvl="1"/>
            <a:r>
              <a:rPr lang="en-US" dirty="0"/>
              <a:t>Main: &lt;&lt;</a:t>
            </a:r>
            <a:r>
              <a:rPr lang="en-US" i="1" dirty="0"/>
              <a:t>This is the file that gets executed when our Node.js package gets executed. Provide name for this file Server.js</a:t>
            </a:r>
            <a:r>
              <a:rPr lang="en-US" dirty="0"/>
              <a:t>&gt;&gt;.</a:t>
            </a:r>
          </a:p>
          <a:p>
            <a:r>
              <a:rPr lang="en-US" dirty="0"/>
              <a:t>Download and install the azure-blob-to-s3, inquirer, beautify, and </a:t>
            </a:r>
            <a:r>
              <a:rPr lang="en-US" dirty="0" err="1"/>
              <a:t>fs</a:t>
            </a:r>
            <a:r>
              <a:rPr lang="en-US" dirty="0"/>
              <a:t> node modules.</a:t>
            </a:r>
          </a:p>
          <a:p>
            <a:pPr lvl="1"/>
            <a:r>
              <a:rPr lang="en-US" dirty="0"/>
              <a:t>To make sure that the packages got installed without errors, run the command $</a:t>
            </a:r>
            <a:r>
              <a:rPr lang="en-US" dirty="0" err="1"/>
              <a:t>npm</a:t>
            </a:r>
            <a:r>
              <a:rPr lang="en-US" dirty="0"/>
              <a:t> install --save azure-blob-to-s3 inquirer beautify </a:t>
            </a:r>
            <a:r>
              <a:rPr lang="en-US" dirty="0" err="1"/>
              <a:t>fs</a:t>
            </a:r>
            <a:r>
              <a:rPr lang="en-US" dirty="0"/>
              <a:t> at the terminal.</a:t>
            </a:r>
          </a:p>
          <a:p>
            <a:r>
              <a:rPr lang="en-US" dirty="0"/>
              <a:t>Create a text file named index.js file and copy the following code in it.</a:t>
            </a:r>
          </a:p>
          <a:p>
            <a:endParaRPr lang="en-US" dirty="0"/>
          </a:p>
        </p:txBody>
      </p:sp>
    </p:spTree>
    <p:extLst>
      <p:ext uri="{BB962C8B-B14F-4D97-AF65-F5344CB8AC3E}">
        <p14:creationId xmlns:p14="http://schemas.microsoft.com/office/powerpoint/2010/main" val="1870267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normAutofit fontScale="70000" lnSpcReduction="20000"/>
          </a:bodyPr>
          <a:lstStyle/>
          <a:p>
            <a:r>
              <a:rPr lang="en-US" dirty="0"/>
              <a:t>#!/</a:t>
            </a:r>
            <a:r>
              <a:rPr lang="en-US" dirty="0" err="1"/>
              <a:t>usr</a:t>
            </a:r>
            <a:r>
              <a:rPr lang="en-US" dirty="0"/>
              <a:t>/bin/</a:t>
            </a:r>
            <a:r>
              <a:rPr lang="en-US" dirty="0" err="1"/>
              <a:t>env</a:t>
            </a:r>
            <a:r>
              <a:rPr lang="en-US" dirty="0"/>
              <a:t> node </a:t>
            </a:r>
            <a:r>
              <a:rPr lang="en-US" dirty="0" err="1"/>
              <a:t>const</a:t>
            </a:r>
            <a:r>
              <a:rPr lang="en-US" dirty="0"/>
              <a:t> inquirer = require("inquirer"); </a:t>
            </a:r>
            <a:r>
              <a:rPr lang="en-US" dirty="0" err="1"/>
              <a:t>const</a:t>
            </a:r>
            <a:r>
              <a:rPr lang="en-US" dirty="0"/>
              <a:t> </a:t>
            </a:r>
            <a:r>
              <a:rPr lang="en-US" dirty="0" err="1"/>
              <a:t>fs</a:t>
            </a:r>
            <a:r>
              <a:rPr lang="en-US" dirty="0"/>
              <a:t> = require("</a:t>
            </a:r>
            <a:r>
              <a:rPr lang="en-US" dirty="0" err="1"/>
              <a:t>fs</a:t>
            </a:r>
            <a:r>
              <a:rPr lang="en-US" dirty="0"/>
              <a:t>"); </a:t>
            </a:r>
            <a:r>
              <a:rPr lang="en-US" dirty="0" err="1"/>
              <a:t>const</a:t>
            </a:r>
            <a:r>
              <a:rPr lang="en-US" dirty="0"/>
              <a:t> beautify = require('beautify'); </a:t>
            </a:r>
            <a:r>
              <a:rPr lang="en-US" dirty="0" err="1"/>
              <a:t>const</a:t>
            </a:r>
            <a:r>
              <a:rPr lang="en-US" dirty="0"/>
              <a:t> </a:t>
            </a:r>
            <a:r>
              <a:rPr lang="en-US" dirty="0" err="1"/>
              <a:t>enterValues</a:t>
            </a:r>
            <a:r>
              <a:rPr lang="en-US" dirty="0"/>
              <a:t> = () =&gt; { </a:t>
            </a:r>
            <a:r>
              <a:rPr lang="en-US" dirty="0" err="1"/>
              <a:t>const</a:t>
            </a:r>
            <a:r>
              <a:rPr lang="en-US" dirty="0"/>
              <a:t> </a:t>
            </a:r>
            <a:r>
              <a:rPr lang="en-US" dirty="0" err="1"/>
              <a:t>input_values</a:t>
            </a:r>
            <a:r>
              <a:rPr lang="en-US" dirty="0"/>
              <a:t> = [ { name: "</a:t>
            </a:r>
            <a:r>
              <a:rPr lang="en-US" dirty="0" err="1"/>
              <a:t>aws_region</a:t>
            </a:r>
            <a:r>
              <a:rPr lang="en-US" dirty="0"/>
              <a:t>", type: "input", message: "Enter AWS Region:" }, { type: "input", name: "</a:t>
            </a:r>
            <a:r>
              <a:rPr lang="en-US" dirty="0" err="1"/>
              <a:t>bucket_name</a:t>
            </a:r>
            <a:r>
              <a:rPr lang="en-US" dirty="0"/>
              <a:t>", message: "Enter S3 Bucket Name:" }, { type: "input", name: "</a:t>
            </a:r>
            <a:r>
              <a:rPr lang="en-US" dirty="0" err="1"/>
              <a:t>azure_connection</a:t>
            </a:r>
            <a:r>
              <a:rPr lang="en-US" dirty="0"/>
              <a:t>", message: "Enter Azure Connection String:" }, { type: "input", name: "</a:t>
            </a:r>
            <a:r>
              <a:rPr lang="en-US" dirty="0" err="1"/>
              <a:t>azure_container</a:t>
            </a:r>
            <a:r>
              <a:rPr lang="en-US" dirty="0"/>
              <a:t>", message: "Enter Azure Container:" } ]; return </a:t>
            </a:r>
            <a:r>
              <a:rPr lang="en-US" dirty="0" err="1"/>
              <a:t>inquirer.prompt</a:t>
            </a:r>
            <a:r>
              <a:rPr lang="en-US" dirty="0"/>
              <a:t>(</a:t>
            </a:r>
            <a:r>
              <a:rPr lang="en-US" dirty="0" err="1"/>
              <a:t>input_values</a:t>
            </a:r>
            <a:r>
              <a:rPr lang="en-US" dirty="0"/>
              <a:t>); }; </a:t>
            </a:r>
            <a:r>
              <a:rPr lang="en-US" dirty="0" err="1"/>
              <a:t>const</a:t>
            </a:r>
            <a:r>
              <a:rPr lang="en-US" dirty="0"/>
              <a:t> </a:t>
            </a:r>
            <a:r>
              <a:rPr lang="en-US" dirty="0" err="1"/>
              <a:t>createFile</a:t>
            </a:r>
            <a:r>
              <a:rPr lang="en-US" dirty="0"/>
              <a:t> = (</a:t>
            </a:r>
            <a:r>
              <a:rPr lang="en-US" dirty="0" err="1"/>
              <a:t>aws_region</a:t>
            </a:r>
            <a:r>
              <a:rPr lang="en-US" dirty="0"/>
              <a:t>, </a:t>
            </a:r>
            <a:r>
              <a:rPr lang="en-US" dirty="0" err="1"/>
              <a:t>bucket_name</a:t>
            </a:r>
            <a:r>
              <a:rPr lang="en-US" dirty="0"/>
              <a:t>, </a:t>
            </a:r>
            <a:r>
              <a:rPr lang="en-US" dirty="0" err="1"/>
              <a:t>azure_connection</a:t>
            </a:r>
            <a:r>
              <a:rPr lang="en-US" dirty="0"/>
              <a:t>, </a:t>
            </a:r>
            <a:r>
              <a:rPr lang="en-US" dirty="0" err="1"/>
              <a:t>azure_container</a:t>
            </a:r>
            <a:r>
              <a:rPr lang="en-US" dirty="0"/>
              <a:t>) =&gt; { </a:t>
            </a:r>
            <a:r>
              <a:rPr lang="en-US" dirty="0" err="1"/>
              <a:t>const</a:t>
            </a:r>
            <a:r>
              <a:rPr lang="en-US" dirty="0"/>
              <a:t> code = `</a:t>
            </a:r>
            <a:r>
              <a:rPr lang="en-US" dirty="0" err="1"/>
              <a:t>var</a:t>
            </a:r>
            <a:r>
              <a:rPr lang="en-US" dirty="0"/>
              <a:t> toS3 = require('azure-blob-to-s3')` + `\n` + `\n` + `toS3({` + `</a:t>
            </a:r>
            <a:r>
              <a:rPr lang="en-US" dirty="0" err="1"/>
              <a:t>aws</a:t>
            </a:r>
            <a:r>
              <a:rPr lang="en-US" dirty="0"/>
              <a:t>: {` + `region: "${</a:t>
            </a:r>
            <a:r>
              <a:rPr lang="en-US" dirty="0" err="1"/>
              <a:t>aws_region</a:t>
            </a:r>
            <a:r>
              <a:rPr lang="en-US" dirty="0"/>
              <a:t>}",` + `bucket: "${</a:t>
            </a:r>
            <a:r>
              <a:rPr lang="en-US" dirty="0" err="1"/>
              <a:t>bucket_name</a:t>
            </a:r>
            <a:r>
              <a:rPr lang="en-US" dirty="0"/>
              <a:t>}"` + `},` + `azure: {` + `connection: "${</a:t>
            </a:r>
            <a:r>
              <a:rPr lang="en-US" dirty="0" err="1"/>
              <a:t>azure_connection</a:t>
            </a:r>
            <a:r>
              <a:rPr lang="en-US" dirty="0"/>
              <a:t>}",` + `container: "${</a:t>
            </a:r>
            <a:r>
              <a:rPr lang="en-US" dirty="0" err="1"/>
              <a:t>azure_container</a:t>
            </a:r>
            <a:r>
              <a:rPr lang="en-US" dirty="0"/>
              <a:t>}"` + `}` + `})`; </a:t>
            </a:r>
            <a:r>
              <a:rPr lang="en-US" dirty="0" err="1"/>
              <a:t>const</a:t>
            </a:r>
            <a:r>
              <a:rPr lang="en-US" dirty="0"/>
              <a:t> data = beautify(code, {format: '</a:t>
            </a:r>
            <a:r>
              <a:rPr lang="en-US" dirty="0" err="1"/>
              <a:t>js</a:t>
            </a:r>
            <a:r>
              <a:rPr lang="en-US" dirty="0"/>
              <a:t>'}); </a:t>
            </a:r>
            <a:r>
              <a:rPr lang="en-US" dirty="0" err="1"/>
              <a:t>fs.writeFile</a:t>
            </a:r>
            <a:r>
              <a:rPr lang="en-US" dirty="0"/>
              <a:t>('server.js', data, function (err) { if (err) throw err; console.log('File is created successfully.'); }); }; </a:t>
            </a:r>
            <a:r>
              <a:rPr lang="en-US" dirty="0" err="1"/>
              <a:t>const</a:t>
            </a:r>
            <a:r>
              <a:rPr lang="en-US" dirty="0"/>
              <a:t> run = </a:t>
            </a:r>
            <a:r>
              <a:rPr lang="en-US" dirty="0" err="1"/>
              <a:t>async</a:t>
            </a:r>
            <a:r>
              <a:rPr lang="en-US" dirty="0"/>
              <a:t> () =&gt; { </a:t>
            </a:r>
            <a:r>
              <a:rPr lang="en-US" dirty="0" err="1"/>
              <a:t>const</a:t>
            </a:r>
            <a:r>
              <a:rPr lang="en-US" dirty="0"/>
              <a:t> values = await </a:t>
            </a:r>
            <a:r>
              <a:rPr lang="en-US" dirty="0" err="1"/>
              <a:t>enterValues</a:t>
            </a:r>
            <a:r>
              <a:rPr lang="en-US" dirty="0"/>
              <a:t>(); </a:t>
            </a:r>
            <a:r>
              <a:rPr lang="en-US" dirty="0" err="1"/>
              <a:t>const</a:t>
            </a:r>
            <a:r>
              <a:rPr lang="en-US" dirty="0"/>
              <a:t> { </a:t>
            </a:r>
            <a:r>
              <a:rPr lang="en-US" dirty="0" err="1"/>
              <a:t>aws_region</a:t>
            </a:r>
            <a:r>
              <a:rPr lang="en-US" dirty="0"/>
              <a:t>, </a:t>
            </a:r>
            <a:r>
              <a:rPr lang="en-US" dirty="0" err="1"/>
              <a:t>bucket_name</a:t>
            </a:r>
            <a:r>
              <a:rPr lang="en-US" dirty="0"/>
              <a:t>, </a:t>
            </a:r>
            <a:r>
              <a:rPr lang="en-US" dirty="0" err="1"/>
              <a:t>azure_connection</a:t>
            </a:r>
            <a:r>
              <a:rPr lang="en-US" dirty="0"/>
              <a:t>, </a:t>
            </a:r>
            <a:r>
              <a:rPr lang="en-US" dirty="0" err="1"/>
              <a:t>azure_container</a:t>
            </a:r>
            <a:r>
              <a:rPr lang="en-US" dirty="0"/>
              <a:t> } = values; </a:t>
            </a:r>
            <a:r>
              <a:rPr lang="en-US" dirty="0" err="1"/>
              <a:t>const</a:t>
            </a:r>
            <a:r>
              <a:rPr lang="en-US" dirty="0"/>
              <a:t> </a:t>
            </a:r>
            <a:r>
              <a:rPr lang="en-US" dirty="0" err="1"/>
              <a:t>filePath</a:t>
            </a:r>
            <a:r>
              <a:rPr lang="en-US" dirty="0"/>
              <a:t> = </a:t>
            </a:r>
            <a:r>
              <a:rPr lang="en-US" dirty="0" err="1"/>
              <a:t>createFile</a:t>
            </a:r>
            <a:r>
              <a:rPr lang="en-US" dirty="0"/>
              <a:t>(</a:t>
            </a:r>
            <a:r>
              <a:rPr lang="en-US" dirty="0" err="1"/>
              <a:t>aws_region.trim</a:t>
            </a:r>
            <a:r>
              <a:rPr lang="en-US" dirty="0"/>
              <a:t>(), </a:t>
            </a:r>
            <a:r>
              <a:rPr lang="en-US" dirty="0" err="1"/>
              <a:t>bucket_name.trim</a:t>
            </a:r>
            <a:r>
              <a:rPr lang="en-US" dirty="0"/>
              <a:t>(), </a:t>
            </a:r>
            <a:r>
              <a:rPr lang="en-US" dirty="0" err="1"/>
              <a:t>azure_connection.trim</a:t>
            </a:r>
            <a:r>
              <a:rPr lang="en-US" dirty="0"/>
              <a:t>(), </a:t>
            </a:r>
            <a:r>
              <a:rPr lang="en-US" dirty="0" err="1"/>
              <a:t>azure_container.trim</a:t>
            </a:r>
            <a:r>
              <a:rPr lang="en-US" dirty="0"/>
              <a:t>()); }; run(); </a:t>
            </a:r>
          </a:p>
        </p:txBody>
      </p:sp>
    </p:spTree>
    <p:extLst>
      <p:ext uri="{BB962C8B-B14F-4D97-AF65-F5344CB8AC3E}">
        <p14:creationId xmlns:p14="http://schemas.microsoft.com/office/powerpoint/2010/main" val="2833660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rmAutofit/>
          </a:bodyPr>
          <a:lstStyle/>
          <a:p>
            <a:r>
              <a:rPr lang="en-US" dirty="0"/>
              <a:t>Open a terminal window, run the command node index.js, and enter values for AWS Region, S3 bucket name, Azure connection String, and Azure container. On successful execution, you should see a Server.js file created in the folder.</a:t>
            </a:r>
          </a:p>
          <a:p>
            <a:r>
              <a:rPr lang="en-US" dirty="0"/>
              <a:t>To make a zip file, compress the server.js, </a:t>
            </a:r>
            <a:r>
              <a:rPr lang="en-US" dirty="0" err="1"/>
              <a:t>package.json</a:t>
            </a:r>
            <a:r>
              <a:rPr lang="en-US" dirty="0"/>
              <a:t>, and package-</a:t>
            </a:r>
            <a:r>
              <a:rPr lang="en-US" dirty="0" err="1"/>
              <a:t>lock.json</a:t>
            </a:r>
            <a:r>
              <a:rPr lang="en-US" dirty="0"/>
              <a:t> files. We upload this zip file while we are creating an Elastic Beanstalk worker environment detailed in the following steps.</a:t>
            </a:r>
          </a:p>
          <a:p>
            <a:endParaRPr lang="en-US" dirty="0"/>
          </a:p>
        </p:txBody>
      </p:sp>
    </p:spTree>
    <p:extLst>
      <p:ext uri="{BB962C8B-B14F-4D97-AF65-F5344CB8AC3E}">
        <p14:creationId xmlns:p14="http://schemas.microsoft.com/office/powerpoint/2010/main" val="3752655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05800" cy="5516563"/>
          </a:xfrm>
        </p:spPr>
        <p:txBody>
          <a:bodyPr/>
          <a:lstStyle/>
          <a:p>
            <a:r>
              <a:rPr lang="en-US" b="1" dirty="0"/>
              <a:t>Deploy Node.js package in AWS Elastic Beanstalk</a:t>
            </a:r>
          </a:p>
          <a:p>
            <a:r>
              <a:rPr lang="en-US" dirty="0"/>
              <a:t>Navigate to the Elastic Beanstalk console, and choose Create New Application. Provide an application name and an appropriate description for your application, then choose the Create button:</a:t>
            </a:r>
          </a:p>
          <a:p>
            <a:endParaRPr lang="en-US" dirty="0"/>
          </a:p>
        </p:txBody>
      </p:sp>
    </p:spTree>
    <p:extLst>
      <p:ext uri="{BB962C8B-B14F-4D97-AF65-F5344CB8AC3E}">
        <p14:creationId xmlns:p14="http://schemas.microsoft.com/office/powerpoint/2010/main" val="158868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AWS storage</a:t>
            </a:r>
            <a:endParaRPr lang="en-US" dirty="0"/>
          </a:p>
        </p:txBody>
      </p:sp>
      <p:sp>
        <p:nvSpPr>
          <p:cNvPr id="3" name="Content Placeholder 2"/>
          <p:cNvSpPr>
            <a:spLocks noGrp="1"/>
          </p:cNvSpPr>
          <p:nvPr>
            <p:ph idx="1"/>
          </p:nvPr>
        </p:nvSpPr>
        <p:spPr/>
        <p:txBody>
          <a:bodyPr/>
          <a:lstStyle/>
          <a:p>
            <a:r>
              <a:rPr lang="en-US" dirty="0"/>
              <a:t>The AWS Storage Gateway is a hybrid storage service that allows your on-premises applications to seamlessly use AWS cloud storage.</a:t>
            </a:r>
          </a:p>
        </p:txBody>
      </p:sp>
    </p:spTree>
    <p:extLst>
      <p:ext uri="{BB962C8B-B14F-4D97-AF65-F5344CB8AC3E}">
        <p14:creationId xmlns:p14="http://schemas.microsoft.com/office/powerpoint/2010/main" val="865001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853856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600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0482"/>
            <a:ext cx="8896350" cy="500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851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399"/>
            <a:ext cx="8809636" cy="495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636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399"/>
            <a:ext cx="8763000" cy="492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792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62500" lnSpcReduction="20000"/>
          </a:bodyPr>
          <a:lstStyle/>
          <a:p>
            <a:r>
              <a:rPr lang="en-US" b="1" dirty="0"/>
              <a:t>Section 2: Replicating existing objects between S3 buckets</a:t>
            </a:r>
          </a:p>
          <a:p>
            <a:r>
              <a:rPr lang="en-US" dirty="0"/>
              <a:t>If your bucket has new and existing data to be replicated, it’s best to configure existing object replication. You can enable existing object replication by contacting AWS Support. Once support for replication of existing objects has been enabled for the AWS account, you will be able to use S3 Replication for existing objects, in addition to newly uploaded objects. Existing object replication is an extension of the existing S3 Replication feature and includes all the same functionality. This includes the ability to replicate objects while retaining metadata (such as object creation date and time), replicate objects into different storage classes, and maintain object copies under different ownership. Existing object replication has a different timeline than new object replication, and can take some time. Time estimates will differ based on size of data to be replicated, object count, if objects are encrypted, and Region pairs for data transfer. Refer to this blog post for more details on existing object replication.</a:t>
            </a:r>
          </a:p>
          <a:p>
            <a:r>
              <a:rPr lang="en-US" dirty="0"/>
              <a:t>Note that existing object replication will not replicate objects that were previously replicated to or from another bucket, or have previously failed replication. If your bucket contains these types of objects, please refer to Section 3 for guidance.</a:t>
            </a:r>
          </a:p>
          <a:p>
            <a:r>
              <a:rPr lang="en-US" b="1" dirty="0"/>
              <a:t>Estimating cost of existing object replication</a:t>
            </a:r>
          </a:p>
          <a:p>
            <a:r>
              <a:rPr lang="en-US" dirty="0"/>
              <a:t>The cost to replicate existing objects is the same as replication of new objects, as explained at the bottom </a:t>
            </a:r>
          </a:p>
          <a:p>
            <a:endParaRPr lang="en-US" dirty="0"/>
          </a:p>
        </p:txBody>
      </p:sp>
    </p:spTree>
    <p:extLst>
      <p:ext uri="{BB962C8B-B14F-4D97-AF65-F5344CB8AC3E}">
        <p14:creationId xmlns:p14="http://schemas.microsoft.com/office/powerpoint/2010/main" val="3043149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5973763"/>
          </a:xfrm>
        </p:spPr>
        <p:txBody>
          <a:bodyPr>
            <a:normAutofit fontScale="85000" lnSpcReduction="10000"/>
          </a:bodyPr>
          <a:lstStyle/>
          <a:p>
            <a:r>
              <a:rPr lang="en-US" b="1" dirty="0"/>
              <a:t>Section 3: Compare and copy objects between S3 buckets</a:t>
            </a:r>
          </a:p>
          <a:p>
            <a:r>
              <a:rPr lang="en-US" dirty="0"/>
              <a:t>If your bucket has objects that have previously been replicated, or failed, and that need to be copied to the destination bucket, you will first want to identify the objects that need to be copied. In this section, we show you how to identify the objects by comparing the source and destination buckets with S3 Inventory, and then how to copy those objects using S3 Batch Operations.</a:t>
            </a:r>
          </a:p>
          <a:p>
            <a:r>
              <a:rPr lang="en-US" dirty="0"/>
              <a:t>Please note that copying objects is different from replication in that copying does not maintain the object metadata like version ID and creation timestamp. Later in the post, we provide a few options for performing the object copy such as a copy in place, or copy directly to the destination bucket.</a:t>
            </a:r>
          </a:p>
          <a:p>
            <a:endParaRPr lang="en-US" dirty="0"/>
          </a:p>
        </p:txBody>
      </p:sp>
    </p:spTree>
    <p:extLst>
      <p:ext uri="{BB962C8B-B14F-4D97-AF65-F5344CB8AC3E}">
        <p14:creationId xmlns:p14="http://schemas.microsoft.com/office/powerpoint/2010/main" val="4153957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fontScale="85000" lnSpcReduction="20000"/>
          </a:bodyPr>
          <a:lstStyle/>
          <a:p>
            <a:r>
              <a:rPr lang="en-US" b="1" dirty="0"/>
              <a:t>Step 1: Compare two Amazon S3 buckets</a:t>
            </a:r>
          </a:p>
          <a:p>
            <a:r>
              <a:rPr lang="en-US" dirty="0"/>
              <a:t>To get started, we first compare the objects in the source and destination buckets to find the list of objects that you want to copy.</a:t>
            </a:r>
          </a:p>
          <a:p>
            <a:r>
              <a:rPr lang="en-US" b="1" dirty="0"/>
              <a:t>Step 1a. Generate S3 Inventory for S3 buckets</a:t>
            </a:r>
          </a:p>
          <a:p>
            <a:r>
              <a:rPr lang="en-US" dirty="0"/>
              <a:t>Configure Amazon S3 Inventory to generate a daily report on both buckets. Please refer to this User Guide for step-by-step instructions on how to configure S3 Inventory reports. The first daily report can take up to 48 hours to generate. Make sure to keep the following list of parameters selected:</a:t>
            </a:r>
          </a:p>
          <a:p>
            <a:r>
              <a:rPr lang="en-US" dirty="0"/>
              <a:t>Inventory scope: Include all versions (assuming you have S3 Versioning enabled since you have S3 Replication enabled on these buckets)</a:t>
            </a:r>
          </a:p>
          <a:p>
            <a:r>
              <a:rPr lang="en-US" dirty="0"/>
              <a:t>Destination bucket: Provide S3 bucket to store Inventory report</a:t>
            </a:r>
          </a:p>
          <a:p>
            <a:endParaRPr lang="en-US" dirty="0"/>
          </a:p>
        </p:txBody>
      </p:sp>
    </p:spTree>
    <p:extLst>
      <p:ext uri="{BB962C8B-B14F-4D97-AF65-F5344CB8AC3E}">
        <p14:creationId xmlns:p14="http://schemas.microsoft.com/office/powerpoint/2010/main" val="404825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77000"/>
          </a:xfrm>
        </p:spPr>
        <p:txBody>
          <a:bodyPr>
            <a:normAutofit fontScale="62500" lnSpcReduction="20000"/>
          </a:bodyPr>
          <a:lstStyle/>
          <a:p>
            <a:r>
              <a:rPr lang="en-US" b="1" dirty="0" smtClean="0"/>
              <a:t>Step </a:t>
            </a:r>
            <a:r>
              <a:rPr lang="en-US" b="1" dirty="0"/>
              <a:t>1b. Query S3 Inventory using Amazon Athena</a:t>
            </a:r>
          </a:p>
          <a:p>
            <a:r>
              <a:rPr lang="en-US" dirty="0"/>
              <a:t>You can create tables for source and destination S3 Inventory reports in Amazon Athena as described in our public documentation here. Briefly, let’s understand the table schema, and then review a few example queries.</a:t>
            </a:r>
          </a:p>
          <a:p>
            <a:r>
              <a:rPr lang="en-US" dirty="0"/>
              <a:t>bucket (string): The name of the S3 buckets.</a:t>
            </a:r>
          </a:p>
          <a:p>
            <a:r>
              <a:rPr lang="en-US" dirty="0"/>
              <a:t>key (string): Object key name.</a:t>
            </a:r>
          </a:p>
          <a:p>
            <a:r>
              <a:rPr lang="en-US" dirty="0" err="1"/>
              <a:t>version_id</a:t>
            </a:r>
            <a:r>
              <a:rPr lang="en-US" dirty="0"/>
              <a:t> (string): The version ID assigned to the object if versioning was enabled. If there is no value, then it may be because you did not set up versioning when you created the object).</a:t>
            </a:r>
          </a:p>
          <a:p>
            <a:r>
              <a:rPr lang="en-US" dirty="0" err="1"/>
              <a:t>is_latest</a:t>
            </a:r>
            <a:r>
              <a:rPr lang="en-US" dirty="0"/>
              <a:t> (</a:t>
            </a:r>
            <a:r>
              <a:rPr lang="en-US" dirty="0" err="1"/>
              <a:t>boolean</a:t>
            </a:r>
            <a:r>
              <a:rPr lang="en-US" dirty="0"/>
              <a:t>): If there are multiple versions of the object, then it will show as ‘yes’ if the selected record is latest else ‘false.’</a:t>
            </a:r>
          </a:p>
          <a:p>
            <a:r>
              <a:rPr lang="en-US" dirty="0" err="1"/>
              <a:t>is_delete_marker</a:t>
            </a:r>
            <a:r>
              <a:rPr lang="en-US" dirty="0"/>
              <a:t> (</a:t>
            </a:r>
            <a:r>
              <a:rPr lang="en-US" dirty="0" err="1"/>
              <a:t>boolean</a:t>
            </a:r>
            <a:r>
              <a:rPr lang="en-US" dirty="0"/>
              <a:t>): If the specific version of object was deleted, then it will be set to ‘true,’ else will be set to ‘false.’</a:t>
            </a:r>
          </a:p>
          <a:p>
            <a:r>
              <a:rPr lang="en-US" dirty="0" err="1"/>
              <a:t>replication_status</a:t>
            </a:r>
            <a:r>
              <a:rPr lang="en-US" dirty="0"/>
              <a:t> (string): Object replication status if you set up S3 Replication. If there is no value, then it may be because you created the object before you had set up S3 Replication or while it was suspended. Refer to this documentation to understand S3 Replication status information.</a:t>
            </a:r>
          </a:p>
          <a:p>
            <a:r>
              <a:rPr lang="en-US" dirty="0"/>
              <a:t>Next are two of the most commonly used queries to identify differences between source and destination buckets using S3 inventory tables:</a:t>
            </a:r>
          </a:p>
          <a:p>
            <a:r>
              <a:rPr lang="en-US" dirty="0"/>
              <a:t>Example query 1: Get a count of objects that exist in source bucket but not in destination to give us an estimate of how much data needs to be replicated to synchronize destination with source. In this query, we compare source and destination buckets (tables) based on object key (column </a:t>
            </a:r>
            <a:r>
              <a:rPr lang="en-US" i="1" dirty="0"/>
              <a:t>key</a:t>
            </a:r>
            <a:r>
              <a:rPr lang="en-US" dirty="0"/>
              <a:t> of table).</a:t>
            </a:r>
          </a:p>
          <a:p>
            <a:endParaRPr lang="en-US" dirty="0"/>
          </a:p>
        </p:txBody>
      </p:sp>
    </p:spTree>
    <p:extLst>
      <p:ext uri="{BB962C8B-B14F-4D97-AF65-F5344CB8AC3E}">
        <p14:creationId xmlns:p14="http://schemas.microsoft.com/office/powerpoint/2010/main" val="1478994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fontScale="70000" lnSpcReduction="20000"/>
          </a:bodyPr>
          <a:lstStyle/>
          <a:p>
            <a:r>
              <a:rPr lang="en-US" dirty="0"/>
              <a:t>SQL</a:t>
            </a:r>
          </a:p>
          <a:p>
            <a:r>
              <a:rPr lang="en-US" dirty="0"/>
              <a:t>Example query 2: Get a list of object key and version IDs that exist in the source bucket but not in the destination.</a:t>
            </a:r>
          </a:p>
          <a:p>
            <a:r>
              <a:rPr lang="en-US" dirty="0"/>
              <a:t>SELECT st.* FROM your-s3source-bucket-table </a:t>
            </a:r>
            <a:r>
              <a:rPr lang="en-US" dirty="0" err="1"/>
              <a:t>st</a:t>
            </a:r>
            <a:r>
              <a:rPr lang="en-US" dirty="0"/>
              <a:t> LEFT JOIN your-s3destination-bucket-table </a:t>
            </a:r>
            <a:r>
              <a:rPr lang="en-US" dirty="0" err="1"/>
              <a:t>dt</a:t>
            </a:r>
            <a:r>
              <a:rPr lang="en-US" dirty="0"/>
              <a:t> ON </a:t>
            </a:r>
            <a:r>
              <a:rPr lang="en-US" dirty="0" err="1"/>
              <a:t>dt.key</a:t>
            </a:r>
            <a:r>
              <a:rPr lang="en-US" dirty="0"/>
              <a:t> = </a:t>
            </a:r>
            <a:r>
              <a:rPr lang="en-US" dirty="0" err="1"/>
              <a:t>st.key</a:t>
            </a:r>
            <a:r>
              <a:rPr lang="en-US" dirty="0"/>
              <a:t> AND </a:t>
            </a:r>
            <a:r>
              <a:rPr lang="en-US" dirty="0" err="1"/>
              <a:t>dt.version_id</a:t>
            </a:r>
            <a:r>
              <a:rPr lang="en-US" dirty="0"/>
              <a:t> = </a:t>
            </a:r>
            <a:r>
              <a:rPr lang="en-US" dirty="0" err="1"/>
              <a:t>st.version_id</a:t>
            </a:r>
            <a:r>
              <a:rPr lang="en-US" dirty="0"/>
              <a:t> WHERE </a:t>
            </a:r>
            <a:r>
              <a:rPr lang="en-US" dirty="0" err="1"/>
              <a:t>dt.key</a:t>
            </a:r>
            <a:r>
              <a:rPr lang="en-US" dirty="0"/>
              <a:t> IS NULL;SQL</a:t>
            </a:r>
          </a:p>
          <a:p>
            <a:r>
              <a:rPr lang="en-US" dirty="0"/>
              <a:t>You can also query S3 Inventory to address few other scenarios, whether objects exist in destination but do not exist in source bucket, or to identify only the existing objects in source. The </a:t>
            </a:r>
            <a:r>
              <a:rPr lang="en-US" dirty="0" err="1"/>
              <a:t>replication_status</a:t>
            </a:r>
            <a:r>
              <a:rPr lang="en-US" dirty="0"/>
              <a:t> of the existing objects will be empty or null. Note, that there are a few different reasons why the source and destination Inventory reports may look different. For example, you may have different S3 Lifecycle policies on each bucket. You may also see differences if S3 Inventory was triggered at different times or if S3 Replication is still in progress in the source bucket.</a:t>
            </a:r>
          </a:p>
          <a:p>
            <a:r>
              <a:rPr lang="en-US" dirty="0"/>
              <a:t>If your source and destination buckets have 100M+ objects, then the S3 Inventory reports will be fairly large. You can load S3 Inventory into an Amazon Redshift database and use all of the preceding queries (from the Athena example above) to run against datasets loaded in an Amazon Redshift cluster.</a:t>
            </a:r>
          </a:p>
          <a:p>
            <a:endParaRPr lang="en-US" dirty="0"/>
          </a:p>
        </p:txBody>
      </p:sp>
    </p:spTree>
    <p:extLst>
      <p:ext uri="{BB962C8B-B14F-4D97-AF65-F5344CB8AC3E}">
        <p14:creationId xmlns:p14="http://schemas.microsoft.com/office/powerpoint/2010/main" val="1919282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152400"/>
            <a:ext cx="8229600" cy="609600"/>
          </a:xfrm>
        </p:spPr>
        <p:txBody>
          <a:bodyPr>
            <a:normAutofit fontScale="90000"/>
          </a:bodyPr>
          <a:lstStyle/>
          <a:p>
            <a:r>
              <a:rPr lang="en-US" dirty="0" smtClean="0"/>
              <a:t/>
            </a:r>
            <a:br>
              <a:rPr lang="en-US" dirty="0" smtClean="0"/>
            </a:br>
            <a:r>
              <a:rPr lang="en-US" dirty="0" smtClean="0"/>
              <a:t>4. Configuring Backup in AWS Backup</a:t>
            </a:r>
            <a:br>
              <a:rPr lang="en-US" dirty="0" smtClean="0"/>
            </a:br>
            <a:endParaRPr lang="en-US" dirty="0"/>
          </a:p>
        </p:txBody>
      </p:sp>
      <p:sp>
        <p:nvSpPr>
          <p:cNvPr id="3" name="Content Placeholder 2"/>
          <p:cNvSpPr>
            <a:spLocks noGrp="1"/>
          </p:cNvSpPr>
          <p:nvPr>
            <p:ph idx="1"/>
          </p:nvPr>
        </p:nvSpPr>
        <p:spPr>
          <a:xfrm>
            <a:off x="152400" y="914400"/>
            <a:ext cx="8763000" cy="5715000"/>
          </a:xfrm>
        </p:spPr>
        <p:txBody>
          <a:bodyPr>
            <a:normAutofit fontScale="85000" lnSpcReduction="20000"/>
          </a:bodyPr>
          <a:lstStyle/>
          <a:p>
            <a:r>
              <a:rPr lang="en-US" dirty="0"/>
              <a:t>AWS Backup is a fully-managed service that makes it easy to centralize and automate data protection across AWS services, in the cloud, and on premises. Using this service, you can configure backup policies and monitor activity for your AWS resources in one place. It allows you to automate and consolidate backup tasks that were previously performed service-by-service, and removes the need to create custom scripts and manual processes. With a few clicks in the AWS Backup console, you can automate your data protection policies and schedules.</a:t>
            </a:r>
          </a:p>
          <a:p>
            <a:r>
              <a:rPr lang="en-US" dirty="0"/>
              <a:t>AWS Backup does not govern backups you take in your AWS environment outside of AWS Backup. Therefore, if you want a centralized, end-to-end solution for business and regulatory compliance requirements, start using AWS Backup today.</a:t>
            </a:r>
          </a:p>
          <a:p>
            <a:endParaRPr lang="en-US" dirty="0"/>
          </a:p>
        </p:txBody>
      </p:sp>
    </p:spTree>
    <p:extLst>
      <p:ext uri="{BB962C8B-B14F-4D97-AF65-F5344CB8AC3E}">
        <p14:creationId xmlns:p14="http://schemas.microsoft.com/office/powerpoint/2010/main" val="81275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fontScale="70000" lnSpcReduction="20000"/>
          </a:bodyPr>
          <a:lstStyle/>
          <a:p>
            <a:r>
              <a:rPr lang="en-US" b="1" dirty="0"/>
              <a:t>There Are 3 Types of Cloud Storage</a:t>
            </a:r>
          </a:p>
          <a:p>
            <a:r>
              <a:rPr lang="en-US" b="1" dirty="0"/>
              <a:t>1. Object Storage</a:t>
            </a:r>
            <a:r>
              <a:rPr lang="en-US" dirty="0"/>
              <a:t> – Applications developed within the cloud often cash in on object storage’s vast scalability and metadata characteristics. Object storage solutions like  </a:t>
            </a:r>
            <a:r>
              <a:rPr lang="en-US" b="1" dirty="0"/>
              <a:t>Simple Storage Service (Amazon S3)</a:t>
            </a:r>
            <a:r>
              <a:rPr lang="en-US" dirty="0"/>
              <a:t> and </a:t>
            </a:r>
            <a:r>
              <a:rPr lang="en-US" b="1" dirty="0"/>
              <a:t>Amazon Glacier </a:t>
            </a:r>
            <a:r>
              <a:rPr lang="en-US" dirty="0"/>
              <a:t>are ideal for building modern applications from scratch that need scale and adaptability, and may even be wont to import existing data stores for analytics, backup, or archive.</a:t>
            </a:r>
          </a:p>
          <a:p>
            <a:r>
              <a:rPr lang="en-US" b="1" dirty="0"/>
              <a:t>2. File Storage –</a:t>
            </a:r>
            <a:r>
              <a:rPr lang="en-US" dirty="0"/>
              <a:t> Many applications got to access shared files and need a filing system. this sort of storage is usually supported with a Network Attached Storage (NAS) server. File storage solutions like</a:t>
            </a:r>
            <a:r>
              <a:rPr lang="en-US" b="1" dirty="0"/>
              <a:t> Elastic File System (Amazon EFS)</a:t>
            </a:r>
            <a:r>
              <a:rPr lang="en-US" dirty="0"/>
              <a:t>are ideal to be used in cases like large content repositories, development environments, media stores, or user home directories.</a:t>
            </a:r>
          </a:p>
          <a:p>
            <a:r>
              <a:rPr lang="en-US" b="1" dirty="0"/>
              <a:t>3. Block Storage –</a:t>
            </a:r>
            <a:r>
              <a:rPr lang="en-US" dirty="0"/>
              <a:t> Other enterprise applications like databases or ERP systems often require dedicated, low latency storage for every host. this is often analogous to direct-attached storage (DAS) or a cargo area Network (SAN). Block-based cloud storage solutions like</a:t>
            </a:r>
            <a:r>
              <a:rPr lang="en-US" b="1" dirty="0"/>
              <a:t> Elastic Block Store (Amazon EBS) </a:t>
            </a:r>
            <a:r>
              <a:rPr lang="en-US" dirty="0"/>
              <a:t>and </a:t>
            </a:r>
            <a:r>
              <a:rPr lang="en-US" b="1" dirty="0"/>
              <a:t>EC2 Instance Storage</a:t>
            </a:r>
            <a:endParaRPr lang="en-US" dirty="0"/>
          </a:p>
          <a:p>
            <a:endParaRPr lang="en-US" dirty="0"/>
          </a:p>
        </p:txBody>
      </p:sp>
    </p:spTree>
    <p:extLst>
      <p:ext uri="{BB962C8B-B14F-4D97-AF65-F5344CB8AC3E}">
        <p14:creationId xmlns:p14="http://schemas.microsoft.com/office/powerpoint/2010/main" val="686619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AWS Backup is a fully-managed service that makes it easy to centralize and automate data protection across AWS services, in the cloud, and on premises. Using this service, you can configure backup policies and monitor activity for your AWS resources in one place. It allows you to automate and consolidate backup tasks that were previously performed service-by-service, and removes the need to create custom scripts and manual processes. With a few clicks in the AWS Backup console, you can automate your data protection policies and schedules.</a:t>
            </a:r>
          </a:p>
          <a:p>
            <a:r>
              <a:rPr lang="en-US" dirty="0"/>
              <a:t>AWS Backup does not govern backups you take in your AWS environment outside of AWS Backup. Therefore, if you want a centralized, end-to-end solution for business and regulatory compliance requirements, start using AWS Backup today.</a:t>
            </a:r>
          </a:p>
          <a:p>
            <a:endParaRPr lang="en-US" dirty="0"/>
          </a:p>
        </p:txBody>
      </p:sp>
    </p:spTree>
    <p:extLst>
      <p:ext uri="{BB962C8B-B14F-4D97-AF65-F5344CB8AC3E}">
        <p14:creationId xmlns:p14="http://schemas.microsoft.com/office/powerpoint/2010/main" val="3883789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2348"/>
            <a:ext cx="8915400" cy="501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504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a:bodyPr>
          <a:lstStyle/>
          <a:p>
            <a:r>
              <a:rPr lang="en-US" b="1" dirty="0" smtClean="0"/>
              <a:t>Using a backup plan within AWS Backup lets you automate backups using tags.</a:t>
            </a:r>
            <a:endParaRPr lang="en-US" dirty="0" smtClean="0"/>
          </a:p>
          <a:p>
            <a:r>
              <a:rPr lang="en-US" dirty="0" smtClean="0"/>
              <a:t>Step 1: Go to the AWS Backup console. ...</a:t>
            </a:r>
          </a:p>
          <a:p>
            <a:r>
              <a:rPr lang="en-US" dirty="0" smtClean="0"/>
              <a:t>Step 2: Configure an on-demand AWS Backup job of an Amazon EC2 instance. ...</a:t>
            </a:r>
          </a:p>
          <a:p>
            <a:r>
              <a:rPr lang="en-US" dirty="0" smtClean="0"/>
              <a:t>Step 3: Configure an automatic AWS Backup job of an Amazon EC2 instance. ...</a:t>
            </a:r>
          </a:p>
          <a:p>
            <a:r>
              <a:rPr lang="en-US" dirty="0" smtClean="0"/>
              <a:t>Step 4: Restore an Amazon EC2 instance using AWS Backup.</a:t>
            </a:r>
          </a:p>
          <a:p>
            <a:endParaRPr lang="en-US" dirty="0"/>
          </a:p>
        </p:txBody>
      </p:sp>
    </p:spTree>
    <p:extLst>
      <p:ext uri="{BB962C8B-B14F-4D97-AF65-F5344CB8AC3E}">
        <p14:creationId xmlns:p14="http://schemas.microsoft.com/office/powerpoint/2010/main" val="1471138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09600"/>
          </a:xfrm>
        </p:spPr>
        <p:txBody>
          <a:bodyPr>
            <a:normAutofit fontScale="90000"/>
          </a:bodyPr>
          <a:lstStyle/>
          <a:p>
            <a:r>
              <a:rPr lang="en-US" dirty="0" smtClean="0"/>
              <a:t/>
            </a:r>
            <a:br>
              <a:rPr lang="en-US" dirty="0" smtClean="0"/>
            </a:br>
            <a:r>
              <a:rPr lang="en-US" sz="3600" dirty="0" smtClean="0"/>
              <a:t>5. Configuring database migration service in AWS</a:t>
            </a:r>
            <a:br>
              <a:rPr lang="en-US" sz="3600" dirty="0" smtClean="0"/>
            </a:br>
            <a:endParaRPr lang="en-US" sz="3600" dirty="0"/>
          </a:p>
        </p:txBody>
      </p:sp>
      <p:sp>
        <p:nvSpPr>
          <p:cNvPr id="3" name="Content Placeholder 2"/>
          <p:cNvSpPr>
            <a:spLocks noGrp="1"/>
          </p:cNvSpPr>
          <p:nvPr>
            <p:ph idx="1"/>
          </p:nvPr>
        </p:nvSpPr>
        <p:spPr>
          <a:xfrm>
            <a:off x="381000" y="990600"/>
            <a:ext cx="8534400" cy="5562600"/>
          </a:xfrm>
        </p:spPr>
        <p:txBody>
          <a:bodyPr/>
          <a:lstStyle/>
          <a:p>
            <a:pPr marL="0" indent="0">
              <a:buNone/>
            </a:pPr>
            <a:r>
              <a:rPr lang="en-US" dirty="0"/>
              <a:t>AWS Database Migration Service (AWS DMS) is a cloud service that makes it easy to migrate relational databases, data warehouses, </a:t>
            </a:r>
            <a:r>
              <a:rPr lang="en-US" dirty="0" err="1"/>
              <a:t>NoSQL</a:t>
            </a:r>
            <a:r>
              <a:rPr lang="en-US" dirty="0"/>
              <a:t> databases, and other types of data stores. You can use AWS DMS to migrate your data into the AWS Cloud or between combinations of cloud and on-premises setups.</a:t>
            </a:r>
          </a:p>
        </p:txBody>
      </p:sp>
    </p:spTree>
    <p:extLst>
      <p:ext uri="{BB962C8B-B14F-4D97-AF65-F5344CB8AC3E}">
        <p14:creationId xmlns:p14="http://schemas.microsoft.com/office/powerpoint/2010/main" val="2585319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a:bodyPr>
          <a:lstStyle/>
          <a:p>
            <a:r>
              <a:rPr lang="en-US" dirty="0"/>
              <a:t>You can use AWS Database Migration Service (AWS DMS) to migrate your data to and from most widely used commercial and open-source databases such as Oracle, </a:t>
            </a:r>
            <a:r>
              <a:rPr lang="en-US" dirty="0" err="1"/>
              <a:t>PostgreSQL</a:t>
            </a:r>
            <a:r>
              <a:rPr lang="en-US" dirty="0"/>
              <a:t>, Microsoft SQL Server, Amazon Redshift, Amazon Aurora, </a:t>
            </a:r>
            <a:r>
              <a:rPr lang="en-US" dirty="0" err="1"/>
              <a:t>MariaDB</a:t>
            </a:r>
            <a:r>
              <a:rPr lang="en-US" dirty="0"/>
              <a:t>, and MySQL. The service supports homogeneous migrations such as Oracle to Oracle, and also heterogeneous migrations between different database platforms, such as Oracle to MySQL or MySQL to Amazon Aurora MySQL-Compatible Edition. The source or target database must be on an AWS service.</a:t>
            </a:r>
          </a:p>
        </p:txBody>
      </p:sp>
    </p:spTree>
    <p:extLst>
      <p:ext uri="{BB962C8B-B14F-4D97-AF65-F5344CB8AC3E}">
        <p14:creationId xmlns:p14="http://schemas.microsoft.com/office/powerpoint/2010/main" val="2730381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a:t>Setting up replication for AWS Database Migration Service</a:t>
            </a:r>
            <a:endParaRPr lang="en-US" dirty="0"/>
          </a:p>
          <a:p>
            <a:r>
              <a:rPr lang="en-US" dirty="0"/>
              <a:t>Step 1: Create a replication instance using the AWS DMS console. ...</a:t>
            </a:r>
          </a:p>
          <a:p>
            <a:r>
              <a:rPr lang="en-US" dirty="0"/>
              <a:t>Step 2: Specify source and target endpoints. ...</a:t>
            </a:r>
          </a:p>
          <a:p>
            <a:r>
              <a:rPr lang="en-US" dirty="0"/>
              <a:t>Step 3: Create a task and migrate data. ...</a:t>
            </a:r>
          </a:p>
          <a:p>
            <a:r>
              <a:rPr lang="en-US" dirty="0"/>
              <a:t>Step 4: Test replication. ...</a:t>
            </a:r>
          </a:p>
          <a:p>
            <a:r>
              <a:rPr lang="en-US" dirty="0"/>
              <a:t>Step 5: Clean up AWS DMS resources.</a:t>
            </a:r>
          </a:p>
          <a:p>
            <a:endParaRPr lang="en-US" dirty="0"/>
          </a:p>
        </p:txBody>
      </p:sp>
    </p:spTree>
    <p:extLst>
      <p:ext uri="{BB962C8B-B14F-4D97-AF65-F5344CB8AC3E}">
        <p14:creationId xmlns:p14="http://schemas.microsoft.com/office/powerpoint/2010/main" val="253389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553200"/>
          </a:xfrm>
        </p:spPr>
        <p:txBody>
          <a:bodyPr>
            <a:normAutofit fontScale="70000" lnSpcReduction="20000"/>
          </a:bodyPr>
          <a:lstStyle/>
          <a:p>
            <a:r>
              <a:rPr lang="en-US" dirty="0"/>
              <a:t>To perform a database migration, take the following steps:</a:t>
            </a:r>
          </a:p>
          <a:p>
            <a:r>
              <a:rPr lang="en-US" dirty="0"/>
              <a:t>Set up your AWS account by following the steps in Setting up for AWS Database Migration Service.</a:t>
            </a:r>
          </a:p>
          <a:p>
            <a:r>
              <a:rPr lang="en-US" dirty="0"/>
              <a:t>Create your sample databases and an Amazon EC2 client to populate your source database and test replication. Also, create a virtual private cloud (VPC) based on the Amazon Virtual Private Cloud (Amazon VPC) service to contain your tutorial resources. To create these resources, follow the steps in Prerequisites for AWS Database Migration Service.</a:t>
            </a:r>
          </a:p>
          <a:p>
            <a:r>
              <a:rPr lang="en-US" dirty="0"/>
              <a:t>Populate your source database using a sample database creation script.</a:t>
            </a:r>
          </a:p>
          <a:p>
            <a:r>
              <a:rPr lang="en-US" dirty="0"/>
              <a:t>Use the AWS Schema Conversion Tool (AWS SCT) to convert the schema from the source database to the target database. To convert the schema, follow the steps in Migrate schema.</a:t>
            </a:r>
          </a:p>
          <a:p>
            <a:r>
              <a:rPr lang="en-US" dirty="0"/>
              <a:t>Create a replication instance to perform all the processes for the migration. To do this and the following tasks, take the steps in Replication.</a:t>
            </a:r>
          </a:p>
          <a:p>
            <a:r>
              <a:rPr lang="en-US" dirty="0"/>
              <a:t>Specify source and target database endpoints. For information about creating endpoints, see Creating source and target endpoints.</a:t>
            </a:r>
          </a:p>
          <a:p>
            <a:r>
              <a:rPr lang="en-US" dirty="0"/>
              <a:t>Create a task to define what tables and replication processes you want to use, and start replication. For information about creating database migration tasks, see Creating a task.</a:t>
            </a:r>
          </a:p>
          <a:p>
            <a:r>
              <a:rPr lang="en-US" dirty="0"/>
              <a:t>Verify that replication is working by running queries on the target database.</a:t>
            </a:r>
          </a:p>
          <a:p>
            <a:endParaRPr lang="en-US" dirty="0"/>
          </a:p>
        </p:txBody>
      </p:sp>
    </p:spTree>
    <p:extLst>
      <p:ext uri="{BB962C8B-B14F-4D97-AF65-F5344CB8AC3E}">
        <p14:creationId xmlns:p14="http://schemas.microsoft.com/office/powerpoint/2010/main" val="677827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8820150" cy="49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020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r>
              <a:rPr lang="en-US" sz="7200" dirty="0" smtClean="0"/>
              <a:t>Thanks</a:t>
            </a:r>
            <a:endParaRPr lang="en-US" sz="7200" dirty="0"/>
          </a:p>
        </p:txBody>
      </p:sp>
    </p:spTree>
    <p:extLst>
      <p:ext uri="{BB962C8B-B14F-4D97-AF65-F5344CB8AC3E}">
        <p14:creationId xmlns:p14="http://schemas.microsoft.com/office/powerpoint/2010/main" val="3169961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304800"/>
            <a:ext cx="876046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811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fontScale="70000" lnSpcReduction="20000"/>
          </a:bodyPr>
          <a:lstStyle/>
          <a:p>
            <a:r>
              <a:rPr lang="en-US" dirty="0"/>
              <a:t>AWS Database Migration Service (AWS DMS) helps you migrate databases to AWS quickly and securely. The source database remains fully operational during the migration, minimizing downtime to applications that rely on the database. The AWS Database Migration Service can migrate your data to and from the most widely used commercial and open-source databases.</a:t>
            </a:r>
            <a:br>
              <a:rPr lang="en-US" dirty="0"/>
            </a:br>
            <a:endParaRPr lang="en-US" dirty="0"/>
          </a:p>
          <a:p>
            <a:r>
              <a:rPr lang="en-US" dirty="0"/>
              <a:t>AWS Database Migration Service supports homogeneous migrations such as Oracle to Oracle, as well as heterogeneous migrations between different database platforms, such as Oracle or Microsoft SQL Server to Amazon Aurora. With AWS Database Migration Service, you can also continuously replicate data with low latency from any supported source to any supported target. For example, you can replicate from multiple sources to Amazon Simple Storage Service (Amazon S3) to build a highly available and scalable data lake solution. You can also consolidate databases into a petabyte-scale data warehouse by streaming data to Amazon Redshift. Learn more about the supported source and target databases.</a:t>
            </a:r>
          </a:p>
          <a:p>
            <a:endParaRPr lang="en-US" dirty="0"/>
          </a:p>
        </p:txBody>
      </p:sp>
    </p:spTree>
    <p:extLst>
      <p:ext uri="{BB962C8B-B14F-4D97-AF65-F5344CB8AC3E}">
        <p14:creationId xmlns:p14="http://schemas.microsoft.com/office/powerpoint/2010/main" val="410872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592763"/>
          </a:xfrm>
        </p:spPr>
        <p:txBody>
          <a:bodyPr>
            <a:normAutofit fontScale="92500"/>
          </a:bodyPr>
          <a:lstStyle/>
          <a:p>
            <a:r>
              <a:rPr lang="en-US" dirty="0"/>
              <a:t>You can use AWS Database Migration Service (AWS DMS) to migrate your data to and from most widely used commercial and open-source databases such as Oracle, </a:t>
            </a:r>
            <a:r>
              <a:rPr lang="en-US" dirty="0" err="1"/>
              <a:t>PostgreSQL</a:t>
            </a:r>
            <a:r>
              <a:rPr lang="en-US" dirty="0"/>
              <a:t>, Microsoft SQL Server, Amazon Redshift, Amazon Aurora, </a:t>
            </a:r>
            <a:r>
              <a:rPr lang="en-US" dirty="0" err="1"/>
              <a:t>MariaDB</a:t>
            </a:r>
            <a:r>
              <a:rPr lang="en-US" dirty="0"/>
              <a:t>, and MySQL. The service supports homogeneous migrations such as Oracle to Oracle, and also heterogeneous migrations between different database platforms, such as Oracle to MySQL or MySQL to Amazon Aurora MySQL-Compatible Edition. The source or target database must be on an AWS service.</a:t>
            </a:r>
          </a:p>
        </p:txBody>
      </p:sp>
    </p:spTree>
    <p:extLst>
      <p:ext uri="{BB962C8B-B14F-4D97-AF65-F5344CB8AC3E}">
        <p14:creationId xmlns:p14="http://schemas.microsoft.com/office/powerpoint/2010/main" val="17682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86800" cy="488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31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763000" cy="492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311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1770</Words>
  <Application>Microsoft Office PowerPoint</Application>
  <PresentationFormat>On-screen Show (4:3)</PresentationFormat>
  <Paragraphs>162</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Webinar On                                                   Cloud migration – AWS</vt:lpstr>
      <vt:lpstr>Contents</vt:lpstr>
      <vt:lpstr>Concepts of AWS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Configuring Simple Storage Service account in       AWS for migrating Local storage to Cloud Storage </vt:lpstr>
      <vt:lpstr>PowerPoint Presentation</vt:lpstr>
      <vt:lpstr>PowerPoint Presentation</vt:lpstr>
      <vt:lpstr>PowerPoint Presentation</vt:lpstr>
      <vt:lpstr>PowerPoint Presentation</vt:lpstr>
      <vt:lpstr>PowerPoint Presentation</vt:lpstr>
      <vt:lpstr>3. Configuring buckets, blobs, directories and       containers in S3 for data 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4. Configuring Backup in AWS Backup </vt:lpstr>
      <vt:lpstr>PowerPoint Presentation</vt:lpstr>
      <vt:lpstr>PowerPoint Presentation</vt:lpstr>
      <vt:lpstr>PowerPoint Presentation</vt:lpstr>
      <vt:lpstr> 5. Configuring database migration service in AWS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Cloud migration – AWS</dc:title>
  <dc:creator>admin</dc:creator>
  <cp:lastModifiedBy>admin</cp:lastModifiedBy>
  <cp:revision>78</cp:revision>
  <dcterms:created xsi:type="dcterms:W3CDTF">2022-07-27T06:58:19Z</dcterms:created>
  <dcterms:modified xsi:type="dcterms:W3CDTF">2022-07-29T08:41:26Z</dcterms:modified>
</cp:coreProperties>
</file>