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heme/theme2.xml" ContentType="application/vnd.openxmlformats-officedocument.them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heme/theme3.xml" ContentType="application/vnd.openxmlformats-officedocument.them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17"/>
  </p:notesMasterIdLst>
  <p:handoutMasterIdLst>
    <p:handoutMasterId r:id="rId18"/>
  </p:handoutMasterIdLst>
  <p:sldIdLst>
    <p:sldId id="267" r:id="rId6"/>
    <p:sldId id="259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58" r:id="rId15"/>
    <p:sldId id="257" r:id="rId16"/>
  </p:sldIdLst>
  <p:sldSz cx="12192000" cy="6858000"/>
  <p:notesSz cx="7099300" cy="10234613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80769" autoAdjust="0"/>
  </p:normalViewPr>
  <p:slideViewPr>
    <p:cSldViewPr snapToObjects="1" showGuides="1">
      <p:cViewPr varScale="1">
        <p:scale>
          <a:sx n="51" d="100"/>
          <a:sy n="51" d="100"/>
        </p:scale>
        <p:origin x="1256" y="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70" d="100"/>
          <a:sy n="70" d="100"/>
        </p:scale>
        <p:origin x="2268" y="4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image" Target="../media/image5.png"/><Relationship Id="rId2" Type="http://schemas.openxmlformats.org/officeDocument/2006/relationships/tags" Target="../tags/tag204.xml"/><Relationship Id="rId1" Type="http://schemas.openxmlformats.org/officeDocument/2006/relationships/theme" Target="../theme/theme3.xml"/><Relationship Id="rId6" Type="http://schemas.openxmlformats.org/officeDocument/2006/relationships/tags" Target="../tags/tag208.xml"/><Relationship Id="rId11" Type="http://schemas.openxmlformats.org/officeDocument/2006/relationships/tags" Target="../tags/tag213.xml"/><Relationship Id="rId5" Type="http://schemas.openxmlformats.org/officeDocument/2006/relationships/tags" Target="../tags/tag207.xml"/><Relationship Id="rId10" Type="http://schemas.openxmlformats.org/officeDocument/2006/relationships/tags" Target="../tags/tag212.xml"/><Relationship Id="rId4" Type="http://schemas.openxmlformats.org/officeDocument/2006/relationships/tags" Target="../tags/tag206.xml"/><Relationship Id="rId9" Type="http://schemas.openxmlformats.org/officeDocument/2006/relationships/tags" Target="../tags/tag2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 dirty="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image" Target="../media/image5.png"/><Relationship Id="rId2" Type="http://schemas.openxmlformats.org/officeDocument/2006/relationships/tags" Target="../tags/tag194.xml"/><Relationship Id="rId1" Type="http://schemas.openxmlformats.org/officeDocument/2006/relationships/theme" Target="../theme/theme2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5" Type="http://schemas.openxmlformats.org/officeDocument/2006/relationships/tags" Target="../tags/tag197.xml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 dirty="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b="1" dirty="0"/>
              <a:t>Baca setelah paragraf1: </a:t>
            </a:r>
            <a:r>
              <a:rPr lang="id-ID" dirty="0"/>
              <a:t>Ketika terjadi masalah diradio </a:t>
            </a:r>
            <a:r>
              <a:rPr lang="id-ID" dirty="0" err="1"/>
              <a:t>stack</a:t>
            </a:r>
            <a:r>
              <a:rPr lang="id-ID" dirty="0"/>
              <a:t> yang akan bertindak pada </a:t>
            </a:r>
            <a:r>
              <a:rPr lang="id-ID" dirty="0" err="1"/>
              <a:t>firmware</a:t>
            </a:r>
            <a:r>
              <a:rPr lang="id-ID" dirty="0"/>
              <a:t> aplikasi dengan membuat </a:t>
            </a:r>
            <a:r>
              <a:rPr lang="id-ID" dirty="0" err="1"/>
              <a:t>Events</a:t>
            </a:r>
            <a:r>
              <a:rPr lang="id-ID" dirty="0"/>
              <a:t>, lalu aplikasi akan bertanggung jawab untuk memproses </a:t>
            </a:r>
            <a:r>
              <a:rPr lang="id-ID" dirty="0" err="1"/>
              <a:t>events</a:t>
            </a:r>
            <a:r>
              <a:rPr lang="id-ID" dirty="0"/>
              <a:t> tersebut. Arsitektur ini berlaku </a:t>
            </a:r>
            <a:r>
              <a:rPr lang="id-ID" dirty="0" err="1"/>
              <a:t>disemua</a:t>
            </a:r>
            <a:r>
              <a:rPr lang="id-ID" dirty="0"/>
              <a:t>  aplikasi ponsel maupun iOS ataupun Android.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33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Dapat dilihat pada ilustrasi gambar ketika periferal mulai mati, tidak ada koneksi dari periferal ke </a:t>
            </a:r>
            <a:r>
              <a:rPr lang="id-ID" dirty="0" err="1"/>
              <a:t>central</a:t>
            </a:r>
            <a:r>
              <a:rPr lang="id-ID" dirty="0"/>
              <a:t>. Dalam nilai efisiensi periferal hanya memerlukan daya yang kecil dari baterai kecil dan </a:t>
            </a:r>
            <a:r>
              <a:rPr lang="id-ID" dirty="0" err="1"/>
              <a:t>sebalikanya</a:t>
            </a:r>
            <a:r>
              <a:rPr lang="id-ID" dirty="0"/>
              <a:t> terhadap dengan </a:t>
            </a:r>
            <a:r>
              <a:rPr lang="id-ID" dirty="0" err="1"/>
              <a:t>central</a:t>
            </a:r>
            <a:r>
              <a:rPr lang="id-ID" dirty="0"/>
              <a:t> </a:t>
            </a:r>
            <a:r>
              <a:rPr lang="id-ID" dirty="0" err="1"/>
              <a:t>kerena</a:t>
            </a:r>
            <a:r>
              <a:rPr lang="id-ID" dirty="0"/>
              <a:t> perlu </a:t>
            </a:r>
            <a:r>
              <a:rPr lang="id-ID" dirty="0" err="1"/>
              <a:t>scaning</a:t>
            </a:r>
            <a:r>
              <a:rPr lang="id-ID" dirty="0"/>
              <a:t> </a:t>
            </a:r>
            <a:r>
              <a:rPr lang="id-ID" dirty="0" err="1"/>
              <a:t>prangkat</a:t>
            </a:r>
            <a:endParaRPr lang="id-ID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84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dirty="0"/>
              <a:t>(Denyut Jantung, Temperatur), </a:t>
            </a:r>
            <a:endParaRPr lang="id-ID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98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Stack</a:t>
            </a:r>
            <a:r>
              <a:rPr lang="id-ID" dirty="0"/>
              <a:t> bertanggung jawab untuk melakukan </a:t>
            </a:r>
            <a:r>
              <a:rPr lang="id-ID" dirty="0" err="1"/>
              <a:t>broadcasting</a:t>
            </a:r>
            <a:r>
              <a:rPr lang="id-ID" dirty="0"/>
              <a:t> paket iklan perangkat pada interval yang dapat dikonfigurasi di lingkungan terbuka. Yang artinya semua </a:t>
            </a:r>
            <a:r>
              <a:rPr lang="id-ID" dirty="0" err="1"/>
              <a:t>Bluetooth</a:t>
            </a:r>
            <a:r>
              <a:rPr lang="id-ID" dirty="0"/>
              <a:t>® LE </a:t>
            </a:r>
            <a:r>
              <a:rPr lang="id-ID" dirty="0" err="1"/>
              <a:t>Central</a:t>
            </a:r>
            <a:r>
              <a:rPr lang="id-ID" dirty="0"/>
              <a:t> yang sedang memindai dan berada dalam jangkauan dapat mendeteksi paket iklan dan memprosesnya. Namun cara ini memiliki tingkat keamanan yang rendah.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410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d-ID" dirty="0" err="1"/>
              <a:t>Advertising</a:t>
            </a:r>
            <a:r>
              <a:rPr lang="id-ID" dirty="0"/>
              <a:t> </a:t>
            </a:r>
            <a:r>
              <a:rPr lang="id-ID" dirty="0" err="1"/>
              <a:t>packets</a:t>
            </a:r>
            <a:r>
              <a:rPr lang="id-ID" dirty="0"/>
              <a:t> merupakan data </a:t>
            </a:r>
            <a:r>
              <a:rPr lang="id-ID" dirty="0" err="1"/>
              <a:t>string</a:t>
            </a:r>
            <a:r>
              <a:rPr lang="id-ID" dirty="0"/>
              <a:t> yang berjumlah 3-31 </a:t>
            </a:r>
            <a:r>
              <a:rPr lang="id-ID" dirty="0" err="1"/>
              <a:t>byte</a:t>
            </a:r>
            <a:r>
              <a:rPr lang="id-ID" dirty="0"/>
              <a:t> yang </a:t>
            </a:r>
            <a:r>
              <a:rPr lang="id-ID" dirty="0" err="1"/>
              <a:t>dipancarakan</a:t>
            </a:r>
            <a:r>
              <a:rPr lang="id-ID" dirty="0"/>
              <a:t> pada interval yang telah dikonfigurasi. </a:t>
            </a:r>
            <a:r>
              <a:rPr lang="id-ID" dirty="0" err="1"/>
              <a:t>Inteval</a:t>
            </a:r>
            <a:r>
              <a:rPr lang="id-ID" dirty="0"/>
              <a:t> yang terpilih tersebut merupakan interval yang memiliki pengaruh besar terhadap konsumsi daya dan waktu pembentukan koneksi. Lanjut baca </a:t>
            </a:r>
            <a:r>
              <a:rPr lang="id-ID" b="1" dirty="0"/>
              <a:t>pembagian paket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Sebagai contoh perangkat </a:t>
            </a:r>
            <a:r>
              <a:rPr lang="id-ID" b="1" dirty="0" err="1"/>
              <a:t>Kentucky</a:t>
            </a:r>
            <a:r>
              <a:rPr lang="id-ID" dirty="0"/>
              <a:t> nama tersebut dapat ditambahkan ke </a:t>
            </a:r>
            <a:r>
              <a:rPr lang="id-ID" dirty="0" err="1"/>
              <a:t>Advertising</a:t>
            </a:r>
            <a:r>
              <a:rPr lang="id-ID" dirty="0"/>
              <a:t> </a:t>
            </a:r>
            <a:r>
              <a:rPr lang="id-ID" dirty="0" err="1"/>
              <a:t>packets</a:t>
            </a:r>
            <a:r>
              <a:rPr lang="id-ID" dirty="0"/>
              <a:t> berjumlah 10 </a:t>
            </a:r>
            <a:r>
              <a:rPr lang="id-ID" dirty="0" err="1"/>
              <a:t>byte</a:t>
            </a:r>
            <a:r>
              <a:rPr lang="id-ID" dirty="0"/>
              <a:t>, data tersebut memiliki karakteristik yaitu:</a:t>
            </a:r>
            <a:endParaRPr lang="id-ID" b="1" dirty="0"/>
          </a:p>
          <a:p>
            <a:endParaRPr lang="id-ID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539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Sebagai contoh perangkat </a:t>
            </a:r>
            <a:r>
              <a:rPr lang="id-ID" b="1" dirty="0" err="1"/>
              <a:t>Kentucky</a:t>
            </a:r>
            <a:r>
              <a:rPr lang="id-ID" dirty="0"/>
              <a:t> nama tersebut dapat ditambahkan ke </a:t>
            </a:r>
            <a:r>
              <a:rPr lang="id-ID" dirty="0" err="1"/>
              <a:t>Advertising</a:t>
            </a:r>
            <a:r>
              <a:rPr lang="id-ID" dirty="0"/>
              <a:t> </a:t>
            </a:r>
            <a:r>
              <a:rPr lang="id-ID" dirty="0" err="1"/>
              <a:t>packets</a:t>
            </a:r>
            <a:r>
              <a:rPr lang="id-ID" dirty="0"/>
              <a:t> berjumlah 10 </a:t>
            </a:r>
            <a:r>
              <a:rPr lang="id-ID" dirty="0" err="1"/>
              <a:t>byte</a:t>
            </a:r>
            <a:r>
              <a:rPr lang="id-ID" dirty="0"/>
              <a:t>, data tersebut memiliki karakteristik yaitu:</a:t>
            </a:r>
            <a:endParaRPr lang="id-ID" b="1" dirty="0"/>
          </a:p>
          <a:p>
            <a:endParaRPr lang="id-ID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423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 Pada bagian ini saat </a:t>
            </a:r>
            <a:r>
              <a:rPr lang="id-ID" dirty="0" err="1"/>
              <a:t>central</a:t>
            </a:r>
            <a:r>
              <a:rPr lang="id-ID" dirty="0"/>
              <a:t> </a:t>
            </a:r>
            <a:r>
              <a:rPr lang="id-ID" dirty="0" err="1"/>
              <a:t>apps</a:t>
            </a:r>
            <a:r>
              <a:rPr lang="id-ID" dirty="0"/>
              <a:t> memulai koneksi, </a:t>
            </a:r>
          </a:p>
          <a:p>
            <a:r>
              <a:rPr lang="id-ID" dirty="0"/>
              <a:t>Disisi lain Radio Periferal akan mengumpankan paket ke </a:t>
            </a:r>
            <a:r>
              <a:rPr lang="id-ID" dirty="0" err="1"/>
              <a:t>stack</a:t>
            </a:r>
            <a:r>
              <a:rPr lang="id-ID" dirty="0"/>
              <a:t> dan secara otomatis akan menghentikan iklan. Dalam kondisi ini </a:t>
            </a:r>
            <a:r>
              <a:rPr lang="id-ID" dirty="0" err="1"/>
              <a:t>code</a:t>
            </a:r>
            <a:r>
              <a:rPr lang="id-ID" dirty="0"/>
              <a:t> tidak </a:t>
            </a:r>
            <a:r>
              <a:rPr lang="id-ID" dirty="0" err="1"/>
              <a:t>diperlkan</a:t>
            </a:r>
            <a:r>
              <a:rPr lang="id-ID" dirty="0"/>
              <a:t> untuk merespons permintaan koneksi, namun </a:t>
            </a:r>
            <a:r>
              <a:rPr lang="id-ID" dirty="0" err="1"/>
              <a:t>stack</a:t>
            </a:r>
            <a:r>
              <a:rPr lang="id-ID" dirty="0"/>
              <a:t> yang akan menghasilkan dua </a:t>
            </a:r>
            <a:r>
              <a:rPr lang="id-ID" dirty="0" err="1"/>
              <a:t>feedback</a:t>
            </a:r>
            <a:r>
              <a:rPr lang="id-ID" dirty="0"/>
              <a:t> ke </a:t>
            </a:r>
            <a:r>
              <a:rPr lang="id-ID" dirty="0" err="1"/>
              <a:t>firmware</a:t>
            </a:r>
            <a:endParaRPr lang="id-ID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837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7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2.jp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33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tags" Target="../tags/tag172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5" Type="http://schemas.openxmlformats.org/officeDocument/2006/relationships/tags" Target="../tags/tag177.xml"/><Relationship Id="rId10" Type="http://schemas.openxmlformats.org/officeDocument/2006/relationships/tags" Target="../tags/tag18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7" Type="http://schemas.openxmlformats.org/officeDocument/2006/relationships/image" Target="../media/image1.png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3.xml"/><Relationship Id="rId4" Type="http://schemas.openxmlformats.org/officeDocument/2006/relationships/tags" Target="../tags/tag19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3.jpg"/><Relationship Id="rId5" Type="http://schemas.openxmlformats.org/officeDocument/2006/relationships/tags" Target="../tags/tag2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4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Crystal Picture Placeholder">
            <a:extLst>
              <a:ext uri="{FF2B5EF4-FFF2-40B4-BE49-F238E27FC236}">
                <a16:creationId xmlns:a16="http://schemas.microsoft.com/office/drawing/2014/main" id="{5805FCC4-D045-0733-8C95-81CAFF9580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" y="2"/>
            <a:ext cx="12191999" cy="3743997"/>
          </a:xfrm>
          <a:custGeom>
            <a:avLst/>
            <a:gdLst>
              <a:gd name="connsiteX0" fmla="*/ 0 w 12191999"/>
              <a:gd name="connsiteY0" fmla="*/ 0 h 3743997"/>
              <a:gd name="connsiteX1" fmla="*/ 12191999 w 12191999"/>
              <a:gd name="connsiteY1" fmla="*/ 0 h 3743997"/>
              <a:gd name="connsiteX2" fmla="*/ 12191999 w 12191999"/>
              <a:gd name="connsiteY2" fmla="*/ 3726156 h 3743997"/>
              <a:gd name="connsiteX3" fmla="*/ 3063660 w 12191999"/>
              <a:gd name="connsiteY3" fmla="*/ 2179105 h 3743997"/>
              <a:gd name="connsiteX4" fmla="*/ 387 w 12191999"/>
              <a:gd name="connsiteY4" fmla="*/ 3726157 h 3743997"/>
              <a:gd name="connsiteX5" fmla="*/ 387 w 12191999"/>
              <a:gd name="connsiteY5" fmla="*/ 3743997 h 3743997"/>
              <a:gd name="connsiteX6" fmla="*/ 0 w 12191999"/>
              <a:gd name="connsiteY6" fmla="*/ 3743997 h 374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743997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743997"/>
                </a:lnTo>
                <a:lnTo>
                  <a:pt x="0" y="3743997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 wrap="square" tIns="1296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placeholder">
            <a:extLst>
              <a:ext uri="{FF2B5EF4-FFF2-40B4-BE49-F238E27FC236}">
                <a16:creationId xmlns:a16="http://schemas.microsoft.com/office/drawing/2014/main" id="{2D16A7B9-CA23-4C66-B2AF-3682EAAE815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0314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92DC6926-96FF-4BB1-823E-5F2FFE796E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0C8DD3BC-73D2-4101-B037-359F1B42B43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FC21F178-EFAA-49DE-A35E-72E2C0CA3B0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43B2B732-8EC3-4F44-986D-B5DAC6EA77C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97E57A33-CDFD-4C72-B657-882682DACB1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F09BE8EF-EBD2-4B7A-9878-8440DC26C91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99207B66-AFA5-4510-BF1D-29423C34CEF2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557CA6BF-F2F9-417F-A2FD-035F1FC8569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4E82CE8C-8E20-4C1A-B65C-F8A30CF5A15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D96F0A90-37BC-4B0D-A29D-8711C51DD44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492E0D9-97C5-4A27-B585-4460769C4D6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D547197E-1EC3-47AA-B644-4B7771421A2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5B4084F1-8114-4C22-84F5-3D14817A790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C33D0117-4C9D-47FC-BBAF-7D90814DB7C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classification_placeholder">
            <a:extLst>
              <a:ext uri="{FF2B5EF4-FFF2-40B4-BE49-F238E27FC236}">
                <a16:creationId xmlns:a16="http://schemas.microsoft.com/office/drawing/2014/main" id="{B1D76006-023D-437E-80D1-B8FC83CA1329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71DC81B7-1CCA-48F9-8AB9-34BBC16340C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2A98BB16-D9CD-4785-A71C-21C57A55488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classification_placeholder">
            <a:extLst>
              <a:ext uri="{FF2B5EF4-FFF2-40B4-BE49-F238E27FC236}">
                <a16:creationId xmlns:a16="http://schemas.microsoft.com/office/drawing/2014/main" id="{DBAA7875-DC7B-4CB1-AFAA-A99AEDD01BF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5743D8EF-9336-4669-BBD9-501D062A3DB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4E03D739-7852-4964-A407-6FD3B0FC1EE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5CA1B3C-86AD-43CD-94E9-5A2E81B7D24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8E11CE1F-6424-469C-8957-85A359561FB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020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 White">
            <a:extLst>
              <a:ext uri="{FF2B5EF4-FFF2-40B4-BE49-F238E27FC236}">
                <a16:creationId xmlns:a16="http://schemas.microsoft.com/office/drawing/2014/main" id="{8739B1C3-A1A6-48E1-B2C4-F4CE3C82443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1D664F82-C381-42D9-B168-31F6D4282D2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46" y="2755984"/>
            <a:ext cx="3077814" cy="13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7" name="Crystal Picture Placeholder">
            <a:extLst>
              <a:ext uri="{FF2B5EF4-FFF2-40B4-BE49-F238E27FC236}">
                <a16:creationId xmlns:a16="http://schemas.microsoft.com/office/drawing/2014/main" id="{2B034C47-A659-3457-E1A7-79A7F52135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5205158" cy="6858000"/>
          </a:xfrm>
          <a:custGeom>
            <a:avLst/>
            <a:gdLst>
              <a:gd name="connsiteX0" fmla="*/ 0 w 5205158"/>
              <a:gd name="connsiteY0" fmla="*/ 0 h 6858000"/>
              <a:gd name="connsiteX1" fmla="*/ 4377139 w 5205158"/>
              <a:gd name="connsiteY1" fmla="*/ 0 h 6858000"/>
              <a:gd name="connsiteX2" fmla="*/ 5205158 w 5205158"/>
              <a:gd name="connsiteY2" fmla="*/ 1713978 h 6858000"/>
              <a:gd name="connsiteX3" fmla="*/ 4370092 w 5205158"/>
              <a:gd name="connsiteY3" fmla="*/ 6858000 h 6858000"/>
              <a:gd name="connsiteX4" fmla="*/ 0 w 520515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5158" h="6858000">
                <a:moveTo>
                  <a:pt x="0" y="0"/>
                </a:moveTo>
                <a:lnTo>
                  <a:pt x="4377139" y="0"/>
                </a:lnTo>
                <a:lnTo>
                  <a:pt x="5205158" y="1713978"/>
                </a:lnTo>
                <a:lnTo>
                  <a:pt x="4370092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 wrap="square" tIns="2700000">
            <a:noAutofit/>
          </a:bodyPr>
          <a:lstStyle>
            <a:lvl1pPr marL="0" indent="0" algn="ctr" rtl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2E1A11AC-1395-4E21-827C-BF03F1350E7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808608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A2558C1A-A4CE-495C-941B-21CFE7DE6C2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0A827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F2A69E30-B66A-4640-A0FD-5D2C3EE160B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0090C8BE-0F32-4CF4-BB5D-F435E6072DC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BB857729-3B9C-45BF-8F44-236D56EED40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7C1E426-F34B-4FFB-A688-C9E251A8BC0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6976A686-032A-4DD8-ACB2-F6323D2BEB1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empower_footer_placeholder">
            <a:extLst>
              <a:ext uri="{FF2B5EF4-FFF2-40B4-BE49-F238E27FC236}">
                <a16:creationId xmlns:a16="http://schemas.microsoft.com/office/drawing/2014/main" id="{FE09BAC5-F3BC-4C51-A794-098F4099C05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1" name="empower_classification_placeholder">
            <a:extLst>
              <a:ext uri="{FF2B5EF4-FFF2-40B4-BE49-F238E27FC236}">
                <a16:creationId xmlns:a16="http://schemas.microsoft.com/office/drawing/2014/main" id="{6F76DDB4-3F8E-4A82-B473-4784C9B20BC1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date_placeholder">
            <a:extLst>
              <a:ext uri="{FF2B5EF4-FFF2-40B4-BE49-F238E27FC236}">
                <a16:creationId xmlns:a16="http://schemas.microsoft.com/office/drawing/2014/main" id="{2C326E6F-F54B-4E77-BCF5-73E6B02466B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B8A1C3-E607-4E28-91A1-A973183FE78F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Footer Placeholder 9" hidden="1">
            <a:extLst>
              <a:ext uri="{FF2B5EF4-FFF2-40B4-BE49-F238E27FC236}">
                <a16:creationId xmlns:a16="http://schemas.microsoft.com/office/drawing/2014/main" id="{6B901E0B-D453-4CEB-8C35-51C25A27F89D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 hidden="1">
            <a:extLst>
              <a:ext uri="{FF2B5EF4-FFF2-40B4-BE49-F238E27FC236}">
                <a16:creationId xmlns:a16="http://schemas.microsoft.com/office/drawing/2014/main" id="{212E0C1A-F772-4C8C-B2E7-03887DA46ED9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  <a:endParaRPr lang="en-US" sz="800" b="1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empower_footer_placeholder">
            <a:extLst>
              <a:ext uri="{FF2B5EF4-FFF2-40B4-BE49-F238E27FC236}">
                <a16:creationId xmlns:a16="http://schemas.microsoft.com/office/drawing/2014/main" id="{DC9834AE-8B30-477E-8C87-5F8E7D7B17A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classification_placeholder">
            <a:extLst>
              <a:ext uri="{FF2B5EF4-FFF2-40B4-BE49-F238E27FC236}">
                <a16:creationId xmlns:a16="http://schemas.microsoft.com/office/drawing/2014/main" id="{A254D557-505E-4B08-8C5B-DEA083728C5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date_placeholder">
            <a:extLst>
              <a:ext uri="{FF2B5EF4-FFF2-40B4-BE49-F238E27FC236}">
                <a16:creationId xmlns:a16="http://schemas.microsoft.com/office/drawing/2014/main" id="{6E3D16E2-B858-4F89-B7A0-119FBFC7081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0C951CC-CB9B-43AC-8395-FB2751814E0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3F4900C8-0A39-4B02-8E0A-398AAC4831B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A1158698-11CA-4310-AAEA-81BFB74C7A4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 dirty="0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800" b="1" kern="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29" r:id="rId4"/>
    <p:sldLayoutId id="2147483730" r:id="rId5"/>
    <p:sldLayoutId id="2147483731" r:id="rId6"/>
    <p:sldLayoutId id="2147483747" r:id="rId7"/>
    <p:sldLayoutId id="2147483756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54" r:id="rId17"/>
    <p:sldLayoutId id="2147483753" r:id="rId18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589B28-D26E-44F4-8C62-FEE4AAED4A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FB27639-D1FE-4EB7-81D0-019FC186F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Amir Ardika Cahya Riyatna</a:t>
            </a:r>
          </a:p>
          <a:p>
            <a:r>
              <a:rPr lang="id-ID" dirty="0"/>
              <a:t>25 September 2023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FB1C68C-D054-4F8D-AA7A-F778CCFFF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3:  Basic Bluetooth® LE Peripheral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AFF28-0883-405B-A8DD-D42393A2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01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A08-B983-492B-BF60-186DB105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3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0B38-ED9A-4688-A544-CA41460ADE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00" y="1268412"/>
            <a:ext cx="11520000" cy="10804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d-ID" dirty="0"/>
              <a:t>Pada dasarnya </a:t>
            </a:r>
            <a:r>
              <a:rPr lang="id-ID" dirty="0" err="1"/>
              <a:t>bluetooth</a:t>
            </a:r>
            <a:r>
              <a:rPr lang="id-ID" dirty="0"/>
              <a:t> memiliki sistem kerja yang sama yaitu dengan menulis </a:t>
            </a:r>
            <a:r>
              <a:rPr lang="id-ID" dirty="0" err="1"/>
              <a:t>firmware</a:t>
            </a:r>
            <a:r>
              <a:rPr lang="id-ID" dirty="0"/>
              <a:t> Aplikasi [A] untuk memanggil API </a:t>
            </a:r>
            <a:r>
              <a:rPr lang="id-ID" dirty="0" err="1"/>
              <a:t>Bluetooth</a:t>
            </a:r>
            <a:r>
              <a:rPr lang="en-US" dirty="0"/>
              <a:t>®</a:t>
            </a:r>
            <a:r>
              <a:rPr lang="id-ID" dirty="0"/>
              <a:t> di </a:t>
            </a:r>
            <a:r>
              <a:rPr lang="id-ID" dirty="0" err="1"/>
              <a:t>Stack</a:t>
            </a:r>
            <a:r>
              <a:rPr lang="id-ID" dirty="0"/>
              <a:t> [S]. Lalu </a:t>
            </a:r>
            <a:r>
              <a:rPr lang="id-ID" dirty="0" err="1"/>
              <a:t>Stack</a:t>
            </a:r>
            <a:r>
              <a:rPr lang="id-ID" dirty="0"/>
              <a:t> berkomunikasi dengan Radio [R] yang akan mengirim dan menerima data.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4C7D7E-BE81-B0B9-6397-4072B0E7F6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4800" y="2497061"/>
            <a:ext cx="5688000" cy="3884692"/>
          </a:xfrm>
        </p:spPr>
        <p:txBody>
          <a:bodyPr/>
          <a:lstStyle/>
          <a:p>
            <a:r>
              <a:rPr lang="id-ID" dirty="0"/>
              <a:t>Ada 4 langkah yang perlu ditangani oleh </a:t>
            </a:r>
            <a:r>
              <a:rPr lang="id-ID" dirty="0" err="1"/>
              <a:t>firmware</a:t>
            </a:r>
            <a:r>
              <a:rPr lang="id-ID" dirty="0"/>
              <a:t> aplikasi: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Nyalakan</a:t>
            </a:r>
            <a:r>
              <a:rPr lang="en-US" dirty="0"/>
              <a:t> Bluetooth® Stack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Memulai </a:t>
            </a:r>
            <a:r>
              <a:rPr lang="id-ID" dirty="0" err="1"/>
              <a:t>advertising</a:t>
            </a:r>
            <a:r>
              <a:rPr lang="id-ID" dirty="0"/>
              <a:t> supaya dapat terhubung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Memproses GATT </a:t>
            </a:r>
            <a:r>
              <a:rPr lang="id-ID" dirty="0" err="1"/>
              <a:t>connection</a:t>
            </a:r>
            <a:r>
              <a:rPr lang="id-ID" dirty="0"/>
              <a:t> </a:t>
            </a:r>
            <a:r>
              <a:rPr lang="id-ID" dirty="0" err="1"/>
              <a:t>events</a:t>
            </a:r>
            <a:r>
              <a:rPr lang="id-ID" dirty="0"/>
              <a:t> dari </a:t>
            </a:r>
            <a:r>
              <a:rPr lang="id-ID" dirty="0" err="1"/>
              <a:t>stack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Memproses GATT </a:t>
            </a:r>
            <a:r>
              <a:rPr lang="id-ID" dirty="0" err="1"/>
              <a:t>attribute</a:t>
            </a:r>
            <a:r>
              <a:rPr lang="id-ID" dirty="0"/>
              <a:t> </a:t>
            </a:r>
            <a:r>
              <a:rPr lang="id-ID" dirty="0" err="1"/>
              <a:t>requests</a:t>
            </a:r>
            <a:r>
              <a:rPr lang="id-ID" dirty="0"/>
              <a:t> dari </a:t>
            </a:r>
            <a:r>
              <a:rPr lang="id-ID" dirty="0" err="1"/>
              <a:t>stack</a:t>
            </a:r>
            <a:r>
              <a:rPr lang="id-ID" dirty="0"/>
              <a:t> seperti </a:t>
            </a:r>
            <a:r>
              <a:rPr lang="id-ID" dirty="0" err="1"/>
              <a:t>read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write</a:t>
            </a:r>
            <a:r>
              <a:rPr lang="id-ID" dirty="0"/>
              <a:t> dan melalukan </a:t>
            </a:r>
            <a:r>
              <a:rPr lang="id-ID" dirty="0" err="1"/>
              <a:t>menejemen</a:t>
            </a:r>
            <a:r>
              <a:rPr lang="id-ID" dirty="0"/>
              <a:t> </a:t>
            </a:r>
            <a:r>
              <a:rPr lang="id-ID" dirty="0" err="1"/>
              <a:t>memory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142A3-3E18-4302-85FC-39EF0216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</p:spPr>
        <p:txBody>
          <a:bodyPr anchor="b">
            <a:normAutofit/>
          </a:bodyPr>
          <a:lstStyle/>
          <a:p>
            <a:r>
              <a:rPr lang="en-US" dirty="0"/>
              <a:t>Bluetooth® LE system lifecycle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410EA8-BA68-D142-8F2B-B562D0B50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2034820"/>
            <a:ext cx="3409990" cy="43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7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979B94-E90D-F5DA-2F54-C38D6586C7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00" y="1308782"/>
            <a:ext cx="11520000" cy="5113337"/>
          </a:xfrm>
        </p:spPr>
        <p:txBody>
          <a:bodyPr/>
          <a:lstStyle/>
          <a:p>
            <a:r>
              <a:rPr lang="id-ID" dirty="0"/>
              <a:t>Poin utama pada koneksi </a:t>
            </a:r>
            <a:r>
              <a:rPr lang="id-ID" dirty="0" err="1"/>
              <a:t>Bluetooth</a:t>
            </a:r>
            <a:r>
              <a:rPr lang="id-ID" dirty="0"/>
              <a:t> LE yaitu </a:t>
            </a:r>
            <a:r>
              <a:rPr lang="id-ID" b="1" dirty="0"/>
              <a:t>Periferal</a:t>
            </a:r>
            <a:r>
              <a:rPr lang="id-ID" dirty="0"/>
              <a:t> dan </a:t>
            </a:r>
            <a:r>
              <a:rPr lang="id-ID" b="1" dirty="0" err="1"/>
              <a:t>Central</a:t>
            </a:r>
            <a:r>
              <a:rPr lang="id-ID" dirty="0"/>
              <a:t>. </a:t>
            </a:r>
          </a:p>
          <a:p>
            <a:r>
              <a:rPr lang="id-ID" dirty="0"/>
              <a:t>Hal yang diperlukan pada </a:t>
            </a:r>
            <a:r>
              <a:rPr lang="id-ID" dirty="0" err="1"/>
              <a:t>firmware</a:t>
            </a:r>
            <a:r>
              <a:rPr lang="id-ID" dirty="0"/>
              <a:t> adalah mengaktifkan </a:t>
            </a:r>
            <a:r>
              <a:rPr lang="id-ID" dirty="0" err="1"/>
              <a:t>Bluetooth</a:t>
            </a:r>
            <a:r>
              <a:rPr lang="id-ID" dirty="0"/>
              <a:t> LE, yang artinya menganalisis </a:t>
            </a:r>
            <a:r>
              <a:rPr lang="id-ID" dirty="0" err="1"/>
              <a:t>stack</a:t>
            </a:r>
            <a:r>
              <a:rPr lang="id-ID" dirty="0"/>
              <a:t> dan menyediakan fungsi yang akan dipanggil ketika </a:t>
            </a:r>
            <a:r>
              <a:rPr lang="id-ID" dirty="0" err="1"/>
              <a:t>stack</a:t>
            </a:r>
            <a:r>
              <a:rPr lang="id-ID" dirty="0"/>
              <a:t> memiliki </a:t>
            </a:r>
            <a:r>
              <a:rPr lang="id-ID" dirty="0" err="1"/>
              <a:t>events</a:t>
            </a:r>
            <a:r>
              <a:rPr lang="id-ID" dirty="0"/>
              <a:t> yang akan diproses (</a:t>
            </a:r>
            <a:r>
              <a:rPr lang="id-ID" dirty="0" err="1"/>
              <a:t>callback</a:t>
            </a:r>
            <a:r>
              <a:rPr lang="id-ID" dirty="0"/>
              <a:t>). </a:t>
            </a:r>
            <a:endParaRPr lang="id-ID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24FC33-57AD-BAB0-E6E7-3F189084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Turn</a:t>
            </a:r>
            <a:r>
              <a:rPr lang="id-ID" dirty="0"/>
              <a:t> </a:t>
            </a:r>
            <a:r>
              <a:rPr lang="id-ID" dirty="0" err="1"/>
              <a:t>on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stack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2C89F-C114-BFD4-36BC-BD077977AF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244F8-757F-0C38-7065-B797FADD46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CA86EF-C7A3-3B02-267F-F6D5F0095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252" y="2852936"/>
            <a:ext cx="7341495" cy="290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0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2BC05A-3237-0940-2F08-DDFF91C05E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00" y="1268414"/>
            <a:ext cx="11305816" cy="5113337"/>
          </a:xfrm>
        </p:spPr>
        <p:txBody>
          <a:bodyPr/>
          <a:lstStyle/>
          <a:p>
            <a:r>
              <a:rPr lang="id-ID" sz="2000" dirty="0"/>
              <a:t>Pada proses ini </a:t>
            </a:r>
            <a:r>
              <a:rPr lang="id-ID" sz="2000" b="1" dirty="0" err="1"/>
              <a:t>advertasing</a:t>
            </a:r>
            <a:r>
              <a:rPr lang="id-ID" sz="2000" dirty="0"/>
              <a:t> aktif untuk memberi tahu perangkat </a:t>
            </a:r>
            <a:r>
              <a:rPr lang="id-ID" sz="2000" b="1" dirty="0" err="1"/>
              <a:t>central</a:t>
            </a:r>
            <a:r>
              <a:rPr lang="id-ID" sz="2000" dirty="0"/>
              <a:t>, paket </a:t>
            </a:r>
            <a:r>
              <a:rPr lang="id-ID" sz="2000" dirty="0" err="1"/>
              <a:t>advertising</a:t>
            </a:r>
            <a:r>
              <a:rPr lang="id-ID" sz="2000" dirty="0"/>
              <a:t> yang dikirim berisi </a:t>
            </a:r>
            <a:r>
              <a:rPr lang="id-ID" sz="2000" dirty="0" err="1"/>
              <a:t>Bluetooth</a:t>
            </a:r>
            <a:r>
              <a:rPr lang="id-ID" sz="2000" dirty="0"/>
              <a:t>® </a:t>
            </a:r>
            <a:r>
              <a:rPr lang="id-ID" sz="2000" dirty="0" err="1"/>
              <a:t>Device</a:t>
            </a:r>
            <a:r>
              <a:rPr lang="id-ID" sz="2000" dirty="0"/>
              <a:t> </a:t>
            </a:r>
            <a:r>
              <a:rPr lang="id-ID" sz="2000" dirty="0" err="1"/>
              <a:t>Address</a:t>
            </a:r>
            <a:r>
              <a:rPr lang="id-ID" sz="2000" dirty="0"/>
              <a:t> (BDA), beberapa informasi lain yang bersifat opsional seperti nama perangkat atau pun data sensor, dan paket iklan ini berukuran </a:t>
            </a:r>
            <a:r>
              <a:rPr lang="id-ID" sz="2000" b="1" dirty="0"/>
              <a:t>31 </a:t>
            </a:r>
            <a:r>
              <a:rPr lang="id-ID" sz="2000" b="1" dirty="0" err="1"/>
              <a:t>byte</a:t>
            </a:r>
            <a:r>
              <a:rPr lang="id-ID" sz="2000" b="1" dirty="0"/>
              <a:t> </a:t>
            </a:r>
            <a:r>
              <a:rPr lang="id-ID" sz="2000" dirty="0"/>
              <a:t>untuk </a:t>
            </a:r>
            <a:r>
              <a:rPr lang="id-ID" sz="2000" dirty="0" err="1"/>
              <a:t>primary</a:t>
            </a:r>
            <a:r>
              <a:rPr lang="id-ID" sz="2000" dirty="0"/>
              <a:t> dan </a:t>
            </a:r>
            <a:r>
              <a:rPr lang="id-ID" sz="2000" dirty="0" err="1"/>
              <a:t>secondary</a:t>
            </a:r>
            <a:r>
              <a:rPr lang="id-ID" sz="2000" dirty="0"/>
              <a:t> mampu hingga </a:t>
            </a:r>
            <a:r>
              <a:rPr lang="id-ID" sz="2000" b="1" dirty="0"/>
              <a:t>254 </a:t>
            </a:r>
            <a:r>
              <a:rPr lang="id-ID" sz="2000" b="1" dirty="0" err="1"/>
              <a:t>byte</a:t>
            </a:r>
            <a:r>
              <a:rPr lang="id-ID" sz="2000" dirty="0"/>
              <a:t>.</a:t>
            </a:r>
          </a:p>
          <a:p>
            <a:r>
              <a:rPr lang="id-ID" sz="2000" dirty="0"/>
              <a:t>Ada 4 jenis utama paket </a:t>
            </a:r>
            <a:r>
              <a:rPr lang="id-ID" sz="2000" dirty="0" err="1"/>
              <a:t>Advertising</a:t>
            </a:r>
            <a:r>
              <a:rPr lang="id-ID" sz="2000" dirty="0"/>
              <a:t>:</a:t>
            </a:r>
          </a:p>
          <a:p>
            <a:pPr lvl="1"/>
            <a:r>
              <a:rPr lang="id-ID" sz="1800" b="0" i="0" u="none" strike="noStrike" baseline="0" dirty="0">
                <a:solidFill>
                  <a:srgbClr val="000000"/>
                </a:solidFill>
                <a:latin typeface="CourierNew"/>
              </a:rPr>
              <a:t>BTM_BLE_EVT_CONNECTABLE_ADVERTISEMENT</a:t>
            </a:r>
          </a:p>
          <a:p>
            <a:pPr lvl="1"/>
            <a:r>
              <a:rPr lang="id-ID" sz="1800" b="0" i="0" u="none" strike="noStrike" baseline="0" dirty="0">
                <a:solidFill>
                  <a:srgbClr val="000000"/>
                </a:solidFill>
                <a:latin typeface="CourierNew"/>
              </a:rPr>
              <a:t>BTM_BLE_EVT_CONNECTABLE_DIRECTED_ADVERTISEMENT</a:t>
            </a:r>
          </a:p>
          <a:p>
            <a:pPr lvl="1"/>
            <a:r>
              <a:rPr lang="nb-NO" sz="1800" b="0" i="0" u="none" strike="noStrike" baseline="0" dirty="0">
                <a:solidFill>
                  <a:srgbClr val="000000"/>
                </a:solidFill>
                <a:latin typeface="CourierNew"/>
              </a:rPr>
              <a:t>BTM_BLE_EVT_SCANNABLE_ADVERTISEMENT</a:t>
            </a:r>
          </a:p>
          <a:p>
            <a:pPr lvl="1"/>
            <a:r>
              <a:rPr lang="id-ID" sz="1800" b="0" i="0" u="none" strike="noStrike" baseline="0" dirty="0">
                <a:solidFill>
                  <a:srgbClr val="000000"/>
                </a:solidFill>
                <a:latin typeface="CourierNew"/>
              </a:rPr>
              <a:t>BTM_BLE_EVT_NON_CONNECTABLE_ADVERTISEMENT</a:t>
            </a:r>
            <a:endParaRPr lang="id-ID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EFAD4E-E97B-D59C-563C-07817DC6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Start </a:t>
            </a:r>
            <a:r>
              <a:rPr lang="id-ID" dirty="0" err="1"/>
              <a:t>advertising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6AEC3-1F6E-0983-C1C2-0A067DD5CD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5B3FE-45B0-1711-3FC9-89A2AF30B6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3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EFAD4E-E97B-D59C-563C-07817DC6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Start </a:t>
            </a:r>
            <a:r>
              <a:rPr lang="id-ID" dirty="0" err="1"/>
              <a:t>advertising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6AEC3-1F6E-0983-C1C2-0A067DD5CD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5B3FE-45B0-1711-3FC9-89A2AF30B6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19F448-3575-52A7-4C05-1594939253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01998" y="1301265"/>
            <a:ext cx="10988003" cy="42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1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95376C-BA93-D9BA-A667-1C04E2926E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00" y="1268414"/>
            <a:ext cx="6337266" cy="5113337"/>
          </a:xfrm>
        </p:spPr>
        <p:txBody>
          <a:bodyPr/>
          <a:lstStyle/>
          <a:p>
            <a:r>
              <a:rPr lang="id-ID" dirty="0" err="1"/>
              <a:t>Advertising</a:t>
            </a:r>
            <a:r>
              <a:rPr lang="id-ID" dirty="0"/>
              <a:t> </a:t>
            </a:r>
            <a:r>
              <a:rPr lang="id-ID" dirty="0" err="1"/>
              <a:t>packets</a:t>
            </a:r>
            <a:r>
              <a:rPr lang="id-ID" dirty="0"/>
              <a:t> merupakan </a:t>
            </a:r>
            <a:r>
              <a:rPr lang="id-ID" dirty="0" err="1"/>
              <a:t>string</a:t>
            </a:r>
            <a:r>
              <a:rPr lang="id-ID" dirty="0"/>
              <a:t> 3-31 </a:t>
            </a:r>
            <a:r>
              <a:rPr lang="id-ID" dirty="0" err="1"/>
              <a:t>byte</a:t>
            </a:r>
            <a:r>
              <a:rPr lang="id-ID" dirty="0"/>
              <a:t>. Paket memiliki variasi yang berbeda </a:t>
            </a:r>
            <a:r>
              <a:rPr lang="id-ID" dirty="0" err="1"/>
              <a:t>disetiap</a:t>
            </a:r>
            <a:r>
              <a:rPr lang="id-ID" dirty="0"/>
              <a:t> bidang: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Length in bytes (not including the Length byte)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Optional Data</a:t>
            </a:r>
            <a:endParaRPr lang="id-ID" dirty="0"/>
          </a:p>
          <a:p>
            <a:r>
              <a:rPr lang="id-ID" dirty="0"/>
              <a:t>Fungsi </a:t>
            </a:r>
            <a:r>
              <a:rPr lang="id-ID" dirty="0" err="1"/>
              <a:t>Bluetooth</a:t>
            </a:r>
            <a:r>
              <a:rPr lang="id-ID" dirty="0"/>
              <a:t>® API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"/>
              </a:rPr>
              <a:t>wiced_bt_ble_set_raw_advertisement_data</a:t>
            </a:r>
            <a:r>
              <a:rPr lang="id-ID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id-ID" dirty="0"/>
              <a:t>memungkinkan perangkat </a:t>
            </a:r>
            <a:r>
              <a:rPr lang="id-ID" dirty="0" err="1"/>
              <a:t>mengkonfigurasi</a:t>
            </a:r>
            <a:r>
              <a:rPr lang="id-ID" dirty="0"/>
              <a:t> data dalam paket.</a:t>
            </a:r>
          </a:p>
          <a:p>
            <a:endParaRPr lang="id-ID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2D75F7-CDF9-7C45-22BF-1BAE7843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Advertising</a:t>
            </a:r>
            <a:r>
              <a:rPr lang="id-ID" dirty="0"/>
              <a:t> </a:t>
            </a:r>
            <a:r>
              <a:rPr lang="id-ID" dirty="0" err="1"/>
              <a:t>packets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89AA3-5569-A7F8-0A01-6C9CF62615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8F5DD-F82B-6080-1933-0527C810A0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736ED-8D68-B416-D4DA-F333C3CE0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6" y="1638582"/>
            <a:ext cx="5094635" cy="35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2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1E9E36-F9F7-53CF-EBDC-08A04DDD59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/>
              <a:t>Sebagai contoh perangkat </a:t>
            </a:r>
            <a:r>
              <a:rPr lang="id-ID" b="1" dirty="0" err="1"/>
              <a:t>Kentucky</a:t>
            </a:r>
            <a:r>
              <a:rPr lang="id-ID" dirty="0"/>
              <a:t> yang berjumlah 10 </a:t>
            </a:r>
            <a:r>
              <a:rPr lang="id-ID" dirty="0" err="1"/>
              <a:t>byte</a:t>
            </a:r>
            <a:r>
              <a:rPr lang="id-ID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Panjang: 9 (1 untuk jenis bidang dan 8 untuk data)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Jenis: </a:t>
            </a:r>
            <a:r>
              <a:rPr lang="id-ID" sz="1800" b="0" i="0" u="none" strike="noStrike" baseline="0" dirty="0">
                <a:solidFill>
                  <a:srgbClr val="000000"/>
                </a:solidFill>
                <a:latin typeface="CourierNew"/>
              </a:rPr>
              <a:t>BTM_BLE_ADVERT_TYPE_NAME_COMPLETE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800" b="0" i="0" u="none" strike="noStrike" baseline="0" dirty="0">
                <a:solidFill>
                  <a:srgbClr val="000000"/>
                </a:solidFill>
                <a:latin typeface="SourceSansPro"/>
              </a:rPr>
              <a:t>Data: </a:t>
            </a:r>
            <a:r>
              <a:rPr lang="id-ID" sz="1800" b="0" i="0" u="none" strike="noStrike" baseline="0" dirty="0">
                <a:solidFill>
                  <a:srgbClr val="000000"/>
                </a:solidFill>
                <a:latin typeface="CourierNew"/>
              </a:rPr>
              <a:t>'K', 'e', 'n', 't', 'u', 'c', 'k', ‘y’</a:t>
            </a:r>
            <a:endParaRPr lang="id-ID" dirty="0"/>
          </a:p>
          <a:p>
            <a:r>
              <a:rPr lang="id-ID" dirty="0"/>
              <a:t>Yang menjadi catatan parameter </a:t>
            </a:r>
            <a:r>
              <a:rPr lang="id-ID" sz="1800" b="0" i="0" u="none" strike="noStrike" baseline="0" dirty="0" err="1">
                <a:solidFill>
                  <a:srgbClr val="000000"/>
                </a:solidFill>
                <a:latin typeface="CourierNew"/>
              </a:rPr>
              <a:t>len</a:t>
            </a:r>
            <a:r>
              <a:rPr lang="id-ID" sz="1800" b="0" i="0" u="none" strike="noStrike" baseline="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id-ID" dirty="0"/>
              <a:t>adalah panjang data saja tidak termasuk 1 </a:t>
            </a:r>
            <a:r>
              <a:rPr lang="id-ID" dirty="0" err="1"/>
              <a:t>byte</a:t>
            </a:r>
            <a:r>
              <a:rPr lang="id-ID" dirty="0"/>
              <a:t> jenis bidang </a:t>
            </a:r>
            <a:r>
              <a:rPr lang="id-ID" dirty="0" err="1"/>
              <a:t>advertising</a:t>
            </a:r>
            <a:endParaRPr lang="id-ID" dirty="0"/>
          </a:p>
          <a:p>
            <a:pPr marL="252000" lvl="1" indent="0">
              <a:buNone/>
            </a:pPr>
            <a:endParaRPr lang="id-ID" sz="1800" dirty="0"/>
          </a:p>
          <a:p>
            <a:endParaRPr lang="id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C94C63-459D-2B51-9A13-787D1AA3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Advertising</a:t>
            </a:r>
            <a:r>
              <a:rPr lang="id-ID" dirty="0"/>
              <a:t> </a:t>
            </a:r>
            <a:r>
              <a:rPr lang="id-ID" dirty="0" err="1"/>
              <a:t>packets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4155B-F23C-71F3-9B06-C9AD686BAE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7522C-C789-4452-1424-768FDDC611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6B8892-D6EF-9DF8-FDF2-6CF9D663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979" y="3825082"/>
            <a:ext cx="8523642" cy="144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0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9C6196-30D7-D65E-773B-568E019FE6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/>
              <a:t>Pada bagian ini saat </a:t>
            </a:r>
            <a:r>
              <a:rPr lang="id-ID" dirty="0" err="1"/>
              <a:t>central</a:t>
            </a:r>
            <a:r>
              <a:rPr lang="id-ID" dirty="0"/>
              <a:t> </a:t>
            </a:r>
            <a:r>
              <a:rPr lang="id-ID" dirty="0" err="1"/>
              <a:t>apps</a:t>
            </a:r>
            <a:r>
              <a:rPr lang="id-ID" dirty="0"/>
              <a:t> memulai koneksi, sebuah fungsi akan aktif untuk memicu </a:t>
            </a:r>
            <a:r>
              <a:rPr lang="id-ID" dirty="0" err="1"/>
              <a:t>Stack</a:t>
            </a:r>
            <a:r>
              <a:rPr lang="id-ID" dirty="0"/>
              <a:t> untuk menghasilkan paket </a:t>
            </a:r>
            <a:r>
              <a:rPr lang="id-ID" dirty="0" err="1"/>
              <a:t>Bluetooth</a:t>
            </a:r>
            <a:r>
              <a:rPr lang="id-ID" dirty="0"/>
              <a:t> yang disebut </a:t>
            </a:r>
            <a:r>
              <a:rPr lang="id-ID" b="1" dirty="0" err="1"/>
              <a:t>conn_req</a:t>
            </a:r>
            <a:r>
              <a:rPr lang="id-ID" dirty="0"/>
              <a:t> yang akan keluar dari radio </a:t>
            </a:r>
            <a:r>
              <a:rPr lang="id-ID" dirty="0" err="1"/>
              <a:t>central</a:t>
            </a:r>
            <a:r>
              <a:rPr lang="id-ID" dirty="0"/>
              <a:t> melalui open air</a:t>
            </a:r>
          </a:p>
          <a:p>
            <a:r>
              <a:rPr lang="id-ID" dirty="0"/>
              <a:t>Radio Periferal akan mengumpankan paket ke </a:t>
            </a:r>
            <a:r>
              <a:rPr lang="id-ID" b="1" dirty="0" err="1"/>
              <a:t>stack</a:t>
            </a:r>
            <a:r>
              <a:rPr lang="id-ID" dirty="0"/>
              <a:t> dan secara otomatis akan menghentikan iklan. Dalam kondisi ini </a:t>
            </a:r>
            <a:r>
              <a:rPr lang="id-ID" dirty="0" err="1"/>
              <a:t>code</a:t>
            </a:r>
            <a:r>
              <a:rPr lang="id-ID" dirty="0"/>
              <a:t> tidak diperlukan untuk merespons permintaan koneksi, namun </a:t>
            </a:r>
            <a:r>
              <a:rPr lang="id-ID" dirty="0" err="1"/>
              <a:t>stack</a:t>
            </a:r>
            <a:r>
              <a:rPr lang="id-ID" dirty="0"/>
              <a:t> yang akan menghasilkan dua </a:t>
            </a:r>
            <a:r>
              <a:rPr lang="id-ID" dirty="0" err="1"/>
              <a:t>feedback</a:t>
            </a:r>
            <a:r>
              <a:rPr lang="id-ID" dirty="0"/>
              <a:t> ke </a:t>
            </a:r>
            <a:r>
              <a:rPr lang="id-ID" dirty="0" err="1"/>
              <a:t>firmware</a:t>
            </a:r>
            <a:endParaRPr lang="id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1A1E88-8EB7-28D4-B432-FC9E77E8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Make</a:t>
            </a:r>
            <a:r>
              <a:rPr lang="id-ID" dirty="0"/>
              <a:t> a </a:t>
            </a:r>
            <a:r>
              <a:rPr lang="id-ID" dirty="0" err="1"/>
              <a:t>connection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5BCE0-BB6E-A266-797B-B534C7EB1F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B04D5-75BE-312F-0A64-E10B0EE6DA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A9995-5E7B-F6E0-4832-B432A5F9C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44" y="3429000"/>
            <a:ext cx="11026112" cy="25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6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2BDDAC-F369-3AAC-CBCD-76ECE5B118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EC1E36-85B9-DEBA-D98C-BD478CA9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Exchange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41CDF-D0FA-FAA0-D3B2-9BE7C9ECA2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36DE7-1931-C4DF-F4F0-8314FB1EA4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358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wo_ColumnsMIOPlaceholderMapping.11MIOPlaceholderMapping-Infineon 16:9MIOPlaceholderMapping.Row | 2 columnsMIOPlaceholderMapping.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Two_Columns_RowMIOPlaceholderMapping.12MIOPlaceholderMapping-Infineon 16:9MIOPlaceholderMapping.Row | 2 columns | rowMIOPlaceholderMapping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hree_ColumnsMIOPlaceholderMapping.13MIOPlaceholderMapping-Infineon 16:9MIOPlaceholderMapping.3 columnsMIOPlaceholderMapping.1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hree_ColumnsMIOPlaceholderMapping.14MIOPlaceholderMapping-Infineon 16:9MIOPlaceholderMapping.Row | 3 columnsMIOPlaceholderMapping.1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_1MIOPlaceholderMapping.2MIOPlaceholderMapping-Infineon 16:9MIOPlaceholderMapping.Presentation title 1MIOPlaceholderMapping.1MIOPlaceholderMapping;Infineon 16:9MIOPlaceholderMapping.IFX_PresentationTitle_2MIOPlaceholderMapping.3MIOPlaceholderMapping-Infineon 16:9MIOPlaceholderMapping.Presentation title 1MIOPlaceholderMapping.1MIOPlaceholderMapping;Infineon 16:9MIOPlaceholderMapping.IFX_PresentationTitle_3MIOPlaceholderMapping.4MIOPlaceholderMapping-Infineon 16:9MIOPlaceholderMapping.Presentation title 1MIOPlaceholderMapping.1MIOPlaceholderMapping;Infineon 16:9MIOPlaceholderMapping.IFX_PresentationTitle_1MIOPlaceholderMapping.2MIOPlaceholderMapping.Picture Placeholder 20MIOPlaceholderMapping.18MIOPlaceholderMapping-Infineon 16:9MIOPlaceholderMapping.Presentation title 1MIOPlaceholderMapping.1MIOPlaceholderMapping.Crystal Picture PlaceholderMIOPlaceholderMapping.15MIOPlaceholderMapping;Infineon 16:9MIOPlaceholderMapping.IFX_PresentationTitle_2MIOPlaceholderMapping.3MIOPlaceholderMapping.Picture Placeholder 20MIOPlaceholderMapping.14MIOPlaceholderMapping-Infineon 16:9MIOPlaceholderMapping.Presentation title 1MIOPlaceholderMapping.1MIOPlaceholderMapping.Crystal Picture PlaceholderMIOPlaceholderMapping.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our_ColumnsMIOPlaceholderMapping.15MIOPlaceholderMapping-Infineon 16:9MIOPlaceholderMapping.4 columnsMIOPlaceholderMapping.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Four_ColumnsMIOPlaceholderMapping.16MIOPlaceholderMapping-Infineon 16:9MIOPlaceholderMapping.Row | 4 columnsMIOPlaceholderMapping.1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EmptyMIOPlaceholderMapping.17MIOPlaceholderMapping-Infineon 16:9MIOPlaceholderMapping.EmptyMIOPlaceholderMapping.1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ullpicMIOPlaceholderMapping.18MIOPlaceholderMapping-Infineon 16:9MIOPlaceholderMapping.FullpicMIOPlaceholderMapping.1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MIOPlaceholderMapping.1MIOPlaceholderMapping-Infineon 16:9MIOPlaceholderMapping.Presentation title 3MIOPlaceholderMapping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OnlyMIOPlaceholderMapping.5MIOPlaceholderMapping-Infineon 16:9MIOPlaceholderMapping.Title OnlyMIOPlaceholderMapping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18"/>
  <p:tag name="MIO_HDS" val="True"/>
  <p:tag name="MIO_SKIPVERSION" val="01.01.0001 00:00:00"/>
  <p:tag name="MIO_EKGUID" val="f8120ca7-cceb-428f-a7d0-f20ce9397e1b"/>
  <p:tag name="MIO_UPDATE" val="True"/>
  <p:tag name="MIO_VERSION" val="13.05.2023 07:12:22"/>
  <p:tag name="MIO_DBID" val="FDE84254-54DB-49E3-9A0E-CDE72035D530"/>
  <p:tag name="MIO_LASTDOWNLOADED" val="26.07.2023 12:28:29.220"/>
  <p:tag name="MIO_OBJECTNAME" val="Infineon LCD 16:9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ContentMIOPlaceholderMapping.6MIOPlaceholderMapping-Infineon 16:9MIOPlaceholderMapping.Title | contentMIOPlaceholderMapping.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wo_ContentMIOPlaceholderMapping.8MIOPlaceholderMapping-Infineon 16:9MIOPlaceholderMapping.2 contentsMIOPlaceholderMapping.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SectionMIOPlaceholderMapping.9MIOPlaceholderMapping-Infineon 16:9MIOPlaceholderMapping.Section 1MIOPlaceholderMapping.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Four_ContentMIOPlaceholderMapping.10MIOPlaceholderMapping-Infineon 16:9MIOPlaceholderMapping.4 contentsMIOPlaceholderMapping.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Infineon 2023 - 2">
      <a:dk1>
        <a:srgbClr val="1D1D1D"/>
      </a:dk1>
      <a:lt1>
        <a:srgbClr val="FFFFFF"/>
      </a:lt1>
      <a:dk2>
        <a:srgbClr val="0A8276"/>
      </a:dk2>
      <a:lt2>
        <a:srgbClr val="8D8786"/>
      </a:lt2>
      <a:accent1>
        <a:srgbClr val="0A8276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0A8276"/>
      </a:hlink>
      <a:folHlink>
        <a:srgbClr val="0A8276"/>
      </a:folHlink>
    </a:clrScheme>
    <a:fontScheme name="Infineon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" id="{1E115DF3-41F0-4647-B0A5-8A317E6D094E}" vid="{137F0F39-D844-4AA9-B871-823A03F108D0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Props1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9A1D5-F553-4264-9022-E0136C61CE27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a709603d-609a-478b-a91d-3c5e984c0e79"/>
    <ds:schemaRef ds:uri="6ef45842-284e-44e4-b2db-1749e7948b44"/>
    <ds:schemaRef ds:uri="http://schemas.microsoft.com/office/infopath/2007/PartnerControl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442</TotalTime>
  <Words>827</Words>
  <Application>Microsoft Office PowerPoint</Application>
  <PresentationFormat>Widescreen</PresentationFormat>
  <Paragraphs>85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CourierNew</vt:lpstr>
      <vt:lpstr>SourceSansPro</vt:lpstr>
      <vt:lpstr>Wingdings</vt:lpstr>
      <vt:lpstr>Infineon 16:9</vt:lpstr>
      <vt:lpstr>Chapter 3:  Basic Bluetooth® LE Peripheral</vt:lpstr>
      <vt:lpstr>Bluetooth® LE system lifecycle</vt:lpstr>
      <vt:lpstr>Turn on the stack</vt:lpstr>
      <vt:lpstr>Start advertising</vt:lpstr>
      <vt:lpstr>Start advertising</vt:lpstr>
      <vt:lpstr>Advertising packets</vt:lpstr>
      <vt:lpstr>Advertising packets</vt:lpstr>
      <vt:lpstr>Make a connection</vt:lpstr>
      <vt:lpstr>Exchange data</vt:lpstr>
      <vt:lpstr>PowerPoint Presentation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 Basic Bluetooth® LE Peripheral</dc:title>
  <dc:creator>Amir Ardika Cahya Riyatna (IFID CAE)</dc:creator>
  <cp:lastModifiedBy>Amir Ardika Cahya Riyatna (IFID CAE)</cp:lastModifiedBy>
  <cp:revision>1</cp:revision>
  <dcterms:created xsi:type="dcterms:W3CDTF">2023-10-25T02:30:54Z</dcterms:created>
  <dcterms:modified xsi:type="dcterms:W3CDTF">2023-10-25T09:53:39Z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2023-03-18T12:11:36Z</vt:filetime>
  </property>
  <property fmtid="{D5CDD505-2E9C-101B-9397-08002B2CF9AE}" pid="15" name="empower.integration.Classification.DateFormat">
    <vt:lpwstr>d MMM yyyy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