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0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83" r:id="rId11"/>
    <p:sldId id="284" r:id="rId12"/>
    <p:sldId id="275" r:id="rId13"/>
    <p:sldId id="278" r:id="rId14"/>
    <p:sldId id="281" r:id="rId15"/>
    <p:sldId id="282" r:id="rId16"/>
    <p:sldId id="280" r:id="rId17"/>
    <p:sldId id="263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540" autoAdjust="0"/>
  </p:normalViewPr>
  <p:slideViewPr>
    <p:cSldViewPr>
      <p:cViewPr>
        <p:scale>
          <a:sx n="170" d="100"/>
          <a:sy n="170" d="100"/>
        </p:scale>
        <p:origin x="144" y="-25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BEC01-B294-4757-AF18-8CF44AD7526F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7CE6E-2FEA-41D9-BE24-F985C4978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7CE6E-2FEA-41D9-BE24-F985C49781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7CE6E-2FEA-41D9-BE24-F985C49781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1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E0348C-CD83-4E2C-8BC2-A5CCB99E1B8D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0466-8895-47A6-B76D-5FF02411C590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11E3-4918-4238-94C4-D0B79E0157F3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B58D-12A6-45DE-94A0-512E4E79ECE7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8BAF-1989-4714-92B0-C676A648E031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616E-AAC7-4172-8B27-C1E6AB7232A0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B477-EBB9-4996-ABF5-33A1406520A1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4E46-DD03-4DC2-A7F7-753D6F529F53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43AC-7121-4767-B2EE-9050A8C36A26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F7D07E2-BEF8-4F20-BEBF-6DA58826EA91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94D730-3F1F-4D44-A7A6-02B6D199CAA9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DDA0DD-0896-448E-AF42-8A17DF343842}" type="datetime1">
              <a:rPr lang="en-US" smtClean="0"/>
              <a:pPr/>
              <a:t>11/7/2016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AFA2BC-02E5-4EF1-9414-D89E0E9D0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40477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fa-IR" sz="3200" dirty="0"/>
          </a:p>
          <a:p>
            <a:r>
              <a:rPr lang="fa-IR" dirty="0"/>
              <a:t>1.امانت دادن کتاب</a:t>
            </a:r>
          </a:p>
          <a:p>
            <a:r>
              <a:rPr lang="fa-IR" dirty="0"/>
              <a:t>2.تمدید امانت</a:t>
            </a:r>
          </a:p>
          <a:p>
            <a:r>
              <a:rPr lang="fa-IR" dirty="0"/>
              <a:t>3.رزرو کتاب</a:t>
            </a:r>
          </a:p>
          <a:p>
            <a:r>
              <a:rPr lang="fa-IR" dirty="0"/>
              <a:t>4.حذف و ثبت کتاب</a:t>
            </a:r>
            <a:endParaRPr lang="fa-IR" sz="3600" dirty="0"/>
          </a:p>
          <a:p>
            <a:r>
              <a:rPr lang="en-US" dirty="0"/>
              <a:t>5</a:t>
            </a:r>
            <a:r>
              <a:rPr lang="fa-IR" dirty="0"/>
              <a:t>.جستجوی کتاب</a:t>
            </a:r>
          </a:p>
          <a:p>
            <a:r>
              <a:rPr lang="en-US" dirty="0"/>
              <a:t>6</a:t>
            </a:r>
            <a:r>
              <a:rPr lang="fa-IR" dirty="0"/>
              <a:t>.اعتبار سنجی</a:t>
            </a:r>
          </a:p>
          <a:p>
            <a:r>
              <a:rPr lang="en-US" dirty="0"/>
              <a:t>7</a:t>
            </a:r>
            <a:r>
              <a:rPr lang="fa-IR" dirty="0"/>
              <a:t>.وضعیت حساب</a:t>
            </a:r>
          </a:p>
          <a:p>
            <a:r>
              <a:rPr lang="en-US" dirty="0"/>
              <a:t>8</a:t>
            </a:r>
            <a:r>
              <a:rPr lang="fa-IR" dirty="0"/>
              <a:t>.گزارش اطلاعات کتاب 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نیازمندی های عملیاتی و  غیرعملیاتی</a:t>
            </a:r>
          </a:p>
        </p:txBody>
      </p:sp>
    </p:spTree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30" cy="5707080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r>
              <a:rPr lang="fa-IR" dirty="0"/>
              <a:t>نمودار های </a:t>
            </a:r>
            <a:r>
              <a:rPr lang="en-US" dirty="0" err="1"/>
              <a:t>usecase</a:t>
            </a:r>
            <a:r>
              <a:rPr lang="fa-IR" dirty="0"/>
              <a:t> و کلاس و مولفه </a:t>
            </a:r>
          </a:p>
        </p:txBody>
      </p:sp>
    </p:spTree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318964"/>
            <a:ext cx="7408333" cy="4176464"/>
          </a:xfrm>
        </p:spPr>
        <p:txBody>
          <a:bodyPr/>
          <a:lstStyle/>
          <a:p>
            <a:r>
              <a:rPr lang="en-US" dirty="0"/>
              <a:t>Actor 1 : </a:t>
            </a:r>
            <a:r>
              <a:rPr lang="fa-IR" dirty="0"/>
              <a:t>کاربر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381328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12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770485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55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13</a:t>
            </a:fld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Actor 2 : </a:t>
            </a:r>
            <a:r>
              <a:rPr lang="fa-IR" sz="2400" dirty="0">
                <a:solidFill>
                  <a:schemeClr val="tx2"/>
                </a:solidFill>
              </a:rPr>
              <a:t>مسئول کتابخانه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06489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1027" name="Picture 3" descr="C:\Users\sara\Desktop\Cla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072494" cy="588794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27584" y="3573016"/>
            <a:ext cx="936104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Rectangle 5"/>
          <p:cNvSpPr/>
          <p:nvPr/>
        </p:nvSpPr>
        <p:spPr>
          <a:xfrm>
            <a:off x="4860032" y="5085184"/>
            <a:ext cx="432048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1..4</a:t>
            </a:r>
            <a:endParaRPr lang="en-150" sz="600" dirty="0"/>
          </a:p>
        </p:txBody>
      </p:sp>
      <p:sp>
        <p:nvSpPr>
          <p:cNvPr id="7" name="Rectangle 6"/>
          <p:cNvSpPr/>
          <p:nvPr/>
        </p:nvSpPr>
        <p:spPr>
          <a:xfrm>
            <a:off x="4504150" y="5085184"/>
            <a:ext cx="216024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2050" name="Picture 2" descr="C:\Users\sara\AppData\Local\Temp\Rar$DIa0.375\مولفه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52"/>
            <a:ext cx="8215370" cy="585791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/>
              <a:t>افزایش اول:</a:t>
            </a:r>
          </a:p>
          <a:p>
            <a:pPr algn="r"/>
            <a:endParaRPr lang="fa-IR" dirty="0"/>
          </a:p>
          <a:p>
            <a:pPr algn="r"/>
            <a:r>
              <a:rPr lang="fa-IR" dirty="0"/>
              <a:t>پیاده سازی قسمت مدیریت کتابخانه</a:t>
            </a:r>
          </a:p>
          <a:p>
            <a:pPr marL="109728" indent="0" algn="r">
              <a:buNone/>
            </a:pP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A2BC-02E5-4EF1-9414-D89E0E9D02A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افزایش 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9170"/>
      </p:ext>
    </p:extLst>
  </p:cSld>
  <p:clrMapOvr>
    <a:masterClrMapping/>
  </p:clrMapOvr>
  <p:transition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امیر حسین اسعدی</a:t>
            </a:r>
          </a:p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پیمان رییسی</a:t>
            </a:r>
          </a:p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رضا موسی زاده</a:t>
            </a:r>
          </a:p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زهرا قنبری</a:t>
            </a:r>
          </a:p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اعظم زوری پور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5073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17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اعضای پروژه</a:t>
            </a:r>
            <a:endParaRPr lang="en-US" sz="4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3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009" y="6492875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18</a:t>
            </a:fld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159172">
            <a:off x="-2802052" y="440820"/>
            <a:ext cx="8229600" cy="1252728"/>
          </a:xfrm>
        </p:spPr>
        <p:txBody>
          <a:bodyPr/>
          <a:lstStyle/>
          <a:p>
            <a:r>
              <a:rPr lang="fa-IR" dirty="0"/>
              <a:t>با تشکر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0816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5832648"/>
          </a:xfrm>
        </p:spPr>
        <p:txBody>
          <a:bodyPr>
            <a:noAutofit/>
          </a:bodyPr>
          <a:lstStyle/>
          <a:p>
            <a:pPr rtl="1"/>
            <a:endParaRPr lang="fa-IR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rtl="1"/>
            <a:r>
              <a:rPr lang="fa-IR"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سیستم کتابخانه ی مدرسه</a:t>
            </a:r>
            <a:endParaRPr lang="en-US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    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  </a:t>
            </a:r>
            <a:endParaRPr lang="fa-IR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درس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مهندسی نرم افزار</a:t>
            </a:r>
          </a:p>
          <a:p>
            <a:pPr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استاد مربوطه : مهندس امامدادی</a:t>
            </a:r>
          </a:p>
          <a:p>
            <a:pPr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مدیر پروژه : پیمان رییسی</a:t>
            </a:r>
          </a:p>
          <a:p>
            <a:pPr rtl="1"/>
            <a:endParaRPr lang="fa-IR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    </a:t>
            </a:r>
            <a:r>
              <a:rPr lang="fa-IR" sz="2800" dirty="0">
                <a:cs typeface="B Nazanin" panose="00000400000000000000" pitchFamily="2" charset="-78"/>
              </a:rPr>
              <a:t>پاییز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95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5257"/>
            <a:ext cx="1514103" cy="12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عنوان پروژه</a:t>
            </a:r>
            <a:endParaRPr lang="fa-IR" sz="2400" dirty="0">
              <a:effectLst/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هدف و دامنه ی محصول </a:t>
            </a:r>
            <a:endParaRPr lang="fa-IR" sz="2400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امکان سنجی محصول</a:t>
            </a:r>
          </a:p>
          <a:p>
            <a:pPr marL="457200" lvl="1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فهرست نیازمندی های عملیاتی و غیر عملیاتی</a:t>
            </a:r>
          </a:p>
          <a:p>
            <a:pPr marL="457200" lvl="1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تصاویری از نمودار های </a:t>
            </a:r>
            <a:r>
              <a:rPr lang="en-US" sz="2400" b="1" dirty="0">
                <a:cs typeface="B Nazanin" panose="00000400000000000000" pitchFamily="2" charset="-78"/>
              </a:rPr>
              <a:t>use case</a:t>
            </a:r>
            <a:r>
              <a:rPr lang="fa-IR" sz="2400" b="1" dirty="0">
                <a:cs typeface="B Nazanin" panose="00000400000000000000" pitchFamily="2" charset="-78"/>
              </a:rPr>
              <a:t> کلاس و مولفه</a:t>
            </a:r>
          </a:p>
          <a:p>
            <a:pPr marL="457200" lvl="1" indent="0">
              <a:buNone/>
            </a:pPr>
            <a:r>
              <a:rPr lang="fa-IR" sz="2400" b="1" dirty="0">
                <a:cs typeface="B Nazanin" panose="00000400000000000000" pitchFamily="2" charset="-78"/>
              </a:rPr>
              <a:t>تعیین افزایش ها</a:t>
            </a:r>
          </a:p>
          <a:p>
            <a:pPr marL="457200" lvl="1" indent="0">
              <a:buNone/>
            </a:pPr>
            <a:r>
              <a:rPr lang="fa-IR" sz="2400" b="1" dirty="0">
                <a:cs typeface="B Nazanin" panose="00000400000000000000" pitchFamily="2" charset="-78"/>
              </a:rPr>
              <a:t>اعضای پروژه</a:t>
            </a:r>
            <a:endParaRPr lang="fa-IR" sz="2400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2400" b="1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144" y="6381328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فهرست مطالب</a:t>
            </a:r>
            <a:endParaRPr lang="en-US" sz="4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18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سیستم کتابخانه ی مدرسه</a:t>
            </a:r>
          </a:p>
          <a:p>
            <a:pPr marL="0" indent="0" algn="r" rtl="1"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68344" y="6307832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4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r" rtl="1">
              <a:spcBef>
                <a:spcPct val="0"/>
              </a:spcBef>
            </a:pPr>
            <a:r>
              <a:rPr lang="fa-IR" sz="4000" b="1" dirty="0">
                <a:cs typeface="B Nazanin" panose="00000400000000000000" pitchFamily="2" charset="-78"/>
              </a:rPr>
              <a:t>عنوان پروژه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44644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63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600" b="1" dirty="0">
                <a:cs typeface="B Nazanin" panose="00000400000000000000" pitchFamily="2" charset="-78"/>
              </a:rPr>
              <a:t>هدف</a:t>
            </a:r>
            <a:r>
              <a:rPr lang="fa-IR" sz="2600" dirty="0">
                <a:cs typeface="B Nazanin" panose="00000400000000000000" pitchFamily="2" charset="-78"/>
              </a:rPr>
              <a:t> : طراحی یک سیستم کامپیوتری برای راحتی در دسترسی به کتاب ها و سایر عملیات های مربوط به امور کتابخانه و صرفه جویی در وقت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b="1" dirty="0">
                <a:cs typeface="B Nazanin" panose="00000400000000000000" pitchFamily="2" charset="-78"/>
              </a:rPr>
              <a:t>نوع نرم افزار </a:t>
            </a:r>
            <a:r>
              <a:rPr lang="ar-SA" sz="2400" dirty="0">
                <a:cs typeface="B Nazanin" panose="00000400000000000000" pitchFamily="2" charset="-78"/>
              </a:rPr>
              <a:t>: کاربردی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4796" y="6350659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 هدف و دامنه محصول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7" y="2996952"/>
            <a:ext cx="3423126" cy="26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2400" b="1" dirty="0">
                <a:cs typeface="B Nazanin" panose="00000400000000000000" pitchFamily="2" charset="-78"/>
              </a:rPr>
              <a:t>شرایط و محدودیت ها </a:t>
            </a:r>
            <a:r>
              <a:rPr lang="ar-SA" sz="2400" dirty="0">
                <a:cs typeface="B Nazanin" panose="00000400000000000000" pitchFamily="2" charset="-78"/>
              </a:rPr>
              <a:t>: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cs typeface="B Nazanin" panose="00000400000000000000" pitchFamily="2" charset="-78"/>
              </a:rPr>
              <a:t>شرایط ثبت نام در سیستم  فقط برای دانش آموزان و معلمان است.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محدودیت </a:t>
            </a:r>
            <a:r>
              <a:rPr lang="ar-SA" sz="2400" dirty="0">
                <a:cs typeface="B Nazanin" panose="00000400000000000000" pitchFamily="2" charset="-78"/>
              </a:rPr>
              <a:t>کمبود امکانات برای دسترسی کاربران به سیستم 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cs typeface="B Nazanin" panose="00000400000000000000" pitchFamily="2" charset="-78"/>
              </a:rPr>
              <a:t>محدودیت موضوعی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ar-SA" sz="2400" dirty="0">
                <a:cs typeface="B Nazanin" panose="00000400000000000000" pitchFamily="2" charset="-78"/>
              </a:rPr>
              <a:t>(کتاب های مخصوص برای دانش آموزان)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sz="2400" dirty="0">
                <a:cs typeface="B Nazanin" panose="00000400000000000000" pitchFamily="2" charset="-78"/>
              </a:rPr>
              <a:t>محدودیت زمانی ( فقط در ساعات اداری </a:t>
            </a:r>
            <a:r>
              <a:rPr lang="fa-IR" sz="2400" dirty="0">
                <a:cs typeface="B Nazanin" panose="00000400000000000000" pitchFamily="2" charset="-78"/>
              </a:rPr>
              <a:t>قابل استفاده است </a:t>
            </a:r>
            <a:r>
              <a:rPr lang="ar-SA" sz="2400" dirty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گاهاً برای انجام مسابقات علمی هم از کتابخانه استفاده میشود</a:t>
            </a:r>
            <a:r>
              <a:rPr lang="ar-SA" sz="2400" dirty="0">
                <a:cs typeface="B Nazanin" panose="00000400000000000000" pitchFamily="2" charset="-78"/>
              </a:rPr>
              <a:t> )</a:t>
            </a: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آیا نرم افزاری که قرار است تولید شود بخشی از یک سیستم بزرگ تر است؟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9" y="6309320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 هدف و دامنه محصول...</a:t>
            </a:r>
            <a:endParaRPr lang="en-US" sz="4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60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507288" cy="381642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آیا برای دامنه و کاربرد مورد نظر نیاز به یک سیستم مکانیزه است؟</a:t>
            </a:r>
          </a:p>
          <a:p>
            <a:pPr marL="0" indent="0" algn="r" rtl="1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37312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7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>
                <a:cs typeface="B Nazanin" panose="00000400000000000000" pitchFamily="2" charset="-78"/>
              </a:rPr>
              <a:t>امکان سنجی محصول</a:t>
            </a:r>
            <a:endParaRPr lang="en-US" sz="4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63542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b="1" dirty="0">
                <a:cs typeface="B Nazanin" panose="00000400000000000000" pitchFamily="2" charset="-78"/>
              </a:rPr>
              <a:t>امکانات و مشکلات سیستم کنونی یا سیستم های مشابه </a:t>
            </a:r>
          </a:p>
          <a:p>
            <a:pPr algn="r" rtl="1"/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37312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8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امکان سنجی محصول...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69334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636913"/>
            <a:ext cx="7408333" cy="422108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b="1" dirty="0">
                <a:cs typeface="B Nazanin" panose="00000400000000000000" pitchFamily="2" charset="-78"/>
              </a:rPr>
              <a:t>مزایا و امکانات سیستم جدید نسبت به سیستم های قبلی :</a:t>
            </a:r>
          </a:p>
          <a:p>
            <a:pPr marL="0" indent="0" algn="r" rtl="1">
              <a:buNone/>
            </a:pPr>
            <a:r>
              <a:rPr lang="ar-SA" sz="2400" b="1" dirty="0"/>
              <a:t> </a:t>
            </a:r>
            <a:r>
              <a:rPr lang="ar-SA" sz="2400" dirty="0">
                <a:cs typeface="B Nazanin" panose="00000400000000000000" pitchFamily="2" charset="-78"/>
              </a:rPr>
              <a:t>خدماتي كه اين </a:t>
            </a:r>
            <a:r>
              <a:rPr lang="fa-IR" sz="2400" dirty="0">
                <a:cs typeface="B Nazanin" panose="00000400000000000000" pitchFamily="2" charset="-78"/>
              </a:rPr>
              <a:t>سیستم مکانیزه</a:t>
            </a:r>
            <a:r>
              <a:rPr lang="ar-SA" sz="2400" dirty="0">
                <a:cs typeface="B Nazanin" panose="00000400000000000000" pitchFamily="2" charset="-78"/>
              </a:rPr>
              <a:t> به </a:t>
            </a:r>
            <a:r>
              <a:rPr lang="fa-IR" sz="2400" dirty="0">
                <a:cs typeface="B Nazanin" panose="00000400000000000000" pitchFamily="2" charset="-78"/>
              </a:rPr>
              <a:t>کاربرانش</a:t>
            </a:r>
            <a:r>
              <a:rPr lang="ar-SA" sz="2400" dirty="0">
                <a:cs typeface="B Nazanin" panose="00000400000000000000" pitchFamily="2" charset="-78"/>
              </a:rPr>
              <a:t> ارائه مي دهد عبارتند از</a:t>
            </a:r>
            <a:r>
              <a:rPr lang="fa-IR" sz="2400" dirty="0">
                <a:cs typeface="B Nazanin" panose="00000400000000000000" pitchFamily="2" charset="-78"/>
              </a:rPr>
              <a:t> :</a:t>
            </a:r>
          </a:p>
          <a:p>
            <a:pPr marL="0" indent="0" algn="r" rtl="1">
              <a:buNone/>
            </a:pPr>
            <a:r>
              <a:rPr lang="ar-SA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عضویت </a:t>
            </a:r>
          </a:p>
          <a:p>
            <a:pPr marL="0" indent="0" algn="r" rtl="1">
              <a:buNone/>
            </a:pPr>
            <a:r>
              <a:rPr lang="fa-IR" sz="2400">
                <a:cs typeface="B Nazanin" panose="00000400000000000000" pitchFamily="2" charset="-78"/>
              </a:rPr>
              <a:t>جستجوی </a:t>
            </a:r>
            <a:r>
              <a:rPr lang="fa-IR" sz="2400" dirty="0">
                <a:cs typeface="B Nazanin" panose="00000400000000000000" pitchFamily="2" charset="-78"/>
              </a:rPr>
              <a:t>کتاب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 امانت دادن کتاب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 تمدید امانت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رزرو کتاب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37312"/>
            <a:ext cx="1161826" cy="365125"/>
          </a:xfrm>
        </p:spPr>
        <p:txBody>
          <a:bodyPr/>
          <a:lstStyle/>
          <a:p>
            <a:fld id="{21AFA2BC-02E5-4EF1-9414-D89E0E9D02A7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امکان سنجی محصول...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01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1063</TotalTime>
  <Words>358</Words>
  <Application>Microsoft Office PowerPoint</Application>
  <PresentationFormat>On-screen Show (4:3)</PresentationFormat>
  <Paragraphs>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 Nazanin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 </vt:lpstr>
      <vt:lpstr>فهرست مطالب</vt:lpstr>
      <vt:lpstr>عنوان پروژه</vt:lpstr>
      <vt:lpstr> هدف و دامنه محصول</vt:lpstr>
      <vt:lpstr> هدف و دامنه محصول...</vt:lpstr>
      <vt:lpstr>امکان سنجی محصول</vt:lpstr>
      <vt:lpstr>امکان سنجی محصول...</vt:lpstr>
      <vt:lpstr>امکان سنجی محصول...</vt:lpstr>
      <vt:lpstr>نیازمندی های عملیاتی و  غیرعملیاتی</vt:lpstr>
      <vt:lpstr>    نمودار های usecase و کلاس و مولفه </vt:lpstr>
      <vt:lpstr>PowerPoint Presentation</vt:lpstr>
      <vt:lpstr>Actor 2 : مسئول کتابخانه</vt:lpstr>
      <vt:lpstr>PowerPoint Presentation</vt:lpstr>
      <vt:lpstr>PowerPoint Presentation</vt:lpstr>
      <vt:lpstr>افزایش ها</vt:lpstr>
      <vt:lpstr>اعضای پروژه</vt:lpstr>
      <vt:lpstr>با تشکر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Sourena</cp:lastModifiedBy>
  <cp:revision>78</cp:revision>
  <dcterms:created xsi:type="dcterms:W3CDTF">2016-04-09T11:15:51Z</dcterms:created>
  <dcterms:modified xsi:type="dcterms:W3CDTF">2016-11-07T11:52:43Z</dcterms:modified>
</cp:coreProperties>
</file>