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</p:sldMasterIdLst>
  <p:notesMasterIdLst>
    <p:notesMasterId r:id="rId19"/>
  </p:notesMasterIdLst>
  <p:sldIdLst>
    <p:sldId id="256" r:id="rId3"/>
    <p:sldId id="257" r:id="rId4"/>
    <p:sldId id="365" r:id="rId5"/>
    <p:sldId id="360" r:id="rId6"/>
    <p:sldId id="354" r:id="rId7"/>
    <p:sldId id="361" r:id="rId8"/>
    <p:sldId id="355" r:id="rId9"/>
    <p:sldId id="362" r:id="rId10"/>
    <p:sldId id="356" r:id="rId11"/>
    <p:sldId id="363" r:id="rId12"/>
    <p:sldId id="357" r:id="rId13"/>
    <p:sldId id="364" r:id="rId14"/>
    <p:sldId id="352" r:id="rId15"/>
    <p:sldId id="366" r:id="rId16"/>
    <p:sldId id="369" r:id="rId17"/>
    <p:sldId id="370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Proxima Nova Semibold" panose="020B0604020202020204" charset="0"/>
      <p:regular r:id="rId32"/>
      <p:bold r:id="rId33"/>
      <p:boldItalic r:id="rId34"/>
    </p:embeddedFont>
    <p:embeddedFont>
      <p:font typeface="Vidaloka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C70C650-35AF-4E2B-B677-85B27D3876F6}">
          <p14:sldIdLst>
            <p14:sldId id="256"/>
          </p14:sldIdLst>
        </p14:section>
        <p14:section name="the purpose of this project" id="{606EBE01-CE08-4106-8839-CD65CC83F4AC}">
          <p14:sldIdLst>
            <p14:sldId id="257"/>
            <p14:sldId id="365"/>
            <p14:sldId id="360"/>
          </p14:sldIdLst>
        </p14:section>
        <p14:section name="sec1" id="{BCCCA421-3129-4C77-8B71-6B55D94EB151}">
          <p14:sldIdLst>
            <p14:sldId id="354"/>
            <p14:sldId id="361"/>
          </p14:sldIdLst>
        </p14:section>
        <p14:section name="sec2" id="{588F45BF-C126-4371-B1C5-5BFC3F1C45E0}">
          <p14:sldIdLst>
            <p14:sldId id="355"/>
            <p14:sldId id="362"/>
          </p14:sldIdLst>
        </p14:section>
        <p14:section name="sec3" id="{0A147E48-8BEC-45BB-A10A-3F1057F18354}">
          <p14:sldIdLst>
            <p14:sldId id="356"/>
            <p14:sldId id="363"/>
          </p14:sldIdLst>
        </p14:section>
        <p14:section name="sec4" id="{600F5ED1-18AD-41EC-AB6E-4B2EA3299AA0}">
          <p14:sldIdLst>
            <p14:sldId id="357"/>
            <p14:sldId id="364"/>
          </p14:sldIdLst>
        </p14:section>
        <p14:section name="the entire" id="{FEEEB5E3-9B8E-4CC6-964E-ADD304E1FC2A}">
          <p14:sldIdLst>
            <p14:sldId id="352"/>
            <p14:sldId id="366"/>
            <p14:sldId id="369"/>
            <p14:sldId id="3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F71E47-7CF8-49A6-8D90-C6AF50D2CAF8}">
  <a:tblStyle styleId="{DDF71E47-7CF8-49A6-8D90-C6AF50D2C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1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55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4" name="Google Shape;11194;gcc7554a049_0_16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5" name="Google Shape;11195;gcc7554a049_0_16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4" name="Google Shape;11194;gcc7554a049_0_16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5" name="Google Shape;11195;gcc7554a049_0_16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00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4" name="Google Shape;11194;gcc7554a049_0_16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5" name="Google Shape;11195;gcc7554a049_0_16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976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4" name="Google Shape;11194;gcc7554a049_0_16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5" name="Google Shape;11195;gcc7554a049_0_16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52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9" r:id="rId3"/>
    <p:sldLayoutId id="2147483696" r:id="rId4"/>
    <p:sldLayoutId id="2147483697" r:id="rId5"/>
    <p:sldLayoutId id="2147483698" r:id="rId6"/>
    <p:sldLayoutId id="2147483699" r:id="rId7"/>
  </p:sldLayoutIdLst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</p:sldLayoutIdLst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image" Target="../media/image4.png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50" y="1807414"/>
            <a:ext cx="7064100" cy="132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Design and implement a small  office network</a:t>
            </a:r>
            <a:endParaRPr sz="32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39950" y="2977309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ames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</a:t>
            </a:r>
            <a:r>
              <a:rPr lang="en" dirty="0">
                <a:solidFill>
                  <a:schemeClr val="dk1"/>
                </a:solidFill>
              </a:rPr>
              <a:t>bduallah elsayed mahmoud alghandour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Z</a:t>
            </a:r>
            <a:r>
              <a:rPr lang="en" dirty="0">
                <a:solidFill>
                  <a:schemeClr val="dk1"/>
                </a:solidFill>
              </a:rPr>
              <a:t>iad wael faiz abdelgaber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</a:t>
            </a:r>
            <a:r>
              <a:rPr lang="en" dirty="0">
                <a:solidFill>
                  <a:schemeClr val="dk1"/>
                </a:solidFill>
              </a:rPr>
              <a:t>mira salah elasyed </a:t>
            </a:r>
            <a:r>
              <a:rPr lang="en-US" dirty="0" err="1">
                <a:solidFill>
                  <a:schemeClr val="dk1"/>
                </a:solidFill>
              </a:rPr>
              <a:t>elnoby</a:t>
            </a:r>
            <a:endParaRPr lang="en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</a:t>
            </a:r>
            <a:r>
              <a:rPr lang="en" dirty="0">
                <a:solidFill>
                  <a:schemeClr val="dk1"/>
                </a:solidFill>
              </a:rPr>
              <a:t>smaa samir abo sabaa elsayed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Y</a:t>
            </a:r>
            <a:r>
              <a:rPr lang="en" dirty="0">
                <a:solidFill>
                  <a:schemeClr val="dk1"/>
                </a:solidFill>
              </a:rPr>
              <a:t>ara magdy samih abdelaziz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5E789-B7FA-2FA0-D67E-2E42BC010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04" y="533453"/>
            <a:ext cx="1899634" cy="1063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155419-2A4D-EB0B-E25B-27D80A2B4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5" y="343340"/>
            <a:ext cx="1678329" cy="1253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45A4-CDC9-10C7-DAD2-8FC1AB2F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13" y="1475171"/>
            <a:ext cx="4711500" cy="572700"/>
          </a:xfrm>
        </p:spPr>
        <p:txBody>
          <a:bodyPr/>
          <a:lstStyle/>
          <a:p>
            <a:r>
              <a:rPr lang="en-US" dirty="0"/>
              <a:t>Sales department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74C49-1FBA-AE20-1C59-9253B7A0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18" t="37370" r="20918" b="20066"/>
          <a:stretch/>
        </p:blipFill>
        <p:spPr>
          <a:xfrm>
            <a:off x="3979497" y="1173480"/>
            <a:ext cx="4451253" cy="3395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D2082D-0D8B-6BB0-55E4-B6B3011B00F5}"/>
              </a:ext>
            </a:extLst>
          </p:cNvPr>
          <p:cNvSpPr txBox="1"/>
          <p:nvPr/>
        </p:nvSpPr>
        <p:spPr>
          <a:xfrm>
            <a:off x="227113" y="2501770"/>
            <a:ext cx="3374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dirty="0"/>
              <a:t>This department in different VLAN also</a:t>
            </a:r>
          </a:p>
          <a:p>
            <a:pPr marL="114300" indent="0">
              <a:buNone/>
            </a:pPr>
            <a:r>
              <a:rPr lang="en-US" dirty="0"/>
              <a:t>Has access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1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721301-7AAA-BC55-98F1-807E0780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84" t="14268" r="39195" b="59188"/>
          <a:stretch/>
        </p:blipFill>
        <p:spPr>
          <a:xfrm>
            <a:off x="3148929" y="1132025"/>
            <a:ext cx="4551591" cy="300818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F95D9-B9B6-009A-508D-78BF4E07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47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721301-7AAA-BC55-98F1-807E0780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84" t="14268" r="39195" b="59188"/>
          <a:stretch/>
        </p:blipFill>
        <p:spPr>
          <a:xfrm>
            <a:off x="3148929" y="1132025"/>
            <a:ext cx="4551591" cy="30081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DDC716F-D674-EA2C-DF94-CE3C5A7C3C28}"/>
              </a:ext>
            </a:extLst>
          </p:cNvPr>
          <p:cNvSpPr txBox="1">
            <a:spLocks/>
          </p:cNvSpPr>
          <p:nvPr/>
        </p:nvSpPr>
        <p:spPr>
          <a:xfrm>
            <a:off x="183190" y="1279188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This separate part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B61A6-7884-743E-ED36-A7504A597740}"/>
              </a:ext>
            </a:extLst>
          </p:cNvPr>
          <p:cNvSpPr txBox="1"/>
          <p:nvPr/>
        </p:nvSpPr>
        <p:spPr>
          <a:xfrm>
            <a:off x="183190" y="2571750"/>
            <a:ext cx="47663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part for The manager and secretary</a:t>
            </a:r>
          </a:p>
          <a:p>
            <a:r>
              <a:rPr lang="en-US" dirty="0"/>
              <a:t>Each of them in separate VLAN for </a:t>
            </a:r>
          </a:p>
          <a:p>
            <a:r>
              <a:rPr lang="en-US" dirty="0"/>
              <a:t>more security  and handling.</a:t>
            </a:r>
          </a:p>
        </p:txBody>
      </p:sp>
    </p:spTree>
    <p:extLst>
      <p:ext uri="{BB962C8B-B14F-4D97-AF65-F5344CB8AC3E}">
        <p14:creationId xmlns:p14="http://schemas.microsoft.com/office/powerpoint/2010/main" val="3903601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3AD4DD2-474A-4652-AC51-E97363DD65ED}"/>
              </a:ext>
            </a:extLst>
          </p:cNvPr>
          <p:cNvSpPr/>
          <p:nvPr/>
        </p:nvSpPr>
        <p:spPr>
          <a:xfrm>
            <a:off x="7483804" y="-2093239"/>
            <a:ext cx="4408411" cy="4186477"/>
          </a:xfrm>
          <a:prstGeom prst="ellipse">
            <a:avLst/>
          </a:prstGeom>
          <a:solidFill>
            <a:srgbClr val="0E2A47"/>
          </a:solidFill>
          <a:ln w="79375">
            <a:solidFill>
              <a:schemeClr val="lt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50">
        <p159:morph option="byObject"/>
      </p:transition>
    </mc:Choice>
    <mc:Fallback>
      <p:transition spd="med" advTm="5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62D0B-92C6-876D-E470-F7BF80831B82}"/>
              </a:ext>
            </a:extLst>
          </p:cNvPr>
          <p:cNvSpPr txBox="1"/>
          <p:nvPr/>
        </p:nvSpPr>
        <p:spPr>
          <a:xfrm>
            <a:off x="2786896" y="1971585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Vidaloka" panose="020B0604020202020204" charset="0"/>
              </a:rPr>
              <a:t>The</a:t>
            </a:r>
            <a:r>
              <a:rPr lang="en-US" sz="7200" dirty="0">
                <a:solidFill>
                  <a:schemeClr val="bg1"/>
                </a:solidFill>
              </a:rPr>
              <a:t> end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9EF342-CE0E-8222-255D-3C8727E44C34}"/>
              </a:ext>
            </a:extLst>
          </p:cNvPr>
          <p:cNvSpPr/>
          <p:nvPr/>
        </p:nvSpPr>
        <p:spPr>
          <a:xfrm>
            <a:off x="2367794" y="478511"/>
            <a:ext cx="4408411" cy="4186477"/>
          </a:xfrm>
          <a:prstGeom prst="ellipse">
            <a:avLst/>
          </a:prstGeom>
          <a:solidFill>
            <a:srgbClr val="0E2A47"/>
          </a:solidFill>
          <a:ln w="79375">
            <a:solidFill>
              <a:schemeClr val="lt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92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50">
        <p159:morph option="byObject"/>
      </p:transition>
    </mc:Choice>
    <mc:Fallback>
      <p:transition spd="med" advTm="5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62D0B-92C6-876D-E470-F7BF80831B82}"/>
              </a:ext>
            </a:extLst>
          </p:cNvPr>
          <p:cNvSpPr txBox="1"/>
          <p:nvPr/>
        </p:nvSpPr>
        <p:spPr>
          <a:xfrm>
            <a:off x="2786896" y="1971585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Vidaloka" panose="020B0604020202020204" charset="0"/>
              </a:rPr>
              <a:t>The</a:t>
            </a:r>
            <a:r>
              <a:rPr lang="en-US" sz="7200" dirty="0">
                <a:solidFill>
                  <a:schemeClr val="bg1"/>
                </a:solidFill>
              </a:rPr>
              <a:t> end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9EF342-CE0E-8222-255D-3C8727E44C34}"/>
              </a:ext>
            </a:extLst>
          </p:cNvPr>
          <p:cNvSpPr/>
          <p:nvPr/>
        </p:nvSpPr>
        <p:spPr>
          <a:xfrm>
            <a:off x="-2697285" y="3050261"/>
            <a:ext cx="4408411" cy="4186477"/>
          </a:xfrm>
          <a:prstGeom prst="ellipse">
            <a:avLst/>
          </a:prstGeom>
          <a:solidFill>
            <a:srgbClr val="0E2A47"/>
          </a:solidFill>
          <a:ln w="79375">
            <a:solidFill>
              <a:schemeClr val="lt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ACDFE6-F74D-7737-CD87-3265D9323170}"/>
              </a:ext>
            </a:extLst>
          </p:cNvPr>
          <p:cNvSpPr/>
          <p:nvPr/>
        </p:nvSpPr>
        <p:spPr>
          <a:xfrm>
            <a:off x="7432874" y="-2214892"/>
            <a:ext cx="4408411" cy="4186477"/>
          </a:xfrm>
          <a:prstGeom prst="ellipse">
            <a:avLst/>
          </a:prstGeom>
          <a:solidFill>
            <a:srgbClr val="0E2A47"/>
          </a:solidFill>
          <a:ln w="79375">
            <a:solidFill>
              <a:schemeClr val="lt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49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50">
        <p159:morph option="byObject"/>
      </p:transition>
    </mc:Choice>
    <mc:Fallback>
      <p:transition spd="med" advTm="5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62D0B-92C6-876D-E470-F7BF80831B82}"/>
              </a:ext>
            </a:extLst>
          </p:cNvPr>
          <p:cNvSpPr txBox="1"/>
          <p:nvPr/>
        </p:nvSpPr>
        <p:spPr>
          <a:xfrm>
            <a:off x="2786896" y="1971585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Vidaloka" panose="020B0604020202020204" charset="0"/>
              </a:rPr>
              <a:t>The</a:t>
            </a:r>
            <a:r>
              <a:rPr lang="en-US" sz="7200" dirty="0">
                <a:solidFill>
                  <a:schemeClr val="bg1"/>
                </a:solidFill>
              </a:rPr>
              <a:t> end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9EF342-CE0E-8222-255D-3C8727E44C34}"/>
              </a:ext>
            </a:extLst>
          </p:cNvPr>
          <p:cNvSpPr/>
          <p:nvPr/>
        </p:nvSpPr>
        <p:spPr>
          <a:xfrm>
            <a:off x="-2465409" y="3050261"/>
            <a:ext cx="4408411" cy="4186477"/>
          </a:xfrm>
          <a:prstGeom prst="ellipse">
            <a:avLst/>
          </a:prstGeom>
          <a:solidFill>
            <a:srgbClr val="0E2A47"/>
          </a:solidFill>
          <a:ln w="79375">
            <a:solidFill>
              <a:schemeClr val="lt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ACDFE6-F74D-7737-CD87-3265D9323170}"/>
              </a:ext>
            </a:extLst>
          </p:cNvPr>
          <p:cNvSpPr/>
          <p:nvPr/>
        </p:nvSpPr>
        <p:spPr>
          <a:xfrm>
            <a:off x="7710667" y="-1799923"/>
            <a:ext cx="4408411" cy="4186477"/>
          </a:xfrm>
          <a:prstGeom prst="ellipse">
            <a:avLst/>
          </a:prstGeom>
          <a:solidFill>
            <a:srgbClr val="0E2A47"/>
          </a:solidFill>
          <a:ln w="79375">
            <a:solidFill>
              <a:schemeClr val="lt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64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500">
        <p159:morph option="byObject"/>
      </p:transition>
    </mc:Choice>
    <mc:Fallback>
      <p:transition spd="med" advTm="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58036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purpose of this project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This project simulates the design and implementation of a small office network on one floor with three departments: Technical, Sales, and Financial. Additionally, there are separate LANs for the manager and their secretary.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Goals</a:t>
            </a:r>
            <a:r>
              <a:rPr lang="en-US" sz="2400" b="1" dirty="0"/>
              <a:t> </a:t>
            </a:r>
            <a:r>
              <a:rPr lang="en-US" sz="1600" b="1" dirty="0"/>
              <a:t>:  </a:t>
            </a:r>
            <a:r>
              <a:rPr lang="en-US" sz="1600" dirty="0"/>
              <a:t>we focused on what the office need in easy way in implementing                                                                 and not in expensive way and we want  ensuring reliable communication, secure data transfer, and scalability.</a:t>
            </a: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94C5-9490-65CA-95AB-F99A1012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Devices and Setup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8595-7831-D054-5211-A518FA029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Devices that we use 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Explain the role of the router in connecting all the LANs and providing internet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Describe how switches are used to create individual LANs for each department.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Points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using Wi-Fi, mention how access points provide wireless coverage across the office.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Printer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Labtop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IP Phones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Smart phone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dirty="0"/>
              <a:t>       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sz="1400" dirty="0"/>
              <a:t>Ip addressing</a:t>
            </a:r>
          </a:p>
          <a:p>
            <a:pPr marL="114300" indent="0">
              <a:buNone/>
            </a:pPr>
            <a:r>
              <a:rPr lang="en-US" dirty="0"/>
              <a:t>All PCs &amp; printers in the topology take </a:t>
            </a:r>
            <a:r>
              <a:rPr lang="en-US" dirty="0" err="1"/>
              <a:t>ip</a:t>
            </a:r>
            <a:r>
              <a:rPr lang="en-US" dirty="0"/>
              <a:t> by DHCP </a:t>
            </a:r>
          </a:p>
          <a:p>
            <a:pPr marL="114300" indent="0">
              <a:buNone/>
            </a:pPr>
            <a:r>
              <a:rPr lang="en-US" dirty="0"/>
              <a:t>All VLANs has its network and its gateway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845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9" name="Section Zoom 28">
                <a:extLst>
                  <a:ext uri="{FF2B5EF4-FFF2-40B4-BE49-F238E27FC236}">
                    <a16:creationId xmlns:a16="http://schemas.microsoft.com/office/drawing/2014/main" id="{FB5F925E-1F71-AC16-005E-302AC8FFF8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1171414"/>
                  </p:ext>
                </p:extLst>
              </p:nvPr>
            </p:nvGraphicFramePr>
            <p:xfrm>
              <a:off x="5142122" y="1683720"/>
              <a:ext cx="2605614" cy="1465658"/>
            </p:xfrm>
            <a:graphic>
              <a:graphicData uri="http://schemas.microsoft.com/office/powerpoint/2016/sectionzoom">
                <psez:sectionZm>
                  <psez:sectionZmObj sectionId="{BCCCA421-3129-4C77-8B71-6B55D94EB151}">
                    <psez:zmPr id="{0C169554-2E9B-4F6E-9D94-E1103B71A8A2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5614" cy="146565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9" name="Section Zoom 2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5F925E-1F71-AC16-005E-302AC8FFF8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2122" y="1683720"/>
                <a:ext cx="2605614" cy="1465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1" name="Section Zoom 30">
                <a:extLst>
                  <a:ext uri="{FF2B5EF4-FFF2-40B4-BE49-F238E27FC236}">
                    <a16:creationId xmlns:a16="http://schemas.microsoft.com/office/drawing/2014/main" id="{EE2D6725-3141-580E-B3E4-721BC717EA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4854349"/>
                  </p:ext>
                </p:extLst>
              </p:nvPr>
            </p:nvGraphicFramePr>
            <p:xfrm>
              <a:off x="6590569" y="1718622"/>
              <a:ext cx="2380880" cy="1339245"/>
            </p:xfrm>
            <a:graphic>
              <a:graphicData uri="http://schemas.microsoft.com/office/powerpoint/2016/sectionzoom">
                <psez:sectionZm>
                  <psez:sectionZmObj sectionId="{588F45BF-C126-4371-B1C5-5BFC3F1C45E0}">
                    <psez:zmPr id="{00CB6891-4632-4B01-BB32-1263819242E6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80880" cy="133924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1" name="Section Zoom 3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E2D6725-3141-580E-B3E4-721BC717EA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569" y="1718622"/>
                <a:ext cx="2380880" cy="1339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3" name="Section Zoom 32">
                <a:extLst>
                  <a:ext uri="{FF2B5EF4-FFF2-40B4-BE49-F238E27FC236}">
                    <a16:creationId xmlns:a16="http://schemas.microsoft.com/office/drawing/2014/main" id="{D8946E5B-1152-6B6F-674D-92180F718F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300264"/>
                  </p:ext>
                </p:extLst>
              </p:nvPr>
            </p:nvGraphicFramePr>
            <p:xfrm>
              <a:off x="5786964" y="2896671"/>
              <a:ext cx="2286000" cy="1285875"/>
            </p:xfrm>
            <a:graphic>
              <a:graphicData uri="http://schemas.microsoft.com/office/powerpoint/2016/sectionzoom">
                <psez:sectionZm>
                  <psez:sectionZmObj sectionId="{0A147E48-8BEC-45BB-A10A-3F1057F18354}">
                    <psez:zmPr id="{90EE91D8-FA06-4101-B9A8-A22C75983D6C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3" name="Section Zoom 3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8946E5B-1152-6B6F-674D-92180F718F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6964" y="2896671"/>
                <a:ext cx="2286000" cy="128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5" name="Section Zoom 34">
                <a:extLst>
                  <a:ext uri="{FF2B5EF4-FFF2-40B4-BE49-F238E27FC236}">
                    <a16:creationId xmlns:a16="http://schemas.microsoft.com/office/drawing/2014/main" id="{B01E59A3-CF4F-52C9-BAD2-907A4C389C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6652140"/>
                  </p:ext>
                </p:extLst>
              </p:nvPr>
            </p:nvGraphicFramePr>
            <p:xfrm>
              <a:off x="5589568" y="546014"/>
              <a:ext cx="2712366" cy="1285875"/>
            </p:xfrm>
            <a:graphic>
              <a:graphicData uri="http://schemas.microsoft.com/office/powerpoint/2016/sectionzoom">
                <psez:sectionZm>
                  <psez:sectionZmObj sectionId="{600F5ED1-18AD-41EC-AB6E-4B2EA3299AA0}">
                    <psez:zmPr id="{65EADEEC-E165-4446-8977-02F4A70716EB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12366" cy="128587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5" name="Section Zoom 3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B01E59A3-CF4F-52C9-BAD2-907A4C389C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9568" y="546014"/>
                <a:ext cx="2712366" cy="1285875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Google Shape;488;p60">
            <a:extLst>
              <a:ext uri="{FF2B5EF4-FFF2-40B4-BE49-F238E27FC236}">
                <a16:creationId xmlns:a16="http://schemas.microsoft.com/office/drawing/2014/main" id="{07E15EBD-33AA-A290-BB37-6E03A7DBF6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58036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Layout and Devices</a:t>
            </a:r>
            <a:endParaRPr dirty="0"/>
          </a:p>
        </p:txBody>
      </p:sp>
      <p:sp>
        <p:nvSpPr>
          <p:cNvPr id="37" name="Google Shape;489;p60">
            <a:extLst>
              <a:ext uri="{FF2B5EF4-FFF2-40B4-BE49-F238E27FC236}">
                <a16:creationId xmlns:a16="http://schemas.microsoft.com/office/drawing/2014/main" id="{0716276E-B428-E929-7F76-5D75D403814A}"/>
              </a:ext>
            </a:extLst>
          </p:cNvPr>
          <p:cNvSpPr txBox="1">
            <a:spLocks/>
          </p:cNvSpPr>
          <p:nvPr/>
        </p:nvSpPr>
        <p:spPr>
          <a:xfrm>
            <a:off x="764351" y="1610796"/>
            <a:ext cx="3517663" cy="25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/>
            <a:r>
              <a:rPr lang="en-US" sz="1400" dirty="0"/>
              <a:t>office is divided into three departments: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Technical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Sales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Financial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 private section for the manager and secretary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222072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F329F1-60B1-94D7-B346-3CFCDDFD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10" t="14928" r="20256" b="18689"/>
          <a:stretch/>
        </p:blipFill>
        <p:spPr>
          <a:xfrm>
            <a:off x="883920" y="1100796"/>
            <a:ext cx="3962399" cy="34143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A4B0DDF-E6B3-0058-9849-6607F28A3230}"/>
              </a:ext>
            </a:extLst>
          </p:cNvPr>
          <p:cNvSpPr/>
          <p:nvPr/>
        </p:nvSpPr>
        <p:spPr>
          <a:xfrm>
            <a:off x="2625969" y="102576"/>
            <a:ext cx="3446585" cy="3414347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5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F329F1-60B1-94D7-B346-3CFCDDFD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10" t="14928" r="20256" b="18689"/>
          <a:stretch/>
        </p:blipFill>
        <p:spPr>
          <a:xfrm>
            <a:off x="883920" y="1100796"/>
            <a:ext cx="3962399" cy="34143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A4B0DDF-E6B3-0058-9849-6607F28A3230}"/>
              </a:ext>
            </a:extLst>
          </p:cNvPr>
          <p:cNvSpPr/>
          <p:nvPr/>
        </p:nvSpPr>
        <p:spPr>
          <a:xfrm>
            <a:off x="2625969" y="102576"/>
            <a:ext cx="3446585" cy="3414347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Google Shape;488;p60">
            <a:extLst>
              <a:ext uri="{FF2B5EF4-FFF2-40B4-BE49-F238E27FC236}">
                <a16:creationId xmlns:a16="http://schemas.microsoft.com/office/drawing/2014/main" id="{743BDACF-46D5-0300-DB55-C06ED6D3C0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9019" y="528096"/>
            <a:ext cx="58036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Technical department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65496-3E21-9801-8E35-4484246A4F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537" t="46519" r="29871" b="16889"/>
          <a:stretch/>
        </p:blipFill>
        <p:spPr>
          <a:xfrm>
            <a:off x="5497407" y="2633003"/>
            <a:ext cx="3346026" cy="1882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B6D6C-EACA-1CDE-3ABF-9BD61873CAEC}"/>
              </a:ext>
            </a:extLst>
          </p:cNvPr>
          <p:cNvSpPr txBox="1"/>
          <p:nvPr/>
        </p:nvSpPr>
        <p:spPr>
          <a:xfrm>
            <a:off x="5240655" y="1322903"/>
            <a:ext cx="47663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technical department :</a:t>
            </a:r>
          </a:p>
          <a:p>
            <a:r>
              <a:rPr lang="en-US" dirty="0"/>
              <a:t>It contain PCs and printers and access point</a:t>
            </a:r>
          </a:p>
          <a:p>
            <a:r>
              <a:rPr lang="en-US" dirty="0"/>
              <a:t>All together in one switch</a:t>
            </a:r>
          </a:p>
        </p:txBody>
      </p:sp>
    </p:spTree>
    <p:extLst>
      <p:ext uri="{BB962C8B-B14F-4D97-AF65-F5344CB8AC3E}">
        <p14:creationId xmlns:p14="http://schemas.microsoft.com/office/powerpoint/2010/main" val="1595666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29C5-7D9D-28D4-9078-3AD8BCA0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A834B-F747-FCF0-673D-F1A77F7D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999" t="16774" r="1540" b="41888"/>
          <a:stretch/>
        </p:blipFill>
        <p:spPr>
          <a:xfrm>
            <a:off x="4647127" y="1104901"/>
            <a:ext cx="4369577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29C5-7D9D-28D4-9078-3AD8BCA0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104901"/>
            <a:ext cx="4711500" cy="572700"/>
          </a:xfrm>
        </p:spPr>
        <p:txBody>
          <a:bodyPr/>
          <a:lstStyle/>
          <a:p>
            <a:r>
              <a:rPr lang="en-US" dirty="0"/>
              <a:t>Financial department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A834B-F747-FCF0-673D-F1A77F7D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999" t="16774" r="1540" b="41888"/>
          <a:stretch/>
        </p:blipFill>
        <p:spPr>
          <a:xfrm>
            <a:off x="4647127" y="1104901"/>
            <a:ext cx="4369577" cy="3162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1DFED-3399-51D7-7562-B7AA2A4E5DA3}"/>
              </a:ext>
            </a:extLst>
          </p:cNvPr>
          <p:cNvSpPr txBox="1"/>
          <p:nvPr/>
        </p:nvSpPr>
        <p:spPr>
          <a:xfrm>
            <a:off x="637693" y="2727236"/>
            <a:ext cx="47663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department in separate LAN (LAN 40)</a:t>
            </a:r>
          </a:p>
          <a:p>
            <a:r>
              <a:rPr lang="en-US" dirty="0"/>
              <a:t>The pc take the Ips from DHCP</a:t>
            </a:r>
          </a:p>
          <a:p>
            <a:r>
              <a:rPr lang="en-US" dirty="0"/>
              <a:t>Each device in VLAN can ping to other</a:t>
            </a:r>
          </a:p>
        </p:txBody>
      </p:sp>
    </p:spTree>
    <p:extLst>
      <p:ext uri="{BB962C8B-B14F-4D97-AF65-F5344CB8AC3E}">
        <p14:creationId xmlns:p14="http://schemas.microsoft.com/office/powerpoint/2010/main" val="416777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45A4-CDC9-10C7-DAD2-8FC1AB2F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165F5-27D0-A457-D89C-2B7634203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74C49-1FBA-AE20-1C59-9253B7A0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18" t="37370" r="20918" b="20066"/>
          <a:stretch/>
        </p:blipFill>
        <p:spPr>
          <a:xfrm>
            <a:off x="3979497" y="1173480"/>
            <a:ext cx="4451253" cy="33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50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311</Words>
  <Application>Microsoft Office PowerPoint</Application>
  <PresentationFormat>On-screen Show (16:9)</PresentationFormat>
  <Paragraphs>53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Montserrat</vt:lpstr>
      <vt:lpstr>Arial</vt:lpstr>
      <vt:lpstr>Vidaloka</vt:lpstr>
      <vt:lpstr>Proxima Nova Semibold</vt:lpstr>
      <vt:lpstr>Proxima Nova</vt:lpstr>
      <vt:lpstr>Lato</vt:lpstr>
      <vt:lpstr>Minimalist Business Slides XL by Slidesgo</vt:lpstr>
      <vt:lpstr>Slidesgo Final Pages</vt:lpstr>
      <vt:lpstr>Design and implement a small  office network</vt:lpstr>
      <vt:lpstr>the purpose of this project</vt:lpstr>
      <vt:lpstr>Network Devices and Setup</vt:lpstr>
      <vt:lpstr>Network Layout and Devices</vt:lpstr>
      <vt:lpstr>PowerPoint Presentation</vt:lpstr>
      <vt:lpstr>Technical department </vt:lpstr>
      <vt:lpstr>PowerPoint Presentation</vt:lpstr>
      <vt:lpstr>Financial department</vt:lpstr>
      <vt:lpstr>PowerPoint Presentation</vt:lpstr>
      <vt:lpstr>Sales department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asmsa samir</cp:lastModifiedBy>
  <cp:revision>3</cp:revision>
  <dcterms:modified xsi:type="dcterms:W3CDTF">2024-10-16T21:38:20Z</dcterms:modified>
</cp:coreProperties>
</file>