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97" r:id="rId3"/>
    <p:sldId id="259" r:id="rId4"/>
    <p:sldId id="298" r:id="rId5"/>
    <p:sldId id="299" r:id="rId6"/>
    <p:sldId id="300" r:id="rId7"/>
    <p:sldId id="301" r:id="rId8"/>
    <p:sldId id="303" r:id="rId9"/>
    <p:sldId id="30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ABAB"/>
    <a:srgbClr val="680000"/>
    <a:srgbClr val="000099"/>
    <a:srgbClr val="14B1C2"/>
    <a:srgbClr val="1FB913"/>
    <a:srgbClr val="25C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78" autoAdjust="0"/>
    <p:restoredTop sz="86410" autoAdjust="0"/>
  </p:normalViewPr>
  <p:slideViewPr>
    <p:cSldViewPr>
      <p:cViewPr varScale="1">
        <p:scale>
          <a:sx n="75" d="100"/>
          <a:sy n="75" d="100"/>
        </p:scale>
        <p:origin x="7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312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AF6A8C-3851-4022-82AF-983A62A7647C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31AA1E-659F-4927-9498-BC72593C3411}">
      <dgm:prSet phldrT="[Text]"/>
      <dgm:spPr/>
      <dgm:t>
        <a:bodyPr rIns="0"/>
        <a:lstStyle/>
        <a:p>
          <a:pPr marL="0" indent="0" algn="r" rtl="1"/>
          <a:r>
            <a:rPr lang="fa-IR" b="1" dirty="0" smtClean="0"/>
            <a:t>شناخت و تحلیل نیازهای داده‏ای</a:t>
          </a:r>
          <a:endParaRPr lang="en-US" b="1" dirty="0"/>
        </a:p>
      </dgm:t>
    </dgm:pt>
    <dgm:pt modelId="{99673A40-FD67-4DCB-B0A0-6C8859BC3A40}" type="parTrans" cxnId="{BFCA1CA4-D146-4FF3-83AB-00D2D96EECA4}">
      <dgm:prSet/>
      <dgm:spPr/>
      <dgm:t>
        <a:bodyPr/>
        <a:lstStyle/>
        <a:p>
          <a:endParaRPr lang="en-US" b="1"/>
        </a:p>
      </dgm:t>
    </dgm:pt>
    <dgm:pt modelId="{BDC9693B-A9C5-4707-AE27-7B6EF6C0016E}" type="sibTrans" cxnId="{BFCA1CA4-D146-4FF3-83AB-00D2D96EECA4}">
      <dgm:prSet/>
      <dgm:spPr/>
      <dgm:t>
        <a:bodyPr/>
        <a:lstStyle/>
        <a:p>
          <a:endParaRPr lang="en-US" b="1"/>
        </a:p>
      </dgm:t>
    </dgm:pt>
    <dgm:pt modelId="{18D2B345-DA9B-41FA-BA9D-C409DE39C57C}">
      <dgm:prSet phldrT="[Text]"/>
      <dgm:spPr/>
      <dgm:t>
        <a:bodyPr/>
        <a:lstStyle/>
        <a:p>
          <a:pPr algn="r" rtl="1"/>
          <a:r>
            <a:rPr lang="fa-IR" b="1" dirty="0" smtClean="0"/>
            <a:t>مدلسازی معنایی داده‏ها</a:t>
          </a:r>
          <a:endParaRPr lang="en-US" b="1" dirty="0"/>
        </a:p>
      </dgm:t>
    </dgm:pt>
    <dgm:pt modelId="{87E2E9D9-839B-4D7A-A554-5C526A07956C}" type="parTrans" cxnId="{E4445EC9-F86A-401A-8753-409DF656919F}">
      <dgm:prSet/>
      <dgm:spPr/>
      <dgm:t>
        <a:bodyPr/>
        <a:lstStyle/>
        <a:p>
          <a:endParaRPr lang="en-US" b="1"/>
        </a:p>
      </dgm:t>
    </dgm:pt>
    <dgm:pt modelId="{D9AD0FEA-E392-4670-B18F-8BD1942B0DDE}" type="sibTrans" cxnId="{E4445EC9-F86A-401A-8753-409DF656919F}">
      <dgm:prSet/>
      <dgm:spPr/>
      <dgm:t>
        <a:bodyPr/>
        <a:lstStyle/>
        <a:p>
          <a:endParaRPr lang="en-US" b="1"/>
        </a:p>
      </dgm:t>
    </dgm:pt>
    <dgm:pt modelId="{A90EC243-85BA-4CF5-8027-DEC434D5BDBB}">
      <dgm:prSet phldrT="[Text]"/>
      <dgm:spPr/>
      <dgm:t>
        <a:bodyPr/>
        <a:lstStyle/>
        <a:p>
          <a:pPr algn="r" rtl="1"/>
          <a:r>
            <a:rPr lang="fa-IR" b="1" dirty="0" smtClean="0"/>
            <a:t>طراحی منطقی پایگاه داده‏ها</a:t>
          </a:r>
          <a:endParaRPr lang="en-US" b="1" dirty="0"/>
        </a:p>
      </dgm:t>
    </dgm:pt>
    <dgm:pt modelId="{63665B43-8D72-46E0-91C4-9F7D11C443A7}" type="parTrans" cxnId="{BF42F9AF-D7B4-42E5-976A-F24AA20BEFDF}">
      <dgm:prSet/>
      <dgm:spPr/>
      <dgm:t>
        <a:bodyPr/>
        <a:lstStyle/>
        <a:p>
          <a:endParaRPr lang="en-US" b="1"/>
        </a:p>
      </dgm:t>
    </dgm:pt>
    <dgm:pt modelId="{D0BC79CB-058B-4B75-9281-A16AA11CCE7A}" type="sibTrans" cxnId="{BF42F9AF-D7B4-42E5-976A-F24AA20BEFDF}">
      <dgm:prSet/>
      <dgm:spPr/>
      <dgm:t>
        <a:bodyPr/>
        <a:lstStyle/>
        <a:p>
          <a:endParaRPr lang="en-US" b="1"/>
        </a:p>
      </dgm:t>
    </dgm:pt>
    <dgm:pt modelId="{0E081179-A7E4-4A13-A47B-CCA65FE9C2E0}">
      <dgm:prSet phldrT="[Text]"/>
      <dgm:spPr/>
      <dgm:t>
        <a:bodyPr/>
        <a:lstStyle/>
        <a:p>
          <a:pPr marL="0" indent="0" algn="r" rtl="1"/>
          <a:r>
            <a:rPr lang="fa-IR" b="1" dirty="0" smtClean="0"/>
            <a:t>پیاده‏سازی و بهره‏برداری از پایگاه‏داده‏ها</a:t>
          </a:r>
          <a:endParaRPr lang="en-US" b="1" dirty="0"/>
        </a:p>
      </dgm:t>
    </dgm:pt>
    <dgm:pt modelId="{2BF92277-4DF0-4B2E-B521-59686210ADED}" type="parTrans" cxnId="{E49F5D69-9DEF-49DD-AA0B-C75A5FD7086A}">
      <dgm:prSet/>
      <dgm:spPr/>
      <dgm:t>
        <a:bodyPr/>
        <a:lstStyle/>
        <a:p>
          <a:endParaRPr lang="en-US" b="1"/>
        </a:p>
      </dgm:t>
    </dgm:pt>
    <dgm:pt modelId="{E54E9DC5-E368-40D6-9939-B7EA62936EF8}" type="sibTrans" cxnId="{E49F5D69-9DEF-49DD-AA0B-C75A5FD7086A}">
      <dgm:prSet/>
      <dgm:spPr/>
      <dgm:t>
        <a:bodyPr/>
        <a:lstStyle/>
        <a:p>
          <a:endParaRPr lang="en-US" b="1"/>
        </a:p>
      </dgm:t>
    </dgm:pt>
    <dgm:pt modelId="{E838ECAD-2745-4D3C-B045-F9E9050C35B2}" type="pres">
      <dgm:prSet presAssocID="{24AF6A8C-3851-4022-82AF-983A62A7647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3F3EF4-F574-43ED-BBBD-76A457FE1B29}" type="pres">
      <dgm:prSet presAssocID="{24AF6A8C-3851-4022-82AF-983A62A7647C}" presName="dummyMaxCanvas" presStyleCnt="0">
        <dgm:presLayoutVars/>
      </dgm:prSet>
      <dgm:spPr/>
    </dgm:pt>
    <dgm:pt modelId="{B79DD0D4-AAF2-47B5-B4E5-F3FA72F3F223}" type="pres">
      <dgm:prSet presAssocID="{24AF6A8C-3851-4022-82AF-983A62A7647C}" presName="FourNodes_1" presStyleLbl="node1" presStyleIdx="0" presStyleCnt="4" custLinFactNeighborX="25000" custLinFactNeighborY="-113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8F0D2-8F59-4727-B92E-0D6A9003CC28}" type="pres">
      <dgm:prSet presAssocID="{24AF6A8C-3851-4022-82AF-983A62A7647C}" presName="FourNodes_2" presStyleLbl="node1" presStyleIdx="1" presStyleCnt="4" custLinFactNeighborX="8015" custLinFactNeighborY="-7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00DBD-35EB-4F52-B2D7-3859B707CE3F}" type="pres">
      <dgm:prSet presAssocID="{24AF6A8C-3851-4022-82AF-983A62A7647C}" presName="FourNodes_3" presStyleLbl="node1" presStyleIdx="2" presStyleCnt="4" custLinFactNeighborX="-8540" custLinFactNeighborY="-15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C353B-A6D4-4304-AC4D-79226EDA6747}" type="pres">
      <dgm:prSet presAssocID="{24AF6A8C-3851-4022-82AF-983A62A7647C}" presName="FourNodes_4" presStyleLbl="node1" presStyleIdx="3" presStyleCnt="4" custLinFactNeighborX="-40385" custLinFactNeighborY="-2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1E6537-E793-410C-ABD4-FE1A57F6B9D2}" type="pres">
      <dgm:prSet presAssocID="{24AF6A8C-3851-4022-82AF-983A62A7647C}" presName="FourConn_1-2" presStyleLbl="fgAccFollowNode1" presStyleIdx="0" presStyleCnt="3" custLinFactX="-276923" custLinFactNeighborX="-300000" custLinFactNeighborY="15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70C901-AEEA-4528-8D40-0231EBFA6663}" type="pres">
      <dgm:prSet presAssocID="{24AF6A8C-3851-4022-82AF-983A62A7647C}" presName="FourConn_2-3" presStyleLbl="fgAccFollowNode1" presStyleIdx="1" presStyleCnt="3" custLinFactX="-327885" custLinFactNeighborX="-400000" custLinFactNeighborY="15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8B08A-B079-4FC1-AE91-A2F84983CDED}" type="pres">
      <dgm:prSet presAssocID="{24AF6A8C-3851-4022-82AF-983A62A7647C}" presName="FourConn_3-4" presStyleLbl="fgAccFollowNode1" presStyleIdx="2" presStyleCnt="3" custLinFactX="-400000" custLinFactNeighborX="-467919" custLinFactNeighborY="134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82B54-24A1-4EFC-A27B-30A4A5E02B70}" type="pres">
      <dgm:prSet presAssocID="{24AF6A8C-3851-4022-82AF-983A62A7647C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61FEF-AAE9-40AC-A0A8-250C4557D402}" type="pres">
      <dgm:prSet presAssocID="{24AF6A8C-3851-4022-82AF-983A62A7647C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6692B-AFE5-4BC4-9260-265B9E24A558}" type="pres">
      <dgm:prSet presAssocID="{24AF6A8C-3851-4022-82AF-983A62A7647C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3F86F-89E1-4805-AF1F-8511B188D35C}" type="pres">
      <dgm:prSet presAssocID="{24AF6A8C-3851-4022-82AF-983A62A7647C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0DFF21-B5D3-498C-97E8-A15187380DE4}" type="presOf" srcId="{18D2B345-DA9B-41FA-BA9D-C409DE39C57C}" destId="{43C8F0D2-8F59-4727-B92E-0D6A9003CC28}" srcOrd="0" destOrd="0" presId="urn:microsoft.com/office/officeart/2005/8/layout/vProcess5"/>
    <dgm:cxn modelId="{F6380AAE-0BD5-4BE2-B411-918E5BEAE799}" type="presOf" srcId="{D9AD0FEA-E392-4670-B18F-8BD1942B0DDE}" destId="{6370C901-AEEA-4528-8D40-0231EBFA6663}" srcOrd="0" destOrd="0" presId="urn:microsoft.com/office/officeart/2005/8/layout/vProcess5"/>
    <dgm:cxn modelId="{27E685DA-F920-49CA-8392-9D54A0051175}" type="presOf" srcId="{D0BC79CB-058B-4B75-9281-A16AA11CCE7A}" destId="{B9B8B08A-B079-4FC1-AE91-A2F84983CDED}" srcOrd="0" destOrd="0" presId="urn:microsoft.com/office/officeart/2005/8/layout/vProcess5"/>
    <dgm:cxn modelId="{BF42F9AF-D7B4-42E5-976A-F24AA20BEFDF}" srcId="{24AF6A8C-3851-4022-82AF-983A62A7647C}" destId="{A90EC243-85BA-4CF5-8027-DEC434D5BDBB}" srcOrd="2" destOrd="0" parTransId="{63665B43-8D72-46E0-91C4-9F7D11C443A7}" sibTransId="{D0BC79CB-058B-4B75-9281-A16AA11CCE7A}"/>
    <dgm:cxn modelId="{9F4FD536-B7AB-475B-9029-EF5318543BED}" type="presOf" srcId="{1431AA1E-659F-4927-9498-BC72593C3411}" destId="{B79DD0D4-AAF2-47B5-B4E5-F3FA72F3F223}" srcOrd="0" destOrd="0" presId="urn:microsoft.com/office/officeart/2005/8/layout/vProcess5"/>
    <dgm:cxn modelId="{144433D4-E011-444D-B9C4-E10EDACABE8F}" type="presOf" srcId="{A90EC243-85BA-4CF5-8027-DEC434D5BDBB}" destId="{B286692B-AFE5-4BC4-9260-265B9E24A558}" srcOrd="1" destOrd="0" presId="urn:microsoft.com/office/officeart/2005/8/layout/vProcess5"/>
    <dgm:cxn modelId="{E4445EC9-F86A-401A-8753-409DF656919F}" srcId="{24AF6A8C-3851-4022-82AF-983A62A7647C}" destId="{18D2B345-DA9B-41FA-BA9D-C409DE39C57C}" srcOrd="1" destOrd="0" parTransId="{87E2E9D9-839B-4D7A-A554-5C526A07956C}" sibTransId="{D9AD0FEA-E392-4670-B18F-8BD1942B0DDE}"/>
    <dgm:cxn modelId="{93FF0636-CF38-4E54-A5D7-7F308FD8C590}" type="presOf" srcId="{1431AA1E-659F-4927-9498-BC72593C3411}" destId="{49382B54-24A1-4EFC-A27B-30A4A5E02B70}" srcOrd="1" destOrd="0" presId="urn:microsoft.com/office/officeart/2005/8/layout/vProcess5"/>
    <dgm:cxn modelId="{7A6FB304-06CA-4D0F-B5BC-244543C2E011}" type="presOf" srcId="{24AF6A8C-3851-4022-82AF-983A62A7647C}" destId="{E838ECAD-2745-4D3C-B045-F9E9050C35B2}" srcOrd="0" destOrd="0" presId="urn:microsoft.com/office/officeart/2005/8/layout/vProcess5"/>
    <dgm:cxn modelId="{E49F5D69-9DEF-49DD-AA0B-C75A5FD7086A}" srcId="{24AF6A8C-3851-4022-82AF-983A62A7647C}" destId="{0E081179-A7E4-4A13-A47B-CCA65FE9C2E0}" srcOrd="3" destOrd="0" parTransId="{2BF92277-4DF0-4B2E-B521-59686210ADED}" sibTransId="{E54E9DC5-E368-40D6-9939-B7EA62936EF8}"/>
    <dgm:cxn modelId="{A401F088-57A7-4BC5-BC78-8884E503E127}" type="presOf" srcId="{0E081179-A7E4-4A13-A47B-CCA65FE9C2E0}" destId="{748C353B-A6D4-4304-AC4D-79226EDA6747}" srcOrd="0" destOrd="0" presId="urn:microsoft.com/office/officeart/2005/8/layout/vProcess5"/>
    <dgm:cxn modelId="{57A48249-3ECE-409C-97AB-EDAFDF8F8570}" type="presOf" srcId="{BDC9693B-A9C5-4707-AE27-7B6EF6C0016E}" destId="{821E6537-E793-410C-ABD4-FE1A57F6B9D2}" srcOrd="0" destOrd="0" presId="urn:microsoft.com/office/officeart/2005/8/layout/vProcess5"/>
    <dgm:cxn modelId="{BFCA1CA4-D146-4FF3-83AB-00D2D96EECA4}" srcId="{24AF6A8C-3851-4022-82AF-983A62A7647C}" destId="{1431AA1E-659F-4927-9498-BC72593C3411}" srcOrd="0" destOrd="0" parTransId="{99673A40-FD67-4DCB-B0A0-6C8859BC3A40}" sibTransId="{BDC9693B-A9C5-4707-AE27-7B6EF6C0016E}"/>
    <dgm:cxn modelId="{B8EED2C8-83EE-4410-B92E-2A88863D8C7F}" type="presOf" srcId="{A90EC243-85BA-4CF5-8027-DEC434D5BDBB}" destId="{B1600DBD-35EB-4F52-B2D7-3859B707CE3F}" srcOrd="0" destOrd="0" presId="urn:microsoft.com/office/officeart/2005/8/layout/vProcess5"/>
    <dgm:cxn modelId="{CDA98039-BA88-4640-A825-59F62994C07B}" type="presOf" srcId="{18D2B345-DA9B-41FA-BA9D-C409DE39C57C}" destId="{A8A61FEF-AAE9-40AC-A0A8-250C4557D402}" srcOrd="1" destOrd="0" presId="urn:microsoft.com/office/officeart/2005/8/layout/vProcess5"/>
    <dgm:cxn modelId="{51EE6A4F-20D9-4DED-9D5F-430E8F7EC598}" type="presOf" srcId="{0E081179-A7E4-4A13-A47B-CCA65FE9C2E0}" destId="{1DA3F86F-89E1-4805-AF1F-8511B188D35C}" srcOrd="1" destOrd="0" presId="urn:microsoft.com/office/officeart/2005/8/layout/vProcess5"/>
    <dgm:cxn modelId="{A7BDA577-2CB4-4008-B5FF-72D3E81A9F47}" type="presParOf" srcId="{E838ECAD-2745-4D3C-B045-F9E9050C35B2}" destId="{C13F3EF4-F574-43ED-BBBD-76A457FE1B29}" srcOrd="0" destOrd="0" presId="urn:microsoft.com/office/officeart/2005/8/layout/vProcess5"/>
    <dgm:cxn modelId="{3480F413-C538-4BA7-A374-F962CDE7AE39}" type="presParOf" srcId="{E838ECAD-2745-4D3C-B045-F9E9050C35B2}" destId="{B79DD0D4-AAF2-47B5-B4E5-F3FA72F3F223}" srcOrd="1" destOrd="0" presId="urn:microsoft.com/office/officeart/2005/8/layout/vProcess5"/>
    <dgm:cxn modelId="{6326E328-C792-44AE-9273-E378EDE5DF23}" type="presParOf" srcId="{E838ECAD-2745-4D3C-B045-F9E9050C35B2}" destId="{43C8F0D2-8F59-4727-B92E-0D6A9003CC28}" srcOrd="2" destOrd="0" presId="urn:microsoft.com/office/officeart/2005/8/layout/vProcess5"/>
    <dgm:cxn modelId="{624F2DAD-EBC5-4A12-923C-87E6272D8089}" type="presParOf" srcId="{E838ECAD-2745-4D3C-B045-F9E9050C35B2}" destId="{B1600DBD-35EB-4F52-B2D7-3859B707CE3F}" srcOrd="3" destOrd="0" presId="urn:microsoft.com/office/officeart/2005/8/layout/vProcess5"/>
    <dgm:cxn modelId="{067DC29C-AEAC-4DA3-84CD-8D57B59714C7}" type="presParOf" srcId="{E838ECAD-2745-4D3C-B045-F9E9050C35B2}" destId="{748C353B-A6D4-4304-AC4D-79226EDA6747}" srcOrd="4" destOrd="0" presId="urn:microsoft.com/office/officeart/2005/8/layout/vProcess5"/>
    <dgm:cxn modelId="{42741A2E-4936-4609-80B2-1D24EC422AA0}" type="presParOf" srcId="{E838ECAD-2745-4D3C-B045-F9E9050C35B2}" destId="{821E6537-E793-410C-ABD4-FE1A57F6B9D2}" srcOrd="5" destOrd="0" presId="urn:microsoft.com/office/officeart/2005/8/layout/vProcess5"/>
    <dgm:cxn modelId="{E5748019-2315-4261-A544-82529D57D53C}" type="presParOf" srcId="{E838ECAD-2745-4D3C-B045-F9E9050C35B2}" destId="{6370C901-AEEA-4528-8D40-0231EBFA6663}" srcOrd="6" destOrd="0" presId="urn:microsoft.com/office/officeart/2005/8/layout/vProcess5"/>
    <dgm:cxn modelId="{8C5A6040-3B20-4E23-A7FB-1458EBB918AA}" type="presParOf" srcId="{E838ECAD-2745-4D3C-B045-F9E9050C35B2}" destId="{B9B8B08A-B079-4FC1-AE91-A2F84983CDED}" srcOrd="7" destOrd="0" presId="urn:microsoft.com/office/officeart/2005/8/layout/vProcess5"/>
    <dgm:cxn modelId="{8DBA6BC8-3CBF-4E5F-95CE-4CFE493871F7}" type="presParOf" srcId="{E838ECAD-2745-4D3C-B045-F9E9050C35B2}" destId="{49382B54-24A1-4EFC-A27B-30A4A5E02B70}" srcOrd="8" destOrd="0" presId="urn:microsoft.com/office/officeart/2005/8/layout/vProcess5"/>
    <dgm:cxn modelId="{5AF9A4CE-7587-4120-8016-9C0A7DD2D7F7}" type="presParOf" srcId="{E838ECAD-2745-4D3C-B045-F9E9050C35B2}" destId="{A8A61FEF-AAE9-40AC-A0A8-250C4557D402}" srcOrd="9" destOrd="0" presId="urn:microsoft.com/office/officeart/2005/8/layout/vProcess5"/>
    <dgm:cxn modelId="{C8765FB4-93CD-46D3-AEF4-F4484C1F9700}" type="presParOf" srcId="{E838ECAD-2745-4D3C-B045-F9E9050C35B2}" destId="{B286692B-AFE5-4BC4-9260-265B9E24A558}" srcOrd="10" destOrd="0" presId="urn:microsoft.com/office/officeart/2005/8/layout/vProcess5"/>
    <dgm:cxn modelId="{3E45D354-C52D-480A-BE6A-AD19D408D77C}" type="presParOf" srcId="{E838ECAD-2745-4D3C-B045-F9E9050C35B2}" destId="{1DA3F86F-89E1-4805-AF1F-8511B188D35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CC3902-91B1-44C0-AFF8-9B08A61379A4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3D7343-DEDF-4307-BF59-26E94E8B6D55}">
      <dgm:prSet phldrT="[Text]" custT="1"/>
      <dgm:spPr>
        <a:gradFill rotWithShape="0">
          <a:gsLst>
            <a:gs pos="0">
              <a:srgbClr val="FFFFFF"/>
            </a:gs>
            <a:gs pos="39000">
              <a:srgbClr val="ABABAB"/>
            </a:gs>
            <a:gs pos="100000">
              <a:srgbClr val="E6E6E6"/>
            </a:gs>
          </a:gsLst>
          <a:lin ang="16200000" scaled="0"/>
        </a:gradFill>
      </dgm:spPr>
      <dgm:t>
        <a:bodyPr/>
        <a:lstStyle/>
        <a:p>
          <a:pPr rtl="1"/>
          <a:r>
            <a:rPr lang="fa-IR" sz="1800" b="1" dirty="0" smtClean="0">
              <a:solidFill>
                <a:schemeClr val="tx1"/>
              </a:solidFill>
            </a:rPr>
            <a:t>یک مدل داده‏ای برای طراحی منطقی</a:t>
          </a:r>
        </a:p>
        <a:p>
          <a:pPr rtl="1"/>
          <a:r>
            <a:rPr lang="fa-IR" sz="1800" dirty="0" smtClean="0">
              <a:solidFill>
                <a:schemeClr val="tx1"/>
              </a:solidFill>
            </a:rPr>
            <a:t>مدل رابطه‏ای و جدولی</a:t>
          </a:r>
          <a:endParaRPr lang="en-US" sz="1800" dirty="0">
            <a:solidFill>
              <a:schemeClr val="tx1"/>
            </a:solidFill>
          </a:endParaRPr>
        </a:p>
      </dgm:t>
    </dgm:pt>
    <dgm:pt modelId="{2B4E2120-016B-4111-87A2-87D59DCB67E2}" type="parTrans" cxnId="{6BECA8B8-6043-4998-B6D3-96BC58D3B533}">
      <dgm:prSet/>
      <dgm:spPr/>
      <dgm:t>
        <a:bodyPr/>
        <a:lstStyle/>
        <a:p>
          <a:endParaRPr lang="en-US"/>
        </a:p>
      </dgm:t>
    </dgm:pt>
    <dgm:pt modelId="{62A9C672-3EF4-429C-929E-8EC4024FA3DC}" type="sibTrans" cxnId="{6BECA8B8-6043-4998-B6D3-96BC58D3B533}">
      <dgm:prSet/>
      <dgm:spPr/>
      <dgm:t>
        <a:bodyPr/>
        <a:lstStyle/>
        <a:p>
          <a:endParaRPr lang="en-US"/>
        </a:p>
      </dgm:t>
    </dgm:pt>
    <dgm:pt modelId="{3FA99205-2BB2-4894-A664-7A134379D1A8}">
      <dgm:prSet phldrT="[Text]" custT="1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1"/>
          <a:r>
            <a:rPr lang="fa-IR" sz="1700" b="1" dirty="0" smtClean="0"/>
            <a:t>یک زبان استاندارد برای تعریف، کنترل و انجام عملیات پایگاهی </a:t>
          </a:r>
        </a:p>
        <a:p>
          <a:pPr rtl="1"/>
          <a:r>
            <a:rPr lang="fa-IR" sz="1800" b="0" dirty="0" smtClean="0"/>
            <a:t>زبان </a:t>
          </a:r>
          <a:r>
            <a:rPr lang="en-US" sz="1600" b="0" dirty="0" smtClean="0"/>
            <a:t>SQL</a:t>
          </a:r>
          <a:endParaRPr lang="en-US" sz="1800" b="0" dirty="0"/>
        </a:p>
      </dgm:t>
    </dgm:pt>
    <dgm:pt modelId="{EA6C3A26-F7ED-4C98-82E0-AF2DEAA08C76}" type="parTrans" cxnId="{6CDDDD95-999A-46B6-92A5-34059A43AB0C}">
      <dgm:prSet/>
      <dgm:spPr/>
      <dgm:t>
        <a:bodyPr/>
        <a:lstStyle/>
        <a:p>
          <a:endParaRPr lang="en-US"/>
        </a:p>
      </dgm:t>
    </dgm:pt>
    <dgm:pt modelId="{2BA4E8FE-87D8-43D4-ACA2-E4CD0AF221DA}" type="sibTrans" cxnId="{6CDDDD95-999A-46B6-92A5-34059A43AB0C}">
      <dgm:prSet/>
      <dgm:spPr/>
      <dgm:t>
        <a:bodyPr/>
        <a:lstStyle/>
        <a:p>
          <a:endParaRPr lang="en-US"/>
        </a:p>
      </dgm:t>
    </dgm:pt>
    <dgm:pt modelId="{8072A55C-8B09-488E-BAE4-BE0F67630ECE}">
      <dgm:prSet phldrT="[Text]"/>
      <dgm:spPr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</dgm:spPr>
      <dgm:t>
        <a:bodyPr/>
        <a:lstStyle/>
        <a:p>
          <a:r>
            <a:rPr lang="fa-IR" smtClean="0"/>
            <a:t>...</a:t>
          </a:r>
          <a:endParaRPr lang="en-US" dirty="0"/>
        </a:p>
      </dgm:t>
    </dgm:pt>
    <dgm:pt modelId="{26BC691A-3C1B-49EA-B5AD-66306DCB85BF}" type="parTrans" cxnId="{79535620-40C7-46DE-9366-87ECC6A74BB0}">
      <dgm:prSet/>
      <dgm:spPr/>
      <dgm:t>
        <a:bodyPr/>
        <a:lstStyle/>
        <a:p>
          <a:endParaRPr lang="en-US"/>
        </a:p>
      </dgm:t>
    </dgm:pt>
    <dgm:pt modelId="{8ECD7EA9-B009-4ABC-97E9-E4923DAA8581}" type="sibTrans" cxnId="{79535620-40C7-46DE-9366-87ECC6A74BB0}">
      <dgm:prSet/>
      <dgm:spPr/>
      <dgm:t>
        <a:bodyPr/>
        <a:lstStyle/>
        <a:p>
          <a:endParaRPr lang="en-US"/>
        </a:p>
      </dgm:t>
    </dgm:pt>
    <dgm:pt modelId="{1FD312D7-A21F-41C6-BAE5-2C1612DA5E6D}">
      <dgm:prSet phldrT="[Text]" custT="1"/>
      <dgm:spPr/>
      <dgm:t>
        <a:bodyPr/>
        <a:lstStyle/>
        <a:p>
          <a:pPr rtl="1"/>
          <a:r>
            <a:rPr lang="fa-IR" sz="1800" b="1" dirty="0" smtClean="0"/>
            <a:t>یک روش و زبان مدلسازی داده‏ها  </a:t>
          </a:r>
        </a:p>
        <a:p>
          <a:pPr rtl="1"/>
          <a:r>
            <a:rPr lang="fa-IR" sz="1800" b="0" dirty="0" smtClean="0"/>
            <a:t>روش </a:t>
          </a:r>
          <a:r>
            <a:rPr lang="fa-IR" sz="1800" dirty="0" smtClean="0"/>
            <a:t>نمودار روابط موجودیت‏ها (</a:t>
          </a:r>
          <a:r>
            <a:rPr lang="en-US" sz="1600" dirty="0" smtClean="0"/>
            <a:t>ER</a:t>
          </a:r>
          <a:r>
            <a:rPr lang="fa-IR" sz="1800" dirty="0" smtClean="0"/>
            <a:t>)</a:t>
          </a:r>
          <a:endParaRPr lang="en-US" sz="1800" dirty="0"/>
        </a:p>
      </dgm:t>
    </dgm:pt>
    <dgm:pt modelId="{9229E838-4786-4EB4-9414-4E1F23592C1D}" type="parTrans" cxnId="{4D89641F-A4A7-4C86-8CC1-E824B0A51192}">
      <dgm:prSet/>
      <dgm:spPr/>
      <dgm:t>
        <a:bodyPr/>
        <a:lstStyle/>
        <a:p>
          <a:endParaRPr lang="en-US"/>
        </a:p>
      </dgm:t>
    </dgm:pt>
    <dgm:pt modelId="{E19DC904-EC90-4216-BA41-0849D6832947}" type="sibTrans" cxnId="{4D89641F-A4A7-4C86-8CC1-E824B0A51192}">
      <dgm:prSet/>
      <dgm:spPr/>
      <dgm:t>
        <a:bodyPr/>
        <a:lstStyle/>
        <a:p>
          <a:endParaRPr lang="en-US"/>
        </a:p>
      </dgm:t>
    </dgm:pt>
    <dgm:pt modelId="{4D372CBE-D59A-432D-A35C-E920EA6EEDB0}">
      <dgm:prSet phldrT="[Text]" custT="1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1"/>
          <a:r>
            <a:rPr lang="fa-IR" sz="1800" b="1" dirty="0" smtClean="0"/>
            <a:t>یک زبان برای انجام عملیات  </a:t>
          </a:r>
        </a:p>
        <a:p>
          <a:pPr rtl="1"/>
          <a:r>
            <a:rPr lang="fa-IR" sz="1800" b="0" dirty="0" smtClean="0"/>
            <a:t>جبر رابطه‏ای و حساب رابطه‏ای</a:t>
          </a:r>
          <a:endParaRPr lang="en-US" sz="1800" b="0" dirty="0"/>
        </a:p>
      </dgm:t>
    </dgm:pt>
    <dgm:pt modelId="{D672A135-A660-49E5-B943-48957624C0C3}" type="parTrans" cxnId="{CF73A253-5B56-4CA0-B143-09C07AE0F984}">
      <dgm:prSet/>
      <dgm:spPr/>
      <dgm:t>
        <a:bodyPr/>
        <a:lstStyle/>
        <a:p>
          <a:endParaRPr lang="en-US"/>
        </a:p>
      </dgm:t>
    </dgm:pt>
    <dgm:pt modelId="{A34F3A35-F4C2-42E5-8D21-2C5E38B163D6}" type="sibTrans" cxnId="{CF73A253-5B56-4CA0-B143-09C07AE0F984}">
      <dgm:prSet/>
      <dgm:spPr/>
      <dgm:t>
        <a:bodyPr/>
        <a:lstStyle/>
        <a:p>
          <a:endParaRPr lang="en-US"/>
        </a:p>
      </dgm:t>
    </dgm:pt>
    <dgm:pt modelId="{54F129CD-C77E-4789-88D6-1E39FA0057F4}">
      <dgm:prSet phldrT="[Text]" custT="1"/>
      <dgm:sp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1"/>
          <a:r>
            <a:rPr lang="fa-IR" sz="1800" b="1" dirty="0" smtClean="0"/>
            <a:t>یک سیستم مدیریت پایگاه داده‏ها </a:t>
          </a:r>
          <a:endParaRPr lang="en-US" sz="1800" b="1" dirty="0"/>
        </a:p>
      </dgm:t>
    </dgm:pt>
    <dgm:pt modelId="{5BB634FD-E954-4D01-99E6-EFF9E097C07A}" type="parTrans" cxnId="{BD38993B-97E3-49B8-87C3-2DA03DEBC85C}">
      <dgm:prSet/>
      <dgm:spPr/>
      <dgm:t>
        <a:bodyPr/>
        <a:lstStyle/>
        <a:p>
          <a:endParaRPr lang="en-US"/>
        </a:p>
      </dgm:t>
    </dgm:pt>
    <dgm:pt modelId="{7FCCBFF4-412C-4FCB-AECA-8B2D0B6361CD}" type="sibTrans" cxnId="{BD38993B-97E3-49B8-87C3-2DA03DEBC85C}">
      <dgm:prSet/>
      <dgm:spPr/>
      <dgm:t>
        <a:bodyPr/>
        <a:lstStyle/>
        <a:p>
          <a:endParaRPr lang="en-US"/>
        </a:p>
      </dgm:t>
    </dgm:pt>
    <dgm:pt modelId="{99F22EE2-38BD-4C44-ADAA-DB8DFF225CD9}" type="pres">
      <dgm:prSet presAssocID="{D9CC3902-91B1-44C0-AFF8-9B08A61379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B8BA27-CD34-4114-9A7E-443BA1F3CE47}" type="pres">
      <dgm:prSet presAssocID="{F73D7343-DEDF-4307-BF59-26E94E8B6D55}" presName="vertFlow" presStyleCnt="0"/>
      <dgm:spPr/>
    </dgm:pt>
    <dgm:pt modelId="{B9F9C2C4-525C-4F27-8CA4-CABD02D165F5}" type="pres">
      <dgm:prSet presAssocID="{F73D7343-DEDF-4307-BF59-26E94E8B6D55}" presName="header" presStyleLbl="node1" presStyleIdx="0" presStyleCnt="2"/>
      <dgm:spPr/>
      <dgm:t>
        <a:bodyPr/>
        <a:lstStyle/>
        <a:p>
          <a:endParaRPr lang="en-US"/>
        </a:p>
      </dgm:t>
    </dgm:pt>
    <dgm:pt modelId="{D00AF58C-9C6E-4063-B59C-682130862434}" type="pres">
      <dgm:prSet presAssocID="{EA6C3A26-F7ED-4C98-82E0-AF2DEAA08C76}" presName="parTrans" presStyleLbl="sibTrans2D1" presStyleIdx="0" presStyleCnt="4" custLinFactX="600000" custLinFactNeighborX="687874" custLinFactNeighborY="67475"/>
      <dgm:spPr/>
      <dgm:t>
        <a:bodyPr/>
        <a:lstStyle/>
        <a:p>
          <a:endParaRPr lang="en-US"/>
        </a:p>
      </dgm:t>
    </dgm:pt>
    <dgm:pt modelId="{AD445097-8708-4308-8553-1AE09D0D6766}" type="pres">
      <dgm:prSet presAssocID="{3FA99205-2BB2-4894-A664-7A134379D1A8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A236E-0014-4E13-A249-52AE0507F980}" type="pres">
      <dgm:prSet presAssocID="{2BA4E8FE-87D8-43D4-ACA2-E4CD0AF221DA}" presName="sibTrans" presStyleLbl="sibTrans2D1" presStyleIdx="1" presStyleCnt="4" custLinFactX="600000" custLinFactY="-100000" custLinFactNeighborX="687874" custLinFactNeighborY="-134631"/>
      <dgm:spPr/>
      <dgm:t>
        <a:bodyPr/>
        <a:lstStyle/>
        <a:p>
          <a:endParaRPr lang="en-US"/>
        </a:p>
      </dgm:t>
    </dgm:pt>
    <dgm:pt modelId="{A69F7112-13FC-43FE-8406-985FFC71EA5C}" type="pres">
      <dgm:prSet presAssocID="{8072A55C-8B09-488E-BAE4-BE0F67630ECE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682A1-E31A-4547-8E56-AAF8F311D29C}" type="pres">
      <dgm:prSet presAssocID="{F73D7343-DEDF-4307-BF59-26E94E8B6D55}" presName="hSp" presStyleCnt="0"/>
      <dgm:spPr/>
    </dgm:pt>
    <dgm:pt modelId="{5F217FF4-E7C8-43B6-A3FE-0DC401844A48}" type="pres">
      <dgm:prSet presAssocID="{1FD312D7-A21F-41C6-BAE5-2C1612DA5E6D}" presName="vertFlow" presStyleCnt="0"/>
      <dgm:spPr/>
    </dgm:pt>
    <dgm:pt modelId="{06F7D50C-EE94-42F2-8EB3-A6B3716AE2FF}" type="pres">
      <dgm:prSet presAssocID="{1FD312D7-A21F-41C6-BAE5-2C1612DA5E6D}" presName="header" presStyleLbl="node1" presStyleIdx="1" presStyleCnt="2"/>
      <dgm:spPr/>
      <dgm:t>
        <a:bodyPr/>
        <a:lstStyle/>
        <a:p>
          <a:endParaRPr lang="en-US"/>
        </a:p>
      </dgm:t>
    </dgm:pt>
    <dgm:pt modelId="{AB5EBFD1-E457-485D-B8D5-CC45F0309DE5}" type="pres">
      <dgm:prSet presAssocID="{D672A135-A660-49E5-B943-48957624C0C3}" presName="parTrans" presStyleLbl="sibTrans2D1" presStyleIdx="2" presStyleCnt="4" custLinFactX="-617840" custLinFactY="-200000" custLinFactNeighborX="-700000" custLinFactNeighborY="-209069"/>
      <dgm:spPr/>
      <dgm:t>
        <a:bodyPr/>
        <a:lstStyle/>
        <a:p>
          <a:endParaRPr lang="en-US"/>
        </a:p>
      </dgm:t>
    </dgm:pt>
    <dgm:pt modelId="{6328EE7E-1566-400A-A7AA-C259684C6D9C}" type="pres">
      <dgm:prSet presAssocID="{4D372CBE-D59A-432D-A35C-E920EA6EEDB0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6BFCC5-1A8A-4BF5-ABBF-18378CED3AB1}" type="pres">
      <dgm:prSet presAssocID="{A34F3A35-F4C2-42E5-8D21-2C5E38B163D6}" presName="sibTrans" presStyleLbl="sibTrans2D1" presStyleIdx="3" presStyleCnt="4" custLinFactX="-617840" custLinFactY="100000" custLinFactNeighborX="-700000" custLinFactNeighborY="105814"/>
      <dgm:spPr/>
      <dgm:t>
        <a:bodyPr/>
        <a:lstStyle/>
        <a:p>
          <a:endParaRPr lang="en-US"/>
        </a:p>
      </dgm:t>
    </dgm:pt>
    <dgm:pt modelId="{604CCC46-FB51-4625-9DB3-4A1E849B394A}" type="pres">
      <dgm:prSet presAssocID="{54F129CD-C77E-4789-88D6-1E39FA0057F4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AE556F-1A0A-4036-971E-57F62F5E3295}" type="presOf" srcId="{EA6C3A26-F7ED-4C98-82E0-AF2DEAA08C76}" destId="{D00AF58C-9C6E-4063-B59C-682130862434}" srcOrd="0" destOrd="0" presId="urn:microsoft.com/office/officeart/2005/8/layout/lProcess1"/>
    <dgm:cxn modelId="{7377943B-D180-49CB-8534-490815004ABA}" type="presOf" srcId="{1FD312D7-A21F-41C6-BAE5-2C1612DA5E6D}" destId="{06F7D50C-EE94-42F2-8EB3-A6B3716AE2FF}" srcOrd="0" destOrd="0" presId="urn:microsoft.com/office/officeart/2005/8/layout/lProcess1"/>
    <dgm:cxn modelId="{ECB49D73-CE3B-4B1D-87D5-1B2DC19AE5CB}" type="presOf" srcId="{F73D7343-DEDF-4307-BF59-26E94E8B6D55}" destId="{B9F9C2C4-525C-4F27-8CA4-CABD02D165F5}" srcOrd="0" destOrd="0" presId="urn:microsoft.com/office/officeart/2005/8/layout/lProcess1"/>
    <dgm:cxn modelId="{BD38993B-97E3-49B8-87C3-2DA03DEBC85C}" srcId="{1FD312D7-A21F-41C6-BAE5-2C1612DA5E6D}" destId="{54F129CD-C77E-4789-88D6-1E39FA0057F4}" srcOrd="1" destOrd="0" parTransId="{5BB634FD-E954-4D01-99E6-EFF9E097C07A}" sibTransId="{7FCCBFF4-412C-4FCB-AECA-8B2D0B6361CD}"/>
    <dgm:cxn modelId="{D6F63FB3-7406-419D-844B-7497405641A8}" type="presOf" srcId="{D672A135-A660-49E5-B943-48957624C0C3}" destId="{AB5EBFD1-E457-485D-B8D5-CC45F0309DE5}" srcOrd="0" destOrd="0" presId="urn:microsoft.com/office/officeart/2005/8/layout/lProcess1"/>
    <dgm:cxn modelId="{BD971BCC-F98E-41D2-A9EF-68869C034C5E}" type="presOf" srcId="{54F129CD-C77E-4789-88D6-1E39FA0057F4}" destId="{604CCC46-FB51-4625-9DB3-4A1E849B394A}" srcOrd="0" destOrd="0" presId="urn:microsoft.com/office/officeart/2005/8/layout/lProcess1"/>
    <dgm:cxn modelId="{1B79B5C5-4FE4-4939-B215-DF4133230099}" type="presOf" srcId="{2BA4E8FE-87D8-43D4-ACA2-E4CD0AF221DA}" destId="{5C7A236E-0014-4E13-A249-52AE0507F980}" srcOrd="0" destOrd="0" presId="urn:microsoft.com/office/officeart/2005/8/layout/lProcess1"/>
    <dgm:cxn modelId="{4D89641F-A4A7-4C86-8CC1-E824B0A51192}" srcId="{D9CC3902-91B1-44C0-AFF8-9B08A61379A4}" destId="{1FD312D7-A21F-41C6-BAE5-2C1612DA5E6D}" srcOrd="1" destOrd="0" parTransId="{9229E838-4786-4EB4-9414-4E1F23592C1D}" sibTransId="{E19DC904-EC90-4216-BA41-0849D6832947}"/>
    <dgm:cxn modelId="{6BECA8B8-6043-4998-B6D3-96BC58D3B533}" srcId="{D9CC3902-91B1-44C0-AFF8-9B08A61379A4}" destId="{F73D7343-DEDF-4307-BF59-26E94E8B6D55}" srcOrd="0" destOrd="0" parTransId="{2B4E2120-016B-4111-87A2-87D59DCB67E2}" sibTransId="{62A9C672-3EF4-429C-929E-8EC4024FA3DC}"/>
    <dgm:cxn modelId="{CF73A253-5B56-4CA0-B143-09C07AE0F984}" srcId="{1FD312D7-A21F-41C6-BAE5-2C1612DA5E6D}" destId="{4D372CBE-D59A-432D-A35C-E920EA6EEDB0}" srcOrd="0" destOrd="0" parTransId="{D672A135-A660-49E5-B943-48957624C0C3}" sibTransId="{A34F3A35-F4C2-42E5-8D21-2C5E38B163D6}"/>
    <dgm:cxn modelId="{6CDDDD95-999A-46B6-92A5-34059A43AB0C}" srcId="{F73D7343-DEDF-4307-BF59-26E94E8B6D55}" destId="{3FA99205-2BB2-4894-A664-7A134379D1A8}" srcOrd="0" destOrd="0" parTransId="{EA6C3A26-F7ED-4C98-82E0-AF2DEAA08C76}" sibTransId="{2BA4E8FE-87D8-43D4-ACA2-E4CD0AF221DA}"/>
    <dgm:cxn modelId="{D949FE87-D4B1-4C40-9AD5-08C8ECA2F843}" type="presOf" srcId="{8072A55C-8B09-488E-BAE4-BE0F67630ECE}" destId="{A69F7112-13FC-43FE-8406-985FFC71EA5C}" srcOrd="0" destOrd="0" presId="urn:microsoft.com/office/officeart/2005/8/layout/lProcess1"/>
    <dgm:cxn modelId="{81926729-E4A1-4555-8605-0D92261C4246}" type="presOf" srcId="{D9CC3902-91B1-44C0-AFF8-9B08A61379A4}" destId="{99F22EE2-38BD-4C44-ADAA-DB8DFF225CD9}" srcOrd="0" destOrd="0" presId="urn:microsoft.com/office/officeart/2005/8/layout/lProcess1"/>
    <dgm:cxn modelId="{6A703ACF-CB43-472A-9850-853AA488482B}" type="presOf" srcId="{A34F3A35-F4C2-42E5-8D21-2C5E38B163D6}" destId="{266BFCC5-1A8A-4BF5-ABBF-18378CED3AB1}" srcOrd="0" destOrd="0" presId="urn:microsoft.com/office/officeart/2005/8/layout/lProcess1"/>
    <dgm:cxn modelId="{083BC2A9-FEAF-44DB-B987-9E7291521680}" type="presOf" srcId="{4D372CBE-D59A-432D-A35C-E920EA6EEDB0}" destId="{6328EE7E-1566-400A-A7AA-C259684C6D9C}" srcOrd="0" destOrd="0" presId="urn:microsoft.com/office/officeart/2005/8/layout/lProcess1"/>
    <dgm:cxn modelId="{79535620-40C7-46DE-9366-87ECC6A74BB0}" srcId="{F73D7343-DEDF-4307-BF59-26E94E8B6D55}" destId="{8072A55C-8B09-488E-BAE4-BE0F67630ECE}" srcOrd="1" destOrd="0" parTransId="{26BC691A-3C1B-49EA-B5AD-66306DCB85BF}" sibTransId="{8ECD7EA9-B009-4ABC-97E9-E4923DAA8581}"/>
    <dgm:cxn modelId="{AD24CBE2-50E3-4AEA-A14D-5EDD1FD3C811}" type="presOf" srcId="{3FA99205-2BB2-4894-A664-7A134379D1A8}" destId="{AD445097-8708-4308-8553-1AE09D0D6766}" srcOrd="0" destOrd="0" presId="urn:microsoft.com/office/officeart/2005/8/layout/lProcess1"/>
    <dgm:cxn modelId="{62789932-4247-4BC1-81E1-0AF953E34321}" type="presParOf" srcId="{99F22EE2-38BD-4C44-ADAA-DB8DFF225CD9}" destId="{74B8BA27-CD34-4114-9A7E-443BA1F3CE47}" srcOrd="0" destOrd="0" presId="urn:microsoft.com/office/officeart/2005/8/layout/lProcess1"/>
    <dgm:cxn modelId="{ABE6272E-BBC0-4CF2-9DB7-C54B8F02E8AC}" type="presParOf" srcId="{74B8BA27-CD34-4114-9A7E-443BA1F3CE47}" destId="{B9F9C2C4-525C-4F27-8CA4-CABD02D165F5}" srcOrd="0" destOrd="0" presId="urn:microsoft.com/office/officeart/2005/8/layout/lProcess1"/>
    <dgm:cxn modelId="{F0E8C812-F611-4D3C-9C6F-6DFB4D68FFBE}" type="presParOf" srcId="{74B8BA27-CD34-4114-9A7E-443BA1F3CE47}" destId="{D00AF58C-9C6E-4063-B59C-682130862434}" srcOrd="1" destOrd="0" presId="urn:microsoft.com/office/officeart/2005/8/layout/lProcess1"/>
    <dgm:cxn modelId="{7C5E7ED9-A1EC-4300-B57D-1229159DC66A}" type="presParOf" srcId="{74B8BA27-CD34-4114-9A7E-443BA1F3CE47}" destId="{AD445097-8708-4308-8553-1AE09D0D6766}" srcOrd="2" destOrd="0" presId="urn:microsoft.com/office/officeart/2005/8/layout/lProcess1"/>
    <dgm:cxn modelId="{4246909A-63AD-4254-8AF6-621550BC204E}" type="presParOf" srcId="{74B8BA27-CD34-4114-9A7E-443BA1F3CE47}" destId="{5C7A236E-0014-4E13-A249-52AE0507F980}" srcOrd="3" destOrd="0" presId="urn:microsoft.com/office/officeart/2005/8/layout/lProcess1"/>
    <dgm:cxn modelId="{CEAF6DFC-AA15-41F5-862B-35B7F2136983}" type="presParOf" srcId="{74B8BA27-CD34-4114-9A7E-443BA1F3CE47}" destId="{A69F7112-13FC-43FE-8406-985FFC71EA5C}" srcOrd="4" destOrd="0" presId="urn:microsoft.com/office/officeart/2005/8/layout/lProcess1"/>
    <dgm:cxn modelId="{5AF43BE5-A82B-4D5A-8C55-B7A04243788A}" type="presParOf" srcId="{99F22EE2-38BD-4C44-ADAA-DB8DFF225CD9}" destId="{856682A1-E31A-4547-8E56-AAF8F311D29C}" srcOrd="1" destOrd="0" presId="urn:microsoft.com/office/officeart/2005/8/layout/lProcess1"/>
    <dgm:cxn modelId="{96ED526D-EF2B-46C5-B5F1-17910CED28B2}" type="presParOf" srcId="{99F22EE2-38BD-4C44-ADAA-DB8DFF225CD9}" destId="{5F217FF4-E7C8-43B6-A3FE-0DC401844A48}" srcOrd="2" destOrd="0" presId="urn:microsoft.com/office/officeart/2005/8/layout/lProcess1"/>
    <dgm:cxn modelId="{A45A9CD2-7493-43CA-B3D3-65883197085D}" type="presParOf" srcId="{5F217FF4-E7C8-43B6-A3FE-0DC401844A48}" destId="{06F7D50C-EE94-42F2-8EB3-A6B3716AE2FF}" srcOrd="0" destOrd="0" presId="urn:microsoft.com/office/officeart/2005/8/layout/lProcess1"/>
    <dgm:cxn modelId="{F9206E8C-A587-43CC-A409-936193BC4A91}" type="presParOf" srcId="{5F217FF4-E7C8-43B6-A3FE-0DC401844A48}" destId="{AB5EBFD1-E457-485D-B8D5-CC45F0309DE5}" srcOrd="1" destOrd="0" presId="urn:microsoft.com/office/officeart/2005/8/layout/lProcess1"/>
    <dgm:cxn modelId="{8CEE8FBF-D281-4A32-B677-A39F53E1FAD8}" type="presParOf" srcId="{5F217FF4-E7C8-43B6-A3FE-0DC401844A48}" destId="{6328EE7E-1566-400A-A7AA-C259684C6D9C}" srcOrd="2" destOrd="0" presId="urn:microsoft.com/office/officeart/2005/8/layout/lProcess1"/>
    <dgm:cxn modelId="{8A80E684-77E2-4479-9323-93280F3F78B1}" type="presParOf" srcId="{5F217FF4-E7C8-43B6-A3FE-0DC401844A48}" destId="{266BFCC5-1A8A-4BF5-ABBF-18378CED3AB1}" srcOrd="3" destOrd="0" presId="urn:microsoft.com/office/officeart/2005/8/layout/lProcess1"/>
    <dgm:cxn modelId="{AD3929E5-4FF8-41BD-95D2-7C984185BF13}" type="presParOf" srcId="{5F217FF4-E7C8-43B6-A3FE-0DC401844A48}" destId="{604CCC46-FB51-4625-9DB3-4A1E849B394A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1800" b="1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1600" b="1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400" b="1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200" b="1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200" b="1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28773" y="776372"/>
            <a:ext cx="7470681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1213884" y="838200"/>
            <a:ext cx="2672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معرفی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درس طراحی پایگاه داده‏ها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411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معرفی درس:</a:t>
            </a:r>
          </a:p>
          <a:p>
            <a:pPr algn="r" rtl="1"/>
            <a:endParaRPr lang="fa-IR" sz="2800" dirty="0" smtClean="0">
              <a:cs typeface="+mj-cs"/>
            </a:endParaRPr>
          </a:p>
          <a:p>
            <a:pPr algn="r"/>
            <a:r>
              <a:rPr lang="fa-IR" sz="3600" dirty="0" smtClean="0">
                <a:cs typeface="+mj-cs"/>
              </a:rPr>
              <a:t>طراحی پایگاه داده‏ها (40384)</a:t>
            </a:r>
            <a:endParaRPr lang="en-US" sz="3600" dirty="0">
              <a:cs typeface="+mj-cs"/>
            </a:endParaRPr>
          </a:p>
        </p:txBody>
      </p:sp>
      <p:pic>
        <p:nvPicPr>
          <p:cNvPr id="9" name="Picture 2" descr="\\VBOXSVR\mahmoud\Documents\EDU\Sharif\DB\TA\slides\db-mark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18330"/>
            <a:ext cx="2044070" cy="20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اول 9۷-9۸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08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a-IR" sz="2000" dirty="0" smtClean="0"/>
              <a:t>نیازمند توسعه </a:t>
            </a:r>
            <a:r>
              <a:rPr lang="fa-IR" sz="2000" dirty="0"/>
              <a:t>سیستم‏های اطلاعاتی یا برنامه‏های کاربردی برای استفاده از </a:t>
            </a:r>
            <a:r>
              <a:rPr lang="fa-IR" sz="2000" dirty="0" smtClean="0"/>
              <a:t>اطلاعات</a:t>
            </a:r>
            <a:endParaRPr lang="en-US" sz="2000" dirty="0" smtClean="0"/>
          </a:p>
          <a:p>
            <a:pPr>
              <a:lnSpc>
                <a:spcPct val="200000"/>
              </a:lnSpc>
            </a:pPr>
            <a:r>
              <a:rPr lang="fa-IR" sz="2000" dirty="0" smtClean="0"/>
              <a:t>وجود حجم زیادی از داده‏ها و اطلاعات ذخیره شده       </a:t>
            </a:r>
            <a:r>
              <a:rPr lang="fa-IR" sz="2000" dirty="0" smtClean="0">
                <a:solidFill>
                  <a:srgbClr val="000099"/>
                </a:solidFill>
              </a:rPr>
              <a:t>پایگاه داده‏ها</a:t>
            </a:r>
          </a:p>
          <a:p>
            <a:pPr>
              <a:lnSpc>
                <a:spcPct val="200000"/>
              </a:lnSpc>
            </a:pPr>
            <a:r>
              <a:rPr lang="fa-IR" sz="2000" dirty="0" smtClean="0"/>
              <a:t>نیازمند سیستم واسطی برای ذخیره، جستجو، بازیابی و به‏روزرسانی اطلاعات       </a:t>
            </a:r>
            <a:r>
              <a:rPr lang="fa-IR" sz="2000" dirty="0" smtClean="0">
                <a:solidFill>
                  <a:srgbClr val="000099"/>
                </a:solidFill>
              </a:rPr>
              <a:t>سیستم مدیریت پایگاه داده‏ها (سمپاد – </a:t>
            </a:r>
            <a:r>
              <a:rPr lang="en-US" dirty="0" smtClean="0">
                <a:solidFill>
                  <a:srgbClr val="000099"/>
                </a:solidFill>
              </a:rPr>
              <a:t>DBMS</a:t>
            </a:r>
            <a:r>
              <a:rPr lang="fa-IR" sz="2000" dirty="0" smtClean="0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4" name="AutoShape 2" descr="database icon"/>
          <p:cNvSpPr>
            <a:spLocks noChangeAspect="1" noChangeArrowheads="1"/>
          </p:cNvSpPr>
          <p:nvPr/>
        </p:nvSpPr>
        <p:spPr bwMode="auto">
          <a:xfrm>
            <a:off x="155575" y="-944563"/>
            <a:ext cx="19812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3657600"/>
            <a:ext cx="3901440" cy="281940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3873500" y="2209800"/>
            <a:ext cx="228600" cy="533400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1676400" y="2895600"/>
            <a:ext cx="228600" cy="533400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0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سیستم‏های اطلاعاتی پایگاهی</a:t>
            </a:r>
            <a:endParaRPr lang="en-US" i="0" u="none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1"/>
            <a:ext cx="8686800" cy="5257799"/>
          </a:xfrm>
        </p:spPr>
        <p:txBody>
          <a:bodyPr/>
          <a:lstStyle/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pPr marL="0" indent="0">
              <a:buNone/>
            </a:pPr>
            <a:endParaRPr lang="fa-IR" dirty="0" smtClean="0"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96419" y="1889976"/>
            <a:ext cx="14478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49998" y="1839175"/>
            <a:ext cx="1545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b="1" dirty="0" smtClean="0"/>
              <a:t>سیستم عامل</a:t>
            </a:r>
          </a:p>
          <a:p>
            <a:pPr algn="ctr" rtl="1"/>
            <a:r>
              <a:rPr lang="en-US" sz="1600" b="1" dirty="0" smtClean="0"/>
              <a:t>(OS)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8808" y="2499576"/>
            <a:ext cx="838200" cy="2209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631465" y="3291119"/>
            <a:ext cx="2250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سیستم مدیریت پایگاه داده‏ها</a:t>
            </a:r>
          </a:p>
          <a:p>
            <a:pPr algn="ctr" rtl="1"/>
            <a:r>
              <a:rPr lang="en-US" sz="1600" b="1" dirty="0" smtClean="0"/>
              <a:t>(DBMS)</a:t>
            </a:r>
            <a:endParaRPr lang="en-US" sz="1600" b="1" dirty="0"/>
          </a:p>
        </p:txBody>
      </p:sp>
      <p:sp>
        <p:nvSpPr>
          <p:cNvPr id="18" name="Freeform 17"/>
          <p:cNvSpPr/>
          <p:nvPr/>
        </p:nvSpPr>
        <p:spPr>
          <a:xfrm>
            <a:off x="6745413" y="1666742"/>
            <a:ext cx="605693" cy="3863662"/>
          </a:xfrm>
          <a:custGeom>
            <a:avLst/>
            <a:gdLst>
              <a:gd name="connsiteX0" fmla="*/ 605693 w 605693"/>
              <a:gd name="connsiteY0" fmla="*/ 0 h 3863662"/>
              <a:gd name="connsiteX1" fmla="*/ 386 w 605693"/>
              <a:gd name="connsiteY1" fmla="*/ 1712890 h 3863662"/>
              <a:gd name="connsiteX2" fmla="*/ 515541 w 605693"/>
              <a:gd name="connsiteY2" fmla="*/ 3863662 h 386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693" h="3863662">
                <a:moveTo>
                  <a:pt x="605693" y="0"/>
                </a:moveTo>
                <a:cubicBezTo>
                  <a:pt x="310552" y="534473"/>
                  <a:pt x="15411" y="1068946"/>
                  <a:pt x="386" y="1712890"/>
                </a:cubicBezTo>
                <a:cubicBezTo>
                  <a:pt x="-14639" y="2356834"/>
                  <a:pt x="412510" y="3449392"/>
                  <a:pt x="515541" y="386366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H="1">
            <a:off x="4158219" y="1661376"/>
            <a:ext cx="605693" cy="3863662"/>
          </a:xfrm>
          <a:custGeom>
            <a:avLst/>
            <a:gdLst>
              <a:gd name="connsiteX0" fmla="*/ 605693 w 605693"/>
              <a:gd name="connsiteY0" fmla="*/ 0 h 3863662"/>
              <a:gd name="connsiteX1" fmla="*/ 386 w 605693"/>
              <a:gd name="connsiteY1" fmla="*/ 1712890 h 3863662"/>
              <a:gd name="connsiteX2" fmla="*/ 515541 w 605693"/>
              <a:gd name="connsiteY2" fmla="*/ 3863662 h 386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693" h="3863662">
                <a:moveTo>
                  <a:pt x="605693" y="0"/>
                </a:moveTo>
                <a:cubicBezTo>
                  <a:pt x="310552" y="534473"/>
                  <a:pt x="15411" y="1068946"/>
                  <a:pt x="386" y="1712890"/>
                </a:cubicBezTo>
                <a:cubicBezTo>
                  <a:pt x="-14639" y="2356834"/>
                  <a:pt x="412510" y="3449392"/>
                  <a:pt x="515541" y="386366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567419" y="2042376"/>
            <a:ext cx="2209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77219" y="2042376"/>
            <a:ext cx="0" cy="3276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67419" y="5318976"/>
            <a:ext cx="2209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58019" y="2042376"/>
            <a:ext cx="0" cy="32766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094" y="2743200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کاربران</a:t>
            </a:r>
            <a:endParaRPr 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531317" y="3185376"/>
            <a:ext cx="1308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sz="1600" b="1" dirty="0" smtClean="0"/>
              <a:t>برنامه کاربردی 1</a:t>
            </a:r>
            <a:endParaRPr lang="en-US" sz="1600" b="1" dirty="0" smtClean="0"/>
          </a:p>
        </p:txBody>
      </p:sp>
      <p:sp>
        <p:nvSpPr>
          <p:cNvPr id="43" name="Freeform 42"/>
          <p:cNvSpPr/>
          <p:nvPr/>
        </p:nvSpPr>
        <p:spPr>
          <a:xfrm>
            <a:off x="2557093" y="2817302"/>
            <a:ext cx="1201344" cy="1165011"/>
          </a:xfrm>
          <a:custGeom>
            <a:avLst/>
            <a:gdLst>
              <a:gd name="connsiteX0" fmla="*/ 68003 w 1201344"/>
              <a:gd name="connsiteY0" fmla="*/ 652482 h 1165011"/>
              <a:gd name="connsiteX1" fmla="*/ 42246 w 1201344"/>
              <a:gd name="connsiteY1" fmla="*/ 214601 h 1165011"/>
              <a:gd name="connsiteX2" fmla="*/ 570280 w 1201344"/>
              <a:gd name="connsiteY2" fmla="*/ 343389 h 1165011"/>
              <a:gd name="connsiteX3" fmla="*/ 827857 w 1201344"/>
              <a:gd name="connsiteY3" fmla="*/ 47175 h 1165011"/>
              <a:gd name="connsiteX4" fmla="*/ 995282 w 1201344"/>
              <a:gd name="connsiteY4" fmla="*/ 47175 h 1165011"/>
              <a:gd name="connsiteX5" fmla="*/ 1201344 w 1201344"/>
              <a:gd name="connsiteY5" fmla="*/ 497936 h 1165011"/>
              <a:gd name="connsiteX6" fmla="*/ 995282 w 1201344"/>
              <a:gd name="connsiteY6" fmla="*/ 1154759 h 1165011"/>
              <a:gd name="connsiteX7" fmla="*/ 647553 w 1201344"/>
              <a:gd name="connsiteY7" fmla="*/ 910060 h 1165011"/>
              <a:gd name="connsiteX8" fmla="*/ 351339 w 1201344"/>
              <a:gd name="connsiteY8" fmla="*/ 1064606 h 1165011"/>
              <a:gd name="connsiteX9" fmla="*/ 68003 w 1201344"/>
              <a:gd name="connsiteY9" fmla="*/ 652482 h 116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1344" h="1165011">
                <a:moveTo>
                  <a:pt x="68003" y="652482"/>
                </a:moveTo>
                <a:cubicBezTo>
                  <a:pt x="16488" y="510815"/>
                  <a:pt x="-41467" y="266116"/>
                  <a:pt x="42246" y="214601"/>
                </a:cubicBezTo>
                <a:cubicBezTo>
                  <a:pt x="125959" y="163086"/>
                  <a:pt x="439345" y="371293"/>
                  <a:pt x="570280" y="343389"/>
                </a:cubicBezTo>
                <a:cubicBezTo>
                  <a:pt x="701215" y="315485"/>
                  <a:pt x="757023" y="96544"/>
                  <a:pt x="827857" y="47175"/>
                </a:cubicBezTo>
                <a:cubicBezTo>
                  <a:pt x="898691" y="-2194"/>
                  <a:pt x="933034" y="-27952"/>
                  <a:pt x="995282" y="47175"/>
                </a:cubicBezTo>
                <a:cubicBezTo>
                  <a:pt x="1057530" y="122302"/>
                  <a:pt x="1201344" y="313339"/>
                  <a:pt x="1201344" y="497936"/>
                </a:cubicBezTo>
                <a:cubicBezTo>
                  <a:pt x="1201344" y="682533"/>
                  <a:pt x="1087581" y="1086072"/>
                  <a:pt x="995282" y="1154759"/>
                </a:cubicBezTo>
                <a:cubicBezTo>
                  <a:pt x="902983" y="1223446"/>
                  <a:pt x="754877" y="925085"/>
                  <a:pt x="647553" y="910060"/>
                </a:cubicBezTo>
                <a:cubicBezTo>
                  <a:pt x="540229" y="895035"/>
                  <a:pt x="445784" y="1107536"/>
                  <a:pt x="351339" y="1064606"/>
                </a:cubicBezTo>
                <a:cubicBezTo>
                  <a:pt x="256894" y="1021676"/>
                  <a:pt x="119518" y="794149"/>
                  <a:pt x="68003" y="65248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25176" y="3185376"/>
            <a:ext cx="332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U</a:t>
            </a:r>
          </a:p>
          <a:p>
            <a:pPr algn="ctr"/>
            <a:r>
              <a:rPr lang="en-US" sz="1600" b="1" dirty="0" smtClean="0"/>
              <a:t>F</a:t>
            </a:r>
          </a:p>
          <a:p>
            <a:pPr algn="ctr"/>
            <a:r>
              <a:rPr lang="en-US" sz="1600" b="1" dirty="0"/>
              <a:t>I</a:t>
            </a:r>
            <a:endParaRPr lang="fa-IR" sz="1600" b="1" dirty="0" smtClean="0"/>
          </a:p>
        </p:txBody>
      </p:sp>
      <p:sp>
        <p:nvSpPr>
          <p:cNvPr id="52" name="Freeform 51"/>
          <p:cNvSpPr/>
          <p:nvPr/>
        </p:nvSpPr>
        <p:spPr>
          <a:xfrm>
            <a:off x="1697032" y="2027351"/>
            <a:ext cx="850255" cy="3284112"/>
          </a:xfrm>
          <a:custGeom>
            <a:avLst/>
            <a:gdLst>
              <a:gd name="connsiteX0" fmla="*/ 850255 w 850255"/>
              <a:gd name="connsiteY0" fmla="*/ 3284112 h 3284112"/>
              <a:gd name="connsiteX1" fmla="*/ 154795 w 850255"/>
              <a:gd name="connsiteY1" fmla="*/ 2472743 h 3284112"/>
              <a:gd name="connsiteX2" fmla="*/ 180553 w 850255"/>
              <a:gd name="connsiteY2" fmla="*/ 2112135 h 3284112"/>
              <a:gd name="connsiteX3" fmla="*/ 90401 w 850255"/>
              <a:gd name="connsiteY3" fmla="*/ 1983346 h 3284112"/>
              <a:gd name="connsiteX4" fmla="*/ 129038 w 850255"/>
              <a:gd name="connsiteY4" fmla="*/ 1751526 h 3284112"/>
              <a:gd name="connsiteX5" fmla="*/ 249 w 850255"/>
              <a:gd name="connsiteY5" fmla="*/ 1609859 h 3284112"/>
              <a:gd name="connsiteX6" fmla="*/ 167674 w 850255"/>
              <a:gd name="connsiteY6" fmla="*/ 1442433 h 3284112"/>
              <a:gd name="connsiteX7" fmla="*/ 249 w 850255"/>
              <a:gd name="connsiteY7" fmla="*/ 1326524 h 3284112"/>
              <a:gd name="connsiteX8" fmla="*/ 193432 w 850255"/>
              <a:gd name="connsiteY8" fmla="*/ 1107583 h 3284112"/>
              <a:gd name="connsiteX9" fmla="*/ 77522 w 850255"/>
              <a:gd name="connsiteY9" fmla="*/ 927279 h 3284112"/>
              <a:gd name="connsiteX10" fmla="*/ 850255 w 850255"/>
              <a:gd name="connsiteY10" fmla="*/ 0 h 328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255" h="3284112">
                <a:moveTo>
                  <a:pt x="850255" y="3284112"/>
                </a:moveTo>
                <a:cubicBezTo>
                  <a:pt x="558333" y="2976092"/>
                  <a:pt x="266412" y="2668072"/>
                  <a:pt x="154795" y="2472743"/>
                </a:cubicBezTo>
                <a:cubicBezTo>
                  <a:pt x="43178" y="2277414"/>
                  <a:pt x="191285" y="2193701"/>
                  <a:pt x="180553" y="2112135"/>
                </a:cubicBezTo>
                <a:cubicBezTo>
                  <a:pt x="169821" y="2030569"/>
                  <a:pt x="98987" y="2043447"/>
                  <a:pt x="90401" y="1983346"/>
                </a:cubicBezTo>
                <a:cubicBezTo>
                  <a:pt x="81815" y="1923245"/>
                  <a:pt x="144063" y="1813774"/>
                  <a:pt x="129038" y="1751526"/>
                </a:cubicBezTo>
                <a:cubicBezTo>
                  <a:pt x="114013" y="1689278"/>
                  <a:pt x="-6190" y="1661374"/>
                  <a:pt x="249" y="1609859"/>
                </a:cubicBezTo>
                <a:cubicBezTo>
                  <a:pt x="6688" y="1558343"/>
                  <a:pt x="167674" y="1489655"/>
                  <a:pt x="167674" y="1442433"/>
                </a:cubicBezTo>
                <a:cubicBezTo>
                  <a:pt x="167674" y="1395211"/>
                  <a:pt x="-4044" y="1382332"/>
                  <a:pt x="249" y="1326524"/>
                </a:cubicBezTo>
                <a:cubicBezTo>
                  <a:pt x="4542" y="1270716"/>
                  <a:pt x="180553" y="1174124"/>
                  <a:pt x="193432" y="1107583"/>
                </a:cubicBezTo>
                <a:cubicBezTo>
                  <a:pt x="206311" y="1041042"/>
                  <a:pt x="-31948" y="1111876"/>
                  <a:pt x="77522" y="927279"/>
                </a:cubicBezTo>
                <a:cubicBezTo>
                  <a:pt x="186992" y="742682"/>
                  <a:pt x="518623" y="371341"/>
                  <a:pt x="850255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1003300" y="3413976"/>
            <a:ext cx="685799" cy="251691"/>
            <a:chOff x="304800" y="3048000"/>
            <a:chExt cx="685799" cy="251691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305580" y="3048000"/>
              <a:ext cx="6850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304800" y="3299691"/>
              <a:ext cx="6850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3853421" y="3261576"/>
            <a:ext cx="1475388" cy="251691"/>
            <a:chOff x="3276602" y="2895600"/>
            <a:chExt cx="1475388" cy="251691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277381" y="2895600"/>
              <a:ext cx="1474608" cy="150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6188031" y="3261576"/>
            <a:ext cx="1291182" cy="251691"/>
            <a:chOff x="3276602" y="2895600"/>
            <a:chExt cx="1475388" cy="25169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3277381" y="2895600"/>
              <a:ext cx="1474608" cy="150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239000" y="2059926"/>
            <a:ext cx="1915764" cy="2649050"/>
            <a:chOff x="6661516" y="1431547"/>
            <a:chExt cx="2133600" cy="3216653"/>
          </a:xfrm>
        </p:grpSpPr>
        <p:grpSp>
          <p:nvGrpSpPr>
            <p:cNvPr id="4" name="Group 3"/>
            <p:cNvGrpSpPr/>
            <p:nvPr/>
          </p:nvGrpSpPr>
          <p:grpSpPr>
            <a:xfrm>
              <a:off x="6934200" y="1431547"/>
              <a:ext cx="1600200" cy="3216653"/>
              <a:chOff x="685800" y="3283438"/>
              <a:chExt cx="2209800" cy="3216653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85800" y="3283438"/>
                <a:ext cx="2209800" cy="3216653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23899" y="3311213"/>
                <a:ext cx="2133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600" b="1" dirty="0" smtClean="0"/>
                  <a:t>پایگاه داده‏ها</a:t>
                </a:r>
              </a:p>
              <a:p>
                <a:pPr algn="ctr" rtl="1"/>
                <a:r>
                  <a:rPr lang="en-US" sz="1600" b="1" dirty="0"/>
                  <a:t>(DB)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14400" y="4038600"/>
                <a:ext cx="1828800" cy="1600200"/>
                <a:chOff x="914400" y="4038600"/>
                <a:chExt cx="1828800" cy="160020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914400" y="4038600"/>
                  <a:ext cx="1676400" cy="381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286000" y="4191000"/>
                  <a:ext cx="457200" cy="1143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990600" y="4572000"/>
                  <a:ext cx="1676400" cy="381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981200" y="4495800"/>
                  <a:ext cx="457200" cy="1143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54" name="TextBox 53"/>
            <p:cNvSpPr txBox="1"/>
            <p:nvPr/>
          </p:nvSpPr>
          <p:spPr>
            <a:xfrm>
              <a:off x="6661516" y="3936286"/>
              <a:ext cx="2133600" cy="448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Files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Freeform 57"/>
          <p:cNvSpPr/>
          <p:nvPr/>
        </p:nvSpPr>
        <p:spPr>
          <a:xfrm>
            <a:off x="2547287" y="4031382"/>
            <a:ext cx="1201344" cy="1165011"/>
          </a:xfrm>
          <a:custGeom>
            <a:avLst/>
            <a:gdLst>
              <a:gd name="connsiteX0" fmla="*/ 68003 w 1201344"/>
              <a:gd name="connsiteY0" fmla="*/ 652482 h 1165011"/>
              <a:gd name="connsiteX1" fmla="*/ 42246 w 1201344"/>
              <a:gd name="connsiteY1" fmla="*/ 214601 h 1165011"/>
              <a:gd name="connsiteX2" fmla="*/ 570280 w 1201344"/>
              <a:gd name="connsiteY2" fmla="*/ 343389 h 1165011"/>
              <a:gd name="connsiteX3" fmla="*/ 827857 w 1201344"/>
              <a:gd name="connsiteY3" fmla="*/ 47175 h 1165011"/>
              <a:gd name="connsiteX4" fmla="*/ 995282 w 1201344"/>
              <a:gd name="connsiteY4" fmla="*/ 47175 h 1165011"/>
              <a:gd name="connsiteX5" fmla="*/ 1201344 w 1201344"/>
              <a:gd name="connsiteY5" fmla="*/ 497936 h 1165011"/>
              <a:gd name="connsiteX6" fmla="*/ 995282 w 1201344"/>
              <a:gd name="connsiteY6" fmla="*/ 1154759 h 1165011"/>
              <a:gd name="connsiteX7" fmla="*/ 647553 w 1201344"/>
              <a:gd name="connsiteY7" fmla="*/ 910060 h 1165011"/>
              <a:gd name="connsiteX8" fmla="*/ 351339 w 1201344"/>
              <a:gd name="connsiteY8" fmla="*/ 1064606 h 1165011"/>
              <a:gd name="connsiteX9" fmla="*/ 68003 w 1201344"/>
              <a:gd name="connsiteY9" fmla="*/ 652482 h 116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1344" h="1165011">
                <a:moveTo>
                  <a:pt x="68003" y="652482"/>
                </a:moveTo>
                <a:cubicBezTo>
                  <a:pt x="16488" y="510815"/>
                  <a:pt x="-41467" y="266116"/>
                  <a:pt x="42246" y="214601"/>
                </a:cubicBezTo>
                <a:cubicBezTo>
                  <a:pt x="125959" y="163086"/>
                  <a:pt x="439345" y="371293"/>
                  <a:pt x="570280" y="343389"/>
                </a:cubicBezTo>
                <a:cubicBezTo>
                  <a:pt x="701215" y="315485"/>
                  <a:pt x="757023" y="96544"/>
                  <a:pt x="827857" y="47175"/>
                </a:cubicBezTo>
                <a:cubicBezTo>
                  <a:pt x="898691" y="-2194"/>
                  <a:pt x="933034" y="-27952"/>
                  <a:pt x="995282" y="47175"/>
                </a:cubicBezTo>
                <a:cubicBezTo>
                  <a:pt x="1057530" y="122302"/>
                  <a:pt x="1201344" y="313339"/>
                  <a:pt x="1201344" y="497936"/>
                </a:cubicBezTo>
                <a:cubicBezTo>
                  <a:pt x="1201344" y="682533"/>
                  <a:pt x="1087581" y="1086072"/>
                  <a:pt x="995282" y="1154759"/>
                </a:cubicBezTo>
                <a:cubicBezTo>
                  <a:pt x="902983" y="1223446"/>
                  <a:pt x="754877" y="925085"/>
                  <a:pt x="647553" y="910060"/>
                </a:cubicBezTo>
                <a:cubicBezTo>
                  <a:pt x="540229" y="895035"/>
                  <a:pt x="445784" y="1107536"/>
                  <a:pt x="351339" y="1064606"/>
                </a:cubicBezTo>
                <a:cubicBezTo>
                  <a:pt x="256894" y="1021676"/>
                  <a:pt x="119518" y="794149"/>
                  <a:pt x="68003" y="65248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01900" y="4400855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sz="1600" b="1" dirty="0" smtClean="0"/>
              <a:t>برنامه کاربردی 2</a:t>
            </a:r>
            <a:endParaRPr lang="en-US" sz="1600" b="1" dirty="0" smtClean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9" y="3124200"/>
            <a:ext cx="770740" cy="73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59" y="3276600"/>
            <a:ext cx="770740" cy="73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4" y="3650611"/>
            <a:ext cx="770740" cy="73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تولید سیستم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400" dirty="0" smtClean="0">
                <a:solidFill>
                  <a:srgbClr val="C00000"/>
                </a:solidFill>
              </a:rPr>
              <a:t>سوال:  </a:t>
            </a:r>
            <a:r>
              <a:rPr lang="fa-IR" sz="2400" dirty="0" smtClean="0"/>
              <a:t>برای تولید یک سیستم پایگاهی در یک محیط عملیاتی چه باید کرد؟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39072913"/>
              </p:ext>
            </p:extLst>
          </p:nvPr>
        </p:nvGraphicFramePr>
        <p:xfrm>
          <a:off x="2362200" y="2438400"/>
          <a:ext cx="51816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359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موردنیاز در ایجاد پایگاه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sz="2400" dirty="0" smtClean="0">
                <a:solidFill>
                  <a:srgbClr val="C00000"/>
                </a:solidFill>
              </a:rPr>
              <a:t>سوال: </a:t>
            </a:r>
            <a:r>
              <a:rPr lang="fa-IR" sz="2400" dirty="0" smtClean="0"/>
              <a:t>در مدلسازی، طراحی و پیاده‏سازی پایگاه داده‏ها چه امکاناتی نیاز است؟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14893664"/>
              </p:ext>
            </p:extLst>
          </p:nvPr>
        </p:nvGraphicFramePr>
        <p:xfrm>
          <a:off x="304800" y="1752600"/>
          <a:ext cx="8610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53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سرفصل‏های درس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a-IR" dirty="0" smtClean="0"/>
              <a:t>1- کلیات</a:t>
            </a:r>
          </a:p>
          <a:p>
            <a:pPr lvl="1"/>
            <a:r>
              <a:rPr lang="fa-IR" sz="1700" b="0" dirty="0" smtClean="0"/>
              <a:t>تعریف پایگاه داده‏ها، مشی فایلینگ و مشی پایگاهی، عناصر محیط پایگاه داده، انواع معماری سیستم پایگاهی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2- مدلسازی معنایی داده‏ها با روش </a:t>
            </a:r>
            <a:r>
              <a:rPr lang="en-US" sz="1600" dirty="0" smtClean="0"/>
              <a:t>ER</a:t>
            </a:r>
            <a:r>
              <a:rPr lang="fa-IR" sz="1600" dirty="0" smtClean="0"/>
              <a:t> </a:t>
            </a:r>
            <a:r>
              <a:rPr lang="fa-IR" dirty="0" smtClean="0"/>
              <a:t>و </a:t>
            </a:r>
            <a:r>
              <a:rPr lang="en-US" sz="1600" dirty="0" smtClean="0"/>
              <a:t>EER</a:t>
            </a:r>
            <a:endParaRPr lang="fa-IR" dirty="0" smtClean="0"/>
          </a:p>
          <a:p>
            <a:pPr lvl="1"/>
            <a:r>
              <a:rPr lang="fa-IR" sz="1700" b="0" dirty="0" smtClean="0"/>
              <a:t>نمودار </a:t>
            </a:r>
            <a:r>
              <a:rPr lang="en-US" sz="1500" b="0" dirty="0" smtClean="0"/>
              <a:t>ER</a:t>
            </a:r>
            <a:r>
              <a:rPr lang="fa-IR" sz="1500" b="0" dirty="0" smtClean="0"/>
              <a:t> </a:t>
            </a:r>
            <a:r>
              <a:rPr lang="fa-IR" sz="1700" b="0" dirty="0" smtClean="0"/>
              <a:t>و اجزای آن، انواع دام‏ها، تکنیک‏های تخصیص، تعمیم، تجزیه، ترکیب و تجمیع، ویژگی‏های روش مدلسازی معنایی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3- آشنایی با ساختار داده‏ای جدولی (رابطه‏ای)</a:t>
            </a:r>
          </a:p>
          <a:p>
            <a:pPr lvl="1"/>
            <a:r>
              <a:rPr lang="fa-IR" sz="1700" b="0" dirty="0" smtClean="0"/>
              <a:t>ساختار جدولی و اجزای آن، پایگاه داده جدولی و طراحی آن، زبان پایگاه داده جدولی (</a:t>
            </a:r>
            <a:r>
              <a:rPr lang="en-US" sz="1500" b="0" dirty="0" smtClean="0"/>
              <a:t>SQL</a:t>
            </a:r>
            <a:r>
              <a:rPr lang="fa-IR" sz="1700" b="0" dirty="0" smtClean="0"/>
              <a:t>)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4- معماری سه سطحی پایگاه (پیشنهادی </a:t>
            </a:r>
            <a:r>
              <a:rPr lang="en-US" sz="1600" dirty="0" smtClean="0"/>
              <a:t>ANSI</a:t>
            </a:r>
            <a:r>
              <a:rPr lang="fa-IR" dirty="0" smtClean="0"/>
              <a:t>)</a:t>
            </a:r>
          </a:p>
          <a:p>
            <a:pPr lvl="1"/>
            <a:r>
              <a:rPr lang="fa-IR" sz="1700" b="0" dirty="0" smtClean="0"/>
              <a:t>دید (نمای) ادراکی، دید داخلی، دید خارجی، تبدیلات بین سطوح، عملیات از دید خارجی و مشکلات </a:t>
            </a:r>
            <a:r>
              <a:rPr lang="fa-IR" sz="1700" b="0" dirty="0"/>
              <a:t>آن، استقلال داده‏ای فیزیکی و منطقی</a:t>
            </a:r>
            <a:endParaRPr lang="fa-IR" sz="1700" b="0" dirty="0" smtClean="0"/>
          </a:p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*5- سیستم مدیریت پایگاه داده‏ها (</a:t>
            </a:r>
            <a:r>
              <a:rPr lang="en-US" sz="1600" dirty="0" smtClean="0"/>
              <a:t>DBMS</a:t>
            </a:r>
            <a:r>
              <a:rPr lang="fa-IR" dirty="0" smtClean="0"/>
              <a:t>)</a:t>
            </a:r>
          </a:p>
          <a:p>
            <a:pPr lvl="1"/>
            <a:r>
              <a:rPr lang="fa-IR" sz="1700" b="0" dirty="0" smtClean="0"/>
              <a:t>ریزفعالیت‏های ایجاد سیستم پایگاهی، مزایا و معایب تکنولوژی پایگاهی، وظایف، اجزا و رده‏بندی سمپادها، تیم مدیریت پایگاه داده‏ها (</a:t>
            </a:r>
            <a:r>
              <a:rPr lang="en-US" sz="1500" b="0" dirty="0" smtClean="0"/>
              <a:t>DBA</a:t>
            </a:r>
            <a:r>
              <a:rPr lang="fa-IR" sz="1700" b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79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سرفصل‏های درس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48005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a-IR" dirty="0" smtClean="0"/>
              <a:t>6- مفاهیم اساسی مدل داده رابطه‏ای</a:t>
            </a:r>
          </a:p>
          <a:p>
            <a:pPr lvl="1"/>
            <a:r>
              <a:rPr lang="fa-IR" sz="1800" b="0" dirty="0" smtClean="0"/>
              <a:t>رابطه و مفاهیم مربوطه، میدان (دامنه)، انواع رابطه، رابطه‏های نرمال و غیرنرمال، انواع کلید در مدل رابطه‏ای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7- اصول طراحی پایگاه داده‏های رابطه‏ای به روش بالا به پایین</a:t>
            </a:r>
          </a:p>
          <a:p>
            <a:pPr lvl="1"/>
            <a:r>
              <a:rPr lang="fa-IR" sz="1800" b="0" dirty="0" smtClean="0"/>
              <a:t>تکنیک‏های تبدیل مدلسازی معنایی به طراحی منطقی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8- اصول طراحی پایگاه داده‏های رابطه‏ای به روش سنتز و نرمال‏ترسازی</a:t>
            </a:r>
          </a:p>
          <a:p>
            <a:pPr lvl="1"/>
            <a:r>
              <a:rPr lang="fa-IR" sz="1800" b="0" dirty="0" smtClean="0"/>
              <a:t>روش سنتز (نرمال‏ترسازی رابطه‏ها)، مفاهیمی از تئوری وابستگی، شرح فرم‏های نرمال، تجزیه مطلوب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9- جامعیت در مدل رابطه‏ای</a:t>
            </a:r>
          </a:p>
          <a:p>
            <a:pPr lvl="1"/>
            <a:r>
              <a:rPr lang="fa-IR" sz="1800" b="0" dirty="0" smtClean="0"/>
              <a:t>قواعد کاربری، مکانیزم‏های اِعمال قواعد جامعیت کاربری، قواعد جامعیت موجودیتی و ارجاعی (</a:t>
            </a:r>
            <a:r>
              <a:rPr lang="en-US" b="0" dirty="0" smtClean="0"/>
              <a:t>C1</a:t>
            </a:r>
            <a:r>
              <a:rPr lang="fa-IR" b="0" dirty="0" smtClean="0"/>
              <a:t> </a:t>
            </a:r>
            <a:r>
              <a:rPr lang="fa-IR" sz="1800" b="0" dirty="0" smtClean="0"/>
              <a:t>و </a:t>
            </a:r>
            <a:r>
              <a:rPr lang="en-US" b="0" dirty="0" smtClean="0"/>
              <a:t>C2</a:t>
            </a:r>
            <a:r>
              <a:rPr lang="fa-IR" sz="1800" b="0" dirty="0" smtClean="0"/>
              <a:t>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10- عملیات در پایگاه رابطه‏ای</a:t>
            </a:r>
          </a:p>
          <a:p>
            <a:pPr lvl="1"/>
            <a:r>
              <a:rPr lang="fa-IR" sz="1800" b="0" dirty="0" smtClean="0"/>
              <a:t>جبر رابطه‏ای، حساب رابطه‏ای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27100" y="5410200"/>
            <a:ext cx="4343400" cy="1143000"/>
          </a:xfrm>
          <a:prstGeom prst="roundRect">
            <a:avLst/>
          </a:prstGeo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b="1" dirty="0" smtClean="0">
                <a:solidFill>
                  <a:srgbClr val="680000"/>
                </a:solidFill>
              </a:rPr>
              <a:t>نکته: </a:t>
            </a:r>
            <a:r>
              <a:rPr lang="fa-IR" b="1" dirty="0" smtClean="0"/>
              <a:t>یادگیری زبان </a:t>
            </a:r>
            <a:r>
              <a:rPr lang="en-US" sz="1600" b="1" dirty="0" smtClean="0"/>
              <a:t>SQL</a:t>
            </a:r>
            <a:r>
              <a:rPr lang="fa-IR" sz="1600" b="1" dirty="0" smtClean="0"/>
              <a:t> </a:t>
            </a:r>
            <a:r>
              <a:rPr lang="fa-IR" b="1" dirty="0" smtClean="0"/>
              <a:t>به عهده دانشجو است.</a:t>
            </a:r>
          </a:p>
          <a:p>
            <a:pPr algn="ctr" rtl="1">
              <a:lnSpc>
                <a:spcPct val="150000"/>
              </a:lnSpc>
            </a:pPr>
            <a:r>
              <a:rPr lang="fa-IR" dirty="0" smtClean="0"/>
              <a:t>(در کلاس به شکل مختصر معرفی می‏شود)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مراجع درس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 marL="228600" indent="-228600">
              <a:lnSpc>
                <a:spcPct val="250000"/>
              </a:lnSpc>
            </a:pPr>
            <a:r>
              <a:rPr lang="fa-IR" dirty="0" smtClean="0"/>
              <a:t>مفاهیم بنیادی پایگاه داده‏ها </a:t>
            </a:r>
            <a:r>
              <a:rPr lang="fa-IR" b="0" dirty="0" smtClean="0"/>
              <a:t>نوشته سیدمحمدتقی روحانی رانکوهی، ویراست چهارم، 1390.</a:t>
            </a:r>
          </a:p>
          <a:p>
            <a:pPr marL="228600" indent="-228600">
              <a:lnSpc>
                <a:spcPct val="250000"/>
              </a:lnSpc>
            </a:pPr>
            <a:r>
              <a:rPr lang="en-US" sz="1700" dirty="0"/>
              <a:t>Fundamental of Database Systems</a:t>
            </a:r>
            <a:r>
              <a:rPr lang="en-US" sz="1700" b="0" dirty="0"/>
              <a:t>, By R. </a:t>
            </a:r>
            <a:r>
              <a:rPr lang="en-US" sz="1700" b="0" dirty="0" err="1"/>
              <a:t>Elmasri</a:t>
            </a:r>
            <a:r>
              <a:rPr lang="en-US" sz="1700" b="0" dirty="0"/>
              <a:t>, 7</a:t>
            </a:r>
            <a:r>
              <a:rPr lang="en-US" sz="1700" b="0" baseline="30000" dirty="0"/>
              <a:t>th</a:t>
            </a:r>
            <a:r>
              <a:rPr lang="en-US" sz="1700" b="0" dirty="0"/>
              <a:t> Edition, 2015</a:t>
            </a:r>
            <a:r>
              <a:rPr lang="en-US" sz="1700" b="0" dirty="0" smtClean="0"/>
              <a:t>.</a:t>
            </a:r>
            <a:endParaRPr lang="fa-IR" sz="1700" b="0" dirty="0" smtClean="0"/>
          </a:p>
          <a:p>
            <a:pPr marL="228600" indent="-228600">
              <a:lnSpc>
                <a:spcPct val="250000"/>
              </a:lnSpc>
            </a:pPr>
            <a:r>
              <a:rPr lang="en-US" sz="1700" dirty="0" smtClean="0"/>
              <a:t>An Introduction to Database Systems</a:t>
            </a:r>
            <a:r>
              <a:rPr lang="en-US" sz="1700" b="0" dirty="0" smtClean="0"/>
              <a:t>, By C.J. Date, 8</a:t>
            </a:r>
            <a:r>
              <a:rPr lang="en-US" sz="1700" b="0" baseline="30000" dirty="0" smtClean="0"/>
              <a:t>th</a:t>
            </a:r>
            <a:r>
              <a:rPr lang="en-US" sz="1700" b="0" dirty="0" smtClean="0"/>
              <a:t> Edition, 2003.</a:t>
            </a:r>
          </a:p>
          <a:p>
            <a:pPr marL="228600" indent="-228600">
              <a:lnSpc>
                <a:spcPct val="250000"/>
              </a:lnSpc>
            </a:pPr>
            <a:r>
              <a:rPr lang="en-US" sz="1700" dirty="0" smtClean="0"/>
              <a:t>Database Systems</a:t>
            </a:r>
            <a:r>
              <a:rPr lang="en-US" sz="1700" b="0" dirty="0" smtClean="0"/>
              <a:t>, By T. Connolly and C. </a:t>
            </a:r>
            <a:r>
              <a:rPr lang="en-US" sz="1700" b="0" dirty="0" err="1" smtClean="0"/>
              <a:t>Begg</a:t>
            </a:r>
            <a:r>
              <a:rPr lang="en-US" sz="1700" b="0" dirty="0" smtClean="0"/>
              <a:t>, 6</a:t>
            </a:r>
            <a:r>
              <a:rPr lang="en-US" sz="1700" b="0" baseline="30000" dirty="0" smtClean="0"/>
              <a:t>th</a:t>
            </a:r>
            <a:r>
              <a:rPr lang="en-US" sz="1700" b="0" dirty="0" smtClean="0"/>
              <a:t> Edition, 2014.</a:t>
            </a:r>
          </a:p>
          <a:p>
            <a:pPr marL="228600" indent="-228600">
              <a:lnSpc>
                <a:spcPct val="250000"/>
              </a:lnSpc>
            </a:pPr>
            <a:r>
              <a:rPr lang="en-US" sz="1700" dirty="0" smtClean="0"/>
              <a:t>Database Management Systems</a:t>
            </a:r>
            <a:r>
              <a:rPr lang="en-US" sz="1700" b="0" dirty="0" smtClean="0"/>
              <a:t>, By R. </a:t>
            </a:r>
            <a:r>
              <a:rPr lang="en-US" sz="1700" b="0" dirty="0" err="1" smtClean="0"/>
              <a:t>Ramakrishnan</a:t>
            </a:r>
            <a:r>
              <a:rPr lang="en-US" sz="1700" b="0" dirty="0" smtClean="0"/>
              <a:t> and J. </a:t>
            </a:r>
            <a:r>
              <a:rPr lang="en-US" sz="1700" b="0" dirty="0" err="1" smtClean="0"/>
              <a:t>Gehrke</a:t>
            </a:r>
            <a:r>
              <a:rPr lang="en-US" sz="1700" b="0" dirty="0" smtClean="0"/>
              <a:t>, 4</a:t>
            </a:r>
            <a:r>
              <a:rPr lang="en-US" sz="1700" b="0" baseline="30000" dirty="0" smtClean="0"/>
              <a:t>th</a:t>
            </a:r>
            <a:r>
              <a:rPr lang="en-US" sz="1700" b="0" dirty="0" smtClean="0"/>
              <a:t> Edition, 2014.</a:t>
            </a:r>
          </a:p>
          <a:p>
            <a:pPr marL="228600" indent="-228600">
              <a:lnSpc>
                <a:spcPct val="250000"/>
              </a:lnSpc>
            </a:pPr>
            <a:r>
              <a:rPr lang="en-US" sz="1700" dirty="0" smtClean="0"/>
              <a:t>Database System Concepts</a:t>
            </a:r>
            <a:r>
              <a:rPr lang="en-US" sz="1700" b="0" dirty="0" smtClean="0"/>
              <a:t>, By A. </a:t>
            </a:r>
            <a:r>
              <a:rPr lang="en-US" sz="1700" b="0" dirty="0" err="1" smtClean="0"/>
              <a:t>Silberschartz</a:t>
            </a:r>
            <a:r>
              <a:rPr lang="en-US" sz="1700" b="0" dirty="0" smtClean="0"/>
              <a:t>, H.F. </a:t>
            </a:r>
            <a:r>
              <a:rPr lang="en-US" sz="1700" b="0" dirty="0" err="1" smtClean="0"/>
              <a:t>Korth</a:t>
            </a:r>
            <a:r>
              <a:rPr lang="en-US" sz="1700" b="0" dirty="0" smtClean="0"/>
              <a:t> and S. </a:t>
            </a:r>
            <a:r>
              <a:rPr lang="en-US" sz="1700" b="0" dirty="0" err="1" smtClean="0"/>
              <a:t>Sudarshan</a:t>
            </a:r>
            <a:r>
              <a:rPr lang="en-US" sz="1700" b="0" dirty="0" smtClean="0"/>
              <a:t>, 6</a:t>
            </a:r>
            <a:r>
              <a:rPr lang="en-US" sz="1700" b="0" baseline="30000" dirty="0" smtClean="0"/>
              <a:t>th</a:t>
            </a:r>
            <a:r>
              <a:rPr lang="en-US" sz="1700" b="0" dirty="0" smtClean="0"/>
              <a:t> Edition, 2010.</a:t>
            </a:r>
          </a:p>
          <a:p>
            <a:pPr>
              <a:lnSpc>
                <a:spcPct val="25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0434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شیوه ارزیابی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میان‏ترم (6 نمره)</a:t>
            </a:r>
            <a:endParaRPr lang="fa-IR" dirty="0" smtClean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fa-IR" dirty="0" smtClean="0"/>
              <a:t>پایان‏ترم (7 نمره)</a:t>
            </a:r>
            <a:endParaRPr lang="fa-IR" dirty="0" smtClean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fa-IR" dirty="0" smtClean="0"/>
              <a:t>تمرین‏های نظری (۳/۵ نمره)</a:t>
            </a:r>
            <a:endParaRPr lang="fa-IR" dirty="0" smtClean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fa-IR" dirty="0" smtClean="0"/>
              <a:t>پروژه عملی – مستمر در طی ترم (۲/۵ نمره) </a:t>
            </a:r>
            <a:endParaRPr lang="fa-IR" dirty="0" smtClean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fa-IR" dirty="0" smtClean="0"/>
              <a:t>کوئیزهای موردی و فعالیتهای کلاسی (۱ تا ۲ نمره)</a:t>
            </a:r>
            <a:endParaRPr lang="fa-IR" dirty="0" smtClean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fa-IR" dirty="0" smtClean="0"/>
              <a:t>نمرات تشویقی - حل تمرینهای اضافی، انجام بهینه پروژه عملی، ... </a:t>
            </a:r>
            <a:endParaRPr lang="fa-IR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fa-IR" sz="10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fa-IR" sz="1600" dirty="0" smtClean="0">
                <a:solidFill>
                  <a:srgbClr val="C00000"/>
                </a:solidFill>
              </a:rPr>
              <a:t>نحوه توزیع نمرات تقریبی بوده و ممکن است تا پایان ترم بر حسب کیفیت هر یک از موارد کمی تغییر نماید.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a-IR" sz="1600" dirty="0" smtClean="0">
                <a:solidFill>
                  <a:srgbClr val="C00000"/>
                </a:solidFill>
              </a:rPr>
              <a:t>انتظار می‏رود دانشجویان در همه موارد حداکثر تلاش خود را داشته باشند.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a-IR" sz="1600" dirty="0" smtClean="0">
                <a:solidFill>
                  <a:srgbClr val="C00000"/>
                </a:solidFill>
              </a:rPr>
              <a:t>با غیبتهای غیرمجاز در کلاس مطابق قوانین آموزشی برخورد خواهد شد.</a:t>
            </a:r>
            <a:endParaRPr lang="fa-IR" sz="16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295400" y="5181600"/>
            <a:ext cx="762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3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22618</TotalTime>
  <Words>825</Words>
  <Application>Microsoft Office PowerPoint</Application>
  <PresentationFormat>On-screen Show 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 Nazanin</vt:lpstr>
      <vt:lpstr>B Titr</vt:lpstr>
      <vt:lpstr>Calibri</vt:lpstr>
      <vt:lpstr>IranNastaliq</vt:lpstr>
      <vt:lpstr>Times New Roman</vt:lpstr>
      <vt:lpstr>Wingdings</vt:lpstr>
      <vt:lpstr>Office Theme</vt:lpstr>
      <vt:lpstr>به نام آنکه جان را فکرت آموخت</vt:lpstr>
      <vt:lpstr>مقدمه</vt:lpstr>
      <vt:lpstr>سیستم‏های اطلاعاتی پایگاهی</vt:lpstr>
      <vt:lpstr>تولید سیستم پایگاهی</vt:lpstr>
      <vt:lpstr>امکانات موردنیاز در ایجاد پایگاه داده‏ها</vt:lpstr>
      <vt:lpstr>سرفصل‏های درس</vt:lpstr>
      <vt:lpstr>سرفصل‏های درس (ادامه)</vt:lpstr>
      <vt:lpstr>مراجع درس</vt:lpstr>
      <vt:lpstr>شیوه ارزیابی</vt:lpstr>
    </vt:vector>
  </TitlesOfParts>
  <Company>Sharif Univ. of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Course Introduction</dc:title>
  <dc:creator>Morteza Amini</dc:creator>
  <dc:description>Using the slides without reference to the authors is forbidden!</dc:description>
  <cp:lastModifiedBy>admin</cp:lastModifiedBy>
  <cp:revision>26</cp:revision>
  <dcterms:created xsi:type="dcterms:W3CDTF">2012-08-03T07:41:40Z</dcterms:created>
  <dcterms:modified xsi:type="dcterms:W3CDTF">2019-02-05T13:30:52Z</dcterms:modified>
  <cp:version>92-93-1</cp:version>
</cp:coreProperties>
</file>